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460" r:id="rId3"/>
    <p:sldId id="540" r:id="rId4"/>
    <p:sldId id="541" r:id="rId5"/>
    <p:sldId id="494" r:id="rId6"/>
    <p:sldId id="496" r:id="rId7"/>
    <p:sldId id="542" r:id="rId8"/>
    <p:sldId id="543" r:id="rId9"/>
    <p:sldId id="495" r:id="rId10"/>
    <p:sldId id="544" r:id="rId11"/>
    <p:sldId id="545" r:id="rId12"/>
    <p:sldId id="546" r:id="rId13"/>
    <p:sldId id="547" r:id="rId14"/>
    <p:sldId id="548" r:id="rId15"/>
    <p:sldId id="549" r:id="rId16"/>
    <p:sldId id="550" r:id="rId17"/>
    <p:sldId id="551" r:id="rId18"/>
    <p:sldId id="552" r:id="rId19"/>
    <p:sldId id="553" r:id="rId20"/>
    <p:sldId id="554" r:id="rId21"/>
    <p:sldId id="555" r:id="rId22"/>
    <p:sldId id="556" r:id="rId23"/>
    <p:sldId id="557" r:id="rId24"/>
    <p:sldId id="558" r:id="rId25"/>
    <p:sldId id="559" r:id="rId26"/>
    <p:sldId id="560" r:id="rId27"/>
    <p:sldId id="561" r:id="rId28"/>
    <p:sldId id="562" r:id="rId29"/>
    <p:sldId id="563" r:id="rId30"/>
    <p:sldId id="564" r:id="rId31"/>
    <p:sldId id="565" r:id="rId32"/>
    <p:sldId id="448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450"/>
      </p:cViewPr>
      <p:guideLst>
        <p:guide orient="horz" pos="215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华文仿宋" panose="0201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华文仿宋" panose="02010600040101010101" charset="-122"/>
              </a:defRPr>
            </a:lvl1pPr>
          </a:lstStyle>
          <a:p>
            <a:fld id="{D2A48B96-639E-45A3-A0BA-2464DFDB1FAA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华文仿宋" panose="0201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华文仿宋" panose="02010600040101010101" charset="-122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华文仿宋" panose="02010600040101010101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华文仿宋" panose="02010600040101010101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华文仿宋" panose="02010600040101010101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华文仿宋" panose="02010600040101010101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华文仿宋" panose="02010600040101010101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仿宋" panose="02010600040101010101" charset="-122"/>
                <a:ea typeface="华文仿宋" panose="02010600040101010101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u="none" strike="noStrike" kern="1200" cap="none" spc="0" normalizeH="0">
                <a:solidFill>
                  <a:schemeClr val="tx1"/>
                </a:solidFill>
                <a:uFillTx/>
                <a:latin typeface="Consolas" panose="020B0609020204030204" charset="0"/>
              </a:defRPr>
            </a:lvl1pPr>
            <a:lvl2pPr marL="0" indent="0">
              <a:buNone/>
              <a:defRPr u="none" strike="noStrike" kern="1200" cap="none" spc="0" normalizeH="0">
                <a:solidFill>
                  <a:schemeClr val="tx1"/>
                </a:solidFill>
                <a:uFillTx/>
                <a:latin typeface="Consolas" panose="020B0609020204030204" charset="0"/>
              </a:defRPr>
            </a:lvl2pPr>
            <a:lvl3pPr marL="0" indent="0">
              <a:buNone/>
              <a:defRPr u="none" strike="noStrike" kern="1200" cap="none" spc="0" normalizeH="0">
                <a:solidFill>
                  <a:schemeClr val="tx1"/>
                </a:solidFill>
                <a:uFillTx/>
                <a:latin typeface="Consolas" panose="020B0609020204030204" charset="0"/>
              </a:defRPr>
            </a:lvl3pPr>
            <a:lvl4pPr marL="0" indent="0">
              <a:buNone/>
              <a:defRPr u="none" strike="noStrike" kern="1200" cap="none" spc="0" normalizeH="0">
                <a:solidFill>
                  <a:schemeClr val="tx1"/>
                </a:solidFill>
                <a:uFillTx/>
                <a:latin typeface="Consolas" panose="020B0609020204030204" charset="0"/>
              </a:defRPr>
            </a:lvl4pPr>
            <a:lvl5pPr marL="0" indent="0">
              <a:buNone/>
              <a:defRPr u="none" strike="noStrike" kern="1200" cap="none" spc="0" normalizeH="0">
                <a:solidFill>
                  <a:schemeClr val="tx1"/>
                </a:solidFill>
                <a:uFillTx/>
                <a:latin typeface="Consolas" panose="020B060902020403020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华文仿宋" panose="0201060004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华文仿宋" panose="0201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华文仿宋" panose="02010600040101010101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华文仿宋" panose="0201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Consolas" panose="020B0609020204030204" charset="0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Consolas" panose="020B0609020204030204" charset="0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Consolas" panose="020B0609020204030204" charset="0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Consolas" panose="020B0609020204030204" charset="0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Consolas" panose="020B060902020403020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仿宋" panose="02010600040101010101" charset="-122"/>
                <a:ea typeface="华文仿宋" panose="02010600040101010101" charset="-122"/>
                <a:sym typeface="+mn-ea"/>
              </a:rPr>
              <a:t>杂项</a:t>
            </a:r>
            <a:endParaRPr lang="zh-CN" altLang="zh-CN" dirty="0">
              <a:latin typeface="华文仿宋" panose="02010600040101010101" charset="-122"/>
              <a:ea typeface="华文仿宋" panose="02010600040101010101" charset="-122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charset="0"/>
                <a:cs typeface="Consolas" panose="020B0609020204030204" charset="0"/>
              </a:rPr>
              <a:t>by YSJ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LuoguAT3557 Four Coloring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转为切比雪夫距离，考虑把坐标系分成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d*d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的网格，每种染同一种颜色即可</a:t>
            </a:r>
            <a:endParaRPr lang="en-US" altLang="zh-CN" dirty="0">
              <a:latin typeface="Consolas" panose="020B0609020204030204" charset="0"/>
              <a:ea typeface="黑体" panose="02010609060101010101" pitchFamily="49" charset="-122"/>
            </a:endParaRPr>
          </a:p>
          <a:p>
            <a:endParaRPr lang="en-US" altLang="zh-CN" dirty="0">
              <a:latin typeface="Consolas" panose="020B0609020204030204" charset="0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按照方格横纵坐标的奇偶性决定染什么颜色</a:t>
            </a:r>
            <a:endParaRPr lang="en-US" altLang="zh-CN" dirty="0">
              <a:latin typeface="Consolas" panose="020B060902020403020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分块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分块是一种“优美的暴力”，一般指将数列分为若干块，对于区间操作与查询，我们对给出的区间所跨越的整块进行整体的操作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查询，对整块两端的零散的部分直接暴力操作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查询</a:t>
            </a:r>
            <a:endParaRPr lang="en-US" altLang="zh-CN" dirty="0">
              <a:latin typeface="Consolas" panose="020B0609020204030204" charset="0"/>
              <a:ea typeface="黑体" panose="02010609060101010101" pitchFamily="49" charset="-122"/>
            </a:endParaRPr>
          </a:p>
          <a:p>
            <a:endParaRPr lang="en-US" altLang="zh-CN" dirty="0">
              <a:latin typeface="Consolas" panose="020B0609020204030204" charset="0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常用的分块是将数列分为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sqrt(n)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个连续的块，每块大小为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sqrt(n)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。这样区间包含的整块个数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+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零散部分数量不会超过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sqrt(n)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级别，保证了复杂度</a:t>
            </a:r>
            <a:endParaRPr lang="en-US" altLang="zh-CN" dirty="0">
              <a:latin typeface="Consolas" panose="020B0609020204030204" charset="0"/>
              <a:ea typeface="黑体" panose="02010609060101010101" pitchFamily="49" charset="-122"/>
            </a:endParaRPr>
          </a:p>
          <a:p>
            <a:endParaRPr lang="en-US" altLang="zh-CN" dirty="0">
              <a:latin typeface="Consolas" panose="020B0609020204030204" charset="0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某些情况下，应使用数学推断出块的最优大小</a:t>
            </a:r>
            <a:endParaRPr lang="en-US" altLang="zh-CN" dirty="0">
              <a:latin typeface="Consolas" panose="020B060902020403020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Faioj</a:t>
            </a:r>
            <a:r>
              <a:rPr lang="en-US" altLang="zh-CN" dirty="0"/>
              <a:t># 128 </a:t>
            </a:r>
            <a:r>
              <a:rPr lang="zh-CN" altLang="en-US" dirty="0"/>
              <a:t>数列分块入门 </a:t>
            </a:r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6650"/>
            <a:ext cx="6667372" cy="5105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17549"/>
            <a:ext cx="5055773" cy="42290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Faioj</a:t>
            </a:r>
            <a:r>
              <a:rPr lang="en-US" altLang="zh-CN" dirty="0"/>
              <a:t># 128 </a:t>
            </a:r>
            <a:r>
              <a:rPr lang="zh-CN" altLang="en-US" dirty="0"/>
              <a:t>数列分块入门 </a:t>
            </a:r>
            <a:r>
              <a:rPr lang="en-US" altLang="zh-CN" dirty="0"/>
              <a:t>1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分成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sqrt(n)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块，为每个块设置一个加法标记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tag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，表明块内的每个数应该被加上了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tag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（但实际没有操作）</a:t>
            </a:r>
            <a:endParaRPr lang="en-US" altLang="zh-CN" dirty="0">
              <a:latin typeface="Consolas" panose="020B0609020204030204" charset="0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区间加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x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时，对于整块，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tag=</a:t>
            </a:r>
            <a:r>
              <a:rPr lang="en-US" altLang="zh-CN" dirty="0" err="1">
                <a:latin typeface="Consolas" panose="020B0609020204030204" charset="0"/>
                <a:ea typeface="黑体" panose="02010609060101010101" pitchFamily="49" charset="-122"/>
              </a:rPr>
              <a:t>tag+x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；对于非整块，直接修改该处的值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ai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。单点查询时输出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ai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加所属整块的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tag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即可</a:t>
            </a:r>
            <a:endParaRPr lang="en-US" altLang="zh-CN" dirty="0">
              <a:latin typeface="Consolas" panose="020B0609020204030204" charset="0"/>
              <a:ea typeface="黑体" panose="02010609060101010101" pitchFamily="49" charset="-122"/>
            </a:endParaRPr>
          </a:p>
          <a:p>
            <a:endParaRPr lang="en-US" altLang="zh-CN" dirty="0">
              <a:latin typeface="Consolas" panose="020B0609020204030204" charset="0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复杂度为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O(</a:t>
            </a:r>
            <a:r>
              <a:rPr lang="en-US" altLang="zh-CN" dirty="0" err="1">
                <a:latin typeface="Consolas" panose="020B0609020204030204" charset="0"/>
                <a:ea typeface="黑体" panose="02010609060101010101" pitchFamily="49" charset="-122"/>
              </a:rPr>
              <a:t>nsqrt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(n))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Faioj</a:t>
            </a:r>
            <a:r>
              <a:rPr lang="en-US" altLang="zh-CN" dirty="0"/>
              <a:t># 129 </a:t>
            </a:r>
            <a:r>
              <a:rPr lang="zh-CN" altLang="en-US" dirty="0"/>
              <a:t>数列分块入门 </a:t>
            </a:r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6047"/>
            <a:ext cx="9071436" cy="499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94243"/>
            <a:ext cx="5051963" cy="44957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Faioj</a:t>
            </a:r>
            <a:r>
              <a:rPr lang="en-US" altLang="zh-CN" dirty="0"/>
              <a:t># 129 </a:t>
            </a:r>
            <a:r>
              <a:rPr lang="zh-CN" altLang="en-US" dirty="0"/>
              <a:t>数列分块入门 </a:t>
            </a:r>
            <a:r>
              <a:rPr lang="en-US" altLang="zh-CN" dirty="0"/>
              <a:t>2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分成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sqrt(n)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块，为每个块设置一个加法标记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tag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，同时保证块内时刻是有序的</a:t>
            </a:r>
            <a:endParaRPr lang="en-US" altLang="zh-CN" dirty="0">
              <a:latin typeface="Consolas" panose="020B0609020204030204" charset="0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区间加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x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时，对于整块，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tag=</a:t>
            </a:r>
            <a:r>
              <a:rPr lang="en-US" altLang="zh-CN" dirty="0" err="1">
                <a:latin typeface="Consolas" panose="020B0609020204030204" charset="0"/>
                <a:ea typeface="黑体" panose="02010609060101010101" pitchFamily="49" charset="-122"/>
              </a:rPr>
              <a:t>tag+x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；对于非整块，直接修改该处的值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ai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，并对边角的块重新排序</a:t>
            </a:r>
            <a:endParaRPr lang="en-US" altLang="zh-CN" dirty="0">
              <a:latin typeface="Consolas" panose="020B0609020204030204" charset="0"/>
              <a:ea typeface="黑体" panose="02010609060101010101" pitchFamily="49" charset="-122"/>
            </a:endParaRPr>
          </a:p>
          <a:p>
            <a:endParaRPr lang="en-US" altLang="zh-CN" dirty="0">
              <a:latin typeface="Consolas" panose="020B0609020204030204" charset="0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区间查询小于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x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的个数时，对于整块，二分查找小于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x-tag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的个数，对于非整块，直接判断</a:t>
            </a:r>
            <a:r>
              <a:rPr lang="en-US" altLang="zh-CN" dirty="0" err="1">
                <a:latin typeface="Consolas" panose="020B0609020204030204" charset="0"/>
                <a:ea typeface="黑体" panose="02010609060101010101" pitchFamily="49" charset="-122"/>
              </a:rPr>
              <a:t>ai+tag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&lt;x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即可</a:t>
            </a:r>
            <a:endParaRPr lang="en-US" altLang="zh-CN" dirty="0">
              <a:latin typeface="Consolas" panose="020B0609020204030204" charset="0"/>
              <a:ea typeface="黑体" panose="02010609060101010101" pitchFamily="49" charset="-122"/>
            </a:endParaRPr>
          </a:p>
          <a:p>
            <a:endParaRPr lang="en-US" altLang="zh-CN" dirty="0">
              <a:latin typeface="Consolas" panose="020B0609020204030204" charset="0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Sqrt(n)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块并不是最优的策略（为什么？）</a:t>
            </a:r>
            <a:endParaRPr lang="en-US" altLang="zh-CN" dirty="0">
              <a:latin typeface="Consolas" panose="020B060902020403020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Faioj</a:t>
            </a:r>
            <a:r>
              <a:rPr lang="en-US" altLang="zh-CN" dirty="0"/>
              <a:t># 130 </a:t>
            </a:r>
            <a:r>
              <a:rPr lang="zh-CN" altLang="en-US" dirty="0"/>
              <a:t>数列分块入门 </a:t>
            </a:r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63798"/>
            <a:ext cx="10610218" cy="4774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71" y="3636709"/>
            <a:ext cx="5311038" cy="48005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Faioj</a:t>
            </a:r>
            <a:r>
              <a:rPr lang="en-US" altLang="zh-CN" dirty="0"/>
              <a:t># 130 </a:t>
            </a:r>
            <a:r>
              <a:rPr lang="zh-CN" altLang="en-US" dirty="0"/>
              <a:t>数列分块入门 </a:t>
            </a:r>
            <a:r>
              <a:rPr lang="en-US" altLang="zh-CN" dirty="0"/>
              <a:t>3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与上一题类似，同样维护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sqrt(n)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个内部有序的块，修改时整块改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tag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，非整块修改值后重新排序。查询前驱在块内二分即可</a:t>
            </a:r>
            <a:endParaRPr lang="en-US" altLang="zh-CN" dirty="0">
              <a:latin typeface="Consolas" panose="020B060902020403020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Faioj</a:t>
            </a:r>
            <a:r>
              <a:rPr lang="en-US" altLang="zh-CN" dirty="0"/>
              <a:t># 131 </a:t>
            </a:r>
            <a:r>
              <a:rPr lang="zh-CN" altLang="en-US" dirty="0"/>
              <a:t>数列分块入门 </a:t>
            </a:r>
            <a:r>
              <a:rPr lang="en-US" altLang="zh-CN" dirty="0"/>
              <a:t>4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71" y="2339389"/>
            <a:ext cx="6579744" cy="4457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94243"/>
            <a:ext cx="5051963" cy="44957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Faioj</a:t>
            </a:r>
            <a:r>
              <a:rPr lang="en-US" altLang="zh-CN" dirty="0"/>
              <a:t># 131 </a:t>
            </a:r>
            <a:r>
              <a:rPr lang="zh-CN" altLang="en-US" dirty="0"/>
              <a:t>数列分块入门 </a:t>
            </a:r>
            <a:r>
              <a:rPr lang="en-US" altLang="zh-CN" dirty="0"/>
              <a:t>4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为每个整块维护块内元素和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sum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以及块的加法标记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tag</a:t>
            </a:r>
          </a:p>
          <a:p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查询时整块和为</a:t>
            </a:r>
            <a:r>
              <a:rPr lang="en-US" altLang="zh-CN" dirty="0" err="1">
                <a:latin typeface="Consolas" panose="020B0609020204030204" charset="0"/>
                <a:ea typeface="黑体" panose="02010609060101010101" pitchFamily="49" charset="-122"/>
              </a:rPr>
              <a:t>sum+tag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*num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，非整块暴力统计</a:t>
            </a:r>
            <a:endParaRPr lang="en-US" altLang="zh-CN" dirty="0">
              <a:latin typeface="Consolas" panose="020B0609020204030204" charset="0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修改时整块修改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tag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，非整块修改后更新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sum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的值</a:t>
            </a:r>
            <a:endParaRPr lang="en-US" altLang="zh-CN" dirty="0">
              <a:latin typeface="Consolas" panose="020B060902020403020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坐标转化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OI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中几种常见的距离：</a:t>
            </a:r>
            <a:endParaRPr lang="en-US" altLang="zh-CN" dirty="0">
              <a:latin typeface="Consolas" panose="020B0609020204030204" charset="0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欧几里得距离：两点间的直线段长度</a:t>
            </a:r>
            <a:endParaRPr lang="en-US" altLang="zh-CN" dirty="0">
              <a:latin typeface="Consolas" panose="020B0609020204030204" charset="0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曼哈顿距离：</a:t>
            </a:r>
            <a:r>
              <a:rPr lang="en-US" altLang="zh-CN" dirty="0" err="1">
                <a:latin typeface="Consolas" panose="020B0609020204030204" charset="0"/>
                <a:ea typeface="黑体" panose="02010609060101010101" pitchFamily="49" charset="-122"/>
              </a:rPr>
              <a:t>x,y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(z…)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坐标差的绝对值之和</a:t>
            </a:r>
            <a:endParaRPr lang="en-US" altLang="zh-CN" dirty="0">
              <a:latin typeface="Consolas" panose="020B0609020204030204" charset="0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切比雪夫距离：</a:t>
            </a:r>
            <a:r>
              <a:rPr lang="en-US" altLang="zh-CN" dirty="0" err="1">
                <a:latin typeface="Consolas" panose="020B0609020204030204" charset="0"/>
                <a:ea typeface="黑体" panose="02010609060101010101" pitchFamily="49" charset="-122"/>
              </a:rPr>
              <a:t>x,y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,(z…)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坐标差绝对值的最大值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Faioj</a:t>
            </a:r>
            <a:r>
              <a:rPr lang="en-US" altLang="zh-CN" dirty="0"/>
              <a:t># 132 </a:t>
            </a:r>
            <a:r>
              <a:rPr lang="zh-CN" altLang="en-US" dirty="0"/>
              <a:t>数列分块入门 </a:t>
            </a:r>
            <a:r>
              <a:rPr lang="en-US" altLang="zh-CN" dirty="0"/>
              <a:t>5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4401"/>
            <a:ext cx="7608424" cy="44576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474307"/>
            <a:ext cx="5128162" cy="44576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87153"/>
            <a:ext cx="9578157" cy="226309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Faioj</a:t>
            </a:r>
            <a:r>
              <a:rPr lang="en-US" altLang="zh-CN" dirty="0"/>
              <a:t># 132 </a:t>
            </a:r>
            <a:r>
              <a:rPr lang="zh-CN" altLang="en-US" dirty="0"/>
              <a:t>数列分块入门 </a:t>
            </a:r>
            <a:r>
              <a:rPr lang="en-US" altLang="zh-CN" dirty="0"/>
              <a:t>5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每个数字开方几次后就会变为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1</a:t>
            </a:r>
          </a:p>
          <a:p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我们为整块记录标记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tag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，表明是否已经全为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，若是则在操作时直接跳过，若否则暴力开方</a:t>
            </a:r>
            <a:endParaRPr lang="en-US" altLang="zh-CN" dirty="0">
              <a:latin typeface="Consolas" panose="020B0609020204030204" charset="0"/>
              <a:ea typeface="黑体" panose="02010609060101010101" pitchFamily="49" charset="-122"/>
            </a:endParaRPr>
          </a:p>
          <a:p>
            <a:endParaRPr lang="en-US" altLang="zh-CN" dirty="0">
              <a:latin typeface="Consolas" panose="020B0609020204030204" charset="0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每个数字最多被暴力开方寥寥几次，复杂度得到保证</a:t>
            </a:r>
            <a:endParaRPr lang="en-US" altLang="zh-CN" dirty="0">
              <a:latin typeface="Consolas" panose="020B060902020403020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Faioj</a:t>
            </a:r>
            <a:r>
              <a:rPr lang="en-US" altLang="zh-CN" dirty="0"/>
              <a:t># 134 </a:t>
            </a:r>
            <a:r>
              <a:rPr lang="zh-CN" altLang="en-US" dirty="0"/>
              <a:t>数列分块入门 </a:t>
            </a:r>
            <a:r>
              <a:rPr lang="en-US" altLang="zh-CN" dirty="0"/>
              <a:t>7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3823"/>
            <a:ext cx="7741772" cy="4762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33199"/>
            <a:ext cx="5253889" cy="48386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Faioj</a:t>
            </a:r>
            <a:r>
              <a:rPr lang="en-US" altLang="zh-CN" dirty="0"/>
              <a:t># 134 </a:t>
            </a:r>
            <a:r>
              <a:rPr lang="zh-CN" altLang="en-US" dirty="0"/>
              <a:t>数列分块入门 </a:t>
            </a:r>
            <a:r>
              <a:rPr lang="en-US" altLang="zh-CN" dirty="0"/>
              <a:t>7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对每个块维护两种标记，加法标记</a:t>
            </a:r>
            <a:r>
              <a:rPr lang="en-US" altLang="zh-CN" dirty="0" err="1">
                <a:latin typeface="Consolas" panose="020B0609020204030204" charset="0"/>
                <a:ea typeface="黑体" panose="02010609060101010101" pitchFamily="49" charset="-122"/>
              </a:rPr>
              <a:t>tagp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，乘法标记</a:t>
            </a:r>
            <a:r>
              <a:rPr lang="en-US" altLang="zh-CN" dirty="0" err="1">
                <a:latin typeface="Consolas" panose="020B0609020204030204" charset="0"/>
                <a:ea typeface="黑体" panose="02010609060101010101" pitchFamily="49" charset="-122"/>
              </a:rPr>
              <a:t>tagm</a:t>
            </a:r>
            <a:endParaRPr lang="en-US" altLang="zh-CN" dirty="0">
              <a:latin typeface="Consolas" panose="020B0609020204030204" charset="0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我们规定乘法优先级高于加法</a:t>
            </a:r>
            <a:endParaRPr lang="en-US" altLang="zh-CN" dirty="0">
              <a:latin typeface="Consolas" panose="020B0609020204030204" charset="0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整块加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x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时，</a:t>
            </a:r>
            <a:r>
              <a:rPr lang="en-US" altLang="zh-CN" dirty="0" err="1">
                <a:latin typeface="Consolas" panose="020B0609020204030204" charset="0"/>
                <a:ea typeface="黑体" panose="02010609060101010101" pitchFamily="49" charset="-122"/>
              </a:rPr>
              <a:t>tagp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+=x</a:t>
            </a:r>
          </a:p>
          <a:p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整块乘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x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时，</a:t>
            </a:r>
            <a:r>
              <a:rPr lang="en-US" altLang="zh-CN" dirty="0" err="1">
                <a:latin typeface="Consolas" panose="020B0609020204030204" charset="0"/>
                <a:ea typeface="黑体" panose="02010609060101010101" pitchFamily="49" charset="-122"/>
              </a:rPr>
              <a:t>tagm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*=x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，</a:t>
            </a:r>
            <a:r>
              <a:rPr lang="en-US" altLang="zh-CN" dirty="0" err="1">
                <a:latin typeface="Consolas" panose="020B0609020204030204" charset="0"/>
                <a:ea typeface="黑体" panose="02010609060101010101" pitchFamily="49" charset="-122"/>
              </a:rPr>
              <a:t>tagp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*=x</a:t>
            </a:r>
          </a:p>
          <a:p>
            <a:endParaRPr lang="en-US" altLang="zh-CN" dirty="0">
              <a:latin typeface="Consolas" panose="020B0609020204030204" charset="0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查询时输出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ai*</a:t>
            </a:r>
            <a:r>
              <a:rPr lang="en-US" altLang="zh-CN" dirty="0" err="1">
                <a:latin typeface="Consolas" panose="020B0609020204030204" charset="0"/>
                <a:ea typeface="黑体" panose="02010609060101010101" pitchFamily="49" charset="-122"/>
              </a:rPr>
              <a:t>tagm+tagp</a:t>
            </a:r>
            <a:endParaRPr lang="en-US" altLang="zh-CN" dirty="0">
              <a:latin typeface="Consolas" panose="020B060902020403020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Faioj</a:t>
            </a:r>
            <a:r>
              <a:rPr lang="en-US" altLang="zh-CN" dirty="0"/>
              <a:t># 135 </a:t>
            </a:r>
            <a:r>
              <a:rPr lang="zh-CN" altLang="en-US" dirty="0"/>
              <a:t>数列分块入门 </a:t>
            </a:r>
            <a:r>
              <a:rPr lang="en-US" altLang="zh-CN" dirty="0"/>
              <a:t>8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6263"/>
            <a:ext cx="10481109" cy="46862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97059"/>
            <a:ext cx="7113134" cy="179447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03710"/>
            <a:ext cx="5189121" cy="45338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Faioj</a:t>
            </a:r>
            <a:r>
              <a:rPr lang="en-US" altLang="zh-CN" dirty="0"/>
              <a:t># 135 </a:t>
            </a:r>
            <a:r>
              <a:rPr lang="zh-CN" altLang="en-US" dirty="0"/>
              <a:t>数列分块入门 </a:t>
            </a:r>
            <a:r>
              <a:rPr lang="en-US" altLang="zh-CN" dirty="0"/>
              <a:t>8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对每个块维护标记</a:t>
            </a:r>
            <a:r>
              <a:rPr lang="en-US" altLang="zh-CN" dirty="0" err="1">
                <a:latin typeface="Consolas" panose="020B0609020204030204" charset="0"/>
                <a:ea typeface="黑体" panose="02010609060101010101" pitchFamily="49" charset="-122"/>
              </a:rPr>
              <a:t>tagc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，若</a:t>
            </a:r>
            <a:r>
              <a:rPr lang="en-US" altLang="zh-CN" dirty="0" err="1">
                <a:latin typeface="Consolas" panose="020B0609020204030204" charset="0"/>
                <a:ea typeface="黑体" panose="02010609060101010101" pitchFamily="49" charset="-122"/>
              </a:rPr>
              <a:t>tagc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不为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-1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，则表明块内所有元素的值都是</a:t>
            </a:r>
            <a:r>
              <a:rPr lang="en-US" altLang="zh-CN" dirty="0" err="1">
                <a:latin typeface="Consolas" panose="020B0609020204030204" charset="0"/>
                <a:ea typeface="黑体" panose="02010609060101010101" pitchFamily="49" charset="-122"/>
              </a:rPr>
              <a:t>tagc</a:t>
            </a:r>
            <a:endParaRPr lang="en-US" altLang="zh-CN" dirty="0">
              <a:latin typeface="Consolas" panose="020B0609020204030204" charset="0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操作时，跨越的整块的</a:t>
            </a:r>
            <a:r>
              <a:rPr lang="en-US" altLang="zh-CN" dirty="0" err="1">
                <a:latin typeface="Consolas" panose="020B0609020204030204" charset="0"/>
                <a:ea typeface="黑体" panose="02010609060101010101" pitchFamily="49" charset="-122"/>
              </a:rPr>
              <a:t>tagc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全部置为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c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，两边的部分可能会破坏所属块的</a:t>
            </a:r>
            <a:r>
              <a:rPr lang="en-US" altLang="zh-CN" dirty="0" err="1">
                <a:latin typeface="Consolas" panose="020B0609020204030204" charset="0"/>
                <a:ea typeface="黑体" panose="02010609060101010101" pitchFamily="49" charset="-122"/>
              </a:rPr>
              <a:t>tagc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，将其置为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-1</a:t>
            </a:r>
          </a:p>
          <a:p>
            <a:endParaRPr lang="en-US" altLang="zh-CN" dirty="0">
              <a:latin typeface="Consolas" panose="020B0609020204030204" charset="0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均摊复杂度是正确的</a:t>
            </a:r>
            <a:endParaRPr lang="en-US" altLang="zh-CN" dirty="0">
              <a:latin typeface="Consolas" panose="020B060902020403020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Faioj</a:t>
            </a:r>
            <a:r>
              <a:rPr lang="en-US" altLang="zh-CN" dirty="0"/>
              <a:t># 136 </a:t>
            </a:r>
            <a:r>
              <a:rPr lang="zh-CN" altLang="en-US" dirty="0"/>
              <a:t>数列分块入门 </a:t>
            </a:r>
            <a:r>
              <a:rPr lang="en-US" altLang="zh-CN" dirty="0"/>
              <a:t>9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0278"/>
            <a:ext cx="6579744" cy="4419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89459"/>
            <a:ext cx="5227220" cy="36575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Faioj</a:t>
            </a:r>
            <a:r>
              <a:rPr lang="en-US" altLang="zh-CN" dirty="0"/>
              <a:t># 136 </a:t>
            </a:r>
            <a:r>
              <a:rPr lang="zh-CN" altLang="en-US" dirty="0"/>
              <a:t>数列分块入门 </a:t>
            </a:r>
            <a:r>
              <a:rPr lang="en-US" altLang="zh-CN" dirty="0"/>
              <a:t>9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分块，先暴力求出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F[</a:t>
            </a:r>
            <a:r>
              <a:rPr lang="en-US" altLang="zh-CN" dirty="0" err="1">
                <a:latin typeface="Consolas" panose="020B0609020204030204" charset="0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][j]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表示第</a:t>
            </a:r>
            <a:r>
              <a:rPr lang="en-US" altLang="zh-CN" dirty="0" err="1">
                <a:latin typeface="Consolas" panose="020B0609020204030204" charset="0"/>
                <a:ea typeface="黑体" panose="02010609060101010101" pitchFamily="49" charset="-122"/>
              </a:rPr>
              <a:t>i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个到第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j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个块这段区间的最小众数，那么众数一定是整块的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F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或者非整块中的某个数</a:t>
            </a:r>
            <a:endParaRPr lang="en-US" altLang="zh-CN" dirty="0">
              <a:latin typeface="Consolas" panose="020B0609020204030204" charset="0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对每个数字开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vector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记录其出现位置，二分可知其在任一区间内的出现次数，故对非整块依次判断即可</a:t>
            </a:r>
            <a:endParaRPr lang="en-US" altLang="zh-CN" dirty="0">
              <a:latin typeface="Consolas" panose="020B0609020204030204" charset="0"/>
              <a:ea typeface="黑体" panose="02010609060101010101" pitchFamily="49" charset="-122"/>
            </a:endParaRPr>
          </a:p>
          <a:p>
            <a:endParaRPr lang="en-US" altLang="zh-CN" dirty="0">
              <a:latin typeface="Consolas" panose="020B0609020204030204" charset="0"/>
              <a:ea typeface="黑体" panose="02010609060101010101" pitchFamily="49" charset="-122"/>
            </a:endParaRPr>
          </a:p>
          <a:p>
            <a:endParaRPr lang="en-US" altLang="zh-CN" dirty="0">
              <a:latin typeface="Consolas" panose="020B060902020403020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Faioj</a:t>
            </a:r>
            <a:r>
              <a:rPr lang="en-US" altLang="zh-CN" dirty="0"/>
              <a:t># 125 </a:t>
            </a:r>
            <a:r>
              <a:rPr lang="zh-CN" altLang="en-US" dirty="0"/>
              <a:t>弹飞绵羊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092342" cy="32411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96843"/>
            <a:ext cx="3828977" cy="44195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Faioj</a:t>
            </a:r>
            <a:r>
              <a:rPr lang="en-US" altLang="zh-CN" dirty="0"/>
              <a:t># 125 </a:t>
            </a:r>
            <a:r>
              <a:rPr lang="zh-CN" altLang="en-US" dirty="0"/>
              <a:t>弹飞绵羊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分块，记录每个点几次后会弹到下一个块内，以及弹到下一个块的哪个位置</a:t>
            </a:r>
            <a:endParaRPr lang="en-US" altLang="zh-CN" dirty="0">
              <a:latin typeface="Consolas" panose="020B0609020204030204" charset="0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修改和查询都是暴力即可</a:t>
            </a:r>
            <a:endParaRPr lang="en-US" altLang="zh-CN" dirty="0">
              <a:latin typeface="Consolas" panose="020B060902020403020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坐标转化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一般提示距离的字眼：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平面最短距离，欧几里得距离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从一个点出发，可以上下左右移动到另一点，移动最小步数为曼哈顿距离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从一个点出发，可以向八个方向（包括斜向）移动，移动最小步数为切比雪夫距离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LuoguP3396 </a:t>
            </a:r>
            <a:r>
              <a:rPr lang="zh-CN" altLang="en-US" dirty="0"/>
              <a:t>哈希冲突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6198"/>
            <a:ext cx="8332311" cy="35356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426095"/>
            <a:ext cx="4861467" cy="106678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LuoguP3396 </a:t>
            </a:r>
            <a:r>
              <a:rPr lang="zh-CN" altLang="en-US" dirty="0"/>
              <a:t>哈希冲突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记录</a:t>
            </a:r>
            <a:r>
              <a:rPr lang="en-US" altLang="zh-CN" dirty="0" err="1">
                <a:latin typeface="Consolas" panose="020B0609020204030204" charset="0"/>
                <a:ea typeface="黑体" panose="02010609060101010101" pitchFamily="49" charset="-122"/>
              </a:rPr>
              <a:t>ans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[p][k]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表示从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k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开始，间隔为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p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的答案</a:t>
            </a:r>
            <a:endParaRPr lang="en-US" altLang="zh-CN" dirty="0">
              <a:latin typeface="Consolas" panose="020B0609020204030204" charset="0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我们只处理</a:t>
            </a:r>
            <a:r>
              <a:rPr lang="en-US" altLang="zh-CN" dirty="0" err="1">
                <a:latin typeface="Consolas" panose="020B0609020204030204" charset="0"/>
                <a:ea typeface="黑体" panose="02010609060101010101" pitchFamily="49" charset="-122"/>
              </a:rPr>
              <a:t>p,k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&lt;sqrt(n)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的数组，通过计算贡献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O(</a:t>
            </a:r>
            <a:r>
              <a:rPr lang="en-US" altLang="zh-CN" dirty="0" err="1">
                <a:latin typeface="Consolas" panose="020B0609020204030204" charset="0"/>
                <a:ea typeface="黑体" panose="02010609060101010101" pitchFamily="49" charset="-122"/>
              </a:rPr>
              <a:t>nsqrt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(n))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得到</a:t>
            </a:r>
            <a:endParaRPr lang="en-US" altLang="zh-CN" dirty="0">
              <a:latin typeface="Consolas" panose="020B0609020204030204" charset="0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对于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p&gt;sqrt(n)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的情况，我们暴力即可（因为不会超过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sqrt(n)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个位置）</a:t>
            </a:r>
            <a:endParaRPr lang="en-US" altLang="zh-CN" dirty="0">
              <a:latin typeface="Consolas" panose="020B0609020204030204" charset="0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修改的时候修改对</a:t>
            </a:r>
            <a:r>
              <a:rPr lang="en-US" altLang="zh-CN" dirty="0" err="1">
                <a:latin typeface="Consolas" panose="020B0609020204030204" charset="0"/>
                <a:ea typeface="黑体" panose="02010609060101010101" pitchFamily="49" charset="-122"/>
              </a:rPr>
              <a:t>ans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的贡献</a:t>
            </a:r>
            <a:endParaRPr lang="en-US" altLang="zh-CN" dirty="0">
              <a:latin typeface="Consolas" panose="020B060902020403020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坐标转化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曼哈顿距离和切比雪夫距离之间可以通过坐标的变换进行相互转化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将每一个点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Consolas" panose="020B0609020204030204" charset="0"/>
                <a:ea typeface="黑体" panose="02010609060101010101" pitchFamily="49" charset="-122"/>
              </a:rPr>
              <a:t>x,y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转化为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Consolas" panose="020B0609020204030204" charset="0"/>
                <a:ea typeface="黑体" panose="02010609060101010101" pitchFamily="49" charset="-122"/>
              </a:rPr>
              <a:t>x+y,x−y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，新坐标系下的切比雪夫距离即为原坐标系下的曼哈顿距离</a:t>
            </a:r>
            <a:endParaRPr lang="en-US" altLang="zh-CN" dirty="0">
              <a:latin typeface="Consolas" panose="020B0609020204030204" charset="0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将每一个点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Consolas" panose="020B0609020204030204" charset="0"/>
                <a:ea typeface="黑体" panose="02010609060101010101" pitchFamily="49" charset="-122"/>
              </a:rPr>
              <a:t>x,y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转化为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((</a:t>
            </a:r>
            <a:r>
              <a:rPr lang="en-US" altLang="zh-CN" dirty="0" err="1">
                <a:latin typeface="Consolas" panose="020B0609020204030204" charset="0"/>
                <a:ea typeface="黑体" panose="02010609060101010101" pitchFamily="49" charset="-122"/>
              </a:rPr>
              <a:t>x+y</a:t>
            </a:r>
            <a:r>
              <a:rPr lang="en-US" altLang="zh-CN" dirty="0">
                <a:latin typeface="Consolas" panose="020B0609020204030204" charset="0"/>
                <a:ea typeface="黑体" panose="02010609060101010101" pitchFamily="49" charset="-122"/>
              </a:rPr>
              <a:t>)/2,(x−y)/2)</a:t>
            </a:r>
            <a:r>
              <a:rPr lang="zh-CN" altLang="en-US" dirty="0">
                <a:latin typeface="Consolas" panose="020B0609020204030204" charset="0"/>
                <a:ea typeface="黑体" panose="02010609060101010101" pitchFamily="49" charset="-122"/>
              </a:rPr>
              <a:t>，新坐标系下的曼哈顿距离即为原坐标系下的切比雪夫距离</a:t>
            </a:r>
            <a:endParaRPr lang="en-US" altLang="zh-CN" dirty="0">
              <a:latin typeface="Consolas" panose="020B0609020204030204" charset="0"/>
              <a:ea typeface="黑体" panose="02010609060101010101" pitchFamily="49" charset="-122"/>
            </a:endParaRPr>
          </a:p>
          <a:p>
            <a:endParaRPr lang="en-US" altLang="zh-CN" dirty="0">
              <a:latin typeface="Consolas" panose="020B060902020403020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LuoguP5098 Cave Cows 3</a:t>
            </a:r>
            <a:endParaRPr lang="zh-CN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2086"/>
            <a:ext cx="8164674" cy="19011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LuoguP5098 Cave Cows 3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转化为切比雪夫距离，则答案为横纵坐标极差的较大值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LuoguP3964 </a:t>
            </a:r>
            <a:r>
              <a:rPr lang="zh-CN" altLang="en-US" dirty="0"/>
              <a:t>松鼠聚会</a:t>
            </a:r>
            <a:endParaRPr lang="zh-CN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1912"/>
            <a:ext cx="9963292" cy="216972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70520"/>
            <a:ext cx="3486083" cy="35051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LuoguP3964 </a:t>
            </a:r>
            <a:r>
              <a:rPr lang="zh-CN" altLang="en-US" dirty="0"/>
              <a:t>松鼠聚会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切比雪夫距离不适合用于快速求和，故转化为曼哈顿距离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枚举所选的点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，我们需要计算其他点到它的曼哈顿距离之和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13159"/>
            <a:ext cx="6303058" cy="36513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LuoguAT3557 Four Coloring</a:t>
            </a:r>
            <a:endParaRPr lang="zh-CN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8303"/>
            <a:ext cx="9525740" cy="93797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99495"/>
            <a:ext cx="3939465" cy="472431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1187</Words>
  <Application>Microsoft Office PowerPoint</Application>
  <PresentationFormat>宽屏</PresentationFormat>
  <Paragraphs>93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黑体</vt:lpstr>
      <vt:lpstr>华文仿宋</vt:lpstr>
      <vt:lpstr>微软雅黑</vt:lpstr>
      <vt:lpstr>Arial</vt:lpstr>
      <vt:lpstr>Calibri</vt:lpstr>
      <vt:lpstr>Consolas</vt:lpstr>
      <vt:lpstr>Office 主题</vt:lpstr>
      <vt:lpstr>杂项</vt:lpstr>
      <vt:lpstr>坐标转化</vt:lpstr>
      <vt:lpstr>坐标转化</vt:lpstr>
      <vt:lpstr>坐标转化</vt:lpstr>
      <vt:lpstr>LuoguP5098 Cave Cows 3</vt:lpstr>
      <vt:lpstr>LuoguP5098 Cave Cows 3</vt:lpstr>
      <vt:lpstr>LuoguP3964 松鼠聚会</vt:lpstr>
      <vt:lpstr>LuoguP3964 松鼠聚会</vt:lpstr>
      <vt:lpstr>LuoguAT3557 Four Coloring</vt:lpstr>
      <vt:lpstr>LuoguAT3557 Four Coloring</vt:lpstr>
      <vt:lpstr>分块</vt:lpstr>
      <vt:lpstr>Faioj# 128 数列分块入门 1</vt:lpstr>
      <vt:lpstr>Faioj# 128 数列分块入门 1</vt:lpstr>
      <vt:lpstr>Faioj# 129 数列分块入门 2</vt:lpstr>
      <vt:lpstr>Faioj# 129 数列分块入门 2</vt:lpstr>
      <vt:lpstr>Faioj# 130 数列分块入门 3</vt:lpstr>
      <vt:lpstr>Faioj# 130 数列分块入门 3</vt:lpstr>
      <vt:lpstr>Faioj# 131 数列分块入门 4</vt:lpstr>
      <vt:lpstr>Faioj# 131 数列分块入门 4</vt:lpstr>
      <vt:lpstr>Faioj# 132 数列分块入门 5</vt:lpstr>
      <vt:lpstr>Faioj# 132 数列分块入门 5</vt:lpstr>
      <vt:lpstr>Faioj# 134 数列分块入门 7</vt:lpstr>
      <vt:lpstr>Faioj# 134 数列分块入门 7</vt:lpstr>
      <vt:lpstr>Faioj# 135 数列分块入门 8</vt:lpstr>
      <vt:lpstr>Faioj# 135 数列分块入门 8</vt:lpstr>
      <vt:lpstr>Faioj# 136 数列分块入门 9</vt:lpstr>
      <vt:lpstr>Faioj# 136 数列分块入门 9</vt:lpstr>
      <vt:lpstr>Faioj# 125 弹飞绵羊</vt:lpstr>
      <vt:lpstr>Faioj# 125 弹飞绵羊</vt:lpstr>
      <vt:lpstr>LuoguP3396 哈希冲突</vt:lpstr>
      <vt:lpstr>LuoguP3396 哈希冲突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基本线段树</dc:title>
  <dc:creator>Lenovo</dc:creator>
  <cp:lastModifiedBy>徐 曦赫</cp:lastModifiedBy>
  <cp:revision>475</cp:revision>
  <dcterms:created xsi:type="dcterms:W3CDTF">2019-04-12T02:42:00Z</dcterms:created>
  <dcterms:modified xsi:type="dcterms:W3CDTF">2021-08-18T10:28:53Z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