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6" r:id="rId2"/>
    <p:sldId id="454" r:id="rId3"/>
    <p:sldId id="365" r:id="rId4"/>
    <p:sldId id="430" r:id="rId5"/>
    <p:sldId id="431" r:id="rId6"/>
    <p:sldId id="432" r:id="rId7"/>
    <p:sldId id="433" r:id="rId8"/>
    <p:sldId id="366" r:id="rId9"/>
    <p:sldId id="434" r:id="rId10"/>
    <p:sldId id="435" r:id="rId11"/>
    <p:sldId id="455" r:id="rId12"/>
    <p:sldId id="462" r:id="rId13"/>
    <p:sldId id="436" r:id="rId14"/>
    <p:sldId id="456" r:id="rId15"/>
    <p:sldId id="442" r:id="rId16"/>
    <p:sldId id="457" r:id="rId17"/>
    <p:sldId id="458" r:id="rId18"/>
    <p:sldId id="459" r:id="rId19"/>
    <p:sldId id="460" r:id="rId20"/>
    <p:sldId id="461" r:id="rId21"/>
    <p:sldId id="463" r:id="rId22"/>
    <p:sldId id="464" r:id="rId23"/>
    <p:sldId id="437" r:id="rId24"/>
    <p:sldId id="438" r:id="rId25"/>
    <p:sldId id="440" r:id="rId26"/>
    <p:sldId id="441" r:id="rId27"/>
    <p:sldId id="502" r:id="rId28"/>
    <p:sldId id="503" r:id="rId29"/>
    <p:sldId id="465" r:id="rId30"/>
    <p:sldId id="466" r:id="rId31"/>
    <p:sldId id="470" r:id="rId32"/>
    <p:sldId id="471" r:id="rId33"/>
    <p:sldId id="472" r:id="rId34"/>
    <p:sldId id="473" r:id="rId35"/>
    <p:sldId id="446" r:id="rId36"/>
    <p:sldId id="447" r:id="rId37"/>
    <p:sldId id="474" r:id="rId38"/>
    <p:sldId id="475" r:id="rId39"/>
    <p:sldId id="467" r:id="rId40"/>
    <p:sldId id="381" r:id="rId41"/>
    <p:sldId id="443" r:id="rId42"/>
    <p:sldId id="444" r:id="rId43"/>
    <p:sldId id="445" r:id="rId44"/>
    <p:sldId id="449" r:id="rId45"/>
    <p:sldId id="450" r:id="rId46"/>
    <p:sldId id="451" r:id="rId47"/>
    <p:sldId id="468" r:id="rId48"/>
    <p:sldId id="469" r:id="rId49"/>
    <p:sldId id="452" r:id="rId50"/>
    <p:sldId id="453" r:id="rId51"/>
    <p:sldId id="448" r:id="rId5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74"/>
      </p:cViewPr>
      <p:guideLst>
        <p:guide orient="horz" pos="215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华文仿宋" panose="0201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华文仿宋" panose="02010600040101010101" charset="-122"/>
              </a:defRPr>
            </a:lvl1pPr>
          </a:lstStyle>
          <a:p>
            <a:fld id="{D2A48B96-639E-45A3-A0BA-2464DFDB1FAA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华文仿宋" panose="0201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华文仿宋" panose="02010600040101010101" charset="-122"/>
              </a:defRPr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华文仿宋" panose="02010600040101010101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华文仿宋" panose="02010600040101010101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华文仿宋" panose="02010600040101010101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华文仿宋" panose="02010600040101010101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华文仿宋" panose="02010600040101010101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仿宋" panose="02010600040101010101" charset="-122"/>
                <a:ea typeface="华文仿宋" panose="02010600040101010101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u="none" strike="noStrike" kern="1200" cap="none" spc="0" normalizeH="0">
                <a:solidFill>
                  <a:schemeClr val="tx1"/>
                </a:solidFill>
                <a:uFillTx/>
                <a:latin typeface="Consolas" panose="020B0609020204030204" charset="0"/>
              </a:defRPr>
            </a:lvl1pPr>
            <a:lvl2pPr marL="0" indent="0">
              <a:buNone/>
              <a:defRPr u="none" strike="noStrike" kern="1200" cap="none" spc="0" normalizeH="0">
                <a:solidFill>
                  <a:schemeClr val="tx1"/>
                </a:solidFill>
                <a:uFillTx/>
                <a:latin typeface="Consolas" panose="020B0609020204030204" charset="0"/>
              </a:defRPr>
            </a:lvl2pPr>
            <a:lvl3pPr marL="0" indent="0">
              <a:buNone/>
              <a:defRPr u="none" strike="noStrike" kern="1200" cap="none" spc="0" normalizeH="0">
                <a:solidFill>
                  <a:schemeClr val="tx1"/>
                </a:solidFill>
                <a:uFillTx/>
                <a:latin typeface="Consolas" panose="020B0609020204030204" charset="0"/>
              </a:defRPr>
            </a:lvl3pPr>
            <a:lvl4pPr marL="0" indent="0">
              <a:buNone/>
              <a:defRPr u="none" strike="noStrike" kern="1200" cap="none" spc="0" normalizeH="0">
                <a:solidFill>
                  <a:schemeClr val="tx1"/>
                </a:solidFill>
                <a:uFillTx/>
                <a:latin typeface="Consolas" panose="020B0609020204030204" charset="0"/>
              </a:defRPr>
            </a:lvl4pPr>
            <a:lvl5pPr marL="0" indent="0">
              <a:buNone/>
              <a:defRPr u="none" strike="noStrike" kern="1200" cap="none" spc="0" normalizeH="0">
                <a:solidFill>
                  <a:schemeClr val="tx1"/>
                </a:solidFill>
                <a:uFillTx/>
                <a:latin typeface="Consolas" panose="020B0609020204030204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华文仿宋" panose="02010600040101010101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华文仿宋" panose="0201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华文仿宋" panose="02010600040101010101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charset="-122"/>
          <a:ea typeface="华文仿宋" panose="0201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u="none" strike="noStrike" kern="1200" cap="none" spc="0" normalizeH="0">
          <a:solidFill>
            <a:schemeClr val="tx1"/>
          </a:solidFill>
          <a:uFillTx/>
          <a:latin typeface="Consolas" panose="020B0609020204030204" charset="0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u="none" strike="noStrike" kern="1200" cap="none" spc="0" normalizeH="0">
          <a:solidFill>
            <a:schemeClr val="tx1"/>
          </a:solidFill>
          <a:uFillTx/>
          <a:latin typeface="Consolas" panose="020B0609020204030204" charset="0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u="none" strike="noStrike" kern="1200" cap="none" spc="0" normalizeH="0">
          <a:solidFill>
            <a:schemeClr val="tx1"/>
          </a:solidFill>
          <a:uFillTx/>
          <a:latin typeface="Consolas" panose="020B0609020204030204" charset="0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u="none" strike="noStrike" kern="1200" cap="none" spc="0" normalizeH="0">
          <a:solidFill>
            <a:schemeClr val="tx1"/>
          </a:solidFill>
          <a:uFillTx/>
          <a:latin typeface="Consolas" panose="020B0609020204030204" charset="0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u="none" strike="noStrike" kern="1200" cap="none" spc="0" normalizeH="0">
          <a:solidFill>
            <a:schemeClr val="tx1"/>
          </a:solidFill>
          <a:uFillTx/>
          <a:latin typeface="Consolas" panose="020B060902020403020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dirty="0">
                <a:latin typeface="华文仿宋" panose="02010600040101010101" charset="-122"/>
                <a:ea typeface="华文仿宋" panose="02010600040101010101" charset="-122"/>
                <a:sym typeface="+mn-ea"/>
              </a:rPr>
              <a:t>图论基础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by YSJ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并查集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500" dirty="0">
                <a:ea typeface="黑体" panose="02010609060101010101" pitchFamily="49" charset="-122"/>
              </a:rPr>
              <a:t>这样显然有问题</a:t>
            </a:r>
            <a:r>
              <a:rPr lang="en-US" altLang="zh-CN" sz="2500" dirty="0">
                <a:ea typeface="黑体" panose="02010609060101010101" pitchFamily="49" charset="-122"/>
              </a:rPr>
              <a:t>,</a:t>
            </a:r>
            <a:r>
              <a:rPr lang="zh-CN" altLang="en-US" sz="2500" dirty="0">
                <a:ea typeface="黑体" panose="02010609060101010101" pitchFamily="49" charset="-122"/>
              </a:rPr>
              <a:t>因为合并的过程中树高可能退化为</a:t>
            </a:r>
            <a:r>
              <a:rPr lang="en-US" altLang="zh-CN" sz="2500" dirty="0">
                <a:ea typeface="黑体" panose="02010609060101010101" pitchFamily="49" charset="-122"/>
              </a:rPr>
              <a:t>O(n)</a:t>
            </a:r>
          </a:p>
          <a:p>
            <a:r>
              <a:rPr lang="zh-CN" altLang="en-US" sz="2500" dirty="0">
                <a:ea typeface="黑体" panose="02010609060101010101" pitchFamily="49" charset="-122"/>
              </a:rPr>
              <a:t>常用的有两种办法</a:t>
            </a:r>
            <a:r>
              <a:rPr lang="en-US" altLang="zh-CN" sz="2500" dirty="0">
                <a:ea typeface="黑体" panose="02010609060101010101" pitchFamily="49" charset="-122"/>
              </a:rPr>
              <a:t>:</a:t>
            </a:r>
            <a:r>
              <a:rPr lang="zh-CN" altLang="en-US" sz="2500" dirty="0">
                <a:ea typeface="黑体" panose="02010609060101010101" pitchFamily="49" charset="-122"/>
              </a:rPr>
              <a:t>路径压缩与按秩合并</a:t>
            </a: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路径压缩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500" dirty="0">
                <a:ea typeface="黑体" panose="02010609060101010101" pitchFamily="49" charset="-122"/>
              </a:rPr>
              <a:t>在找到根后回溯的过程中将沿途的所有点的</a:t>
            </a:r>
            <a:r>
              <a:rPr lang="en-US" altLang="zh-CN" sz="2500" dirty="0">
                <a:ea typeface="黑体" panose="02010609060101010101" pitchFamily="49" charset="-122"/>
              </a:rPr>
              <a:t>fa</a:t>
            </a:r>
            <a:r>
              <a:rPr lang="zh-CN" altLang="en-US" sz="2500" dirty="0">
                <a:ea typeface="黑体" panose="02010609060101010101" pitchFamily="49" charset="-122"/>
              </a:rPr>
              <a:t>直接更改为根</a:t>
            </a:r>
          </a:p>
          <a:p>
            <a:r>
              <a:rPr lang="en-US" altLang="zh-CN" sz="2500" dirty="0">
                <a:ea typeface="黑体" panose="02010609060101010101" pitchFamily="49" charset="-122"/>
              </a:rPr>
              <a:t>int </a:t>
            </a:r>
            <a:r>
              <a:rPr lang="en-US" altLang="zh-CN" sz="2500" dirty="0" err="1">
                <a:ea typeface="黑体" panose="02010609060101010101" pitchFamily="49" charset="-122"/>
              </a:rPr>
              <a:t>getfa</a:t>
            </a:r>
            <a:r>
              <a:rPr lang="en-US" altLang="zh-CN" sz="2500" dirty="0">
                <a:ea typeface="黑体" panose="02010609060101010101" pitchFamily="49" charset="-122"/>
              </a:rPr>
              <a:t>(int x)</a:t>
            </a:r>
          </a:p>
          <a:p>
            <a:r>
              <a:rPr lang="en-US" altLang="zh-CN" sz="2500" dirty="0">
                <a:ea typeface="黑体" panose="02010609060101010101" pitchFamily="49" charset="-122"/>
              </a:rPr>
              <a:t>{</a:t>
            </a:r>
          </a:p>
          <a:p>
            <a:r>
              <a:rPr lang="en-US" altLang="zh-CN" sz="2500" dirty="0">
                <a:ea typeface="黑体" panose="02010609060101010101" pitchFamily="49" charset="-122"/>
              </a:rPr>
              <a:t>	if(x==fa[x])return x;//</a:t>
            </a:r>
            <a:r>
              <a:rPr lang="zh-CN" altLang="en-US" sz="2500" dirty="0">
                <a:ea typeface="黑体" panose="02010609060101010101" pitchFamily="49" charset="-122"/>
              </a:rPr>
              <a:t>根的父亲是它自己</a:t>
            </a:r>
            <a:endParaRPr lang="en-US" altLang="zh-CN" sz="2500" dirty="0">
              <a:ea typeface="黑体" panose="02010609060101010101" pitchFamily="49" charset="-122"/>
            </a:endParaRPr>
          </a:p>
          <a:p>
            <a:r>
              <a:rPr lang="en-US" altLang="zh-CN" sz="2500" dirty="0">
                <a:ea typeface="黑体" panose="02010609060101010101" pitchFamily="49" charset="-122"/>
              </a:rPr>
              <a:t>	fa[x]=</a:t>
            </a:r>
            <a:r>
              <a:rPr lang="en-US" altLang="zh-CN" sz="2500" dirty="0" err="1">
                <a:ea typeface="黑体" panose="02010609060101010101" pitchFamily="49" charset="-122"/>
              </a:rPr>
              <a:t>getfa</a:t>
            </a:r>
            <a:r>
              <a:rPr lang="en-US" altLang="zh-CN" sz="2500" dirty="0">
                <a:ea typeface="黑体" panose="02010609060101010101" pitchFamily="49" charset="-122"/>
              </a:rPr>
              <a:t>(fa[x]);//</a:t>
            </a:r>
            <a:r>
              <a:rPr lang="zh-CN" altLang="en-US" sz="2500" dirty="0">
                <a:ea typeface="黑体" panose="02010609060101010101" pitchFamily="49" charset="-122"/>
              </a:rPr>
              <a:t>将</a:t>
            </a:r>
            <a:r>
              <a:rPr lang="en-US" altLang="zh-CN" sz="2500" dirty="0">
                <a:ea typeface="黑体" panose="02010609060101010101" pitchFamily="49" charset="-122"/>
              </a:rPr>
              <a:t>x</a:t>
            </a:r>
            <a:r>
              <a:rPr lang="zh-CN" altLang="en-US" sz="2500" dirty="0">
                <a:ea typeface="黑体" panose="02010609060101010101" pitchFamily="49" charset="-122"/>
              </a:rPr>
              <a:t>的父亲直接置为根</a:t>
            </a:r>
            <a:endParaRPr lang="en-US" altLang="zh-CN" sz="2500" dirty="0">
              <a:ea typeface="黑体" panose="02010609060101010101" pitchFamily="49" charset="-122"/>
            </a:endParaRPr>
          </a:p>
          <a:p>
            <a:r>
              <a:rPr lang="en-US" altLang="zh-CN" sz="2500" dirty="0">
                <a:ea typeface="黑体" panose="02010609060101010101" pitchFamily="49" charset="-122"/>
              </a:rPr>
              <a:t>	return fa[x];</a:t>
            </a:r>
          </a:p>
          <a:p>
            <a:r>
              <a:rPr lang="en-US" altLang="zh-CN" sz="2500" dirty="0">
                <a:ea typeface="黑体" panose="02010609060101010101" pitchFamily="49" charset="-122"/>
              </a:rPr>
              <a:t>}</a:t>
            </a:r>
          </a:p>
          <a:p>
            <a:r>
              <a:rPr lang="zh-CN" altLang="en-US" sz="2500" dirty="0">
                <a:ea typeface="黑体" panose="02010609060101010101" pitchFamily="49" charset="-122"/>
              </a:rPr>
              <a:t>复杂度</a:t>
            </a:r>
            <a:r>
              <a:rPr lang="en-US" altLang="zh-CN" sz="2500" dirty="0">
                <a:ea typeface="黑体" panose="02010609060101010101" pitchFamily="49" charset="-122"/>
              </a:rPr>
              <a:t>O(nα(n)),</a:t>
            </a:r>
            <a:r>
              <a:rPr lang="en-US" altLang="zh-CN" sz="2500" dirty="0">
                <a:ea typeface="黑体" panose="02010609060101010101" pitchFamily="49" charset="-122"/>
                <a:sym typeface="+mn-ea"/>
              </a:rPr>
              <a:t>α(n)</a:t>
            </a:r>
            <a:r>
              <a:rPr lang="zh-CN" altLang="en-US" sz="2500" dirty="0">
                <a:ea typeface="黑体" panose="02010609060101010101" pitchFamily="49" charset="-122"/>
                <a:sym typeface="+mn-ea"/>
              </a:rPr>
              <a:t>增长极慢</a:t>
            </a:r>
            <a:r>
              <a:rPr lang="en-US" altLang="zh-CN" sz="2500" dirty="0">
                <a:ea typeface="黑体" panose="02010609060101010101" pitchFamily="49" charset="-122"/>
                <a:sym typeface="+mn-ea"/>
              </a:rPr>
              <a:t>,</a:t>
            </a:r>
            <a:r>
              <a:rPr lang="zh-CN" altLang="en-US" sz="2500" dirty="0">
                <a:ea typeface="黑体" panose="02010609060101010101" pitchFamily="49" charset="-122"/>
                <a:sym typeface="+mn-ea"/>
              </a:rPr>
              <a:t>因此复杂度可以近似为</a:t>
            </a:r>
            <a:r>
              <a:rPr lang="en-US" altLang="zh-CN" sz="2500" dirty="0">
                <a:ea typeface="黑体" panose="02010609060101010101" pitchFamily="49" charset="-122"/>
                <a:sym typeface="+mn-ea"/>
              </a:rPr>
              <a:t>O(n)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路径压缩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zh-CN" sz="2500" dirty="0">
                <a:ea typeface="黑体" panose="02010609060101010101" pitchFamily="49" charset="-122"/>
              </a:rPr>
              <a:t>void union(int </a:t>
            </a:r>
            <a:r>
              <a:rPr lang="en-US" altLang="zh-CN" sz="2500" dirty="0" err="1">
                <a:ea typeface="黑体" panose="02010609060101010101" pitchFamily="49" charset="-122"/>
              </a:rPr>
              <a:t>u,int</a:t>
            </a:r>
            <a:r>
              <a:rPr lang="en-US" altLang="zh-CN" sz="2500" dirty="0">
                <a:ea typeface="黑体" panose="02010609060101010101" pitchFamily="49" charset="-122"/>
              </a:rPr>
              <a:t> v)//</a:t>
            </a:r>
            <a:r>
              <a:rPr lang="zh-CN" altLang="en-US" sz="2500" dirty="0">
                <a:ea typeface="黑体" panose="02010609060101010101" pitchFamily="49" charset="-122"/>
              </a:rPr>
              <a:t>合并</a:t>
            </a:r>
            <a:r>
              <a:rPr lang="en-US" altLang="zh-CN" sz="2500" dirty="0" err="1">
                <a:ea typeface="黑体" panose="02010609060101010101" pitchFamily="49" charset="-122"/>
              </a:rPr>
              <a:t>u,v</a:t>
            </a:r>
            <a:r>
              <a:rPr lang="zh-CN" altLang="en-US" sz="2500" dirty="0">
                <a:ea typeface="黑体" panose="02010609060101010101" pitchFamily="49" charset="-122"/>
              </a:rPr>
              <a:t>所在集合</a:t>
            </a:r>
            <a:endParaRPr lang="en-US" altLang="zh-CN" sz="2500" dirty="0">
              <a:ea typeface="黑体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500" dirty="0">
                <a:ea typeface="黑体" panose="02010609060101010101" pitchFamily="49" charset="-122"/>
              </a:rPr>
              <a:t>{</a:t>
            </a:r>
            <a:br>
              <a:rPr lang="en-US" altLang="zh-CN" sz="2500" dirty="0">
                <a:ea typeface="黑体" panose="02010609060101010101" pitchFamily="49" charset="-122"/>
              </a:rPr>
            </a:br>
            <a:r>
              <a:rPr lang="en-US" altLang="zh-CN" sz="2500" dirty="0">
                <a:ea typeface="黑体" panose="02010609060101010101" pitchFamily="49" charset="-122"/>
              </a:rPr>
              <a:t>	int f1=</a:t>
            </a:r>
            <a:r>
              <a:rPr lang="en-US" altLang="zh-CN" sz="2500" dirty="0" err="1">
                <a:ea typeface="黑体" panose="02010609060101010101" pitchFamily="49" charset="-122"/>
              </a:rPr>
              <a:t>getfa</a:t>
            </a:r>
            <a:r>
              <a:rPr lang="en-US" altLang="zh-CN" sz="2500" dirty="0">
                <a:ea typeface="黑体" panose="02010609060101010101" pitchFamily="49" charset="-122"/>
              </a:rPr>
              <a:t>(u),f2=</a:t>
            </a:r>
            <a:r>
              <a:rPr lang="en-US" altLang="zh-CN" sz="2500" dirty="0" err="1">
                <a:ea typeface="黑体" panose="02010609060101010101" pitchFamily="49" charset="-122"/>
              </a:rPr>
              <a:t>getfa</a:t>
            </a:r>
            <a:r>
              <a:rPr lang="en-US" altLang="zh-CN" sz="2500" dirty="0">
                <a:ea typeface="黑体" panose="02010609060101010101" pitchFamily="49" charset="-122"/>
              </a:rPr>
              <a:t>(v);</a:t>
            </a:r>
          </a:p>
          <a:p>
            <a:pPr>
              <a:lnSpc>
                <a:spcPct val="100000"/>
              </a:lnSpc>
            </a:pPr>
            <a:r>
              <a:rPr lang="en-US" altLang="zh-CN" sz="2500" dirty="0">
                <a:ea typeface="黑体" panose="02010609060101010101" pitchFamily="49" charset="-122"/>
              </a:rPr>
              <a:t>	if(f1==f2)return;</a:t>
            </a:r>
          </a:p>
          <a:p>
            <a:pPr>
              <a:lnSpc>
                <a:spcPct val="100000"/>
              </a:lnSpc>
            </a:pPr>
            <a:r>
              <a:rPr lang="en-US" altLang="zh-CN" sz="2500" dirty="0">
                <a:ea typeface="黑体" panose="02010609060101010101" pitchFamily="49" charset="-122"/>
              </a:rPr>
              <a:t>	fa[f1]=f2;</a:t>
            </a:r>
          </a:p>
          <a:p>
            <a:pPr>
              <a:lnSpc>
                <a:spcPct val="100000"/>
              </a:lnSpc>
            </a:pPr>
            <a:r>
              <a:rPr lang="en-US" altLang="zh-CN" sz="2500" dirty="0">
                <a:ea typeface="黑体" panose="02010609060101010101" pitchFamily="49" charset="-122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altLang="zh-CN" sz="2500" dirty="0">
                <a:ea typeface="黑体" panose="02010609060101010101" pitchFamily="49" charset="-122"/>
              </a:rPr>
              <a:t>bool check(int </a:t>
            </a:r>
            <a:r>
              <a:rPr lang="en-US" altLang="zh-CN" sz="2500" dirty="0" err="1">
                <a:ea typeface="黑体" panose="02010609060101010101" pitchFamily="49" charset="-122"/>
              </a:rPr>
              <a:t>u,int</a:t>
            </a:r>
            <a:r>
              <a:rPr lang="en-US" altLang="zh-CN" sz="2500" dirty="0">
                <a:ea typeface="黑体" panose="02010609060101010101" pitchFamily="49" charset="-122"/>
              </a:rPr>
              <a:t> v){return </a:t>
            </a:r>
            <a:r>
              <a:rPr lang="en-US" altLang="zh-CN" sz="2500" dirty="0" err="1">
                <a:ea typeface="黑体" panose="02010609060101010101" pitchFamily="49" charset="-122"/>
              </a:rPr>
              <a:t>getfa</a:t>
            </a:r>
            <a:r>
              <a:rPr lang="en-US" altLang="zh-CN" sz="2500" dirty="0">
                <a:ea typeface="黑体" panose="02010609060101010101" pitchFamily="49" charset="-122"/>
              </a:rPr>
              <a:t>(u)==</a:t>
            </a:r>
            <a:r>
              <a:rPr lang="en-US" altLang="zh-CN" sz="2500" dirty="0" err="1">
                <a:ea typeface="黑体" panose="02010609060101010101" pitchFamily="49" charset="-122"/>
              </a:rPr>
              <a:t>getfa</a:t>
            </a:r>
            <a:r>
              <a:rPr lang="en-US" altLang="zh-CN" sz="2500" dirty="0">
                <a:ea typeface="黑体" panose="02010609060101010101" pitchFamily="49" charset="-122"/>
              </a:rPr>
              <a:t>(v);}</a:t>
            </a:r>
          </a:p>
          <a:p>
            <a:pPr>
              <a:lnSpc>
                <a:spcPct val="100000"/>
              </a:lnSpc>
            </a:pPr>
            <a:r>
              <a:rPr lang="en-US" altLang="zh-CN" sz="2500" dirty="0">
                <a:ea typeface="黑体" panose="02010609060101010101" pitchFamily="49" charset="-122"/>
              </a:rPr>
              <a:t>//</a:t>
            </a:r>
            <a:r>
              <a:rPr lang="zh-CN" altLang="en-US" sz="2500" dirty="0">
                <a:ea typeface="黑体" panose="02010609060101010101" pitchFamily="49" charset="-122"/>
              </a:rPr>
              <a:t>查询</a:t>
            </a:r>
            <a:r>
              <a:rPr lang="en-US" altLang="zh-CN" sz="2500" dirty="0" err="1">
                <a:ea typeface="黑体" panose="02010609060101010101" pitchFamily="49" charset="-122"/>
              </a:rPr>
              <a:t>u,v</a:t>
            </a:r>
            <a:r>
              <a:rPr lang="zh-CN" altLang="en-US" sz="2500" dirty="0">
                <a:ea typeface="黑体" panose="02010609060101010101" pitchFamily="49" charset="-122"/>
              </a:rPr>
              <a:t>是否在同一集合</a:t>
            </a:r>
            <a:endParaRPr lang="en-US" altLang="zh-CN" sz="2500" dirty="0">
              <a:ea typeface="黑体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500" dirty="0">
                <a:ea typeface="黑体" panose="02010609060101010101" pitchFamily="49" charset="-122"/>
              </a:rPr>
              <a:t>for(int </a:t>
            </a:r>
            <a:r>
              <a:rPr lang="en-US" altLang="zh-CN" sz="2500" dirty="0" err="1">
                <a:ea typeface="黑体" panose="02010609060101010101" pitchFamily="49" charset="-122"/>
              </a:rPr>
              <a:t>i</a:t>
            </a:r>
            <a:r>
              <a:rPr lang="en-US" altLang="zh-CN" sz="2500" dirty="0">
                <a:ea typeface="黑体" panose="02010609060101010101" pitchFamily="49" charset="-122"/>
              </a:rPr>
              <a:t>=1</a:t>
            </a:r>
            <a:r>
              <a:rPr lang="zh-CN" altLang="en-US" sz="2500" dirty="0">
                <a:ea typeface="黑体" panose="02010609060101010101" pitchFamily="49" charset="-122"/>
              </a:rPr>
              <a:t>→</a:t>
            </a:r>
            <a:r>
              <a:rPr lang="en-US" altLang="zh-CN" sz="2500" dirty="0">
                <a:ea typeface="黑体" panose="02010609060101010101" pitchFamily="49" charset="-122"/>
              </a:rPr>
              <a:t>n)fa[</a:t>
            </a:r>
            <a:r>
              <a:rPr lang="en-US" altLang="zh-CN" sz="2500" dirty="0" err="1">
                <a:ea typeface="黑体" panose="02010609060101010101" pitchFamily="49" charset="-122"/>
              </a:rPr>
              <a:t>i</a:t>
            </a:r>
            <a:r>
              <a:rPr lang="en-US" altLang="zh-CN" sz="2500" dirty="0">
                <a:ea typeface="黑体" panose="02010609060101010101" pitchFamily="49" charset="-122"/>
              </a:rPr>
              <a:t>]=</a:t>
            </a:r>
            <a:r>
              <a:rPr lang="en-US" altLang="zh-CN" sz="2500" dirty="0" err="1">
                <a:ea typeface="黑体" panose="02010609060101010101" pitchFamily="49" charset="-122"/>
              </a:rPr>
              <a:t>i</a:t>
            </a:r>
            <a:r>
              <a:rPr lang="en-US" altLang="zh-CN" sz="2500" dirty="0">
                <a:ea typeface="黑体" panose="02010609060101010101" pitchFamily="49" charset="-122"/>
              </a:rPr>
              <a:t>;//</a:t>
            </a:r>
            <a:r>
              <a:rPr lang="zh-CN" altLang="en-US" sz="2500" dirty="0">
                <a:ea typeface="黑体" panose="02010609060101010101" pitchFamily="49" charset="-122"/>
              </a:rPr>
              <a:t>初始化</a:t>
            </a:r>
            <a:endParaRPr lang="en-US" altLang="zh-CN" sz="2500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按秩合并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zh-CN" altLang="en-US" sz="2500" dirty="0">
                <a:ea typeface="黑体" panose="02010609060101010101" pitchFamily="49" charset="-122"/>
              </a:rPr>
              <a:t>记录每棵树的树高</a:t>
            </a:r>
            <a:r>
              <a:rPr lang="en-US" altLang="zh-CN" sz="2500" dirty="0">
                <a:ea typeface="黑体" panose="02010609060101010101" pitchFamily="49" charset="-122"/>
              </a:rPr>
              <a:t>(</a:t>
            </a:r>
            <a:r>
              <a:rPr lang="zh-CN" altLang="en-US" sz="2500" dirty="0">
                <a:ea typeface="黑体" panose="02010609060101010101" pitchFamily="49" charset="-122"/>
              </a:rPr>
              <a:t>根到叶子的最大边数</a:t>
            </a:r>
            <a:r>
              <a:rPr lang="en-US" altLang="zh-CN" sz="2500" dirty="0">
                <a:ea typeface="黑体" panose="02010609060101010101" pitchFamily="49" charset="-122"/>
              </a:rPr>
              <a:t>)</a:t>
            </a:r>
            <a:r>
              <a:rPr lang="en-US" altLang="zh-CN" sz="2500" dirty="0" err="1">
                <a:ea typeface="黑体" panose="02010609060101010101" pitchFamily="49" charset="-122"/>
              </a:rPr>
              <a:t>depi</a:t>
            </a:r>
            <a:r>
              <a:rPr lang="en-US" altLang="zh-CN" sz="2500" dirty="0">
                <a:ea typeface="黑体" panose="02010609060101010101" pitchFamily="49" charset="-122"/>
              </a:rPr>
              <a:t>,</a:t>
            </a:r>
            <a:r>
              <a:rPr lang="zh-CN" altLang="en-US" sz="2500" dirty="0">
                <a:ea typeface="黑体" panose="02010609060101010101" pitchFamily="49" charset="-122"/>
              </a:rPr>
              <a:t>两棵树合并的时候</a:t>
            </a:r>
          </a:p>
          <a:p>
            <a:pPr>
              <a:lnSpc>
                <a:spcPct val="100000"/>
              </a:lnSpc>
            </a:pPr>
            <a:r>
              <a:rPr lang="zh-CN" altLang="en-US" sz="2500" dirty="0">
                <a:ea typeface="黑体" panose="02010609060101010101" pitchFamily="49" charset="-122"/>
              </a:rPr>
              <a:t>将</a:t>
            </a:r>
            <a:r>
              <a:rPr lang="en-US" altLang="zh-CN" sz="2500" dirty="0">
                <a:ea typeface="黑体" panose="02010609060101010101" pitchFamily="49" charset="-122"/>
              </a:rPr>
              <a:t>dep</a:t>
            </a:r>
            <a:r>
              <a:rPr lang="zh-CN" altLang="en-US" sz="2500" dirty="0">
                <a:ea typeface="黑体" panose="02010609060101010101" pitchFamily="49" charset="-122"/>
              </a:rPr>
              <a:t>较小的根挂在</a:t>
            </a:r>
            <a:r>
              <a:rPr lang="en-US" altLang="zh-CN" sz="2500" dirty="0">
                <a:ea typeface="黑体" panose="02010609060101010101" pitchFamily="49" charset="-122"/>
              </a:rPr>
              <a:t>dep</a:t>
            </a:r>
            <a:r>
              <a:rPr lang="zh-CN" altLang="en-US" sz="2500" dirty="0">
                <a:ea typeface="黑体" panose="02010609060101010101" pitchFamily="49" charset="-122"/>
              </a:rPr>
              <a:t>较大的根下面</a:t>
            </a:r>
            <a:endParaRPr lang="en-US" altLang="zh-CN" sz="2500" dirty="0">
              <a:ea typeface="黑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zh-CN" altLang="en-US" sz="2500" dirty="0">
              <a:ea typeface="黑体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500" dirty="0">
                <a:ea typeface="黑体" panose="02010609060101010101" pitchFamily="49" charset="-122"/>
              </a:rPr>
              <a:t>当且仅当两棵树的</a:t>
            </a:r>
            <a:r>
              <a:rPr lang="en-US" altLang="zh-CN" sz="2500" dirty="0">
                <a:ea typeface="黑体" panose="02010609060101010101" pitchFamily="49" charset="-122"/>
              </a:rPr>
              <a:t>dep</a:t>
            </a:r>
            <a:r>
              <a:rPr lang="zh-CN" altLang="en-US" sz="2500" dirty="0">
                <a:ea typeface="黑体" panose="02010609060101010101" pitchFamily="49" charset="-122"/>
              </a:rPr>
              <a:t>相同时新树的树高为</a:t>
            </a:r>
            <a:r>
              <a:rPr lang="en-US" altLang="zh-CN" sz="2500" dirty="0">
                <a:ea typeface="黑体" panose="02010609060101010101" pitchFamily="49" charset="-122"/>
              </a:rPr>
              <a:t>dep+1,</a:t>
            </a:r>
            <a:r>
              <a:rPr lang="zh-CN" altLang="en-US" sz="2500" dirty="0">
                <a:ea typeface="黑体" panose="02010609060101010101" pitchFamily="49" charset="-122"/>
              </a:rPr>
              <a:t>否则为</a:t>
            </a:r>
            <a:r>
              <a:rPr lang="en-US" altLang="zh-CN" sz="2500" dirty="0">
                <a:ea typeface="黑体" panose="02010609060101010101" pitchFamily="49" charset="-122"/>
              </a:rPr>
              <a:t>dep</a:t>
            </a:r>
          </a:p>
          <a:p>
            <a:pPr>
              <a:lnSpc>
                <a:spcPct val="100000"/>
              </a:lnSpc>
            </a:pPr>
            <a:endParaRPr lang="en-US" altLang="zh-CN" sz="2500" dirty="0">
              <a:ea typeface="黑体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500" dirty="0">
                <a:ea typeface="黑体" panose="02010609060101010101" pitchFamily="49" charset="-122"/>
              </a:rPr>
              <a:t>那么</a:t>
            </a:r>
            <a:r>
              <a:rPr lang="en-US" altLang="zh-CN" sz="2500" dirty="0">
                <a:ea typeface="黑体" panose="02010609060101010101" pitchFamily="49" charset="-122"/>
              </a:rPr>
              <a:t>dep=1</a:t>
            </a:r>
            <a:r>
              <a:rPr lang="zh-CN" altLang="en-US" sz="2500" dirty="0">
                <a:ea typeface="黑体" panose="02010609060101010101" pitchFamily="49" charset="-122"/>
              </a:rPr>
              <a:t>的树有一个结点</a:t>
            </a:r>
            <a:r>
              <a:rPr lang="en-US" altLang="zh-CN" sz="2500" dirty="0">
                <a:ea typeface="黑体" panose="02010609060101010101" pitchFamily="49" charset="-122"/>
              </a:rPr>
              <a:t>,dep=2</a:t>
            </a:r>
            <a:r>
              <a:rPr lang="zh-CN" altLang="en-US" sz="2500" dirty="0">
                <a:ea typeface="黑体" panose="02010609060101010101" pitchFamily="49" charset="-122"/>
              </a:rPr>
              <a:t>的树至少有两个结点</a:t>
            </a:r>
            <a:r>
              <a:rPr lang="en-US" altLang="zh-CN" sz="2500" dirty="0">
                <a:ea typeface="黑体" panose="02010609060101010101" pitchFamily="49" charset="-122"/>
              </a:rPr>
              <a:t>,dep=3</a:t>
            </a:r>
            <a:r>
              <a:rPr lang="zh-CN" altLang="en-US" sz="2500" dirty="0">
                <a:ea typeface="黑体" panose="02010609060101010101" pitchFamily="49" charset="-122"/>
              </a:rPr>
              <a:t>的</a:t>
            </a:r>
          </a:p>
          <a:p>
            <a:pPr>
              <a:lnSpc>
                <a:spcPct val="100000"/>
              </a:lnSpc>
            </a:pPr>
            <a:r>
              <a:rPr lang="zh-CN" altLang="en-US" sz="2500" dirty="0">
                <a:ea typeface="黑体" panose="02010609060101010101" pitchFamily="49" charset="-122"/>
              </a:rPr>
              <a:t>树只能至少由两个</a:t>
            </a:r>
            <a:r>
              <a:rPr lang="en-US" altLang="zh-CN" sz="2500" dirty="0">
                <a:ea typeface="黑体" panose="02010609060101010101" pitchFamily="49" charset="-122"/>
              </a:rPr>
              <a:t>dep=2</a:t>
            </a:r>
            <a:r>
              <a:rPr lang="zh-CN" altLang="en-US" sz="2500" dirty="0">
                <a:ea typeface="黑体" panose="02010609060101010101" pitchFamily="49" charset="-122"/>
              </a:rPr>
              <a:t>的树合并而来</a:t>
            </a:r>
            <a:r>
              <a:rPr lang="en-US" altLang="zh-CN" sz="2500" dirty="0">
                <a:ea typeface="黑体" panose="02010609060101010101" pitchFamily="49" charset="-122"/>
              </a:rPr>
              <a:t>,</a:t>
            </a:r>
            <a:r>
              <a:rPr lang="zh-CN" altLang="en-US" sz="2500" dirty="0">
                <a:ea typeface="黑体" panose="02010609060101010101" pitchFamily="49" charset="-122"/>
              </a:rPr>
              <a:t>所以至少有</a:t>
            </a:r>
            <a:r>
              <a:rPr lang="en-US" altLang="zh-CN" sz="2500" dirty="0">
                <a:ea typeface="黑体" panose="02010609060101010101" pitchFamily="49" charset="-122"/>
              </a:rPr>
              <a:t>4</a:t>
            </a:r>
            <a:r>
              <a:rPr lang="zh-CN" altLang="en-US" sz="2500" dirty="0">
                <a:ea typeface="黑体" panose="02010609060101010101" pitchFamily="49" charset="-122"/>
              </a:rPr>
              <a:t>个结点</a:t>
            </a:r>
            <a:r>
              <a:rPr lang="en-US" altLang="zh-CN" sz="2500" dirty="0">
                <a:ea typeface="黑体" panose="02010609060101010101" pitchFamily="49" charset="-122"/>
              </a:rPr>
              <a:t>...</a:t>
            </a:r>
          </a:p>
          <a:p>
            <a:pPr>
              <a:lnSpc>
                <a:spcPct val="100000"/>
              </a:lnSpc>
            </a:pPr>
            <a:endParaRPr lang="en-US" altLang="zh-CN" sz="2500" dirty="0">
              <a:ea typeface="黑体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500" dirty="0">
                <a:ea typeface="黑体" panose="02010609060101010101" pitchFamily="49" charset="-122"/>
              </a:rPr>
              <a:t>所以按秩合并保证了树高不超过</a:t>
            </a:r>
            <a:r>
              <a:rPr lang="en-US" altLang="zh-CN" sz="2500" dirty="0" err="1">
                <a:ea typeface="黑体" panose="02010609060101010101" pitchFamily="49" charset="-122"/>
              </a:rPr>
              <a:t>logn</a:t>
            </a:r>
            <a:r>
              <a:rPr lang="en-US" altLang="zh-CN" sz="2500" dirty="0">
                <a:ea typeface="黑体" panose="02010609060101010101" pitchFamily="49" charset="-122"/>
              </a:rPr>
              <a:t>,</a:t>
            </a:r>
            <a:r>
              <a:rPr lang="zh-CN" altLang="en-US" sz="2500" dirty="0">
                <a:ea typeface="黑体" panose="02010609060101010101" pitchFamily="49" charset="-122"/>
              </a:rPr>
              <a:t>时间复杂度</a:t>
            </a:r>
            <a:r>
              <a:rPr lang="en-US" altLang="zh-CN" sz="2500" dirty="0">
                <a:ea typeface="黑体" panose="02010609060101010101" pitchFamily="49" charset="-122"/>
              </a:rPr>
              <a:t>O(</a:t>
            </a:r>
            <a:r>
              <a:rPr lang="en-US" altLang="zh-CN" sz="2500" dirty="0" err="1">
                <a:ea typeface="黑体" panose="02010609060101010101" pitchFamily="49" charset="-122"/>
              </a:rPr>
              <a:t>nlogn</a:t>
            </a:r>
            <a:r>
              <a:rPr lang="en-US" altLang="zh-CN" sz="2500" dirty="0">
                <a:ea typeface="黑体" panose="02010609060101010101" pitchFamily="49" charset="-122"/>
              </a:rPr>
              <a:t>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Faioj#102 </a:t>
            </a:r>
            <a:r>
              <a:rPr lang="en-US" altLang="zh-CN" dirty="0" err="1">
                <a:sym typeface="+mn-ea"/>
              </a:rPr>
              <a:t>星球大战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500" dirty="0">
                <a:ea typeface="黑体" panose="02010609060101010101" pitchFamily="49" charset="-122"/>
              </a:rPr>
              <a:t>给定一张</a:t>
            </a:r>
            <a:r>
              <a:rPr lang="en-US" altLang="zh-CN" sz="2500" dirty="0">
                <a:ea typeface="黑体" panose="02010609060101010101" pitchFamily="49" charset="-122"/>
              </a:rPr>
              <a:t>n</a:t>
            </a:r>
            <a:r>
              <a:rPr lang="zh-CN" altLang="en-US" sz="2500" dirty="0">
                <a:ea typeface="黑体" panose="02010609060101010101" pitchFamily="49" charset="-122"/>
              </a:rPr>
              <a:t>个结点</a:t>
            </a:r>
            <a:r>
              <a:rPr lang="en-US" altLang="zh-CN" sz="2500" dirty="0">
                <a:ea typeface="黑体" panose="02010609060101010101" pitchFamily="49" charset="-122"/>
              </a:rPr>
              <a:t>,m</a:t>
            </a:r>
            <a:r>
              <a:rPr lang="zh-CN" altLang="en-US" sz="2500" dirty="0">
                <a:ea typeface="黑体" panose="02010609060101010101" pitchFamily="49" charset="-122"/>
              </a:rPr>
              <a:t>条边的无向图</a:t>
            </a:r>
            <a:endParaRPr lang="en-US" altLang="zh-CN" sz="2500" dirty="0">
              <a:ea typeface="黑体" panose="02010609060101010101" pitchFamily="49" charset="-122"/>
            </a:endParaRPr>
          </a:p>
          <a:p>
            <a:endParaRPr lang="en-US" altLang="zh-CN" sz="2500" dirty="0">
              <a:ea typeface="黑体" panose="02010609060101010101" pitchFamily="49" charset="-122"/>
            </a:endParaRPr>
          </a:p>
          <a:p>
            <a:r>
              <a:rPr lang="zh-CN" altLang="en-US" sz="2500" dirty="0">
                <a:ea typeface="黑体" panose="02010609060101010101" pitchFamily="49" charset="-122"/>
              </a:rPr>
              <a:t>有</a:t>
            </a:r>
            <a:r>
              <a:rPr lang="en-US" altLang="zh-CN" sz="2500" dirty="0">
                <a:ea typeface="黑体" panose="02010609060101010101" pitchFamily="49" charset="-122"/>
              </a:rPr>
              <a:t>k</a:t>
            </a:r>
            <a:r>
              <a:rPr lang="zh-CN" altLang="en-US" sz="2500" dirty="0">
                <a:ea typeface="黑体" panose="02010609060101010101" pitchFamily="49" charset="-122"/>
              </a:rPr>
              <a:t>个结点被依次破坏</a:t>
            </a:r>
            <a:r>
              <a:rPr lang="en-US" altLang="zh-CN" sz="2500" dirty="0">
                <a:ea typeface="黑体" panose="02010609060101010101" pitchFamily="49" charset="-122"/>
              </a:rPr>
              <a:t>,</a:t>
            </a:r>
            <a:r>
              <a:rPr lang="zh-CN" altLang="en-US" sz="2500" dirty="0">
                <a:ea typeface="黑体" panose="02010609060101010101" pitchFamily="49" charset="-122"/>
              </a:rPr>
              <a:t>一个结点被破坏时与其相连的所有无向边</a:t>
            </a:r>
            <a:endParaRPr lang="en-US" altLang="zh-CN" sz="2500" dirty="0">
              <a:ea typeface="黑体" panose="02010609060101010101" pitchFamily="49" charset="-122"/>
            </a:endParaRPr>
          </a:p>
          <a:p>
            <a:r>
              <a:rPr lang="zh-CN" altLang="en-US" sz="2500" dirty="0">
                <a:ea typeface="黑体" panose="02010609060101010101" pitchFamily="49" charset="-122"/>
              </a:rPr>
              <a:t>也会消失</a:t>
            </a:r>
            <a:endParaRPr lang="en-US" altLang="zh-CN" sz="2500" dirty="0">
              <a:ea typeface="黑体" panose="02010609060101010101" pitchFamily="49" charset="-122"/>
            </a:endParaRPr>
          </a:p>
          <a:p>
            <a:endParaRPr lang="en-US" altLang="zh-CN" sz="2500" dirty="0">
              <a:ea typeface="黑体" panose="02010609060101010101" pitchFamily="49" charset="-122"/>
            </a:endParaRPr>
          </a:p>
          <a:p>
            <a:r>
              <a:rPr lang="zh-CN" altLang="en-US" sz="2500" dirty="0">
                <a:ea typeface="黑体" panose="02010609060101010101" pitchFamily="49" charset="-122"/>
              </a:rPr>
              <a:t>给出这</a:t>
            </a:r>
            <a:r>
              <a:rPr lang="en-US" altLang="zh-CN" sz="2500" dirty="0">
                <a:ea typeface="黑体" panose="02010609060101010101" pitchFamily="49" charset="-122"/>
              </a:rPr>
              <a:t>k</a:t>
            </a:r>
            <a:r>
              <a:rPr lang="zh-CN" altLang="en-US" sz="2500" dirty="0">
                <a:ea typeface="黑体" panose="02010609060101010101" pitchFamily="49" charset="-122"/>
              </a:rPr>
              <a:t>个依次被破坏的结点编号</a:t>
            </a:r>
            <a:r>
              <a:rPr lang="en-US" altLang="zh-CN" sz="2500" dirty="0">
                <a:ea typeface="黑体" panose="02010609060101010101" pitchFamily="49" charset="-122"/>
              </a:rPr>
              <a:t>,</a:t>
            </a:r>
            <a:r>
              <a:rPr lang="zh-CN" altLang="en-US" sz="2500" dirty="0">
                <a:ea typeface="黑体" panose="02010609060101010101" pitchFamily="49" charset="-122"/>
              </a:rPr>
              <a:t>要求在每次破坏后输出无向图</a:t>
            </a:r>
            <a:endParaRPr lang="en-US" altLang="zh-CN" sz="2500" dirty="0">
              <a:ea typeface="黑体" panose="02010609060101010101" pitchFamily="49" charset="-122"/>
            </a:endParaRPr>
          </a:p>
          <a:p>
            <a:r>
              <a:rPr lang="zh-CN" altLang="en-US" sz="2500" dirty="0">
                <a:ea typeface="黑体" panose="02010609060101010101" pitchFamily="49" charset="-122"/>
              </a:rPr>
              <a:t>中的连通块数目</a:t>
            </a:r>
            <a:endParaRPr lang="en-US" altLang="zh-CN" sz="2500" dirty="0">
              <a:ea typeface="黑体" panose="02010609060101010101" pitchFamily="49" charset="-122"/>
            </a:endParaRPr>
          </a:p>
          <a:p>
            <a:r>
              <a:rPr lang="en-US" altLang="zh-CN" sz="2500" dirty="0" err="1">
                <a:ea typeface="黑体" panose="02010609060101010101" pitchFamily="49" charset="-122"/>
              </a:rPr>
              <a:t>N,m</a:t>
            </a:r>
            <a:r>
              <a:rPr lang="en-US" altLang="zh-CN" sz="2500" dirty="0">
                <a:ea typeface="黑体" panose="02010609060101010101" pitchFamily="49" charset="-122"/>
              </a:rPr>
              <a:t> 2e5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Faioj#102 </a:t>
            </a:r>
            <a:r>
              <a:rPr lang="en-US" altLang="zh-CN" dirty="0" err="1">
                <a:sym typeface="+mn-ea"/>
              </a:rPr>
              <a:t>星球大战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500" dirty="0">
                <a:ea typeface="黑体" panose="02010609060101010101" pitchFamily="49" charset="-122"/>
              </a:rPr>
              <a:t>首先</a:t>
            </a:r>
            <a:r>
              <a:rPr lang="en-US" altLang="zh-CN" sz="2500" dirty="0">
                <a:ea typeface="黑体" panose="02010609060101010101" pitchFamily="49" charset="-122"/>
              </a:rPr>
              <a:t>,</a:t>
            </a:r>
            <a:r>
              <a:rPr lang="zh-CN" altLang="en-US" sz="2500" dirty="0">
                <a:ea typeface="黑体" panose="02010609060101010101" pitchFamily="49" charset="-122"/>
              </a:rPr>
              <a:t>如果是依次加入</a:t>
            </a:r>
            <a:r>
              <a:rPr lang="en-US" altLang="zh-CN" sz="2500" dirty="0">
                <a:ea typeface="黑体" panose="02010609060101010101" pitchFamily="49" charset="-122"/>
              </a:rPr>
              <a:t>k</a:t>
            </a:r>
            <a:r>
              <a:rPr lang="zh-CN" altLang="en-US" sz="2500" dirty="0">
                <a:ea typeface="黑体" panose="02010609060101010101" pitchFamily="49" charset="-122"/>
              </a:rPr>
              <a:t>个结点</a:t>
            </a:r>
            <a:r>
              <a:rPr lang="en-US" altLang="zh-CN" sz="2500" dirty="0">
                <a:ea typeface="黑体" panose="02010609060101010101" pitchFamily="49" charset="-122"/>
              </a:rPr>
              <a:t>,</a:t>
            </a:r>
            <a:r>
              <a:rPr lang="zh-CN" altLang="en-US" sz="2500" dirty="0">
                <a:ea typeface="黑体" panose="02010609060101010101" pitchFamily="49" charset="-122"/>
              </a:rPr>
              <a:t>那么每次加入结点时枚举它所连接</a:t>
            </a:r>
            <a:endParaRPr lang="en-US" altLang="zh-CN" sz="2500" dirty="0">
              <a:ea typeface="黑体" panose="02010609060101010101" pitchFamily="49" charset="-122"/>
            </a:endParaRPr>
          </a:p>
          <a:p>
            <a:r>
              <a:rPr lang="zh-CN" altLang="en-US" sz="2500" dirty="0">
                <a:ea typeface="黑体" panose="02010609060101010101" pitchFamily="49" charset="-122"/>
              </a:rPr>
              <a:t>的所有边</a:t>
            </a:r>
            <a:r>
              <a:rPr lang="en-US" altLang="zh-CN" sz="2500" dirty="0">
                <a:ea typeface="黑体" panose="02010609060101010101" pitchFamily="49" charset="-122"/>
              </a:rPr>
              <a:t>,</a:t>
            </a:r>
            <a:r>
              <a:rPr lang="zh-CN" altLang="en-US" sz="2500" dirty="0">
                <a:ea typeface="黑体" panose="02010609060101010101" pitchFamily="49" charset="-122"/>
              </a:rPr>
              <a:t>用并查集查询每条边两端的结点是否在同一集合</a:t>
            </a:r>
            <a:r>
              <a:rPr lang="en-US" altLang="zh-CN" sz="2500" dirty="0">
                <a:ea typeface="黑体" panose="02010609060101010101" pitchFamily="49" charset="-122"/>
              </a:rPr>
              <a:t>,</a:t>
            </a:r>
            <a:r>
              <a:rPr lang="zh-CN" altLang="en-US" sz="2500" dirty="0">
                <a:ea typeface="黑体" panose="02010609060101010101" pitchFamily="49" charset="-122"/>
              </a:rPr>
              <a:t>如果</a:t>
            </a:r>
            <a:endParaRPr lang="en-US" altLang="zh-CN" sz="2500" dirty="0">
              <a:ea typeface="黑体" panose="02010609060101010101" pitchFamily="49" charset="-122"/>
            </a:endParaRPr>
          </a:p>
          <a:p>
            <a:r>
              <a:rPr lang="zh-CN" altLang="en-US" sz="2500" dirty="0">
                <a:ea typeface="黑体" panose="02010609060101010101" pitchFamily="49" charset="-122"/>
              </a:rPr>
              <a:t>两个结点不在同一集合则连通块数</a:t>
            </a:r>
            <a:r>
              <a:rPr lang="en-US" altLang="zh-CN" sz="2500" dirty="0">
                <a:ea typeface="黑体" panose="02010609060101010101" pitchFamily="49" charset="-122"/>
              </a:rPr>
              <a:t>--,</a:t>
            </a:r>
            <a:r>
              <a:rPr lang="zh-CN" altLang="en-US" sz="2500" dirty="0">
                <a:ea typeface="黑体" panose="02010609060101010101" pitchFamily="49" charset="-122"/>
              </a:rPr>
              <a:t>并在并查集中将两个集</a:t>
            </a:r>
            <a:endParaRPr lang="en-US" altLang="zh-CN" sz="2500" dirty="0">
              <a:ea typeface="黑体" panose="02010609060101010101" pitchFamily="49" charset="-122"/>
            </a:endParaRPr>
          </a:p>
          <a:p>
            <a:r>
              <a:rPr lang="zh-CN" altLang="en-US" sz="2500" dirty="0">
                <a:ea typeface="黑体" panose="02010609060101010101" pitchFamily="49" charset="-122"/>
              </a:rPr>
              <a:t>合合并</a:t>
            </a:r>
            <a:endParaRPr lang="en-US" altLang="zh-CN" sz="2500" dirty="0">
              <a:ea typeface="黑体" panose="02010609060101010101" pitchFamily="49" charset="-122"/>
            </a:endParaRPr>
          </a:p>
          <a:p>
            <a:endParaRPr lang="en-US" altLang="zh-CN" sz="2500" dirty="0">
              <a:ea typeface="黑体" panose="02010609060101010101" pitchFamily="49" charset="-122"/>
            </a:endParaRPr>
          </a:p>
          <a:p>
            <a:r>
              <a:rPr lang="zh-CN" altLang="en-US" sz="2500" dirty="0">
                <a:ea typeface="黑体" panose="02010609060101010101" pitchFamily="49" charset="-122"/>
              </a:rPr>
              <a:t>那么在这道题中</a:t>
            </a:r>
            <a:r>
              <a:rPr lang="en-US" altLang="zh-CN" sz="2500" dirty="0">
                <a:ea typeface="黑体" panose="02010609060101010101" pitchFamily="49" charset="-122"/>
              </a:rPr>
              <a:t>,</a:t>
            </a:r>
            <a:r>
              <a:rPr lang="zh-CN" altLang="en-US" sz="2500" dirty="0">
                <a:ea typeface="黑体" panose="02010609060101010101" pitchFamily="49" charset="-122"/>
              </a:rPr>
              <a:t>我们先建出</a:t>
            </a:r>
            <a:r>
              <a:rPr lang="en-US" altLang="zh-CN" sz="2500" dirty="0">
                <a:ea typeface="黑体" panose="02010609060101010101" pitchFamily="49" charset="-122"/>
              </a:rPr>
              <a:t>k</a:t>
            </a:r>
            <a:r>
              <a:rPr lang="zh-CN" altLang="en-US" sz="2500" dirty="0">
                <a:ea typeface="黑体" panose="02010609060101010101" pitchFamily="49" charset="-122"/>
              </a:rPr>
              <a:t>个结点已经被破坏后的图</a:t>
            </a:r>
            <a:r>
              <a:rPr lang="en-US" altLang="zh-CN" sz="2500" dirty="0">
                <a:ea typeface="黑体" panose="02010609060101010101" pitchFamily="49" charset="-122"/>
              </a:rPr>
              <a:t>,</a:t>
            </a:r>
            <a:r>
              <a:rPr lang="zh-CN" altLang="en-US" sz="2500" dirty="0">
                <a:ea typeface="黑体" panose="02010609060101010101" pitchFamily="49" charset="-122"/>
              </a:rPr>
              <a:t>然后倒序</a:t>
            </a:r>
            <a:endParaRPr lang="en-US" altLang="zh-CN" sz="2500" dirty="0">
              <a:ea typeface="黑体" panose="02010609060101010101" pitchFamily="49" charset="-122"/>
            </a:endParaRPr>
          </a:p>
          <a:p>
            <a:r>
              <a:rPr lang="zh-CN" altLang="en-US" sz="2500" dirty="0">
                <a:ea typeface="黑体" panose="02010609060101010101" pitchFamily="49" charset="-122"/>
              </a:rPr>
              <a:t>将</a:t>
            </a:r>
            <a:r>
              <a:rPr lang="en-US" altLang="zh-CN" sz="2500" dirty="0">
                <a:ea typeface="黑体" panose="02010609060101010101" pitchFamily="49" charset="-122"/>
              </a:rPr>
              <a:t>k</a:t>
            </a:r>
            <a:r>
              <a:rPr lang="zh-CN" altLang="en-US" sz="2500" dirty="0">
                <a:ea typeface="黑体" panose="02010609060101010101" pitchFamily="49" charset="-122"/>
              </a:rPr>
              <a:t>个结点依次加入</a:t>
            </a:r>
            <a:r>
              <a:rPr lang="en-US" altLang="zh-CN" sz="2500" dirty="0">
                <a:ea typeface="黑体" panose="02010609060101010101" pitchFamily="49" charset="-122"/>
              </a:rPr>
              <a:t>,</a:t>
            </a:r>
            <a:r>
              <a:rPr lang="zh-CN" altLang="en-US" sz="2500" dirty="0">
                <a:ea typeface="黑体" panose="02010609060101010101" pitchFamily="49" charset="-122"/>
              </a:rPr>
              <a:t>记录每次加点后的连通块数量</a:t>
            </a:r>
            <a:r>
              <a:rPr lang="en-US" altLang="zh-CN" sz="2500" dirty="0">
                <a:ea typeface="黑体" panose="02010609060101010101" pitchFamily="49" charset="-122"/>
              </a:rPr>
              <a:t>,</a:t>
            </a:r>
            <a:r>
              <a:rPr lang="zh-CN" altLang="en-US" sz="2500" dirty="0">
                <a:ea typeface="黑体" panose="02010609060101010101" pitchFamily="49" charset="-122"/>
              </a:rPr>
              <a:t>最后将答案数</a:t>
            </a:r>
            <a:endParaRPr lang="en-US" altLang="zh-CN" sz="2500" dirty="0">
              <a:ea typeface="黑体" panose="02010609060101010101" pitchFamily="49" charset="-122"/>
            </a:endParaRPr>
          </a:p>
          <a:p>
            <a:r>
              <a:rPr lang="zh-CN" altLang="en-US" sz="2500" dirty="0">
                <a:ea typeface="黑体" panose="02010609060101010101" pitchFamily="49" charset="-122"/>
              </a:rPr>
              <a:t>组倒序输出即可</a:t>
            </a:r>
            <a:endParaRPr lang="en-US" altLang="zh-CN" sz="2500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Faioj#13150 </a:t>
            </a:r>
            <a:r>
              <a:rPr lang="zh-CN" altLang="en-US" dirty="0"/>
              <a:t>程序自动分析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06" y="1825625"/>
            <a:ext cx="10258254" cy="334236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6669" y="5407522"/>
            <a:ext cx="2316660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CN" altLang="en-US" sz="2500" dirty="0">
                <a:latin typeface="Consolas" panose="020B0609020204030204" charset="0"/>
                <a:ea typeface="黑体" panose="02010609060101010101" pitchFamily="49" charset="-122"/>
              </a:rPr>
              <a:t>约束个数为</a:t>
            </a:r>
            <a:r>
              <a:rPr lang="en-US" altLang="zh-CN" sz="2500" dirty="0">
                <a:latin typeface="Consolas" panose="020B0609020204030204" charset="0"/>
                <a:ea typeface="黑体" panose="02010609060101010101" pitchFamily="49" charset="-122"/>
              </a:rPr>
              <a:t>1e5</a:t>
            </a:r>
            <a:endParaRPr lang="zh-CN" altLang="en-US" sz="2500" dirty="0">
              <a:latin typeface="Consolas" panose="020B060902020403020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Faioj#13150 </a:t>
            </a:r>
            <a:r>
              <a:rPr lang="zh-CN" altLang="en-US" dirty="0"/>
              <a:t>程序自动分析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500" dirty="0">
                <a:ea typeface="黑体" panose="02010609060101010101" pitchFamily="49" charset="-122"/>
              </a:rPr>
              <a:t>先处理完所有相等约束后再处理不等约束</a:t>
            </a:r>
            <a:endParaRPr lang="en-US" altLang="zh-CN" sz="2500" dirty="0">
              <a:ea typeface="黑体" panose="02010609060101010101" pitchFamily="49" charset="-122"/>
            </a:endParaRPr>
          </a:p>
          <a:p>
            <a:endParaRPr lang="en-US" altLang="zh-CN" sz="2500" dirty="0">
              <a:ea typeface="黑体" panose="02010609060101010101" pitchFamily="49" charset="-122"/>
            </a:endParaRPr>
          </a:p>
          <a:p>
            <a:r>
              <a:rPr lang="zh-CN" altLang="en-US" sz="2500" dirty="0">
                <a:ea typeface="黑体" panose="02010609060101010101" pitchFamily="49" charset="-122"/>
              </a:rPr>
              <a:t>使用并查集</a:t>
            </a:r>
            <a:r>
              <a:rPr lang="en-US" altLang="zh-CN" sz="2500" dirty="0">
                <a:ea typeface="黑体" panose="02010609060101010101" pitchFamily="49" charset="-122"/>
              </a:rPr>
              <a:t>,</a:t>
            </a:r>
            <a:r>
              <a:rPr lang="zh-CN" altLang="en-US" sz="2500" dirty="0">
                <a:ea typeface="黑体" panose="02010609060101010101" pitchFamily="49" charset="-122"/>
              </a:rPr>
              <a:t>规定</a:t>
            </a:r>
            <a:r>
              <a:rPr lang="en-US" altLang="zh-CN" sz="2500" dirty="0" err="1">
                <a:ea typeface="黑体" panose="02010609060101010101" pitchFamily="49" charset="-122"/>
              </a:rPr>
              <a:t>a,b</a:t>
            </a:r>
            <a:r>
              <a:rPr lang="zh-CN" altLang="en-US" sz="2500" dirty="0">
                <a:ea typeface="黑体" panose="02010609060101010101" pitchFamily="49" charset="-122"/>
              </a:rPr>
              <a:t>位于同一集合等价于</a:t>
            </a:r>
            <a:r>
              <a:rPr lang="en-US" altLang="zh-CN" sz="2500" dirty="0">
                <a:ea typeface="黑体" panose="02010609060101010101" pitchFamily="49" charset="-122"/>
              </a:rPr>
              <a:t>a=b</a:t>
            </a:r>
          </a:p>
          <a:p>
            <a:endParaRPr lang="en-US" altLang="zh-CN" sz="2500" dirty="0">
              <a:ea typeface="黑体" panose="02010609060101010101" pitchFamily="49" charset="-122"/>
            </a:endParaRPr>
          </a:p>
          <a:p>
            <a:r>
              <a:rPr lang="zh-CN" altLang="en-US" sz="2500" dirty="0">
                <a:ea typeface="黑体" panose="02010609060101010101" pitchFamily="49" charset="-122"/>
              </a:rPr>
              <a:t>处理</a:t>
            </a:r>
            <a:r>
              <a:rPr lang="en-US" altLang="zh-CN" sz="2500" dirty="0">
                <a:ea typeface="黑体" panose="02010609060101010101" pitchFamily="49" charset="-122"/>
              </a:rPr>
              <a:t>xi=</a:t>
            </a:r>
            <a:r>
              <a:rPr lang="en-US" altLang="zh-CN" sz="2500" dirty="0" err="1">
                <a:ea typeface="黑体" panose="02010609060101010101" pitchFamily="49" charset="-122"/>
              </a:rPr>
              <a:t>xj</a:t>
            </a:r>
            <a:r>
              <a:rPr lang="zh-CN" altLang="en-US" sz="2500" dirty="0">
                <a:ea typeface="黑体" panose="02010609060101010101" pitchFamily="49" charset="-122"/>
              </a:rPr>
              <a:t>时</a:t>
            </a:r>
            <a:r>
              <a:rPr lang="en-US" altLang="zh-CN" sz="2500" dirty="0">
                <a:ea typeface="黑体" panose="02010609060101010101" pitchFamily="49" charset="-122"/>
              </a:rPr>
              <a:t>,</a:t>
            </a:r>
            <a:r>
              <a:rPr lang="zh-CN" altLang="en-US" sz="2500" dirty="0">
                <a:ea typeface="黑体" panose="02010609060101010101" pitchFamily="49" charset="-122"/>
              </a:rPr>
              <a:t>将</a:t>
            </a:r>
            <a:r>
              <a:rPr lang="en-US" altLang="zh-CN" sz="2500" dirty="0" err="1">
                <a:ea typeface="黑体" panose="02010609060101010101" pitchFamily="49" charset="-122"/>
              </a:rPr>
              <a:t>i,j</a:t>
            </a:r>
            <a:r>
              <a:rPr lang="zh-CN" altLang="en-US" sz="2500" dirty="0">
                <a:ea typeface="黑体" panose="02010609060101010101" pitchFamily="49" charset="-122"/>
              </a:rPr>
              <a:t>所在集合合并</a:t>
            </a:r>
            <a:endParaRPr lang="en-US" altLang="zh-CN" sz="2500" dirty="0">
              <a:ea typeface="黑体" panose="02010609060101010101" pitchFamily="49" charset="-122"/>
            </a:endParaRPr>
          </a:p>
          <a:p>
            <a:endParaRPr lang="en-US" altLang="zh-CN" sz="2500" dirty="0">
              <a:ea typeface="黑体" panose="02010609060101010101" pitchFamily="49" charset="-122"/>
            </a:endParaRPr>
          </a:p>
          <a:p>
            <a:r>
              <a:rPr lang="zh-CN" altLang="en-US" sz="2500" dirty="0">
                <a:ea typeface="黑体" panose="02010609060101010101" pitchFamily="49" charset="-122"/>
              </a:rPr>
              <a:t>处理</a:t>
            </a:r>
            <a:r>
              <a:rPr lang="en-US" altLang="zh-CN" sz="2500" dirty="0" err="1">
                <a:ea typeface="黑体" panose="02010609060101010101" pitchFamily="49" charset="-122"/>
              </a:rPr>
              <a:t>xp</a:t>
            </a:r>
            <a:r>
              <a:rPr lang="zh-CN" altLang="en-US" sz="2500" dirty="0">
                <a:ea typeface="黑体" panose="02010609060101010101" pitchFamily="49" charset="-122"/>
              </a:rPr>
              <a:t>≠</a:t>
            </a:r>
            <a:r>
              <a:rPr lang="en-US" altLang="zh-CN" sz="2500" dirty="0" err="1">
                <a:ea typeface="黑体" panose="02010609060101010101" pitchFamily="49" charset="-122"/>
              </a:rPr>
              <a:t>xq</a:t>
            </a:r>
            <a:r>
              <a:rPr lang="zh-CN" altLang="en-US" sz="2500" dirty="0">
                <a:ea typeface="黑体" panose="02010609060101010101" pitchFamily="49" charset="-122"/>
              </a:rPr>
              <a:t>时</a:t>
            </a:r>
            <a:r>
              <a:rPr lang="en-US" altLang="zh-CN" sz="2500" dirty="0">
                <a:ea typeface="黑体" panose="02010609060101010101" pitchFamily="49" charset="-122"/>
              </a:rPr>
              <a:t>,</a:t>
            </a:r>
            <a:r>
              <a:rPr lang="zh-CN" altLang="en-US" sz="2500" dirty="0">
                <a:ea typeface="黑体" panose="02010609060101010101" pitchFamily="49" charset="-122"/>
              </a:rPr>
              <a:t>若</a:t>
            </a:r>
            <a:r>
              <a:rPr lang="en-US" altLang="zh-CN" sz="2500" dirty="0" err="1">
                <a:ea typeface="黑体" panose="02010609060101010101" pitchFamily="49" charset="-122"/>
              </a:rPr>
              <a:t>p,q</a:t>
            </a:r>
            <a:r>
              <a:rPr lang="zh-CN" altLang="en-US" sz="2500" dirty="0">
                <a:ea typeface="黑体" panose="02010609060101010101" pitchFamily="49" charset="-122"/>
              </a:rPr>
              <a:t>位于同一集合则矛盾</a:t>
            </a:r>
            <a:r>
              <a:rPr lang="en-US" altLang="zh-CN" sz="2500" dirty="0">
                <a:ea typeface="黑体" panose="02010609060101010101" pitchFamily="49" charset="-122"/>
              </a:rPr>
              <a:t>,</a:t>
            </a:r>
            <a:r>
              <a:rPr lang="zh-CN" altLang="en-US" sz="2500" dirty="0">
                <a:ea typeface="黑体" panose="02010609060101010101" pitchFamily="49" charset="-122"/>
              </a:rPr>
              <a:t>否则不矛盾</a:t>
            </a:r>
            <a:endParaRPr lang="en-US" altLang="zh-CN" sz="2500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Faioj#103 </a:t>
            </a:r>
            <a:r>
              <a:rPr lang="zh-CN" altLang="en-US" dirty="0"/>
              <a:t>银河英雄传说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50390"/>
            <a:ext cx="8341826" cy="488647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Faioj#103 </a:t>
            </a:r>
            <a:r>
              <a:rPr lang="zh-CN" altLang="en-US" dirty="0"/>
              <a:t>银河英雄传说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sz="2500" dirty="0">
                <a:ea typeface="黑体" panose="02010609060101010101" pitchFamily="49" charset="-122"/>
              </a:rPr>
              <a:t>对并查集中的每个点</a:t>
            </a:r>
            <a:r>
              <a:rPr lang="en-US" altLang="zh-CN" sz="2500" dirty="0">
                <a:ea typeface="黑体" panose="02010609060101010101" pitchFamily="49" charset="-122"/>
              </a:rPr>
              <a:t>,</a:t>
            </a:r>
            <a:r>
              <a:rPr lang="zh-CN" altLang="en-US" sz="2500" dirty="0">
                <a:ea typeface="黑体" panose="02010609060101010101" pitchFamily="49" charset="-122"/>
              </a:rPr>
              <a:t>我们除了维护它的父亲</a:t>
            </a:r>
            <a:r>
              <a:rPr lang="en-US" altLang="zh-CN" sz="2500" dirty="0">
                <a:ea typeface="黑体" panose="02010609060101010101" pitchFamily="49" charset="-122"/>
              </a:rPr>
              <a:t>fa</a:t>
            </a:r>
            <a:r>
              <a:rPr lang="zh-CN" altLang="en-US" sz="2500" dirty="0">
                <a:ea typeface="黑体" panose="02010609060101010101" pitchFamily="49" charset="-122"/>
              </a:rPr>
              <a:t>以外还要维护它到父亲</a:t>
            </a:r>
            <a:endParaRPr lang="en-US" altLang="zh-CN" sz="2500" dirty="0"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500" dirty="0">
                <a:ea typeface="黑体" panose="02010609060101010101" pitchFamily="49" charset="-122"/>
              </a:rPr>
              <a:t>的距离</a:t>
            </a:r>
            <a:r>
              <a:rPr lang="en-US" altLang="zh-CN" sz="2500" dirty="0">
                <a:ea typeface="黑体" panose="02010609060101010101" pitchFamily="49" charset="-122"/>
              </a:rPr>
              <a:t>dis,</a:t>
            </a:r>
            <a:r>
              <a:rPr lang="zh-CN" altLang="en-US" sz="2500" dirty="0">
                <a:ea typeface="黑体" panose="02010609060101010101" pitchFamily="49" charset="-122"/>
              </a:rPr>
              <a:t>它所在集合的大小</a:t>
            </a:r>
            <a:r>
              <a:rPr lang="en-US" altLang="zh-CN" sz="2500" dirty="0" err="1">
                <a:ea typeface="黑体" panose="02010609060101010101" pitchFamily="49" charset="-122"/>
              </a:rPr>
              <a:t>siz</a:t>
            </a:r>
            <a:endParaRPr lang="en-US" altLang="zh-CN" sz="2500" dirty="0"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500" dirty="0">
                <a:ea typeface="黑体" panose="02010609060101010101" pitchFamily="49" charset="-122"/>
              </a:rPr>
              <a:t>在找根结点的回溯过程中我们更新</a:t>
            </a:r>
            <a:r>
              <a:rPr lang="en-US" altLang="zh-CN" sz="2500" dirty="0">
                <a:ea typeface="黑体" panose="02010609060101010101" pitchFamily="49" charset="-122"/>
              </a:rPr>
              <a:t>dis</a:t>
            </a:r>
            <a:r>
              <a:rPr lang="zh-CN" altLang="en-US" sz="2500" dirty="0">
                <a:ea typeface="黑体" panose="02010609060101010101" pitchFamily="49" charset="-122"/>
              </a:rPr>
              <a:t>和</a:t>
            </a:r>
            <a:r>
              <a:rPr lang="en-US" altLang="zh-CN" sz="2500" dirty="0" err="1">
                <a:ea typeface="黑体" panose="02010609060101010101" pitchFamily="49" charset="-122"/>
              </a:rPr>
              <a:t>siz</a:t>
            </a:r>
            <a:r>
              <a:rPr lang="zh-CN" altLang="en-US" sz="2500" dirty="0">
                <a:ea typeface="黑体" panose="02010609060101010101" pitchFamily="49" charset="-122"/>
              </a:rPr>
              <a:t>即可</a:t>
            </a:r>
            <a:endParaRPr lang="en-US" altLang="zh-CN" sz="2500" dirty="0"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500" dirty="0">
                <a:ea typeface="黑体" panose="02010609060101010101" pitchFamily="49" charset="-122"/>
              </a:rPr>
              <a:t>int </a:t>
            </a:r>
            <a:r>
              <a:rPr lang="en-US" altLang="zh-CN" sz="2500" dirty="0" err="1">
                <a:ea typeface="黑体" panose="02010609060101010101" pitchFamily="49" charset="-122"/>
              </a:rPr>
              <a:t>getfa</a:t>
            </a:r>
            <a:r>
              <a:rPr lang="en-US" altLang="zh-CN" sz="2500" dirty="0">
                <a:ea typeface="黑体" panose="02010609060101010101" pitchFamily="49" charset="-122"/>
              </a:rPr>
              <a:t>(int x)</a:t>
            </a:r>
          </a:p>
          <a:p>
            <a:pPr>
              <a:lnSpc>
                <a:spcPct val="110000"/>
              </a:lnSpc>
            </a:pPr>
            <a:r>
              <a:rPr lang="en-US" altLang="zh-CN" sz="2500" dirty="0">
                <a:ea typeface="黑体" panose="02010609060101010101" pitchFamily="49" charset="-122"/>
              </a:rPr>
              <a:t>{</a:t>
            </a:r>
            <a:br>
              <a:rPr lang="en-US" altLang="zh-CN" sz="2500" dirty="0">
                <a:ea typeface="黑体" panose="02010609060101010101" pitchFamily="49" charset="-122"/>
              </a:rPr>
            </a:br>
            <a:r>
              <a:rPr lang="en-US" altLang="zh-CN" sz="2500" dirty="0">
                <a:ea typeface="黑体" panose="02010609060101010101" pitchFamily="49" charset="-122"/>
              </a:rPr>
              <a:t>	if(fa[x]==x)return x;</a:t>
            </a:r>
          </a:p>
          <a:p>
            <a:pPr>
              <a:lnSpc>
                <a:spcPct val="110000"/>
              </a:lnSpc>
            </a:pPr>
            <a:r>
              <a:rPr lang="en-US" altLang="zh-CN" sz="2500" dirty="0">
                <a:ea typeface="黑体" panose="02010609060101010101" pitchFamily="49" charset="-122"/>
              </a:rPr>
              <a:t>	int k=fa[x];</a:t>
            </a:r>
          </a:p>
          <a:p>
            <a:pPr>
              <a:lnSpc>
                <a:spcPct val="110000"/>
              </a:lnSpc>
            </a:pPr>
            <a:r>
              <a:rPr lang="en-US" altLang="zh-CN" sz="2500" dirty="0">
                <a:ea typeface="黑体" panose="02010609060101010101" pitchFamily="49" charset="-122"/>
              </a:rPr>
              <a:t>	fa[x]=</a:t>
            </a:r>
            <a:r>
              <a:rPr lang="en-US" altLang="zh-CN" sz="2500" dirty="0" err="1">
                <a:ea typeface="黑体" panose="02010609060101010101" pitchFamily="49" charset="-122"/>
              </a:rPr>
              <a:t>getfa</a:t>
            </a:r>
            <a:r>
              <a:rPr lang="en-US" altLang="zh-CN" sz="2500" dirty="0">
                <a:ea typeface="黑体" panose="02010609060101010101" pitchFamily="49" charset="-122"/>
              </a:rPr>
              <a:t>(fa[x]);//</a:t>
            </a:r>
            <a:r>
              <a:rPr lang="zh-CN" altLang="en-US" sz="2500" dirty="0">
                <a:ea typeface="黑体" panose="02010609060101010101" pitchFamily="49" charset="-122"/>
              </a:rPr>
              <a:t>将父亲直接置为根</a:t>
            </a:r>
            <a:endParaRPr lang="en-US" altLang="zh-CN" sz="2500" dirty="0"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500" dirty="0">
                <a:ea typeface="黑体" panose="02010609060101010101" pitchFamily="49" charset="-122"/>
              </a:rPr>
              <a:t>	dis[x]=dis[x]+dis[k];</a:t>
            </a:r>
            <a:r>
              <a:rPr lang="en-US" altLang="zh-CN" sz="2500" dirty="0" err="1">
                <a:ea typeface="黑体" panose="02010609060101010101" pitchFamily="49" charset="-122"/>
              </a:rPr>
              <a:t>siz</a:t>
            </a:r>
            <a:r>
              <a:rPr lang="en-US" altLang="zh-CN" sz="2500" dirty="0">
                <a:ea typeface="黑体" panose="02010609060101010101" pitchFamily="49" charset="-122"/>
              </a:rPr>
              <a:t>[x]=</a:t>
            </a:r>
            <a:r>
              <a:rPr lang="en-US" altLang="zh-CN" sz="2500" dirty="0" err="1">
                <a:ea typeface="黑体" panose="02010609060101010101" pitchFamily="49" charset="-122"/>
              </a:rPr>
              <a:t>siz</a:t>
            </a:r>
            <a:r>
              <a:rPr lang="en-US" altLang="zh-CN" sz="2500" dirty="0">
                <a:ea typeface="黑体" panose="02010609060101010101" pitchFamily="49" charset="-122"/>
              </a:rPr>
              <a:t>[fa[x]];</a:t>
            </a:r>
          </a:p>
          <a:p>
            <a:pPr>
              <a:lnSpc>
                <a:spcPct val="110000"/>
              </a:lnSpc>
            </a:pPr>
            <a:r>
              <a:rPr lang="en-US" altLang="zh-CN" sz="2500" dirty="0">
                <a:ea typeface="黑体" panose="02010609060101010101" pitchFamily="49" charset="-122"/>
              </a:rPr>
              <a:t>	return x;</a:t>
            </a:r>
            <a:br>
              <a:rPr lang="en-US" altLang="zh-CN" sz="2500" dirty="0">
                <a:ea typeface="黑体" panose="02010609060101010101" pitchFamily="49" charset="-122"/>
              </a:rPr>
            </a:br>
            <a:r>
              <a:rPr lang="en-US" altLang="zh-CN" sz="2500" dirty="0">
                <a:ea typeface="黑体" panose="02010609060101010101" pitchFamily="49" charset="-122"/>
              </a:rPr>
              <a:t>}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授课内容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黑体" panose="02010609060101010101" pitchFamily="49" charset="-122"/>
              </a:rPr>
              <a:t>图的概念</a:t>
            </a:r>
            <a:r>
              <a:rPr lang="en-US" altLang="zh-CN" dirty="0">
                <a:ea typeface="黑体" panose="02010609060101010101" pitchFamily="49" charset="-122"/>
              </a:rPr>
              <a:t>,</a:t>
            </a:r>
            <a:r>
              <a:rPr lang="zh-CN" altLang="en-US" dirty="0">
                <a:ea typeface="黑体" panose="02010609060101010101" pitchFamily="49" charset="-122"/>
              </a:rPr>
              <a:t>图的储存</a:t>
            </a:r>
            <a:endParaRPr lang="en-US" altLang="zh-CN" dirty="0">
              <a:ea typeface="黑体" panose="02010609060101010101" pitchFamily="49" charset="-122"/>
            </a:endParaRPr>
          </a:p>
          <a:p>
            <a:r>
              <a:rPr lang="zh-CN" altLang="en-US" dirty="0">
                <a:ea typeface="黑体" panose="02010609060101010101" pitchFamily="49" charset="-122"/>
              </a:rPr>
              <a:t>并查集</a:t>
            </a:r>
            <a:r>
              <a:rPr lang="en-US" altLang="zh-CN" dirty="0">
                <a:ea typeface="黑体" panose="02010609060101010101" pitchFamily="49" charset="-122"/>
              </a:rPr>
              <a:t>,</a:t>
            </a:r>
            <a:r>
              <a:rPr lang="zh-CN" altLang="en-US" dirty="0">
                <a:ea typeface="黑体" panose="02010609060101010101" pitchFamily="49" charset="-122"/>
              </a:rPr>
              <a:t>最小生成树</a:t>
            </a:r>
            <a:endParaRPr lang="en-US" altLang="zh-CN" dirty="0">
              <a:ea typeface="黑体" panose="02010609060101010101" pitchFamily="49" charset="-122"/>
            </a:endParaRPr>
          </a:p>
          <a:p>
            <a:r>
              <a:rPr lang="zh-CN" altLang="en-US" dirty="0">
                <a:ea typeface="黑体" panose="02010609060101010101" pitchFamily="49" charset="-122"/>
              </a:rPr>
              <a:t>拓扑排序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Faioj#103 </a:t>
            </a:r>
            <a:r>
              <a:rPr lang="zh-CN" altLang="en-US" dirty="0"/>
              <a:t>银河英雄传说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100" dirty="0">
                <a:ea typeface="黑体" panose="02010609060101010101" pitchFamily="49" charset="-122"/>
              </a:rPr>
              <a:t>void union(int </a:t>
            </a:r>
            <a:r>
              <a:rPr lang="en-US" altLang="zh-CN" sz="2100" dirty="0" err="1">
                <a:ea typeface="黑体" panose="02010609060101010101" pitchFamily="49" charset="-122"/>
              </a:rPr>
              <a:t>x,int</a:t>
            </a:r>
            <a:r>
              <a:rPr lang="en-US" altLang="zh-CN" sz="2100" dirty="0">
                <a:ea typeface="黑体" panose="02010609060101010101" pitchFamily="49" charset="-122"/>
              </a:rPr>
              <a:t> y)//</a:t>
            </a:r>
            <a:r>
              <a:rPr lang="zh-CN" altLang="en-US" sz="2100" dirty="0">
                <a:ea typeface="黑体" panose="02010609060101010101" pitchFamily="49" charset="-122"/>
              </a:rPr>
              <a:t>将</a:t>
            </a:r>
            <a:r>
              <a:rPr lang="en-US" altLang="zh-CN" sz="2100" dirty="0">
                <a:ea typeface="黑体" panose="02010609060101010101" pitchFamily="49" charset="-122"/>
              </a:rPr>
              <a:t>y</a:t>
            </a:r>
            <a:r>
              <a:rPr lang="zh-CN" altLang="en-US" sz="2100" dirty="0">
                <a:ea typeface="黑体" panose="02010609060101010101" pitchFamily="49" charset="-122"/>
              </a:rPr>
              <a:t>所在舰队放到</a:t>
            </a:r>
            <a:r>
              <a:rPr lang="en-US" altLang="zh-CN" sz="2100" dirty="0">
                <a:ea typeface="黑体" panose="02010609060101010101" pitchFamily="49" charset="-122"/>
              </a:rPr>
              <a:t>x</a:t>
            </a:r>
            <a:r>
              <a:rPr lang="zh-CN" altLang="en-US" sz="2100" dirty="0">
                <a:ea typeface="黑体" panose="02010609060101010101" pitchFamily="49" charset="-122"/>
              </a:rPr>
              <a:t>所在后面</a:t>
            </a:r>
            <a:br>
              <a:rPr lang="en-US" altLang="zh-CN" sz="2100" dirty="0">
                <a:ea typeface="黑体" panose="02010609060101010101" pitchFamily="49" charset="-122"/>
              </a:rPr>
            </a:br>
            <a:r>
              <a:rPr lang="en-US" altLang="zh-CN" sz="2100" dirty="0">
                <a:ea typeface="黑体" panose="02010609060101010101" pitchFamily="49" charset="-122"/>
              </a:rPr>
              <a:t>{</a:t>
            </a:r>
          </a:p>
          <a:p>
            <a:r>
              <a:rPr lang="en-US" altLang="zh-CN" sz="2100" dirty="0">
                <a:ea typeface="黑体" panose="02010609060101010101" pitchFamily="49" charset="-122"/>
              </a:rPr>
              <a:t>	int f1=</a:t>
            </a:r>
            <a:r>
              <a:rPr lang="en-US" altLang="zh-CN" sz="2100" dirty="0" err="1">
                <a:ea typeface="黑体" panose="02010609060101010101" pitchFamily="49" charset="-122"/>
              </a:rPr>
              <a:t>getfa</a:t>
            </a:r>
            <a:r>
              <a:rPr lang="en-US" altLang="zh-CN" sz="2100" dirty="0">
                <a:ea typeface="黑体" panose="02010609060101010101" pitchFamily="49" charset="-122"/>
              </a:rPr>
              <a:t>(x),f2=</a:t>
            </a:r>
            <a:r>
              <a:rPr lang="en-US" altLang="zh-CN" sz="2100" dirty="0" err="1">
                <a:ea typeface="黑体" panose="02010609060101010101" pitchFamily="49" charset="-122"/>
              </a:rPr>
              <a:t>getfa</a:t>
            </a:r>
            <a:r>
              <a:rPr lang="en-US" altLang="zh-CN" sz="2100" dirty="0">
                <a:ea typeface="黑体" panose="02010609060101010101" pitchFamily="49" charset="-122"/>
              </a:rPr>
              <a:t>(y);</a:t>
            </a:r>
          </a:p>
          <a:p>
            <a:r>
              <a:rPr lang="en-US" altLang="zh-CN" sz="2100" dirty="0">
                <a:ea typeface="黑体" panose="02010609060101010101" pitchFamily="49" charset="-122"/>
              </a:rPr>
              <a:t>	fa[f2]=f1;dis[f2]=</a:t>
            </a:r>
            <a:r>
              <a:rPr lang="en-US" altLang="zh-CN" sz="2100" dirty="0" err="1">
                <a:ea typeface="黑体" panose="02010609060101010101" pitchFamily="49" charset="-122"/>
              </a:rPr>
              <a:t>siz</a:t>
            </a:r>
            <a:r>
              <a:rPr lang="en-US" altLang="zh-CN" sz="2100" dirty="0">
                <a:ea typeface="黑体" panose="02010609060101010101" pitchFamily="49" charset="-122"/>
              </a:rPr>
              <a:t>[f1];</a:t>
            </a:r>
          </a:p>
          <a:p>
            <a:r>
              <a:rPr lang="en-US" altLang="zh-CN" sz="2100" dirty="0">
                <a:ea typeface="黑体" panose="02010609060101010101" pitchFamily="49" charset="-122"/>
              </a:rPr>
              <a:t>	</a:t>
            </a:r>
            <a:r>
              <a:rPr lang="en-US" altLang="zh-CN" sz="2100" dirty="0" err="1">
                <a:ea typeface="黑体" panose="02010609060101010101" pitchFamily="49" charset="-122"/>
              </a:rPr>
              <a:t>siz</a:t>
            </a:r>
            <a:r>
              <a:rPr lang="en-US" altLang="zh-CN" sz="2100" dirty="0">
                <a:ea typeface="黑体" panose="02010609060101010101" pitchFamily="49" charset="-122"/>
              </a:rPr>
              <a:t>[f1]+=</a:t>
            </a:r>
            <a:r>
              <a:rPr lang="en-US" altLang="zh-CN" sz="2100" dirty="0" err="1">
                <a:ea typeface="黑体" panose="02010609060101010101" pitchFamily="49" charset="-122"/>
              </a:rPr>
              <a:t>siz</a:t>
            </a:r>
            <a:r>
              <a:rPr lang="en-US" altLang="zh-CN" sz="2100" dirty="0">
                <a:ea typeface="黑体" panose="02010609060101010101" pitchFamily="49" charset="-122"/>
              </a:rPr>
              <a:t>[f2];</a:t>
            </a:r>
            <a:r>
              <a:rPr lang="en-US" altLang="zh-CN" sz="2100" dirty="0" err="1">
                <a:ea typeface="黑体" panose="02010609060101010101" pitchFamily="49" charset="-122"/>
              </a:rPr>
              <a:t>siz</a:t>
            </a:r>
            <a:r>
              <a:rPr lang="en-US" altLang="zh-CN" sz="2100" dirty="0">
                <a:ea typeface="黑体" panose="02010609060101010101" pitchFamily="49" charset="-122"/>
              </a:rPr>
              <a:t>[f2]=</a:t>
            </a:r>
            <a:r>
              <a:rPr lang="en-US" altLang="zh-CN" sz="2100" dirty="0" err="1">
                <a:ea typeface="黑体" panose="02010609060101010101" pitchFamily="49" charset="-122"/>
              </a:rPr>
              <a:t>siz</a:t>
            </a:r>
            <a:r>
              <a:rPr lang="en-US" altLang="zh-CN" sz="2100" dirty="0">
                <a:ea typeface="黑体" panose="02010609060101010101" pitchFamily="49" charset="-122"/>
              </a:rPr>
              <a:t>[f1];</a:t>
            </a:r>
          </a:p>
          <a:p>
            <a:r>
              <a:rPr lang="en-US" altLang="zh-CN" sz="2100" dirty="0">
                <a:ea typeface="黑体" panose="02010609060101010101" pitchFamily="49" charset="-122"/>
              </a:rPr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Faioj#1649 </a:t>
            </a:r>
            <a:r>
              <a:rPr lang="zh-CN" altLang="en-US" dirty="0"/>
              <a:t>食物链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67253"/>
            <a:ext cx="7872018" cy="484566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Faioj#1649 </a:t>
            </a:r>
            <a:r>
              <a:rPr lang="zh-CN" altLang="en-US" dirty="0"/>
              <a:t>食物链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见白板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最小生成树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对图</a:t>
            </a:r>
            <a:r>
              <a:rPr lang="en-US" altLang="zh-CN" dirty="0"/>
              <a:t>G=(V,E)</a:t>
            </a:r>
            <a:r>
              <a:rPr lang="zh-CN" altLang="en-US" dirty="0"/>
              <a:t>来说</a:t>
            </a:r>
            <a:r>
              <a:rPr lang="en-US" altLang="zh-CN" dirty="0"/>
              <a:t>,G</a:t>
            </a:r>
            <a:r>
              <a:rPr lang="zh-CN" altLang="en-US" dirty="0"/>
              <a:t>的生成树</a:t>
            </a:r>
            <a:r>
              <a:rPr lang="en-US" altLang="zh-CN" dirty="0"/>
              <a:t>T=(V,E')</a:t>
            </a:r>
            <a:r>
              <a:rPr lang="zh-CN" altLang="en-US" dirty="0"/>
              <a:t>为一棵树</a:t>
            </a:r>
            <a:r>
              <a:rPr lang="en-US" altLang="zh-CN" dirty="0"/>
              <a:t>,</a:t>
            </a:r>
            <a:r>
              <a:rPr lang="zh-CN" altLang="en-US" dirty="0"/>
              <a:t>且</a:t>
            </a:r>
            <a:r>
              <a:rPr lang="en-US" altLang="zh-CN" dirty="0"/>
              <a:t>E'∈E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最小生成树</a:t>
            </a:r>
            <a:r>
              <a:rPr lang="en-US" altLang="zh-CN" dirty="0"/>
              <a:t>(MST)</a:t>
            </a:r>
            <a:r>
              <a:rPr lang="zh-CN" altLang="en-US" dirty="0"/>
              <a:t>指的是</a:t>
            </a:r>
            <a:r>
              <a:rPr lang="en-US" altLang="zh-CN" dirty="0"/>
              <a:t>E'</a:t>
            </a:r>
            <a:r>
              <a:rPr lang="zh-CN" altLang="en-US" dirty="0"/>
              <a:t>边权之和最小的</a:t>
            </a:r>
            <a:r>
              <a:rPr lang="en-US" altLang="zh-CN" dirty="0"/>
              <a:t>T</a:t>
            </a:r>
          </a:p>
          <a:p>
            <a:endParaRPr lang="en-US" altLang="zh-CN" dirty="0"/>
          </a:p>
        </p:txBody>
      </p:sp>
      <p:pic>
        <p:nvPicPr>
          <p:cNvPr id="5" name="图片 4" descr="972319-20161014085041734-15487337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18080"/>
            <a:ext cx="3257550" cy="27051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最小生成树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最小生成树有两种求解方法</a:t>
            </a:r>
            <a:r>
              <a:rPr lang="en-US" altLang="zh-CN" dirty="0"/>
              <a:t>:Prim</a:t>
            </a:r>
            <a:r>
              <a:rPr lang="zh-CN" altLang="en-US" dirty="0"/>
              <a:t>和</a:t>
            </a:r>
            <a:r>
              <a:rPr lang="en-US" altLang="zh-CN" dirty="0"/>
              <a:t>Kruskal</a:t>
            </a:r>
          </a:p>
          <a:p>
            <a:r>
              <a:rPr lang="en-US" altLang="zh-CN" dirty="0"/>
              <a:t>Prim:</a:t>
            </a:r>
          </a:p>
          <a:p>
            <a:r>
              <a:rPr lang="zh-CN" altLang="en-US" dirty="0"/>
              <a:t>将图</a:t>
            </a:r>
            <a:r>
              <a:rPr lang="en-US" altLang="zh-CN" dirty="0"/>
              <a:t>G=(V,E)</a:t>
            </a:r>
            <a:r>
              <a:rPr lang="zh-CN" altLang="en-US" dirty="0"/>
              <a:t>的</a:t>
            </a:r>
            <a:r>
              <a:rPr lang="en-US" altLang="zh-CN" dirty="0"/>
              <a:t>V</a:t>
            </a:r>
            <a:r>
              <a:rPr lang="zh-CN" altLang="en-US" dirty="0"/>
              <a:t>划分成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a</a:t>
            </a:r>
            <a:r>
              <a:rPr lang="en-US" altLang="zh-CN" dirty="0" err="1"/>
              <a:t>,V</a:t>
            </a:r>
            <a:r>
              <a:rPr lang="en-US" altLang="zh-CN" baseline="-25000" dirty="0" err="1"/>
              <a:t>b</a:t>
            </a:r>
            <a:r>
              <a:rPr lang="en-US" altLang="zh-CN" dirty="0" err="1"/>
              <a:t>,V</a:t>
            </a:r>
            <a:r>
              <a:rPr lang="en-US" altLang="zh-CN" baseline="-25000" dirty="0" err="1"/>
              <a:t>a</a:t>
            </a:r>
            <a:r>
              <a:rPr lang="en-US" altLang="zh-CN" dirty="0" err="1"/>
              <a:t>+V</a:t>
            </a:r>
            <a:r>
              <a:rPr lang="en-US" altLang="zh-CN" baseline="-25000" dirty="0" err="1"/>
              <a:t>b</a:t>
            </a:r>
            <a:r>
              <a:rPr lang="en-US" altLang="zh-CN" dirty="0"/>
              <a:t>=</a:t>
            </a:r>
            <a:r>
              <a:rPr lang="en-US" altLang="zh-CN" dirty="0" err="1"/>
              <a:t>V,V</a:t>
            </a:r>
            <a:r>
              <a:rPr lang="en-US" altLang="zh-CN" baseline="-25000" dirty="0" err="1"/>
              <a:t>a</a:t>
            </a:r>
            <a:r>
              <a:rPr lang="zh-CN" altLang="en-US" dirty="0"/>
              <a:t>为已经加入最小生成树</a:t>
            </a:r>
          </a:p>
          <a:p>
            <a:r>
              <a:rPr lang="zh-CN" altLang="en-US" dirty="0"/>
              <a:t>的点集</a:t>
            </a:r>
            <a:r>
              <a:rPr lang="en-US" altLang="zh-CN" dirty="0"/>
              <a:t>,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b</a:t>
            </a:r>
            <a:r>
              <a:rPr lang="zh-CN" altLang="en-US" dirty="0"/>
              <a:t>为尚未加入最小生成树的点集</a:t>
            </a:r>
          </a:p>
          <a:p>
            <a:r>
              <a:rPr lang="zh-CN" altLang="en-US" dirty="0"/>
              <a:t>开始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a</a:t>
            </a:r>
            <a:r>
              <a:rPr lang="zh-CN" altLang="en-US" dirty="0"/>
              <a:t>为空</a:t>
            </a:r>
            <a:r>
              <a:rPr lang="en-US" altLang="zh-CN" dirty="0"/>
              <a:t>,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b</a:t>
            </a:r>
            <a:r>
              <a:rPr lang="en-US" altLang="zh-CN" dirty="0"/>
              <a:t>=V</a:t>
            </a:r>
          </a:p>
          <a:p>
            <a:r>
              <a:rPr lang="zh-CN" altLang="en-US" dirty="0"/>
              <a:t>设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b</a:t>
            </a:r>
            <a:r>
              <a:rPr lang="zh-CN" altLang="en-US" dirty="0"/>
              <a:t>中一点</a:t>
            </a:r>
            <a:r>
              <a:rPr lang="en-US" altLang="zh-CN" dirty="0" err="1"/>
              <a:t>i</a:t>
            </a:r>
            <a:r>
              <a:rPr lang="zh-CN" altLang="en-US" dirty="0"/>
              <a:t>到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a</a:t>
            </a:r>
            <a:r>
              <a:rPr lang="zh-CN" altLang="en-US" dirty="0"/>
              <a:t>中的点</a:t>
            </a:r>
            <a:r>
              <a:rPr lang="zh-CN" altLang="en-US" dirty="0">
                <a:solidFill>
                  <a:srgbClr val="FF0000"/>
                </a:solidFill>
              </a:rPr>
              <a:t>经过一条边</a:t>
            </a:r>
            <a:r>
              <a:rPr lang="zh-CN" altLang="en-US" dirty="0"/>
              <a:t>的最短距离为</a:t>
            </a:r>
            <a:r>
              <a:rPr lang="en-US" altLang="zh-CN" dirty="0" err="1"/>
              <a:t>dis</a:t>
            </a:r>
            <a:r>
              <a:rPr lang="en-US" altLang="zh-CN" baseline="-25000" dirty="0" err="1"/>
              <a:t>i</a:t>
            </a:r>
            <a:r>
              <a:rPr lang="en-US" altLang="zh-CN" dirty="0"/>
              <a:t>,</a:t>
            </a:r>
            <a:r>
              <a:rPr lang="zh-CN" altLang="en-US" dirty="0"/>
              <a:t>每次选出使</a:t>
            </a:r>
          </a:p>
          <a:p>
            <a:r>
              <a:rPr lang="en-US" altLang="zh-CN" dirty="0"/>
              <a:t>dis</a:t>
            </a:r>
            <a:r>
              <a:rPr lang="en-US" altLang="zh-CN" baseline="-25000" dirty="0"/>
              <a:t>k</a:t>
            </a:r>
            <a:r>
              <a:rPr lang="zh-CN" altLang="en-US" dirty="0"/>
              <a:t>最小的</a:t>
            </a:r>
            <a:r>
              <a:rPr lang="en-US" altLang="zh-CN" dirty="0"/>
              <a:t>k,</a:t>
            </a:r>
            <a:r>
              <a:rPr lang="zh-CN" altLang="en-US" dirty="0"/>
              <a:t>并将</a:t>
            </a:r>
            <a:r>
              <a:rPr lang="en-US" altLang="zh-CN" dirty="0"/>
              <a:t>k</a:t>
            </a:r>
            <a:r>
              <a:rPr lang="zh-CN" altLang="en-US" dirty="0"/>
              <a:t>从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b</a:t>
            </a:r>
            <a:r>
              <a:rPr lang="zh-CN" altLang="en-US" dirty="0"/>
              <a:t>删除加入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a</a:t>
            </a:r>
            <a:r>
              <a:rPr lang="en-US" altLang="zh-CN" dirty="0"/>
              <a:t>,</a:t>
            </a:r>
            <a:r>
              <a:rPr lang="zh-CN" altLang="en-US" dirty="0"/>
              <a:t>然后更新</a:t>
            </a:r>
            <a:r>
              <a:rPr lang="en-US" altLang="zh-CN" dirty="0"/>
              <a:t>dis</a:t>
            </a:r>
            <a:r>
              <a:rPr lang="zh-CN" altLang="en-US" dirty="0"/>
              <a:t>数组</a:t>
            </a:r>
          </a:p>
          <a:p>
            <a:endParaRPr lang="zh-CN" altLang="en-US" sz="2800" dirty="0"/>
          </a:p>
          <a:p>
            <a:r>
              <a:rPr lang="zh-CN" altLang="en-US" sz="2800" dirty="0"/>
              <a:t>进行n次即可得到最小生成树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最小生成树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lstStyle/>
          <a:p>
            <a:r>
              <a:rPr lang="en-US" altLang="zh-CN" dirty="0"/>
              <a:t>Prim</a:t>
            </a:r>
            <a:r>
              <a:rPr lang="zh-CN" altLang="en-US" dirty="0"/>
              <a:t>伪代码</a:t>
            </a:r>
            <a:endParaRPr lang="en-US" altLang="zh-CN" dirty="0"/>
          </a:p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1→n</a:t>
            </a:r>
          </a:p>
          <a:p>
            <a:r>
              <a:rPr lang="en-US" altLang="zh-CN" dirty="0"/>
              <a:t>	for j 1</a:t>
            </a:r>
            <a:r>
              <a:rPr lang="en-US" altLang="zh-CN" dirty="0">
                <a:sym typeface="+mn-ea"/>
              </a:rPr>
              <a:t>→n</a:t>
            </a:r>
          </a:p>
          <a:p>
            <a:r>
              <a:rPr lang="en-US" altLang="zh-CN" dirty="0"/>
              <a:t>		if </a:t>
            </a:r>
            <a:r>
              <a:rPr lang="en-US" altLang="zh-CN" dirty="0" err="1"/>
              <a:t>j∈V</a:t>
            </a:r>
            <a:r>
              <a:rPr lang="en-US" altLang="zh-CN" baseline="-25000" dirty="0" err="1"/>
              <a:t>b</a:t>
            </a:r>
            <a:r>
              <a:rPr lang="en-US" altLang="zh-CN" dirty="0" err="1"/>
              <a:t>,dis</a:t>
            </a:r>
            <a:r>
              <a:rPr lang="en-US" altLang="zh-CN" baseline="-25000" dirty="0" err="1"/>
              <a:t>j</a:t>
            </a:r>
            <a:r>
              <a:rPr lang="en-US" altLang="zh-CN" dirty="0"/>
              <a:t>&lt;dis</a:t>
            </a:r>
            <a:r>
              <a:rPr lang="en-US" altLang="zh-CN" baseline="-25000" dirty="0"/>
              <a:t>k</a:t>
            </a:r>
            <a:endParaRPr lang="en-US" altLang="zh-CN" dirty="0"/>
          </a:p>
          <a:p>
            <a:r>
              <a:rPr lang="en-US" altLang="zh-CN" dirty="0"/>
              <a:t>			k=j</a:t>
            </a:r>
          </a:p>
          <a:p>
            <a:r>
              <a:rPr lang="en-US" altLang="zh-CN" dirty="0"/>
              <a:t>	for j 1</a:t>
            </a:r>
            <a:r>
              <a:rPr lang="en-US" altLang="zh-CN" dirty="0">
                <a:sym typeface="+mn-ea"/>
              </a:rPr>
              <a:t>→n</a:t>
            </a:r>
          </a:p>
          <a:p>
            <a:r>
              <a:rPr lang="en-US" altLang="zh-CN" dirty="0"/>
              <a:t>		if </a:t>
            </a:r>
            <a:r>
              <a:rPr lang="en-US" altLang="zh-CN" dirty="0" err="1"/>
              <a:t>e</a:t>
            </a:r>
            <a:r>
              <a:rPr lang="en-US" altLang="zh-CN" baseline="-25000" dirty="0" err="1"/>
              <a:t>kj</a:t>
            </a:r>
            <a:r>
              <a:rPr lang="en-US" altLang="zh-CN" dirty="0"/>
              <a:t>&lt;</a:t>
            </a:r>
            <a:r>
              <a:rPr lang="en-US" altLang="zh-CN" dirty="0" err="1"/>
              <a:t>dis</a:t>
            </a:r>
            <a:r>
              <a:rPr lang="en-US" altLang="zh-CN" baseline="-25000" dirty="0" err="1"/>
              <a:t>j</a:t>
            </a:r>
            <a:endParaRPr lang="en-US" altLang="zh-CN" dirty="0"/>
          </a:p>
          <a:p>
            <a:r>
              <a:rPr lang="en-US" altLang="zh-CN" dirty="0"/>
              <a:t>			</a:t>
            </a:r>
            <a:r>
              <a:rPr lang="en-US" altLang="zh-CN" dirty="0" err="1"/>
              <a:t>dis</a:t>
            </a:r>
            <a:r>
              <a:rPr lang="en-US" altLang="zh-CN" baseline="-25000" dirty="0" err="1"/>
              <a:t>j</a:t>
            </a:r>
            <a:r>
              <a:rPr lang="en-US" altLang="zh-CN" dirty="0"/>
              <a:t>=</a:t>
            </a:r>
            <a:r>
              <a:rPr lang="en-US" altLang="zh-CN" dirty="0" err="1"/>
              <a:t>e</a:t>
            </a:r>
            <a:r>
              <a:rPr lang="en-US" altLang="zh-CN" baseline="-25000" dirty="0" err="1"/>
              <a:t>kj</a:t>
            </a:r>
            <a:endParaRPr lang="en-US" altLang="zh-CN" dirty="0"/>
          </a:p>
          <a:p>
            <a:r>
              <a:rPr lang="en-US" altLang="zh-CN" dirty="0"/>
              <a:t>	move k from 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b</a:t>
            </a:r>
            <a:r>
              <a:rPr lang="en-US" altLang="zh-CN" dirty="0"/>
              <a:t> </a:t>
            </a:r>
            <a:r>
              <a:rPr lang="en-US" altLang="zh-CN" dirty="0">
                <a:sym typeface="+mn-ea"/>
              </a:rPr>
              <a:t>→ </a:t>
            </a:r>
            <a:r>
              <a:rPr lang="en-US" altLang="zh-CN" dirty="0" err="1">
                <a:sym typeface="+mn-ea"/>
              </a:rPr>
              <a:t>V</a:t>
            </a:r>
            <a:r>
              <a:rPr lang="en-US" altLang="zh-CN" baseline="-25000" dirty="0" err="1">
                <a:sym typeface="+mn-ea"/>
              </a:rPr>
              <a:t>a</a:t>
            </a:r>
            <a:endParaRPr lang="en-US" altLang="zh-CN" dirty="0"/>
          </a:p>
          <a:p>
            <a:r>
              <a:rPr lang="en-US" altLang="zh-CN" dirty="0"/>
              <a:t>	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最小生成树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Kruskal:</a:t>
            </a:r>
          </a:p>
          <a:p>
            <a:endParaRPr lang="en-US" altLang="zh-CN" dirty="0">
              <a:sym typeface="+mn-ea"/>
            </a:endParaRPr>
          </a:p>
          <a:p>
            <a:r>
              <a:rPr lang="zh-CN" altLang="zh-CN" dirty="0"/>
              <a:t>按边权从小到大排序</a:t>
            </a:r>
            <a:r>
              <a:rPr lang="en-US" altLang="zh-CN" dirty="0"/>
              <a:t>,</a:t>
            </a:r>
            <a:r>
              <a:rPr lang="zh-CN" altLang="en-US" dirty="0"/>
              <a:t>之后从小到大枚举边</a:t>
            </a:r>
            <a:r>
              <a:rPr lang="en-US" altLang="zh-CN" dirty="0"/>
              <a:t>,</a:t>
            </a:r>
            <a:r>
              <a:rPr lang="zh-CN" altLang="en-US" dirty="0"/>
              <a:t>若边两端的点还未连</a:t>
            </a:r>
          </a:p>
          <a:p>
            <a:r>
              <a:rPr lang="zh-CN" altLang="en-US" dirty="0"/>
              <a:t>通就加入这条边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连通性用并查集维护</a:t>
            </a:r>
            <a:r>
              <a:rPr lang="en-US" altLang="zh-CN" dirty="0"/>
              <a:t>,</a:t>
            </a:r>
            <a:r>
              <a:rPr lang="zh-CN" altLang="en-US" dirty="0"/>
              <a:t>时间复杂度</a:t>
            </a:r>
            <a:r>
              <a:rPr lang="en-US" altLang="zh-CN" dirty="0"/>
              <a:t>O(</a:t>
            </a:r>
            <a:r>
              <a:rPr lang="en-US" altLang="zh-CN" dirty="0" err="1"/>
              <a:t>mlogm</a:t>
            </a:r>
            <a:r>
              <a:rPr lang="en-US" altLang="zh-CN" dirty="0"/>
              <a:t>)</a:t>
            </a: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Faioj#30066 </a:t>
            </a:r>
            <a:r>
              <a:rPr lang="zh-CN" altLang="en-US" dirty="0"/>
              <a:t>新的开始</a:t>
            </a:r>
          </a:p>
        </p:txBody>
      </p:sp>
      <p:graphicFrame>
        <p:nvGraphicFramePr>
          <p:cNvPr id="6" name="对象 5"/>
          <p:cNvGraphicFramePr/>
          <p:nvPr/>
        </p:nvGraphicFramePr>
        <p:xfrm>
          <a:off x="838200" y="2146935"/>
          <a:ext cx="9253855" cy="169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0838815" imgH="2219325" progId="Paint.Picture">
                  <p:embed/>
                </p:oleObj>
              </mc:Choice>
              <mc:Fallback>
                <p:oleObj r:id="rId2" imgW="10838815" imgH="2219325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8200" y="2146935"/>
                        <a:ext cx="9253855" cy="1691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Faioj#30066 </a:t>
            </a:r>
            <a:r>
              <a:rPr lang="zh-CN" altLang="en-US" dirty="0">
                <a:sym typeface="+mn-ea"/>
              </a:rPr>
              <a:t>新的开始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ea typeface="黑体" panose="02010609060101010101" pitchFamily="49" charset="-122"/>
              </a:rPr>
              <a:t>建立虚拟节点，每个点向虚拟节点连长度为在该点建立发电站代价的边，跑</a:t>
            </a:r>
            <a:r>
              <a:rPr lang="en-US" altLang="zh-CN" sz="2400" dirty="0">
                <a:ea typeface="黑体" panose="02010609060101010101" pitchFamily="49" charset="-122"/>
              </a:rPr>
              <a:t>MST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LuoguP4047 </a:t>
            </a:r>
            <a:r>
              <a:rPr lang="zh-CN" altLang="en-US" dirty="0"/>
              <a:t>部落划分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39337"/>
            <a:ext cx="10210335" cy="438885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6073470"/>
            <a:ext cx="3958514" cy="5181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uFillTx/>
                <a:latin typeface="Consolas" panose="020B0609020204030204" charset="0"/>
                <a:cs typeface="华文仿宋" panose="02010600040101010101" charset="-122"/>
                <a:sym typeface="+mn-ea"/>
              </a:rPr>
              <a:t>图是什么?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a typeface="黑体" panose="02010609060101010101" pitchFamily="49" charset="-122"/>
                <a:sym typeface="+mn-ea"/>
              </a:rPr>
              <a:t>图由顶点和边构成</a:t>
            </a:r>
            <a:r>
              <a:rPr lang="en-US" altLang="zh-CN" dirty="0">
                <a:ea typeface="黑体" panose="02010609060101010101" pitchFamily="49" charset="-122"/>
                <a:sym typeface="+mn-ea"/>
              </a:rPr>
              <a:t>,</a:t>
            </a:r>
            <a:r>
              <a:rPr lang="zh-CN" altLang="en-US" dirty="0">
                <a:ea typeface="黑体" panose="02010609060101010101" pitchFamily="49" charset="-122"/>
                <a:sym typeface="+mn-ea"/>
              </a:rPr>
              <a:t>其中每条边连接两个顶点</a:t>
            </a:r>
          </a:p>
          <a:p>
            <a:endParaRPr lang="zh-CN" altLang="en-US" dirty="0">
              <a:ea typeface="黑体" panose="02010609060101010101" pitchFamily="49" charset="-122"/>
              <a:sym typeface="+mn-ea"/>
            </a:endParaRPr>
          </a:p>
          <a:p>
            <a:r>
              <a:rPr lang="zh-CN" altLang="en-US" dirty="0">
                <a:ea typeface="黑体" panose="02010609060101010101" pitchFamily="49" charset="-122"/>
                <a:sym typeface="+mn-ea"/>
              </a:rPr>
              <a:t>我们默认使用n表示图中的点数</a:t>
            </a:r>
            <a:r>
              <a:rPr lang="en-US" altLang="zh-CN" dirty="0">
                <a:ea typeface="黑体" panose="02010609060101010101" pitchFamily="49" charset="-122"/>
                <a:sym typeface="+mn-ea"/>
              </a:rPr>
              <a:t>,</a:t>
            </a:r>
            <a:r>
              <a:rPr lang="zh-CN" altLang="en-US" dirty="0">
                <a:ea typeface="黑体" panose="02010609060101010101" pitchFamily="49" charset="-122"/>
                <a:sym typeface="+mn-ea"/>
              </a:rPr>
              <a:t>m表示图中的边数</a:t>
            </a:r>
          </a:p>
          <a:p>
            <a:endParaRPr lang="zh-CN" altLang="en-US" dirty="0">
              <a:ea typeface="黑体" panose="02010609060101010101" pitchFamily="49" charset="-122"/>
              <a:sym typeface="+mn-ea"/>
            </a:endParaRPr>
          </a:p>
          <a:p>
            <a:r>
              <a:rPr lang="zh-CN" altLang="en-US" dirty="0">
                <a:ea typeface="黑体" panose="02010609060101010101" pitchFamily="49" charset="-122"/>
                <a:sym typeface="+mn-ea"/>
              </a:rPr>
              <a:t>今天提到的图都是有标号图</a:t>
            </a:r>
            <a:r>
              <a:rPr lang="en-US" altLang="zh-CN" dirty="0">
                <a:ea typeface="黑体" panose="02010609060101010101" pitchFamily="49" charset="-122"/>
                <a:sym typeface="+mn-ea"/>
              </a:rPr>
              <a:t>,</a:t>
            </a:r>
            <a:r>
              <a:rPr lang="zh-CN" altLang="en-US" dirty="0">
                <a:ea typeface="黑体" panose="02010609060101010101" pitchFamily="49" charset="-122"/>
                <a:sym typeface="+mn-ea"/>
              </a:rPr>
              <a:t>即每个顶点有不同的标号</a:t>
            </a:r>
          </a:p>
          <a:p>
            <a:endParaRPr lang="zh-CN" altLang="en-US" dirty="0">
              <a:ea typeface="黑体" panose="02010609060101010101" pitchFamily="49" charset="-122"/>
              <a:sym typeface="+mn-ea"/>
            </a:endParaRPr>
          </a:p>
          <a:p>
            <a:r>
              <a:rPr lang="zh-CN" altLang="en-US" dirty="0">
                <a:ea typeface="黑体" panose="02010609060101010101" pitchFamily="49" charset="-122"/>
                <a:sym typeface="+mn-ea"/>
              </a:rPr>
              <a:t>一般标号为从1到n的</a:t>
            </a:r>
            <a:r>
              <a:rPr lang="en-US" altLang="zh-CN" dirty="0">
                <a:ea typeface="黑体" panose="02010609060101010101" pitchFamily="49" charset="-122"/>
                <a:sym typeface="+mn-ea"/>
              </a:rPr>
              <a:t>n</a:t>
            </a:r>
            <a:r>
              <a:rPr lang="zh-CN" altLang="en-US" dirty="0">
                <a:ea typeface="黑体" panose="02010609060101010101" pitchFamily="49" charset="-122"/>
                <a:sym typeface="+mn-ea"/>
              </a:rPr>
              <a:t>个整数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LuoguP4047 </a:t>
            </a:r>
            <a:r>
              <a:rPr lang="zh-CN" altLang="en-US" dirty="0"/>
              <a:t>部落划分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ea typeface="黑体" panose="02010609060101010101" pitchFamily="49" charset="-122"/>
              </a:rPr>
              <a:t>类</a:t>
            </a:r>
            <a:r>
              <a:rPr lang="en-US" altLang="zh-CN" sz="2400" dirty="0">
                <a:ea typeface="黑体" panose="02010609060101010101" pitchFamily="49" charset="-122"/>
              </a:rPr>
              <a:t>Kruskal</a:t>
            </a:r>
            <a:r>
              <a:rPr lang="zh-CN" altLang="en-US" sz="2400" dirty="0">
                <a:ea typeface="黑体" panose="02010609060101010101" pitchFamily="49" charset="-122"/>
              </a:rPr>
              <a:t>算法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r>
              <a:rPr lang="zh-CN" altLang="en-US" sz="2400" dirty="0">
                <a:ea typeface="黑体" panose="02010609060101010101" pitchFamily="49" charset="-122"/>
              </a:rPr>
              <a:t>与</a:t>
            </a:r>
            <a:r>
              <a:rPr lang="en-US" altLang="zh-CN" sz="2400" dirty="0">
                <a:ea typeface="黑体" panose="02010609060101010101" pitchFamily="49" charset="-122"/>
              </a:rPr>
              <a:t>Kruskal</a:t>
            </a:r>
            <a:r>
              <a:rPr lang="zh-CN" altLang="en-US" sz="2400" dirty="0">
                <a:ea typeface="黑体" panose="02010609060101010101" pitchFamily="49" charset="-122"/>
              </a:rPr>
              <a:t>流程相似</a:t>
            </a:r>
            <a:r>
              <a:rPr lang="en-US" altLang="zh-CN" sz="2400" dirty="0"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ea typeface="黑体" panose="02010609060101010101" pitchFamily="49" charset="-122"/>
              </a:rPr>
              <a:t>将</a:t>
            </a:r>
            <a:r>
              <a:rPr lang="en-US" altLang="zh-CN" sz="2400" dirty="0"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ea typeface="黑体" panose="02010609060101010101" pitchFamily="49" charset="-122"/>
              </a:rPr>
              <a:t>个居住点间两两距离当做边权</a:t>
            </a:r>
            <a:r>
              <a:rPr lang="en-US" altLang="zh-CN" sz="2400" dirty="0"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ea typeface="黑体" panose="02010609060101010101" pitchFamily="49" charset="-122"/>
              </a:rPr>
              <a:t>将边权从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r>
              <a:rPr lang="zh-CN" altLang="en-US" sz="2400" dirty="0">
                <a:ea typeface="黑体" panose="02010609060101010101" pitchFamily="49" charset="-122"/>
              </a:rPr>
              <a:t>小到大排序</a:t>
            </a:r>
            <a:r>
              <a:rPr lang="en-US" altLang="zh-CN" sz="2400" dirty="0"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ea typeface="黑体" panose="02010609060101010101" pitchFamily="49" charset="-122"/>
              </a:rPr>
              <a:t>并依次加入</a:t>
            </a:r>
            <a:r>
              <a:rPr lang="en-US" altLang="zh-CN" sz="2400" dirty="0">
                <a:ea typeface="黑体" panose="02010609060101010101" pitchFamily="49" charset="-122"/>
              </a:rPr>
              <a:t>(</a:t>
            </a:r>
            <a:r>
              <a:rPr lang="zh-CN" altLang="en-US" sz="2400" dirty="0">
                <a:ea typeface="黑体" panose="02010609060101010101" pitchFamily="49" charset="-122"/>
              </a:rPr>
              <a:t>如果两端已经连通就跳过</a:t>
            </a:r>
            <a:r>
              <a:rPr lang="en-US" altLang="zh-CN" sz="2400" dirty="0">
                <a:ea typeface="黑体" panose="02010609060101010101" pitchFamily="49" charset="-122"/>
              </a:rPr>
              <a:t>)</a:t>
            </a:r>
          </a:p>
          <a:p>
            <a:endParaRPr lang="en-US" altLang="zh-CN" sz="2400" dirty="0">
              <a:ea typeface="黑体" panose="02010609060101010101" pitchFamily="49" charset="-122"/>
            </a:endParaRPr>
          </a:p>
          <a:p>
            <a:r>
              <a:rPr lang="zh-CN" altLang="en-US" sz="2400" dirty="0">
                <a:ea typeface="黑体" panose="02010609060101010101" pitchFamily="49" charset="-122"/>
              </a:rPr>
              <a:t>不同的是求解的不是最小生成树</a:t>
            </a:r>
            <a:r>
              <a:rPr lang="en-US" altLang="zh-CN" sz="2400" dirty="0"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ea typeface="黑体" panose="02010609060101010101" pitchFamily="49" charset="-122"/>
              </a:rPr>
              <a:t>而是有</a:t>
            </a:r>
            <a:r>
              <a:rPr lang="en-US" altLang="zh-CN" sz="2400" dirty="0">
                <a:ea typeface="黑体" panose="02010609060101010101" pitchFamily="49" charset="-122"/>
              </a:rPr>
              <a:t>k</a:t>
            </a:r>
            <a:r>
              <a:rPr lang="zh-CN" altLang="en-US" sz="2400" dirty="0">
                <a:ea typeface="黑体" panose="02010609060101010101" pitchFamily="49" charset="-122"/>
              </a:rPr>
              <a:t>棵树的最小生成森林</a:t>
            </a:r>
            <a:r>
              <a:rPr lang="en-US" altLang="zh-CN" sz="2400" dirty="0"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ea typeface="黑体" panose="02010609060101010101" pitchFamily="49" charset="-122"/>
              </a:rPr>
              <a:t>所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r>
              <a:rPr lang="zh-CN" altLang="en-US" sz="2400" dirty="0">
                <a:ea typeface="黑体" panose="02010609060101010101" pitchFamily="49" charset="-122"/>
              </a:rPr>
              <a:t>以已加入边到达</a:t>
            </a:r>
            <a:r>
              <a:rPr lang="en-US" altLang="zh-CN" sz="2400" dirty="0">
                <a:ea typeface="黑体" panose="02010609060101010101" pitchFamily="49" charset="-122"/>
              </a:rPr>
              <a:t>n-k</a:t>
            </a:r>
            <a:r>
              <a:rPr lang="zh-CN" altLang="en-US" sz="2400" dirty="0">
                <a:ea typeface="黑体" panose="02010609060101010101" pitchFamily="49" charset="-122"/>
              </a:rPr>
              <a:t>时即跳出循环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61" y="365125"/>
            <a:ext cx="10521739" cy="1325563"/>
          </a:xfrm>
        </p:spPr>
        <p:txBody>
          <a:bodyPr/>
          <a:lstStyle/>
          <a:p>
            <a:r>
              <a:rPr lang="en-US" altLang="zh-CN" dirty="0"/>
              <a:t>Faioj#3014 Tree</a:t>
            </a:r>
            <a:r>
              <a:rPr lang="zh-CN" altLang="en-US" dirty="0"/>
              <a:t>之最小方差树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7784"/>
            <a:ext cx="11200965" cy="426222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6099092"/>
            <a:ext cx="3939465" cy="449571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Faioj#3014 Tree</a:t>
            </a:r>
            <a:r>
              <a:rPr lang="zh-CN" altLang="en-US" dirty="0"/>
              <a:t>之最小方差树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ea typeface="黑体" panose="02010609060101010101" pitchFamily="49" charset="-122"/>
              </a:rPr>
              <a:t>注意到</a:t>
            </a:r>
            <a:r>
              <a:rPr lang="en-US" altLang="zh-CN" sz="2400" dirty="0">
                <a:ea typeface="黑体" panose="02010609060101010101" pitchFamily="49" charset="-122"/>
              </a:rPr>
              <a:t>Ci</a:t>
            </a:r>
            <a:r>
              <a:rPr lang="zh-CN" altLang="en-US" sz="2400" dirty="0">
                <a:ea typeface="黑体" panose="02010609060101010101" pitchFamily="49" charset="-122"/>
              </a:rPr>
              <a:t>的值很小，因此可以枚举总和（平均数）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endParaRPr lang="en-US" altLang="zh-CN" sz="2400" dirty="0">
              <a:ea typeface="黑体" panose="02010609060101010101" pitchFamily="49" charset="-122"/>
            </a:endParaRPr>
          </a:p>
          <a:p>
            <a:r>
              <a:rPr lang="zh-CN" altLang="en-US" sz="2400" dirty="0">
                <a:ea typeface="黑体" panose="02010609060101010101" pitchFamily="49" charset="-122"/>
              </a:rPr>
              <a:t>枚举平均数</a:t>
            </a:r>
            <a:r>
              <a:rPr lang="en-US" altLang="zh-CN" sz="2400" dirty="0" err="1">
                <a:ea typeface="黑体" panose="02010609060101010101" pitchFamily="49" charset="-122"/>
              </a:rPr>
              <a:t>ave</a:t>
            </a:r>
            <a:r>
              <a:rPr lang="zh-CN" altLang="en-US" sz="2400" dirty="0">
                <a:ea typeface="黑体" panose="02010609060101010101" pitchFamily="49" charset="-122"/>
              </a:rPr>
              <a:t>，将所有边权置为</a:t>
            </a:r>
            <a:r>
              <a:rPr lang="en-US" altLang="zh-CN" sz="2400" dirty="0">
                <a:ea typeface="黑体" panose="02010609060101010101" pitchFamily="49" charset="-122"/>
              </a:rPr>
              <a:t>(ai-</a:t>
            </a:r>
            <a:r>
              <a:rPr lang="en-US" altLang="zh-CN" sz="2400" dirty="0" err="1">
                <a:ea typeface="黑体" panose="02010609060101010101" pitchFamily="49" charset="-122"/>
              </a:rPr>
              <a:t>ave</a:t>
            </a:r>
            <a:r>
              <a:rPr lang="en-US" altLang="zh-CN" sz="2400" dirty="0">
                <a:ea typeface="黑体" panose="02010609060101010101" pitchFamily="49" charset="-122"/>
              </a:rPr>
              <a:t>)^2</a:t>
            </a:r>
            <a:r>
              <a:rPr lang="zh-CN" altLang="en-US" sz="2400" dirty="0">
                <a:ea typeface="黑体" panose="02010609060101010101" pitchFamily="49" charset="-122"/>
              </a:rPr>
              <a:t>后求解最小生成树，若比答案小则更新答案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61" y="365125"/>
            <a:ext cx="10521739" cy="1325563"/>
          </a:xfrm>
        </p:spPr>
        <p:txBody>
          <a:bodyPr/>
          <a:lstStyle/>
          <a:p>
            <a:r>
              <a:rPr lang="en-US" altLang="zh-CN" dirty="0"/>
              <a:t>Faioj#3013 </a:t>
            </a:r>
            <a:r>
              <a:rPr lang="zh-CN" altLang="en-US" dirty="0"/>
              <a:t>棋盘上的守卫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061" y="2102115"/>
            <a:ext cx="10164633" cy="173085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061" y="4518737"/>
            <a:ext cx="5943486" cy="53339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Faioj#3013 </a:t>
            </a:r>
            <a:r>
              <a:rPr lang="zh-CN" altLang="en-US" dirty="0"/>
              <a:t>棋盘上的守卫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ea typeface="黑体" panose="02010609060101010101" pitchFamily="49" charset="-122"/>
              </a:rPr>
              <a:t>将行和列看成点，守卫看成无向边，那么我们最后要生成的是一片基环树森林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endParaRPr lang="en-US" altLang="zh-CN" sz="2400" dirty="0">
              <a:ea typeface="黑体" panose="02010609060101010101" pitchFamily="49" charset="-122"/>
            </a:endParaRPr>
          </a:p>
          <a:p>
            <a:r>
              <a:rPr lang="zh-CN" altLang="en-US" sz="2400" dirty="0">
                <a:ea typeface="黑体" panose="02010609060101010101" pitchFamily="49" charset="-122"/>
              </a:rPr>
              <a:t>我们对每个点多维护一个布尔数组</a:t>
            </a:r>
            <a:r>
              <a:rPr lang="en-US" altLang="zh-CN" sz="2400" dirty="0">
                <a:ea typeface="黑体" panose="02010609060101010101" pitchFamily="49" charset="-122"/>
              </a:rPr>
              <a:t>con[</a:t>
            </a:r>
            <a:r>
              <a:rPr lang="en-US" altLang="zh-CN" sz="2400" dirty="0" err="1">
                <a:ea typeface="黑体" panose="02010609060101010101" pitchFamily="49" charset="-122"/>
              </a:rPr>
              <a:t>i</a:t>
            </a:r>
            <a:r>
              <a:rPr lang="en-US" altLang="zh-CN" sz="2400" dirty="0">
                <a:ea typeface="黑体" panose="02010609060101010101" pitchFamily="49" charset="-122"/>
              </a:rPr>
              <a:t>]</a:t>
            </a:r>
            <a:r>
              <a:rPr lang="zh-CN" altLang="en-US" sz="2400" dirty="0">
                <a:ea typeface="黑体" panose="02010609060101010101" pitchFamily="49" charset="-122"/>
              </a:rPr>
              <a:t>，表示</a:t>
            </a:r>
            <a:r>
              <a:rPr lang="en-US" altLang="zh-CN" sz="2400" dirty="0" err="1">
                <a:ea typeface="黑体" panose="02010609060101010101" pitchFamily="49" charset="-122"/>
              </a:rPr>
              <a:t>i</a:t>
            </a:r>
            <a:r>
              <a:rPr lang="zh-CN" altLang="en-US" sz="2400" dirty="0">
                <a:ea typeface="黑体" panose="02010609060101010101" pitchFamily="49" charset="-122"/>
              </a:rPr>
              <a:t>所处的连通块是否成环。当发现枚举的边</a:t>
            </a:r>
            <a:r>
              <a:rPr lang="en-US" altLang="zh-CN" sz="2400" dirty="0">
                <a:ea typeface="黑体" panose="02010609060101010101" pitchFamily="49" charset="-122"/>
              </a:rPr>
              <a:t>(u-v)</a:t>
            </a:r>
            <a:r>
              <a:rPr lang="zh-CN" altLang="en-US" sz="2400" dirty="0">
                <a:ea typeface="黑体" panose="02010609060101010101" pitchFamily="49" charset="-122"/>
              </a:rPr>
              <a:t>的两端属于同一个连通块且</a:t>
            </a:r>
            <a:r>
              <a:rPr lang="en-US" altLang="zh-CN" sz="2400" dirty="0">
                <a:ea typeface="黑体" panose="02010609060101010101" pitchFamily="49" charset="-122"/>
              </a:rPr>
              <a:t>con[u]=con[v]=0</a:t>
            </a:r>
            <a:r>
              <a:rPr lang="zh-CN" altLang="en-US" sz="2400" dirty="0">
                <a:ea typeface="黑体" panose="02010609060101010101" pitchFamily="49" charset="-122"/>
              </a:rPr>
              <a:t>时，加入该边并将</a:t>
            </a:r>
            <a:r>
              <a:rPr lang="en-US" altLang="zh-CN" sz="2400" dirty="0">
                <a:ea typeface="黑体" panose="02010609060101010101" pitchFamily="49" charset="-122"/>
              </a:rPr>
              <a:t>con[u]</a:t>
            </a:r>
            <a:r>
              <a:rPr lang="zh-CN" altLang="en-US" sz="2400" dirty="0">
                <a:ea typeface="黑体" panose="02010609060101010101" pitchFamily="49" charset="-122"/>
              </a:rPr>
              <a:t>置为</a:t>
            </a:r>
            <a:r>
              <a:rPr lang="en-US" altLang="zh-CN" sz="2400" dirty="0">
                <a:ea typeface="黑体" panose="02010609060101010101" pitchFamily="49" charset="-122"/>
              </a:rPr>
              <a:t>1</a:t>
            </a:r>
          </a:p>
          <a:p>
            <a:endParaRPr lang="en-US" altLang="zh-CN" sz="2400" dirty="0">
              <a:ea typeface="黑体" panose="02010609060101010101" pitchFamily="49" charset="-122"/>
            </a:endParaRPr>
          </a:p>
          <a:p>
            <a:r>
              <a:rPr lang="zh-CN" altLang="en-US" sz="2400" dirty="0">
                <a:ea typeface="黑体" panose="02010609060101010101" pitchFamily="49" charset="-122"/>
              </a:rPr>
              <a:t>每次加完边后都要将</a:t>
            </a:r>
            <a:r>
              <a:rPr lang="en-US" altLang="zh-CN" sz="2400" dirty="0">
                <a:ea typeface="黑体" panose="02010609060101010101" pitchFamily="49" charset="-122"/>
              </a:rPr>
              <a:t>con[v]|=con[u]</a:t>
            </a:r>
            <a:endParaRPr lang="zh-CN" altLang="en-US" sz="2400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Faioj#35010  </a:t>
            </a:r>
            <a:r>
              <a:rPr lang="en-US" altLang="zh-CN" dirty="0" err="1"/>
              <a:t>Kuglarz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ea typeface="黑体" panose="02010609060101010101" pitchFamily="49" charset="-122"/>
              </a:rPr>
              <a:t>有一个魔术师，他有</a:t>
            </a:r>
            <a:r>
              <a:rPr lang="en-US" altLang="zh-CN" sz="2400" dirty="0"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ea typeface="黑体" panose="02010609060101010101" pitchFamily="49" charset="-122"/>
              </a:rPr>
              <a:t>个未知整数，每个数是</a:t>
            </a:r>
            <a:r>
              <a:rPr lang="en-US" altLang="zh-CN" sz="2400" dirty="0">
                <a:ea typeface="黑体" panose="02010609060101010101" pitchFamily="49" charset="-122"/>
              </a:rPr>
              <a:t>0</a:t>
            </a:r>
            <a:r>
              <a:rPr lang="zh-CN" altLang="en-US" sz="2400" dirty="0">
                <a:ea typeface="黑体" panose="02010609060101010101" pitchFamily="49" charset="-122"/>
              </a:rPr>
              <a:t>或者</a:t>
            </a:r>
            <a:r>
              <a:rPr lang="en-US" altLang="zh-CN" sz="2400" dirty="0"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ea typeface="黑体" panose="02010609060101010101" pitchFamily="49" charset="-122"/>
              </a:rPr>
              <a:t>，你的目的是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r>
              <a:rPr lang="zh-CN" altLang="en-US" sz="2400" dirty="0">
                <a:ea typeface="黑体" panose="02010609060101010101" pitchFamily="49" charset="-122"/>
              </a:rPr>
              <a:t>猜出魔术师的这</a:t>
            </a:r>
            <a:r>
              <a:rPr lang="en-US" altLang="zh-CN" sz="2400" dirty="0"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ea typeface="黑体" panose="02010609060101010101" pitchFamily="49" charset="-122"/>
              </a:rPr>
              <a:t>个未知数。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r>
              <a:rPr lang="zh-CN" altLang="en-US" sz="2400" dirty="0">
                <a:ea typeface="黑体" panose="02010609060101010101" pitchFamily="49" charset="-122"/>
              </a:rPr>
              <a:t> 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r>
              <a:rPr lang="zh-CN" altLang="en-US" sz="2400" dirty="0">
                <a:ea typeface="黑体" panose="02010609060101010101" pitchFamily="49" charset="-122"/>
              </a:rPr>
              <a:t>为了猜出</a:t>
            </a:r>
            <a:r>
              <a:rPr lang="en-US" altLang="zh-CN" sz="2400" dirty="0"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ea typeface="黑体" panose="02010609060101010101" pitchFamily="49" charset="-122"/>
              </a:rPr>
              <a:t>个未知数，你可以向魔术师询问第</a:t>
            </a:r>
            <a:r>
              <a:rPr lang="en-US" altLang="zh-CN" sz="2400" dirty="0">
                <a:ea typeface="黑体" panose="02010609060101010101" pitchFamily="49" charset="-122"/>
              </a:rPr>
              <a:t>x</a:t>
            </a:r>
            <a:r>
              <a:rPr lang="zh-CN" altLang="en-US" sz="2400" dirty="0">
                <a:ea typeface="黑体" panose="02010609060101010101" pitchFamily="49" charset="-122"/>
              </a:rPr>
              <a:t>到第</a:t>
            </a:r>
            <a:r>
              <a:rPr lang="en-US" altLang="zh-CN" sz="2400" dirty="0">
                <a:ea typeface="黑体" panose="02010609060101010101" pitchFamily="49" charset="-122"/>
              </a:rPr>
              <a:t>y</a:t>
            </a:r>
            <a:r>
              <a:rPr lang="zh-CN" altLang="en-US" sz="2400" dirty="0">
                <a:ea typeface="黑体" panose="02010609060101010101" pitchFamily="49" charset="-122"/>
              </a:rPr>
              <a:t>个数的异或和，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r>
              <a:rPr lang="zh-CN" altLang="en-US" sz="2400" dirty="0">
                <a:ea typeface="黑体" panose="02010609060101010101" pitchFamily="49" charset="-122"/>
              </a:rPr>
              <a:t>但是每次询问你都需要给魔术师一定的金钱，不同的询问需要不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r>
              <a:rPr lang="zh-CN" altLang="en-US" sz="2400" dirty="0">
                <a:ea typeface="黑体" panose="02010609060101010101" pitchFamily="49" charset="-122"/>
              </a:rPr>
              <a:t>同的金钱。 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r>
              <a:rPr lang="zh-CN" altLang="en-US" sz="2400" dirty="0">
                <a:ea typeface="黑体" panose="02010609060101010101" pitchFamily="49" charset="-122"/>
              </a:rPr>
              <a:t>你现在需要计算出猜出这</a:t>
            </a:r>
            <a:r>
              <a:rPr lang="en-US" altLang="zh-CN" sz="2400" dirty="0"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ea typeface="黑体" panose="02010609060101010101" pitchFamily="49" charset="-122"/>
              </a:rPr>
              <a:t>个数至少需要花费多少钱。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r>
              <a:rPr lang="en-US" altLang="zh-CN" sz="2400" dirty="0"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ea typeface="黑体" panose="02010609060101010101" pitchFamily="49" charset="-122"/>
              </a:rPr>
              <a:t>≤</a:t>
            </a:r>
            <a:r>
              <a:rPr lang="en-US" altLang="zh-CN" sz="2400" dirty="0">
                <a:ea typeface="黑体" panose="02010609060101010101" pitchFamily="49" charset="-122"/>
              </a:rPr>
              <a:t>1e3</a:t>
            </a:r>
            <a:endParaRPr lang="zh-CN" altLang="en-US" sz="2400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Faioj#35010  </a:t>
            </a:r>
            <a:r>
              <a:rPr lang="en-US" altLang="zh-CN" dirty="0" err="1"/>
              <a:t>Kuglarz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黑体" panose="02010609060101010101" pitchFamily="49" charset="-122"/>
              </a:rPr>
              <a:t>首先</a:t>
            </a:r>
            <a:r>
              <a:rPr lang="en-US" altLang="zh-CN" dirty="0">
                <a:ea typeface="黑体" panose="02010609060101010101" pitchFamily="49" charset="-122"/>
              </a:rPr>
              <a:t>,</a:t>
            </a:r>
            <a:r>
              <a:rPr lang="zh-CN" altLang="en-US" dirty="0">
                <a:ea typeface="黑体" panose="02010609060101010101" pitchFamily="49" charset="-122"/>
              </a:rPr>
              <a:t>区间</a:t>
            </a:r>
            <a:r>
              <a:rPr lang="en-US" altLang="zh-CN" dirty="0">
                <a:ea typeface="黑体" panose="02010609060101010101" pitchFamily="49" charset="-122"/>
              </a:rPr>
              <a:t>a</a:t>
            </a:r>
            <a:r>
              <a:rPr lang="en-US" altLang="zh-CN" baseline="-25000" dirty="0">
                <a:ea typeface="黑体" panose="02010609060101010101" pitchFamily="49" charset="-122"/>
              </a:rPr>
              <a:t>l</a:t>
            </a:r>
            <a:r>
              <a:rPr lang="en-US" altLang="zh-CN" dirty="0">
                <a:ea typeface="黑体" panose="02010609060101010101" pitchFamily="49" charset="-122"/>
              </a:rPr>
              <a:t>^a</a:t>
            </a:r>
            <a:r>
              <a:rPr lang="en-US" altLang="zh-CN" baseline="-25000" dirty="0">
                <a:ea typeface="黑体" panose="02010609060101010101" pitchFamily="49" charset="-122"/>
              </a:rPr>
              <a:t>l+1</a:t>
            </a:r>
            <a:r>
              <a:rPr lang="en-US" altLang="zh-CN" dirty="0">
                <a:ea typeface="黑体" panose="02010609060101010101" pitchFamily="49" charset="-122"/>
              </a:rPr>
              <a:t>^…^</a:t>
            </a:r>
            <a:r>
              <a:rPr lang="en-US" altLang="zh-CN" dirty="0" err="1">
                <a:ea typeface="黑体" panose="02010609060101010101" pitchFamily="49" charset="-122"/>
              </a:rPr>
              <a:t>a</a:t>
            </a:r>
            <a:r>
              <a:rPr lang="en-US" altLang="zh-CN" baseline="-25000" dirty="0" err="1">
                <a:ea typeface="黑体" panose="02010609060101010101" pitchFamily="49" charset="-122"/>
              </a:rPr>
              <a:t>r</a:t>
            </a:r>
            <a:r>
              <a:rPr lang="en-US" altLang="zh-CN" dirty="0">
                <a:ea typeface="黑体" panose="02010609060101010101" pitchFamily="49" charset="-122"/>
              </a:rPr>
              <a:t>=sum</a:t>
            </a:r>
            <a:r>
              <a:rPr lang="en-US" altLang="zh-CN" baseline="-25000" dirty="0">
                <a:ea typeface="黑体" panose="02010609060101010101" pitchFamily="49" charset="-122"/>
              </a:rPr>
              <a:t>r</a:t>
            </a:r>
            <a:r>
              <a:rPr lang="en-US" altLang="zh-CN" dirty="0">
                <a:ea typeface="黑体" panose="02010609060101010101" pitchFamily="49" charset="-122"/>
              </a:rPr>
              <a:t>^sum</a:t>
            </a:r>
            <a:r>
              <a:rPr lang="en-US" altLang="zh-CN" baseline="-25000" dirty="0">
                <a:ea typeface="黑体" panose="02010609060101010101" pitchFamily="49" charset="-122"/>
              </a:rPr>
              <a:t>l-1</a:t>
            </a:r>
            <a:r>
              <a:rPr lang="en-US" altLang="zh-CN" dirty="0">
                <a:ea typeface="黑体" panose="02010609060101010101" pitchFamily="49" charset="-122"/>
              </a:rPr>
              <a:t>,</a:t>
            </a:r>
            <a:r>
              <a:rPr lang="zh-CN" altLang="en-US" dirty="0">
                <a:ea typeface="黑体" panose="02010609060101010101" pitchFamily="49" charset="-122"/>
              </a:rPr>
              <a:t>其中</a:t>
            </a:r>
            <a:r>
              <a:rPr lang="en-US" altLang="zh-CN" dirty="0">
                <a:ea typeface="黑体" panose="02010609060101010101" pitchFamily="49" charset="-122"/>
              </a:rPr>
              <a:t>sum</a:t>
            </a:r>
            <a:r>
              <a:rPr lang="en-US" altLang="zh-CN" baseline="-25000" dirty="0">
                <a:ea typeface="黑体" panose="02010609060101010101" pitchFamily="49" charset="-122"/>
              </a:rPr>
              <a:t>i</a:t>
            </a:r>
            <a:r>
              <a:rPr lang="en-US" altLang="zh-CN" dirty="0">
                <a:ea typeface="黑体" panose="02010609060101010101" pitchFamily="49" charset="-122"/>
              </a:rPr>
              <a:t>=a</a:t>
            </a:r>
            <a:r>
              <a:rPr lang="en-US" altLang="zh-CN" baseline="-25000" dirty="0">
                <a:ea typeface="黑体" panose="02010609060101010101" pitchFamily="49" charset="-122"/>
              </a:rPr>
              <a:t>1</a:t>
            </a:r>
            <a:r>
              <a:rPr lang="en-US" altLang="zh-CN" dirty="0">
                <a:ea typeface="黑体" panose="02010609060101010101" pitchFamily="49" charset="-122"/>
              </a:rPr>
              <a:t>^a</a:t>
            </a:r>
            <a:r>
              <a:rPr lang="en-US" altLang="zh-CN" baseline="-25000" dirty="0">
                <a:ea typeface="黑体" panose="02010609060101010101" pitchFamily="49" charset="-122"/>
              </a:rPr>
              <a:t>2</a:t>
            </a:r>
            <a:r>
              <a:rPr lang="en-US" altLang="zh-CN" dirty="0">
                <a:ea typeface="黑体" panose="02010609060101010101" pitchFamily="49" charset="-122"/>
              </a:rPr>
              <a:t>^…^a</a:t>
            </a:r>
            <a:r>
              <a:rPr lang="en-US" altLang="zh-CN" baseline="-25000" dirty="0">
                <a:ea typeface="黑体" panose="02010609060101010101" pitchFamily="49" charset="-122"/>
              </a:rPr>
              <a:t>i</a:t>
            </a:r>
          </a:p>
          <a:p>
            <a:endParaRPr lang="en-US" altLang="zh-CN" baseline="-25000" dirty="0">
              <a:ea typeface="黑体" panose="02010609060101010101" pitchFamily="49" charset="-122"/>
            </a:endParaRPr>
          </a:p>
          <a:p>
            <a:r>
              <a:rPr lang="zh-CN" altLang="en-US" dirty="0">
                <a:ea typeface="黑体" panose="02010609060101010101" pitchFamily="49" charset="-122"/>
              </a:rPr>
              <a:t>在此题中要知道</a:t>
            </a:r>
            <a:r>
              <a:rPr lang="en-US" altLang="zh-CN" dirty="0">
                <a:ea typeface="黑体" panose="02010609060101010101" pitchFamily="49" charset="-122"/>
              </a:rPr>
              <a:t>a</a:t>
            </a:r>
            <a:r>
              <a:rPr lang="en-US" altLang="zh-CN" baseline="-25000" dirty="0">
                <a:ea typeface="黑体" panose="02010609060101010101" pitchFamily="49" charset="-122"/>
              </a:rPr>
              <a:t>1</a:t>
            </a:r>
            <a:r>
              <a:rPr lang="en-US" altLang="zh-CN" dirty="0">
                <a:ea typeface="黑体" panose="02010609060101010101" pitchFamily="49" charset="-122"/>
              </a:rPr>
              <a:t>,…,a</a:t>
            </a:r>
            <a:r>
              <a:rPr lang="en-US" altLang="zh-CN" baseline="-25000" dirty="0">
                <a:ea typeface="黑体" panose="02010609060101010101" pitchFamily="49" charset="-122"/>
              </a:rPr>
              <a:t>n</a:t>
            </a:r>
            <a:r>
              <a:rPr lang="zh-CN" altLang="en-US" dirty="0">
                <a:ea typeface="黑体" panose="02010609060101010101" pitchFamily="49" charset="-122"/>
              </a:rPr>
              <a:t>和要知道</a:t>
            </a:r>
            <a:r>
              <a:rPr lang="en-US" altLang="zh-CN" dirty="0">
                <a:ea typeface="黑体" panose="02010609060101010101" pitchFamily="49" charset="-122"/>
              </a:rPr>
              <a:t>sum</a:t>
            </a:r>
            <a:r>
              <a:rPr lang="en-US" altLang="zh-CN" baseline="-25000" dirty="0">
                <a:ea typeface="黑体" panose="02010609060101010101" pitchFamily="49" charset="-122"/>
              </a:rPr>
              <a:t>1</a:t>
            </a:r>
            <a:r>
              <a:rPr lang="en-US" altLang="zh-CN" dirty="0">
                <a:ea typeface="黑体" panose="02010609060101010101" pitchFamily="49" charset="-122"/>
              </a:rPr>
              <a:t>,sum</a:t>
            </a:r>
            <a:r>
              <a:rPr lang="en-US" altLang="zh-CN" baseline="-25000" dirty="0">
                <a:ea typeface="黑体" panose="02010609060101010101" pitchFamily="49" charset="-122"/>
              </a:rPr>
              <a:t>2</a:t>
            </a:r>
            <a:r>
              <a:rPr lang="en-US" altLang="zh-CN" dirty="0">
                <a:ea typeface="黑体" panose="02010609060101010101" pitchFamily="49" charset="-122"/>
              </a:rPr>
              <a:t>,…,</a:t>
            </a:r>
            <a:r>
              <a:rPr lang="en-US" altLang="zh-CN" dirty="0" err="1">
                <a:ea typeface="黑体" panose="02010609060101010101" pitchFamily="49" charset="-122"/>
              </a:rPr>
              <a:t>sum</a:t>
            </a:r>
            <a:r>
              <a:rPr lang="en-US" altLang="zh-CN" baseline="-25000" dirty="0" err="1">
                <a:ea typeface="黑体" panose="02010609060101010101" pitchFamily="49" charset="-122"/>
              </a:rPr>
              <a:t>n</a:t>
            </a:r>
            <a:r>
              <a:rPr lang="zh-CN" altLang="en-US" dirty="0">
                <a:ea typeface="黑体" panose="02010609060101010101" pitchFamily="49" charset="-122"/>
              </a:rPr>
              <a:t>是等价的</a:t>
            </a:r>
            <a:endParaRPr lang="en-US" altLang="zh-CN" dirty="0">
              <a:ea typeface="黑体" panose="02010609060101010101" pitchFamily="49" charset="-122"/>
            </a:endParaRPr>
          </a:p>
          <a:p>
            <a:r>
              <a:rPr lang="zh-CN" altLang="en-US" dirty="0">
                <a:ea typeface="黑体" panose="02010609060101010101" pitchFamily="49" charset="-122"/>
              </a:rPr>
              <a:t>询问</a:t>
            </a:r>
            <a:r>
              <a:rPr lang="en-US" altLang="zh-CN" dirty="0">
                <a:ea typeface="黑体" panose="02010609060101010101" pitchFamily="49" charset="-122"/>
              </a:rPr>
              <a:t>x</a:t>
            </a:r>
            <a:r>
              <a:rPr lang="zh-CN" altLang="en-US" dirty="0">
                <a:ea typeface="黑体" panose="02010609060101010101" pitchFamily="49" charset="-122"/>
              </a:rPr>
              <a:t>到</a:t>
            </a:r>
            <a:r>
              <a:rPr lang="en-US" altLang="zh-CN" dirty="0">
                <a:ea typeface="黑体" panose="02010609060101010101" pitchFamily="49" charset="-122"/>
              </a:rPr>
              <a:t>y</a:t>
            </a:r>
            <a:r>
              <a:rPr lang="zh-CN" altLang="en-US" dirty="0">
                <a:ea typeface="黑体" panose="02010609060101010101" pitchFamily="49" charset="-122"/>
              </a:rPr>
              <a:t>的异或和我们可以得到</a:t>
            </a:r>
            <a:r>
              <a:rPr lang="en-US" altLang="zh-CN" dirty="0">
                <a:ea typeface="黑体" panose="02010609060101010101" pitchFamily="49" charset="-122"/>
              </a:rPr>
              <a:t>sum</a:t>
            </a:r>
            <a:r>
              <a:rPr lang="en-US" altLang="zh-CN" baseline="-25000" dirty="0">
                <a:ea typeface="黑体" panose="02010609060101010101" pitchFamily="49" charset="-122"/>
              </a:rPr>
              <a:t>y</a:t>
            </a:r>
            <a:r>
              <a:rPr lang="en-US" altLang="zh-CN" dirty="0">
                <a:ea typeface="黑体" panose="02010609060101010101" pitchFamily="49" charset="-122"/>
              </a:rPr>
              <a:t>^sum</a:t>
            </a:r>
            <a:r>
              <a:rPr lang="en-US" altLang="zh-CN" baseline="-25000" dirty="0">
                <a:ea typeface="黑体" panose="02010609060101010101" pitchFamily="49" charset="-122"/>
              </a:rPr>
              <a:t>x-1</a:t>
            </a:r>
            <a:r>
              <a:rPr lang="zh-CN" altLang="en-US" dirty="0">
                <a:ea typeface="黑体" panose="02010609060101010101" pitchFamily="49" charset="-122"/>
              </a:rPr>
              <a:t>的值</a:t>
            </a:r>
            <a:endParaRPr lang="en-US" altLang="zh-CN" dirty="0">
              <a:ea typeface="黑体" panose="02010609060101010101" pitchFamily="49" charset="-122"/>
            </a:endParaRPr>
          </a:p>
          <a:p>
            <a:r>
              <a:rPr lang="zh-CN" altLang="en-US" dirty="0">
                <a:ea typeface="黑体" panose="02010609060101010101" pitchFamily="49" charset="-122"/>
              </a:rPr>
              <a:t>那么我们在</a:t>
            </a:r>
            <a:r>
              <a:rPr lang="en-US" altLang="zh-CN" dirty="0">
                <a:ea typeface="黑体" panose="02010609060101010101" pitchFamily="49" charset="-122"/>
              </a:rPr>
              <a:t>y,x-1</a:t>
            </a:r>
            <a:r>
              <a:rPr lang="zh-CN" altLang="en-US" dirty="0">
                <a:ea typeface="黑体" panose="02010609060101010101" pitchFamily="49" charset="-122"/>
              </a:rPr>
              <a:t>间连一条权值为</a:t>
            </a:r>
            <a:r>
              <a:rPr lang="en-US" altLang="zh-CN" dirty="0" err="1">
                <a:ea typeface="黑体" panose="02010609060101010101" pitchFamily="49" charset="-122"/>
              </a:rPr>
              <a:t>cost</a:t>
            </a:r>
            <a:r>
              <a:rPr lang="en-US" altLang="zh-CN" baseline="-25000" dirty="0" err="1">
                <a:ea typeface="黑体" panose="02010609060101010101" pitchFamily="49" charset="-122"/>
              </a:rPr>
              <a:t>x,y</a:t>
            </a:r>
            <a:r>
              <a:rPr lang="zh-CN" altLang="en-US" dirty="0">
                <a:ea typeface="黑体" panose="02010609060101010101" pitchFamily="49" charset="-122"/>
              </a:rPr>
              <a:t>的边</a:t>
            </a:r>
            <a:r>
              <a:rPr lang="en-US" altLang="zh-CN" dirty="0">
                <a:ea typeface="黑体" panose="02010609060101010101" pitchFamily="49" charset="-122"/>
              </a:rPr>
              <a:t>,</a:t>
            </a:r>
            <a:r>
              <a:rPr lang="zh-CN" altLang="en-US" dirty="0">
                <a:ea typeface="黑体" panose="02010609060101010101" pitchFamily="49" charset="-122"/>
              </a:rPr>
              <a:t>显然每个连通块</a:t>
            </a:r>
            <a:endParaRPr lang="en-US" altLang="zh-CN" dirty="0">
              <a:ea typeface="黑体" panose="02010609060101010101" pitchFamily="49" charset="-122"/>
            </a:endParaRPr>
          </a:p>
          <a:p>
            <a:r>
              <a:rPr lang="zh-CN" altLang="en-US" dirty="0">
                <a:ea typeface="黑体" panose="02010609060101010101" pitchFamily="49" charset="-122"/>
              </a:rPr>
              <a:t>中我们只需要知道一个</a:t>
            </a:r>
            <a:r>
              <a:rPr lang="en-US" altLang="zh-CN" dirty="0">
                <a:ea typeface="黑体" panose="02010609060101010101" pitchFamily="49" charset="-122"/>
              </a:rPr>
              <a:t>sum</a:t>
            </a:r>
            <a:r>
              <a:rPr lang="zh-CN" altLang="en-US" dirty="0">
                <a:ea typeface="黑体" panose="02010609060101010101" pitchFamily="49" charset="-122"/>
              </a:rPr>
              <a:t>的值就可以推出其余的</a:t>
            </a:r>
            <a:r>
              <a:rPr lang="en-US" altLang="zh-CN" dirty="0">
                <a:ea typeface="黑体" panose="02010609060101010101" pitchFamily="49" charset="-122"/>
              </a:rPr>
              <a:t>sum</a:t>
            </a:r>
            <a:r>
              <a:rPr lang="zh-CN" altLang="en-US" dirty="0">
                <a:ea typeface="黑体" panose="02010609060101010101" pitchFamily="49" charset="-122"/>
              </a:rPr>
              <a:t>值</a:t>
            </a:r>
            <a:endParaRPr lang="en-US" altLang="zh-CN" dirty="0">
              <a:ea typeface="黑体" panose="02010609060101010101" pitchFamily="49" charset="-122"/>
            </a:endParaRPr>
          </a:p>
          <a:p>
            <a:r>
              <a:rPr lang="zh-CN" altLang="en-US" dirty="0">
                <a:ea typeface="黑体" panose="02010609060101010101" pitchFamily="49" charset="-122"/>
              </a:rPr>
              <a:t>由于</a:t>
            </a:r>
            <a:r>
              <a:rPr lang="en-US" altLang="zh-CN" dirty="0">
                <a:ea typeface="黑体" panose="02010609060101010101" pitchFamily="49" charset="-122"/>
              </a:rPr>
              <a:t>sum</a:t>
            </a:r>
            <a:r>
              <a:rPr lang="en-US" altLang="zh-CN" baseline="-25000" dirty="0">
                <a:ea typeface="黑体" panose="02010609060101010101" pitchFamily="49" charset="-122"/>
              </a:rPr>
              <a:t>0</a:t>
            </a:r>
            <a:r>
              <a:rPr lang="zh-CN" altLang="en-US" dirty="0">
                <a:ea typeface="黑体" panose="02010609060101010101" pitchFamily="49" charset="-122"/>
              </a:rPr>
              <a:t>平凡地等于</a:t>
            </a:r>
            <a:r>
              <a:rPr lang="en-US" altLang="zh-CN" dirty="0">
                <a:ea typeface="黑体" panose="02010609060101010101" pitchFamily="49" charset="-122"/>
              </a:rPr>
              <a:t>0,</a:t>
            </a:r>
            <a:r>
              <a:rPr lang="zh-CN" altLang="en-US" dirty="0">
                <a:ea typeface="黑体" panose="02010609060101010101" pitchFamily="49" charset="-122"/>
              </a:rPr>
              <a:t>而这也是我们唯一能已知的</a:t>
            </a:r>
            <a:r>
              <a:rPr lang="en-US" altLang="zh-CN" dirty="0">
                <a:ea typeface="黑体" panose="02010609060101010101" pitchFamily="49" charset="-122"/>
              </a:rPr>
              <a:t>sum</a:t>
            </a:r>
            <a:r>
              <a:rPr lang="zh-CN" altLang="en-US" dirty="0">
                <a:ea typeface="黑体" panose="02010609060101010101" pitchFamily="49" charset="-122"/>
              </a:rPr>
              <a:t>值</a:t>
            </a:r>
            <a:r>
              <a:rPr lang="en-US" altLang="zh-CN" dirty="0">
                <a:ea typeface="黑体" panose="02010609060101010101" pitchFamily="49" charset="-122"/>
              </a:rPr>
              <a:t>,</a:t>
            </a:r>
            <a:r>
              <a:rPr lang="zh-CN" altLang="en-US" dirty="0">
                <a:ea typeface="黑体" panose="02010609060101010101" pitchFamily="49" charset="-122"/>
              </a:rPr>
              <a:t>所以我</a:t>
            </a:r>
            <a:endParaRPr lang="en-US" altLang="zh-CN" dirty="0">
              <a:ea typeface="黑体" panose="02010609060101010101" pitchFamily="49" charset="-122"/>
            </a:endParaRPr>
          </a:p>
          <a:p>
            <a:r>
              <a:rPr lang="zh-CN" altLang="en-US" dirty="0">
                <a:ea typeface="黑体" panose="02010609060101010101" pitchFamily="49" charset="-122"/>
              </a:rPr>
              <a:t>们对</a:t>
            </a:r>
            <a:r>
              <a:rPr lang="en-US" altLang="zh-CN" dirty="0">
                <a:ea typeface="黑体" panose="02010609060101010101" pitchFamily="49" charset="-122"/>
              </a:rPr>
              <a:t>G={V{0,1,…,n},E{</a:t>
            </a:r>
            <a:r>
              <a:rPr lang="en-US" altLang="zh-CN" dirty="0" err="1">
                <a:ea typeface="黑体" panose="02010609060101010101" pitchFamily="49" charset="-122"/>
              </a:rPr>
              <a:t>i,j,cost</a:t>
            </a:r>
            <a:r>
              <a:rPr lang="en-US" altLang="zh-CN" baseline="-25000" dirty="0" err="1">
                <a:ea typeface="黑体" panose="02010609060101010101" pitchFamily="49" charset="-122"/>
              </a:rPr>
              <a:t>i,j</a:t>
            </a:r>
            <a:r>
              <a:rPr lang="en-US" altLang="zh-CN" dirty="0">
                <a:ea typeface="黑体" panose="02010609060101010101" pitchFamily="49" charset="-122"/>
              </a:rPr>
              <a:t>}}</a:t>
            </a:r>
            <a:r>
              <a:rPr lang="zh-CN" altLang="en-US" dirty="0">
                <a:ea typeface="黑体" panose="02010609060101010101" pitchFamily="49" charset="-122"/>
              </a:rPr>
              <a:t>做最小生成树即可</a:t>
            </a:r>
            <a:endParaRPr lang="en-US" altLang="zh-CN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Faioj#30069 Tree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48655"/>
            <a:ext cx="9531138" cy="96815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01788"/>
            <a:ext cx="5242460" cy="51053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Faioj#30069 Tree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黑体" panose="02010609060101010101" pitchFamily="49" charset="-122"/>
              </a:rPr>
              <a:t>引入带权二分（</a:t>
            </a:r>
            <a:r>
              <a:rPr lang="en-US" altLang="zh-CN" dirty="0" err="1">
                <a:ea typeface="黑体" panose="02010609060101010101" pitchFamily="49" charset="-122"/>
              </a:rPr>
              <a:t>wqs</a:t>
            </a:r>
            <a:r>
              <a:rPr lang="zh-CN" altLang="en-US" dirty="0">
                <a:ea typeface="黑体" panose="02010609060101010101" pitchFamily="49" charset="-122"/>
              </a:rPr>
              <a:t>二分），适用条件为答案随边数增加具有凸性</a:t>
            </a:r>
            <a:endParaRPr lang="en-US" altLang="zh-CN" dirty="0">
              <a:ea typeface="黑体" panose="02010609060101010101" pitchFamily="49" charset="-122"/>
            </a:endParaRPr>
          </a:p>
          <a:p>
            <a:endParaRPr lang="en-US" altLang="zh-CN" dirty="0">
              <a:ea typeface="黑体" panose="02010609060101010101" pitchFamily="49" charset="-122"/>
            </a:endParaRPr>
          </a:p>
          <a:p>
            <a:r>
              <a:rPr lang="zh-CN" altLang="en-US" dirty="0">
                <a:ea typeface="黑体" panose="02010609060101010101" pitchFamily="49" charset="-122"/>
              </a:rPr>
              <a:t>我们二分一个权值</a:t>
            </a:r>
            <a:r>
              <a:rPr lang="en-US" altLang="zh-CN" dirty="0">
                <a:ea typeface="黑体" panose="02010609060101010101" pitchFamily="49" charset="-122"/>
              </a:rPr>
              <a:t>w</a:t>
            </a:r>
            <a:r>
              <a:rPr lang="zh-CN" altLang="en-US" dirty="0">
                <a:ea typeface="黑体" panose="02010609060101010101" pitchFamily="49" charset="-122"/>
              </a:rPr>
              <a:t>，将所有白边加上</a:t>
            </a:r>
            <a:r>
              <a:rPr lang="en-US" altLang="zh-CN" dirty="0">
                <a:ea typeface="黑体" panose="02010609060101010101" pitchFamily="49" charset="-122"/>
              </a:rPr>
              <a:t>w</a:t>
            </a:r>
            <a:r>
              <a:rPr lang="zh-CN" altLang="en-US" dirty="0">
                <a:ea typeface="黑体" panose="02010609060101010101" pitchFamily="49" charset="-122"/>
              </a:rPr>
              <a:t>，求解最小生成树，那么所选出的白边个数随</a:t>
            </a:r>
            <a:r>
              <a:rPr lang="en-US" altLang="zh-CN" dirty="0">
                <a:ea typeface="黑体" panose="02010609060101010101" pitchFamily="49" charset="-122"/>
              </a:rPr>
              <a:t>w</a:t>
            </a:r>
            <a:r>
              <a:rPr lang="zh-CN" altLang="en-US" dirty="0">
                <a:ea typeface="黑体" panose="02010609060101010101" pitchFamily="49" charset="-122"/>
              </a:rPr>
              <a:t>减小而增大</a:t>
            </a:r>
            <a:endParaRPr lang="en-US" altLang="zh-CN" dirty="0">
              <a:ea typeface="黑体" panose="02010609060101010101" pitchFamily="49" charset="-122"/>
            </a:endParaRPr>
          </a:p>
          <a:p>
            <a:endParaRPr lang="en-US" altLang="zh-CN" dirty="0">
              <a:ea typeface="黑体" panose="02010609060101010101" pitchFamily="49" charset="-122"/>
            </a:endParaRPr>
          </a:p>
          <a:p>
            <a:r>
              <a:rPr lang="zh-CN" altLang="en-US" dirty="0">
                <a:ea typeface="黑体" panose="02010609060101010101" pitchFamily="49" charset="-122"/>
              </a:rPr>
              <a:t>不断控制二分范围直至找到合适的</a:t>
            </a:r>
            <a:r>
              <a:rPr lang="en-US" altLang="zh-CN" dirty="0">
                <a:ea typeface="黑体" panose="02010609060101010101" pitchFamily="49" charset="-122"/>
              </a:rPr>
              <a:t>w</a:t>
            </a:r>
            <a:r>
              <a:rPr lang="zh-CN" altLang="en-US" dirty="0">
                <a:ea typeface="黑体" panose="02010609060101010101" pitchFamily="49" charset="-122"/>
              </a:rPr>
              <a:t>，即恰好选出</a:t>
            </a:r>
            <a:r>
              <a:rPr lang="en-US" altLang="zh-CN" dirty="0">
                <a:ea typeface="黑体" panose="02010609060101010101" pitchFamily="49" charset="-122"/>
              </a:rPr>
              <a:t>need</a:t>
            </a:r>
            <a:r>
              <a:rPr lang="zh-CN" altLang="en-US" dirty="0">
                <a:ea typeface="黑体" panose="02010609060101010101" pitchFamily="49" charset="-122"/>
              </a:rPr>
              <a:t>条白边</a:t>
            </a:r>
            <a:endParaRPr lang="en-US" altLang="zh-CN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Faioj#30133 </a:t>
            </a:r>
            <a:r>
              <a:rPr lang="zh-CN" altLang="en-US" dirty="0"/>
              <a:t>严格次小生成树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1828"/>
            <a:ext cx="10914185" cy="12054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92065"/>
            <a:ext cx="8187533" cy="5219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uFillTx/>
                <a:latin typeface="Consolas" panose="020B0609020204030204" charset="0"/>
                <a:cs typeface="华文仿宋" panose="02010600040101010101" charset="-122"/>
                <a:sym typeface="+mn-ea"/>
              </a:rPr>
              <a:t>图是什么?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 err="1">
                <a:ea typeface="黑体" panose="02010609060101010101" pitchFamily="49" charset="-122"/>
                <a:sym typeface="+mn-ea"/>
              </a:rPr>
              <a:t>图中的边分为有向边和无向边</a:t>
            </a:r>
            <a:endParaRPr dirty="0">
              <a:ea typeface="黑体" panose="02010609060101010101" pitchFamily="49" charset="-122"/>
              <a:sym typeface="+mn-ea"/>
            </a:endParaRPr>
          </a:p>
          <a:p>
            <a:endParaRPr dirty="0">
              <a:ea typeface="黑体" panose="02010609060101010101" pitchFamily="49" charset="-122"/>
              <a:sym typeface="+mn-ea"/>
            </a:endParaRPr>
          </a:p>
          <a:p>
            <a:r>
              <a:rPr dirty="0" err="1">
                <a:ea typeface="黑体" panose="02010609060101010101" pitchFamily="49" charset="-122"/>
                <a:sym typeface="+mn-ea"/>
              </a:rPr>
              <a:t>由有向边构成的图被称为有向图</a:t>
            </a:r>
            <a:endParaRPr dirty="0">
              <a:ea typeface="黑体" panose="02010609060101010101" pitchFamily="49" charset="-122"/>
              <a:sym typeface="+mn-ea"/>
            </a:endParaRPr>
          </a:p>
          <a:p>
            <a:endParaRPr dirty="0">
              <a:ea typeface="黑体" panose="02010609060101010101" pitchFamily="49" charset="-122"/>
              <a:sym typeface="+mn-ea"/>
            </a:endParaRPr>
          </a:p>
          <a:p>
            <a:r>
              <a:rPr dirty="0" err="1">
                <a:ea typeface="黑体" panose="02010609060101010101" pitchFamily="49" charset="-122"/>
                <a:sym typeface="+mn-ea"/>
              </a:rPr>
              <a:t>由无向边构成的图被称为无向图</a:t>
            </a:r>
            <a:endParaRPr dirty="0">
              <a:ea typeface="黑体" panose="02010609060101010101" pitchFamily="49" charset="-122"/>
              <a:sym typeface="+mn-ea"/>
            </a:endParaRPr>
          </a:p>
          <a:p>
            <a:endParaRPr dirty="0">
              <a:ea typeface="黑体" panose="02010609060101010101" pitchFamily="49" charset="-122"/>
              <a:sym typeface="+mn-ea"/>
            </a:endParaRPr>
          </a:p>
          <a:p>
            <a:r>
              <a:rPr lang="zh-CN" altLang="en-US" dirty="0">
                <a:ea typeface="黑体" panose="02010609060101010101" pitchFamily="49" charset="-122"/>
                <a:sym typeface="+mn-ea"/>
              </a:rPr>
              <a:t>存储无向边时可以将一条无向边当成两条有向边来存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7594600" y="2237740"/>
            <a:ext cx="2992755" cy="1360170"/>
            <a:chOff x="4825" y="7465"/>
            <a:chExt cx="4713" cy="2142"/>
          </a:xfrm>
        </p:grpSpPr>
        <p:sp>
          <p:nvSpPr>
            <p:cNvPr id="7" name="椭圆 6"/>
            <p:cNvSpPr/>
            <p:nvPr/>
          </p:nvSpPr>
          <p:spPr>
            <a:xfrm>
              <a:off x="8758" y="8047"/>
              <a:ext cx="781" cy="7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4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4825" y="7465"/>
              <a:ext cx="4046" cy="2142"/>
              <a:chOff x="4825" y="7465"/>
              <a:chExt cx="4046" cy="2142"/>
            </a:xfrm>
          </p:grpSpPr>
          <p:grpSp>
            <p:nvGrpSpPr>
              <p:cNvPr id="20" name="组合 19"/>
              <p:cNvGrpSpPr/>
              <p:nvPr/>
            </p:nvGrpSpPr>
            <p:grpSpPr>
              <a:xfrm>
                <a:off x="4825" y="7465"/>
                <a:ext cx="2907" cy="2143"/>
                <a:chOff x="4825" y="7465"/>
                <a:chExt cx="2907" cy="2143"/>
              </a:xfrm>
            </p:grpSpPr>
            <p:sp>
              <p:nvSpPr>
                <p:cNvPr id="5" name="椭圆 4"/>
                <p:cNvSpPr/>
                <p:nvPr/>
              </p:nvSpPr>
              <p:spPr>
                <a:xfrm>
                  <a:off x="6796" y="7465"/>
                  <a:ext cx="781" cy="78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2</a:t>
                  </a:r>
                </a:p>
              </p:txBody>
            </p:sp>
            <p:sp>
              <p:nvSpPr>
                <p:cNvPr id="6" name="椭圆 5"/>
                <p:cNvSpPr/>
                <p:nvPr/>
              </p:nvSpPr>
              <p:spPr>
                <a:xfrm>
                  <a:off x="6952" y="8828"/>
                  <a:ext cx="781" cy="78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3</a:t>
                  </a:r>
                </a:p>
              </p:txBody>
            </p:sp>
            <p:grpSp>
              <p:nvGrpSpPr>
                <p:cNvPr id="19" name="组合 18"/>
                <p:cNvGrpSpPr/>
                <p:nvPr/>
              </p:nvGrpSpPr>
              <p:grpSpPr>
                <a:xfrm>
                  <a:off x="4825" y="7941"/>
                  <a:ext cx="2127" cy="1277"/>
                  <a:chOff x="4825" y="7941"/>
                  <a:chExt cx="2127" cy="1277"/>
                </a:xfrm>
              </p:grpSpPr>
              <p:sp>
                <p:nvSpPr>
                  <p:cNvPr id="4" name="椭圆 3"/>
                  <p:cNvSpPr/>
                  <p:nvPr/>
                </p:nvSpPr>
                <p:spPr>
                  <a:xfrm>
                    <a:off x="4825" y="8047"/>
                    <a:ext cx="781" cy="78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/>
                      <a:t>1</a:t>
                    </a:r>
                  </a:p>
                </p:txBody>
              </p:sp>
              <p:cxnSp>
                <p:nvCxnSpPr>
                  <p:cNvPr id="8" name="直接箭头连接符 7"/>
                  <p:cNvCxnSpPr/>
                  <p:nvPr/>
                </p:nvCxnSpPr>
                <p:spPr>
                  <a:xfrm flipV="1">
                    <a:off x="5492" y="7941"/>
                    <a:ext cx="1304" cy="305"/>
                  </a:xfrm>
                  <a:prstGeom prst="straightConnector1">
                    <a:avLst/>
                  </a:prstGeom>
                  <a:ln w="381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直接箭头连接符 8"/>
                  <p:cNvCxnSpPr>
                    <a:stCxn id="4" idx="5"/>
                    <a:endCxn id="6" idx="2"/>
                  </p:cNvCxnSpPr>
                  <p:nvPr/>
                </p:nvCxnSpPr>
                <p:spPr>
                  <a:xfrm>
                    <a:off x="5492" y="8714"/>
                    <a:ext cx="1460" cy="505"/>
                  </a:xfrm>
                  <a:prstGeom prst="straightConnector1">
                    <a:avLst/>
                  </a:prstGeom>
                  <a:ln w="381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0" name="直接箭头连接符 9"/>
              <p:cNvCxnSpPr>
                <a:stCxn id="7" idx="3"/>
                <a:endCxn id="6" idx="6"/>
              </p:cNvCxnSpPr>
              <p:nvPr/>
            </p:nvCxnSpPr>
            <p:spPr>
              <a:xfrm flipH="1">
                <a:off x="7733" y="8714"/>
                <a:ext cx="1139" cy="505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/>
              <p:cNvCxnSpPr>
                <a:stCxn id="5" idx="6"/>
                <a:endCxn id="7" idx="1"/>
              </p:cNvCxnSpPr>
              <p:nvPr/>
            </p:nvCxnSpPr>
            <p:spPr>
              <a:xfrm>
                <a:off x="7577" y="7856"/>
                <a:ext cx="1295" cy="305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" name="直接箭头连接符 11"/>
          <p:cNvCxnSpPr>
            <a:stCxn id="6" idx="0"/>
            <a:endCxn id="5" idx="4"/>
          </p:cNvCxnSpPr>
          <p:nvPr/>
        </p:nvCxnSpPr>
        <p:spPr>
          <a:xfrm flipH="1" flipV="1">
            <a:off x="9094470" y="2733675"/>
            <a:ext cx="99060" cy="3695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Faioj#30133 </a:t>
            </a:r>
            <a:r>
              <a:rPr lang="zh-CN" altLang="en-US" dirty="0"/>
              <a:t>严格次小生成树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ea typeface="黑体" panose="02010609060101010101" pitchFamily="49" charset="-122"/>
              </a:rPr>
              <a:t>首先</a:t>
            </a:r>
            <a:r>
              <a:rPr lang="en-US" altLang="zh-CN" sz="2400" dirty="0"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ea typeface="黑体" panose="02010609060101010101" pitchFamily="49" charset="-122"/>
              </a:rPr>
              <a:t>对于一棵次小生成树</a:t>
            </a:r>
            <a:r>
              <a:rPr lang="en-US" altLang="zh-CN" sz="2400" dirty="0">
                <a:ea typeface="黑体" panose="02010609060101010101" pitchFamily="49" charset="-122"/>
              </a:rPr>
              <a:t>T,</a:t>
            </a:r>
            <a:r>
              <a:rPr lang="zh-CN" altLang="en-US" sz="2400" dirty="0">
                <a:ea typeface="黑体" panose="02010609060101010101" pitchFamily="49" charset="-122"/>
              </a:rPr>
              <a:t>我们一定能找到某个最小生成树</a:t>
            </a:r>
            <a:r>
              <a:rPr lang="en-US" altLang="zh-CN" sz="2400" dirty="0">
                <a:ea typeface="黑体" panose="02010609060101010101" pitchFamily="49" charset="-122"/>
              </a:rPr>
              <a:t>M</a:t>
            </a:r>
            <a:r>
              <a:rPr lang="zh-CN" altLang="en-US" sz="2400" dirty="0">
                <a:ea typeface="黑体" panose="02010609060101010101" pitchFamily="49" charset="-122"/>
              </a:rPr>
              <a:t>和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r>
              <a:rPr lang="zh-CN" altLang="en-US" sz="2400" dirty="0">
                <a:ea typeface="黑体" panose="02010609060101010101" pitchFamily="49" charset="-122"/>
              </a:rPr>
              <a:t>它只差一条边</a:t>
            </a:r>
            <a:r>
              <a:rPr lang="en-US" altLang="zh-CN" sz="2400" dirty="0">
                <a:ea typeface="黑体" panose="02010609060101010101" pitchFamily="49" charset="-122"/>
              </a:rPr>
              <a:t>u</a:t>
            </a:r>
            <a:r>
              <a:rPr lang="zh-CN" altLang="en-US" sz="2400" dirty="0">
                <a:ea typeface="黑体" panose="02010609060101010101" pitchFamily="49" charset="-122"/>
              </a:rPr>
              <a:t>→</a:t>
            </a:r>
            <a:r>
              <a:rPr lang="en-US" altLang="zh-CN" sz="2400" dirty="0">
                <a:ea typeface="黑体" panose="02010609060101010101" pitchFamily="49" charset="-122"/>
              </a:rPr>
              <a:t>v,</a:t>
            </a:r>
            <a:r>
              <a:rPr lang="zh-CN" altLang="en-US" sz="2400" dirty="0">
                <a:ea typeface="黑体" panose="02010609060101010101" pitchFamily="49" charset="-122"/>
              </a:rPr>
              <a:t>否则</a:t>
            </a:r>
            <a:r>
              <a:rPr lang="en-US" altLang="zh-CN" sz="2400" dirty="0">
                <a:ea typeface="黑体" panose="02010609060101010101" pitchFamily="49" charset="-122"/>
              </a:rPr>
              <a:t>T</a:t>
            </a:r>
            <a:r>
              <a:rPr lang="zh-CN" altLang="en-US" sz="2400" dirty="0">
                <a:ea typeface="黑体" panose="02010609060101010101" pitchFamily="49" charset="-122"/>
              </a:rPr>
              <a:t>可以改一条边后边权和更小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endParaRPr lang="en-US" altLang="zh-CN" sz="2400" dirty="0">
              <a:ea typeface="黑体" panose="02010609060101010101" pitchFamily="49" charset="-122"/>
            </a:endParaRPr>
          </a:p>
          <a:p>
            <a:r>
              <a:rPr lang="zh-CN" altLang="en-US" sz="2400" dirty="0">
                <a:ea typeface="黑体" panose="02010609060101010101" pitchFamily="49" charset="-122"/>
              </a:rPr>
              <a:t>如果在不改变</a:t>
            </a:r>
            <a:r>
              <a:rPr lang="en-US" altLang="zh-CN" sz="2400" dirty="0">
                <a:ea typeface="黑体" panose="02010609060101010101" pitchFamily="49" charset="-122"/>
              </a:rPr>
              <a:t>u</a:t>
            </a:r>
            <a:r>
              <a:rPr lang="zh-CN" altLang="en-US" sz="2400" dirty="0">
                <a:ea typeface="黑体" panose="02010609060101010101" pitchFamily="49" charset="-122"/>
              </a:rPr>
              <a:t>→</a:t>
            </a:r>
            <a:r>
              <a:rPr lang="en-US" altLang="zh-CN" sz="2400" dirty="0">
                <a:ea typeface="黑体" panose="02010609060101010101" pitchFamily="49" charset="-122"/>
              </a:rPr>
              <a:t>v</a:t>
            </a:r>
            <a:r>
              <a:rPr lang="zh-CN" altLang="en-US" sz="2400" dirty="0">
                <a:ea typeface="黑体" panose="02010609060101010101" pitchFamily="49" charset="-122"/>
              </a:rPr>
              <a:t>的前提下可以将</a:t>
            </a:r>
            <a:r>
              <a:rPr lang="en-US" altLang="zh-CN" sz="2400" dirty="0">
                <a:ea typeface="黑体" panose="02010609060101010101" pitchFamily="49" charset="-122"/>
              </a:rPr>
              <a:t>M</a:t>
            </a:r>
            <a:r>
              <a:rPr lang="zh-CN" altLang="en-US" sz="2400" dirty="0">
                <a:ea typeface="黑体" panose="02010609060101010101" pitchFamily="49" charset="-122"/>
              </a:rPr>
              <a:t>转化为任一最小生成树</a:t>
            </a:r>
            <a:r>
              <a:rPr lang="en-US" altLang="zh-CN" sz="2400" dirty="0"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ea typeface="黑体" panose="02010609060101010101" pitchFamily="49" charset="-122"/>
              </a:rPr>
              <a:t>那么我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r>
              <a:rPr lang="zh-CN" altLang="en-US" sz="2400" dirty="0">
                <a:ea typeface="黑体" panose="02010609060101010101" pitchFamily="49" charset="-122"/>
              </a:rPr>
              <a:t>们求出任意一棵最小生成树</a:t>
            </a:r>
            <a:r>
              <a:rPr lang="en-US" altLang="zh-CN" sz="2400" dirty="0">
                <a:ea typeface="黑体" panose="02010609060101010101" pitchFamily="49" charset="-122"/>
              </a:rPr>
              <a:t>S</a:t>
            </a:r>
            <a:r>
              <a:rPr lang="zh-CN" altLang="en-US" sz="2400" dirty="0">
                <a:ea typeface="黑体" panose="02010609060101010101" pitchFamily="49" charset="-122"/>
              </a:rPr>
              <a:t>后</a:t>
            </a:r>
            <a:r>
              <a:rPr lang="en-US" altLang="zh-CN" sz="2400" dirty="0"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ea typeface="黑体" panose="02010609060101010101" pitchFamily="49" charset="-122"/>
              </a:rPr>
              <a:t>枚举</a:t>
            </a:r>
            <a:r>
              <a:rPr lang="en-US" altLang="zh-CN" sz="2400" dirty="0" err="1">
                <a:ea typeface="黑体" panose="02010609060101010101" pitchFamily="49" charset="-122"/>
              </a:rPr>
              <a:t>ui</a:t>
            </a:r>
            <a:r>
              <a:rPr lang="zh-CN" altLang="en-US" sz="2400" dirty="0">
                <a:ea typeface="黑体" panose="02010609060101010101" pitchFamily="49" charset="-122"/>
              </a:rPr>
              <a:t>→</a:t>
            </a:r>
            <a:r>
              <a:rPr lang="en-US" altLang="zh-CN" sz="2400" dirty="0">
                <a:ea typeface="黑体" panose="02010609060101010101" pitchFamily="49" charset="-122"/>
              </a:rPr>
              <a:t>vi,</a:t>
            </a:r>
            <a:r>
              <a:rPr lang="zh-CN" altLang="en-US" sz="2400" dirty="0">
                <a:ea typeface="黑体" panose="02010609060101010101" pitchFamily="49" charset="-122"/>
              </a:rPr>
              <a:t>在该边在</a:t>
            </a:r>
            <a:r>
              <a:rPr lang="en-US" altLang="zh-CN" sz="2400" dirty="0">
                <a:ea typeface="黑体" panose="02010609060101010101" pitchFamily="49" charset="-122"/>
              </a:rPr>
              <a:t>S</a:t>
            </a:r>
            <a:r>
              <a:rPr lang="zh-CN" altLang="en-US" sz="2400" dirty="0">
                <a:ea typeface="黑体" panose="02010609060101010101" pitchFamily="49" charset="-122"/>
              </a:rPr>
              <a:t>上截得的链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r>
              <a:rPr lang="zh-CN" altLang="en-US" sz="2400" dirty="0">
                <a:ea typeface="黑体" panose="02010609060101010101" pitchFamily="49" charset="-122"/>
              </a:rPr>
              <a:t>上找到最大边权替换后即可更新答案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Faioj#30133 </a:t>
            </a:r>
            <a:r>
              <a:rPr lang="zh-CN" altLang="en-US" dirty="0"/>
              <a:t>严格次小生成树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ea typeface="黑体" panose="02010609060101010101" pitchFamily="49" charset="-122"/>
              </a:rPr>
              <a:t>这样做有两个问题</a:t>
            </a:r>
            <a:r>
              <a:rPr lang="en-US" altLang="zh-CN" sz="2400" dirty="0">
                <a:ea typeface="黑体" panose="02010609060101010101" pitchFamily="49" charset="-122"/>
              </a:rPr>
              <a:t>:</a:t>
            </a:r>
          </a:p>
          <a:p>
            <a:r>
              <a:rPr lang="en-US" altLang="zh-CN" sz="2400" dirty="0">
                <a:ea typeface="黑体" panose="02010609060101010101" pitchFamily="49" charset="-122"/>
              </a:rPr>
              <a:t>1.</a:t>
            </a:r>
            <a:r>
              <a:rPr lang="zh-CN" altLang="en-US" sz="2400" dirty="0">
                <a:ea typeface="黑体" panose="02010609060101010101" pitchFamily="49" charset="-122"/>
              </a:rPr>
              <a:t>如何证明最小生成树</a:t>
            </a:r>
            <a:r>
              <a:rPr lang="en-US" altLang="zh-CN" sz="2400" dirty="0">
                <a:ea typeface="黑体" panose="02010609060101010101" pitchFamily="49" charset="-122"/>
              </a:rPr>
              <a:t>M,S</a:t>
            </a:r>
            <a:r>
              <a:rPr lang="zh-CN" altLang="en-US" sz="2400" dirty="0">
                <a:ea typeface="黑体" panose="02010609060101010101" pitchFamily="49" charset="-122"/>
              </a:rPr>
              <a:t>间能相互转化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r>
              <a:rPr lang="en-US" altLang="zh-CN" sz="2400" dirty="0">
                <a:ea typeface="黑体" panose="02010609060101010101" pitchFamily="49" charset="-122"/>
              </a:rPr>
              <a:t>2.</a:t>
            </a:r>
            <a:r>
              <a:rPr lang="zh-CN" altLang="en-US" sz="2400" dirty="0">
                <a:ea typeface="黑体" panose="02010609060101010101" pitchFamily="49" charset="-122"/>
              </a:rPr>
              <a:t>如果找到的最大边权恰好等于</a:t>
            </a:r>
            <a:r>
              <a:rPr lang="en-US" altLang="zh-CN" sz="2400" dirty="0" err="1">
                <a:ea typeface="黑体" panose="02010609060101010101" pitchFamily="49" charset="-122"/>
              </a:rPr>
              <a:t>ui</a:t>
            </a:r>
            <a:r>
              <a:rPr lang="zh-CN" altLang="en-US" sz="2400" dirty="0">
                <a:ea typeface="黑体" panose="02010609060101010101" pitchFamily="49" charset="-122"/>
              </a:rPr>
              <a:t>→</a:t>
            </a:r>
            <a:r>
              <a:rPr lang="en-US" altLang="zh-CN" sz="2400" dirty="0">
                <a:ea typeface="黑体" panose="02010609060101010101" pitchFamily="49" charset="-122"/>
              </a:rPr>
              <a:t>vi</a:t>
            </a:r>
            <a:r>
              <a:rPr lang="zh-CN" altLang="en-US" sz="2400" dirty="0">
                <a:ea typeface="黑体" panose="02010609060101010101" pitchFamily="49" charset="-122"/>
              </a:rPr>
              <a:t>的边权</a:t>
            </a:r>
            <a:r>
              <a:rPr lang="en-US" altLang="zh-CN" sz="2400" dirty="0"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ea typeface="黑体" panose="02010609060101010101" pitchFamily="49" charset="-122"/>
              </a:rPr>
              <a:t>那么我们求出的其实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r>
              <a:rPr lang="zh-CN" altLang="en-US" sz="2400" dirty="0">
                <a:ea typeface="黑体" panose="02010609060101010101" pitchFamily="49" charset="-122"/>
              </a:rPr>
              <a:t>是非严格次小生成树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r>
              <a:rPr lang="zh-CN" altLang="en-US" sz="2400" dirty="0">
                <a:ea typeface="黑体" panose="02010609060101010101" pitchFamily="49" charset="-122"/>
              </a:rPr>
              <a:t>对于问题</a:t>
            </a:r>
            <a:r>
              <a:rPr lang="en-US" altLang="zh-CN" sz="2400" dirty="0">
                <a:ea typeface="黑体" panose="02010609060101010101" pitchFamily="49" charset="-122"/>
              </a:rPr>
              <a:t>1,</a:t>
            </a:r>
            <a:r>
              <a:rPr lang="zh-CN" altLang="en-US" sz="2400" dirty="0">
                <a:ea typeface="黑体" panose="02010609060101010101" pitchFamily="49" charset="-122"/>
              </a:rPr>
              <a:t>我们试探</a:t>
            </a:r>
            <a:r>
              <a:rPr lang="en-US" altLang="zh-CN" sz="2400" dirty="0">
                <a:ea typeface="黑体" panose="02010609060101010101" pitchFamily="49" charset="-122"/>
              </a:rPr>
              <a:t>S</a:t>
            </a:r>
            <a:r>
              <a:rPr lang="zh-CN" altLang="en-US" sz="2400" dirty="0">
                <a:ea typeface="黑体" panose="02010609060101010101" pitchFamily="49" charset="-122"/>
              </a:rPr>
              <a:t>中</a:t>
            </a:r>
            <a:r>
              <a:rPr lang="en-US" altLang="zh-CN" sz="2400" dirty="0">
                <a:ea typeface="黑体" panose="02010609060101010101" pitchFamily="49" charset="-122"/>
              </a:rPr>
              <a:t>M</a:t>
            </a:r>
            <a:r>
              <a:rPr lang="zh-CN" altLang="en-US" sz="2400" dirty="0">
                <a:ea typeface="黑体" panose="02010609060101010101" pitchFamily="49" charset="-122"/>
              </a:rPr>
              <a:t>没有的边</a:t>
            </a:r>
            <a:r>
              <a:rPr lang="en-US" altLang="zh-CN" sz="2400" dirty="0">
                <a:ea typeface="黑体" panose="02010609060101010101" pitchFamily="49" charset="-122"/>
              </a:rPr>
              <a:t>x</a:t>
            </a:r>
            <a:r>
              <a:rPr lang="zh-CN" altLang="en-US" sz="2400" dirty="0">
                <a:ea typeface="黑体" panose="02010609060101010101" pitchFamily="49" charset="-122"/>
              </a:rPr>
              <a:t>→</a:t>
            </a:r>
            <a:r>
              <a:rPr lang="en-US" altLang="zh-CN" sz="2400" dirty="0">
                <a:ea typeface="黑体" panose="02010609060101010101" pitchFamily="49" charset="-122"/>
              </a:rPr>
              <a:t>y,</a:t>
            </a:r>
            <a:r>
              <a:rPr lang="zh-CN" altLang="en-US" sz="2400" dirty="0">
                <a:ea typeface="黑体" panose="02010609060101010101" pitchFamily="49" charset="-122"/>
              </a:rPr>
              <a:t>那么</a:t>
            </a:r>
            <a:r>
              <a:rPr lang="en-US" altLang="zh-CN" sz="2400" dirty="0">
                <a:ea typeface="黑体" panose="02010609060101010101" pitchFamily="49" charset="-122"/>
              </a:rPr>
              <a:t>M</a:t>
            </a:r>
            <a:r>
              <a:rPr lang="zh-CN" altLang="en-US" sz="2400" dirty="0">
                <a:ea typeface="黑体" panose="02010609060101010101" pitchFamily="49" charset="-122"/>
              </a:rPr>
              <a:t>树上链</a:t>
            </a:r>
            <a:r>
              <a:rPr lang="en-US" altLang="zh-CN" sz="2400" dirty="0">
                <a:ea typeface="黑体" panose="02010609060101010101" pitchFamily="49" charset="-122"/>
              </a:rPr>
              <a:t>(</a:t>
            </a:r>
            <a:r>
              <a:rPr lang="en-US" altLang="zh-CN" sz="2400" dirty="0" err="1">
                <a:ea typeface="黑体" panose="02010609060101010101" pitchFamily="49" charset="-122"/>
              </a:rPr>
              <a:t>x,y</a:t>
            </a:r>
            <a:r>
              <a:rPr lang="en-US" altLang="zh-CN" sz="2400" dirty="0">
                <a:ea typeface="黑体" panose="02010609060101010101" pitchFamily="49" charset="-122"/>
              </a:rPr>
              <a:t>)</a:t>
            </a:r>
            <a:r>
              <a:rPr lang="zh-CN" altLang="en-US" sz="2400" dirty="0">
                <a:ea typeface="黑体" panose="02010609060101010101" pitchFamily="49" charset="-122"/>
              </a:rPr>
              <a:t>的最大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r>
              <a:rPr lang="zh-CN" altLang="en-US" sz="2400" dirty="0">
                <a:ea typeface="黑体" panose="02010609060101010101" pitchFamily="49" charset="-122"/>
              </a:rPr>
              <a:t>边权一定等于</a:t>
            </a:r>
            <a:r>
              <a:rPr lang="en-US" altLang="zh-CN" sz="2400" dirty="0">
                <a:ea typeface="黑体" panose="02010609060101010101" pitchFamily="49" charset="-122"/>
              </a:rPr>
              <a:t>x</a:t>
            </a:r>
            <a:r>
              <a:rPr lang="zh-CN" altLang="en-US" sz="2400" dirty="0">
                <a:ea typeface="黑体" panose="02010609060101010101" pitchFamily="49" charset="-122"/>
              </a:rPr>
              <a:t>→</a:t>
            </a:r>
            <a:r>
              <a:rPr lang="en-US" altLang="zh-CN" sz="2400" dirty="0">
                <a:ea typeface="黑体" panose="02010609060101010101" pitchFamily="49" charset="-122"/>
              </a:rPr>
              <a:t>y</a:t>
            </a:r>
            <a:r>
              <a:rPr lang="zh-CN" altLang="en-US" sz="2400" dirty="0">
                <a:ea typeface="黑体" panose="02010609060101010101" pitchFamily="49" charset="-122"/>
              </a:rPr>
              <a:t>的边权</a:t>
            </a:r>
            <a:r>
              <a:rPr lang="en-US" altLang="zh-CN" sz="2400" dirty="0"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ea typeface="黑体" panose="02010609060101010101" pitchFamily="49" charset="-122"/>
              </a:rPr>
              <a:t>那么我们直接用最大边替换</a:t>
            </a:r>
            <a:r>
              <a:rPr lang="en-US" altLang="zh-CN" sz="2400" dirty="0">
                <a:ea typeface="黑体" panose="02010609060101010101" pitchFamily="49" charset="-122"/>
              </a:rPr>
              <a:t>x</a:t>
            </a:r>
            <a:r>
              <a:rPr lang="zh-CN" altLang="en-US" sz="2400" dirty="0">
                <a:ea typeface="黑体" panose="02010609060101010101" pitchFamily="49" charset="-122"/>
              </a:rPr>
              <a:t>→</a:t>
            </a:r>
            <a:r>
              <a:rPr lang="en-US" altLang="zh-CN" sz="2400" dirty="0">
                <a:ea typeface="黑体" panose="02010609060101010101" pitchFamily="49" charset="-122"/>
              </a:rPr>
              <a:t>y</a:t>
            </a:r>
            <a:r>
              <a:rPr lang="zh-CN" altLang="en-US" sz="2400" dirty="0">
                <a:ea typeface="黑体" panose="02010609060101010101" pitchFamily="49" charset="-122"/>
              </a:rPr>
              <a:t>即可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r>
              <a:rPr lang="zh-CN" altLang="en-US" sz="2400" dirty="0">
                <a:ea typeface="黑体" panose="02010609060101010101" pitchFamily="49" charset="-122"/>
              </a:rPr>
              <a:t>若有边</a:t>
            </a:r>
            <a:r>
              <a:rPr lang="en-US" altLang="zh-CN" sz="2400" dirty="0">
                <a:ea typeface="黑体" panose="02010609060101010101" pitchFamily="49" charset="-122"/>
              </a:rPr>
              <a:t>a</a:t>
            </a:r>
            <a:r>
              <a:rPr lang="zh-CN" altLang="en-US" sz="2400" dirty="0">
                <a:ea typeface="黑体" panose="02010609060101010101" pitchFamily="49" charset="-122"/>
              </a:rPr>
              <a:t>→</a:t>
            </a:r>
            <a:r>
              <a:rPr lang="en-US" altLang="zh-CN" sz="2400" dirty="0">
                <a:ea typeface="黑体" panose="02010609060101010101" pitchFamily="49" charset="-122"/>
              </a:rPr>
              <a:t>b</a:t>
            </a:r>
            <a:r>
              <a:rPr lang="zh-CN" altLang="en-US" sz="2400" dirty="0">
                <a:ea typeface="黑体" panose="02010609060101010101" pitchFamily="49" charset="-122"/>
              </a:rPr>
              <a:t>被两条</a:t>
            </a:r>
            <a:r>
              <a:rPr lang="en-US" altLang="zh-CN" sz="2400" dirty="0">
                <a:ea typeface="黑体" panose="02010609060101010101" pitchFamily="49" charset="-122"/>
              </a:rPr>
              <a:t>S</a:t>
            </a:r>
            <a:r>
              <a:rPr lang="zh-CN" altLang="en-US" sz="2400" dirty="0">
                <a:ea typeface="黑体" panose="02010609060101010101" pitchFamily="49" charset="-122"/>
              </a:rPr>
              <a:t>中</a:t>
            </a:r>
            <a:r>
              <a:rPr lang="en-US" altLang="zh-CN" sz="2400" dirty="0">
                <a:ea typeface="黑体" panose="02010609060101010101" pitchFamily="49" charset="-122"/>
              </a:rPr>
              <a:t>M</a:t>
            </a:r>
            <a:r>
              <a:rPr lang="zh-CN" altLang="en-US" sz="2400" dirty="0">
                <a:ea typeface="黑体" panose="02010609060101010101" pitchFamily="49" charset="-122"/>
              </a:rPr>
              <a:t>没有的边同时指定</a:t>
            </a:r>
            <a:r>
              <a:rPr lang="en-US" altLang="zh-CN" sz="2400" dirty="0"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ea typeface="黑体" panose="02010609060101010101" pitchFamily="49" charset="-122"/>
              </a:rPr>
              <a:t>那么一定有一条边权相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r>
              <a:rPr lang="zh-CN" altLang="en-US" sz="2400" dirty="0">
                <a:ea typeface="黑体" panose="02010609060101010101" pitchFamily="49" charset="-122"/>
              </a:rPr>
              <a:t>同的被指定的边</a:t>
            </a:r>
            <a:r>
              <a:rPr lang="en-US" altLang="zh-CN" sz="2400" dirty="0"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ea typeface="黑体" panose="02010609060101010101" pitchFamily="49" charset="-122"/>
              </a:rPr>
              <a:t>否则</a:t>
            </a:r>
            <a:r>
              <a:rPr lang="en-US" altLang="zh-CN" sz="2400" dirty="0">
                <a:ea typeface="黑体" panose="02010609060101010101" pitchFamily="49" charset="-122"/>
              </a:rPr>
              <a:t>S</a:t>
            </a:r>
            <a:r>
              <a:rPr lang="zh-CN" altLang="en-US" sz="2400" dirty="0">
                <a:ea typeface="黑体" panose="02010609060101010101" pitchFamily="49" charset="-122"/>
              </a:rPr>
              <a:t>会形成环</a:t>
            </a:r>
            <a:r>
              <a:rPr lang="en-US" altLang="zh-CN" sz="2400" dirty="0"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ea typeface="黑体" panose="02010609060101010101" pitchFamily="49" charset="-122"/>
              </a:rPr>
              <a:t>因此不存在</a:t>
            </a:r>
            <a:r>
              <a:rPr lang="en-US" altLang="zh-CN" sz="2400" dirty="0">
                <a:ea typeface="黑体" panose="02010609060101010101" pitchFamily="49" charset="-122"/>
              </a:rPr>
              <a:t>M</a:t>
            </a:r>
            <a:r>
              <a:rPr lang="zh-CN" altLang="en-US" sz="2400" dirty="0">
                <a:ea typeface="黑体" panose="02010609060101010101" pitchFamily="49" charset="-122"/>
              </a:rPr>
              <a:t>中边不够用的情况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Faioj#30133 </a:t>
            </a:r>
            <a:r>
              <a:rPr lang="zh-CN" altLang="en-US" dirty="0"/>
              <a:t>严格次小生成树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ea typeface="黑体" panose="02010609060101010101" pitchFamily="49" charset="-122"/>
              </a:rPr>
              <a:t>对于第二个问题</a:t>
            </a:r>
            <a:r>
              <a:rPr lang="en-US" altLang="zh-CN" sz="2400" dirty="0"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ea typeface="黑体" panose="02010609060101010101" pitchFamily="49" charset="-122"/>
              </a:rPr>
              <a:t>我们只要在维护链上边权最大值和边权严格次大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r>
              <a:rPr lang="zh-CN" altLang="en-US" sz="2400" dirty="0">
                <a:ea typeface="黑体" panose="02010609060101010101" pitchFamily="49" charset="-122"/>
              </a:rPr>
              <a:t>值即可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endParaRPr lang="en-US" altLang="zh-CN" sz="2400" dirty="0">
              <a:ea typeface="黑体" panose="02010609060101010101" pitchFamily="49" charset="-122"/>
            </a:endParaRPr>
          </a:p>
          <a:p>
            <a:r>
              <a:rPr lang="zh-CN" altLang="en-US" sz="2400" dirty="0">
                <a:ea typeface="黑体" panose="02010609060101010101" pitchFamily="49" charset="-122"/>
              </a:rPr>
              <a:t>用倍增</a:t>
            </a:r>
            <a:r>
              <a:rPr lang="en-US" altLang="zh-CN" sz="2400" dirty="0">
                <a:ea typeface="黑体" panose="02010609060101010101" pitchFamily="49" charset="-122"/>
              </a:rPr>
              <a:t>/</a:t>
            </a:r>
            <a:r>
              <a:rPr lang="zh-CN" altLang="en-US" sz="2400" dirty="0">
                <a:ea typeface="黑体" panose="02010609060101010101" pitchFamily="49" charset="-122"/>
              </a:rPr>
              <a:t>树剖都可以维护</a:t>
            </a:r>
            <a:r>
              <a:rPr lang="en-US" altLang="zh-CN" sz="2400" dirty="0"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ea typeface="黑体" panose="02010609060101010101" pitchFamily="49" charset="-122"/>
              </a:rPr>
              <a:t>个人建议使用后者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拓扑排序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黑体" panose="02010609060101010101" pitchFamily="49" charset="-122"/>
              </a:rPr>
              <a:t>有向无环图</a:t>
            </a:r>
            <a:r>
              <a:rPr lang="en-US" altLang="zh-CN" dirty="0">
                <a:ea typeface="黑体" panose="02010609060101010101" pitchFamily="49" charset="-122"/>
              </a:rPr>
              <a:t>(DAG):</a:t>
            </a:r>
            <a:r>
              <a:rPr lang="zh-CN" altLang="en-US" dirty="0">
                <a:ea typeface="黑体" panose="02010609060101010101" pitchFamily="49" charset="-122"/>
              </a:rPr>
              <a:t>一个有向图</a:t>
            </a:r>
            <a:r>
              <a:rPr lang="en-US" altLang="zh-CN" dirty="0">
                <a:ea typeface="黑体" panose="02010609060101010101" pitchFamily="49" charset="-122"/>
              </a:rPr>
              <a:t>,</a:t>
            </a:r>
            <a:r>
              <a:rPr lang="zh-CN" altLang="en-US" dirty="0">
                <a:ea typeface="黑体" panose="02010609060101010101" pitchFamily="49" charset="-122"/>
              </a:rPr>
              <a:t>且不存在环</a:t>
            </a:r>
            <a:endParaRPr lang="en-US" altLang="zh-CN" dirty="0">
              <a:ea typeface="黑体" panose="02010609060101010101" pitchFamily="49" charset="-122"/>
            </a:endParaRPr>
          </a:p>
          <a:p>
            <a:r>
              <a:rPr lang="zh-CN" altLang="en-US" dirty="0">
                <a:ea typeface="黑体" panose="02010609060101010101" pitchFamily="49" charset="-122"/>
              </a:rPr>
              <a:t>考虑将边</a:t>
            </a:r>
            <a:r>
              <a:rPr lang="en-US" altLang="zh-CN" dirty="0">
                <a:ea typeface="黑体" panose="02010609060101010101" pitchFamily="49" charset="-122"/>
              </a:rPr>
              <a:t>u</a:t>
            </a:r>
            <a:r>
              <a:rPr lang="zh-CN" altLang="en-US" dirty="0">
                <a:ea typeface="黑体" panose="02010609060101010101" pitchFamily="49" charset="-122"/>
              </a:rPr>
              <a:t>→</a:t>
            </a:r>
            <a:r>
              <a:rPr lang="en-US" altLang="zh-CN" dirty="0">
                <a:ea typeface="黑体" panose="02010609060101010101" pitchFamily="49" charset="-122"/>
              </a:rPr>
              <a:t>v</a:t>
            </a:r>
            <a:r>
              <a:rPr lang="zh-CN" altLang="en-US" dirty="0">
                <a:ea typeface="黑体" panose="02010609060101010101" pitchFamily="49" charset="-122"/>
              </a:rPr>
              <a:t>具体为</a:t>
            </a:r>
            <a:r>
              <a:rPr lang="en-US" altLang="zh-CN" dirty="0">
                <a:ea typeface="黑体" panose="02010609060101010101" pitchFamily="49" charset="-122"/>
              </a:rPr>
              <a:t>”</a:t>
            </a:r>
            <a:r>
              <a:rPr lang="zh-CN" altLang="en-US" dirty="0">
                <a:ea typeface="黑体" panose="02010609060101010101" pitchFamily="49" charset="-122"/>
              </a:rPr>
              <a:t>做</a:t>
            </a:r>
            <a:r>
              <a:rPr lang="en-US" altLang="zh-CN" dirty="0">
                <a:ea typeface="黑体" panose="02010609060101010101" pitchFamily="49" charset="-122"/>
              </a:rPr>
              <a:t>v</a:t>
            </a:r>
            <a:r>
              <a:rPr lang="zh-CN" altLang="en-US" dirty="0">
                <a:ea typeface="黑体" panose="02010609060101010101" pitchFamily="49" charset="-122"/>
              </a:rPr>
              <a:t>之前要先做</a:t>
            </a:r>
            <a:r>
              <a:rPr lang="en-US" altLang="zh-CN" dirty="0">
                <a:ea typeface="黑体" panose="02010609060101010101" pitchFamily="49" charset="-122"/>
              </a:rPr>
              <a:t>u”,</a:t>
            </a:r>
            <a:r>
              <a:rPr lang="zh-CN" altLang="en-US" dirty="0">
                <a:ea typeface="黑体" panose="02010609060101010101" pitchFamily="49" charset="-122"/>
              </a:rPr>
              <a:t>那么拓扑排序能求出每件</a:t>
            </a:r>
            <a:endParaRPr lang="en-US" altLang="zh-CN" dirty="0">
              <a:ea typeface="黑体" panose="02010609060101010101" pitchFamily="49" charset="-122"/>
            </a:endParaRPr>
          </a:p>
          <a:p>
            <a:r>
              <a:rPr lang="zh-CN" altLang="en-US" dirty="0">
                <a:ea typeface="黑体" panose="02010609060101010101" pitchFamily="49" charset="-122"/>
              </a:rPr>
              <a:t>事应该在什么时候做</a:t>
            </a:r>
            <a:r>
              <a:rPr lang="en-US" altLang="zh-CN" dirty="0">
                <a:ea typeface="黑体" panose="02010609060101010101" pitchFamily="49" charset="-122"/>
              </a:rPr>
              <a:t>,</a:t>
            </a:r>
            <a:r>
              <a:rPr lang="zh-CN" altLang="en-US" dirty="0">
                <a:ea typeface="黑体" panose="02010609060101010101" pitchFamily="49" charset="-122"/>
              </a:rPr>
              <a:t>也就是说满足每件事的前置事件都做完后它</a:t>
            </a:r>
            <a:endParaRPr lang="en-US" altLang="zh-CN" dirty="0">
              <a:ea typeface="黑体" panose="02010609060101010101" pitchFamily="49" charset="-122"/>
            </a:endParaRPr>
          </a:p>
          <a:p>
            <a:r>
              <a:rPr lang="zh-CN" altLang="en-US" dirty="0">
                <a:ea typeface="黑体" panose="02010609060101010101" pitchFamily="49" charset="-122"/>
              </a:rPr>
              <a:t>才能开始做的一种安排</a:t>
            </a:r>
            <a:r>
              <a:rPr lang="en-US" altLang="zh-CN" dirty="0">
                <a:ea typeface="黑体" panose="02010609060101010101" pitchFamily="49" charset="-122"/>
              </a:rPr>
              <a:t>,</a:t>
            </a:r>
            <a:r>
              <a:rPr lang="zh-CN" altLang="en-US" dirty="0">
                <a:ea typeface="黑体" panose="02010609060101010101" pitchFamily="49" charset="-122"/>
              </a:rPr>
              <a:t>称为拓扑序</a:t>
            </a:r>
            <a:endParaRPr lang="en-US" altLang="zh-CN" dirty="0">
              <a:ea typeface="黑体" panose="02010609060101010101" pitchFamily="49" charset="-122"/>
            </a:endParaRPr>
          </a:p>
          <a:p>
            <a:endParaRPr lang="en-US" altLang="zh-CN" dirty="0">
              <a:ea typeface="黑体" panose="02010609060101010101" pitchFamily="49" charset="-122"/>
            </a:endParaRPr>
          </a:p>
          <a:p>
            <a:r>
              <a:rPr lang="zh-CN" altLang="en-US" dirty="0">
                <a:ea typeface="黑体" panose="02010609060101010101" pitchFamily="49" charset="-122"/>
              </a:rPr>
              <a:t>举例</a:t>
            </a:r>
            <a:r>
              <a:rPr lang="en-US" altLang="zh-CN" dirty="0">
                <a:ea typeface="黑体" panose="02010609060101010101" pitchFamily="49" charset="-122"/>
              </a:rPr>
              <a:t>:</a:t>
            </a:r>
            <a:r>
              <a:rPr lang="zh-CN" altLang="en-US" dirty="0">
                <a:ea typeface="黑体" panose="02010609060101010101" pitchFamily="49" charset="-122"/>
              </a:rPr>
              <a:t>右图拓扑序为</a:t>
            </a:r>
            <a:r>
              <a:rPr lang="en-US" altLang="zh-CN" dirty="0">
                <a:ea typeface="黑体" panose="02010609060101010101" pitchFamily="49" charset="-122"/>
              </a:rPr>
              <a:t>1,2,4,3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723432" y="4045621"/>
            <a:ext cx="2992755" cy="1360170"/>
            <a:chOff x="4825" y="7465"/>
            <a:chExt cx="4713" cy="2142"/>
          </a:xfrm>
        </p:grpSpPr>
        <p:sp>
          <p:nvSpPr>
            <p:cNvPr id="5" name="椭圆 4"/>
            <p:cNvSpPr/>
            <p:nvPr/>
          </p:nvSpPr>
          <p:spPr>
            <a:xfrm>
              <a:off x="8758" y="8047"/>
              <a:ext cx="781" cy="7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4</a:t>
              </a: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4825" y="7465"/>
              <a:ext cx="4046" cy="2142"/>
              <a:chOff x="4825" y="7465"/>
              <a:chExt cx="4046" cy="2142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4825" y="7465"/>
                <a:ext cx="2907" cy="2143"/>
                <a:chOff x="4825" y="7465"/>
                <a:chExt cx="2907" cy="2143"/>
              </a:xfrm>
            </p:grpSpPr>
            <p:sp>
              <p:nvSpPr>
                <p:cNvPr id="10" name="椭圆 9"/>
                <p:cNvSpPr/>
                <p:nvPr/>
              </p:nvSpPr>
              <p:spPr>
                <a:xfrm>
                  <a:off x="6796" y="7465"/>
                  <a:ext cx="781" cy="78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2</a:t>
                  </a:r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6952" y="8828"/>
                  <a:ext cx="781" cy="78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3</a:t>
                  </a:r>
                </a:p>
              </p:txBody>
            </p:sp>
            <p:grpSp>
              <p:nvGrpSpPr>
                <p:cNvPr id="12" name="组合 11"/>
                <p:cNvGrpSpPr/>
                <p:nvPr/>
              </p:nvGrpSpPr>
              <p:grpSpPr>
                <a:xfrm>
                  <a:off x="4825" y="7941"/>
                  <a:ext cx="2127" cy="1277"/>
                  <a:chOff x="4825" y="7941"/>
                  <a:chExt cx="2127" cy="1277"/>
                </a:xfrm>
              </p:grpSpPr>
              <p:sp>
                <p:nvSpPr>
                  <p:cNvPr id="13" name="椭圆 12"/>
                  <p:cNvSpPr/>
                  <p:nvPr/>
                </p:nvSpPr>
                <p:spPr>
                  <a:xfrm>
                    <a:off x="4825" y="8047"/>
                    <a:ext cx="781" cy="78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1</a:t>
                    </a:r>
                  </a:p>
                </p:txBody>
              </p:sp>
              <p:cxnSp>
                <p:nvCxnSpPr>
                  <p:cNvPr id="14" name="直接箭头连接符 13"/>
                  <p:cNvCxnSpPr/>
                  <p:nvPr/>
                </p:nvCxnSpPr>
                <p:spPr>
                  <a:xfrm flipV="1">
                    <a:off x="5492" y="7941"/>
                    <a:ext cx="1304" cy="305"/>
                  </a:xfrm>
                  <a:prstGeom prst="straightConnector1">
                    <a:avLst/>
                  </a:prstGeom>
                  <a:ln w="381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直接箭头连接符 14"/>
                  <p:cNvCxnSpPr>
                    <a:stCxn id="13" idx="5"/>
                    <a:endCxn id="11" idx="2"/>
                  </p:cNvCxnSpPr>
                  <p:nvPr/>
                </p:nvCxnSpPr>
                <p:spPr>
                  <a:xfrm>
                    <a:off x="5492" y="8714"/>
                    <a:ext cx="1460" cy="505"/>
                  </a:xfrm>
                  <a:prstGeom prst="straightConnector1">
                    <a:avLst/>
                  </a:prstGeom>
                  <a:ln w="381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" name="直接箭头连接符 7"/>
              <p:cNvCxnSpPr>
                <a:stCxn id="5" idx="3"/>
                <a:endCxn id="11" idx="6"/>
              </p:cNvCxnSpPr>
              <p:nvPr/>
            </p:nvCxnSpPr>
            <p:spPr>
              <a:xfrm flipH="1">
                <a:off x="7733" y="8714"/>
                <a:ext cx="1139" cy="505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/>
              <p:cNvCxnSpPr>
                <a:stCxn id="10" idx="6"/>
                <a:endCxn id="5" idx="1"/>
              </p:cNvCxnSpPr>
              <p:nvPr/>
            </p:nvCxnSpPr>
            <p:spPr>
              <a:xfrm>
                <a:off x="7577" y="7856"/>
                <a:ext cx="1295" cy="305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拓扑排序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黑体" panose="02010609060101010101" pitchFamily="49" charset="-122"/>
              </a:rPr>
              <a:t>拓扑序不是唯一的</a:t>
            </a:r>
            <a:r>
              <a:rPr lang="en-US" altLang="zh-CN" dirty="0">
                <a:ea typeface="黑体" panose="02010609060101010101" pitchFamily="49" charset="-122"/>
              </a:rPr>
              <a:t>,</a:t>
            </a:r>
            <a:r>
              <a:rPr lang="zh-CN" altLang="en-US" dirty="0">
                <a:ea typeface="黑体" panose="02010609060101010101" pitchFamily="49" charset="-122"/>
              </a:rPr>
              <a:t>因为有些点之间不存在拓扑关系</a:t>
            </a:r>
            <a:endParaRPr lang="en-US" altLang="zh-CN" dirty="0">
              <a:ea typeface="黑体" panose="02010609060101010101" pitchFamily="49" charset="-122"/>
            </a:endParaRPr>
          </a:p>
          <a:p>
            <a:r>
              <a:rPr lang="zh-CN" altLang="en-US" dirty="0">
                <a:ea typeface="黑体" panose="02010609060101010101" pitchFamily="49" charset="-122"/>
              </a:rPr>
              <a:t>如图</a:t>
            </a:r>
            <a:r>
              <a:rPr lang="en-US" altLang="zh-CN" dirty="0">
                <a:ea typeface="黑体" panose="02010609060101010101" pitchFamily="49" charset="-122"/>
              </a:rPr>
              <a:t>,2,3</a:t>
            </a:r>
            <a:r>
              <a:rPr lang="zh-CN" altLang="en-US" dirty="0">
                <a:ea typeface="黑体" panose="02010609060101010101" pitchFamily="49" charset="-122"/>
              </a:rPr>
              <a:t>间不存在拓扑关系</a:t>
            </a:r>
            <a:endParaRPr lang="en-US" altLang="zh-CN" dirty="0">
              <a:ea typeface="黑体" panose="02010609060101010101" pitchFamily="49" charset="-122"/>
            </a:endParaRPr>
          </a:p>
          <a:p>
            <a:r>
              <a:rPr lang="zh-CN" altLang="en-US" dirty="0">
                <a:ea typeface="黑体" panose="02010609060101010101" pitchFamily="49" charset="-122"/>
              </a:rPr>
              <a:t>所以拓扑序可以为</a:t>
            </a:r>
            <a:endParaRPr lang="en-US" altLang="zh-CN" dirty="0">
              <a:ea typeface="黑体" panose="02010609060101010101" pitchFamily="49" charset="-122"/>
            </a:endParaRPr>
          </a:p>
          <a:p>
            <a:r>
              <a:rPr lang="en-US" altLang="zh-CN" dirty="0">
                <a:ea typeface="黑体" panose="02010609060101010101" pitchFamily="49" charset="-122"/>
              </a:rPr>
              <a:t>1,2,3,4</a:t>
            </a:r>
            <a:r>
              <a:rPr lang="zh-CN" altLang="en-US" dirty="0">
                <a:ea typeface="黑体" panose="02010609060101010101" pitchFamily="49" charset="-122"/>
              </a:rPr>
              <a:t>或者</a:t>
            </a:r>
            <a:r>
              <a:rPr lang="en-US" altLang="zh-CN" dirty="0">
                <a:ea typeface="黑体" panose="02010609060101010101" pitchFamily="49" charset="-122"/>
              </a:rPr>
              <a:t>1,3,2,4</a:t>
            </a:r>
          </a:p>
          <a:p>
            <a:endParaRPr lang="en-US" altLang="zh-CN" dirty="0">
              <a:ea typeface="黑体" panose="02010609060101010101" pitchFamily="49" charset="-122"/>
            </a:endParaRPr>
          </a:p>
          <a:p>
            <a:endParaRPr lang="en-US" altLang="zh-CN" dirty="0">
              <a:ea typeface="黑体" panose="02010609060101010101" pitchFamily="49" charset="-122"/>
            </a:endParaRPr>
          </a:p>
          <a:p>
            <a:r>
              <a:rPr lang="zh-CN" altLang="en-US" dirty="0">
                <a:ea typeface="黑体" panose="02010609060101010101" pitchFamily="49" charset="-122"/>
              </a:rPr>
              <a:t>当然如果要求字典序最小</a:t>
            </a:r>
            <a:r>
              <a:rPr lang="en-US" altLang="zh-CN" dirty="0">
                <a:ea typeface="黑体" panose="02010609060101010101" pitchFamily="49" charset="-122"/>
              </a:rPr>
              <a:t>/</a:t>
            </a:r>
            <a:r>
              <a:rPr lang="zh-CN" altLang="en-US" dirty="0">
                <a:ea typeface="黑体" panose="02010609060101010101" pitchFamily="49" charset="-122"/>
              </a:rPr>
              <a:t>大的拓扑序那肯定是唯一的</a:t>
            </a:r>
            <a:endParaRPr lang="en-US" altLang="zh-CN" dirty="0">
              <a:ea typeface="黑体" panose="02010609060101010101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756038" y="2685451"/>
            <a:ext cx="2993390" cy="1360805"/>
            <a:chOff x="4825" y="7465"/>
            <a:chExt cx="4714" cy="2143"/>
          </a:xfrm>
        </p:grpSpPr>
        <p:sp>
          <p:nvSpPr>
            <p:cNvPr id="5" name="椭圆 4"/>
            <p:cNvSpPr/>
            <p:nvPr/>
          </p:nvSpPr>
          <p:spPr>
            <a:xfrm>
              <a:off x="8758" y="8047"/>
              <a:ext cx="781" cy="7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4</a:t>
              </a: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4825" y="7465"/>
              <a:ext cx="4047" cy="2143"/>
              <a:chOff x="4825" y="7465"/>
              <a:chExt cx="4047" cy="2143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4825" y="7465"/>
                <a:ext cx="2907" cy="2143"/>
                <a:chOff x="4825" y="7465"/>
                <a:chExt cx="2907" cy="2143"/>
              </a:xfrm>
            </p:grpSpPr>
            <p:sp>
              <p:nvSpPr>
                <p:cNvPr id="10" name="椭圆 9"/>
                <p:cNvSpPr/>
                <p:nvPr/>
              </p:nvSpPr>
              <p:spPr>
                <a:xfrm>
                  <a:off x="6796" y="7465"/>
                  <a:ext cx="781" cy="78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2</a:t>
                  </a:r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6952" y="8828"/>
                  <a:ext cx="781" cy="78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3</a:t>
                  </a:r>
                </a:p>
              </p:txBody>
            </p:sp>
            <p:grpSp>
              <p:nvGrpSpPr>
                <p:cNvPr id="12" name="组合 11"/>
                <p:cNvGrpSpPr/>
                <p:nvPr/>
              </p:nvGrpSpPr>
              <p:grpSpPr>
                <a:xfrm>
                  <a:off x="4825" y="7941"/>
                  <a:ext cx="2127" cy="1277"/>
                  <a:chOff x="4825" y="7941"/>
                  <a:chExt cx="2127" cy="1277"/>
                </a:xfrm>
              </p:grpSpPr>
              <p:sp>
                <p:nvSpPr>
                  <p:cNvPr id="13" name="椭圆 12"/>
                  <p:cNvSpPr/>
                  <p:nvPr/>
                </p:nvSpPr>
                <p:spPr>
                  <a:xfrm>
                    <a:off x="4825" y="8047"/>
                    <a:ext cx="781" cy="78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1</a:t>
                    </a:r>
                  </a:p>
                </p:txBody>
              </p:sp>
              <p:cxnSp>
                <p:nvCxnSpPr>
                  <p:cNvPr id="14" name="直接箭头连接符 13"/>
                  <p:cNvCxnSpPr/>
                  <p:nvPr/>
                </p:nvCxnSpPr>
                <p:spPr>
                  <a:xfrm flipV="1">
                    <a:off x="5492" y="7941"/>
                    <a:ext cx="1304" cy="305"/>
                  </a:xfrm>
                  <a:prstGeom prst="straightConnector1">
                    <a:avLst/>
                  </a:prstGeom>
                  <a:ln w="381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直接箭头连接符 14"/>
                  <p:cNvCxnSpPr>
                    <a:stCxn id="13" idx="5"/>
                    <a:endCxn id="11" idx="2"/>
                  </p:cNvCxnSpPr>
                  <p:nvPr/>
                </p:nvCxnSpPr>
                <p:spPr>
                  <a:xfrm>
                    <a:off x="5492" y="8714"/>
                    <a:ext cx="1460" cy="505"/>
                  </a:xfrm>
                  <a:prstGeom prst="straightConnector1">
                    <a:avLst/>
                  </a:prstGeom>
                  <a:ln w="381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" name="直接箭头连接符 7"/>
              <p:cNvCxnSpPr>
                <a:stCxn id="11" idx="6"/>
                <a:endCxn id="5" idx="3"/>
              </p:cNvCxnSpPr>
              <p:nvPr/>
            </p:nvCxnSpPr>
            <p:spPr>
              <a:xfrm flipV="1">
                <a:off x="7733" y="8714"/>
                <a:ext cx="1139" cy="505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/>
              <p:cNvCxnSpPr>
                <a:stCxn id="10" idx="6"/>
                <a:endCxn id="5" idx="1"/>
              </p:cNvCxnSpPr>
              <p:nvPr/>
            </p:nvCxnSpPr>
            <p:spPr>
              <a:xfrm>
                <a:off x="7577" y="7856"/>
                <a:ext cx="1295" cy="305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拓扑排序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ea typeface="黑体" panose="02010609060101010101" pitchFamily="49" charset="-122"/>
              </a:rPr>
              <a:t>入度</a:t>
            </a:r>
            <a:r>
              <a:rPr lang="en-US" altLang="zh-CN" dirty="0">
                <a:ea typeface="黑体" panose="02010609060101010101" pitchFamily="49" charset="-122"/>
              </a:rPr>
              <a:t>:</a:t>
            </a:r>
            <a:r>
              <a:rPr lang="zh-CN" altLang="en-US" dirty="0">
                <a:ea typeface="黑体" panose="02010609060101010101" pitchFamily="49" charset="-122"/>
              </a:rPr>
              <a:t>指向某个点的有向边条数</a:t>
            </a:r>
            <a:endParaRPr lang="en-US" altLang="zh-CN" dirty="0">
              <a:ea typeface="黑体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ea typeface="黑体" panose="02010609060101010101" pitchFamily="49" charset="-122"/>
              </a:rPr>
              <a:t>算法实现</a:t>
            </a:r>
            <a:r>
              <a:rPr lang="en-US" altLang="zh-CN" dirty="0">
                <a:ea typeface="黑体" panose="02010609060101010101" pitchFamily="49" charset="-122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ea typeface="黑体" panose="02010609060101010101" pitchFamily="49" charset="-122"/>
              </a:rPr>
              <a:t>1.</a:t>
            </a:r>
            <a:r>
              <a:rPr lang="zh-CN" altLang="en-US" dirty="0">
                <a:ea typeface="黑体" panose="02010609060101010101" pitchFamily="49" charset="-122"/>
              </a:rPr>
              <a:t>找出所有入度为</a:t>
            </a:r>
            <a:r>
              <a:rPr lang="en-US" altLang="zh-CN" dirty="0">
                <a:ea typeface="黑体" panose="02010609060101010101" pitchFamily="49" charset="-122"/>
              </a:rPr>
              <a:t>0</a:t>
            </a:r>
            <a:r>
              <a:rPr lang="zh-CN" altLang="en-US" dirty="0">
                <a:ea typeface="黑体" panose="02010609060101010101" pitchFamily="49" charset="-122"/>
              </a:rPr>
              <a:t>的点</a:t>
            </a:r>
            <a:r>
              <a:rPr lang="en-US" altLang="zh-CN" dirty="0">
                <a:ea typeface="黑体" panose="02010609060101010101" pitchFamily="49" charset="-122"/>
              </a:rPr>
              <a:t>,</a:t>
            </a:r>
            <a:r>
              <a:rPr lang="zh-CN" altLang="en-US" dirty="0">
                <a:ea typeface="黑体" panose="02010609060101010101" pitchFamily="49" charset="-122"/>
              </a:rPr>
              <a:t>加到队列</a:t>
            </a:r>
            <a:r>
              <a:rPr lang="en-US" altLang="zh-CN" dirty="0">
                <a:ea typeface="黑体" panose="02010609060101010101" pitchFamily="49" charset="-122"/>
              </a:rPr>
              <a:t>q</a:t>
            </a:r>
            <a:r>
              <a:rPr lang="zh-CN" altLang="en-US" dirty="0">
                <a:ea typeface="黑体" panose="02010609060101010101" pitchFamily="49" charset="-122"/>
              </a:rPr>
              <a:t>的队尾</a:t>
            </a:r>
            <a:endParaRPr lang="en-US" altLang="zh-CN" dirty="0">
              <a:ea typeface="黑体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ea typeface="黑体" panose="02010609060101010101" pitchFamily="49" charset="-122"/>
              </a:rPr>
              <a:t>2.</a:t>
            </a:r>
            <a:r>
              <a:rPr lang="zh-CN" altLang="en-US" dirty="0">
                <a:ea typeface="黑体" panose="02010609060101010101" pitchFamily="49" charset="-122"/>
              </a:rPr>
              <a:t>取出</a:t>
            </a:r>
            <a:r>
              <a:rPr lang="en-US" altLang="zh-CN" dirty="0">
                <a:ea typeface="黑体" panose="02010609060101010101" pitchFamily="49" charset="-122"/>
              </a:rPr>
              <a:t>q</a:t>
            </a:r>
            <a:r>
              <a:rPr lang="zh-CN" altLang="en-US" dirty="0">
                <a:ea typeface="黑体" panose="02010609060101010101" pitchFamily="49" charset="-122"/>
              </a:rPr>
              <a:t>的队头</a:t>
            </a:r>
            <a:r>
              <a:rPr lang="en-US" altLang="zh-CN" dirty="0">
                <a:ea typeface="黑体" panose="02010609060101010101" pitchFamily="49" charset="-122"/>
              </a:rPr>
              <a:t>u,</a:t>
            </a:r>
            <a:r>
              <a:rPr lang="zh-CN" altLang="en-US" dirty="0">
                <a:ea typeface="黑体" panose="02010609060101010101" pitchFamily="49" charset="-122"/>
              </a:rPr>
              <a:t>删去从</a:t>
            </a:r>
            <a:r>
              <a:rPr lang="en-US" altLang="zh-CN" dirty="0">
                <a:ea typeface="黑体" panose="02010609060101010101" pitchFamily="49" charset="-122"/>
              </a:rPr>
              <a:t>u</a:t>
            </a:r>
            <a:r>
              <a:rPr lang="zh-CN" altLang="en-US" dirty="0">
                <a:ea typeface="黑体" panose="02010609060101010101" pitchFamily="49" charset="-122"/>
              </a:rPr>
              <a:t>出发的所有边</a:t>
            </a:r>
            <a:r>
              <a:rPr lang="en-US" altLang="zh-CN" dirty="0">
                <a:ea typeface="黑体" panose="02010609060101010101" pitchFamily="49" charset="-122"/>
              </a:rPr>
              <a:t>,</a:t>
            </a:r>
            <a:r>
              <a:rPr lang="zh-CN" altLang="en-US" dirty="0">
                <a:ea typeface="黑体" panose="02010609060101010101" pitchFamily="49" charset="-122"/>
              </a:rPr>
              <a:t>并将</a:t>
            </a:r>
            <a:r>
              <a:rPr lang="en-US" altLang="zh-CN" dirty="0">
                <a:ea typeface="黑体" panose="02010609060101010101" pitchFamily="49" charset="-122"/>
              </a:rPr>
              <a:t>u</a:t>
            </a:r>
            <a:r>
              <a:rPr lang="zh-CN" altLang="en-US" dirty="0">
                <a:ea typeface="黑体" panose="02010609060101010101" pitchFamily="49" charset="-122"/>
              </a:rPr>
              <a:t>加入拓扑序中</a:t>
            </a:r>
            <a:endParaRPr lang="en-US" altLang="zh-CN" dirty="0">
              <a:ea typeface="黑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ea typeface="黑体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ea typeface="黑体" panose="02010609060101010101" pitchFamily="49" charset="-122"/>
              </a:rPr>
              <a:t>其中我们不用真的枚举一遍找入度为</a:t>
            </a:r>
            <a:r>
              <a:rPr lang="en-US" altLang="zh-CN" dirty="0">
                <a:ea typeface="黑体" panose="02010609060101010101" pitchFamily="49" charset="-122"/>
              </a:rPr>
              <a:t>0</a:t>
            </a:r>
            <a:r>
              <a:rPr lang="zh-CN" altLang="en-US" dirty="0">
                <a:ea typeface="黑体" panose="02010609060101010101" pitchFamily="49" charset="-122"/>
              </a:rPr>
              <a:t>的点</a:t>
            </a:r>
            <a:r>
              <a:rPr lang="en-US" altLang="zh-CN" dirty="0">
                <a:ea typeface="黑体" panose="02010609060101010101" pitchFamily="49" charset="-122"/>
              </a:rPr>
              <a:t>,</a:t>
            </a:r>
            <a:r>
              <a:rPr lang="zh-CN" altLang="en-US" dirty="0">
                <a:ea typeface="黑体" panose="02010609060101010101" pitchFamily="49" charset="-122"/>
              </a:rPr>
              <a:t>而只要在删边</a:t>
            </a:r>
            <a:r>
              <a:rPr lang="en-US" altLang="zh-CN" dirty="0">
                <a:ea typeface="黑体" panose="02010609060101010101" pitchFamily="49" charset="-122"/>
              </a:rPr>
              <a:t>u</a:t>
            </a:r>
            <a:r>
              <a:rPr lang="zh-CN" altLang="en-US" dirty="0">
                <a:ea typeface="黑体" panose="02010609060101010101" pitchFamily="49" charset="-122"/>
              </a:rPr>
              <a:t>→</a:t>
            </a:r>
            <a:r>
              <a:rPr lang="en-US" altLang="zh-CN" dirty="0">
                <a:ea typeface="黑体" panose="02010609060101010101" pitchFamily="49" charset="-122"/>
              </a:rPr>
              <a:t>v</a:t>
            </a:r>
            <a:r>
              <a:rPr lang="zh-CN" altLang="en-US" dirty="0">
                <a:ea typeface="黑体" panose="02010609060101010101" pitchFamily="49" charset="-122"/>
              </a:rPr>
              <a:t>的时</a:t>
            </a:r>
            <a:endParaRPr lang="en-US" altLang="zh-CN" dirty="0">
              <a:ea typeface="黑体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ea typeface="黑体" panose="02010609060101010101" pitchFamily="49" charset="-122"/>
              </a:rPr>
              <a:t>候判断一下</a:t>
            </a:r>
            <a:r>
              <a:rPr lang="en-US" altLang="zh-CN" dirty="0">
                <a:ea typeface="黑体" panose="02010609060101010101" pitchFamily="49" charset="-122"/>
              </a:rPr>
              <a:t>v</a:t>
            </a:r>
            <a:r>
              <a:rPr lang="zh-CN" altLang="en-US" dirty="0">
                <a:ea typeface="黑体" panose="02010609060101010101" pitchFamily="49" charset="-122"/>
              </a:rPr>
              <a:t>的入度是否减小到</a:t>
            </a:r>
            <a:r>
              <a:rPr lang="en-US" altLang="zh-CN" dirty="0">
                <a:ea typeface="黑体" panose="02010609060101010101" pitchFamily="49" charset="-122"/>
              </a:rPr>
              <a:t>0</a:t>
            </a:r>
            <a:r>
              <a:rPr lang="zh-CN" altLang="en-US" dirty="0">
                <a:ea typeface="黑体" panose="02010609060101010101" pitchFamily="49" charset="-122"/>
              </a:rPr>
              <a:t>就可以判断用不用入队了</a:t>
            </a:r>
            <a:endParaRPr lang="en-US" altLang="zh-CN" dirty="0">
              <a:ea typeface="黑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ea typeface="黑体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ea typeface="黑体" panose="02010609060101010101" pitchFamily="49" charset="-122"/>
              </a:rPr>
              <a:t>复杂度</a:t>
            </a:r>
            <a:r>
              <a:rPr lang="en-US" altLang="zh-CN" dirty="0">
                <a:ea typeface="黑体" panose="02010609060101010101" pitchFamily="49" charset="-122"/>
              </a:rPr>
              <a:t>O(</a:t>
            </a:r>
            <a:r>
              <a:rPr lang="en-US" altLang="zh-CN" dirty="0" err="1">
                <a:ea typeface="黑体" panose="02010609060101010101" pitchFamily="49" charset="-122"/>
              </a:rPr>
              <a:t>n+m</a:t>
            </a:r>
            <a:r>
              <a:rPr lang="en-US" altLang="zh-CN" dirty="0">
                <a:ea typeface="黑体" panose="02010609060101010101" pitchFamily="49" charset="-122"/>
              </a:rPr>
              <a:t>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拓扑排序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Code:</a:t>
            </a:r>
          </a:p>
          <a:p>
            <a:r>
              <a:rPr lang="en-US" altLang="zh-CN" dirty="0"/>
              <a:t>for(</a:t>
            </a:r>
            <a:r>
              <a:rPr lang="en-US" altLang="zh-CN" dirty="0" err="1"/>
              <a:t>i</a:t>
            </a:r>
            <a:r>
              <a:rPr lang="en-US" altLang="zh-CN" dirty="0"/>
              <a:t>=1;i&lt;=n;++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if(du[</a:t>
            </a:r>
            <a:r>
              <a:rPr lang="en-US" altLang="zh-CN" dirty="0" err="1"/>
              <a:t>i</a:t>
            </a:r>
            <a:r>
              <a:rPr lang="en-US" altLang="zh-CN" dirty="0"/>
              <a:t>]==0)</a:t>
            </a:r>
            <a:r>
              <a:rPr lang="en-US" altLang="zh-CN" dirty="0" err="1"/>
              <a:t>q.push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while(</a:t>
            </a:r>
            <a:r>
              <a:rPr lang="en-US" altLang="zh-CN" dirty="0" err="1"/>
              <a:t>q.empty</a:t>
            </a:r>
            <a:r>
              <a:rPr lang="en-US" altLang="zh-CN" dirty="0"/>
              <a:t>()!=1)</a:t>
            </a:r>
          </a:p>
          <a:p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u=</a:t>
            </a:r>
            <a:r>
              <a:rPr lang="en-US" altLang="zh-CN" dirty="0" err="1"/>
              <a:t>q.front</a:t>
            </a:r>
            <a:r>
              <a:rPr lang="en-US" altLang="zh-CN" dirty="0"/>
              <a:t>();</a:t>
            </a:r>
            <a:r>
              <a:rPr lang="en-US" altLang="zh-CN" dirty="0" err="1"/>
              <a:t>q.pop</a:t>
            </a:r>
            <a:r>
              <a:rPr lang="en-US" altLang="zh-CN" dirty="0"/>
              <a:t>();topo[++</a:t>
            </a:r>
            <a:r>
              <a:rPr lang="en-US" altLang="zh-CN" dirty="0" err="1"/>
              <a:t>cnt</a:t>
            </a:r>
            <a:r>
              <a:rPr lang="en-US" altLang="zh-CN" dirty="0"/>
              <a:t>]=u;</a:t>
            </a:r>
          </a:p>
          <a:p>
            <a:r>
              <a:rPr lang="en-US" altLang="zh-CN" dirty="0"/>
              <a:t>  for(int </a:t>
            </a:r>
            <a:r>
              <a:rPr lang="en-US" altLang="zh-CN" dirty="0" err="1"/>
              <a:t>i</a:t>
            </a:r>
            <a:r>
              <a:rPr lang="en-US" altLang="zh-CN" dirty="0"/>
              <a:t>=0;i&lt;e[u].size();++</a:t>
            </a:r>
            <a:r>
              <a:rPr lang="en-US" altLang="zh-CN" dirty="0" err="1"/>
              <a:t>i</a:t>
            </a:r>
            <a:r>
              <a:rPr lang="en-US" altLang="zh-CN" dirty="0"/>
              <a:t>)//</a:t>
            </a:r>
            <a:r>
              <a:rPr lang="zh-CN" altLang="en-US" dirty="0"/>
              <a:t>用</a:t>
            </a:r>
            <a:r>
              <a:rPr lang="en-US" altLang="zh-CN" dirty="0"/>
              <a:t>vector</a:t>
            </a:r>
            <a:r>
              <a:rPr lang="zh-CN" altLang="en-US" dirty="0"/>
              <a:t>存图</a:t>
            </a:r>
            <a:endParaRPr lang="en-US" altLang="zh-CN" dirty="0"/>
          </a:p>
          <a:p>
            <a:r>
              <a:rPr lang="en-US" altLang="zh-CN" dirty="0"/>
              <a:t>  {</a:t>
            </a:r>
          </a:p>
          <a:p>
            <a:r>
              <a:rPr lang="en-US" altLang="zh-CN" dirty="0"/>
              <a:t>    du[e[u][</a:t>
            </a:r>
            <a:r>
              <a:rPr lang="en-US" altLang="zh-CN" dirty="0" err="1"/>
              <a:t>i</a:t>
            </a:r>
            <a:r>
              <a:rPr lang="en-US" altLang="zh-CN" dirty="0"/>
              <a:t>]]--;</a:t>
            </a:r>
          </a:p>
          <a:p>
            <a:r>
              <a:rPr lang="en-US" altLang="zh-CN" dirty="0"/>
              <a:t>    if(du[e[u][</a:t>
            </a:r>
            <a:r>
              <a:rPr lang="en-US" altLang="zh-CN" dirty="0" err="1"/>
              <a:t>i</a:t>
            </a:r>
            <a:r>
              <a:rPr lang="en-US" altLang="zh-CN" dirty="0"/>
              <a:t>]]==0)</a:t>
            </a:r>
            <a:r>
              <a:rPr lang="en-US" altLang="zh-CN" dirty="0" err="1"/>
              <a:t>q.push</a:t>
            </a:r>
            <a:r>
              <a:rPr lang="en-US" altLang="zh-CN" dirty="0"/>
              <a:t>(e[u][</a:t>
            </a:r>
            <a:r>
              <a:rPr lang="en-US" altLang="zh-CN" dirty="0" err="1"/>
              <a:t>i</a:t>
            </a:r>
            <a:r>
              <a:rPr lang="en-US" altLang="zh-CN" dirty="0"/>
              <a:t>]);</a:t>
            </a:r>
          </a:p>
          <a:p>
            <a:r>
              <a:rPr lang="en-US" altLang="zh-CN" dirty="0"/>
              <a:t>  }</a:t>
            </a:r>
            <a:br>
              <a:rPr lang="en-US" altLang="zh-CN" dirty="0"/>
            </a:br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黑体" panose="02010609060101010101" pitchFamily="49" charset="-122"/>
              </a:rPr>
              <a:t>有向无环图是没有环的有向图</a:t>
            </a:r>
            <a:r>
              <a:rPr lang="en-US" altLang="zh-CN" dirty="0">
                <a:ea typeface="黑体" panose="02010609060101010101" pitchFamily="49" charset="-122"/>
              </a:rPr>
              <a:t>,</a:t>
            </a:r>
            <a:r>
              <a:rPr lang="zh-CN" altLang="en-US" dirty="0">
                <a:ea typeface="黑体" panose="02010609060101010101" pitchFamily="49" charset="-122"/>
              </a:rPr>
              <a:t>简记为</a:t>
            </a:r>
            <a:r>
              <a:rPr lang="en-US" altLang="zh-CN" dirty="0">
                <a:ea typeface="黑体" panose="02010609060101010101" pitchFamily="49" charset="-122"/>
              </a:rPr>
              <a:t>DAG</a:t>
            </a:r>
          </a:p>
          <a:p>
            <a:endParaRPr lang="en-US" altLang="zh-CN" dirty="0">
              <a:ea typeface="黑体" panose="02010609060101010101" pitchFamily="49" charset="-122"/>
            </a:endParaRPr>
          </a:p>
          <a:p>
            <a:r>
              <a:rPr lang="zh-CN" altLang="en-US" dirty="0">
                <a:ea typeface="黑体" panose="02010609060101010101" pitchFamily="49" charset="-122"/>
              </a:rPr>
              <a:t>给定一个有边权的</a:t>
            </a:r>
            <a:r>
              <a:rPr lang="en-US" altLang="zh-CN" dirty="0">
                <a:ea typeface="黑体" panose="02010609060101010101" pitchFamily="49" charset="-122"/>
              </a:rPr>
              <a:t>DAG,</a:t>
            </a:r>
            <a:r>
              <a:rPr lang="zh-CN" altLang="en-US" dirty="0">
                <a:ea typeface="黑体" panose="02010609060101010101" pitchFamily="49" charset="-122"/>
              </a:rPr>
              <a:t>求解从</a:t>
            </a:r>
            <a:r>
              <a:rPr lang="en-US" altLang="zh-CN" dirty="0">
                <a:ea typeface="黑体" panose="02010609060101010101" pitchFamily="49" charset="-122"/>
              </a:rPr>
              <a:t>1</a:t>
            </a:r>
            <a:r>
              <a:rPr lang="zh-CN" altLang="en-US" dirty="0">
                <a:ea typeface="黑体" panose="02010609060101010101" pitchFamily="49" charset="-122"/>
              </a:rPr>
              <a:t>号结点出发到每个结点的最短距离</a:t>
            </a:r>
            <a:endParaRPr lang="en-US" altLang="zh-CN" dirty="0">
              <a:ea typeface="黑体" panose="02010609060101010101" pitchFamily="49" charset="-122"/>
            </a:endParaRPr>
          </a:p>
          <a:p>
            <a:endParaRPr lang="en-US" altLang="zh-CN" dirty="0">
              <a:ea typeface="黑体" panose="02010609060101010101" pitchFamily="49" charset="-122"/>
            </a:endParaRPr>
          </a:p>
          <a:p>
            <a:r>
              <a:rPr lang="en-US" altLang="zh-CN" dirty="0" err="1">
                <a:ea typeface="黑体" panose="02010609060101010101" pitchFamily="49" charset="-122"/>
              </a:rPr>
              <a:t>n,m</a:t>
            </a:r>
            <a:r>
              <a:rPr lang="en-US" altLang="zh-CN" dirty="0">
                <a:ea typeface="黑体" panose="02010609060101010101" pitchFamily="49" charset="-122"/>
              </a:rPr>
              <a:t> 3e6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黑体" panose="02010609060101010101" pitchFamily="49" charset="-122"/>
              </a:rPr>
              <a:t>因为在</a:t>
            </a:r>
            <a:r>
              <a:rPr lang="en-US" altLang="zh-CN" dirty="0">
                <a:ea typeface="黑体" panose="02010609060101010101" pitchFamily="49" charset="-122"/>
              </a:rPr>
              <a:t>DAG</a:t>
            </a:r>
            <a:r>
              <a:rPr lang="zh-CN" altLang="en-US" dirty="0">
                <a:ea typeface="黑体" panose="02010609060101010101" pitchFamily="49" charset="-122"/>
              </a:rPr>
              <a:t>上</a:t>
            </a:r>
            <a:r>
              <a:rPr lang="en-US" altLang="zh-CN" dirty="0">
                <a:ea typeface="黑体" panose="02010609060101010101" pitchFamily="49" charset="-122"/>
              </a:rPr>
              <a:t>,</a:t>
            </a:r>
            <a:r>
              <a:rPr lang="zh-CN" altLang="en-US" dirty="0">
                <a:ea typeface="黑体" panose="02010609060101010101" pitchFamily="49" charset="-122"/>
              </a:rPr>
              <a:t>我们只能从拓扑序小的结点走到拓扑序大的结点</a:t>
            </a:r>
            <a:r>
              <a:rPr lang="en-US" altLang="zh-CN" dirty="0">
                <a:ea typeface="黑体" panose="02010609060101010101" pitchFamily="49" charset="-122"/>
              </a:rPr>
              <a:t>,</a:t>
            </a:r>
          </a:p>
          <a:p>
            <a:r>
              <a:rPr lang="zh-CN" altLang="en-US" dirty="0">
                <a:ea typeface="黑体" panose="02010609060101010101" pitchFamily="49" charset="-122"/>
              </a:rPr>
              <a:t>所以我们可以按照拓扑序的顺序</a:t>
            </a:r>
            <a:r>
              <a:rPr lang="en-US" altLang="zh-CN" dirty="0" err="1">
                <a:ea typeface="黑体" panose="02010609060101010101" pitchFamily="49" charset="-122"/>
              </a:rPr>
              <a:t>dp</a:t>
            </a:r>
            <a:endParaRPr lang="en-US" altLang="zh-CN" dirty="0">
              <a:ea typeface="黑体" panose="02010609060101010101" pitchFamily="49" charset="-122"/>
            </a:endParaRPr>
          </a:p>
          <a:p>
            <a:endParaRPr lang="en-US" altLang="zh-CN" dirty="0">
              <a:ea typeface="黑体" panose="02010609060101010101" pitchFamily="49" charset="-122"/>
            </a:endParaRPr>
          </a:p>
          <a:p>
            <a:r>
              <a:rPr lang="zh-CN" altLang="en-US" dirty="0">
                <a:ea typeface="黑体" panose="02010609060101010101" pitchFamily="49" charset="-122"/>
              </a:rPr>
              <a:t>具体来说</a:t>
            </a:r>
            <a:r>
              <a:rPr lang="en-US" altLang="zh-CN" dirty="0">
                <a:ea typeface="黑体" panose="02010609060101010101" pitchFamily="49" charset="-122"/>
              </a:rPr>
              <a:t>,</a:t>
            </a:r>
            <a:r>
              <a:rPr lang="zh-CN" altLang="en-US" dirty="0">
                <a:ea typeface="黑体" panose="02010609060101010101" pitchFamily="49" charset="-122"/>
              </a:rPr>
              <a:t>我们维护到</a:t>
            </a:r>
            <a:r>
              <a:rPr lang="en-US" altLang="zh-CN" dirty="0">
                <a:ea typeface="黑体" panose="02010609060101010101" pitchFamily="49" charset="-122"/>
              </a:rPr>
              <a:t>1</a:t>
            </a:r>
            <a:r>
              <a:rPr lang="zh-CN" altLang="en-US" dirty="0">
                <a:ea typeface="黑体" panose="02010609060101010101" pitchFamily="49" charset="-122"/>
              </a:rPr>
              <a:t>结点最短距离的</a:t>
            </a:r>
            <a:r>
              <a:rPr lang="en-US" altLang="zh-CN" dirty="0">
                <a:ea typeface="黑体" panose="02010609060101010101" pitchFamily="49" charset="-122"/>
              </a:rPr>
              <a:t>dis</a:t>
            </a:r>
            <a:r>
              <a:rPr lang="zh-CN" altLang="en-US" dirty="0">
                <a:ea typeface="黑体" panose="02010609060101010101" pitchFamily="49" charset="-122"/>
              </a:rPr>
              <a:t>数组</a:t>
            </a:r>
            <a:r>
              <a:rPr lang="en-US" altLang="zh-CN" dirty="0">
                <a:ea typeface="黑体" panose="02010609060101010101" pitchFamily="49" charset="-122"/>
              </a:rPr>
              <a:t>,</a:t>
            </a:r>
            <a:r>
              <a:rPr lang="zh-CN" altLang="en-US" dirty="0">
                <a:ea typeface="黑体" panose="02010609060101010101" pitchFamily="49" charset="-122"/>
              </a:rPr>
              <a:t>那么在拓扑排序</a:t>
            </a:r>
            <a:endParaRPr lang="en-US" altLang="zh-CN" dirty="0">
              <a:ea typeface="黑体" panose="02010609060101010101" pitchFamily="49" charset="-122"/>
            </a:endParaRPr>
          </a:p>
          <a:p>
            <a:r>
              <a:rPr lang="zh-CN" altLang="en-US" dirty="0">
                <a:ea typeface="黑体" panose="02010609060101010101" pitchFamily="49" charset="-122"/>
              </a:rPr>
              <a:t>枚举某个结点的出边时</a:t>
            </a:r>
            <a:r>
              <a:rPr lang="en-US" altLang="zh-CN" dirty="0">
                <a:ea typeface="黑体" panose="02010609060101010101" pitchFamily="49" charset="-122"/>
              </a:rPr>
              <a:t>,</a:t>
            </a:r>
            <a:r>
              <a:rPr lang="zh-CN" altLang="en-US" dirty="0">
                <a:ea typeface="黑体" panose="02010609060101010101" pitchFamily="49" charset="-122"/>
              </a:rPr>
              <a:t>我们用这个结点的</a:t>
            </a:r>
            <a:r>
              <a:rPr lang="en-US" altLang="zh-CN" dirty="0">
                <a:ea typeface="黑体" panose="02010609060101010101" pitchFamily="49" charset="-122"/>
              </a:rPr>
              <a:t>dis+</a:t>
            </a:r>
            <a:r>
              <a:rPr lang="zh-CN" altLang="en-US" dirty="0">
                <a:ea typeface="黑体" panose="02010609060101010101" pitchFamily="49" charset="-122"/>
              </a:rPr>
              <a:t>边权来更新这条有</a:t>
            </a:r>
            <a:endParaRPr lang="en-US" altLang="zh-CN" dirty="0">
              <a:ea typeface="黑体" panose="02010609060101010101" pitchFamily="49" charset="-122"/>
            </a:endParaRPr>
          </a:p>
          <a:p>
            <a:r>
              <a:rPr lang="zh-CN" altLang="en-US" dirty="0">
                <a:ea typeface="黑体" panose="02010609060101010101" pitchFamily="49" charset="-122"/>
              </a:rPr>
              <a:t>向边指向的结点的</a:t>
            </a:r>
            <a:r>
              <a:rPr lang="en-US" altLang="zh-CN" dirty="0">
                <a:ea typeface="黑体" panose="02010609060101010101" pitchFamily="49" charset="-122"/>
              </a:rPr>
              <a:t>dis</a:t>
            </a:r>
          </a:p>
          <a:p>
            <a:endParaRPr lang="en-US" altLang="zh-CN" dirty="0">
              <a:ea typeface="黑体" panose="02010609060101010101" pitchFamily="49" charset="-122"/>
            </a:endParaRPr>
          </a:p>
          <a:p>
            <a:r>
              <a:rPr lang="zh-CN" altLang="en-US" dirty="0">
                <a:ea typeface="黑体" panose="02010609060101010101" pitchFamily="49" charset="-122"/>
              </a:rPr>
              <a:t>复杂度</a:t>
            </a:r>
            <a:r>
              <a:rPr lang="en-US" altLang="zh-CN" dirty="0">
                <a:ea typeface="黑体" panose="02010609060101010101" pitchFamily="49" charset="-122"/>
              </a:rPr>
              <a:t>O(n)</a:t>
            </a:r>
            <a:endParaRPr lang="zh-CN" altLang="en-US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Faioj#21600 </a:t>
            </a:r>
            <a:r>
              <a:rPr lang="zh-CN" altLang="en-US" dirty="0"/>
              <a:t>食物链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>
                <a:ea typeface="黑体" panose="02010609060101010101" pitchFamily="49" charset="-122"/>
              </a:rPr>
              <a:t>给一食物网</a:t>
            </a:r>
            <a:r>
              <a:rPr lang="en-US" altLang="zh-CN" dirty="0">
                <a:ea typeface="黑体" panose="02010609060101010101" pitchFamily="49" charset="-122"/>
              </a:rPr>
              <a:t>(DAG),</a:t>
            </a:r>
            <a:r>
              <a:rPr lang="zh-CN" altLang="en-US" dirty="0">
                <a:ea typeface="黑体" panose="02010609060101010101" pitchFamily="49" charset="-122"/>
              </a:rPr>
              <a:t>求食物网中食物链的条数</a:t>
            </a:r>
            <a:endParaRPr lang="en-US" altLang="zh-CN" dirty="0">
              <a:ea typeface="黑体" panose="02010609060101010101" pitchFamily="49" charset="-122"/>
            </a:endParaRPr>
          </a:p>
          <a:p>
            <a:endParaRPr lang="en-US" altLang="zh-CN" dirty="0">
              <a:ea typeface="黑体" panose="02010609060101010101" pitchFamily="49" charset="-122"/>
            </a:endParaRPr>
          </a:p>
          <a:p>
            <a:r>
              <a:rPr lang="zh-CN" altLang="en-US" dirty="0">
                <a:ea typeface="黑体" panose="02010609060101010101" pitchFamily="49" charset="-122"/>
              </a:rPr>
              <a:t>定义食物链为极长链</a:t>
            </a:r>
            <a:r>
              <a:rPr lang="en-US" altLang="zh-CN" dirty="0">
                <a:ea typeface="黑体" panose="02010609060101010101" pitchFamily="49" charset="-122"/>
              </a:rPr>
              <a:t>,</a:t>
            </a:r>
            <a:r>
              <a:rPr lang="zh-CN" altLang="en-US" dirty="0">
                <a:ea typeface="黑体" panose="02010609060101010101" pitchFamily="49" charset="-122"/>
              </a:rPr>
              <a:t>即不能向两端继续延伸的链</a:t>
            </a:r>
            <a:endParaRPr lang="en-US" altLang="zh-CN" dirty="0">
              <a:ea typeface="黑体" panose="02010609060101010101" pitchFamily="49" charset="-122"/>
            </a:endParaRPr>
          </a:p>
          <a:p>
            <a:endParaRPr lang="en-US" altLang="zh-CN" dirty="0"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364" y="4282619"/>
            <a:ext cx="4046143" cy="84961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图的存储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ea typeface="黑体" panose="02010609060101010101" pitchFamily="49" charset="-122"/>
              </a:rPr>
              <a:t>邻接矩阵用一个n</a:t>
            </a:r>
            <a:r>
              <a:rPr lang="en-US" altLang="zh-CN" dirty="0">
                <a:ea typeface="黑体" panose="02010609060101010101" pitchFamily="49" charset="-122"/>
              </a:rPr>
              <a:t>*</a:t>
            </a:r>
            <a:r>
              <a:rPr lang="en-US" altLang="zh-CN" dirty="0" err="1">
                <a:ea typeface="黑体" panose="02010609060101010101" pitchFamily="49" charset="-122"/>
              </a:rPr>
              <a:t>n的矩阵来存储一张图</a:t>
            </a:r>
            <a:endParaRPr lang="en-US" altLang="zh-CN" dirty="0">
              <a:ea typeface="黑体" panose="02010609060101010101" pitchFamily="49" charset="-122"/>
            </a:endParaRPr>
          </a:p>
          <a:p>
            <a:r>
              <a:rPr lang="en-US" altLang="zh-CN" dirty="0" err="1">
                <a:ea typeface="黑体" panose="02010609060101010101" pitchFamily="49" charset="-122"/>
              </a:rPr>
              <a:t>矩阵的</a:t>
            </a:r>
            <a:r>
              <a:rPr lang="en-US" altLang="zh-CN" dirty="0">
                <a:ea typeface="黑体" panose="02010609060101010101" pitchFamily="49" charset="-122"/>
              </a:rPr>
              <a:t>(</a:t>
            </a:r>
            <a:r>
              <a:rPr lang="en-US" altLang="zh-CN" dirty="0" err="1">
                <a:ea typeface="黑体" panose="02010609060101010101" pitchFamily="49" charset="-122"/>
              </a:rPr>
              <a:t>i,j</a:t>
            </a:r>
            <a:r>
              <a:rPr lang="en-US" altLang="zh-CN" dirty="0">
                <a:ea typeface="黑体" panose="02010609060101010101" pitchFamily="49" charset="-122"/>
              </a:rPr>
              <a:t>)</a:t>
            </a:r>
            <a:r>
              <a:rPr lang="en-US" altLang="zh-CN" dirty="0" err="1">
                <a:ea typeface="黑体" panose="02010609060101010101" pitchFamily="49" charset="-122"/>
              </a:rPr>
              <a:t>位置存储i到j的边的信息</a:t>
            </a:r>
            <a:r>
              <a:rPr lang="en-US" altLang="zh-CN" dirty="0">
                <a:ea typeface="黑体" panose="02010609060101010101" pitchFamily="49" charset="-122"/>
              </a:rPr>
              <a:t>:</a:t>
            </a:r>
          </a:p>
          <a:p>
            <a:r>
              <a:rPr lang="en-US" altLang="zh-CN" dirty="0" err="1">
                <a:ea typeface="黑体" panose="02010609060101010101" pitchFamily="49" charset="-122"/>
              </a:rPr>
              <a:t>对于一张</a:t>
            </a:r>
            <a:r>
              <a:rPr lang="zh-CN" altLang="en-US" dirty="0">
                <a:ea typeface="黑体" panose="02010609060101010101" pitchFamily="49" charset="-122"/>
              </a:rPr>
              <a:t>边</a:t>
            </a:r>
            <a:r>
              <a:rPr lang="en-US" altLang="zh-CN" dirty="0">
                <a:ea typeface="黑体" panose="02010609060101010101" pitchFamily="49" charset="-122"/>
              </a:rPr>
              <a:t>不带权的图,只需用1和0表示这条边是否存在</a:t>
            </a:r>
          </a:p>
          <a:p>
            <a:r>
              <a:rPr lang="en-US" altLang="zh-CN" dirty="0">
                <a:ea typeface="黑体" panose="02010609060101010101" pitchFamily="49" charset="-122"/>
              </a:rPr>
              <a:t>当</a:t>
            </a:r>
            <a:r>
              <a:rPr lang="zh-CN" altLang="en-US" dirty="0">
                <a:ea typeface="黑体" panose="02010609060101010101" pitchFamily="49" charset="-122"/>
              </a:rPr>
              <a:t>边有边权</a:t>
            </a:r>
            <a:r>
              <a:rPr lang="en-US" altLang="zh-CN" dirty="0" err="1">
                <a:ea typeface="黑体" panose="02010609060101010101" pitchFamily="49" charset="-122"/>
              </a:rPr>
              <a:t>时,可以用</a:t>
            </a:r>
            <a:r>
              <a:rPr lang="zh-CN" altLang="en-US" dirty="0">
                <a:ea typeface="黑体" panose="02010609060101010101" pitchFamily="49" charset="-122"/>
              </a:rPr>
              <a:t>正无穷</a:t>
            </a:r>
            <a:r>
              <a:rPr lang="en-US" altLang="zh-CN" dirty="0" err="1">
                <a:ea typeface="黑体" panose="02010609060101010101" pitchFamily="49" charset="-122"/>
              </a:rPr>
              <a:t>表示一条边不存在,当边存在时</a:t>
            </a:r>
            <a:r>
              <a:rPr lang="zh-CN" altLang="en-US" dirty="0">
                <a:ea typeface="黑体" panose="02010609060101010101" pitchFamily="49" charset="-122"/>
              </a:rPr>
              <a:t>即</a:t>
            </a:r>
            <a:endParaRPr lang="en-US" altLang="zh-CN" dirty="0">
              <a:ea typeface="黑体" panose="02010609060101010101" pitchFamily="49" charset="-122"/>
            </a:endParaRPr>
          </a:p>
          <a:p>
            <a:r>
              <a:rPr lang="zh-CN" altLang="en-US" dirty="0">
                <a:ea typeface="黑体" panose="02010609060101010101" pitchFamily="49" charset="-122"/>
              </a:rPr>
              <a:t>在邻接矩阵的相应位置记录下边权</a:t>
            </a:r>
            <a:endParaRPr lang="en-US" altLang="zh-CN" dirty="0">
              <a:ea typeface="黑体" panose="02010609060101010101" pitchFamily="49" charset="-122"/>
            </a:endParaRPr>
          </a:p>
          <a:p>
            <a:r>
              <a:rPr lang="zh-CN" altLang="en-US" dirty="0">
                <a:ea typeface="黑体" panose="02010609060101010101" pitchFamily="49" charset="-122"/>
              </a:rPr>
              <a:t>这样空间开销是</a:t>
            </a:r>
            <a:r>
              <a:rPr lang="en-US" altLang="zh-CN" dirty="0">
                <a:ea typeface="黑体" panose="02010609060101010101" pitchFamily="49" charset="-122"/>
              </a:rPr>
              <a:t>O(n2)</a:t>
            </a:r>
            <a:r>
              <a:rPr lang="zh-CN" altLang="en-US" dirty="0">
                <a:ea typeface="黑体" panose="02010609060101010101" pitchFamily="49" charset="-122"/>
              </a:rPr>
              <a:t>的</a:t>
            </a:r>
            <a:r>
              <a:rPr lang="en-US" altLang="zh-CN" dirty="0">
                <a:ea typeface="黑体" panose="02010609060101010101" pitchFamily="49" charset="-122"/>
              </a:rPr>
              <a:t>,</a:t>
            </a:r>
            <a:r>
              <a:rPr lang="zh-CN" altLang="en-US" dirty="0">
                <a:ea typeface="黑体" panose="02010609060101010101" pitchFamily="49" charset="-122"/>
              </a:rPr>
              <a:t>所以我们可以用</a:t>
            </a:r>
            <a:r>
              <a:rPr lang="en-US" altLang="zh-CN" dirty="0">
                <a:ea typeface="黑体" panose="02010609060101010101" pitchFamily="49" charset="-122"/>
              </a:rPr>
              <a:t>n</a:t>
            </a:r>
            <a:r>
              <a:rPr lang="zh-CN" altLang="en-US" dirty="0">
                <a:ea typeface="黑体" panose="02010609060101010101" pitchFamily="49" charset="-122"/>
              </a:rPr>
              <a:t>个</a:t>
            </a:r>
            <a:r>
              <a:rPr lang="en-US" altLang="zh-CN" dirty="0">
                <a:ea typeface="黑体" panose="02010609060101010101" pitchFamily="49" charset="-122"/>
              </a:rPr>
              <a:t>vector(</a:t>
            </a:r>
            <a:r>
              <a:rPr lang="zh-CN" altLang="en-US" dirty="0">
                <a:ea typeface="黑体" panose="02010609060101010101" pitchFamily="49" charset="-122"/>
              </a:rPr>
              <a:t>动态大小的</a:t>
            </a:r>
          </a:p>
          <a:p>
            <a:r>
              <a:rPr lang="zh-CN" altLang="en-US" dirty="0">
                <a:ea typeface="黑体" panose="02010609060101010101" pitchFamily="49" charset="-122"/>
              </a:rPr>
              <a:t>数组</a:t>
            </a:r>
            <a:r>
              <a:rPr lang="en-US" altLang="zh-CN" dirty="0">
                <a:ea typeface="黑体" panose="02010609060101010101" pitchFamily="49" charset="-122"/>
              </a:rPr>
              <a:t>)</a:t>
            </a:r>
            <a:r>
              <a:rPr lang="zh-CN" altLang="en-US" dirty="0">
                <a:ea typeface="黑体" panose="02010609060101010101" pitchFamily="49" charset="-122"/>
              </a:rPr>
              <a:t>来存下矩阵的每一行</a:t>
            </a:r>
            <a:r>
              <a:rPr lang="en-US" altLang="zh-CN" dirty="0">
                <a:ea typeface="黑体" panose="02010609060101010101" pitchFamily="49" charset="-122"/>
              </a:rPr>
              <a:t>,</a:t>
            </a:r>
            <a:r>
              <a:rPr lang="zh-CN" altLang="en-US" dirty="0">
                <a:ea typeface="黑体" panose="02010609060101010101" pitchFamily="49" charset="-122"/>
              </a:rPr>
              <a:t>而每加入一条有向边</a:t>
            </a:r>
            <a:r>
              <a:rPr lang="en-US" altLang="zh-CN" dirty="0" err="1">
                <a:ea typeface="黑体" panose="02010609060101010101" pitchFamily="49" charset="-122"/>
              </a:rPr>
              <a:t>i→j</a:t>
            </a:r>
            <a:r>
              <a:rPr lang="zh-CN" altLang="en-US" dirty="0">
                <a:ea typeface="黑体" panose="02010609060101010101" pitchFamily="49" charset="-122"/>
              </a:rPr>
              <a:t>我们在第</a:t>
            </a:r>
            <a:r>
              <a:rPr lang="en-US" altLang="zh-CN" dirty="0" err="1">
                <a:ea typeface="黑体" panose="02010609060101010101" pitchFamily="49" charset="-122"/>
              </a:rPr>
              <a:t>i</a:t>
            </a:r>
            <a:r>
              <a:rPr lang="zh-CN" altLang="en-US" dirty="0">
                <a:ea typeface="黑体" panose="02010609060101010101" pitchFamily="49" charset="-122"/>
              </a:rPr>
              <a:t>个</a:t>
            </a:r>
          </a:p>
          <a:p>
            <a:r>
              <a:rPr lang="en-US" altLang="zh-CN" dirty="0">
                <a:ea typeface="黑体" panose="02010609060101010101" pitchFamily="49" charset="-122"/>
              </a:rPr>
              <a:t>vector</a:t>
            </a:r>
            <a:r>
              <a:rPr lang="zh-CN" altLang="en-US" dirty="0">
                <a:ea typeface="黑体" panose="02010609060101010101" pitchFamily="49" charset="-122"/>
              </a:rPr>
              <a:t>中加入</a:t>
            </a:r>
            <a:r>
              <a:rPr lang="en-US" altLang="zh-CN" dirty="0">
                <a:ea typeface="黑体" panose="02010609060101010101" pitchFamily="49" charset="-122"/>
              </a:rPr>
              <a:t>j</a:t>
            </a:r>
            <a:r>
              <a:rPr lang="zh-CN" altLang="en-US" dirty="0">
                <a:ea typeface="黑体" panose="02010609060101010101" pitchFamily="49" charset="-122"/>
              </a:rPr>
              <a:t>这个数</a:t>
            </a:r>
            <a:r>
              <a:rPr lang="en-US" altLang="zh-CN" dirty="0">
                <a:ea typeface="黑体" panose="02010609060101010101" pitchFamily="49" charset="-122"/>
              </a:rPr>
              <a:t>,</a:t>
            </a:r>
            <a:r>
              <a:rPr lang="zh-CN" altLang="en-US" dirty="0">
                <a:ea typeface="黑体" panose="02010609060101010101" pitchFamily="49" charset="-122"/>
              </a:rPr>
              <a:t>空间降至</a:t>
            </a:r>
            <a:r>
              <a:rPr lang="en-US" altLang="zh-CN" dirty="0">
                <a:ea typeface="黑体" panose="02010609060101010101" pitchFamily="49" charset="-122"/>
              </a:rPr>
              <a:t>O(m)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Faioj#21600 </a:t>
            </a:r>
            <a:r>
              <a:rPr lang="zh-CN" altLang="en-US" dirty="0"/>
              <a:t>食物链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黑体" panose="02010609060101010101" pitchFamily="49" charset="-122"/>
              </a:rPr>
              <a:t>拓扑排序</a:t>
            </a:r>
            <a:r>
              <a:rPr lang="en-US" altLang="zh-CN" dirty="0">
                <a:ea typeface="黑体" panose="02010609060101010101" pitchFamily="49" charset="-122"/>
              </a:rPr>
              <a:t>+</a:t>
            </a:r>
            <a:r>
              <a:rPr lang="en-US" altLang="zh-CN" dirty="0" err="1">
                <a:ea typeface="黑体" panose="02010609060101010101" pitchFamily="49" charset="-122"/>
              </a:rPr>
              <a:t>dp</a:t>
            </a:r>
            <a:endParaRPr lang="en-US" altLang="zh-CN" dirty="0">
              <a:ea typeface="黑体" panose="02010609060101010101" pitchFamily="49" charset="-122"/>
            </a:endParaRPr>
          </a:p>
          <a:p>
            <a:endParaRPr lang="en-US" altLang="zh-CN" dirty="0">
              <a:ea typeface="黑体" panose="02010609060101010101" pitchFamily="49" charset="-122"/>
            </a:endParaRPr>
          </a:p>
          <a:p>
            <a:r>
              <a:rPr lang="zh-CN" altLang="en-US" dirty="0">
                <a:ea typeface="黑体" panose="02010609060101010101" pitchFamily="49" charset="-122"/>
              </a:rPr>
              <a:t>首先一条食物链是以入度为</a:t>
            </a:r>
            <a:r>
              <a:rPr lang="en-US" altLang="zh-CN" dirty="0">
                <a:ea typeface="黑体" panose="02010609060101010101" pitchFamily="49" charset="-122"/>
              </a:rPr>
              <a:t>0</a:t>
            </a:r>
            <a:r>
              <a:rPr lang="zh-CN" altLang="en-US" dirty="0">
                <a:ea typeface="黑体" panose="02010609060101010101" pitchFamily="49" charset="-122"/>
              </a:rPr>
              <a:t>的点为起始</a:t>
            </a:r>
            <a:r>
              <a:rPr lang="en-US" altLang="zh-CN" dirty="0">
                <a:ea typeface="黑体" panose="02010609060101010101" pitchFamily="49" charset="-122"/>
              </a:rPr>
              <a:t>,</a:t>
            </a:r>
            <a:r>
              <a:rPr lang="zh-CN" altLang="en-US" dirty="0">
                <a:ea typeface="黑体" panose="02010609060101010101" pitchFamily="49" charset="-122"/>
              </a:rPr>
              <a:t>出度为</a:t>
            </a:r>
            <a:r>
              <a:rPr lang="en-US" altLang="zh-CN" dirty="0">
                <a:ea typeface="黑体" panose="02010609060101010101" pitchFamily="49" charset="-122"/>
              </a:rPr>
              <a:t>0</a:t>
            </a:r>
            <a:r>
              <a:rPr lang="zh-CN" altLang="en-US" dirty="0">
                <a:ea typeface="黑体" panose="02010609060101010101" pitchFamily="49" charset="-122"/>
              </a:rPr>
              <a:t>的点为结束的链</a:t>
            </a:r>
            <a:endParaRPr lang="en-US" altLang="zh-CN" dirty="0">
              <a:ea typeface="黑体" panose="02010609060101010101" pitchFamily="49" charset="-122"/>
            </a:endParaRPr>
          </a:p>
          <a:p>
            <a:r>
              <a:rPr lang="en-US" altLang="zh-CN" dirty="0">
                <a:ea typeface="黑体" panose="02010609060101010101" pitchFamily="49" charset="-122"/>
              </a:rPr>
              <a:t>f</a:t>
            </a:r>
            <a:r>
              <a:rPr lang="en-US" altLang="zh-CN" baseline="-25000" dirty="0">
                <a:ea typeface="黑体" panose="02010609060101010101" pitchFamily="49" charset="-122"/>
              </a:rPr>
              <a:t>i</a:t>
            </a:r>
            <a:r>
              <a:rPr lang="zh-CN" altLang="en-US" dirty="0">
                <a:ea typeface="黑体" panose="02010609060101010101" pitchFamily="49" charset="-122"/>
              </a:rPr>
              <a:t>表示任意起始点到点</a:t>
            </a:r>
            <a:r>
              <a:rPr lang="en-US" altLang="zh-CN" dirty="0" err="1">
                <a:ea typeface="黑体" panose="02010609060101010101" pitchFamily="49" charset="-122"/>
              </a:rPr>
              <a:t>i</a:t>
            </a:r>
            <a:r>
              <a:rPr lang="zh-CN" altLang="en-US" dirty="0">
                <a:ea typeface="黑体" panose="02010609060101010101" pitchFamily="49" charset="-122"/>
              </a:rPr>
              <a:t>的路径总数</a:t>
            </a:r>
            <a:endParaRPr lang="en-US" altLang="zh-CN" dirty="0">
              <a:ea typeface="黑体" panose="02010609060101010101" pitchFamily="49" charset="-122"/>
            </a:endParaRPr>
          </a:p>
          <a:p>
            <a:r>
              <a:rPr lang="zh-CN" altLang="en-US" dirty="0">
                <a:ea typeface="黑体" panose="02010609060101010101" pitchFamily="49" charset="-122"/>
              </a:rPr>
              <a:t>那么</a:t>
            </a:r>
            <a:r>
              <a:rPr lang="en-US" altLang="zh-CN" dirty="0">
                <a:ea typeface="黑体" panose="02010609060101010101" pitchFamily="49" charset="-122"/>
              </a:rPr>
              <a:t>f</a:t>
            </a:r>
            <a:r>
              <a:rPr lang="en-US" altLang="zh-CN" baseline="-25000" dirty="0">
                <a:ea typeface="黑体" panose="02010609060101010101" pitchFamily="49" charset="-122"/>
              </a:rPr>
              <a:t>i</a:t>
            </a:r>
            <a:r>
              <a:rPr lang="en-US" altLang="zh-CN" dirty="0">
                <a:ea typeface="黑体" panose="02010609060101010101" pitchFamily="49" charset="-122"/>
              </a:rPr>
              <a:t>=</a:t>
            </a:r>
            <a:r>
              <a:rPr lang="zh-CN" altLang="en-US" dirty="0">
                <a:ea typeface="黑体" panose="02010609060101010101" pitchFamily="49" charset="-122"/>
              </a:rPr>
              <a:t>∑</a:t>
            </a:r>
            <a:r>
              <a:rPr lang="en-US" altLang="zh-CN" dirty="0" err="1">
                <a:ea typeface="黑体" panose="02010609060101010101" pitchFamily="49" charset="-122"/>
              </a:rPr>
              <a:t>f</a:t>
            </a:r>
            <a:r>
              <a:rPr lang="en-US" altLang="zh-CN" baseline="-25000" dirty="0" err="1">
                <a:ea typeface="黑体" panose="02010609060101010101" pitchFamily="49" charset="-122"/>
              </a:rPr>
              <a:t>j</a:t>
            </a:r>
            <a:r>
              <a:rPr lang="en-US" altLang="zh-CN" dirty="0">
                <a:ea typeface="黑体" panose="02010609060101010101" pitchFamily="49" charset="-122"/>
              </a:rPr>
              <a:t> (</a:t>
            </a:r>
            <a:r>
              <a:rPr lang="en-US" altLang="zh-CN" dirty="0" err="1">
                <a:ea typeface="黑体" panose="02010609060101010101" pitchFamily="49" charset="-122"/>
              </a:rPr>
              <a:t>j,i</a:t>
            </a:r>
            <a:r>
              <a:rPr lang="en-US" altLang="zh-CN" dirty="0">
                <a:ea typeface="黑体" panose="02010609060101010101" pitchFamily="49" charset="-122"/>
              </a:rPr>
              <a:t>)</a:t>
            </a:r>
            <a:r>
              <a:rPr lang="zh-CN" altLang="en-US" dirty="0">
                <a:ea typeface="黑体" panose="02010609060101010101" pitchFamily="49" charset="-122"/>
              </a:rPr>
              <a:t>∈</a:t>
            </a:r>
            <a:r>
              <a:rPr lang="en-US" altLang="zh-CN" dirty="0">
                <a:ea typeface="黑体" panose="02010609060101010101" pitchFamily="49" charset="-122"/>
              </a:rPr>
              <a:t>e</a:t>
            </a:r>
          </a:p>
          <a:p>
            <a:r>
              <a:rPr lang="en-US" altLang="zh-CN" dirty="0">
                <a:ea typeface="黑体" panose="02010609060101010101" pitchFamily="49" charset="-122"/>
              </a:rPr>
              <a:t>(</a:t>
            </a:r>
            <a:r>
              <a:rPr lang="zh-CN" altLang="en-US" dirty="0">
                <a:ea typeface="黑体" panose="02010609060101010101" pitchFamily="49" charset="-122"/>
              </a:rPr>
              <a:t>注意只有入度为</a:t>
            </a:r>
            <a:r>
              <a:rPr lang="en-US" altLang="zh-CN" dirty="0">
                <a:ea typeface="黑体" panose="02010609060101010101" pitchFamily="49" charset="-122"/>
              </a:rPr>
              <a:t>0</a:t>
            </a:r>
            <a:r>
              <a:rPr lang="zh-CN" altLang="en-US" dirty="0">
                <a:ea typeface="黑体" panose="02010609060101010101" pitchFamily="49" charset="-122"/>
              </a:rPr>
              <a:t>的点</a:t>
            </a:r>
            <a:r>
              <a:rPr lang="en-US" altLang="zh-CN" dirty="0">
                <a:ea typeface="黑体" panose="02010609060101010101" pitchFamily="49" charset="-122"/>
              </a:rPr>
              <a:t>f</a:t>
            </a:r>
            <a:r>
              <a:rPr lang="en-US" altLang="zh-CN" baseline="-25000" dirty="0">
                <a:ea typeface="黑体" panose="02010609060101010101" pitchFamily="49" charset="-122"/>
              </a:rPr>
              <a:t>i</a:t>
            </a:r>
            <a:r>
              <a:rPr lang="zh-CN" altLang="en-US" dirty="0">
                <a:ea typeface="黑体" panose="02010609060101010101" pitchFamily="49" charset="-122"/>
              </a:rPr>
              <a:t>初值为</a:t>
            </a:r>
            <a:r>
              <a:rPr lang="en-US" altLang="zh-CN" dirty="0">
                <a:ea typeface="黑体" panose="02010609060101010101" pitchFamily="49" charset="-122"/>
              </a:rPr>
              <a:t>1,</a:t>
            </a:r>
            <a:r>
              <a:rPr lang="zh-CN" altLang="en-US" dirty="0">
                <a:ea typeface="黑体" panose="02010609060101010101" pitchFamily="49" charset="-122"/>
              </a:rPr>
              <a:t>其余初值为</a:t>
            </a:r>
            <a:r>
              <a:rPr lang="en-US" altLang="zh-CN" dirty="0">
                <a:ea typeface="黑体" panose="02010609060101010101" pitchFamily="49" charset="-122"/>
              </a:rPr>
              <a:t>0)</a:t>
            </a:r>
          </a:p>
          <a:p>
            <a:r>
              <a:rPr lang="zh-CN" altLang="en-US" dirty="0">
                <a:ea typeface="黑体" panose="02010609060101010101" pitchFamily="49" charset="-122"/>
              </a:rPr>
              <a:t>最后答案即为∑</a:t>
            </a:r>
            <a:r>
              <a:rPr lang="en-US" altLang="zh-CN" dirty="0">
                <a:ea typeface="黑体" panose="02010609060101010101" pitchFamily="49" charset="-122"/>
              </a:rPr>
              <a:t>f</a:t>
            </a:r>
            <a:r>
              <a:rPr lang="en-US" altLang="zh-CN" baseline="-25000" dirty="0">
                <a:ea typeface="黑体" panose="02010609060101010101" pitchFamily="49" charset="-122"/>
              </a:rPr>
              <a:t>i </a:t>
            </a:r>
            <a:r>
              <a:rPr lang="en-US" altLang="zh-CN" dirty="0">
                <a:ea typeface="黑体" panose="02010609060101010101" pitchFamily="49" charset="-122"/>
              </a:rPr>
              <a:t>[</a:t>
            </a:r>
            <a:r>
              <a:rPr lang="en-US" altLang="zh-CN" dirty="0" err="1">
                <a:ea typeface="黑体" panose="02010609060101010101" pitchFamily="49" charset="-122"/>
              </a:rPr>
              <a:t>i</a:t>
            </a:r>
            <a:r>
              <a:rPr lang="zh-CN" altLang="en-US" dirty="0">
                <a:ea typeface="黑体" panose="02010609060101010101" pitchFamily="49" charset="-122"/>
              </a:rPr>
              <a:t>的出度为</a:t>
            </a:r>
            <a:r>
              <a:rPr lang="en-US" altLang="zh-CN" dirty="0">
                <a:ea typeface="黑体" panose="02010609060101010101" pitchFamily="49" charset="-122"/>
              </a:rPr>
              <a:t>0]</a:t>
            </a:r>
            <a:endParaRPr lang="zh-CN" altLang="en-US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End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Thank You!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图的存储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无权图</a:t>
            </a:r>
            <a:r>
              <a:rPr lang="en-US" altLang="zh-CN">
                <a:sym typeface="+mn-ea"/>
              </a:rPr>
              <a:t>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黑体" panose="02010609060101010101" pitchFamily="49" charset="-122"/>
              </a:rPr>
              <a:t>vector&lt;int&gt;e[N];</a:t>
            </a:r>
          </a:p>
          <a:p>
            <a:r>
              <a:rPr lang="en-US" altLang="zh-CN" dirty="0" err="1">
                <a:ea typeface="黑体" panose="02010609060101010101" pitchFamily="49" charset="-122"/>
              </a:rPr>
              <a:t>addedge</a:t>
            </a:r>
            <a:r>
              <a:rPr lang="en-US" altLang="zh-CN" dirty="0">
                <a:ea typeface="黑体" panose="02010609060101010101" pitchFamily="49" charset="-122"/>
              </a:rPr>
              <a:t>(int </a:t>
            </a:r>
            <a:r>
              <a:rPr lang="en-US" altLang="zh-CN" dirty="0" err="1">
                <a:ea typeface="黑体" panose="02010609060101010101" pitchFamily="49" charset="-122"/>
              </a:rPr>
              <a:t>u,int</a:t>
            </a:r>
            <a:r>
              <a:rPr lang="en-US" altLang="zh-CN" dirty="0">
                <a:ea typeface="黑体" panose="02010609060101010101" pitchFamily="49" charset="-122"/>
              </a:rPr>
              <a:t> v)e[u].</a:t>
            </a:r>
            <a:r>
              <a:rPr lang="en-US" altLang="zh-CN" dirty="0" err="1">
                <a:ea typeface="黑体" panose="02010609060101010101" pitchFamily="49" charset="-122"/>
              </a:rPr>
              <a:t>push_back</a:t>
            </a:r>
            <a:r>
              <a:rPr lang="en-US" altLang="zh-CN" dirty="0">
                <a:ea typeface="黑体" panose="02010609060101010101" pitchFamily="49" charset="-122"/>
              </a:rPr>
              <a:t>(v);</a:t>
            </a:r>
          </a:p>
          <a:p>
            <a:r>
              <a:rPr lang="en-US" altLang="zh-CN" dirty="0">
                <a:ea typeface="黑体" panose="02010609060101010101" pitchFamily="49" charset="-122"/>
              </a:rPr>
              <a:t>//</a:t>
            </a:r>
            <a:r>
              <a:rPr lang="zh-CN" altLang="en-US" dirty="0">
                <a:ea typeface="黑体" panose="02010609060101010101" pitchFamily="49" charset="-122"/>
              </a:rPr>
              <a:t>加入</a:t>
            </a:r>
            <a:r>
              <a:rPr lang="en-US" altLang="zh-CN" dirty="0" err="1">
                <a:ea typeface="黑体" panose="02010609060101010101" pitchFamily="49" charset="-122"/>
              </a:rPr>
              <a:t>u→v</a:t>
            </a:r>
            <a:r>
              <a:rPr lang="zh-CN" altLang="en-US" dirty="0">
                <a:ea typeface="黑体" panose="02010609060101010101" pitchFamily="49" charset="-122"/>
              </a:rPr>
              <a:t>无权有向边</a:t>
            </a:r>
          </a:p>
          <a:p>
            <a:r>
              <a:rPr lang="en-US" altLang="zh-CN" dirty="0" err="1">
                <a:ea typeface="黑体" panose="02010609060101010101" pitchFamily="49" charset="-122"/>
              </a:rPr>
              <a:t>addedge</a:t>
            </a:r>
            <a:r>
              <a:rPr lang="en-US" altLang="zh-CN" dirty="0">
                <a:ea typeface="黑体" panose="02010609060101010101" pitchFamily="49" charset="-122"/>
              </a:rPr>
              <a:t>(int </a:t>
            </a:r>
            <a:r>
              <a:rPr lang="en-US" altLang="zh-CN" dirty="0" err="1">
                <a:ea typeface="黑体" panose="02010609060101010101" pitchFamily="49" charset="-122"/>
              </a:rPr>
              <a:t>u,int</a:t>
            </a:r>
            <a:r>
              <a:rPr lang="en-US" altLang="zh-CN" dirty="0">
                <a:ea typeface="黑体" panose="02010609060101010101" pitchFamily="49" charset="-122"/>
              </a:rPr>
              <a:t> v)</a:t>
            </a:r>
          </a:p>
          <a:p>
            <a:r>
              <a:rPr lang="en-US" altLang="zh-CN" dirty="0">
                <a:ea typeface="黑体" panose="02010609060101010101" pitchFamily="49" charset="-122"/>
              </a:rPr>
              <a:t>	e[u].</a:t>
            </a:r>
            <a:r>
              <a:rPr lang="en-US" altLang="zh-CN" dirty="0" err="1">
                <a:ea typeface="黑体" panose="02010609060101010101" pitchFamily="49" charset="-122"/>
              </a:rPr>
              <a:t>push_back</a:t>
            </a:r>
            <a:r>
              <a:rPr lang="en-US" altLang="zh-CN" dirty="0">
                <a:ea typeface="黑体" panose="02010609060101010101" pitchFamily="49" charset="-122"/>
              </a:rPr>
              <a:t>(v),e[v].</a:t>
            </a:r>
            <a:r>
              <a:rPr lang="en-US" altLang="zh-CN" dirty="0" err="1">
                <a:ea typeface="黑体" panose="02010609060101010101" pitchFamily="49" charset="-122"/>
              </a:rPr>
              <a:t>push_back</a:t>
            </a:r>
            <a:r>
              <a:rPr lang="en-US" altLang="zh-CN" dirty="0">
                <a:ea typeface="黑体" panose="02010609060101010101" pitchFamily="49" charset="-122"/>
              </a:rPr>
              <a:t>(u);</a:t>
            </a:r>
            <a:endParaRPr lang="zh-CN" altLang="en-US" dirty="0">
              <a:ea typeface="黑体" panose="02010609060101010101" pitchFamily="49" charset="-122"/>
            </a:endParaRPr>
          </a:p>
          <a:p>
            <a:r>
              <a:rPr lang="en-US" altLang="zh-CN" dirty="0">
                <a:ea typeface="黑体" panose="02010609060101010101" pitchFamily="49" charset="-122"/>
              </a:rPr>
              <a:t>//</a:t>
            </a:r>
            <a:r>
              <a:rPr lang="zh-CN" altLang="en-US" dirty="0">
                <a:ea typeface="黑体" panose="02010609060101010101" pitchFamily="49" charset="-122"/>
                <a:sym typeface="+mn-ea"/>
              </a:rPr>
              <a:t>加入</a:t>
            </a:r>
            <a:r>
              <a:rPr lang="en-US" altLang="zh-CN" dirty="0" err="1">
                <a:ea typeface="黑体" panose="02010609060101010101" pitchFamily="49" charset="-122"/>
                <a:sym typeface="+mn-ea"/>
              </a:rPr>
              <a:t>u→v</a:t>
            </a:r>
            <a:r>
              <a:rPr lang="zh-CN" altLang="en-US" dirty="0">
                <a:ea typeface="黑体" panose="02010609060101010101" pitchFamily="49" charset="-122"/>
                <a:sym typeface="+mn-ea"/>
              </a:rPr>
              <a:t>无权无向边</a:t>
            </a: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图的存储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有权图</a:t>
            </a:r>
            <a:r>
              <a:rPr lang="en-US" altLang="zh-CN">
                <a:sym typeface="+mn-ea"/>
              </a:rPr>
              <a:t>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7500"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ea typeface="黑体" panose="02010609060101010101" pitchFamily="49" charset="-122"/>
              </a:rPr>
              <a:t>struct edge{int </a:t>
            </a:r>
            <a:r>
              <a:rPr lang="en-US" altLang="zh-CN" dirty="0" err="1">
                <a:ea typeface="黑体" panose="02010609060101010101" pitchFamily="49" charset="-122"/>
              </a:rPr>
              <a:t>to,w</a:t>
            </a:r>
            <a:r>
              <a:rPr lang="en-US" altLang="zh-CN" dirty="0">
                <a:ea typeface="黑体" panose="02010609060101010101" pitchFamily="49" charset="-122"/>
              </a:rPr>
              <a:t>};//</a:t>
            </a:r>
            <a:r>
              <a:rPr lang="zh-CN" altLang="en-US" dirty="0">
                <a:ea typeface="黑体" panose="02010609060101010101" pitchFamily="49" charset="-122"/>
              </a:rPr>
              <a:t>可以用</a:t>
            </a:r>
            <a:r>
              <a:rPr lang="en-US" altLang="zh-CN" dirty="0">
                <a:ea typeface="黑体" panose="02010609060101010101" pitchFamily="49" charset="-122"/>
              </a:rPr>
              <a:t>pair&lt;</a:t>
            </a:r>
            <a:r>
              <a:rPr lang="en-US" altLang="zh-CN" dirty="0" err="1">
                <a:ea typeface="黑体" panose="02010609060101010101" pitchFamily="49" charset="-122"/>
              </a:rPr>
              <a:t>int,int</a:t>
            </a:r>
            <a:r>
              <a:rPr lang="en-US" altLang="zh-CN" dirty="0">
                <a:ea typeface="黑体" panose="02010609060101010101" pitchFamily="49" charset="-122"/>
              </a:rPr>
              <a:t>&gt;</a:t>
            </a:r>
            <a:r>
              <a:rPr lang="zh-CN" altLang="en-US" dirty="0">
                <a:ea typeface="黑体" panose="02010609060101010101" pitchFamily="49" charset="-122"/>
              </a:rPr>
              <a:t>替代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ea typeface="黑体" panose="02010609060101010101" pitchFamily="49" charset="-122"/>
              </a:rPr>
              <a:t>vector&lt;edge&gt;e[N];</a:t>
            </a:r>
          </a:p>
          <a:p>
            <a:pPr>
              <a:lnSpc>
                <a:spcPct val="100000"/>
              </a:lnSpc>
            </a:pPr>
            <a:r>
              <a:rPr lang="en-US" altLang="zh-CN" dirty="0" err="1">
                <a:ea typeface="黑体" panose="02010609060101010101" pitchFamily="49" charset="-122"/>
              </a:rPr>
              <a:t>addedge</a:t>
            </a:r>
            <a:r>
              <a:rPr lang="en-US" altLang="zh-CN" dirty="0">
                <a:ea typeface="黑体" panose="02010609060101010101" pitchFamily="49" charset="-122"/>
              </a:rPr>
              <a:t>(int </a:t>
            </a:r>
            <a:r>
              <a:rPr lang="en-US" altLang="zh-CN" dirty="0" err="1">
                <a:ea typeface="黑体" panose="02010609060101010101" pitchFamily="49" charset="-122"/>
              </a:rPr>
              <a:t>u,int</a:t>
            </a:r>
            <a:r>
              <a:rPr lang="en-US" altLang="zh-CN" dirty="0">
                <a:ea typeface="黑体" panose="02010609060101010101" pitchFamily="49" charset="-122"/>
              </a:rPr>
              <a:t> </a:t>
            </a:r>
            <a:r>
              <a:rPr lang="en-US" altLang="zh-CN" dirty="0" err="1">
                <a:ea typeface="黑体" panose="02010609060101010101" pitchFamily="49" charset="-122"/>
              </a:rPr>
              <a:t>v,int</a:t>
            </a:r>
            <a:r>
              <a:rPr lang="en-US" altLang="zh-CN" dirty="0">
                <a:ea typeface="黑体" panose="02010609060101010101" pitchFamily="49" charset="-122"/>
              </a:rPr>
              <a:t> w)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ea typeface="黑体" panose="02010609060101010101" pitchFamily="49" charset="-122"/>
              </a:rPr>
              <a:t>	e[u].</a:t>
            </a:r>
            <a:r>
              <a:rPr lang="en-US" altLang="zh-CN" dirty="0" err="1">
                <a:ea typeface="黑体" panose="02010609060101010101" pitchFamily="49" charset="-122"/>
              </a:rPr>
              <a:t>push_back</a:t>
            </a:r>
            <a:r>
              <a:rPr lang="en-US" altLang="zh-CN" dirty="0">
                <a:ea typeface="黑体" panose="02010609060101010101" pitchFamily="49" charset="-122"/>
              </a:rPr>
              <a:t>((edge){</a:t>
            </a:r>
            <a:r>
              <a:rPr lang="en-US" altLang="zh-CN" dirty="0" err="1">
                <a:ea typeface="黑体" panose="02010609060101010101" pitchFamily="49" charset="-122"/>
              </a:rPr>
              <a:t>v,w</a:t>
            </a:r>
            <a:r>
              <a:rPr lang="en-US" altLang="zh-CN" dirty="0">
                <a:ea typeface="黑体" panose="02010609060101010101" pitchFamily="49" charset="-122"/>
              </a:rPr>
              <a:t>});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ea typeface="黑体" panose="02010609060101010101" pitchFamily="49" charset="-122"/>
              </a:rPr>
              <a:t>//</a:t>
            </a:r>
            <a:r>
              <a:rPr lang="zh-CN" altLang="en-US" dirty="0">
                <a:ea typeface="黑体" panose="02010609060101010101" pitchFamily="49" charset="-122"/>
              </a:rPr>
              <a:t>加入一条</a:t>
            </a:r>
            <a:r>
              <a:rPr lang="en-US" altLang="zh-CN" dirty="0" err="1">
                <a:ea typeface="黑体" panose="02010609060101010101" pitchFamily="49" charset="-122"/>
              </a:rPr>
              <a:t>u→v</a:t>
            </a:r>
            <a:r>
              <a:rPr lang="zh-CN" altLang="en-US" dirty="0">
                <a:ea typeface="黑体" panose="02010609060101010101" pitchFamily="49" charset="-122"/>
              </a:rPr>
              <a:t>的权值为</a:t>
            </a:r>
            <a:r>
              <a:rPr lang="en-US" altLang="zh-CN" dirty="0">
                <a:ea typeface="黑体" panose="02010609060101010101" pitchFamily="49" charset="-122"/>
              </a:rPr>
              <a:t>w</a:t>
            </a:r>
            <a:r>
              <a:rPr lang="zh-CN" altLang="en-US" dirty="0">
                <a:ea typeface="黑体" panose="02010609060101010101" pitchFamily="49" charset="-122"/>
              </a:rPr>
              <a:t>的有向边</a:t>
            </a:r>
            <a:r>
              <a:rPr lang="en-US" altLang="zh-CN" dirty="0">
                <a:ea typeface="黑体" panose="02010609060101010101" pitchFamily="49" charset="-122"/>
              </a:rPr>
              <a:t>,</a:t>
            </a:r>
            <a:r>
              <a:rPr lang="zh-CN" altLang="en-US" dirty="0">
                <a:ea typeface="黑体" panose="02010609060101010101" pitchFamily="49" charset="-122"/>
              </a:rPr>
              <a:t>无向边同理</a:t>
            </a:r>
          </a:p>
          <a:p>
            <a:pPr>
              <a:lnSpc>
                <a:spcPct val="100000"/>
              </a:lnSpc>
            </a:pPr>
            <a:endParaRPr lang="zh-CN" altLang="en-US" dirty="0">
              <a:ea typeface="黑体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ea typeface="黑体" panose="02010609060101010101" pitchFamily="49" charset="-122"/>
              </a:rPr>
              <a:t>实际问题中有权图应用较多</a:t>
            </a:r>
            <a:r>
              <a:rPr lang="en-US" altLang="zh-CN" dirty="0">
                <a:ea typeface="黑体" panose="02010609060101010101" pitchFamily="49" charset="-122"/>
              </a:rPr>
              <a:t>,</a:t>
            </a:r>
            <a:r>
              <a:rPr lang="zh-CN" altLang="en-US" dirty="0">
                <a:ea typeface="黑体" panose="02010609060101010101" pitchFamily="49" charset="-122"/>
              </a:rPr>
              <a:t>因为我们的答案往往和边的长度</a:t>
            </a:r>
            <a:r>
              <a:rPr lang="en-US" altLang="zh-CN" dirty="0">
                <a:ea typeface="黑体" panose="02010609060101010101" pitchFamily="49" charset="-122"/>
              </a:rPr>
              <a:t>(</a:t>
            </a:r>
            <a:r>
              <a:rPr lang="zh-CN" altLang="en-US" dirty="0">
                <a:ea typeface="黑体" panose="02010609060101010101" pitchFamily="49" charset="-122"/>
              </a:rPr>
              <a:t>即</a:t>
            </a:r>
          </a:p>
          <a:p>
            <a:pPr>
              <a:lnSpc>
                <a:spcPct val="100000"/>
              </a:lnSpc>
            </a:pPr>
            <a:r>
              <a:rPr lang="zh-CN" altLang="en-US" dirty="0">
                <a:ea typeface="黑体" panose="02010609060101010101" pitchFamily="49" charset="-122"/>
              </a:rPr>
              <a:t>边权</a:t>
            </a:r>
            <a:r>
              <a:rPr lang="en-US" altLang="zh-CN" dirty="0">
                <a:ea typeface="黑体" panose="02010609060101010101" pitchFamily="49" charset="-122"/>
              </a:rPr>
              <a:t>)</a:t>
            </a:r>
            <a:r>
              <a:rPr lang="zh-CN" altLang="en-US" dirty="0">
                <a:ea typeface="黑体" panose="02010609060101010101" pitchFamily="49" charset="-122"/>
              </a:rPr>
              <a:t>有关</a:t>
            </a:r>
            <a:r>
              <a:rPr lang="en-US" altLang="zh-CN" dirty="0">
                <a:ea typeface="黑体" panose="02010609060101010101" pitchFamily="49" charset="-122"/>
              </a:rPr>
              <a:t>	</a:t>
            </a:r>
          </a:p>
          <a:p>
            <a:pPr>
              <a:lnSpc>
                <a:spcPct val="100000"/>
              </a:lnSpc>
            </a:pPr>
            <a:r>
              <a:rPr lang="zh-CN" altLang="en-US" dirty="0">
                <a:ea typeface="黑体" panose="02010609060101010101" pitchFamily="49" charset="-122"/>
              </a:rPr>
              <a:t>对链式前向星感兴趣的同学请自行学习</a:t>
            </a:r>
            <a:endParaRPr lang="en-US" altLang="zh-CN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并查集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500" dirty="0">
                <a:ea typeface="黑体" panose="02010609060101010101" pitchFamily="49" charset="-122"/>
              </a:rPr>
              <a:t>并查集</a:t>
            </a:r>
            <a:r>
              <a:rPr lang="en-US" altLang="zh-CN" sz="2500" dirty="0">
                <a:ea typeface="黑体" panose="02010609060101010101" pitchFamily="49" charset="-122"/>
              </a:rPr>
              <a:t>(Find-Union Set)</a:t>
            </a:r>
            <a:r>
              <a:rPr lang="zh-CN" altLang="en-US" sz="2500" dirty="0">
                <a:ea typeface="黑体" panose="02010609060101010101" pitchFamily="49" charset="-122"/>
              </a:rPr>
              <a:t>是一种对集合进行维护的数据结构</a:t>
            </a:r>
            <a:r>
              <a:rPr lang="en-US" altLang="zh-CN" sz="2500" dirty="0">
                <a:ea typeface="黑体" panose="02010609060101010101" pitchFamily="49" charset="-122"/>
              </a:rPr>
              <a:t>,</a:t>
            </a:r>
            <a:r>
              <a:rPr lang="zh-CN" altLang="en-US" sz="2500" dirty="0">
                <a:ea typeface="黑体" panose="02010609060101010101" pitchFamily="49" charset="-122"/>
              </a:rPr>
              <a:t>支</a:t>
            </a:r>
          </a:p>
          <a:p>
            <a:r>
              <a:rPr lang="zh-CN" altLang="en-US" sz="2500" dirty="0">
                <a:ea typeface="黑体" panose="02010609060101010101" pitchFamily="49" charset="-122"/>
              </a:rPr>
              <a:t>持两种操作</a:t>
            </a:r>
          </a:p>
          <a:p>
            <a:r>
              <a:rPr lang="en-US" altLang="zh-CN" sz="2500" dirty="0">
                <a:ea typeface="黑体" panose="02010609060101010101" pitchFamily="49" charset="-122"/>
              </a:rPr>
              <a:t>1.</a:t>
            </a:r>
            <a:r>
              <a:rPr lang="zh-CN" altLang="en-US" sz="2500" dirty="0">
                <a:ea typeface="黑体" panose="02010609060101010101" pitchFamily="49" charset="-122"/>
              </a:rPr>
              <a:t>给出</a:t>
            </a:r>
            <a:r>
              <a:rPr lang="en-US" altLang="zh-CN" sz="2500" dirty="0" err="1">
                <a:ea typeface="黑体" panose="02010609060101010101" pitchFamily="49" charset="-122"/>
              </a:rPr>
              <a:t>a,b</a:t>
            </a:r>
            <a:r>
              <a:rPr lang="en-US" altLang="zh-CN" sz="2500" dirty="0">
                <a:ea typeface="黑体" panose="02010609060101010101" pitchFamily="49" charset="-122"/>
              </a:rPr>
              <a:t>,</a:t>
            </a:r>
            <a:r>
              <a:rPr lang="zh-CN" altLang="en-US" sz="2500" dirty="0">
                <a:ea typeface="黑体" panose="02010609060101010101" pitchFamily="49" charset="-122"/>
              </a:rPr>
              <a:t>合并 </a:t>
            </a:r>
            <a:r>
              <a:rPr lang="en-US" altLang="zh-CN" sz="2500" dirty="0">
                <a:ea typeface="黑体" panose="02010609060101010101" pitchFamily="49" charset="-122"/>
              </a:rPr>
              <a:t>a</a:t>
            </a:r>
            <a:r>
              <a:rPr lang="zh-CN" altLang="en-US" sz="2500" dirty="0">
                <a:ea typeface="黑体" panose="02010609060101010101" pitchFamily="49" charset="-122"/>
              </a:rPr>
              <a:t>所在集合</a:t>
            </a:r>
            <a:r>
              <a:rPr lang="en-US" altLang="zh-CN" sz="2500" dirty="0" err="1">
                <a:ea typeface="黑体" panose="02010609060101010101" pitchFamily="49" charset="-122"/>
              </a:rPr>
              <a:t>A,b</a:t>
            </a:r>
            <a:r>
              <a:rPr lang="zh-CN" altLang="en-US" sz="2500" dirty="0">
                <a:ea typeface="黑体" panose="02010609060101010101" pitchFamily="49" charset="-122"/>
              </a:rPr>
              <a:t>所在集合</a:t>
            </a:r>
            <a:r>
              <a:rPr lang="en-US" altLang="zh-CN" sz="2500" dirty="0">
                <a:ea typeface="黑体" panose="02010609060101010101" pitchFamily="49" charset="-122"/>
              </a:rPr>
              <a:t>B</a:t>
            </a:r>
          </a:p>
          <a:p>
            <a:r>
              <a:rPr lang="en-US" altLang="zh-CN" sz="2500" dirty="0">
                <a:ea typeface="黑体" panose="02010609060101010101" pitchFamily="49" charset="-122"/>
              </a:rPr>
              <a:t>2.</a:t>
            </a:r>
            <a:r>
              <a:rPr lang="zh-CN" altLang="en-US" sz="2500" dirty="0">
                <a:ea typeface="黑体" panose="02010609060101010101" pitchFamily="49" charset="-122"/>
              </a:rPr>
              <a:t>给出</a:t>
            </a:r>
            <a:r>
              <a:rPr lang="en-US" altLang="zh-CN" sz="2500" dirty="0" err="1">
                <a:ea typeface="黑体" panose="02010609060101010101" pitchFamily="49" charset="-122"/>
              </a:rPr>
              <a:t>a,b</a:t>
            </a:r>
            <a:r>
              <a:rPr lang="en-US" altLang="zh-CN" sz="2500" dirty="0">
                <a:ea typeface="黑体" panose="02010609060101010101" pitchFamily="49" charset="-122"/>
              </a:rPr>
              <a:t>,</a:t>
            </a:r>
            <a:r>
              <a:rPr lang="zh-CN" altLang="en-US" sz="2500" dirty="0">
                <a:ea typeface="黑体" panose="02010609060101010101" pitchFamily="49" charset="-122"/>
              </a:rPr>
              <a:t>询问元素</a:t>
            </a:r>
            <a:r>
              <a:rPr lang="en-US" altLang="zh-CN" sz="2500" dirty="0" err="1">
                <a:ea typeface="黑体" panose="02010609060101010101" pitchFamily="49" charset="-122"/>
              </a:rPr>
              <a:t>a,b</a:t>
            </a:r>
            <a:r>
              <a:rPr lang="zh-CN" altLang="en-US" sz="2500" dirty="0">
                <a:ea typeface="黑体" panose="02010609060101010101" pitchFamily="49" charset="-122"/>
              </a:rPr>
              <a:t>是否在同一集合中</a:t>
            </a:r>
          </a:p>
          <a:p>
            <a:endParaRPr lang="zh-CN" altLang="en-US" sz="2500" dirty="0">
              <a:ea typeface="黑体" panose="02010609060101010101" pitchFamily="49" charset="-122"/>
            </a:endParaRPr>
          </a:p>
          <a:p>
            <a:r>
              <a:rPr lang="zh-CN" altLang="en-US" sz="2500" dirty="0">
                <a:ea typeface="黑体" panose="02010609060101010101" pitchFamily="49" charset="-122"/>
              </a:rPr>
              <a:t>对无向图来说</a:t>
            </a:r>
            <a:r>
              <a:rPr lang="en-US" altLang="zh-CN" sz="2500" dirty="0">
                <a:ea typeface="黑体" panose="02010609060101010101" pitchFamily="49" charset="-122"/>
              </a:rPr>
              <a:t>,</a:t>
            </a:r>
            <a:r>
              <a:rPr lang="zh-CN" altLang="en-US" sz="2500" dirty="0">
                <a:ea typeface="黑体" panose="02010609060101010101" pitchFamily="49" charset="-122"/>
              </a:rPr>
              <a:t>并查集其实在进行</a:t>
            </a:r>
            <a:r>
              <a:rPr lang="en-US" altLang="zh-CN" sz="2500" dirty="0">
                <a:ea typeface="黑体" panose="02010609060101010101" pitchFamily="49" charset="-122"/>
              </a:rPr>
              <a:t>”</a:t>
            </a:r>
            <a:r>
              <a:rPr lang="zh-CN" altLang="en-US" sz="2500" dirty="0">
                <a:ea typeface="黑体" panose="02010609060101010101" pitchFamily="49" charset="-122"/>
              </a:rPr>
              <a:t>加一条无向边</a:t>
            </a:r>
            <a:r>
              <a:rPr lang="en-US" altLang="zh-CN" sz="2500" dirty="0">
                <a:ea typeface="黑体" panose="02010609060101010101" pitchFamily="49" charset="-122"/>
              </a:rPr>
              <a:t>”,“</a:t>
            </a:r>
            <a:r>
              <a:rPr lang="zh-CN" altLang="en-US" sz="2500" dirty="0">
                <a:ea typeface="黑体" panose="02010609060101010101" pitchFamily="49" charset="-122"/>
              </a:rPr>
              <a:t>询问两点之间</a:t>
            </a:r>
          </a:p>
          <a:p>
            <a:r>
              <a:rPr lang="zh-CN" altLang="en-US" sz="2500" dirty="0">
                <a:ea typeface="黑体" panose="02010609060101010101" pitchFamily="49" charset="-122"/>
              </a:rPr>
              <a:t>连通性</a:t>
            </a:r>
            <a:r>
              <a:rPr lang="en-US" altLang="zh-CN" sz="2500" dirty="0">
                <a:ea typeface="黑体" panose="02010609060101010101" pitchFamily="49" charset="-122"/>
              </a:rPr>
              <a:t>(</a:t>
            </a:r>
            <a:r>
              <a:rPr lang="zh-CN" altLang="en-US" sz="2500" dirty="0">
                <a:ea typeface="黑体" panose="02010609060101010101" pitchFamily="49" charset="-122"/>
              </a:rPr>
              <a:t>即能否互相到达</a:t>
            </a:r>
            <a:r>
              <a:rPr lang="en-US" altLang="zh-CN" sz="2500" dirty="0">
                <a:ea typeface="黑体" panose="02010609060101010101" pitchFamily="49" charset="-122"/>
              </a:rPr>
              <a:t>)”</a:t>
            </a:r>
            <a:r>
              <a:rPr lang="zh-CN" altLang="en-US" sz="2500" dirty="0">
                <a:ea typeface="黑体" panose="02010609060101010101" pitchFamily="49" charset="-122"/>
              </a:rPr>
              <a:t>两种操作</a:t>
            </a:r>
            <a:endParaRPr lang="en-US" altLang="zh-CN" sz="2500" dirty="0">
              <a:ea typeface="黑体" panose="02010609060101010101" pitchFamily="49" charset="-122"/>
            </a:endParaRPr>
          </a:p>
          <a:p>
            <a:r>
              <a:rPr lang="zh-CN" altLang="en-US" sz="2500" dirty="0">
                <a:ea typeface="黑体" panose="02010609060101010101" pitchFamily="49" charset="-122"/>
              </a:rPr>
              <a:t>若一些点之间能互相到达</a:t>
            </a:r>
            <a:r>
              <a:rPr lang="en-US" altLang="zh-CN" sz="2500" dirty="0">
                <a:ea typeface="黑体" panose="02010609060101010101" pitchFamily="49" charset="-122"/>
              </a:rPr>
              <a:t>,</a:t>
            </a:r>
            <a:r>
              <a:rPr lang="zh-CN" altLang="en-US" sz="2500" dirty="0">
                <a:ea typeface="黑体" panose="02010609060101010101" pitchFamily="49" charset="-122"/>
              </a:rPr>
              <a:t>则它们被称为一个连通块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并查集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500" dirty="0">
                <a:ea typeface="黑体" panose="02010609060101010101" pitchFamily="49" charset="-122"/>
              </a:rPr>
              <a:t>首先</a:t>
            </a:r>
            <a:r>
              <a:rPr lang="en-US" altLang="zh-CN" sz="2500" dirty="0">
                <a:ea typeface="黑体" panose="02010609060101010101" pitchFamily="49" charset="-122"/>
              </a:rPr>
              <a:t>,</a:t>
            </a:r>
            <a:r>
              <a:rPr lang="zh-CN" altLang="en-US" sz="2500" dirty="0">
                <a:ea typeface="黑体" panose="02010609060101010101" pitchFamily="49" charset="-122"/>
              </a:rPr>
              <a:t>在加边的时候我们只在两点不连通的时候才实际操作</a:t>
            </a:r>
            <a:r>
              <a:rPr lang="en-US" altLang="zh-CN" sz="2500" dirty="0">
                <a:ea typeface="黑体" panose="02010609060101010101" pitchFamily="49" charset="-122"/>
              </a:rPr>
              <a:t>,</a:t>
            </a:r>
            <a:r>
              <a:rPr lang="zh-CN" altLang="en-US" sz="2500" dirty="0">
                <a:ea typeface="黑体" panose="02010609060101010101" pitchFamily="49" charset="-122"/>
              </a:rPr>
              <a:t>所以</a:t>
            </a:r>
          </a:p>
          <a:p>
            <a:r>
              <a:rPr lang="zh-CN" altLang="en-US" sz="2500" dirty="0">
                <a:ea typeface="黑体" panose="02010609060101010101" pitchFamily="49" charset="-122"/>
              </a:rPr>
              <a:t>每个集合可以用一棵树表示</a:t>
            </a:r>
          </a:p>
          <a:p>
            <a:endParaRPr lang="zh-CN" altLang="en-US" sz="2500" dirty="0">
              <a:ea typeface="黑体" panose="02010609060101010101" pitchFamily="49" charset="-122"/>
            </a:endParaRPr>
          </a:p>
          <a:p>
            <a:r>
              <a:rPr lang="zh-CN" altLang="en-US" sz="2500" dirty="0">
                <a:ea typeface="黑体" panose="02010609060101010101" pitchFamily="49" charset="-122"/>
              </a:rPr>
              <a:t>记</a:t>
            </a:r>
            <a:r>
              <a:rPr lang="en-US" altLang="zh-CN" sz="2500" dirty="0" err="1">
                <a:ea typeface="黑体" panose="02010609060101010101" pitchFamily="49" charset="-122"/>
              </a:rPr>
              <a:t>fai</a:t>
            </a:r>
            <a:r>
              <a:rPr lang="zh-CN" altLang="en-US" sz="2500" dirty="0">
                <a:ea typeface="黑体" panose="02010609060101010101" pitchFamily="49" charset="-122"/>
              </a:rPr>
              <a:t>为</a:t>
            </a:r>
            <a:r>
              <a:rPr lang="en-US" altLang="zh-CN" sz="2500" dirty="0" err="1">
                <a:ea typeface="黑体" panose="02010609060101010101" pitchFamily="49" charset="-122"/>
              </a:rPr>
              <a:t>i</a:t>
            </a:r>
            <a:r>
              <a:rPr lang="zh-CN" altLang="en-US" sz="2500" dirty="0">
                <a:ea typeface="黑体" panose="02010609060101010101" pitchFamily="49" charset="-122"/>
              </a:rPr>
              <a:t>在树中的父亲</a:t>
            </a:r>
            <a:r>
              <a:rPr lang="en-US" altLang="zh-CN" sz="2500" dirty="0">
                <a:ea typeface="黑体" panose="02010609060101010101" pitchFamily="49" charset="-122"/>
              </a:rPr>
              <a:t>(</a:t>
            </a:r>
            <a:r>
              <a:rPr lang="zh-CN" altLang="en-US" sz="2500" dirty="0">
                <a:ea typeface="黑体" panose="02010609060101010101" pitchFamily="49" charset="-122"/>
              </a:rPr>
              <a:t>初始状态</a:t>
            </a:r>
            <a:r>
              <a:rPr lang="en-US" altLang="zh-CN" sz="2500" dirty="0" err="1">
                <a:ea typeface="黑体" panose="02010609060101010101" pitchFamily="49" charset="-122"/>
              </a:rPr>
              <a:t>fai</a:t>
            </a:r>
            <a:r>
              <a:rPr lang="en-US" altLang="zh-CN" sz="2500" dirty="0">
                <a:ea typeface="黑体" panose="02010609060101010101" pitchFamily="49" charset="-122"/>
              </a:rPr>
              <a:t>=</a:t>
            </a:r>
            <a:r>
              <a:rPr lang="en-US" altLang="zh-CN" sz="2500" dirty="0" err="1">
                <a:ea typeface="黑体" panose="02010609060101010101" pitchFamily="49" charset="-122"/>
              </a:rPr>
              <a:t>i</a:t>
            </a:r>
            <a:r>
              <a:rPr lang="en-US" altLang="zh-CN" sz="2500" dirty="0">
                <a:ea typeface="黑体" panose="02010609060101010101" pitchFamily="49" charset="-122"/>
              </a:rPr>
              <a:t>),</a:t>
            </a:r>
            <a:r>
              <a:rPr lang="en-US" altLang="zh-CN" sz="2500" dirty="0">
                <a:ea typeface="黑体" panose="02010609060101010101" pitchFamily="49" charset="-122"/>
                <a:sym typeface="+mn-ea"/>
              </a:rPr>
              <a:t>while(</a:t>
            </a:r>
            <a:r>
              <a:rPr lang="en-US" altLang="zh-CN" sz="2500" dirty="0" err="1">
                <a:ea typeface="黑体" panose="02010609060101010101" pitchFamily="49" charset="-122"/>
                <a:sym typeface="+mn-ea"/>
              </a:rPr>
              <a:t>i</a:t>
            </a:r>
            <a:r>
              <a:rPr lang="en-US" altLang="zh-CN" sz="2500" dirty="0">
                <a:ea typeface="黑体" panose="02010609060101010101" pitchFamily="49" charset="-122"/>
                <a:sym typeface="+mn-ea"/>
              </a:rPr>
              <a:t>!=</a:t>
            </a:r>
            <a:r>
              <a:rPr lang="en-US" altLang="zh-CN" sz="2500" dirty="0" err="1">
                <a:ea typeface="黑体" panose="02010609060101010101" pitchFamily="49" charset="-122"/>
                <a:sym typeface="+mn-ea"/>
              </a:rPr>
              <a:t>fai</a:t>
            </a:r>
            <a:r>
              <a:rPr lang="en-US" altLang="zh-CN" sz="2500" dirty="0">
                <a:ea typeface="黑体" panose="02010609060101010101" pitchFamily="49" charset="-122"/>
                <a:sym typeface="+mn-ea"/>
              </a:rPr>
              <a:t>)</a:t>
            </a:r>
            <a:r>
              <a:rPr lang="en-US" altLang="zh-CN" sz="2500" dirty="0" err="1">
                <a:ea typeface="黑体" panose="02010609060101010101" pitchFamily="49" charset="-122"/>
                <a:sym typeface="+mn-ea"/>
              </a:rPr>
              <a:t>i</a:t>
            </a:r>
            <a:r>
              <a:rPr lang="en-US" altLang="zh-CN" sz="2500" dirty="0">
                <a:ea typeface="黑体" panose="02010609060101010101" pitchFamily="49" charset="-122"/>
                <a:sym typeface="+mn-ea"/>
              </a:rPr>
              <a:t>=</a:t>
            </a:r>
            <a:r>
              <a:rPr lang="en-US" altLang="zh-CN" sz="2500" dirty="0" err="1">
                <a:ea typeface="黑体" panose="02010609060101010101" pitchFamily="49" charset="-122"/>
                <a:sym typeface="+mn-ea"/>
              </a:rPr>
              <a:t>fai</a:t>
            </a:r>
            <a:endParaRPr lang="zh-CN" altLang="en-US" sz="2500" dirty="0">
              <a:ea typeface="黑体" panose="02010609060101010101" pitchFamily="49" charset="-122"/>
            </a:endParaRPr>
          </a:p>
          <a:p>
            <a:r>
              <a:rPr lang="zh-CN" altLang="en-US" sz="2500" dirty="0">
                <a:ea typeface="黑体" panose="02010609060101010101" pitchFamily="49" charset="-122"/>
              </a:rPr>
              <a:t>就可以找到这个树的根</a:t>
            </a:r>
            <a:r>
              <a:rPr lang="en-US" altLang="zh-CN" sz="2500" dirty="0">
                <a:ea typeface="黑体" panose="02010609060101010101" pitchFamily="49" charset="-122"/>
              </a:rPr>
              <a:t>,</a:t>
            </a:r>
            <a:r>
              <a:rPr lang="zh-CN" altLang="en-US" sz="2500" dirty="0">
                <a:ea typeface="黑体" panose="02010609060101010101" pitchFamily="49" charset="-122"/>
              </a:rPr>
              <a:t>当合并两棵树的时候我们找出这两棵树的</a:t>
            </a:r>
          </a:p>
          <a:p>
            <a:r>
              <a:rPr lang="zh-CN" altLang="en-US" sz="2500" dirty="0">
                <a:ea typeface="黑体" panose="02010609060101010101" pitchFamily="49" charset="-122"/>
              </a:rPr>
              <a:t>根</a:t>
            </a:r>
            <a:r>
              <a:rPr lang="en-US" altLang="zh-CN" sz="2500" dirty="0">
                <a:ea typeface="黑体" panose="02010609060101010101" pitchFamily="49" charset="-122"/>
              </a:rPr>
              <a:t>root1,root2</a:t>
            </a:r>
            <a:r>
              <a:rPr lang="zh-CN" altLang="en-US" sz="2500" dirty="0">
                <a:ea typeface="黑体" panose="02010609060101010101" pitchFamily="49" charset="-122"/>
              </a:rPr>
              <a:t>后将</a:t>
            </a:r>
            <a:r>
              <a:rPr lang="en-US" altLang="zh-CN" sz="2500" dirty="0">
                <a:ea typeface="黑体" panose="02010609060101010101" pitchFamily="49" charset="-122"/>
              </a:rPr>
              <a:t>faroot1=root2</a:t>
            </a:r>
            <a:endParaRPr lang="zh-CN" altLang="en-US" sz="2500" dirty="0">
              <a:ea typeface="黑体" panose="02010609060101010101" pitchFamily="49" charset="-122"/>
            </a:endParaRPr>
          </a:p>
          <a:p>
            <a:endParaRPr lang="zh-CN" altLang="en-US" sz="2500" dirty="0">
              <a:ea typeface="黑体" panose="02010609060101010101" pitchFamily="49" charset="-122"/>
            </a:endParaRPr>
          </a:p>
          <a:p>
            <a:r>
              <a:rPr lang="zh-CN" altLang="en-US" sz="2500" dirty="0">
                <a:ea typeface="黑体" panose="02010609060101010101" pitchFamily="49" charset="-122"/>
              </a:rPr>
              <a:t>查询</a:t>
            </a:r>
            <a:r>
              <a:rPr lang="en-US" altLang="zh-CN" sz="2500" dirty="0" err="1">
                <a:ea typeface="黑体" panose="02010609060101010101" pitchFamily="49" charset="-122"/>
              </a:rPr>
              <a:t>i,j</a:t>
            </a:r>
            <a:r>
              <a:rPr lang="zh-CN" altLang="en-US" sz="2500" dirty="0">
                <a:ea typeface="黑体" panose="02010609060101010101" pitchFamily="49" charset="-122"/>
              </a:rPr>
              <a:t>是否在同一集合内只要看</a:t>
            </a:r>
            <a:r>
              <a:rPr lang="en-US" altLang="zh-CN" sz="2500" dirty="0" err="1">
                <a:ea typeface="黑体" panose="02010609060101010101" pitchFamily="49" charset="-122"/>
              </a:rPr>
              <a:t>i,j</a:t>
            </a:r>
            <a:r>
              <a:rPr lang="zh-CN" altLang="en-US" sz="2500" dirty="0">
                <a:ea typeface="黑体" panose="02010609060101010101" pitchFamily="49" charset="-122"/>
              </a:rPr>
              <a:t>的根是否相同即可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3240</Words>
  <Application>Microsoft Office PowerPoint</Application>
  <PresentationFormat>宽屏</PresentationFormat>
  <Paragraphs>330</Paragraphs>
  <Slides>51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8" baseType="lpstr">
      <vt:lpstr>华文仿宋</vt:lpstr>
      <vt:lpstr>微软雅黑</vt:lpstr>
      <vt:lpstr>Arial</vt:lpstr>
      <vt:lpstr>Calibri</vt:lpstr>
      <vt:lpstr>Consolas</vt:lpstr>
      <vt:lpstr>Office 主题</vt:lpstr>
      <vt:lpstr>Bitmap Image</vt:lpstr>
      <vt:lpstr>图论基础</vt:lpstr>
      <vt:lpstr>授课内容</vt:lpstr>
      <vt:lpstr>图是什么?</vt:lpstr>
      <vt:lpstr>图是什么?</vt:lpstr>
      <vt:lpstr>图的存储</vt:lpstr>
      <vt:lpstr>图的存储(无权图)</vt:lpstr>
      <vt:lpstr>图的存储(有权图)</vt:lpstr>
      <vt:lpstr>并查集</vt:lpstr>
      <vt:lpstr>并查集</vt:lpstr>
      <vt:lpstr>并查集</vt:lpstr>
      <vt:lpstr>路径压缩</vt:lpstr>
      <vt:lpstr>路径压缩</vt:lpstr>
      <vt:lpstr>按秩合并</vt:lpstr>
      <vt:lpstr>Faioj#102 星球大战</vt:lpstr>
      <vt:lpstr>Faioj#102 星球大战</vt:lpstr>
      <vt:lpstr>Faioj#13150 程序自动分析 </vt:lpstr>
      <vt:lpstr>Faioj#13150 程序自动分析 </vt:lpstr>
      <vt:lpstr>Faioj#103 银河英雄传说</vt:lpstr>
      <vt:lpstr>Faioj#103 银河英雄传说</vt:lpstr>
      <vt:lpstr>Faioj#103 银河英雄传说</vt:lpstr>
      <vt:lpstr>Faioj#1649 食物链</vt:lpstr>
      <vt:lpstr>Faioj#1649 食物链</vt:lpstr>
      <vt:lpstr>最小生成树</vt:lpstr>
      <vt:lpstr>最小生成树</vt:lpstr>
      <vt:lpstr>最小生成树</vt:lpstr>
      <vt:lpstr>最小生成树</vt:lpstr>
      <vt:lpstr>Faioj#30066 新的开始</vt:lpstr>
      <vt:lpstr>Faioj#30066 新的开始</vt:lpstr>
      <vt:lpstr>LuoguP4047 部落划分</vt:lpstr>
      <vt:lpstr>LuoguP4047 部落划分</vt:lpstr>
      <vt:lpstr>Faioj#3014 Tree之最小方差树</vt:lpstr>
      <vt:lpstr>Faioj#3014 Tree之最小方差树</vt:lpstr>
      <vt:lpstr>Faioj#3013 棋盘上的守卫</vt:lpstr>
      <vt:lpstr>Faioj#3013 棋盘上的守卫</vt:lpstr>
      <vt:lpstr>Faioj#35010  Kuglarz </vt:lpstr>
      <vt:lpstr>Faioj#35010  Kuglarz </vt:lpstr>
      <vt:lpstr>Faioj#30069 Tree</vt:lpstr>
      <vt:lpstr>Faioj#30069 Tree</vt:lpstr>
      <vt:lpstr>Faioj#30133 严格次小生成树</vt:lpstr>
      <vt:lpstr>Faioj#30133 严格次小生成树</vt:lpstr>
      <vt:lpstr>Faioj#30133 严格次小生成树</vt:lpstr>
      <vt:lpstr>Faioj#30133 严格次小生成树</vt:lpstr>
      <vt:lpstr>拓扑排序</vt:lpstr>
      <vt:lpstr>拓扑排序</vt:lpstr>
      <vt:lpstr>拓扑排序</vt:lpstr>
      <vt:lpstr>拓扑排序</vt:lpstr>
      <vt:lpstr>Problem 1</vt:lpstr>
      <vt:lpstr>Problem 1</vt:lpstr>
      <vt:lpstr>Faioj#21600 食物链</vt:lpstr>
      <vt:lpstr>Faioj#21600 食物链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基本线段树</dc:title>
  <dc:creator>XuXixi</dc:creator>
  <cp:lastModifiedBy>徐 曦赫</cp:lastModifiedBy>
  <cp:revision>190</cp:revision>
  <dcterms:created xsi:type="dcterms:W3CDTF">2021-07-26T00:45:35Z</dcterms:created>
  <dcterms:modified xsi:type="dcterms:W3CDTF">2021-08-05T07:48:44Z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2052-11.1.0.10161</vt:lpwstr>
  </property>
</Properties>
</file>