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54" r:id="rId3"/>
    <p:sldId id="468" r:id="rId4"/>
    <p:sldId id="469" r:id="rId5"/>
    <p:sldId id="471" r:id="rId6"/>
    <p:sldId id="470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93" r:id="rId19"/>
    <p:sldId id="494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5" r:id="rId31"/>
    <p:sldId id="496" r:id="rId32"/>
    <p:sldId id="44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华文仿宋" panose="0201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仿宋" panose="02010600040101010101" charset="-122"/>
                <a:ea typeface="华文仿宋" panose="0201060004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1pPr>
            <a:lvl2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2pPr>
            <a:lvl3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3pPr>
            <a:lvl4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4pPr>
            <a:lvl5pPr marL="0" indent="0">
              <a:buNone/>
              <a:defRPr u="none" strike="noStrike" kern="1200" cap="none" spc="0" normalizeH="0">
                <a:solidFill>
                  <a:schemeClr val="tx1"/>
                </a:solidFill>
                <a:uFillTx/>
                <a:latin typeface="Consolas" panose="020B060902020403020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华文仿宋" panose="0201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华文仿宋" panose="0201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Consolas" panose="020B060902020403020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图论基础</a:t>
            </a:r>
            <a:r>
              <a:rPr lang="en-US" altLang="zh-CN" dirty="0">
                <a:latin typeface="华文仿宋" panose="02010600040101010101" charset="-122"/>
                <a:ea typeface="华文仿宋" panose="02010600040101010101" charset="-122"/>
                <a:sym typeface="+mn-ea"/>
              </a:rPr>
              <a:t>2</a:t>
            </a:r>
            <a:endParaRPr lang="zh-CN" altLang="zh-CN" dirty="0">
              <a:latin typeface="华文仿宋" panose="02010600040101010101" charset="-122"/>
              <a:ea typeface="华文仿宋" panose="02010600040101010101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by YSJ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Spfa</a:t>
            </a:r>
            <a:r>
              <a:rPr lang="zh-CN" altLang="en-US" dirty="0"/>
              <a:t>判断负环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我们在记录源到结点</a:t>
            </a:r>
            <a:r>
              <a:rPr lang="en-US" altLang="zh-CN" dirty="0" err="1"/>
              <a:t>i</a:t>
            </a:r>
            <a:r>
              <a:rPr lang="zh-CN" altLang="en-US" dirty="0"/>
              <a:t>的最短路长度</a:t>
            </a:r>
            <a:r>
              <a:rPr lang="en-US" altLang="zh-CN" dirty="0"/>
              <a:t>dis[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的同时记录源到</a:t>
            </a:r>
            <a:r>
              <a:rPr lang="en-US" altLang="zh-CN" dirty="0" err="1"/>
              <a:t>i</a:t>
            </a:r>
            <a:r>
              <a:rPr lang="zh-CN" altLang="en-US" dirty="0"/>
              <a:t>最短</a:t>
            </a:r>
            <a:endParaRPr lang="en-US" altLang="zh-CN" dirty="0"/>
          </a:p>
          <a:p>
            <a:r>
              <a:rPr lang="zh-CN" altLang="en-US" dirty="0"/>
              <a:t>路经过的点数</a:t>
            </a:r>
            <a:r>
              <a:rPr lang="en-US" altLang="zh-CN" dirty="0" err="1"/>
              <a:t>cnt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</a:p>
          <a:p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u</a:t>
            </a:r>
            <a:r>
              <a:rPr lang="zh-CN" altLang="en-US" dirty="0"/>
              <a:t>能松弛</a:t>
            </a:r>
            <a:r>
              <a:rPr lang="en-US" altLang="zh-CN" dirty="0" err="1"/>
              <a:t>i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en-US" altLang="zh-CN" dirty="0"/>
              <a:t>dis[</a:t>
            </a:r>
            <a:r>
              <a:rPr lang="en-US" altLang="zh-CN" dirty="0" err="1"/>
              <a:t>i</a:t>
            </a:r>
            <a:r>
              <a:rPr lang="en-US" altLang="zh-CN" dirty="0"/>
              <a:t>]=dis[u]+e[u][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en-US" altLang="zh-CN" dirty="0" err="1"/>
              <a:t>cnt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cnt</a:t>
            </a:r>
            <a:r>
              <a:rPr lang="en-US" altLang="zh-CN" dirty="0"/>
              <a:t>[u]+1</a:t>
            </a:r>
          </a:p>
          <a:p>
            <a:endParaRPr lang="en-US" altLang="zh-CN" dirty="0"/>
          </a:p>
          <a:p>
            <a:r>
              <a:rPr lang="zh-CN" altLang="en-US" dirty="0"/>
              <a:t>当发现有任一结点的</a:t>
            </a:r>
            <a:r>
              <a:rPr lang="en-US" altLang="zh-CN" dirty="0" err="1"/>
              <a:t>cnt</a:t>
            </a:r>
            <a:r>
              <a:rPr lang="en-US" altLang="zh-CN" dirty="0"/>
              <a:t>&gt;n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那么证明这条最短路上有被重复遍</a:t>
            </a:r>
            <a:endParaRPr lang="en-US" altLang="zh-CN" dirty="0"/>
          </a:p>
          <a:p>
            <a:r>
              <a:rPr lang="zh-CN" altLang="en-US" dirty="0"/>
              <a:t>历过的结点</a:t>
            </a:r>
            <a:r>
              <a:rPr lang="en-US" altLang="zh-CN" dirty="0"/>
              <a:t>,</a:t>
            </a:r>
            <a:r>
              <a:rPr lang="zh-CN" altLang="en-US" dirty="0"/>
              <a:t>说明这张图存在负环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Spfa</a:t>
            </a:r>
            <a:r>
              <a:rPr lang="zh-CN" altLang="en-US" dirty="0"/>
              <a:t>判断负环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	while(!</a:t>
            </a:r>
            <a:r>
              <a:rPr lang="en-US" altLang="zh-CN" dirty="0" err="1"/>
              <a:t>q.empty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u=</a:t>
            </a:r>
            <a:r>
              <a:rPr lang="en-US" altLang="zh-CN" dirty="0" err="1"/>
              <a:t>q.front</a:t>
            </a:r>
            <a:r>
              <a:rPr lang="en-US" altLang="zh-CN" dirty="0"/>
              <a:t>();vis[u]=0;q.pop();</a:t>
            </a:r>
          </a:p>
          <a:p>
            <a:r>
              <a:rPr lang="en-US" altLang="zh-CN" dirty="0"/>
              <a:t>		for(int </a:t>
            </a:r>
            <a:r>
              <a:rPr lang="en-US" altLang="zh-CN" dirty="0" err="1"/>
              <a:t>i</a:t>
            </a:r>
            <a:r>
              <a:rPr lang="en-US" altLang="zh-CN" dirty="0"/>
              <a:t>=head[u];</a:t>
            </a:r>
            <a:r>
              <a:rPr lang="en-US" altLang="zh-CN" dirty="0" err="1"/>
              <a:t>i;i</a:t>
            </a:r>
            <a:r>
              <a:rPr lang="en-US" altLang="zh-CN" dirty="0"/>
              <a:t>=e[</a:t>
            </a:r>
            <a:r>
              <a:rPr lang="en-US" altLang="zh-CN" dirty="0" err="1"/>
              <a:t>i</a:t>
            </a:r>
            <a:r>
              <a:rPr lang="en-US" altLang="zh-CN" dirty="0"/>
              <a:t>].next)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v=e[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v;w</a:t>
            </a:r>
            <a:r>
              <a:rPr lang="en-US" altLang="zh-CN" dirty="0"/>
              <a:t>=e[</a:t>
            </a:r>
            <a:r>
              <a:rPr lang="en-US" altLang="zh-CN" dirty="0" err="1"/>
              <a:t>i</a:t>
            </a:r>
            <a:r>
              <a:rPr lang="en-US" altLang="zh-CN" dirty="0"/>
              <a:t>].w;</a:t>
            </a:r>
          </a:p>
          <a:p>
            <a:r>
              <a:rPr lang="en-US" altLang="zh-CN" dirty="0"/>
              <a:t>			if(dis[u]+w&lt;dis[v])</a:t>
            </a:r>
          </a:p>
          <a:p>
            <a:r>
              <a:rPr lang="en-US" altLang="zh-CN" dirty="0"/>
              <a:t>			{</a:t>
            </a:r>
          </a:p>
          <a:p>
            <a:r>
              <a:rPr lang="en-US" altLang="zh-CN" dirty="0"/>
              <a:t>				dis[v]=dis[u]+</a:t>
            </a:r>
            <a:r>
              <a:rPr lang="en-US" altLang="zh-CN" dirty="0" err="1"/>
              <a:t>w;cnt</a:t>
            </a:r>
            <a:r>
              <a:rPr lang="en-US" altLang="zh-CN" dirty="0"/>
              <a:t>[v]=</a:t>
            </a:r>
            <a:r>
              <a:rPr lang="en-US" altLang="zh-CN" dirty="0" err="1"/>
              <a:t>cnt</a:t>
            </a:r>
            <a:r>
              <a:rPr lang="en-US" altLang="zh-CN" dirty="0"/>
              <a:t>[u]+1;//</a:t>
            </a:r>
            <a:r>
              <a:rPr lang="zh-CN" altLang="en-US" dirty="0"/>
              <a:t>记录最短路径的边数 </a:t>
            </a:r>
          </a:p>
          <a:p>
            <a:r>
              <a:rPr lang="zh-CN" altLang="en-US" dirty="0"/>
              <a:t>				</a:t>
            </a:r>
            <a:r>
              <a:rPr lang="en-US" altLang="zh-CN" dirty="0"/>
              <a:t>if(</a:t>
            </a:r>
            <a:r>
              <a:rPr lang="en-US" altLang="zh-CN" dirty="0" err="1"/>
              <a:t>cnt</a:t>
            </a:r>
            <a:r>
              <a:rPr lang="en-US" altLang="zh-CN" dirty="0"/>
              <a:t>[v]&gt;=n){</a:t>
            </a:r>
            <a:r>
              <a:rPr lang="en-US" altLang="zh-CN" dirty="0" err="1"/>
              <a:t>printf</a:t>
            </a:r>
            <a:r>
              <a:rPr lang="en-US" altLang="zh-CN" dirty="0"/>
              <a:t>(“YES\n”);return;}//</a:t>
            </a:r>
            <a:r>
              <a:rPr lang="zh-CN" altLang="en-US" dirty="0"/>
              <a:t>有负环</a:t>
            </a:r>
            <a:endParaRPr lang="en-US" altLang="zh-CN" dirty="0"/>
          </a:p>
          <a:p>
            <a:r>
              <a:rPr lang="en-US" altLang="zh-CN" dirty="0"/>
              <a:t>				if(!vis[v])vis[v]=1,q.push(v);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(“NO\n”);//</a:t>
            </a:r>
            <a:r>
              <a:rPr lang="zh-CN" altLang="en-US" dirty="0"/>
              <a:t>无负环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 </a:t>
            </a:r>
            <a:r>
              <a:rPr lang="zh-CN" altLang="en-US" dirty="0"/>
              <a:t>最小圈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2968625"/>
            <a:ext cx="12071350" cy="23945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 </a:t>
            </a:r>
            <a:r>
              <a:rPr lang="zh-CN" altLang="en-US" dirty="0"/>
              <a:t>最小圈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题目要求我们求出环边权平均值的最小值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二分答案</a:t>
            </a:r>
            <a:r>
              <a:rPr lang="en-US" altLang="zh-CN" dirty="0"/>
              <a:t>(</a:t>
            </a:r>
            <a:r>
              <a:rPr lang="zh-CN" altLang="en-US" dirty="0"/>
              <a:t>环上边权的平均值</a:t>
            </a:r>
            <a:r>
              <a:rPr lang="en-US" altLang="zh-CN" dirty="0"/>
              <a:t>)mid</a:t>
            </a:r>
          </a:p>
          <a:p>
            <a:endParaRPr lang="en-US" altLang="zh-CN" dirty="0"/>
          </a:p>
          <a:p>
            <a:r>
              <a:rPr lang="zh-CN" altLang="en-US" dirty="0"/>
              <a:t>将所有边的边权减去</a:t>
            </a:r>
            <a:r>
              <a:rPr lang="en-US" altLang="zh-CN" dirty="0"/>
              <a:t>mid,</a:t>
            </a:r>
            <a:r>
              <a:rPr lang="zh-CN" altLang="en-US" dirty="0"/>
              <a:t>若操作后的图中存在负环则说明原图中</a:t>
            </a:r>
            <a:endParaRPr lang="en-US" altLang="zh-CN" dirty="0"/>
          </a:p>
          <a:p>
            <a:r>
              <a:rPr lang="zh-CN" altLang="en-US" dirty="0"/>
              <a:t>存在边权平均值小于</a:t>
            </a:r>
            <a:r>
              <a:rPr lang="en-US" altLang="zh-CN" dirty="0"/>
              <a:t>mid</a:t>
            </a:r>
            <a:r>
              <a:rPr lang="zh-CN" altLang="en-US" dirty="0"/>
              <a:t>的环</a:t>
            </a:r>
            <a:r>
              <a:rPr lang="en-US" altLang="zh-CN" dirty="0"/>
              <a:t>,</a:t>
            </a:r>
            <a:r>
              <a:rPr lang="zh-CN" altLang="en-US" dirty="0"/>
              <a:t>此时减小二分的上界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若不存在负环</a:t>
            </a:r>
            <a:r>
              <a:rPr lang="en-US" altLang="zh-CN" dirty="0"/>
              <a:t>,</a:t>
            </a:r>
            <a:r>
              <a:rPr lang="zh-CN" altLang="en-US" dirty="0"/>
              <a:t>则增加二分的下界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 </a:t>
            </a:r>
            <a:r>
              <a:rPr lang="zh-CN" altLang="en-US" dirty="0"/>
              <a:t>架设电话线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127" y="1798869"/>
            <a:ext cx="10515600" cy="28749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 </a:t>
            </a:r>
            <a:r>
              <a:rPr lang="zh-CN" altLang="en-US" dirty="0"/>
              <a:t>架设电话线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最小化最大值问题</a:t>
            </a:r>
            <a:r>
              <a:rPr lang="en-US" altLang="zh-CN" dirty="0"/>
              <a:t>,</a:t>
            </a:r>
            <a:r>
              <a:rPr lang="zh-CN" altLang="en-US" dirty="0"/>
              <a:t>想到二分答案</a:t>
            </a:r>
            <a:r>
              <a:rPr lang="en-US" altLang="zh-CN" dirty="0"/>
              <a:t>mid</a:t>
            </a:r>
          </a:p>
          <a:p>
            <a:endParaRPr lang="en-US" altLang="zh-CN" dirty="0"/>
          </a:p>
          <a:p>
            <a:r>
              <a:rPr lang="zh-CN" altLang="en-US" dirty="0"/>
              <a:t>判断</a:t>
            </a:r>
            <a:r>
              <a:rPr lang="en-US" altLang="zh-CN" dirty="0"/>
              <a:t>mid</a:t>
            </a:r>
            <a:r>
              <a:rPr lang="zh-CN" altLang="en-US" dirty="0"/>
              <a:t>是否可行时将边权</a:t>
            </a:r>
            <a:r>
              <a:rPr lang="en-US" altLang="zh-CN" dirty="0"/>
              <a:t>&gt;=mid</a:t>
            </a:r>
            <a:r>
              <a:rPr lang="zh-CN" altLang="en-US" dirty="0"/>
              <a:t>的边权置为</a:t>
            </a:r>
            <a:r>
              <a:rPr lang="en-US" altLang="zh-CN" dirty="0"/>
              <a:t>1,</a:t>
            </a:r>
            <a:r>
              <a:rPr lang="zh-CN" altLang="en-US" dirty="0"/>
              <a:t>将边权</a:t>
            </a:r>
            <a:r>
              <a:rPr lang="en-US" altLang="zh-CN" dirty="0"/>
              <a:t>&lt;mid</a:t>
            </a:r>
            <a:r>
              <a:rPr lang="zh-CN" altLang="en-US" dirty="0"/>
              <a:t>的边权</a:t>
            </a:r>
            <a:endParaRPr lang="en-US" altLang="zh-CN" dirty="0"/>
          </a:p>
          <a:p>
            <a:r>
              <a:rPr lang="zh-CN" altLang="en-US" dirty="0"/>
              <a:t>置为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跑一遍单源最短路</a:t>
            </a:r>
            <a:r>
              <a:rPr lang="en-US" altLang="zh-CN" dirty="0"/>
              <a:t>,</a:t>
            </a:r>
            <a:r>
              <a:rPr lang="zh-CN" altLang="en-US" dirty="0"/>
              <a:t>若</a:t>
            </a:r>
            <a:r>
              <a:rPr lang="en-US" altLang="zh-CN" dirty="0"/>
              <a:t>1~n</a:t>
            </a:r>
            <a:r>
              <a:rPr lang="zh-CN" altLang="en-US" dirty="0"/>
              <a:t>最短路长度</a:t>
            </a:r>
            <a:r>
              <a:rPr lang="en-US" altLang="zh-CN" dirty="0"/>
              <a:t>&lt;=k</a:t>
            </a:r>
            <a:r>
              <a:rPr lang="zh-CN" altLang="en-US" dirty="0"/>
              <a:t>则调整二分上界</a:t>
            </a:r>
            <a:r>
              <a:rPr lang="en-US" altLang="zh-CN" dirty="0"/>
              <a:t>,</a:t>
            </a:r>
            <a:r>
              <a:rPr lang="zh-CN" altLang="en-US" dirty="0"/>
              <a:t>否则</a:t>
            </a:r>
            <a:endParaRPr lang="en-US" altLang="zh-CN" dirty="0"/>
          </a:p>
          <a:p>
            <a:r>
              <a:rPr lang="zh-CN" altLang="en-US" dirty="0"/>
              <a:t>调整二分下界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 </a:t>
            </a:r>
            <a:r>
              <a:rPr lang="zh-CN" altLang="en-US" dirty="0"/>
              <a:t>最短路计数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35" y="2706199"/>
            <a:ext cx="11191163" cy="8721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 </a:t>
            </a:r>
            <a:r>
              <a:rPr lang="zh-CN" altLang="en-US" dirty="0"/>
              <a:t>最短路计数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记录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 err="1"/>
              <a:t>i</a:t>
            </a:r>
            <a:r>
              <a:rPr lang="zh-CN" altLang="en-US" dirty="0"/>
              <a:t>的最短路长度</a:t>
            </a:r>
            <a:r>
              <a:rPr lang="en-US" altLang="zh-CN" dirty="0"/>
              <a:t>dis[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zh-CN" altLang="en-US" dirty="0"/>
              <a:t>最短路条数</a:t>
            </a:r>
            <a:r>
              <a:rPr lang="en-US" altLang="zh-CN" dirty="0" err="1"/>
              <a:t>cnt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松弛的过程中</a:t>
            </a:r>
            <a:r>
              <a:rPr lang="en-US" altLang="zh-CN" dirty="0"/>
              <a:t>,</a:t>
            </a:r>
            <a:r>
              <a:rPr lang="zh-CN" altLang="en-US" dirty="0"/>
              <a:t>若</a:t>
            </a:r>
            <a:r>
              <a:rPr lang="en-US" altLang="zh-CN" dirty="0"/>
              <a:t>dis[v]&gt;dis[u]+1,</a:t>
            </a:r>
            <a:r>
              <a:rPr lang="zh-CN" altLang="en-US" dirty="0"/>
              <a:t>则</a:t>
            </a:r>
            <a:r>
              <a:rPr lang="en-US" altLang="zh-CN" dirty="0"/>
              <a:t>dis[v]=dis[u]+1,cnt[v]</a:t>
            </a:r>
          </a:p>
          <a:p>
            <a:r>
              <a:rPr lang="en-US" altLang="zh-CN" dirty="0"/>
              <a:t>=</a:t>
            </a:r>
            <a:r>
              <a:rPr lang="en-US" altLang="zh-CN" dirty="0" err="1"/>
              <a:t>cnt</a:t>
            </a:r>
            <a:r>
              <a:rPr lang="en-US" altLang="zh-CN" dirty="0"/>
              <a:t>[u]</a:t>
            </a:r>
          </a:p>
          <a:p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dis[v]=dis[u]+1,</a:t>
            </a:r>
            <a:r>
              <a:rPr lang="zh-CN" altLang="en-US" dirty="0"/>
              <a:t>则</a:t>
            </a:r>
            <a:r>
              <a:rPr lang="en-US" altLang="zh-CN" dirty="0"/>
              <a:t>dis[v]=dis[u]+1,cnt[v]+=</a:t>
            </a:r>
            <a:r>
              <a:rPr lang="en-US" altLang="zh-CN" dirty="0" err="1"/>
              <a:t>cnt</a:t>
            </a:r>
            <a:r>
              <a:rPr lang="en-US" altLang="zh-CN" dirty="0"/>
              <a:t>[u]</a:t>
            </a:r>
          </a:p>
          <a:p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dis[v]&lt;=dis[u],</a:t>
            </a:r>
            <a:r>
              <a:rPr lang="zh-CN" altLang="en-US" dirty="0"/>
              <a:t>则不进行松弛操作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3.5 </a:t>
            </a:r>
            <a:r>
              <a:rPr lang="zh-CN" altLang="en-US" dirty="0"/>
              <a:t>道路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9181"/>
            <a:ext cx="8141814" cy="19735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52244"/>
            <a:ext cx="3390835" cy="40766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3.5 </a:t>
            </a:r>
            <a:r>
              <a:rPr lang="zh-CN" altLang="en-US" dirty="0"/>
              <a:t>道路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建立最短路图（</a:t>
            </a:r>
            <a:r>
              <a:rPr lang="en-US" altLang="zh-CN" dirty="0"/>
              <a:t>DAG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正图和反图拓扑排序求出</a:t>
            </a:r>
            <a:r>
              <a:rPr lang="en-US" altLang="zh-CN" dirty="0"/>
              <a:t>cnt1,cnt2</a:t>
            </a:r>
          </a:p>
          <a:p>
            <a:r>
              <a:rPr lang="zh-CN" altLang="en-US" dirty="0"/>
              <a:t>每条边</a:t>
            </a:r>
            <a:r>
              <a:rPr lang="en-US" altLang="zh-CN" dirty="0"/>
              <a:t>(u-v)</a:t>
            </a:r>
            <a:r>
              <a:rPr lang="zh-CN" altLang="en-US" dirty="0"/>
              <a:t>经过的次数即是</a:t>
            </a:r>
            <a:r>
              <a:rPr lang="en-US" altLang="zh-CN" dirty="0" err="1"/>
              <a:t>cnt</a:t>
            </a:r>
            <a:r>
              <a:rPr lang="en-US" altLang="zh-CN" dirty="0"/>
              <a:t>[u]*cnt2[v]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最短路及其应用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4 </a:t>
            </a:r>
            <a:r>
              <a:rPr lang="zh-CN" altLang="en-US" dirty="0"/>
              <a:t>飞行计划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554"/>
            <a:ext cx="10515600" cy="3993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4 </a:t>
            </a:r>
            <a:r>
              <a:rPr lang="zh-CN" altLang="en-US" dirty="0"/>
              <a:t>飞行计划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因为在任何一个机场加油消耗的时间是一样的</a:t>
            </a:r>
            <a:r>
              <a:rPr lang="en-US" altLang="zh-CN" dirty="0"/>
              <a:t>,</a:t>
            </a:r>
            <a:r>
              <a:rPr lang="zh-CN" altLang="en-US" dirty="0"/>
              <a:t>所以我们飞到任何</a:t>
            </a:r>
            <a:endParaRPr lang="en-US" altLang="zh-CN" dirty="0"/>
          </a:p>
          <a:p>
            <a:r>
              <a:rPr lang="zh-CN" altLang="en-US" dirty="0"/>
              <a:t>一个机场时都按照题意保持着</a:t>
            </a:r>
            <a:r>
              <a:rPr lang="en-US" altLang="zh-CN" dirty="0"/>
              <a:t>”</a:t>
            </a:r>
            <a:r>
              <a:rPr lang="zh-CN" altLang="en-US" dirty="0"/>
              <a:t>剩下的油足够飞到最近的机场即可</a:t>
            </a:r>
            <a:r>
              <a:rPr lang="en-US" altLang="zh-CN" dirty="0"/>
              <a:t>”</a:t>
            </a:r>
          </a:p>
          <a:p>
            <a:endParaRPr lang="en-US" altLang="zh-CN" dirty="0"/>
          </a:p>
          <a:p>
            <a:r>
              <a:rPr lang="zh-CN" altLang="en-US" dirty="0"/>
              <a:t>我们记</a:t>
            </a:r>
            <a:r>
              <a:rPr lang="en-US" altLang="zh-CN" dirty="0"/>
              <a:t>”</a:t>
            </a:r>
            <a:r>
              <a:rPr lang="zh-CN" altLang="en-US" dirty="0"/>
              <a:t>飞到</a:t>
            </a:r>
            <a:r>
              <a:rPr lang="en-US" altLang="zh-CN" dirty="0" err="1"/>
              <a:t>i</a:t>
            </a:r>
            <a:r>
              <a:rPr lang="zh-CN" altLang="en-US" dirty="0"/>
              <a:t>且剩下的油足够飞到最近的机场</a:t>
            </a:r>
            <a:r>
              <a:rPr lang="en-US" altLang="zh-CN" dirty="0"/>
              <a:t>”</a:t>
            </a:r>
            <a:r>
              <a:rPr lang="zh-CN" altLang="en-US" dirty="0"/>
              <a:t>耗费的最短时间是</a:t>
            </a:r>
            <a:endParaRPr lang="en-US" altLang="zh-CN" dirty="0"/>
          </a:p>
          <a:p>
            <a:r>
              <a:rPr lang="en-US" altLang="zh-CN" dirty="0"/>
              <a:t>dis[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zh-CN" altLang="en-US" dirty="0"/>
              <a:t>那么从</a:t>
            </a:r>
            <a:r>
              <a:rPr lang="en-US" altLang="zh-CN" dirty="0"/>
              <a:t>u</a:t>
            </a:r>
            <a:r>
              <a:rPr lang="zh-CN" altLang="en-US" dirty="0"/>
              <a:t>机场到</a:t>
            </a:r>
            <a:r>
              <a:rPr lang="en-US" altLang="zh-CN" dirty="0"/>
              <a:t>v</a:t>
            </a:r>
            <a:r>
              <a:rPr lang="zh-CN" altLang="en-US" dirty="0"/>
              <a:t>机场消耗的加油和飞行时间很好计算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直接跑最短路即可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5 </a:t>
            </a:r>
            <a:r>
              <a:rPr lang="zh-CN" altLang="en-US" dirty="0"/>
              <a:t>黑暗城堡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5077"/>
            <a:ext cx="10515600" cy="33578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5 </a:t>
            </a:r>
            <a:r>
              <a:rPr lang="zh-CN" altLang="en-US" dirty="0"/>
              <a:t>黑暗城堡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先跑一遍单源最短路</a:t>
            </a:r>
            <a:r>
              <a:rPr lang="en-US" altLang="zh-CN" dirty="0"/>
              <a:t>,</a:t>
            </a:r>
            <a:r>
              <a:rPr lang="zh-CN" altLang="en-US" dirty="0"/>
              <a:t>求出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之后枚举所有边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),</a:t>
            </a:r>
            <a:r>
              <a:rPr lang="zh-CN" altLang="en-US" dirty="0"/>
              <a:t>若</a:t>
            </a:r>
            <a:r>
              <a:rPr lang="en-US" altLang="zh-CN" dirty="0"/>
              <a:t>D[v]=D[u]+e[u][v],</a:t>
            </a:r>
            <a:r>
              <a:rPr lang="zh-CN" altLang="en-US" dirty="0"/>
              <a:t>说明这条边能够</a:t>
            </a:r>
            <a:endParaRPr lang="en-US" altLang="zh-CN" dirty="0"/>
          </a:p>
          <a:p>
            <a:r>
              <a:rPr lang="zh-CN" altLang="en-US" dirty="0"/>
              <a:t>出现在最短路中</a:t>
            </a:r>
            <a:r>
              <a:rPr lang="en-US" altLang="zh-CN" dirty="0"/>
              <a:t>,</a:t>
            </a:r>
            <a:r>
              <a:rPr lang="zh-CN" altLang="en-US" dirty="0"/>
              <a:t>将</a:t>
            </a:r>
            <a:r>
              <a:rPr lang="en-US" altLang="zh-CN" dirty="0" err="1"/>
              <a:t>cnt</a:t>
            </a:r>
            <a:r>
              <a:rPr lang="en-US" altLang="zh-CN" dirty="0"/>
              <a:t>[v]++</a:t>
            </a:r>
          </a:p>
          <a:p>
            <a:endParaRPr lang="en-US" altLang="zh-CN" dirty="0"/>
          </a:p>
          <a:p>
            <a:r>
              <a:rPr lang="zh-CN" altLang="en-US" dirty="0"/>
              <a:t>最后</a:t>
            </a:r>
            <a:r>
              <a:rPr lang="en-US" altLang="zh-CN" dirty="0" err="1"/>
              <a:t>cnt</a:t>
            </a:r>
            <a:r>
              <a:rPr lang="en-US" altLang="zh-CN" dirty="0"/>
              <a:t>[2]*...*</a:t>
            </a:r>
            <a:r>
              <a:rPr lang="en-US" altLang="zh-CN" dirty="0" err="1"/>
              <a:t>cnt</a:t>
            </a:r>
            <a:r>
              <a:rPr lang="en-US" altLang="zh-CN" dirty="0"/>
              <a:t>[n]</a:t>
            </a:r>
            <a:r>
              <a:rPr lang="zh-CN" altLang="en-US" dirty="0"/>
              <a:t>即为答案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6 </a:t>
            </a:r>
            <a:r>
              <a:rPr lang="zh-CN" altLang="en-US" dirty="0"/>
              <a:t>收费站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63" y="2006184"/>
            <a:ext cx="11783665" cy="285156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6 </a:t>
            </a:r>
            <a:r>
              <a:rPr lang="zh-CN" altLang="en-US" dirty="0"/>
              <a:t>收费站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最小化最大值问题</a:t>
            </a:r>
            <a:r>
              <a:rPr lang="en-US" altLang="zh-CN" dirty="0"/>
              <a:t>,</a:t>
            </a:r>
            <a:r>
              <a:rPr lang="zh-CN" altLang="en-US" dirty="0"/>
              <a:t>故二分答案</a:t>
            </a:r>
            <a:r>
              <a:rPr lang="en-US" altLang="zh-CN" dirty="0"/>
              <a:t>mid</a:t>
            </a:r>
          </a:p>
          <a:p>
            <a:endParaRPr lang="en-US" altLang="zh-CN" dirty="0"/>
          </a:p>
          <a:p>
            <a:r>
              <a:rPr lang="zh-CN" altLang="en-US" dirty="0"/>
              <a:t>只建出费用</a:t>
            </a:r>
            <a:r>
              <a:rPr lang="en-US" altLang="zh-CN" dirty="0"/>
              <a:t>&lt;=mid</a:t>
            </a:r>
            <a:r>
              <a:rPr lang="zh-CN" altLang="en-US" dirty="0"/>
              <a:t>的点</a:t>
            </a:r>
            <a:r>
              <a:rPr lang="en-US" altLang="zh-CN" dirty="0"/>
              <a:t>,</a:t>
            </a:r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为源跑最短路</a:t>
            </a:r>
            <a:r>
              <a:rPr lang="en-US" altLang="zh-CN" dirty="0"/>
              <a:t>,dis[n]&lt;=s</a:t>
            </a:r>
            <a:r>
              <a:rPr lang="zh-CN" altLang="en-US" dirty="0"/>
              <a:t>则答案可行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降低二分的上界</a:t>
            </a:r>
            <a:r>
              <a:rPr lang="en-US" altLang="zh-CN" dirty="0"/>
              <a:t>;</a:t>
            </a:r>
            <a:r>
              <a:rPr lang="zh-CN" altLang="en-US" dirty="0"/>
              <a:t>若</a:t>
            </a:r>
            <a:r>
              <a:rPr lang="en-US" altLang="zh-CN" dirty="0"/>
              <a:t>dis[n]&gt;s</a:t>
            </a:r>
            <a:r>
              <a:rPr lang="zh-CN" altLang="en-US" dirty="0"/>
              <a:t>则增大二分的下界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7 </a:t>
            </a:r>
            <a:r>
              <a:rPr lang="zh-CN" altLang="en-US" dirty="0"/>
              <a:t>道路与航线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440" y="1799249"/>
            <a:ext cx="9400933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7 </a:t>
            </a:r>
            <a:r>
              <a:rPr lang="zh-CN" altLang="en-US" dirty="0"/>
              <a:t>道路与航线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注意到无向边的边权非负</a:t>
            </a:r>
            <a:r>
              <a:rPr lang="en-US" altLang="zh-CN" dirty="0"/>
              <a:t>,</a:t>
            </a:r>
            <a:r>
              <a:rPr lang="zh-CN" altLang="en-US" dirty="0"/>
              <a:t>故对于每个无向边连接的连通块</a:t>
            </a:r>
            <a:r>
              <a:rPr lang="en-US" altLang="zh-CN" dirty="0"/>
              <a:t>,</a:t>
            </a:r>
            <a:r>
              <a:rPr lang="zh-CN" altLang="en-US" dirty="0"/>
              <a:t>我们</a:t>
            </a:r>
            <a:endParaRPr lang="en-US" altLang="zh-CN" dirty="0"/>
          </a:p>
          <a:p>
            <a:r>
              <a:rPr lang="zh-CN" altLang="en-US" dirty="0"/>
              <a:t>在块内使用</a:t>
            </a:r>
            <a:r>
              <a:rPr lang="en-US" altLang="zh-CN" dirty="0" err="1"/>
              <a:t>dijkstra</a:t>
            </a:r>
            <a:r>
              <a:rPr lang="zh-CN" altLang="en-US" dirty="0"/>
              <a:t>求解</a:t>
            </a:r>
            <a:r>
              <a:rPr lang="en-US" altLang="zh-CN" dirty="0"/>
              <a:t>,</a:t>
            </a:r>
            <a:r>
              <a:rPr lang="zh-CN" altLang="en-US" dirty="0"/>
              <a:t>连通块之间相当于连成了一个</a:t>
            </a:r>
            <a:r>
              <a:rPr lang="en-US" altLang="zh-CN" dirty="0"/>
              <a:t>DAG,</a:t>
            </a:r>
            <a:r>
              <a:rPr lang="zh-CN" altLang="en-US" dirty="0"/>
              <a:t>所</a:t>
            </a:r>
            <a:endParaRPr lang="en-US" altLang="zh-CN" dirty="0"/>
          </a:p>
          <a:p>
            <a:r>
              <a:rPr lang="zh-CN" altLang="en-US" dirty="0"/>
              <a:t>以直接拓扑排序</a:t>
            </a:r>
            <a:r>
              <a:rPr lang="en-US" altLang="zh-CN" dirty="0"/>
              <a:t>+</a:t>
            </a:r>
            <a:r>
              <a:rPr lang="en-US" altLang="zh-CN" dirty="0" err="1"/>
              <a:t>dp</a:t>
            </a:r>
            <a:r>
              <a:rPr lang="zh-CN" altLang="en-US" dirty="0"/>
              <a:t>即可求解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8 </a:t>
            </a:r>
            <a:r>
              <a:rPr lang="zh-CN" altLang="en-US" dirty="0"/>
              <a:t>雅加达的摩天楼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99141"/>
            <a:ext cx="2274526" cy="104392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2199"/>
            <a:ext cx="10740819" cy="36611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8 </a:t>
            </a:r>
            <a:r>
              <a:rPr lang="zh-CN" altLang="en-US" dirty="0"/>
              <a:t>雅加达的摩天楼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Pi&gt;sqrt(n)</a:t>
            </a:r>
            <a:r>
              <a:rPr lang="zh-CN" altLang="en-US" dirty="0"/>
              <a:t>的</a:t>
            </a:r>
            <a:r>
              <a:rPr lang="en-US" altLang="zh-CN" dirty="0"/>
              <a:t>doge</a:t>
            </a:r>
            <a:r>
              <a:rPr lang="zh-CN" altLang="en-US" dirty="0"/>
              <a:t>，暴力连边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Pi&lt;sqrt(n)</a:t>
            </a:r>
            <a:r>
              <a:rPr lang="zh-CN" altLang="en-US" dirty="0"/>
              <a:t>的</a:t>
            </a:r>
            <a:r>
              <a:rPr lang="en-US" altLang="zh-CN" dirty="0"/>
              <a:t>doge</a:t>
            </a:r>
            <a:r>
              <a:rPr lang="zh-CN" altLang="en-US" dirty="0"/>
              <a:t>，我们在图中将间隔小于</a:t>
            </a:r>
            <a:r>
              <a:rPr lang="en-US" altLang="zh-CN" dirty="0"/>
              <a:t>sqrt(n)</a:t>
            </a:r>
            <a:r>
              <a:rPr lang="zh-CN" altLang="en-US" dirty="0"/>
              <a:t>的网络提前建立出来，将</a:t>
            </a:r>
            <a:r>
              <a:rPr lang="en-US" altLang="zh-CN" dirty="0" err="1"/>
              <a:t>i</a:t>
            </a:r>
            <a:r>
              <a:rPr lang="zh-CN" altLang="en-US" dirty="0"/>
              <a:t>与对应的位置连边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之后跑最短路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用于求解非负权图的单源最短路径</a:t>
            </a:r>
            <a:endParaRPr lang="en-US" altLang="zh-CN" dirty="0"/>
          </a:p>
          <a:p>
            <a:r>
              <a:rPr lang="zh-CN" altLang="en-US" dirty="0"/>
              <a:t>设源为</a:t>
            </a:r>
            <a:r>
              <a:rPr lang="en-US" altLang="zh-CN" dirty="0"/>
              <a:t>S,</a:t>
            </a:r>
            <a:r>
              <a:rPr lang="zh-CN" altLang="en-US" dirty="0"/>
              <a:t>初始</a:t>
            </a:r>
            <a:r>
              <a:rPr lang="en-US" altLang="zh-CN" dirty="0"/>
              <a:t>dis[S]=0,dis[</a:t>
            </a:r>
            <a:r>
              <a:rPr lang="en-US" altLang="zh-CN" dirty="0" err="1"/>
              <a:t>i</a:t>
            </a:r>
            <a:r>
              <a:rPr lang="zh-CN" altLang="en-US" dirty="0"/>
              <a:t>∈</a:t>
            </a:r>
            <a:r>
              <a:rPr lang="en-US" altLang="zh-CN" dirty="0"/>
              <a:t>{V-S}]=+inf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V</a:t>
            </a:r>
            <a:r>
              <a:rPr lang="zh-CN" altLang="en-US" dirty="0"/>
              <a:t>划分为已经求出</a:t>
            </a:r>
            <a:r>
              <a:rPr lang="en-US" altLang="zh-CN" dirty="0"/>
              <a:t>S</a:t>
            </a:r>
            <a:r>
              <a:rPr lang="zh-CN" altLang="en-US" dirty="0"/>
              <a:t>到它的最短路长度的点集</a:t>
            </a:r>
            <a:r>
              <a:rPr lang="en-US" altLang="zh-CN" dirty="0"/>
              <a:t>A,</a:t>
            </a:r>
            <a:r>
              <a:rPr lang="zh-CN" altLang="en-US" dirty="0"/>
              <a:t>尚未求出的点集</a:t>
            </a:r>
            <a:r>
              <a:rPr lang="en-US" altLang="zh-CN" dirty="0"/>
              <a:t>B  </a:t>
            </a:r>
          </a:p>
          <a:p>
            <a:r>
              <a:rPr lang="zh-CN" altLang="en-US" dirty="0"/>
              <a:t>每次将</a:t>
            </a:r>
            <a:r>
              <a:rPr lang="en-US" altLang="zh-CN" dirty="0"/>
              <a:t>B</a:t>
            </a:r>
            <a:r>
              <a:rPr lang="zh-CN" altLang="en-US" dirty="0"/>
              <a:t>中</a:t>
            </a:r>
            <a:r>
              <a:rPr lang="en-US" altLang="zh-CN" dirty="0"/>
              <a:t>dis</a:t>
            </a:r>
            <a:r>
              <a:rPr lang="zh-CN" altLang="en-US" dirty="0"/>
              <a:t>最小的点取出</a:t>
            </a:r>
            <a:r>
              <a:rPr lang="en-US" altLang="zh-CN" dirty="0"/>
              <a:t>,</a:t>
            </a:r>
            <a:r>
              <a:rPr lang="zh-CN" altLang="en-US" dirty="0"/>
              <a:t>用这个点</a:t>
            </a:r>
            <a:r>
              <a:rPr lang="zh-CN" altLang="en-US" dirty="0">
                <a:solidFill>
                  <a:srgbClr val="FF0000"/>
                </a:solidFill>
              </a:rPr>
              <a:t>松弛</a:t>
            </a:r>
            <a:r>
              <a:rPr lang="zh-CN" altLang="en-US" dirty="0"/>
              <a:t>其他</a:t>
            </a:r>
            <a:r>
              <a:rPr lang="en-US" altLang="zh-CN" dirty="0"/>
              <a:t>B</a:t>
            </a:r>
            <a:r>
              <a:rPr lang="zh-CN" altLang="en-US" dirty="0"/>
              <a:t>中的结点</a:t>
            </a:r>
            <a:r>
              <a:rPr lang="en-US" altLang="zh-CN" dirty="0"/>
              <a:t>,</a:t>
            </a:r>
            <a:r>
              <a:rPr lang="zh-CN" altLang="en-US" dirty="0"/>
              <a:t>然后将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dis</a:t>
            </a:r>
            <a:r>
              <a:rPr lang="zh-CN" altLang="en-US" dirty="0"/>
              <a:t>最小的点加入</a:t>
            </a:r>
            <a:r>
              <a:rPr lang="en-US" altLang="zh-CN" dirty="0"/>
              <a:t>A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循环</a:t>
            </a:r>
            <a:r>
              <a:rPr lang="en-US" altLang="zh-CN" dirty="0"/>
              <a:t>n</a:t>
            </a:r>
            <a:r>
              <a:rPr lang="zh-CN" altLang="en-US" dirty="0"/>
              <a:t>次即可得到</a:t>
            </a:r>
            <a:r>
              <a:rPr lang="en-US" altLang="zh-CN" dirty="0"/>
              <a:t>S</a:t>
            </a:r>
            <a:r>
              <a:rPr lang="zh-CN" altLang="en-US" dirty="0"/>
              <a:t>到其他点的最短路长度</a:t>
            </a:r>
            <a:r>
              <a:rPr lang="en-US" altLang="zh-CN" dirty="0"/>
              <a:t>,</a:t>
            </a:r>
            <a:r>
              <a:rPr lang="zh-CN" altLang="en-US" dirty="0"/>
              <a:t>复杂度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9 </a:t>
            </a:r>
            <a:r>
              <a:rPr lang="en-US" altLang="zh-CN" dirty="0" err="1"/>
              <a:t>Elaxia</a:t>
            </a:r>
            <a:r>
              <a:rPr lang="zh-CN" altLang="en-US" dirty="0"/>
              <a:t>的路线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6514"/>
            <a:ext cx="8324691" cy="27240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29818"/>
            <a:ext cx="5844428" cy="33527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9 </a:t>
            </a:r>
            <a:r>
              <a:rPr lang="en-US" altLang="zh-CN" dirty="0" err="1"/>
              <a:t>Elaxia</a:t>
            </a:r>
            <a:r>
              <a:rPr lang="zh-CN" altLang="en-US" dirty="0"/>
              <a:t>的路线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只保留同时在两个最短路图中的边，求出最长链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我们可以用堆</a:t>
            </a:r>
            <a:r>
              <a:rPr lang="en-US" altLang="zh-CN" dirty="0"/>
              <a:t>(</a:t>
            </a:r>
            <a:r>
              <a:rPr lang="zh-CN" altLang="en-US" dirty="0"/>
              <a:t>优先队列</a:t>
            </a:r>
            <a:r>
              <a:rPr lang="en-US" altLang="zh-CN" dirty="0"/>
              <a:t>)</a:t>
            </a:r>
            <a:r>
              <a:rPr lang="zh-CN" altLang="en-US" dirty="0"/>
              <a:t>来维护</a:t>
            </a:r>
            <a:r>
              <a:rPr lang="en-US" altLang="zh-CN" dirty="0"/>
              <a:t>B</a:t>
            </a:r>
            <a:r>
              <a:rPr lang="zh-CN" altLang="en-US" dirty="0"/>
              <a:t>中的结点</a:t>
            </a:r>
            <a:r>
              <a:rPr lang="en-US" altLang="zh-CN" dirty="0"/>
              <a:t>,</a:t>
            </a:r>
            <a:r>
              <a:rPr lang="zh-CN" altLang="en-US" dirty="0"/>
              <a:t>这样找到</a:t>
            </a:r>
            <a:r>
              <a:rPr lang="en-US" altLang="zh-CN" dirty="0"/>
              <a:t>B</a:t>
            </a:r>
            <a:r>
              <a:rPr lang="zh-CN" altLang="en-US" dirty="0"/>
              <a:t>中</a:t>
            </a:r>
            <a:r>
              <a:rPr lang="en-US" altLang="zh-CN" dirty="0"/>
              <a:t>dis</a:t>
            </a:r>
            <a:r>
              <a:rPr lang="zh-CN" altLang="en-US" dirty="0"/>
              <a:t>最小</a:t>
            </a:r>
            <a:endParaRPr lang="en-US" altLang="zh-CN" dirty="0"/>
          </a:p>
          <a:p>
            <a:r>
              <a:rPr lang="zh-CN" altLang="en-US" dirty="0"/>
              <a:t>的结点的复杂度降至</a:t>
            </a:r>
            <a:r>
              <a:rPr lang="en-US" altLang="zh-CN" dirty="0" err="1"/>
              <a:t>logn</a:t>
            </a:r>
            <a:r>
              <a:rPr lang="en-US" altLang="zh-CN" dirty="0"/>
              <a:t>  </a:t>
            </a:r>
          </a:p>
          <a:p>
            <a:endParaRPr lang="en-US" altLang="zh-CN" dirty="0"/>
          </a:p>
          <a:p>
            <a:r>
              <a:rPr lang="zh-CN" altLang="en-US" dirty="0"/>
              <a:t>松弛其他结点时</a:t>
            </a:r>
            <a:r>
              <a:rPr lang="en-US" altLang="zh-CN" dirty="0"/>
              <a:t>,</a:t>
            </a:r>
            <a:r>
              <a:rPr lang="zh-CN" altLang="en-US" dirty="0"/>
              <a:t>我们不从</a:t>
            </a:r>
            <a:r>
              <a:rPr lang="en-US" altLang="zh-CN" dirty="0"/>
              <a:t>1~n</a:t>
            </a:r>
            <a:r>
              <a:rPr lang="zh-CN" altLang="en-US" dirty="0"/>
              <a:t>枚举所有点</a:t>
            </a:r>
            <a:r>
              <a:rPr lang="en-US" altLang="zh-CN" dirty="0"/>
              <a:t>,</a:t>
            </a:r>
            <a:r>
              <a:rPr lang="zh-CN" altLang="en-US" dirty="0"/>
              <a:t>而是枚举该点的出边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如果发现某个点</a:t>
            </a:r>
            <a:r>
              <a:rPr lang="en-US" altLang="zh-CN" dirty="0"/>
              <a:t>dis</a:t>
            </a:r>
            <a:r>
              <a:rPr lang="zh-CN" altLang="en-US" dirty="0"/>
              <a:t>变小后</a:t>
            </a:r>
            <a:r>
              <a:rPr lang="en-US" altLang="zh-CN" dirty="0"/>
              <a:t>,</a:t>
            </a:r>
            <a:r>
              <a:rPr lang="zh-CN" altLang="en-US" dirty="0"/>
              <a:t>我们将这个点新的</a:t>
            </a:r>
            <a:r>
              <a:rPr lang="en-US" altLang="zh-CN" dirty="0"/>
              <a:t>dis</a:t>
            </a:r>
            <a:r>
              <a:rPr lang="zh-CN" altLang="en-US" dirty="0"/>
              <a:t>值塞入优先队列</a:t>
            </a:r>
            <a:endParaRPr lang="en-US" altLang="zh-CN" dirty="0"/>
          </a:p>
          <a:p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由于优先队列不自带去重</a:t>
            </a:r>
            <a:r>
              <a:rPr lang="en-US" altLang="zh-CN" dirty="0"/>
              <a:t>,</a:t>
            </a:r>
            <a:r>
              <a:rPr lang="zh-CN" altLang="en-US" dirty="0"/>
              <a:t>所以这样做可能会导致一个点被多次拿</a:t>
            </a:r>
            <a:endParaRPr lang="en-US" altLang="zh-CN" dirty="0"/>
          </a:p>
          <a:p>
            <a:r>
              <a:rPr lang="zh-CN" altLang="en-US" dirty="0"/>
              <a:t>出</a:t>
            </a:r>
            <a:r>
              <a:rPr lang="en-US" altLang="zh-CN" dirty="0"/>
              <a:t>B,</a:t>
            </a:r>
            <a:r>
              <a:rPr lang="zh-CN" altLang="en-US" dirty="0"/>
              <a:t>所以我们用</a:t>
            </a:r>
            <a:r>
              <a:rPr lang="en-US" altLang="zh-CN" dirty="0"/>
              <a:t>vis</a:t>
            </a:r>
            <a:r>
              <a:rPr lang="zh-CN" altLang="en-US" dirty="0"/>
              <a:t>数组来判断一个点是否已经加入了</a:t>
            </a:r>
            <a:r>
              <a:rPr lang="en-US" altLang="zh-CN" dirty="0"/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	while(!</a:t>
            </a:r>
            <a:r>
              <a:rPr lang="en-US" altLang="zh-CN" dirty="0" err="1"/>
              <a:t>q.empty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int u=</a:t>
            </a:r>
            <a:r>
              <a:rPr lang="en-US" altLang="zh-CN" dirty="0" err="1"/>
              <a:t>q.top</a:t>
            </a:r>
            <a:r>
              <a:rPr lang="en-US" altLang="zh-CN" dirty="0"/>
              <a:t>().</a:t>
            </a:r>
            <a:r>
              <a:rPr lang="en-US" altLang="zh-CN" dirty="0" err="1"/>
              <a:t>id;q.pop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if(vis[u])continue;</a:t>
            </a:r>
          </a:p>
          <a:p>
            <a:r>
              <a:rPr lang="en-US" altLang="zh-CN" dirty="0"/>
              <a:t>		vis[u]=1;</a:t>
            </a:r>
          </a:p>
          <a:p>
            <a:r>
              <a:rPr lang="en-US" altLang="zh-CN" dirty="0"/>
              <a:t>		for(int </a:t>
            </a:r>
            <a:r>
              <a:rPr lang="en-US" altLang="zh-CN" dirty="0" err="1"/>
              <a:t>i</a:t>
            </a:r>
            <a:r>
              <a:rPr lang="en-US" altLang="zh-CN" dirty="0"/>
              <a:t>=head[u];</a:t>
            </a:r>
            <a:r>
              <a:rPr lang="en-US" altLang="zh-CN" dirty="0" err="1"/>
              <a:t>i;i</a:t>
            </a:r>
            <a:r>
              <a:rPr lang="en-US" altLang="zh-CN" dirty="0"/>
              <a:t>=e[</a:t>
            </a:r>
            <a:r>
              <a:rPr lang="en-US" altLang="zh-CN" dirty="0" err="1"/>
              <a:t>i</a:t>
            </a:r>
            <a:r>
              <a:rPr lang="en-US" altLang="zh-CN" dirty="0"/>
              <a:t>].next)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int v=e[</a:t>
            </a:r>
            <a:r>
              <a:rPr lang="en-US" altLang="zh-CN" dirty="0" err="1"/>
              <a:t>i</a:t>
            </a:r>
            <a:r>
              <a:rPr lang="en-US" altLang="zh-CN" dirty="0"/>
              <a:t>].to;</a:t>
            </a:r>
          </a:p>
          <a:p>
            <a:r>
              <a:rPr lang="en-US" altLang="zh-CN" dirty="0"/>
              <a:t>			if(dis[v]&gt;dis[u]+e[</a:t>
            </a:r>
            <a:r>
              <a:rPr lang="en-US" altLang="zh-CN" dirty="0" err="1"/>
              <a:t>i</a:t>
            </a:r>
            <a:r>
              <a:rPr lang="en-US" altLang="zh-CN" dirty="0"/>
              <a:t>].w)</a:t>
            </a:r>
          </a:p>
          <a:p>
            <a:r>
              <a:rPr lang="en-US" altLang="zh-CN" dirty="0"/>
              <a:t>			{</a:t>
            </a:r>
          </a:p>
          <a:p>
            <a:r>
              <a:rPr lang="en-US" altLang="zh-CN" dirty="0"/>
              <a:t>				dis[v]=dis[u]+e[</a:t>
            </a:r>
            <a:r>
              <a:rPr lang="en-US" altLang="zh-CN" dirty="0" err="1"/>
              <a:t>i</a:t>
            </a:r>
            <a:r>
              <a:rPr lang="en-US" altLang="zh-CN" dirty="0"/>
              <a:t>].w;</a:t>
            </a:r>
          </a:p>
          <a:p>
            <a:r>
              <a:rPr lang="en-US" altLang="zh-CN" dirty="0"/>
              <a:t>				if(!vis[v])</a:t>
            </a:r>
            <a:r>
              <a:rPr lang="en-US" altLang="zh-CN" dirty="0" err="1"/>
              <a:t>q.push</a:t>
            </a:r>
            <a:r>
              <a:rPr lang="en-US" altLang="zh-CN" dirty="0"/>
              <a:t>((node){dis[v],v});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Spfa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维护一个队列</a:t>
            </a:r>
            <a:endParaRPr lang="en-US" altLang="zh-CN" dirty="0"/>
          </a:p>
          <a:p>
            <a:r>
              <a:rPr lang="zh-CN" altLang="en-US" dirty="0"/>
              <a:t>每次取出队首</a:t>
            </a:r>
            <a:r>
              <a:rPr lang="en-US" altLang="zh-CN" dirty="0"/>
              <a:t>,</a:t>
            </a:r>
            <a:r>
              <a:rPr lang="zh-CN" altLang="en-US" dirty="0"/>
              <a:t>用队首松弛与它相连的结点</a:t>
            </a:r>
            <a:r>
              <a:rPr lang="en-US" altLang="zh-CN" dirty="0"/>
              <a:t>,</a:t>
            </a:r>
            <a:r>
              <a:rPr lang="zh-CN" altLang="en-US" dirty="0"/>
              <a:t>若一个结点成功被松</a:t>
            </a:r>
            <a:endParaRPr lang="en-US" altLang="zh-CN" dirty="0"/>
          </a:p>
          <a:p>
            <a:r>
              <a:rPr lang="zh-CN" altLang="en-US" dirty="0"/>
              <a:t>弛且这个结点目前不在队列里</a:t>
            </a:r>
            <a:r>
              <a:rPr lang="en-US" altLang="zh-CN" dirty="0"/>
              <a:t>,</a:t>
            </a:r>
            <a:r>
              <a:rPr lang="zh-CN" altLang="en-US" dirty="0"/>
              <a:t>则将它加入队尾  </a:t>
            </a:r>
            <a:endParaRPr lang="en-US" altLang="zh-CN" dirty="0"/>
          </a:p>
          <a:p>
            <a:r>
              <a:rPr lang="zh-CN" altLang="en-US" dirty="0"/>
              <a:t>将队首从队列中弹出</a:t>
            </a:r>
            <a:endParaRPr lang="en-US" altLang="zh-CN" dirty="0"/>
          </a:p>
          <a:p>
            <a:r>
              <a:rPr lang="zh-CN" altLang="en-US" dirty="0"/>
              <a:t>重复执行直到队列为空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在随机情况下复杂度为</a:t>
            </a:r>
            <a:r>
              <a:rPr lang="en-US" altLang="zh-CN" dirty="0"/>
              <a:t>O(km),</a:t>
            </a:r>
            <a:r>
              <a:rPr lang="zh-CN" altLang="en-US" dirty="0"/>
              <a:t>在构造数据下复杂度为</a:t>
            </a:r>
            <a:r>
              <a:rPr lang="en-US" altLang="zh-CN" dirty="0"/>
              <a:t>O(nm)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Spfa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9185"/>
            <a:ext cx="10515600" cy="625133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spfa</a:t>
            </a:r>
            <a:r>
              <a:rPr lang="en-US" altLang="zh-CN" dirty="0"/>
              <a:t>(int </a:t>
            </a:r>
            <a:r>
              <a:rPr lang="en-US" altLang="zh-CN" dirty="0" err="1"/>
              <a:t>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q.push</a:t>
            </a:r>
            <a:r>
              <a:rPr lang="en-US" altLang="zh-CN" dirty="0"/>
              <a:t>(s);</a:t>
            </a:r>
          </a:p>
          <a:p>
            <a:r>
              <a:rPr lang="en-US" altLang="zh-CN" dirty="0"/>
              <a:t>	while(!</a:t>
            </a:r>
            <a:r>
              <a:rPr lang="en-US" altLang="zh-CN" dirty="0" err="1"/>
              <a:t>q.empty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int u=</a:t>
            </a:r>
            <a:r>
              <a:rPr lang="en-US" altLang="zh-CN" dirty="0" err="1"/>
              <a:t>q.front</a:t>
            </a:r>
            <a:r>
              <a:rPr lang="en-US" altLang="zh-CN" dirty="0"/>
              <a:t>();</a:t>
            </a:r>
            <a:r>
              <a:rPr lang="en-US" altLang="zh-CN" dirty="0" err="1"/>
              <a:t>q.pop</a:t>
            </a:r>
            <a:r>
              <a:rPr lang="en-US" altLang="zh-CN" dirty="0"/>
              <a:t>();ex[u]=0;</a:t>
            </a:r>
          </a:p>
          <a:p>
            <a:r>
              <a:rPr lang="en-US" altLang="zh-CN" dirty="0"/>
              <a:t>		for(int </a:t>
            </a:r>
            <a:r>
              <a:rPr lang="en-US" altLang="zh-CN" dirty="0" err="1"/>
              <a:t>i</a:t>
            </a:r>
            <a:r>
              <a:rPr lang="en-US" altLang="zh-CN" dirty="0"/>
              <a:t>=head[u];</a:t>
            </a:r>
            <a:r>
              <a:rPr lang="en-US" altLang="zh-CN" dirty="0" err="1"/>
              <a:t>i;i</a:t>
            </a:r>
            <a:r>
              <a:rPr lang="en-US" altLang="zh-CN" dirty="0"/>
              <a:t>=e[</a:t>
            </a:r>
            <a:r>
              <a:rPr lang="en-US" altLang="zh-CN" dirty="0" err="1"/>
              <a:t>i</a:t>
            </a:r>
            <a:r>
              <a:rPr lang="en-US" altLang="zh-CN" dirty="0"/>
              <a:t>].next)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int v=e[</a:t>
            </a:r>
            <a:r>
              <a:rPr lang="en-US" altLang="zh-CN" dirty="0" err="1"/>
              <a:t>i</a:t>
            </a:r>
            <a:r>
              <a:rPr lang="en-US" altLang="zh-CN" dirty="0"/>
              <a:t>].to;</a:t>
            </a:r>
          </a:p>
          <a:p>
            <a:r>
              <a:rPr lang="en-US" altLang="zh-CN" dirty="0"/>
              <a:t>			if(dis[v]&gt;dis[u]+e[</a:t>
            </a:r>
            <a:r>
              <a:rPr lang="en-US" altLang="zh-CN" dirty="0" err="1"/>
              <a:t>i</a:t>
            </a:r>
            <a:r>
              <a:rPr lang="en-US" altLang="zh-CN" dirty="0"/>
              <a:t>].w)</a:t>
            </a:r>
          </a:p>
          <a:p>
            <a:r>
              <a:rPr lang="en-US" altLang="zh-CN" dirty="0"/>
              <a:t>			{</a:t>
            </a:r>
          </a:p>
          <a:p>
            <a:r>
              <a:rPr lang="en-US" altLang="zh-CN" dirty="0"/>
              <a:t>				dis[v]=dis[u]+e[</a:t>
            </a:r>
            <a:r>
              <a:rPr lang="en-US" altLang="zh-CN" dirty="0" err="1"/>
              <a:t>i</a:t>
            </a:r>
            <a:r>
              <a:rPr lang="en-US" altLang="zh-CN" dirty="0"/>
              <a:t>].w;</a:t>
            </a:r>
          </a:p>
          <a:p>
            <a:r>
              <a:rPr lang="en-US" altLang="zh-CN" dirty="0"/>
              <a:t>				if(!ex[v])ex[v]=1,q.push(v);			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复杂度</a:t>
            </a:r>
            <a:r>
              <a:rPr lang="en-US" altLang="zh-CN" dirty="0"/>
              <a:t>O(n3),</a:t>
            </a:r>
            <a:r>
              <a:rPr lang="zh-CN" altLang="en-US" dirty="0"/>
              <a:t>实际应用较少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Dijkstra</a:t>
            </a:r>
            <a:r>
              <a:rPr lang="zh-CN" altLang="en-US" dirty="0"/>
              <a:t>堆优化复杂度为</a:t>
            </a:r>
            <a:r>
              <a:rPr lang="en-US" altLang="zh-CN" dirty="0"/>
              <a:t>O(</a:t>
            </a:r>
            <a:r>
              <a:rPr lang="en-US" altLang="zh-CN" dirty="0" err="1"/>
              <a:t>mlogn</a:t>
            </a:r>
            <a:r>
              <a:rPr lang="en-US" altLang="zh-CN" dirty="0"/>
              <a:t>),</a:t>
            </a:r>
            <a:r>
              <a:rPr lang="zh-CN" altLang="en-US" dirty="0"/>
              <a:t>只可应用于非负权图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Spfa</a:t>
            </a:r>
            <a:r>
              <a:rPr lang="zh-CN" altLang="en-US" dirty="0"/>
              <a:t>复杂度为</a:t>
            </a:r>
            <a:r>
              <a:rPr lang="en-US" altLang="zh-CN" dirty="0"/>
              <a:t>O(m)~O(nm),</a:t>
            </a:r>
            <a:r>
              <a:rPr lang="zh-CN" altLang="en-US" dirty="0"/>
              <a:t>可用于负权图且可用来判断是否存在</a:t>
            </a:r>
            <a:endParaRPr lang="en-US" altLang="zh-CN" dirty="0"/>
          </a:p>
          <a:p>
            <a:r>
              <a:rPr lang="zh-CN" altLang="en-US" dirty="0"/>
              <a:t>负环</a:t>
            </a:r>
            <a:r>
              <a:rPr lang="en-US" altLang="zh-CN" dirty="0"/>
              <a:t>,</a:t>
            </a:r>
            <a:r>
              <a:rPr lang="zh-CN" altLang="en-US" dirty="0"/>
              <a:t>但不建议在正式比赛中使用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Spfa</a:t>
            </a:r>
            <a:r>
              <a:rPr lang="zh-CN" altLang="en-US" dirty="0"/>
              <a:t>判断负环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负环的定义是：一条边权之和为负数的回路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你的任务是判断一张图中是否存在负环</a:t>
            </a:r>
            <a:endParaRPr lang="en-US" altLang="zh-CN" b="0" i="0" dirty="0"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1693</Words>
  <Application>Microsoft Office PowerPoint</Application>
  <PresentationFormat>宽屏</PresentationFormat>
  <Paragraphs>172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-apple-system</vt:lpstr>
      <vt:lpstr>华文仿宋</vt:lpstr>
      <vt:lpstr>微软雅黑</vt:lpstr>
      <vt:lpstr>Arial</vt:lpstr>
      <vt:lpstr>Calibri</vt:lpstr>
      <vt:lpstr>Consolas</vt:lpstr>
      <vt:lpstr>Office 主题</vt:lpstr>
      <vt:lpstr>图论基础2</vt:lpstr>
      <vt:lpstr>授课内容</vt:lpstr>
      <vt:lpstr>Dijkstra算法</vt:lpstr>
      <vt:lpstr>Dijkstra算法优化</vt:lpstr>
      <vt:lpstr>Dijkstra算法</vt:lpstr>
      <vt:lpstr>Spfa算法</vt:lpstr>
      <vt:lpstr>Spfa算法</vt:lpstr>
      <vt:lpstr>总结</vt:lpstr>
      <vt:lpstr>Spfa判断负环</vt:lpstr>
      <vt:lpstr>Spfa判断负环</vt:lpstr>
      <vt:lpstr>Spfa判断负环</vt:lpstr>
      <vt:lpstr>Problem 1 最小圈</vt:lpstr>
      <vt:lpstr>Problem 1 最小圈</vt:lpstr>
      <vt:lpstr>Problem 2 架设电话线</vt:lpstr>
      <vt:lpstr>Problem 2 架设电话线</vt:lpstr>
      <vt:lpstr>Problem 3 最短路计数</vt:lpstr>
      <vt:lpstr>Problem 3 最短路计数</vt:lpstr>
      <vt:lpstr>Problem 3.5 道路</vt:lpstr>
      <vt:lpstr>Problem 3.5 道路</vt:lpstr>
      <vt:lpstr>Problem 4 飞行计划</vt:lpstr>
      <vt:lpstr>Problem 4 飞行计划</vt:lpstr>
      <vt:lpstr>Problem 5 黑暗城堡</vt:lpstr>
      <vt:lpstr>Problem 5 黑暗城堡</vt:lpstr>
      <vt:lpstr>Problem 6 收费站</vt:lpstr>
      <vt:lpstr>Problem 6 收费站</vt:lpstr>
      <vt:lpstr>Problem 7 道路与航线</vt:lpstr>
      <vt:lpstr>Problem 7 道路与航线</vt:lpstr>
      <vt:lpstr>Problem 8 雅加达的摩天楼</vt:lpstr>
      <vt:lpstr>Problem 8 雅加达的摩天楼</vt:lpstr>
      <vt:lpstr>Problem 9 Elaxia的路线</vt:lpstr>
      <vt:lpstr>Problem 9 Elaxia的路线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基本线段树</dc:title>
  <dc:creator/>
  <cp:lastModifiedBy>徐 曦赫</cp:lastModifiedBy>
  <cp:revision>155</cp:revision>
  <dcterms:created xsi:type="dcterms:W3CDTF">2019-04-12T02:42:00Z</dcterms:created>
  <dcterms:modified xsi:type="dcterms:W3CDTF">2021-08-12T11:48:23Z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