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454" r:id="rId3"/>
    <p:sldId id="468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299" r:id="rId29"/>
    <p:sldId id="260" r:id="rId30"/>
    <p:sldId id="263" r:id="rId31"/>
    <p:sldId id="301" r:id="rId32"/>
    <p:sldId id="300" r:id="rId33"/>
    <p:sldId id="302" r:id="rId34"/>
    <p:sldId id="303" r:id="rId35"/>
    <p:sldId id="304" r:id="rId36"/>
    <p:sldId id="521" r:id="rId37"/>
    <p:sldId id="522" r:id="rId38"/>
    <p:sldId id="523" r:id="rId39"/>
    <p:sldId id="524" r:id="rId40"/>
    <p:sldId id="525" r:id="rId41"/>
    <p:sldId id="526" r:id="rId42"/>
    <p:sldId id="527" r:id="rId43"/>
    <p:sldId id="528" r:id="rId44"/>
    <p:sldId id="44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仿宋" panose="02010600040101010101" charset="-122"/>
                <a:ea typeface="华文仿宋" panose="0201060004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1pPr>
            <a:lvl2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2pPr>
            <a:lvl3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3pPr>
            <a:lvl4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4pPr>
            <a:lvl5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华文仿宋" panose="0201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图论基础</a:t>
            </a:r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2</a:t>
            </a:r>
            <a:endParaRPr lang="zh-CN" altLang="zh-CN" dirty="0"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by YSJ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Faioj#305 </a:t>
            </a:r>
            <a:r>
              <a:rPr lang="zh-CN" altLang="en-US" dirty="0"/>
              <a:t>糖果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差分约束模板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 err="1">
                <a:ea typeface="黑体" panose="02010609060101010101" pitchFamily="49" charset="-122"/>
              </a:rPr>
              <a:t>Xa</a:t>
            </a:r>
            <a:r>
              <a:rPr lang="en-US" altLang="zh-CN" dirty="0">
                <a:ea typeface="黑体" panose="02010609060101010101" pitchFamily="49" charset="-122"/>
              </a:rPr>
              <a:t>=</a:t>
            </a:r>
            <a:r>
              <a:rPr lang="en-US" altLang="zh-CN" dirty="0" err="1">
                <a:ea typeface="黑体" panose="02010609060101010101" pitchFamily="49" charset="-122"/>
              </a:rPr>
              <a:t>Xb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连边</a:t>
            </a:r>
            <a:r>
              <a:rPr lang="en-US" altLang="zh-CN" dirty="0">
                <a:ea typeface="黑体" panose="02010609060101010101" pitchFamily="49" charset="-122"/>
              </a:rPr>
              <a:t>(a,b,0),(b,a,0)</a:t>
            </a:r>
          </a:p>
          <a:p>
            <a:r>
              <a:rPr lang="en-US" altLang="zh-CN" dirty="0" err="1">
                <a:ea typeface="黑体" panose="02010609060101010101" pitchFamily="49" charset="-122"/>
              </a:rPr>
              <a:t>Xa</a:t>
            </a:r>
            <a:r>
              <a:rPr lang="en-US" altLang="zh-CN" dirty="0"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ea typeface="黑体" panose="02010609060101010101" pitchFamily="49" charset="-122"/>
              </a:rPr>
              <a:t>Xb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即</a:t>
            </a:r>
            <a:r>
              <a:rPr lang="en-US" altLang="zh-CN" dirty="0" err="1">
                <a:ea typeface="黑体" panose="02010609060101010101" pitchFamily="49" charset="-122"/>
              </a:rPr>
              <a:t>Xa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>
                <a:ea typeface="黑体" panose="02010609060101010101" pitchFamily="49" charset="-122"/>
              </a:rPr>
              <a:t>Xb-1,</a:t>
            </a:r>
            <a:r>
              <a:rPr lang="zh-CN" altLang="en-US" dirty="0">
                <a:ea typeface="黑体" panose="02010609060101010101" pitchFamily="49" charset="-122"/>
              </a:rPr>
              <a:t>连边</a:t>
            </a:r>
            <a:r>
              <a:rPr lang="en-US" altLang="zh-CN" dirty="0">
                <a:ea typeface="黑体" panose="02010609060101010101" pitchFamily="49" charset="-122"/>
              </a:rPr>
              <a:t>(b,a,-1)</a:t>
            </a:r>
          </a:p>
          <a:p>
            <a:r>
              <a:rPr lang="en-US" altLang="zh-CN" dirty="0" err="1">
                <a:ea typeface="黑体" panose="02010609060101010101" pitchFamily="49" charset="-122"/>
              </a:rPr>
              <a:t>Xa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 err="1">
                <a:ea typeface="黑体" panose="02010609060101010101" pitchFamily="49" charset="-122"/>
              </a:rPr>
              <a:t>Xb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连边</a:t>
            </a:r>
            <a:r>
              <a:rPr lang="en-US" altLang="zh-CN" dirty="0">
                <a:ea typeface="黑体" panose="02010609060101010101" pitchFamily="49" charset="-122"/>
              </a:rPr>
              <a:t>(b,a,0)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将所有</a:t>
            </a:r>
            <a:r>
              <a:rPr lang="en-US" altLang="zh-CN" dirty="0">
                <a:ea typeface="黑体" panose="02010609060101010101" pitchFamily="49" charset="-122"/>
              </a:rPr>
              <a:t>dis</a:t>
            </a:r>
            <a:r>
              <a:rPr lang="zh-CN" altLang="en-US" dirty="0">
                <a:ea typeface="黑体" panose="02010609060101010101" pitchFamily="49" charset="-122"/>
              </a:rPr>
              <a:t>置为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后跑最短路，若有负环则输出</a:t>
            </a:r>
            <a:r>
              <a:rPr lang="en-US" altLang="zh-CN" dirty="0">
                <a:ea typeface="黑体" panose="02010609060101010101" pitchFamily="49" charset="-122"/>
              </a:rPr>
              <a:t>-1</a:t>
            </a:r>
            <a:r>
              <a:rPr lang="zh-CN" altLang="en-US" dirty="0">
                <a:ea typeface="黑体" panose="02010609060101010101" pitchFamily="49" charset="-122"/>
              </a:rPr>
              <a:t>（为什么？），否则输出</a:t>
            </a:r>
            <a:r>
              <a:rPr lang="en-US" altLang="zh-CN" dirty="0">
                <a:ea typeface="黑体" panose="02010609060101010101" pitchFamily="49" charset="-122"/>
              </a:rPr>
              <a:t>dis</a:t>
            </a:r>
            <a:r>
              <a:rPr lang="zh-CN" altLang="en-US" dirty="0">
                <a:ea typeface="黑体" panose="02010609060101010101" pitchFamily="49" charset="-122"/>
              </a:rPr>
              <a:t>数组之和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Faioj#305 </a:t>
            </a:r>
            <a:r>
              <a:rPr lang="zh-CN" altLang="en-US" dirty="0"/>
              <a:t>糖果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657"/>
            <a:ext cx="9522472" cy="39095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97929"/>
            <a:ext cx="6427347" cy="3238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Faioj#305 </a:t>
            </a:r>
            <a:r>
              <a:rPr lang="zh-CN" altLang="en-US" dirty="0"/>
              <a:t>糖果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差分约束模板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 err="1">
                <a:ea typeface="黑体" panose="02010609060101010101" pitchFamily="49" charset="-122"/>
              </a:rPr>
              <a:t>Xa</a:t>
            </a:r>
            <a:r>
              <a:rPr lang="en-US" altLang="zh-CN" dirty="0">
                <a:ea typeface="黑体" panose="02010609060101010101" pitchFamily="49" charset="-122"/>
              </a:rPr>
              <a:t>=</a:t>
            </a:r>
            <a:r>
              <a:rPr lang="en-US" altLang="zh-CN" dirty="0" err="1">
                <a:ea typeface="黑体" panose="02010609060101010101" pitchFamily="49" charset="-122"/>
              </a:rPr>
              <a:t>Xb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连边</a:t>
            </a:r>
            <a:r>
              <a:rPr lang="en-US" altLang="zh-CN" dirty="0">
                <a:ea typeface="黑体" panose="02010609060101010101" pitchFamily="49" charset="-122"/>
              </a:rPr>
              <a:t>(a,b,0),(b,a,0)</a:t>
            </a:r>
          </a:p>
          <a:p>
            <a:r>
              <a:rPr lang="en-US" altLang="zh-CN" dirty="0" err="1">
                <a:ea typeface="黑体" panose="02010609060101010101" pitchFamily="49" charset="-122"/>
              </a:rPr>
              <a:t>Xa</a:t>
            </a:r>
            <a:r>
              <a:rPr lang="en-US" altLang="zh-CN" dirty="0"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ea typeface="黑体" panose="02010609060101010101" pitchFamily="49" charset="-122"/>
              </a:rPr>
              <a:t>Xb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即</a:t>
            </a:r>
            <a:r>
              <a:rPr lang="en-US" altLang="zh-CN" dirty="0" err="1">
                <a:ea typeface="黑体" panose="02010609060101010101" pitchFamily="49" charset="-122"/>
              </a:rPr>
              <a:t>Xa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>
                <a:ea typeface="黑体" panose="02010609060101010101" pitchFamily="49" charset="-122"/>
              </a:rPr>
              <a:t>Xb-1,</a:t>
            </a:r>
            <a:r>
              <a:rPr lang="zh-CN" altLang="en-US" dirty="0">
                <a:ea typeface="黑体" panose="02010609060101010101" pitchFamily="49" charset="-122"/>
              </a:rPr>
              <a:t>连边</a:t>
            </a:r>
            <a:r>
              <a:rPr lang="en-US" altLang="zh-CN" dirty="0">
                <a:ea typeface="黑体" panose="02010609060101010101" pitchFamily="49" charset="-122"/>
              </a:rPr>
              <a:t>(b,a,-1)</a:t>
            </a:r>
          </a:p>
          <a:p>
            <a:r>
              <a:rPr lang="en-US" altLang="zh-CN" dirty="0" err="1">
                <a:ea typeface="黑体" panose="02010609060101010101" pitchFamily="49" charset="-122"/>
              </a:rPr>
              <a:t>Xa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 err="1">
                <a:ea typeface="黑体" panose="02010609060101010101" pitchFamily="49" charset="-122"/>
              </a:rPr>
              <a:t>Xb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连边</a:t>
            </a:r>
            <a:r>
              <a:rPr lang="en-US" altLang="zh-CN" dirty="0">
                <a:ea typeface="黑体" panose="02010609060101010101" pitchFamily="49" charset="-122"/>
              </a:rPr>
              <a:t>(b,a,0)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将所有</a:t>
            </a:r>
            <a:r>
              <a:rPr lang="en-US" altLang="zh-CN" dirty="0">
                <a:ea typeface="黑体" panose="02010609060101010101" pitchFamily="49" charset="-122"/>
              </a:rPr>
              <a:t>dis</a:t>
            </a:r>
            <a:r>
              <a:rPr lang="zh-CN" altLang="en-US" dirty="0">
                <a:ea typeface="黑体" panose="02010609060101010101" pitchFamily="49" charset="-122"/>
              </a:rPr>
              <a:t>置为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后跑最短路，若有负环则输出</a:t>
            </a:r>
            <a:r>
              <a:rPr lang="en-US" altLang="zh-CN" dirty="0">
                <a:ea typeface="黑体" panose="02010609060101010101" pitchFamily="49" charset="-122"/>
              </a:rPr>
              <a:t>-1</a:t>
            </a:r>
            <a:r>
              <a:rPr lang="zh-CN" altLang="en-US" dirty="0">
                <a:ea typeface="黑体" panose="02010609060101010101" pitchFamily="49" charset="-122"/>
              </a:rPr>
              <a:t>（为什么？），否则输出</a:t>
            </a:r>
            <a:r>
              <a:rPr lang="en-US" altLang="zh-CN" dirty="0">
                <a:ea typeface="黑体" panose="02010609060101010101" pitchFamily="49" charset="-122"/>
              </a:rPr>
              <a:t>dis</a:t>
            </a:r>
            <a:r>
              <a:rPr lang="zh-CN" altLang="en-US" dirty="0">
                <a:ea typeface="黑体" panose="02010609060101010101" pitchFamily="49" charset="-122"/>
              </a:rPr>
              <a:t>数组之和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Faioj#30087 Intervals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6234"/>
            <a:ext cx="10106914" cy="20534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4378"/>
            <a:ext cx="6747381" cy="4648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Faioj#30087 Intervals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设</a:t>
            </a:r>
            <a:r>
              <a:rPr lang="en-US" altLang="zh-CN" dirty="0">
                <a:ea typeface="黑体" panose="02010609060101010101" pitchFamily="49" charset="-122"/>
              </a:rPr>
              <a:t>p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=1</a:t>
            </a:r>
            <a:r>
              <a:rPr lang="zh-CN" altLang="en-US" dirty="0">
                <a:ea typeface="黑体" panose="02010609060101010101" pitchFamily="49" charset="-122"/>
              </a:rPr>
              <a:t>表示第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个数被选中，</a:t>
            </a:r>
            <a:r>
              <a:rPr lang="en-US" altLang="zh-CN" dirty="0">
                <a:ea typeface="黑体" panose="02010609060101010101" pitchFamily="49" charset="-122"/>
              </a:rPr>
              <a:t>=0</a:t>
            </a:r>
            <a:r>
              <a:rPr lang="zh-CN" altLang="en-US" dirty="0">
                <a:ea typeface="黑体" panose="02010609060101010101" pitchFamily="49" charset="-122"/>
              </a:rPr>
              <a:t>表示未被选中，设</a:t>
            </a:r>
            <a:r>
              <a:rPr lang="en-US" altLang="zh-CN" dirty="0" err="1">
                <a:ea typeface="黑体" panose="02010609060101010101" pitchFamily="49" charset="-122"/>
              </a:rPr>
              <a:t>s</a:t>
            </a:r>
            <a:r>
              <a:rPr lang="en-US" altLang="zh-CN" baseline="-25000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为</a:t>
            </a:r>
            <a:r>
              <a:rPr lang="en-US" altLang="zh-CN" dirty="0">
                <a:ea typeface="黑体" panose="02010609060101010101" pitchFamily="49" charset="-122"/>
              </a:rPr>
              <a:t>p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前缀和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则约束</a:t>
            </a: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ea typeface="黑体" panose="02010609060101010101" pitchFamily="49" charset="-122"/>
              </a:rPr>
              <a:t>a,b,c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化为</a:t>
            </a:r>
            <a:r>
              <a:rPr lang="en-US" altLang="zh-CN" dirty="0"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</a:rPr>
              <a:t>b</a:t>
            </a:r>
            <a:r>
              <a:rPr lang="en-US" altLang="zh-CN" dirty="0">
                <a:ea typeface="黑体" panose="02010609060101010101" pitchFamily="49" charset="-122"/>
              </a:rPr>
              <a:t>-s</a:t>
            </a:r>
            <a:r>
              <a:rPr lang="en-US" altLang="zh-CN" baseline="-25000" dirty="0">
                <a:ea typeface="黑体" panose="02010609060101010101" pitchFamily="49" charset="-122"/>
              </a:rPr>
              <a:t>a-1</a:t>
            </a:r>
            <a:r>
              <a:rPr lang="zh-CN" altLang="en-US" dirty="0">
                <a:ea typeface="黑体" panose="02010609060101010101" pitchFamily="49" charset="-122"/>
              </a:rPr>
              <a:t>≥</a:t>
            </a:r>
            <a:r>
              <a:rPr lang="en-US" altLang="zh-CN" dirty="0">
                <a:ea typeface="黑体" panose="02010609060101010101" pitchFamily="49" charset="-122"/>
              </a:rPr>
              <a:t>c</a:t>
            </a:r>
            <a:r>
              <a:rPr lang="zh-CN" altLang="en-US" dirty="0">
                <a:ea typeface="黑体" panose="02010609060101010101" pitchFamily="49" charset="-122"/>
              </a:rPr>
              <a:t>，即连边</a:t>
            </a:r>
            <a:r>
              <a:rPr lang="en-US" altLang="zh-CN" dirty="0">
                <a:ea typeface="黑体" panose="02010609060101010101" pitchFamily="49" charset="-122"/>
              </a:rPr>
              <a:t>(b,a-1,-c)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同时，由于</a:t>
            </a:r>
            <a:r>
              <a:rPr lang="en-US" altLang="zh-CN" dirty="0">
                <a:ea typeface="黑体" panose="02010609060101010101" pitchFamily="49" charset="-122"/>
              </a:rPr>
              <a:t>p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∈</a:t>
            </a:r>
            <a:r>
              <a:rPr lang="en-US" altLang="zh-CN" dirty="0">
                <a:ea typeface="黑体" panose="02010609060101010101" pitchFamily="49" charset="-122"/>
              </a:rPr>
              <a:t>{0,1}</a:t>
            </a:r>
            <a:r>
              <a:rPr lang="zh-CN" altLang="en-US" dirty="0">
                <a:ea typeface="黑体" panose="02010609060101010101" pitchFamily="49" charset="-122"/>
              </a:rPr>
              <a:t>，故</a:t>
            </a:r>
            <a:r>
              <a:rPr lang="en-US" altLang="zh-CN" dirty="0"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</a:rPr>
              <a:t>i+1</a:t>
            </a:r>
            <a:r>
              <a:rPr lang="en-US" altLang="zh-CN" dirty="0">
                <a:ea typeface="黑体" panose="02010609060101010101" pitchFamily="49" charset="-122"/>
              </a:rPr>
              <a:t>-1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 err="1">
                <a:ea typeface="黑体" panose="02010609060101010101" pitchFamily="49" charset="-122"/>
              </a:rPr>
              <a:t>s</a:t>
            </a:r>
            <a:r>
              <a:rPr lang="en-US" altLang="zh-CN" baseline="-25000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</a:rPr>
              <a:t>i+1</a:t>
            </a:r>
            <a:r>
              <a:rPr lang="zh-CN" altLang="en-US" dirty="0">
                <a:ea typeface="黑体" panose="02010609060101010101" pitchFamily="49" charset="-122"/>
              </a:rPr>
              <a:t>，连边</a:t>
            </a:r>
            <a:r>
              <a:rPr lang="en-US" altLang="zh-CN" dirty="0">
                <a:ea typeface="黑体" panose="02010609060101010101" pitchFamily="49" charset="-122"/>
              </a:rPr>
              <a:t>(i+1,i,0)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(i,i+1,1)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</a:rPr>
              <a:t>0</a:t>
            </a:r>
            <a:r>
              <a:rPr lang="en-US" altLang="zh-CN" dirty="0">
                <a:ea typeface="黑体" panose="02010609060101010101" pitchFamily="49" charset="-122"/>
              </a:rPr>
              <a:t>=0</a:t>
            </a:r>
            <a:r>
              <a:rPr lang="zh-CN" altLang="en-US" dirty="0">
                <a:ea typeface="黑体" panose="02010609060101010101" pitchFamily="49" charset="-122"/>
              </a:rPr>
              <a:t>，求出最短路后，答案为</a:t>
            </a:r>
            <a:r>
              <a:rPr lang="en-US" altLang="zh-CN" dirty="0" err="1">
                <a:ea typeface="黑体" panose="02010609060101010101" pitchFamily="49" charset="-122"/>
              </a:rPr>
              <a:t>s</a:t>
            </a:r>
            <a:r>
              <a:rPr lang="en-US" altLang="zh-CN" baseline="-25000" dirty="0" err="1">
                <a:ea typeface="黑体" panose="02010609060101010101" pitchFamily="49" charset="-122"/>
              </a:rPr>
              <a:t>n</a:t>
            </a:r>
            <a:endParaRPr lang="en-US" altLang="zh-CN" baseline="-250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Faioj#30090 Layout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4743"/>
            <a:ext cx="9032215" cy="3352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4997"/>
            <a:ext cx="7951318" cy="5943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Faioj#30090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差分约束即可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两种无解情况：存在负环</a:t>
            </a:r>
            <a:r>
              <a:rPr lang="en-US" altLang="zh-CN" dirty="0">
                <a:ea typeface="黑体" panose="02010609060101010101" pitchFamily="49" charset="-122"/>
              </a:rPr>
              <a:t>/1,n</a:t>
            </a:r>
            <a:r>
              <a:rPr lang="zh-CN" altLang="en-US" dirty="0">
                <a:ea typeface="黑体" panose="02010609060101010101" pitchFamily="49" charset="-122"/>
              </a:rPr>
              <a:t>点不连通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? </a:t>
            </a:r>
            <a:r>
              <a:rPr lang="zh-CN" altLang="en-US" dirty="0"/>
              <a:t>最短点权路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给定一个有向无权图，每个点有点权</a:t>
            </a:r>
            <a:r>
              <a:rPr lang="en-US" altLang="zh-CN" dirty="0" err="1">
                <a:ea typeface="黑体" panose="02010609060101010101" pitchFamily="49" charset="-122"/>
              </a:rPr>
              <a:t>wi</a:t>
            </a:r>
            <a:r>
              <a:rPr lang="zh-CN" altLang="en-US" dirty="0">
                <a:ea typeface="黑体" panose="02010609060101010101" pitchFamily="49" charset="-122"/>
              </a:rPr>
              <a:t>，一条路径的长度定义为经过的所有点的点权之和（可以重复获取）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求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到</a:t>
            </a:r>
            <a:r>
              <a:rPr lang="en-US" altLang="zh-CN" dirty="0">
                <a:ea typeface="黑体" panose="02010609060101010101" pitchFamily="49" charset="-122"/>
              </a:rPr>
              <a:t>n</a:t>
            </a:r>
            <a:r>
              <a:rPr lang="zh-CN" altLang="en-US" dirty="0">
                <a:ea typeface="黑体" panose="02010609060101010101" pitchFamily="49" charset="-122"/>
              </a:rPr>
              <a:t>的最短点权路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 err="1">
                <a:ea typeface="黑体" panose="02010609060101010101" pitchFamily="49" charset="-122"/>
              </a:rPr>
              <a:t>n,m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>
                <a:ea typeface="黑体" panose="02010609060101010101" pitchFamily="49" charset="-122"/>
              </a:rPr>
              <a:t>200000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? </a:t>
            </a:r>
            <a:r>
              <a:rPr lang="zh-CN" altLang="en-US" dirty="0"/>
              <a:t>最短点权路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将每个点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拆成两个点，两个点</a:t>
            </a:r>
            <a:r>
              <a:rPr lang="en-US" altLang="zh-CN" dirty="0" err="1">
                <a:ea typeface="黑体" panose="02010609060101010101" pitchFamily="49" charset="-122"/>
              </a:rPr>
              <a:t>ui,vi</a:t>
            </a:r>
            <a:r>
              <a:rPr lang="zh-CN" altLang="en-US" dirty="0">
                <a:ea typeface="黑体" panose="02010609060101010101" pitchFamily="49" charset="-122"/>
              </a:rPr>
              <a:t>间连一条权为</a:t>
            </a:r>
            <a:r>
              <a:rPr lang="en-US" altLang="zh-CN" dirty="0" err="1">
                <a:ea typeface="黑体" panose="02010609060101010101" pitchFamily="49" charset="-122"/>
              </a:rPr>
              <a:t>wi</a:t>
            </a:r>
            <a:r>
              <a:rPr lang="zh-CN" altLang="en-US" dirty="0">
                <a:ea typeface="黑体" panose="02010609060101010101" pitchFamily="49" charset="-122"/>
              </a:rPr>
              <a:t>的有向边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所有指向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的边改为指向</a:t>
            </a:r>
            <a:r>
              <a:rPr lang="en-US" altLang="zh-CN" dirty="0" err="1">
                <a:ea typeface="黑体" panose="02010609060101010101" pitchFamily="49" charset="-122"/>
              </a:rPr>
              <a:t>ui</a:t>
            </a:r>
            <a:r>
              <a:rPr lang="zh-CN" altLang="en-US" dirty="0">
                <a:ea typeface="黑体" panose="02010609060101010101" pitchFamily="49" charset="-122"/>
              </a:rPr>
              <a:t>，指出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的边改为从</a:t>
            </a:r>
            <a:r>
              <a:rPr lang="en-US" altLang="zh-CN" dirty="0">
                <a:ea typeface="黑体" panose="02010609060101010101" pitchFamily="49" charset="-122"/>
              </a:rPr>
              <a:t>vi</a:t>
            </a:r>
            <a:r>
              <a:rPr lang="zh-CN" altLang="en-US" dirty="0">
                <a:ea typeface="黑体" panose="02010609060101010101" pitchFamily="49" charset="-122"/>
              </a:rPr>
              <a:t>指出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之后跑最短路即可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?? </a:t>
            </a:r>
            <a:r>
              <a:rPr lang="zh-CN" altLang="en-US" dirty="0"/>
              <a:t>最小乘积路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给定一个有向带权图，路径长度定义为其经过的边权乘积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求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到</a:t>
            </a:r>
            <a:r>
              <a:rPr lang="en-US" altLang="zh-CN" dirty="0">
                <a:ea typeface="黑体" panose="02010609060101010101" pitchFamily="49" charset="-122"/>
              </a:rPr>
              <a:t>n</a:t>
            </a:r>
            <a:r>
              <a:rPr lang="zh-CN" altLang="en-US" dirty="0">
                <a:ea typeface="黑体" panose="02010609060101010101" pitchFamily="49" charset="-122"/>
              </a:rPr>
              <a:t>的最小乘积路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 err="1">
                <a:ea typeface="黑体" panose="02010609060101010101" pitchFamily="49" charset="-122"/>
              </a:rPr>
              <a:t>n,m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>
                <a:ea typeface="黑体" panose="02010609060101010101" pitchFamily="49" charset="-122"/>
              </a:rPr>
              <a:t>200000</a:t>
            </a:r>
            <a:r>
              <a:rPr lang="zh-CN" altLang="en-US" dirty="0">
                <a:ea typeface="黑体" panose="02010609060101010101" pitchFamily="49" charset="-122"/>
              </a:rPr>
              <a:t>，边权为正整数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最短路</a:t>
            </a:r>
            <a:r>
              <a:rPr lang="en-US" altLang="zh-CN" dirty="0">
                <a:ea typeface="黑体" panose="02010609060101010101" pitchFamily="49" charset="-122"/>
              </a:rPr>
              <a:t>Ex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三分法，离散化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树链剖分求解</a:t>
            </a:r>
            <a:r>
              <a:rPr lang="en-US" altLang="zh-CN" dirty="0" err="1">
                <a:ea typeface="黑体" panose="02010609060101010101" pitchFamily="49" charset="-122"/>
              </a:rPr>
              <a:t>lca</a:t>
            </a:r>
            <a:r>
              <a:rPr lang="zh-CN" altLang="en-US" dirty="0">
                <a:ea typeface="黑体" panose="02010609060101010101" pitchFamily="49" charset="-122"/>
              </a:rPr>
              <a:t>，及其应用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?? </a:t>
            </a:r>
            <a:r>
              <a:rPr lang="zh-CN" altLang="en-US" dirty="0"/>
              <a:t>最小乘积路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选定底数（比如</a:t>
            </a: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）后将边权取对数，边权的乘积即转化为边权之和，得解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三分法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三分法可以用于求解一个凹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凸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函数</a:t>
            </a:r>
            <a:r>
              <a:rPr lang="en-US" altLang="zh-CN" dirty="0">
                <a:ea typeface="黑体" panose="02010609060101010101" pitchFamily="49" charset="-122"/>
              </a:rPr>
              <a:t>F(x)</a:t>
            </a:r>
            <a:r>
              <a:rPr lang="zh-CN" altLang="en-US" dirty="0">
                <a:ea typeface="黑体" panose="02010609060101010101" pitchFamily="49" charset="-122"/>
              </a:rPr>
              <a:t>的极值点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与二分类似，依旧维护</a:t>
            </a:r>
            <a:r>
              <a:rPr lang="en-US" altLang="zh-CN" dirty="0" err="1">
                <a:ea typeface="黑体" panose="02010609060101010101" pitchFamily="49" charset="-122"/>
              </a:rPr>
              <a:t>l,r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缩小区间时，令</a:t>
            </a:r>
            <a:r>
              <a:rPr lang="en-US" altLang="zh-CN" dirty="0" err="1">
                <a:ea typeface="黑体" panose="02010609060101010101" pitchFamily="49" charset="-122"/>
              </a:rPr>
              <a:t>lmid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 err="1">
                <a:ea typeface="黑体" panose="02010609060101010101" pitchFamily="49" charset="-122"/>
              </a:rPr>
              <a:t>rmid</a:t>
            </a:r>
            <a:r>
              <a:rPr lang="zh-CN" altLang="en-US" dirty="0">
                <a:ea typeface="黑体" panose="02010609060101010101" pitchFamily="49" charset="-122"/>
              </a:rPr>
              <a:t>依次为</a:t>
            </a: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ea typeface="黑体" panose="02010609060101010101" pitchFamily="49" charset="-122"/>
              </a:rPr>
              <a:t>l,r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三等分点，若</a:t>
            </a:r>
            <a:r>
              <a:rPr lang="en-US" altLang="zh-CN" dirty="0">
                <a:ea typeface="黑体" panose="02010609060101010101" pitchFamily="49" charset="-122"/>
              </a:rPr>
              <a:t>F(</a:t>
            </a:r>
            <a:r>
              <a:rPr lang="en-US" altLang="zh-CN" dirty="0" err="1">
                <a:ea typeface="黑体" panose="02010609060101010101" pitchFamily="49" charset="-122"/>
              </a:rPr>
              <a:t>lmid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>
                <a:ea typeface="黑体" panose="02010609060101010101" pitchFamily="49" charset="-122"/>
              </a:rPr>
              <a:t>F(</a:t>
            </a:r>
            <a:r>
              <a:rPr lang="en-US" altLang="zh-CN" dirty="0" err="1">
                <a:ea typeface="黑体" panose="02010609060101010101" pitchFamily="49" charset="-122"/>
              </a:rPr>
              <a:t>rmid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，则令</a:t>
            </a:r>
            <a:r>
              <a:rPr lang="en-US" altLang="zh-CN" dirty="0">
                <a:ea typeface="黑体" panose="02010609060101010101" pitchFamily="49" charset="-122"/>
              </a:rPr>
              <a:t>l=</a:t>
            </a:r>
            <a:r>
              <a:rPr lang="en-US" altLang="zh-CN" dirty="0" err="1">
                <a:ea typeface="黑体" panose="02010609060101010101" pitchFamily="49" charset="-122"/>
              </a:rPr>
              <a:t>lmid</a:t>
            </a:r>
            <a:r>
              <a:rPr lang="zh-CN" altLang="en-US" dirty="0">
                <a:ea typeface="黑体" panose="02010609060101010101" pitchFamily="49" charset="-122"/>
              </a:rPr>
              <a:t>，否则令</a:t>
            </a:r>
            <a:r>
              <a:rPr lang="en-US" altLang="zh-CN" dirty="0">
                <a:ea typeface="黑体" panose="02010609060101010101" pitchFamily="49" charset="-122"/>
              </a:rPr>
              <a:t>r=</a:t>
            </a:r>
            <a:r>
              <a:rPr lang="en-US" altLang="zh-CN" dirty="0" err="1">
                <a:ea typeface="黑体" panose="02010609060101010101" pitchFamily="49" charset="-122"/>
              </a:rPr>
              <a:t>rmid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直到</a:t>
            </a:r>
            <a:r>
              <a:rPr lang="en-US" altLang="zh-CN" dirty="0">
                <a:ea typeface="黑体" panose="02010609060101010101" pitchFamily="49" charset="-122"/>
              </a:rPr>
              <a:t>l=r</a:t>
            </a:r>
            <a:r>
              <a:rPr lang="zh-CN" altLang="en-US" dirty="0">
                <a:ea typeface="黑体" panose="02010609060101010101" pitchFamily="49" charset="-122"/>
              </a:rPr>
              <a:t>时即找到极值点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Faioj#30017 </a:t>
            </a:r>
            <a:r>
              <a:rPr lang="zh-CN" altLang="en-US" dirty="0"/>
              <a:t>传送带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9156"/>
            <a:ext cx="10775297" cy="1942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50135"/>
            <a:ext cx="6815960" cy="49529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Faioj#30017 </a:t>
            </a:r>
            <a:r>
              <a:rPr lang="zh-CN" altLang="en-US" dirty="0"/>
              <a:t>传送带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01415"/>
            <a:ext cx="8770452" cy="43052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199" y="6031210"/>
            <a:ext cx="861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三分套三分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举例来说，若要对</a:t>
            </a:r>
            <a:r>
              <a:rPr lang="en-US" altLang="zh-CN" dirty="0">
                <a:ea typeface="黑体" panose="02010609060101010101" pitchFamily="49" charset="-122"/>
              </a:rPr>
              <a:t>n=10^9,m=10^5</a:t>
            </a:r>
            <a:r>
              <a:rPr lang="zh-CN" altLang="en-US" dirty="0">
                <a:ea typeface="黑体" panose="02010609060101010101" pitchFamily="49" charset="-122"/>
              </a:rPr>
              <a:t>的图求解最短路，虽然实际用到的点数至多为</a:t>
            </a:r>
            <a:r>
              <a:rPr lang="en-US" altLang="zh-CN" dirty="0">
                <a:ea typeface="黑体" panose="02010609060101010101" pitchFamily="49" charset="-122"/>
              </a:rPr>
              <a:t>2m</a:t>
            </a:r>
            <a:r>
              <a:rPr lang="zh-CN" altLang="en-US" dirty="0">
                <a:ea typeface="黑体" panose="02010609060101010101" pitchFamily="49" charset="-122"/>
              </a:rPr>
              <a:t>个，但是点的编号可能达到</a:t>
            </a:r>
            <a:r>
              <a:rPr lang="en-US" altLang="zh-CN" dirty="0">
                <a:ea typeface="黑体" panose="02010609060101010101" pitchFamily="49" charset="-122"/>
              </a:rPr>
              <a:t>10^9</a:t>
            </a:r>
            <a:r>
              <a:rPr lang="zh-CN" altLang="en-US" dirty="0">
                <a:ea typeface="黑体" panose="02010609060101010101" pitchFamily="49" charset="-122"/>
              </a:rPr>
              <a:t>，无法用</a:t>
            </a:r>
            <a:r>
              <a:rPr lang="en-US" altLang="zh-CN" dirty="0">
                <a:ea typeface="黑体" panose="02010609060101010101" pitchFamily="49" charset="-122"/>
              </a:rPr>
              <a:t>dis</a:t>
            </a:r>
            <a:r>
              <a:rPr lang="zh-CN" altLang="en-US" dirty="0">
                <a:ea typeface="黑体" panose="02010609060101010101" pitchFamily="49" charset="-122"/>
              </a:rPr>
              <a:t>数组存储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离散化是一种映射，对本例，目标是将所有结点的编号映射为不同的</a:t>
            </a:r>
            <a:r>
              <a:rPr lang="en-US" altLang="zh-CN" dirty="0">
                <a:ea typeface="黑体" panose="02010609060101010101" pitchFamily="49" charset="-122"/>
              </a:rPr>
              <a:t>0~2m</a:t>
            </a:r>
            <a:r>
              <a:rPr lang="zh-CN" altLang="en-US" dirty="0">
                <a:ea typeface="黑体" panose="02010609060101010101" pitchFamily="49" charset="-122"/>
              </a:rPr>
              <a:t>间的值，从而可以存下</a:t>
            </a:r>
            <a:r>
              <a:rPr lang="en-US" altLang="zh-CN" dirty="0">
                <a:ea typeface="黑体" panose="02010609060101010101" pitchFamily="49" charset="-122"/>
              </a:rPr>
              <a:t>dis</a:t>
            </a:r>
            <a:r>
              <a:rPr lang="zh-CN" altLang="en-US" dirty="0">
                <a:ea typeface="黑体" panose="02010609060101010101" pitchFamily="49" charset="-122"/>
              </a:rPr>
              <a:t>数组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例如，</a:t>
            </a:r>
            <a:r>
              <a:rPr lang="en-US" altLang="zh-CN" dirty="0">
                <a:ea typeface="黑体" panose="02010609060101010101" pitchFamily="49" charset="-122"/>
              </a:rPr>
              <a:t>{100,500,400,350}</a:t>
            </a:r>
            <a:r>
              <a:rPr lang="zh-CN" altLang="en-US" dirty="0">
                <a:ea typeface="黑体" panose="02010609060101010101" pitchFamily="49" charset="-122"/>
              </a:rPr>
              <a:t>→</a:t>
            </a:r>
            <a:r>
              <a:rPr lang="en-US" altLang="zh-CN" dirty="0">
                <a:ea typeface="黑体" panose="02010609060101010101" pitchFamily="49" charset="-122"/>
              </a:rPr>
              <a:t>{1,4,3,2}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离散化一般有两种，一种不要求映射前后保序，即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&gt;j</a:t>
            </a:r>
            <a:r>
              <a:rPr lang="zh-CN" altLang="en-US" dirty="0">
                <a:ea typeface="黑体" panose="02010609060101010101" pitchFamily="49" charset="-122"/>
              </a:rPr>
              <a:t>可以映射为</a:t>
            </a:r>
            <a:r>
              <a:rPr lang="en-US" altLang="zh-CN" dirty="0">
                <a:ea typeface="黑体" panose="02010609060101010101" pitchFamily="49" charset="-122"/>
              </a:rPr>
              <a:t>f(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)&lt;f(j)</a:t>
            </a:r>
            <a:r>
              <a:rPr lang="zh-CN" altLang="en-US" dirty="0">
                <a:ea typeface="黑体" panose="02010609060101010101" pitchFamily="49" charset="-122"/>
              </a:rPr>
              <a:t>，另一种要求保序，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&gt;j</a:t>
            </a:r>
            <a:r>
              <a:rPr lang="zh-CN" altLang="en-US" dirty="0">
                <a:ea typeface="黑体" panose="02010609060101010101" pitchFamily="49" charset="-122"/>
              </a:rPr>
              <a:t>必须映射为</a:t>
            </a:r>
            <a:r>
              <a:rPr lang="en-US" altLang="zh-CN" dirty="0">
                <a:ea typeface="黑体" panose="02010609060101010101" pitchFamily="49" charset="-122"/>
              </a:rPr>
              <a:t>f(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)&gt;f(j)</a:t>
            </a:r>
            <a:r>
              <a:rPr lang="zh-CN" altLang="en-US" dirty="0">
                <a:ea typeface="黑体" panose="02010609060101010101" pitchFamily="49" charset="-122"/>
              </a:rPr>
              <a:t>，比如用树状数组求解逆序对数量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非保序，我们开一个</a:t>
            </a:r>
            <a:r>
              <a:rPr lang="en-US" altLang="zh-CN" dirty="0" err="1">
                <a:ea typeface="黑体" panose="02010609060101010101" pitchFamily="49" charset="-122"/>
              </a:rPr>
              <a:t>unordered_map</a:t>
            </a:r>
            <a:r>
              <a:rPr lang="en-US" altLang="zh-CN" dirty="0"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ea typeface="黑体" panose="02010609060101010101" pitchFamily="49" charset="-122"/>
              </a:rPr>
              <a:t>int,int</a:t>
            </a:r>
            <a:r>
              <a:rPr lang="en-US" altLang="zh-CN" dirty="0">
                <a:ea typeface="黑体" panose="02010609060101010101" pitchFamily="49" charset="-122"/>
              </a:rPr>
              <a:t>&gt;</a:t>
            </a:r>
            <a:r>
              <a:rPr lang="en-US" altLang="zh-CN" dirty="0" err="1">
                <a:ea typeface="黑体" panose="02010609060101010101" pitchFamily="49" charset="-122"/>
              </a:rPr>
              <a:t>mp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 err="1">
                <a:ea typeface="黑体" panose="02010609060101010101" pitchFamily="49" charset="-122"/>
              </a:rPr>
              <a:t>mp</a:t>
            </a: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中存储的即是离散映射</a:t>
            </a:r>
            <a:r>
              <a:rPr lang="en-US" altLang="zh-CN" dirty="0">
                <a:ea typeface="黑体" panose="02010609060101010101" pitchFamily="49" charset="-122"/>
              </a:rPr>
              <a:t>f(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，发现</a:t>
            </a:r>
            <a:r>
              <a:rPr lang="en-US" altLang="zh-CN" dirty="0" err="1">
                <a:ea typeface="黑体" panose="02010609060101010101" pitchFamily="49" charset="-122"/>
              </a:rPr>
              <a:t>mp</a:t>
            </a: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]=0</a:t>
            </a:r>
            <a:r>
              <a:rPr lang="zh-CN" altLang="en-US" dirty="0">
                <a:ea typeface="黑体" panose="02010609060101010101" pitchFamily="49" charset="-122"/>
              </a:rPr>
              <a:t>时令</a:t>
            </a:r>
            <a:r>
              <a:rPr lang="en-US" altLang="zh-CN" dirty="0" err="1">
                <a:ea typeface="黑体" panose="02010609060101010101" pitchFamily="49" charset="-122"/>
              </a:rPr>
              <a:t>mp</a:t>
            </a: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]=++</a:t>
            </a:r>
            <a:r>
              <a:rPr lang="en-US" altLang="zh-CN" dirty="0" err="1">
                <a:ea typeface="黑体" panose="02010609060101010101" pitchFamily="49" charset="-122"/>
              </a:rPr>
              <a:t>cnt</a:t>
            </a:r>
            <a:r>
              <a:rPr lang="zh-CN" altLang="en-US" dirty="0">
                <a:ea typeface="黑体" panose="02010609060101010101" pitchFamily="49" charset="-122"/>
              </a:rPr>
              <a:t>即可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保序，先将所有的数值排序，之后与非保序操作一致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unordered_map</a:t>
            </a:r>
            <a:r>
              <a:rPr lang="en-US" altLang="zh-CN" dirty="0"/>
              <a:t>&lt;</a:t>
            </a:r>
            <a:r>
              <a:rPr lang="en-US" altLang="zh-CN" dirty="0" err="1"/>
              <a:t>int,int</a:t>
            </a:r>
            <a:r>
              <a:rPr lang="en-US" altLang="zh-CN" dirty="0"/>
              <a:t>&gt;</a:t>
            </a:r>
            <a:r>
              <a:rPr lang="en-US" altLang="zh-CN" dirty="0" err="1"/>
              <a:t>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cnt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sort(a+1,a+n+1);</a:t>
            </a:r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if(!</a:t>
            </a:r>
            <a:r>
              <a:rPr lang="en-US" altLang="zh-CN" dirty="0" err="1"/>
              <a:t>mp.count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  <a:r>
              <a:rPr lang="en-US" altLang="zh-CN" dirty="0" err="1"/>
              <a:t>mp</a:t>
            </a:r>
            <a:r>
              <a:rPr lang="en-US" altLang="zh-CN" dirty="0"/>
              <a:t>[a[</a:t>
            </a:r>
            <a:r>
              <a:rPr lang="en-US" altLang="zh-CN" dirty="0" err="1"/>
              <a:t>i</a:t>
            </a:r>
            <a:r>
              <a:rPr lang="en-US" altLang="zh-CN" dirty="0"/>
              <a:t>]]=++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a[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mp</a:t>
            </a:r>
            <a:r>
              <a:rPr lang="en-US" altLang="zh-CN" dirty="0"/>
              <a:t>[a[</a:t>
            </a:r>
            <a:r>
              <a:rPr lang="en-US" altLang="zh-CN" dirty="0" err="1"/>
              <a:t>i</a:t>
            </a:r>
            <a:r>
              <a:rPr lang="en-US" altLang="zh-CN" dirty="0"/>
              <a:t>]];</a:t>
            </a:r>
          </a:p>
          <a:p>
            <a:r>
              <a:rPr lang="en-US" altLang="zh-CN" dirty="0"/>
              <a:t>}//</a:t>
            </a:r>
            <a:r>
              <a:rPr lang="zh-CN" altLang="en-US" dirty="0"/>
              <a:t>一种保序离散化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例题：程序自动分析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或者基本任何一道下标范围非常大但实际用到的较少的题目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为方便起见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我们约定一棵树的某些数据如下</a:t>
            </a:r>
            <a:r>
              <a:rPr lang="en-US" altLang="zh-CN" dirty="0">
                <a:ea typeface="黑体" panose="02010609060101010101" pitchFamily="49" charset="-122"/>
              </a:rPr>
              <a:t>: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 err="1">
                <a:ea typeface="黑体" panose="02010609060101010101" pitchFamily="49" charset="-122"/>
              </a:rPr>
              <a:t>siz</a:t>
            </a: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表示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结点的子树大小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dep[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表示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结点的深度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定义根的深度为</a:t>
            </a:r>
            <a:r>
              <a:rPr lang="en-US" altLang="zh-CN" dirty="0">
                <a:ea typeface="黑体" panose="02010609060101010101" pitchFamily="49" charset="-122"/>
              </a:rPr>
              <a:t>1)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fa[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表示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结点的父结点编号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树链剖分是什么</a:t>
            </a:r>
            <a:r>
              <a:rPr lang="en-US" altLang="zh-CN" dirty="0"/>
              <a:t>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树链剖分是一种将树上的边划分为重边和轻边的剖分方法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对于任意一个非叶子结点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它的子结点中</a:t>
            </a:r>
            <a:r>
              <a:rPr lang="en-US" altLang="zh-CN" dirty="0" err="1">
                <a:ea typeface="黑体" panose="02010609060101010101" pitchFamily="49" charset="-122"/>
              </a:rPr>
              <a:t>siz</a:t>
            </a:r>
            <a:r>
              <a:rPr lang="zh-CN" altLang="en-US" dirty="0">
                <a:ea typeface="黑体" panose="02010609060101010101" pitchFamily="49" charset="-122"/>
              </a:rPr>
              <a:t>最大的定义为它的重儿子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其余的子结点定义为它的轻儿子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每个结点与重儿子之间连接的边定义为重边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与轻儿子连接的边定义为轻边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连续的重边构成重链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分层图最短路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分层图，就是将每个点根据状态的不同拆成若干个点，用拆出来的所有点建立新图并跑最短路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树链剖分是什么</a:t>
            </a:r>
            <a:r>
              <a:rPr lang="en-US" altLang="zh-CN" dirty="0">
                <a:sym typeface="+mn-ea"/>
              </a:rPr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对于任意结点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它到祖先结点的路径经过的重链</a:t>
            </a:r>
            <a:r>
              <a:rPr lang="en-US" altLang="zh-CN" dirty="0">
                <a:ea typeface="黑体" panose="02010609060101010101" pitchFamily="49" charset="-122"/>
              </a:rPr>
              <a:t>+</a:t>
            </a:r>
            <a:r>
              <a:rPr lang="zh-CN" altLang="en-US" dirty="0">
                <a:ea typeface="黑体" panose="02010609060101010101" pitchFamily="49" charset="-122"/>
              </a:rPr>
              <a:t>轻边数目不会超过</a:t>
            </a:r>
            <a:r>
              <a:rPr lang="en-US" altLang="zh-CN" dirty="0">
                <a:ea typeface="黑体" panose="02010609060101010101" pitchFamily="49" charset="-122"/>
              </a:rPr>
              <a:t>2logn</a:t>
            </a:r>
            <a:r>
              <a:rPr lang="zh-CN" altLang="en-US" dirty="0">
                <a:ea typeface="黑体" panose="02010609060101010101" pitchFamily="49" charset="-122"/>
              </a:rPr>
              <a:t>（为什么？）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所以对于任意树链</a:t>
            </a:r>
            <a:r>
              <a:rPr lang="en-US" altLang="zh-CN" dirty="0">
                <a:ea typeface="黑体" panose="02010609060101010101" pitchFamily="49" charset="-122"/>
              </a:rPr>
              <a:t>u</a:t>
            </a:r>
            <a:r>
              <a:rPr lang="zh-CN" altLang="en-US" dirty="0">
                <a:ea typeface="黑体" panose="02010609060101010101" pitchFamily="49" charset="-122"/>
              </a:rPr>
              <a:t>→</a:t>
            </a:r>
            <a:r>
              <a:rPr lang="en-US" altLang="zh-CN" dirty="0">
                <a:ea typeface="黑体" panose="02010609060101010101" pitchFamily="49" charset="-122"/>
              </a:rPr>
              <a:t>v,</a:t>
            </a:r>
            <a:r>
              <a:rPr lang="zh-CN" altLang="en-US" dirty="0">
                <a:ea typeface="黑体" panose="02010609060101010101" pitchFamily="49" charset="-122"/>
              </a:rPr>
              <a:t>我们都可以将其拆分为不超过</a:t>
            </a:r>
            <a:r>
              <a:rPr lang="en-US" altLang="zh-CN" dirty="0">
                <a:ea typeface="黑体" panose="02010609060101010101" pitchFamily="49" charset="-122"/>
              </a:rPr>
              <a:t>4logn</a:t>
            </a:r>
            <a:r>
              <a:rPr lang="zh-CN" altLang="en-US" dirty="0">
                <a:ea typeface="黑体" panose="02010609060101010101" pitchFamily="49" charset="-122"/>
              </a:rPr>
              <a:t>条重链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+</a:t>
            </a:r>
            <a:r>
              <a:rPr lang="zh-CN" altLang="en-US" dirty="0">
                <a:ea typeface="黑体" panose="02010609060101010101" pitchFamily="49" charset="-122"/>
              </a:rPr>
              <a:t>轻边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那么我们求出每个点所属的重链的顶端（深度最小的结点），即可在</a:t>
            </a:r>
            <a:r>
              <a:rPr lang="en-US" altLang="zh-CN" dirty="0" err="1">
                <a:ea typeface="黑体" panose="02010609060101010101" pitchFamily="49" charset="-122"/>
              </a:rPr>
              <a:t>logn</a:t>
            </a:r>
            <a:r>
              <a:rPr lang="zh-CN" altLang="en-US" dirty="0">
                <a:ea typeface="黑体" panose="02010609060101010101" pitchFamily="49" charset="-122"/>
              </a:rPr>
              <a:t>复杂度内从任一结点跳到任一结点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son[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表示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结点的重儿子编号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top[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表示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结点所在重链顶端结点的编号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树链剖分求解</a:t>
            </a:r>
            <a:r>
              <a:rPr lang="en-US" altLang="zh-CN" dirty="0">
                <a:sym typeface="+mn-ea"/>
              </a:rPr>
              <a:t>LCA</a:t>
            </a:r>
            <a:r>
              <a:rPr lang="zh-CN" altLang="en-US" dirty="0">
                <a:sym typeface="+mn-ea"/>
              </a:rPr>
              <a:t>（最近公共祖先）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以求解</a:t>
            </a:r>
            <a:r>
              <a:rPr lang="en-US" altLang="zh-CN" dirty="0" err="1">
                <a:ea typeface="黑体" panose="02010609060101010101" pitchFamily="49" charset="-122"/>
              </a:rPr>
              <a:t>lca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ea typeface="黑体" panose="02010609060101010101" pitchFamily="49" charset="-122"/>
              </a:rPr>
              <a:t>u,v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为例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结点</a:t>
            </a:r>
            <a:r>
              <a:rPr lang="en-US" altLang="zh-CN" dirty="0">
                <a:ea typeface="黑体" panose="02010609060101010101" pitchFamily="49" charset="-122"/>
              </a:rPr>
              <a:t>u</a:t>
            </a:r>
            <a:r>
              <a:rPr lang="zh-CN" altLang="en-US" dirty="0">
                <a:ea typeface="黑体" panose="02010609060101010101" pitchFamily="49" charset="-122"/>
              </a:rPr>
              <a:t>和</a:t>
            </a:r>
            <a:r>
              <a:rPr lang="en-US" altLang="zh-CN" dirty="0">
                <a:ea typeface="黑体" panose="02010609060101010101" pitchFamily="49" charset="-122"/>
              </a:rPr>
              <a:t>v</a:t>
            </a:r>
            <a:r>
              <a:rPr lang="zh-CN" altLang="en-US" dirty="0">
                <a:ea typeface="黑体" panose="02010609060101010101" pitchFamily="49" charset="-122"/>
              </a:rPr>
              <a:t>向上跳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每次将深度较大的结点跳到自己所在的重链顶端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结点的父结点处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重复执行直至两个结点位于同一条重链上  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此时深度较小的结点即为</a:t>
            </a:r>
            <a:r>
              <a:rPr lang="en-US" altLang="zh-CN" dirty="0" err="1">
                <a:ea typeface="黑体" panose="02010609060101010101" pitchFamily="49" charset="-122"/>
              </a:rPr>
              <a:t>lca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ea typeface="黑体" panose="02010609060101010101" pitchFamily="49" charset="-122"/>
              </a:rPr>
              <a:t>u,v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时间复杂度为</a:t>
            </a:r>
            <a:r>
              <a:rPr lang="en-US" altLang="zh-CN" dirty="0" err="1">
                <a:ea typeface="黑体" panose="02010609060101010101" pitchFamily="49" charset="-122"/>
              </a:rPr>
              <a:t>logn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void dfs1(int u)//</a:t>
            </a:r>
            <a:r>
              <a:rPr lang="zh-CN" altLang="en-US" dirty="0"/>
              <a:t>求出子树大小</a:t>
            </a:r>
            <a:r>
              <a:rPr lang="en-US" altLang="zh-CN" dirty="0" err="1"/>
              <a:t>siz</a:t>
            </a:r>
            <a:r>
              <a:rPr lang="en-US" altLang="zh-CN" dirty="0"/>
              <a:t>,</a:t>
            </a:r>
            <a:r>
              <a:rPr lang="zh-CN" altLang="en-US" dirty="0"/>
              <a:t>深度</a:t>
            </a:r>
            <a:r>
              <a:rPr lang="en-US" altLang="zh-CN" dirty="0"/>
              <a:t>dep,</a:t>
            </a:r>
            <a:r>
              <a:rPr lang="zh-CN" altLang="en-US" dirty="0"/>
              <a:t>重儿子</a:t>
            </a:r>
            <a:r>
              <a:rPr lang="en-US" altLang="zh-CN" dirty="0"/>
              <a:t>son,</a:t>
            </a:r>
            <a:r>
              <a:rPr lang="zh-CN" altLang="en-US" dirty="0"/>
              <a:t>父结点</a:t>
            </a:r>
            <a:r>
              <a:rPr lang="en-US" altLang="zh-CN" dirty="0"/>
              <a:t>fa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siz</a:t>
            </a:r>
            <a:r>
              <a:rPr lang="en-US" altLang="zh-CN" dirty="0"/>
              <a:t>[u]=1;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=head[u];</a:t>
            </a:r>
            <a:r>
              <a:rPr lang="en-US" altLang="zh-CN" dirty="0" err="1"/>
              <a:t>i;i</a:t>
            </a:r>
            <a:r>
              <a:rPr lang="en-US" altLang="zh-CN" dirty="0"/>
              <a:t>=e[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nxt</a:t>
            </a:r>
            <a:r>
              <a:rPr lang="en-US" altLang="zh-CN" dirty="0"/>
              <a:t>)//</a:t>
            </a:r>
            <a:r>
              <a:rPr lang="zh-CN" altLang="en-US" dirty="0"/>
              <a:t>枚举儿子</a:t>
            </a:r>
            <a:endParaRPr lang="en-US" altLang="zh-CN" dirty="0"/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int v=e[</a:t>
            </a:r>
            <a:r>
              <a:rPr lang="en-US" altLang="zh-CN" dirty="0" err="1"/>
              <a:t>i</a:t>
            </a:r>
            <a:r>
              <a:rPr lang="en-US" altLang="zh-CN" dirty="0"/>
              <a:t>].to;</a:t>
            </a:r>
          </a:p>
          <a:p>
            <a:r>
              <a:rPr lang="en-US" altLang="zh-CN" dirty="0"/>
              <a:t>		if(dep[v])continue;//</a:t>
            </a:r>
            <a:r>
              <a:rPr lang="zh-CN" altLang="en-US" dirty="0"/>
              <a:t>枚举到父结点</a:t>
            </a:r>
            <a:endParaRPr lang="en-US" altLang="zh-CN" dirty="0"/>
          </a:p>
          <a:p>
            <a:r>
              <a:rPr lang="en-US" altLang="zh-CN" dirty="0"/>
              <a:t>		dep[v]=dep[u]+1,fa[v]=u;</a:t>
            </a:r>
          </a:p>
          <a:p>
            <a:r>
              <a:rPr lang="en-US" altLang="zh-CN" dirty="0"/>
              <a:t>		dfs1(v);</a:t>
            </a:r>
            <a:r>
              <a:rPr lang="en-US" altLang="zh-CN" dirty="0" err="1"/>
              <a:t>siz</a:t>
            </a:r>
            <a:r>
              <a:rPr lang="en-US" altLang="zh-CN" dirty="0"/>
              <a:t>[u]+=</a:t>
            </a:r>
            <a:r>
              <a:rPr lang="en-US" altLang="zh-CN" dirty="0" err="1"/>
              <a:t>siz</a:t>
            </a:r>
            <a:r>
              <a:rPr lang="en-US" altLang="zh-CN" dirty="0"/>
              <a:t>[v];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siz</a:t>
            </a:r>
            <a:r>
              <a:rPr lang="en-US" altLang="zh-CN" dirty="0"/>
              <a:t>[v]&gt;</a:t>
            </a:r>
            <a:r>
              <a:rPr lang="en-US" altLang="zh-CN" dirty="0" err="1"/>
              <a:t>siz</a:t>
            </a:r>
            <a:r>
              <a:rPr lang="en-US" altLang="zh-CN" dirty="0"/>
              <a:t>[son[u]])son[u]=v;//</a:t>
            </a:r>
            <a:r>
              <a:rPr lang="zh-CN" altLang="en-US" dirty="0"/>
              <a:t>若该儿子</a:t>
            </a:r>
            <a:r>
              <a:rPr lang="en-US" altLang="zh-CN" dirty="0" err="1"/>
              <a:t>siz</a:t>
            </a:r>
            <a:r>
              <a:rPr lang="zh-CN" altLang="en-US" dirty="0"/>
              <a:t>更大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son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void dfs2(int </a:t>
            </a:r>
            <a:r>
              <a:rPr lang="en-US" altLang="zh-CN" dirty="0" err="1"/>
              <a:t>u,int</a:t>
            </a:r>
            <a:r>
              <a:rPr lang="en-US" altLang="zh-CN" dirty="0"/>
              <a:t> </a:t>
            </a:r>
            <a:r>
              <a:rPr lang="en-US" altLang="zh-CN" dirty="0" err="1"/>
              <a:t>topf</a:t>
            </a:r>
            <a:r>
              <a:rPr lang="en-US" altLang="zh-CN" dirty="0"/>
              <a:t>)//</a:t>
            </a:r>
            <a:r>
              <a:rPr lang="zh-CN" altLang="en-US" dirty="0"/>
              <a:t>求出重链顶端</a:t>
            </a:r>
            <a:r>
              <a:rPr lang="en-US" altLang="zh-CN" dirty="0"/>
              <a:t>top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top[u]=</a:t>
            </a:r>
            <a:r>
              <a:rPr lang="en-US" altLang="zh-CN" dirty="0" err="1"/>
              <a:t>topf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	if(!son[u])return;//</a:t>
            </a:r>
            <a:r>
              <a:rPr lang="zh-CN" altLang="en-US" dirty="0"/>
              <a:t>无重儿子</a:t>
            </a:r>
            <a:endParaRPr lang="en-US" altLang="zh-CN" dirty="0"/>
          </a:p>
          <a:p>
            <a:r>
              <a:rPr lang="en-US" altLang="zh-CN" dirty="0"/>
              <a:t>	dfs2(son[u],</a:t>
            </a:r>
            <a:r>
              <a:rPr lang="en-US" altLang="zh-CN" dirty="0" err="1"/>
              <a:t>topf</a:t>
            </a:r>
            <a:r>
              <a:rPr lang="en-US" altLang="zh-CN" dirty="0"/>
              <a:t>);//</a:t>
            </a:r>
            <a:r>
              <a:rPr lang="zh-CN" altLang="en-US" dirty="0"/>
              <a:t>优先遍历重儿子</a:t>
            </a:r>
            <a:endParaRPr lang="en-US" altLang="zh-CN" dirty="0"/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=head[u];</a:t>
            </a:r>
            <a:r>
              <a:rPr lang="en-US" altLang="zh-CN" dirty="0" err="1"/>
              <a:t>i;i</a:t>
            </a:r>
            <a:r>
              <a:rPr lang="en-US" altLang="zh-CN" dirty="0"/>
              <a:t>=e[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nxt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int v=e[</a:t>
            </a:r>
            <a:r>
              <a:rPr lang="en-US" altLang="zh-CN" dirty="0" err="1"/>
              <a:t>i</a:t>
            </a:r>
            <a:r>
              <a:rPr lang="en-US" altLang="zh-CN" dirty="0"/>
              <a:t>].to;</a:t>
            </a:r>
          </a:p>
          <a:p>
            <a:r>
              <a:rPr lang="en-US" altLang="zh-CN" dirty="0"/>
              <a:t>		if(v==fa[u]||v==son[u])continue;//</a:t>
            </a:r>
            <a:r>
              <a:rPr lang="zh-CN" altLang="en-US" dirty="0"/>
              <a:t>枚举到父结点</a:t>
            </a:r>
            <a:r>
              <a:rPr lang="en-US" altLang="zh-CN" dirty="0"/>
              <a:t>/</a:t>
            </a:r>
            <a:r>
              <a:rPr lang="zh-CN" altLang="en-US" dirty="0"/>
              <a:t>重儿子</a:t>
            </a:r>
            <a:endParaRPr lang="en-US" altLang="zh-CN" dirty="0"/>
          </a:p>
          <a:p>
            <a:r>
              <a:rPr lang="en-US" altLang="zh-CN" dirty="0"/>
              <a:t>		dfs2(</a:t>
            </a:r>
            <a:r>
              <a:rPr lang="en-US" altLang="zh-CN" dirty="0" err="1"/>
              <a:t>v,v</a:t>
            </a:r>
            <a:r>
              <a:rPr lang="en-US" altLang="zh-CN" dirty="0"/>
              <a:t>);	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lca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while(top[x]!=top[y])//</a:t>
            </a:r>
            <a:r>
              <a:rPr lang="zh-CN" altLang="en-US" dirty="0"/>
              <a:t>不在同一条重链上</a:t>
            </a:r>
            <a:endParaRPr lang="en-US" altLang="zh-CN" dirty="0"/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if(dep[top[x]]&lt;dep[top[y]])swap(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x=fa[top[x]];//</a:t>
            </a:r>
            <a:r>
              <a:rPr lang="zh-CN" altLang="en-US" dirty="0"/>
              <a:t>跳到重链顶端的父亲处</a:t>
            </a:r>
            <a:endParaRPr lang="en-US" altLang="zh-CN" dirty="0"/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dep[x]&lt;dep[y]?</a:t>
            </a:r>
            <a:r>
              <a:rPr lang="en-US" altLang="zh-CN" dirty="0" err="1"/>
              <a:t>x:y</a:t>
            </a:r>
            <a:r>
              <a:rPr lang="en-US" altLang="zh-CN" dirty="0"/>
              <a:t>;//</a:t>
            </a:r>
            <a:r>
              <a:rPr lang="zh-CN" altLang="en-US" dirty="0"/>
              <a:t>返回</a:t>
            </a:r>
            <a:r>
              <a:rPr lang="en-US" altLang="zh-CN" dirty="0"/>
              <a:t>dep</a:t>
            </a:r>
            <a:r>
              <a:rPr lang="zh-CN" altLang="en-US" dirty="0"/>
              <a:t>较小的结点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Faioj#30135 </a:t>
            </a:r>
            <a:r>
              <a:rPr lang="zh-CN" altLang="en-US" dirty="0"/>
              <a:t>祖孙询问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876"/>
            <a:ext cx="9834495" cy="8483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9706"/>
            <a:ext cx="5623452" cy="5333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Faioj#30135 </a:t>
            </a:r>
            <a:r>
              <a:rPr lang="zh-CN" altLang="en-US" dirty="0"/>
              <a:t>祖孙询问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判断两个点的</a:t>
            </a:r>
            <a:r>
              <a:rPr lang="en-US" altLang="zh-CN" dirty="0" err="1">
                <a:ea typeface="黑体" panose="02010609060101010101" pitchFamily="49" charset="-122"/>
              </a:rPr>
              <a:t>lca</a:t>
            </a:r>
            <a:r>
              <a:rPr lang="zh-CN" altLang="en-US" dirty="0">
                <a:ea typeface="黑体" panose="02010609060101010101" pitchFamily="49" charset="-122"/>
              </a:rPr>
              <a:t>是否是他们自己即可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Faioj#30130 </a:t>
            </a:r>
            <a:r>
              <a:rPr lang="zh-CN" altLang="en-US" dirty="0"/>
              <a:t>点的距离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444"/>
            <a:ext cx="6720711" cy="461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9555"/>
            <a:ext cx="3021272" cy="47243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Faioj#30130 </a:t>
            </a:r>
            <a:r>
              <a:rPr lang="zh-CN" altLang="en-US" dirty="0"/>
              <a:t>点的距离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多次询问树上两点最短距离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考虑一遍</a:t>
            </a:r>
            <a:r>
              <a:rPr lang="en-US" altLang="zh-CN" dirty="0" err="1">
                <a:ea typeface="黑体" panose="02010609060101010101" pitchFamily="49" charset="-122"/>
              </a:rPr>
              <a:t>dfs</a:t>
            </a:r>
            <a:r>
              <a:rPr lang="zh-CN" altLang="en-US" dirty="0">
                <a:ea typeface="黑体" panose="02010609060101010101" pitchFamily="49" charset="-122"/>
              </a:rPr>
              <a:t>求出</a:t>
            </a:r>
            <a:r>
              <a:rPr lang="en-US" altLang="zh-CN" dirty="0">
                <a:ea typeface="黑体" panose="02010609060101010101" pitchFamily="49" charset="-122"/>
              </a:rPr>
              <a:t>d[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为根结点到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的距离，则</a:t>
            </a:r>
            <a:r>
              <a:rPr lang="en-US" altLang="zh-CN" dirty="0">
                <a:ea typeface="黑体" panose="02010609060101010101" pitchFamily="49" charset="-122"/>
              </a:rPr>
              <a:t>dis(</a:t>
            </a:r>
            <a:r>
              <a:rPr lang="en-US" altLang="zh-CN" dirty="0" err="1">
                <a:ea typeface="黑体" panose="02010609060101010101" pitchFamily="49" charset="-122"/>
              </a:rPr>
              <a:t>u,v</a:t>
            </a:r>
            <a:r>
              <a:rPr lang="en-US" altLang="zh-CN" dirty="0">
                <a:ea typeface="黑体" panose="02010609060101010101" pitchFamily="49" charset="-122"/>
              </a:rPr>
              <a:t>)=d[u]+d[v]-d[</a:t>
            </a:r>
            <a:r>
              <a:rPr lang="en-US" altLang="zh-CN" dirty="0" err="1">
                <a:ea typeface="黑体" panose="02010609060101010101" pitchFamily="49" charset="-122"/>
              </a:rPr>
              <a:t>lca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ea typeface="黑体" panose="02010609060101010101" pitchFamily="49" charset="-122"/>
              </a:rPr>
              <a:t>u,v</a:t>
            </a:r>
            <a:r>
              <a:rPr lang="en-US" altLang="zh-CN" dirty="0">
                <a:ea typeface="黑体" panose="02010609060101010101" pitchFamily="49" charset="-122"/>
              </a:rPr>
              <a:t>)]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Faioj#1650 </a:t>
            </a:r>
            <a:r>
              <a:rPr lang="zh-CN" altLang="en-US" dirty="0"/>
              <a:t>飞行路线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8191"/>
            <a:ext cx="8362790" cy="22402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82840"/>
            <a:ext cx="8263732" cy="7772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Faioj#30136 </a:t>
            </a:r>
            <a:r>
              <a:rPr lang="zh-CN" altLang="en-US" dirty="0"/>
              <a:t>聚会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1309"/>
            <a:ext cx="10148869" cy="2969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10033"/>
            <a:ext cx="2465023" cy="47624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Faioj#30136 </a:t>
            </a:r>
            <a:r>
              <a:rPr lang="zh-CN" altLang="en-US" dirty="0"/>
              <a:t>聚会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聚会的位置一定是这三个点两两</a:t>
            </a:r>
            <a:r>
              <a:rPr lang="en-US" altLang="zh-CN" dirty="0" err="1">
                <a:ea typeface="黑体" panose="02010609060101010101" pitchFamily="49" charset="-122"/>
              </a:rPr>
              <a:t>lca</a:t>
            </a:r>
            <a:r>
              <a:rPr lang="zh-CN" altLang="en-US" dirty="0">
                <a:ea typeface="黑体" panose="02010609060101010101" pitchFamily="49" charset="-122"/>
              </a:rPr>
              <a:t>中的某个点，枚举即可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Faioj#2111 </a:t>
            </a:r>
            <a:r>
              <a:rPr lang="zh-CN" altLang="en-US" dirty="0"/>
              <a:t>松鼠的新家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36120" cy="38632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83981"/>
            <a:ext cx="3135570" cy="47243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Faioj#2111 </a:t>
            </a:r>
            <a:r>
              <a:rPr lang="zh-CN" altLang="en-US" dirty="0"/>
              <a:t>松鼠的新家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题意：对若干条树链上的点权</a:t>
            </a:r>
            <a:r>
              <a:rPr lang="en-US" altLang="zh-CN" dirty="0">
                <a:ea typeface="黑体" panose="02010609060101010101" pitchFamily="49" charset="-122"/>
              </a:rPr>
              <a:t>+1</a:t>
            </a:r>
            <a:r>
              <a:rPr lang="zh-CN" altLang="en-US" dirty="0">
                <a:ea typeface="黑体" panose="02010609060101010101" pitchFamily="49" charset="-122"/>
              </a:rPr>
              <a:t>，最后输出每个点的点权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类比数列差分，记录根到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的路径上的加法标记</a:t>
            </a:r>
            <a:r>
              <a:rPr lang="en-US" altLang="zh-CN" dirty="0">
                <a:ea typeface="黑体" panose="02010609060101010101" pitchFamily="49" charset="-122"/>
              </a:rPr>
              <a:t>s[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，那么树链</a:t>
            </a: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ea typeface="黑体" panose="02010609060101010101" pitchFamily="49" charset="-122"/>
              </a:rPr>
              <a:t>u,v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上的所有点</a:t>
            </a:r>
            <a:r>
              <a:rPr lang="en-US" altLang="zh-CN" dirty="0">
                <a:ea typeface="黑体" panose="02010609060101010101" pitchFamily="49" charset="-122"/>
              </a:rPr>
              <a:t>+1</a:t>
            </a:r>
            <a:r>
              <a:rPr lang="zh-CN" altLang="en-US" dirty="0">
                <a:ea typeface="黑体" panose="02010609060101010101" pitchFamily="49" charset="-122"/>
              </a:rPr>
              <a:t>等价于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设</a:t>
            </a:r>
            <a:r>
              <a:rPr lang="en-US" altLang="zh-CN" dirty="0">
                <a:ea typeface="黑体" panose="02010609060101010101" pitchFamily="49" charset="-122"/>
              </a:rPr>
              <a:t>w=</a:t>
            </a:r>
            <a:r>
              <a:rPr lang="en-US" altLang="zh-CN" dirty="0" err="1">
                <a:ea typeface="黑体" panose="02010609060101010101" pitchFamily="49" charset="-122"/>
              </a:rPr>
              <a:t>lca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ea typeface="黑体" panose="02010609060101010101" pitchFamily="49" charset="-122"/>
              </a:rPr>
              <a:t>u,v</a:t>
            </a:r>
            <a:r>
              <a:rPr lang="en-US" altLang="zh-CN" dirty="0">
                <a:ea typeface="黑体" panose="02010609060101010101" pitchFamily="49" charset="-122"/>
              </a:rPr>
              <a:t>))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s[u]++,s[v]++,s[w]--,s[fa[w]]--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操作完后，每个点的子树内的</a:t>
            </a:r>
            <a:r>
              <a:rPr lang="en-US" altLang="zh-CN" dirty="0">
                <a:ea typeface="黑体" panose="02010609060101010101" pitchFamily="49" charset="-122"/>
              </a:rPr>
              <a:t>s</a:t>
            </a:r>
            <a:r>
              <a:rPr lang="zh-CN" altLang="en-US" dirty="0">
                <a:ea typeface="黑体" panose="02010609060101010101" pitchFamily="49" charset="-122"/>
              </a:rPr>
              <a:t>之和就是该点点权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Faioj#1650 </a:t>
            </a:r>
            <a:r>
              <a:rPr lang="zh-CN" altLang="en-US" dirty="0"/>
              <a:t>飞行路线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将每个点拆成</a:t>
            </a:r>
            <a:r>
              <a:rPr lang="en-US" altLang="zh-CN" dirty="0">
                <a:ea typeface="黑体" panose="02010609060101010101" pitchFamily="49" charset="-122"/>
              </a:rPr>
              <a:t>k+1</a:t>
            </a:r>
            <a:r>
              <a:rPr lang="zh-CN" altLang="en-US" dirty="0">
                <a:ea typeface="黑体" panose="02010609060101010101" pitchFamily="49" charset="-122"/>
              </a:rPr>
              <a:t>个，如点</a:t>
            </a:r>
            <a:r>
              <a:rPr lang="en-US" altLang="zh-CN" dirty="0">
                <a:ea typeface="黑体" panose="02010609060101010101" pitchFamily="49" charset="-122"/>
              </a:rPr>
              <a:t>u</a:t>
            </a:r>
            <a:r>
              <a:rPr lang="zh-CN" altLang="en-US" dirty="0">
                <a:ea typeface="黑体" panose="02010609060101010101" pitchFamily="49" charset="-122"/>
              </a:rPr>
              <a:t>拆为</a:t>
            </a:r>
            <a:r>
              <a:rPr lang="en-US" altLang="zh-CN" dirty="0">
                <a:ea typeface="黑体" panose="02010609060101010101" pitchFamily="49" charset="-122"/>
              </a:rPr>
              <a:t>u</a:t>
            </a:r>
            <a:r>
              <a:rPr lang="en-US" altLang="zh-CN" baseline="-25000" dirty="0">
                <a:ea typeface="黑体" panose="02010609060101010101" pitchFamily="49" charset="-122"/>
              </a:rPr>
              <a:t>0</a:t>
            </a:r>
            <a:r>
              <a:rPr lang="en-US" altLang="zh-CN" dirty="0">
                <a:ea typeface="黑体" panose="02010609060101010101" pitchFamily="49" charset="-122"/>
              </a:rPr>
              <a:t>,u</a:t>
            </a:r>
            <a:r>
              <a:rPr lang="en-US" altLang="zh-CN" baseline="-25000" dirty="0">
                <a:ea typeface="黑体" panose="02010609060101010101" pitchFamily="49" charset="-122"/>
              </a:rPr>
              <a:t>1</a:t>
            </a:r>
            <a:r>
              <a:rPr lang="en-US" altLang="zh-CN" dirty="0">
                <a:ea typeface="黑体" panose="02010609060101010101" pitchFamily="49" charset="-122"/>
              </a:rPr>
              <a:t>,u</a:t>
            </a:r>
            <a:r>
              <a:rPr lang="en-US" altLang="zh-CN" baseline="-25000" dirty="0">
                <a:ea typeface="黑体" panose="02010609060101010101" pitchFamily="49" charset="-122"/>
              </a:rPr>
              <a:t>2</a:t>
            </a:r>
            <a:r>
              <a:rPr lang="en-US" altLang="zh-CN" dirty="0">
                <a:ea typeface="黑体" panose="02010609060101010101" pitchFamily="49" charset="-122"/>
              </a:rPr>
              <a:t>,…,</a:t>
            </a:r>
            <a:r>
              <a:rPr lang="en-US" altLang="zh-CN" dirty="0" err="1">
                <a:ea typeface="黑体" panose="02010609060101010101" pitchFamily="49" charset="-122"/>
              </a:rPr>
              <a:t>u</a:t>
            </a:r>
            <a:r>
              <a:rPr lang="en-US" altLang="zh-CN" baseline="-25000" dirty="0" err="1">
                <a:ea typeface="黑体" panose="02010609060101010101" pitchFamily="49" charset="-122"/>
              </a:rPr>
              <a:t>k</a:t>
            </a:r>
            <a:r>
              <a:rPr lang="zh-CN" altLang="en-US" dirty="0">
                <a:ea typeface="黑体" panose="02010609060101010101" pitchFamily="49" charset="-122"/>
              </a:rPr>
              <a:t>，其中</a:t>
            </a:r>
            <a:r>
              <a:rPr lang="en-US" altLang="zh-CN" dirty="0" err="1">
                <a:ea typeface="黑体" panose="02010609060101010101" pitchFamily="49" charset="-122"/>
              </a:rPr>
              <a:t>u</a:t>
            </a:r>
            <a:r>
              <a:rPr lang="en-US" altLang="zh-CN" baseline="-25000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点表示已经用了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次免费航线的</a:t>
            </a:r>
            <a:r>
              <a:rPr lang="en-US" altLang="zh-CN" dirty="0">
                <a:ea typeface="黑体" panose="02010609060101010101" pitchFamily="49" charset="-122"/>
              </a:rPr>
              <a:t>u</a:t>
            </a:r>
            <a:r>
              <a:rPr lang="zh-CN" altLang="en-US" dirty="0">
                <a:ea typeface="黑体" panose="02010609060101010101" pitchFamily="49" charset="-122"/>
              </a:rPr>
              <a:t>点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对于原图中的边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ea typeface="黑体" panose="02010609060101010101" pitchFamily="49" charset="-122"/>
              </a:rPr>
              <a:t>u,v,k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，在分层图的每一层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都连边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ea typeface="黑体" panose="02010609060101010101" pitchFamily="49" charset="-122"/>
              </a:rPr>
              <a:t>u</a:t>
            </a:r>
            <a:r>
              <a:rPr lang="en-US" altLang="zh-CN" baseline="-25000" dirty="0" err="1">
                <a:ea typeface="黑体" panose="02010609060101010101" pitchFamily="49" charset="-122"/>
              </a:rPr>
              <a:t>i</a:t>
            </a:r>
            <a:r>
              <a:rPr lang="en-US" altLang="zh-CN" dirty="0" err="1">
                <a:ea typeface="黑体" panose="02010609060101010101" pitchFamily="49" charset="-122"/>
              </a:rPr>
              <a:t>,v</a:t>
            </a:r>
            <a:r>
              <a:rPr lang="en-US" altLang="zh-CN" baseline="-25000" dirty="0" err="1">
                <a:ea typeface="黑体" panose="02010609060101010101" pitchFamily="49" charset="-122"/>
              </a:rPr>
              <a:t>i</a:t>
            </a:r>
            <a:r>
              <a:rPr lang="en-US" altLang="zh-CN" dirty="0" err="1">
                <a:ea typeface="黑体" panose="02010609060101010101" pitchFamily="49" charset="-122"/>
              </a:rPr>
              <a:t>,k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同时连接</a:t>
            </a:r>
            <a:r>
              <a:rPr lang="en-US" altLang="zh-CN" dirty="0">
                <a:ea typeface="黑体" panose="02010609060101010101" pitchFamily="49" charset="-122"/>
              </a:rPr>
              <a:t>(u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,v</a:t>
            </a:r>
            <a:r>
              <a:rPr lang="en-US" altLang="zh-CN" baseline="-25000" dirty="0">
                <a:ea typeface="黑体" panose="02010609060101010101" pitchFamily="49" charset="-122"/>
              </a:rPr>
              <a:t>i+1</a:t>
            </a:r>
            <a:r>
              <a:rPr lang="en-US" altLang="zh-CN" dirty="0">
                <a:ea typeface="黑体" panose="02010609060101010101" pitchFamily="49" charset="-122"/>
              </a:rPr>
              <a:t>,0)</a:t>
            </a:r>
            <a:r>
              <a:rPr lang="zh-CN" altLang="en-US" dirty="0">
                <a:ea typeface="黑体" panose="02010609060101010101" pitchFamily="49" charset="-122"/>
              </a:rPr>
              <a:t>，表示用了一次免费航线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之后求解最短路即可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Faioj#330 </a:t>
            </a:r>
            <a:r>
              <a:rPr lang="zh-CN" altLang="en-US" dirty="0"/>
              <a:t>汽车加油行驶问题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703"/>
            <a:ext cx="6965731" cy="32642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4169"/>
            <a:ext cx="1649698" cy="895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Faioj#330 </a:t>
            </a:r>
            <a:r>
              <a:rPr lang="zh-CN" altLang="en-US" dirty="0"/>
              <a:t>汽车加油行驶问题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按照到某个点的剩余油量分层，从每个点向下一层的相邻四个点连相应权值的边（代表移动一次）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每个点的每一层向最高层连一条权为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的边表示建立加油站并加满油（加油站不会被经过第二次）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若该点为加油站则向最高层连一条权为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的边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跑最短路即可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对未知数</a:t>
            </a:r>
            <a:r>
              <a:rPr lang="en-US" altLang="zh-CN" dirty="0"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a typeface="黑体" panose="02010609060101010101" pitchFamily="49" charset="-122"/>
              </a:rPr>
              <a:t>1</a:t>
            </a:r>
            <a:r>
              <a:rPr lang="en-US" altLang="zh-CN" dirty="0">
                <a:ea typeface="黑体" panose="02010609060101010101" pitchFamily="49" charset="-122"/>
              </a:rPr>
              <a:t>,x</a:t>
            </a:r>
            <a:r>
              <a:rPr lang="en-US" altLang="zh-CN" baseline="-25000" dirty="0">
                <a:ea typeface="黑体" panose="02010609060101010101" pitchFamily="49" charset="-122"/>
              </a:rPr>
              <a:t>2</a:t>
            </a:r>
            <a:r>
              <a:rPr lang="en-US" altLang="zh-CN" dirty="0">
                <a:ea typeface="黑体" panose="02010609060101010101" pitchFamily="49" charset="-122"/>
              </a:rPr>
              <a:t>,…,</a:t>
            </a:r>
            <a:r>
              <a:rPr lang="en-US" altLang="zh-CN" dirty="0" err="1">
                <a:ea typeface="黑体" panose="02010609060101010101" pitchFamily="49" charset="-122"/>
              </a:rPr>
              <a:t>x</a:t>
            </a:r>
            <a:r>
              <a:rPr lang="en-US" altLang="zh-CN" baseline="-25000" dirty="0" err="1">
                <a:ea typeface="黑体" panose="02010609060101010101" pitchFamily="49" charset="-122"/>
              </a:rPr>
              <a:t>n</a:t>
            </a:r>
            <a:r>
              <a:rPr lang="zh-CN" altLang="en-US" dirty="0">
                <a:ea typeface="黑体" panose="02010609060101010101" pitchFamily="49" charset="-122"/>
              </a:rPr>
              <a:t>，给定</a:t>
            </a:r>
            <a:r>
              <a:rPr lang="en-US" altLang="zh-CN" dirty="0">
                <a:ea typeface="黑体" panose="02010609060101010101" pitchFamily="49" charset="-122"/>
              </a:rPr>
              <a:t>m</a:t>
            </a:r>
            <a:r>
              <a:rPr lang="zh-CN" altLang="en-US" dirty="0">
                <a:ea typeface="黑体" panose="02010609060101010101" pitchFamily="49" charset="-122"/>
              </a:rPr>
              <a:t>个约束，第</a:t>
            </a:r>
            <a:r>
              <a:rPr lang="en-US" altLang="zh-CN" dirty="0">
                <a:ea typeface="黑体" panose="02010609060101010101" pitchFamily="49" charset="-122"/>
              </a:rPr>
              <a:t>k</a:t>
            </a:r>
            <a:r>
              <a:rPr lang="zh-CN" altLang="en-US" dirty="0">
                <a:ea typeface="黑体" panose="02010609060101010101" pitchFamily="49" charset="-122"/>
              </a:rPr>
              <a:t>约束可约化为</a:t>
            </a:r>
            <a:r>
              <a:rPr lang="en-US" altLang="zh-CN" dirty="0"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a typeface="黑体" panose="02010609060101010101" pitchFamily="49" charset="-122"/>
              </a:rPr>
              <a:t>u</a:t>
            </a:r>
            <a:r>
              <a:rPr lang="en-US" altLang="zh-CN" baseline="-50000" dirty="0">
                <a:ea typeface="黑体" panose="02010609060101010101" pitchFamily="49" charset="-122"/>
              </a:rPr>
              <a:t>k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a typeface="黑体" panose="02010609060101010101" pitchFamily="49" charset="-122"/>
              </a:rPr>
              <a:t>v</a:t>
            </a:r>
            <a:r>
              <a:rPr lang="en-US" altLang="zh-CN" baseline="-50000" dirty="0">
                <a:ea typeface="黑体" panose="02010609060101010101" pitchFamily="49" charset="-122"/>
              </a:rPr>
              <a:t>k</a:t>
            </a:r>
            <a:r>
              <a:rPr lang="en-US" altLang="zh-CN" dirty="0">
                <a:ea typeface="黑体" panose="02010609060101010101" pitchFamily="49" charset="-122"/>
              </a:rPr>
              <a:t>+w</a:t>
            </a:r>
            <a:r>
              <a:rPr lang="en-US" altLang="zh-CN" baseline="-25000" dirty="0">
                <a:ea typeface="黑体" panose="02010609060101010101" pitchFamily="49" charset="-122"/>
              </a:rPr>
              <a:t>k</a:t>
            </a:r>
            <a:r>
              <a:rPr lang="zh-CN" altLang="en-US" dirty="0">
                <a:ea typeface="黑体" panose="02010609060101010101" pitchFamily="49" charset="-122"/>
              </a:rPr>
              <a:t>的形式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将未知数当做点，将变量的值与</a:t>
            </a:r>
            <a:r>
              <a:rPr lang="en-US" altLang="zh-CN" dirty="0">
                <a:ea typeface="黑体" panose="02010609060101010101" pitchFamily="49" charset="-122"/>
              </a:rPr>
              <a:t>dis[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对应，那么约束就是若干</a:t>
            </a:r>
            <a:r>
              <a:rPr lang="en-US" altLang="zh-CN" dirty="0">
                <a:ea typeface="黑体" panose="02010609060101010101" pitchFamily="49" charset="-122"/>
              </a:rPr>
              <a:t>dis[u]</a:t>
            </a:r>
            <a:r>
              <a:rPr lang="zh-CN" altLang="en-US" dirty="0">
                <a:ea typeface="黑体" panose="02010609060101010101" pitchFamily="49" charset="-122"/>
              </a:rPr>
              <a:t>≤</a:t>
            </a:r>
            <a:r>
              <a:rPr lang="en-US" altLang="zh-CN" dirty="0">
                <a:ea typeface="黑体" panose="02010609060101010101" pitchFamily="49" charset="-122"/>
              </a:rPr>
              <a:t>dis[v]+w</a:t>
            </a:r>
            <a:r>
              <a:rPr lang="zh-CN" altLang="en-US" dirty="0">
                <a:ea typeface="黑体" panose="02010609060101010101" pitchFamily="49" charset="-122"/>
              </a:rPr>
              <a:t>，也就是</a:t>
            </a:r>
            <a:r>
              <a:rPr lang="en-US" altLang="zh-CN" dirty="0">
                <a:ea typeface="黑体" panose="02010609060101010101" pitchFamily="49" charset="-122"/>
              </a:rPr>
              <a:t>v</a:t>
            </a:r>
            <a:r>
              <a:rPr lang="zh-CN" altLang="en-US" dirty="0">
                <a:ea typeface="黑体" panose="02010609060101010101" pitchFamily="49" charset="-122"/>
              </a:rPr>
              <a:t>→</a:t>
            </a:r>
            <a:r>
              <a:rPr lang="en-US" altLang="zh-CN" dirty="0">
                <a:ea typeface="黑体" panose="02010609060101010101" pitchFamily="49" charset="-122"/>
              </a:rPr>
              <a:t>u</a:t>
            </a:r>
            <a:r>
              <a:rPr lang="zh-CN" altLang="en-US" dirty="0">
                <a:ea typeface="黑体" panose="02010609060101010101" pitchFamily="49" charset="-122"/>
              </a:rPr>
              <a:t>的权为</a:t>
            </a:r>
            <a:r>
              <a:rPr lang="en-US" altLang="zh-CN" dirty="0">
                <a:ea typeface="黑体" panose="02010609060101010101" pitchFamily="49" charset="-122"/>
              </a:rPr>
              <a:t>w</a:t>
            </a:r>
            <a:r>
              <a:rPr lang="zh-CN" altLang="en-US" dirty="0">
                <a:ea typeface="黑体" panose="02010609060101010101" pitchFamily="49" charset="-122"/>
              </a:rPr>
              <a:t>的有向边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如此建图后，求解最短路的</a:t>
            </a:r>
            <a:r>
              <a:rPr lang="en-US" altLang="zh-CN" dirty="0">
                <a:ea typeface="黑体" panose="02010609060101010101" pitchFamily="49" charset="-122"/>
              </a:rPr>
              <a:t>dis[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]</a:t>
            </a:r>
            <a:r>
              <a:rPr lang="zh-CN" altLang="en-US" dirty="0">
                <a:ea typeface="黑体" panose="02010609060101010101" pitchFamily="49" charset="-122"/>
              </a:rPr>
              <a:t>就是符合约束的最小的</a:t>
            </a:r>
            <a:r>
              <a:rPr lang="en-US" altLang="zh-CN" dirty="0"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Faioj#305 </a:t>
            </a:r>
            <a:r>
              <a:rPr lang="zh-CN" altLang="en-US" dirty="0"/>
              <a:t>糖果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657"/>
            <a:ext cx="9522472" cy="39095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97929"/>
            <a:ext cx="6427347" cy="32384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2162</Words>
  <Application>Microsoft Office PowerPoint</Application>
  <PresentationFormat>宽屏</PresentationFormat>
  <Paragraphs>192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华文仿宋</vt:lpstr>
      <vt:lpstr>微软雅黑</vt:lpstr>
      <vt:lpstr>Arial</vt:lpstr>
      <vt:lpstr>Calibri</vt:lpstr>
      <vt:lpstr>Consolas</vt:lpstr>
      <vt:lpstr>Office 主题</vt:lpstr>
      <vt:lpstr>图论基础2</vt:lpstr>
      <vt:lpstr>授课内容</vt:lpstr>
      <vt:lpstr>分层图最短路</vt:lpstr>
      <vt:lpstr>Faioj#1650 飞行路线</vt:lpstr>
      <vt:lpstr>Faioj#1650 飞行路线</vt:lpstr>
      <vt:lpstr>Faioj#330 汽车加油行驶问题</vt:lpstr>
      <vt:lpstr>Faioj#330 汽车加油行驶问题</vt:lpstr>
      <vt:lpstr>差分约束</vt:lpstr>
      <vt:lpstr>Faioj#305 糖果</vt:lpstr>
      <vt:lpstr>Faioj#305 糖果</vt:lpstr>
      <vt:lpstr>Faioj#305 糖果</vt:lpstr>
      <vt:lpstr>Faioj#305 糖果</vt:lpstr>
      <vt:lpstr>Faioj#30087 Intervals</vt:lpstr>
      <vt:lpstr>Faioj#30087 Intervals</vt:lpstr>
      <vt:lpstr>Faioj#30090 Layout</vt:lpstr>
      <vt:lpstr>Faioj#30090 Layout</vt:lpstr>
      <vt:lpstr>Problem ? 最短点权路</vt:lpstr>
      <vt:lpstr>Problem ? 最短点权路</vt:lpstr>
      <vt:lpstr>Problem ?? 最小乘积路</vt:lpstr>
      <vt:lpstr>Problem ?? 最小乘积路</vt:lpstr>
      <vt:lpstr>三分法</vt:lpstr>
      <vt:lpstr>Faioj#30017 传送带</vt:lpstr>
      <vt:lpstr>Faioj#30017 传送带</vt:lpstr>
      <vt:lpstr>离散化</vt:lpstr>
      <vt:lpstr>离散化</vt:lpstr>
      <vt:lpstr>离散化</vt:lpstr>
      <vt:lpstr>离散化</vt:lpstr>
      <vt:lpstr>约定</vt:lpstr>
      <vt:lpstr>树链剖分是什么?</vt:lpstr>
      <vt:lpstr>树链剖分是什么?</vt:lpstr>
      <vt:lpstr>约定2</vt:lpstr>
      <vt:lpstr>树链剖分求解LCA（最近公共祖先）</vt:lpstr>
      <vt:lpstr>代码实现1</vt:lpstr>
      <vt:lpstr>代码实现2</vt:lpstr>
      <vt:lpstr>代码实现3</vt:lpstr>
      <vt:lpstr>Faioj#30135 祖孙询问</vt:lpstr>
      <vt:lpstr>Faioj#30135 祖孙询问</vt:lpstr>
      <vt:lpstr>Faioj#30130 点的距离</vt:lpstr>
      <vt:lpstr>Faioj#30130 点的距离</vt:lpstr>
      <vt:lpstr>Faioj#30136 聚会</vt:lpstr>
      <vt:lpstr>Faioj#30136 聚会</vt:lpstr>
      <vt:lpstr>Faioj#2111 松鼠的新家</vt:lpstr>
      <vt:lpstr>Faioj#2111 松鼠的新家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基本线段树</dc:title>
  <dc:creator/>
  <cp:lastModifiedBy>徐 曦赫</cp:lastModifiedBy>
  <cp:revision>393</cp:revision>
  <dcterms:created xsi:type="dcterms:W3CDTF">2019-04-12T02:42:00Z</dcterms:created>
  <dcterms:modified xsi:type="dcterms:W3CDTF">2021-08-16T11:35:39Z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