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3"/>
    <p:sldId id="454" r:id="rId4"/>
    <p:sldId id="430" r:id="rId5"/>
    <p:sldId id="476" r:id="rId6"/>
    <p:sldId id="479" r:id="rId7"/>
    <p:sldId id="480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35" r:id="rId16"/>
    <p:sldId id="536" r:id="rId17"/>
    <p:sldId id="533" r:id="rId18"/>
    <p:sldId id="534" r:id="rId19"/>
    <p:sldId id="529" r:id="rId20"/>
    <p:sldId id="546" r:id="rId21"/>
    <p:sldId id="547" r:id="rId22"/>
    <p:sldId id="530" r:id="rId23"/>
    <p:sldId id="531" r:id="rId24"/>
    <p:sldId id="539" r:id="rId25"/>
    <p:sldId id="540" r:id="rId26"/>
    <p:sldId id="541" r:id="rId27"/>
    <p:sldId id="542" r:id="rId28"/>
    <p:sldId id="543" r:id="rId29"/>
    <p:sldId id="544" r:id="rId30"/>
    <p:sldId id="545" r:id="rId31"/>
    <p:sldId id="548" r:id="rId32"/>
    <p:sldId id="549" r:id="rId33"/>
    <p:sldId id="560" r:id="rId34"/>
    <p:sldId id="563" r:id="rId35"/>
    <p:sldId id="562" r:id="rId36"/>
    <p:sldId id="564" r:id="rId37"/>
    <p:sldId id="44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pitchFamily="49" charset="-122"/>
                <a:ea typeface="华文仿宋" panose="0201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pitchFamily="49" charset="-122"/>
                <a:ea typeface="华文仿宋" panose="0201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pitchFamily="49" charset="-122"/>
                <a:ea typeface="华文仿宋" panose="0201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pitchFamily="49" charset="-122"/>
                <a:ea typeface="华文仿宋" panose="0201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华文仿宋" panose="0201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华文仿宋" panose="0201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华文仿宋" panose="0201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华文仿宋" panose="0201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pitchFamily="49" charset="-122"/>
        <a:ea typeface="华文仿宋" panose="0201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仿宋" panose="02010600040101010101" charset="-122"/>
                <a:ea typeface="华文仿宋" panose="0201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1pPr>
            <a:lvl2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2pPr>
            <a:lvl3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3pPr>
            <a:lvl4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4pPr>
            <a:lvl5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华文仿宋" panose="0201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华文仿宋" panose="0201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华文仿宋" panose="0201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华文仿宋" panose="0201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搜索的应用与优化</a:t>
            </a:r>
            <a:endParaRPr lang="zh-CN" altLang="zh-CN" dirty="0"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by YSJ</a:t>
            </a:r>
            <a:endParaRPr lang="en-US" altLang="zh-CN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Faioj#10173 </a:t>
            </a:r>
            <a:r>
              <a:rPr lang="zh-CN" altLang="en-US" dirty="0">
                <a:sym typeface="+mn-ea"/>
              </a:rPr>
              <a:t>奶酪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即可，取出队首后需要枚举所有点判断是否可达，复杂度</a:t>
            </a:r>
            <a:endParaRPr lang="en-US" altLang="zh-CN" dirty="0"/>
          </a:p>
          <a:p>
            <a:r>
              <a:rPr lang="en-US" altLang="zh-CN" dirty="0"/>
              <a:t>O(n^2)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双向</a:t>
            </a:r>
            <a:r>
              <a:rPr lang="en-US" altLang="zh-CN" dirty="0">
                <a:sym typeface="+mn-ea"/>
              </a:rPr>
              <a:t>BFS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r>
              <a:rPr lang="en-US" altLang="zh-CN" dirty="0"/>
              <a:t>S</a:t>
            </a:r>
            <a:r>
              <a:rPr lang="zh-CN" altLang="en-US" dirty="0"/>
              <a:t>状态到</a:t>
            </a:r>
            <a:r>
              <a:rPr lang="en-US" altLang="zh-CN" dirty="0"/>
              <a:t>T</a:t>
            </a:r>
            <a:r>
              <a:rPr lang="zh-CN" altLang="en-US" dirty="0"/>
              <a:t>状态的最小转移次数，从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分别同时出发进行</a:t>
            </a:r>
            <a:r>
              <a:rPr lang="en-US" altLang="zh-CN" dirty="0"/>
              <a:t>BFS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直到</a:t>
            </a:r>
            <a:r>
              <a:rPr lang="en-US" altLang="zh-CN" dirty="0"/>
              <a:t>BFS</a:t>
            </a:r>
            <a:r>
              <a:rPr lang="zh-CN" altLang="en-US" dirty="0"/>
              <a:t>到的点相遇为止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理论上将深度为</a:t>
            </a:r>
            <a:r>
              <a:rPr lang="en-US" altLang="zh-CN" dirty="0"/>
              <a:t>n</a:t>
            </a:r>
            <a:r>
              <a:rPr lang="zh-CN" altLang="en-US" dirty="0"/>
              <a:t>的搜索树拆分成了两棵深度为</a:t>
            </a:r>
            <a:r>
              <a:rPr lang="en-US" altLang="zh-CN" dirty="0"/>
              <a:t>n/2</a:t>
            </a:r>
            <a:r>
              <a:rPr lang="zh-CN" altLang="en-US" dirty="0"/>
              <a:t>的搜索树  </a:t>
            </a:r>
            <a:endParaRPr lang="en-US" altLang="zh-CN" dirty="0"/>
          </a:p>
          <a:p>
            <a:r>
              <a:rPr lang="zh-CN" altLang="en-US" dirty="0"/>
              <a:t>若决策个数为</a:t>
            </a:r>
            <a:r>
              <a:rPr lang="en-US" altLang="zh-CN" dirty="0"/>
              <a:t>k</a:t>
            </a:r>
            <a:r>
              <a:rPr lang="zh-CN" altLang="en-US" dirty="0"/>
              <a:t>，搜索树大小由</a:t>
            </a:r>
            <a:r>
              <a:rPr lang="en-US" altLang="zh-CN" dirty="0" err="1"/>
              <a:t>k^n</a:t>
            </a:r>
            <a:r>
              <a:rPr lang="zh-CN" altLang="en-US" dirty="0"/>
              <a:t>优化为</a:t>
            </a:r>
            <a:r>
              <a:rPr lang="en-US" altLang="zh-CN" dirty="0"/>
              <a:t>2*(k^(n/2))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Faioj#1637 </a:t>
            </a:r>
            <a:r>
              <a:rPr lang="zh-CN" altLang="en-US" dirty="0">
                <a:sym typeface="+mn-ea"/>
              </a:rPr>
              <a:t>八数码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11466"/>
            <a:ext cx="8868765" cy="4214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Faioj#1637 </a:t>
            </a:r>
            <a:r>
              <a:rPr lang="zh-CN" altLang="en-US" dirty="0">
                <a:sym typeface="+mn-ea"/>
              </a:rPr>
              <a:t>八数码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BFS</a:t>
            </a:r>
            <a:endParaRPr lang="en-US" altLang="zh-CN" dirty="0"/>
          </a:p>
          <a:p>
            <a:r>
              <a:rPr lang="zh-CN" altLang="en-US" dirty="0"/>
              <a:t>如何判断一个局面（状态）是否被访问过？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可以将空地当做</a:t>
            </a:r>
            <a:r>
              <a:rPr lang="en-US" altLang="zh-CN" dirty="0"/>
              <a:t>0</a:t>
            </a:r>
            <a:r>
              <a:rPr lang="zh-CN" altLang="en-US" dirty="0"/>
              <a:t>，将局面由上到下、由左到右串连成一个</a:t>
            </a:r>
            <a:r>
              <a:rPr lang="en-US" altLang="zh-CN" dirty="0"/>
              <a:t>9</a:t>
            </a:r>
            <a:r>
              <a:rPr lang="zh-CN" altLang="en-US" dirty="0"/>
              <a:t>位整数。再用</a:t>
            </a:r>
            <a:r>
              <a:rPr lang="en-US" altLang="zh-CN" dirty="0"/>
              <a:t>map</a:t>
            </a:r>
            <a:r>
              <a:rPr lang="zh-CN" altLang="en-US" dirty="0"/>
              <a:t>或</a:t>
            </a:r>
            <a:r>
              <a:rPr lang="en-US" altLang="zh-CN" dirty="0" err="1"/>
              <a:t>unordered_map</a:t>
            </a:r>
            <a:r>
              <a:rPr lang="zh-CN" altLang="en-US" dirty="0"/>
              <a:t>记录该整数是否出现过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搜索最重要的三个要素：状态，转移，优化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Faioj#11053 </a:t>
            </a:r>
            <a:r>
              <a:rPr lang="zh-CN" altLang="en-US" dirty="0">
                <a:sym typeface="+mn-ea"/>
              </a:rPr>
              <a:t>人间幸运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42879"/>
            <a:ext cx="6332099" cy="16535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1071"/>
            <a:ext cx="6480686" cy="4533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Faioj#11053 </a:t>
            </a:r>
            <a:r>
              <a:rPr lang="zh-CN" altLang="en-US" dirty="0">
                <a:sym typeface="+mn-ea"/>
              </a:rPr>
              <a:t>人间幸运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BFS</a:t>
            </a:r>
            <a:r>
              <a:rPr lang="zh-CN" altLang="en-US" dirty="0"/>
              <a:t>模板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Faioj#1637 </a:t>
            </a:r>
            <a:r>
              <a:rPr lang="zh-CN" altLang="en-US" dirty="0">
                <a:sym typeface="+mn-ea"/>
              </a:rPr>
              <a:t>八数码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11466"/>
            <a:ext cx="8868765" cy="42141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Faioj#1637 </a:t>
            </a:r>
            <a:r>
              <a:rPr lang="zh-CN" altLang="en-US" dirty="0">
                <a:sym typeface="+mn-ea"/>
              </a:rPr>
              <a:t>八数码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BFS</a:t>
            </a:r>
            <a:endParaRPr lang="en-US" altLang="zh-CN" dirty="0"/>
          </a:p>
          <a:p>
            <a:r>
              <a:rPr lang="zh-CN" altLang="en-US" dirty="0"/>
              <a:t>如何判断一个局面（状态）是否被访问过？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可以将空地当做</a:t>
            </a:r>
            <a:r>
              <a:rPr lang="en-US" altLang="zh-CN" dirty="0"/>
              <a:t>0</a:t>
            </a:r>
            <a:r>
              <a:rPr lang="zh-CN" altLang="en-US" dirty="0"/>
              <a:t>，将局面由上到下、由左到右串连成一个</a:t>
            </a:r>
            <a:r>
              <a:rPr lang="en-US" altLang="zh-CN" dirty="0"/>
              <a:t>9</a:t>
            </a:r>
            <a:r>
              <a:rPr lang="zh-CN" altLang="en-US" dirty="0"/>
              <a:t>位整数。再用</a:t>
            </a:r>
            <a:r>
              <a:rPr lang="en-US" altLang="zh-CN" dirty="0"/>
              <a:t>map</a:t>
            </a:r>
            <a:r>
              <a:rPr lang="zh-CN" altLang="en-US" dirty="0"/>
              <a:t>或</a:t>
            </a:r>
            <a:r>
              <a:rPr lang="en-US" altLang="zh-CN" dirty="0" err="1"/>
              <a:t>unordered_map</a:t>
            </a:r>
            <a:r>
              <a:rPr lang="zh-CN" altLang="en-US" dirty="0"/>
              <a:t>记录该整数是否出现过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搜索最重要的三个要素：状态，转移，优化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核心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搜索最重要的三个要素：状态，转移，优化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状态：怎么表示？要求全息、能够标记是否已访问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转移：转移后的状态计算，转移代价计算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优化：剪枝（剪掉无用的搜索子树），修改搜索顺序，估价函数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Faioj#328 </a:t>
            </a:r>
            <a:r>
              <a:rPr lang="zh-CN" altLang="en-US" dirty="0">
                <a:sym typeface="+mn-ea"/>
              </a:rPr>
              <a:t>孤岛营救问题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92567"/>
            <a:ext cx="9792129" cy="39995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93629"/>
            <a:ext cx="4724310" cy="11505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BFS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DFS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IDFS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搜索的剪枝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双向</a:t>
            </a:r>
            <a:r>
              <a:rPr lang="en-US" altLang="zh-CN" dirty="0">
                <a:ea typeface="黑体" panose="02010609060101010101" pitchFamily="49" charset="-122"/>
              </a:rPr>
              <a:t>BFS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A*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IDA*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Faioj#328 </a:t>
            </a:r>
            <a:r>
              <a:rPr lang="zh-CN" altLang="en-US" dirty="0">
                <a:sym typeface="+mn-ea"/>
              </a:rPr>
              <a:t>孤岛营救问题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，难点在于状态，考虑</a:t>
            </a:r>
            <a:r>
              <a:rPr lang="en-US" altLang="zh-CN" dirty="0"/>
              <a:t>u</a:t>
            </a:r>
            <a:r>
              <a:rPr lang="zh-CN" altLang="en-US" dirty="0"/>
              <a:t>的二进制数位，第</a:t>
            </a:r>
            <a:r>
              <a:rPr lang="en-US" altLang="zh-CN" dirty="0"/>
              <a:t>k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表示已经拿</a:t>
            </a:r>
            <a:endParaRPr lang="en-US" altLang="zh-CN" dirty="0"/>
          </a:p>
          <a:p>
            <a:r>
              <a:rPr lang="zh-CN" altLang="en-US" dirty="0"/>
              <a:t>到第</a:t>
            </a:r>
            <a:r>
              <a:rPr lang="en-US" altLang="zh-CN" dirty="0"/>
              <a:t>k</a:t>
            </a:r>
            <a:r>
              <a:rPr lang="zh-CN" altLang="en-US" dirty="0"/>
              <a:t>种钥匙，否则表示未拿到</a:t>
            </a:r>
            <a:endParaRPr lang="en-US" altLang="zh-CN" dirty="0"/>
          </a:p>
          <a:p>
            <a:r>
              <a:rPr lang="zh-CN" altLang="en-US" dirty="0"/>
              <a:t>位运算：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/>
              <a:t>u</a:t>
            </a:r>
            <a:r>
              <a:rPr lang="zh-CN" altLang="en-US" dirty="0"/>
              <a:t>状态有没有第</a:t>
            </a:r>
            <a:r>
              <a:rPr lang="en-US" altLang="zh-CN" dirty="0"/>
              <a:t>k+1</a:t>
            </a:r>
            <a:r>
              <a:rPr lang="zh-CN" altLang="en-US" dirty="0"/>
              <a:t>种钥匙，</a:t>
            </a:r>
            <a:r>
              <a:rPr lang="en-US" altLang="zh-CN" dirty="0"/>
              <a:t>(</a:t>
            </a:r>
            <a:r>
              <a:rPr lang="en-US" altLang="zh-CN" dirty="0"/>
              <a:t>u&gt;&gt;k)&amp;1==1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状态得到第</a:t>
            </a:r>
            <a:r>
              <a:rPr lang="en-US" altLang="zh-CN" dirty="0"/>
              <a:t>k+1</a:t>
            </a:r>
            <a:r>
              <a:rPr lang="zh-CN" altLang="en-US" dirty="0"/>
              <a:t>种钥匙，</a:t>
            </a:r>
            <a:r>
              <a:rPr lang="en-US" altLang="zh-CN" dirty="0"/>
              <a:t>u|=(1&lt;&lt;k)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Faioj#10135 </a:t>
            </a:r>
            <a:r>
              <a:rPr lang="zh-CN" altLang="en-US" dirty="0">
                <a:sym typeface="+mn-ea"/>
              </a:rPr>
              <a:t>华容道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779" y="1526009"/>
            <a:ext cx="6405077" cy="485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98" y="1526008"/>
            <a:ext cx="5827702" cy="4858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48" y="6412018"/>
            <a:ext cx="2571701" cy="4038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Faioj#10135 </a:t>
            </a:r>
            <a:r>
              <a:rPr lang="zh-CN" altLang="en-US" dirty="0">
                <a:sym typeface="+mn-ea"/>
              </a:rPr>
              <a:t>华容道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将决策转化为空格的移动和指定棋子的移动</a:t>
            </a:r>
            <a:endParaRPr lang="en-US" altLang="zh-CN" dirty="0"/>
          </a:p>
          <a:p>
            <a:r>
              <a:rPr lang="zh-CN" altLang="en-US" dirty="0"/>
              <a:t>具体来说，每次指定棋子要向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移动时，空格先移动到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，然后将指定棋子移过去，直到到达指定位置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BFS</a:t>
            </a:r>
            <a:r>
              <a:rPr lang="zh-CN" altLang="en-US" dirty="0"/>
              <a:t>预处理出数组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][j][x][y]</a:t>
            </a:r>
            <a:r>
              <a:rPr lang="zh-CN" altLang="en-US" dirty="0"/>
              <a:t>，表示空格从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处移动到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处的最小步数，这样转移的代价可以</a:t>
            </a:r>
            <a:r>
              <a:rPr lang="en-US" altLang="zh-CN" dirty="0"/>
              <a:t>O(1)</a:t>
            </a:r>
            <a:r>
              <a:rPr lang="zh-CN" altLang="en-US" dirty="0"/>
              <a:t>得出</a:t>
            </a:r>
            <a:endParaRPr lang="en-US" altLang="zh-CN" dirty="0"/>
          </a:p>
          <a:p>
            <a:r>
              <a:rPr lang="zh-CN" altLang="en-US" dirty="0"/>
              <a:t>局面由指定棋子的位置，空格的位置全息描述，转移代价不为</a:t>
            </a:r>
            <a:r>
              <a:rPr lang="en-US" altLang="zh-CN" dirty="0"/>
              <a:t>1</a:t>
            </a:r>
            <a:r>
              <a:rPr lang="zh-CN" altLang="en-US" dirty="0"/>
              <a:t>，故求解最短路即可（</a:t>
            </a:r>
            <a:r>
              <a:rPr lang="en-US" altLang="zh-CN" dirty="0"/>
              <a:t>BFS</a:t>
            </a:r>
            <a:r>
              <a:rPr lang="zh-CN" altLang="en-US" dirty="0"/>
              <a:t>可重复入队即为</a:t>
            </a:r>
            <a:r>
              <a:rPr lang="en-US" altLang="zh-CN" dirty="0" err="1"/>
              <a:t>spfa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DFS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（深度优先搜索）相比与</a:t>
            </a:r>
            <a:r>
              <a:rPr lang="en-US" altLang="zh-CN" dirty="0"/>
              <a:t>BFS</a:t>
            </a:r>
            <a:r>
              <a:rPr lang="zh-CN" altLang="en-US" dirty="0"/>
              <a:t>的逐层扩展，是一种“一路走到黑”，“不撞南墙不回头”的算法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zh-CN" altLang="en-US" dirty="0"/>
              <a:t>状态 </a:t>
            </a:r>
            <a:r>
              <a:rPr lang="en-US" altLang="zh-CN" dirty="0"/>
              <a:t>u)//</a:t>
            </a:r>
            <a:r>
              <a:rPr lang="zh-CN" altLang="en-US" dirty="0"/>
              <a:t>求有多少种转移到</a:t>
            </a:r>
            <a:r>
              <a:rPr lang="en-US" altLang="zh-CN" dirty="0"/>
              <a:t>End</a:t>
            </a:r>
            <a:r>
              <a:rPr lang="zh-CN" altLang="en-US" dirty="0"/>
              <a:t>的方案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if(u==End){</a:t>
            </a:r>
            <a:r>
              <a:rPr lang="en-US" altLang="zh-CN" dirty="0" err="1"/>
              <a:t>ans</a:t>
            </a:r>
            <a:r>
              <a:rPr lang="en-US" altLang="zh-CN" dirty="0"/>
              <a:t>++;return;}</a:t>
            </a:r>
            <a:br>
              <a:rPr lang="en-US" altLang="zh-CN" dirty="0"/>
            </a:br>
            <a:r>
              <a:rPr lang="en-US" altLang="zh-CN" dirty="0"/>
              <a:t>	for(u</a:t>
            </a:r>
            <a:r>
              <a:rPr lang="zh-CN" altLang="en-US" dirty="0"/>
              <a:t>→</a:t>
            </a:r>
            <a:r>
              <a:rPr lang="en-US" altLang="zh-CN" dirty="0"/>
              <a:t>v)</a:t>
            </a:r>
            <a:r>
              <a:rPr lang="en-US" altLang="zh-CN" dirty="0" err="1"/>
              <a:t>dfs</a:t>
            </a:r>
            <a:r>
              <a:rPr lang="en-US" altLang="zh-CN" dirty="0"/>
              <a:t>(v);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状态一般包括</a:t>
            </a:r>
            <a:r>
              <a:rPr lang="en-US" altLang="zh-CN" dirty="0"/>
              <a:t>step</a:t>
            </a:r>
            <a:r>
              <a:rPr lang="zh-CN" altLang="en-US" dirty="0"/>
              <a:t>，记录决策的数组等，可以放在全局变量中（注意回溯时需要回退全局变量）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DFS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例如，求正整数</a:t>
            </a:r>
            <a:r>
              <a:rPr lang="en-US" altLang="zh-CN" dirty="0"/>
              <a:t>n</a:t>
            </a:r>
            <a:r>
              <a:rPr lang="zh-CN" altLang="en-US" dirty="0"/>
              <a:t>分解成小于等于</a:t>
            </a:r>
            <a:r>
              <a:rPr lang="en-US" altLang="zh-CN" dirty="0"/>
              <a:t>m</a:t>
            </a:r>
            <a:r>
              <a:rPr lang="zh-CN" altLang="en-US" dirty="0"/>
              <a:t>个正整数之和的方案数，</a:t>
            </a:r>
            <a:endParaRPr lang="en-US" altLang="zh-CN" dirty="0"/>
          </a:p>
          <a:p>
            <a:r>
              <a:rPr lang="zh-CN" altLang="en-US" dirty="0"/>
              <a:t>输出每一种方案，</a:t>
            </a:r>
            <a:r>
              <a:rPr lang="en-US" altLang="zh-CN" dirty="0"/>
              <a:t>{1,2},{2,1}</a:t>
            </a:r>
            <a:r>
              <a:rPr lang="zh-CN" altLang="en-US" dirty="0"/>
              <a:t>算同一种方案，则：</a:t>
            </a:r>
            <a:endParaRPr lang="en-US" altLang="zh-CN" dirty="0"/>
          </a:p>
          <a:p>
            <a:r>
              <a:rPr lang="en-US" altLang="zh-CN" dirty="0"/>
              <a:t>int a[];//</a:t>
            </a:r>
            <a:r>
              <a:rPr lang="zh-CN" altLang="en-US" dirty="0"/>
              <a:t>决策完的数组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n,int</a:t>
            </a:r>
            <a:r>
              <a:rPr lang="en-US" altLang="zh-CN" dirty="0"/>
              <a:t> </a:t>
            </a:r>
            <a:r>
              <a:rPr lang="en-US" altLang="zh-CN" dirty="0" err="1"/>
              <a:t>step,int</a:t>
            </a:r>
            <a:r>
              <a:rPr lang="en-US" altLang="zh-CN" dirty="0"/>
              <a:t> last)//</a:t>
            </a:r>
            <a:r>
              <a:rPr lang="zh-CN" altLang="en-US" dirty="0"/>
              <a:t>未分解的大小，步数，上一个数字是多少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if(n==0){</a:t>
            </a:r>
            <a:r>
              <a:rPr lang="en-US" altLang="zh-CN" dirty="0" err="1"/>
              <a:t>ans</a:t>
            </a:r>
            <a:r>
              <a:rPr lang="en-US" altLang="zh-CN" dirty="0"/>
              <a:t>++;return;}</a:t>
            </a:r>
            <a:br>
              <a:rPr lang="en-US" altLang="zh-CN" dirty="0"/>
            </a:br>
            <a:r>
              <a:rPr lang="en-US" altLang="zh-CN" dirty="0"/>
              <a:t>	if(step&gt;m)return;</a:t>
            </a:r>
            <a:endParaRPr lang="en-US" altLang="zh-CN" dirty="0"/>
          </a:p>
          <a:p>
            <a:r>
              <a:rPr lang="en-US" altLang="zh-CN" dirty="0"/>
              <a:t>	for(int x=</a:t>
            </a:r>
            <a:r>
              <a:rPr lang="en-US" altLang="zh-CN" dirty="0" err="1"/>
              <a:t>last;x</a:t>
            </a:r>
            <a:r>
              <a:rPr lang="en-US" altLang="zh-CN" dirty="0"/>
              <a:t>&lt;=n;++x)</a:t>
            </a:r>
            <a:endParaRPr lang="en-US" altLang="zh-CN" dirty="0"/>
          </a:p>
          <a:p>
            <a:r>
              <a:rPr lang="en-US" altLang="zh-CN" dirty="0"/>
              <a:t>	{</a:t>
            </a:r>
            <a:br>
              <a:rPr lang="en-US" altLang="zh-CN" dirty="0"/>
            </a:br>
            <a:r>
              <a:rPr lang="en-US" altLang="zh-CN" dirty="0"/>
              <a:t>		a[step]=</a:t>
            </a:r>
            <a:r>
              <a:rPr lang="en-US" altLang="zh-CN" dirty="0" err="1"/>
              <a:t>x;dfs</a:t>
            </a:r>
            <a:r>
              <a:rPr lang="en-US" altLang="zh-CN" dirty="0"/>
              <a:t>(n-x,step+1,x);</a:t>
            </a:r>
            <a:br>
              <a:rPr lang="en-US" altLang="zh-CN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DFS</a:t>
            </a:r>
            <a:r>
              <a:rPr lang="zh-CN" altLang="en-US" dirty="0">
                <a:sym typeface="+mn-ea"/>
              </a:rPr>
              <a:t>的剪枝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剪枝就是切掉一部分无用的搜索树，起到优化复杂度的作用</a:t>
            </a:r>
            <a:endParaRPr lang="en-US" altLang="zh-CN" dirty="0"/>
          </a:p>
          <a:p>
            <a:r>
              <a:rPr lang="zh-CN" altLang="en-US" dirty="0"/>
              <a:t>①记忆化，</a:t>
            </a:r>
            <a:r>
              <a:rPr lang="en-US" altLang="zh-CN" dirty="0" err="1"/>
              <a:t>dfs</a:t>
            </a:r>
            <a:r>
              <a:rPr lang="zh-CN" altLang="en-US" dirty="0"/>
              <a:t>函数中传入相同的状态往往会得到一样的解，所以用数组记录下对应每个状态的答案，若之前已求得直接返回即可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②如果题目要求某种代价和最小，转移时代价非负，则若目前的代</a:t>
            </a:r>
            <a:endParaRPr lang="en-US" altLang="zh-CN" dirty="0"/>
          </a:p>
          <a:p>
            <a:r>
              <a:rPr lang="zh-CN" altLang="en-US" dirty="0"/>
              <a:t>价和已经大于等于我们之前已经记录下的答案的话，直接返回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③更改转移的枚举顺序（？？）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Faioj#10093 </a:t>
            </a:r>
            <a:r>
              <a:rPr lang="zh-CN" altLang="en-US" dirty="0">
                <a:sym typeface="+mn-ea"/>
              </a:rPr>
              <a:t>靶形数独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50754"/>
            <a:ext cx="9994840" cy="50421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46413"/>
            <a:ext cx="3002223" cy="2743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Faioj#10093 </a:t>
            </a:r>
            <a:r>
              <a:rPr lang="zh-CN" altLang="en-US" dirty="0">
                <a:sym typeface="+mn-ea"/>
              </a:rPr>
              <a:t>靶形数独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，剪枝：每填完一个数，下一个数字填靶子中可填方案最少的</a:t>
            </a:r>
            <a:endParaRPr lang="en-US" altLang="zh-CN" dirty="0"/>
          </a:p>
          <a:p>
            <a:r>
              <a:rPr lang="zh-CN" altLang="en-US" dirty="0"/>
              <a:t>那个数字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Faioj#30019 </a:t>
            </a:r>
            <a:r>
              <a:rPr lang="zh-CN" altLang="en-US" dirty="0">
                <a:sym typeface="+mn-ea"/>
              </a:rPr>
              <a:t>生日蛋糕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70959"/>
            <a:ext cx="9656261" cy="41199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58192"/>
            <a:ext cx="3078421" cy="4267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Faioj#30019 </a:t>
            </a:r>
            <a:r>
              <a:rPr lang="zh-CN" altLang="en-US" dirty="0">
                <a:sym typeface="+mn-ea"/>
              </a:rPr>
              <a:t>生日蛋糕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，考虑如何剪枝</a:t>
            </a:r>
            <a:endParaRPr lang="en-US" altLang="zh-CN" dirty="0"/>
          </a:p>
          <a:p>
            <a:r>
              <a:rPr lang="zh-CN" altLang="en-US" dirty="0"/>
              <a:t>当前表面积</a:t>
            </a:r>
            <a:r>
              <a:rPr lang="en-US" altLang="zh-CN" dirty="0"/>
              <a:t>+</a:t>
            </a:r>
            <a:r>
              <a:rPr lang="zh-CN" altLang="en-US" dirty="0"/>
              <a:t>之后的最小表面积</a:t>
            </a:r>
            <a:r>
              <a:rPr lang="en-US" altLang="zh-CN" dirty="0"/>
              <a:t>&gt;</a:t>
            </a:r>
            <a:r>
              <a:rPr lang="zh-CN" altLang="en-US" dirty="0"/>
              <a:t>已记录答案，</a:t>
            </a:r>
            <a:r>
              <a:rPr lang="en-US" altLang="zh-CN" dirty="0"/>
              <a:t>return</a:t>
            </a:r>
            <a:endParaRPr lang="en-US" altLang="zh-CN" dirty="0"/>
          </a:p>
          <a:p>
            <a:r>
              <a:rPr lang="zh-CN" altLang="en-US" dirty="0"/>
              <a:t>当前体积</a:t>
            </a:r>
            <a:r>
              <a:rPr lang="en-US" altLang="zh-CN" dirty="0"/>
              <a:t>+</a:t>
            </a:r>
            <a:r>
              <a:rPr lang="zh-CN" altLang="en-US" dirty="0"/>
              <a:t>之后的最大体积</a:t>
            </a:r>
            <a:r>
              <a:rPr lang="en-US" altLang="zh-CN" dirty="0"/>
              <a:t>&lt;</a:t>
            </a:r>
            <a:r>
              <a:rPr lang="zh-CN" altLang="en-US" dirty="0"/>
              <a:t>总体积，</a:t>
            </a:r>
            <a:r>
              <a:rPr lang="en-US" altLang="zh-CN" dirty="0"/>
              <a:t>return</a:t>
            </a:r>
            <a:endParaRPr lang="en-US" altLang="zh-CN" dirty="0"/>
          </a:p>
          <a:p>
            <a:r>
              <a:rPr lang="zh-CN" altLang="en-US" dirty="0"/>
              <a:t>枚举半径和高度时，不枚举到</a:t>
            </a:r>
            <a:r>
              <a:rPr lang="en-US" altLang="zh-CN" dirty="0"/>
              <a:t>0</a:t>
            </a:r>
            <a:r>
              <a:rPr lang="zh-CN" altLang="en-US" dirty="0"/>
              <a:t>而是枚举到剩下的层数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ea typeface="黑体" panose="02010609060101010101" pitchFamily="49" charset="-122"/>
                <a:sym typeface="+mn-ea"/>
              </a:rPr>
              <a:t>BFS(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广度优先搜索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是常见的搜索方式之一，适用于无权图（边的</a:t>
            </a:r>
            <a:endParaRPr lang="en-US" altLang="zh-CN" dirty="0"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长度均为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）</a:t>
            </a:r>
            <a:endParaRPr lang="en-US" altLang="zh-CN" dirty="0">
              <a:ea typeface="黑体" panose="02010609060101010101" pitchFamily="49" charset="-122"/>
              <a:sym typeface="+mn-ea"/>
            </a:endParaRPr>
          </a:p>
          <a:p>
            <a:endParaRPr lang="zh-CN" altLang="en-US" dirty="0"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所谓宽度优先，就是每次都尝试访问同一层的节点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如果同一层都</a:t>
            </a:r>
            <a:endParaRPr lang="en-US" altLang="zh-CN" dirty="0"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访问完了，再访问下一层</a:t>
            </a:r>
            <a:endParaRPr lang="en-US" altLang="zh-CN" dirty="0">
              <a:ea typeface="黑体" panose="02010609060101010101" pitchFamily="49" charset="-122"/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算法过程可以看做是图上火苗传播的过程：最开始只有起点着火了，在每一时刻，有火的节点都向它相邻的所有节点传播火苗</a:t>
            </a:r>
            <a:endParaRPr lang="en-US" altLang="zh-CN" dirty="0">
              <a:ea typeface="黑体" panose="02010609060101010101" pitchFamily="49" charset="-122"/>
              <a:sym typeface="+mn-ea"/>
            </a:endParaRPr>
          </a:p>
          <a:p>
            <a:r>
              <a:rPr lang="zh-CN" altLang="en-US" dirty="0">
                <a:ea typeface="黑体" panose="02010609060101010101" pitchFamily="49" charset="-122"/>
                <a:sym typeface="+mn-ea"/>
              </a:rPr>
              <a:t>这样做的结果是，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BFS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算法找到的路径是从起点开始的最短合法路径</a:t>
            </a:r>
            <a:endParaRPr lang="en-US" altLang="zh-CN" dirty="0"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迭代加深搜索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迭代加深搜索（</a:t>
            </a:r>
            <a:r>
              <a:rPr lang="en-US" altLang="zh-CN" dirty="0"/>
              <a:t>IDFS</a:t>
            </a:r>
            <a:r>
              <a:rPr lang="zh-CN" altLang="en-US" dirty="0"/>
              <a:t>）指的是每次限制搜索深度的若干次深度搜索，实际上与</a:t>
            </a:r>
            <a:r>
              <a:rPr lang="en-US" altLang="zh-CN" dirty="0"/>
              <a:t>BFS</a:t>
            </a:r>
            <a:r>
              <a:rPr lang="zh-CN" altLang="en-US" dirty="0"/>
              <a:t>类似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dfs</a:t>
            </a:r>
            <a:r>
              <a:rPr lang="en-US" altLang="zh-CN" dirty="0"/>
              <a:t>(…,dep){</a:t>
            </a:r>
            <a:br>
              <a:rPr lang="en-US" altLang="zh-CN" dirty="0"/>
            </a:br>
            <a:r>
              <a:rPr lang="en-US" altLang="zh-CN" dirty="0"/>
              <a:t>	if(dep&gt;</a:t>
            </a:r>
            <a:r>
              <a:rPr lang="en-US" altLang="zh-CN" dirty="0" err="1"/>
              <a:t>lim</a:t>
            </a:r>
            <a:r>
              <a:rPr lang="en-US" altLang="zh-CN" dirty="0"/>
              <a:t>)return false;</a:t>
            </a:r>
            <a:endParaRPr lang="en-US" altLang="zh-CN" dirty="0"/>
          </a:p>
          <a:p>
            <a:r>
              <a:rPr lang="en-US" altLang="zh-CN" dirty="0"/>
              <a:t>	if(…)return true;…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while(!</a:t>
            </a:r>
            <a:r>
              <a:rPr lang="en-US" altLang="zh-CN" dirty="0" err="1"/>
              <a:t>dfs</a:t>
            </a:r>
            <a:r>
              <a:rPr lang="en-US" altLang="zh-CN" dirty="0"/>
              <a:t>(…,1))</a:t>
            </a:r>
            <a:r>
              <a:rPr lang="en-US" altLang="zh-CN" dirty="0" err="1"/>
              <a:t>lim</a:t>
            </a:r>
            <a:r>
              <a:rPr lang="en-US" altLang="zh-CN" dirty="0"/>
              <a:t>++;</a:t>
            </a:r>
            <a:endParaRPr lang="en-US" altLang="zh-CN" dirty="0"/>
          </a:p>
          <a:p>
            <a:r>
              <a:rPr lang="zh-CN" altLang="en-US" dirty="0"/>
              <a:t>可求出最小的</a:t>
            </a:r>
            <a:r>
              <a:rPr lang="en-US" altLang="zh-CN" dirty="0" err="1"/>
              <a:t>lim</a:t>
            </a:r>
            <a:r>
              <a:rPr lang="zh-CN" altLang="en-US" dirty="0"/>
              <a:t>值，与</a:t>
            </a:r>
            <a:r>
              <a:rPr lang="en-US" altLang="zh-CN" dirty="0"/>
              <a:t>BFS</a:t>
            </a:r>
            <a:r>
              <a:rPr lang="zh-CN" altLang="en-US" dirty="0"/>
              <a:t>相比的好处在于不用写队列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启发式搜索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启发式搜索，指的就是每当我们搜索到一个状态</a:t>
            </a:r>
            <a:r>
              <a:rPr lang="en-US" altLang="zh-CN" dirty="0"/>
              <a:t>u</a:t>
            </a:r>
            <a:r>
              <a:rPr lang="zh-CN" altLang="zh-CN" dirty="0"/>
              <a:t>时，计算估价函数</a:t>
            </a:r>
            <a:r>
              <a:rPr lang="en-US" altLang="zh-CN" dirty="0"/>
              <a:t>f(u)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对于转移需要代价的题目，</a:t>
            </a:r>
            <a:r>
              <a:rPr lang="en-US" altLang="zh-CN" dirty="0"/>
              <a:t>f(u)</a:t>
            </a:r>
            <a:r>
              <a:rPr lang="zh-CN" altLang="en-US" dirty="0"/>
              <a:t>代表转移到末状态的最小代价，</a:t>
            </a:r>
            <a:endParaRPr lang="zh-CN" altLang="en-US" dirty="0"/>
          </a:p>
          <a:p>
            <a:r>
              <a:rPr lang="zh-CN" altLang="en-US" dirty="0"/>
              <a:t>如果走到</a:t>
            </a:r>
            <a:r>
              <a:rPr lang="en-US" altLang="zh-CN" dirty="0"/>
              <a:t>u</a:t>
            </a:r>
            <a:r>
              <a:rPr lang="zh-CN" altLang="en-US" dirty="0"/>
              <a:t>状态的代价</a:t>
            </a:r>
            <a:r>
              <a:rPr lang="en-US" altLang="zh-CN" dirty="0"/>
              <a:t>g(u)+f(u)&gt;ans</a:t>
            </a:r>
            <a:r>
              <a:rPr lang="zh-CN" altLang="en-US" dirty="0"/>
              <a:t>则</a:t>
            </a:r>
            <a:r>
              <a:rPr lang="zh-CN" altLang="en-US" dirty="0">
                <a:sym typeface="+mn-ea"/>
              </a:rPr>
              <a:t>剪枝</a:t>
            </a:r>
            <a:endParaRPr lang="zh-CN" altLang="en-US" dirty="0"/>
          </a:p>
          <a:p>
            <a:r>
              <a:rPr lang="zh-CN" altLang="en-US" dirty="0"/>
              <a:t>之前的生日蛋糕就是一种启发式搜索，</a:t>
            </a:r>
            <a:r>
              <a:rPr lang="en-US" altLang="zh-CN" dirty="0"/>
              <a:t>f(u)</a:t>
            </a:r>
            <a:r>
              <a:rPr lang="zh-CN" altLang="en-US" dirty="0"/>
              <a:t>是剩余的表面积的可</a:t>
            </a:r>
            <a:endParaRPr lang="zh-CN" altLang="en-US" dirty="0"/>
          </a:p>
          <a:p>
            <a:r>
              <a:rPr lang="zh-CN" altLang="en-US" dirty="0"/>
              <a:t>能最小值</a:t>
            </a:r>
            <a:endParaRPr lang="zh-CN" altLang="en-US" dirty="0"/>
          </a:p>
          <a:p>
            <a:r>
              <a:rPr lang="zh-CN" altLang="en-US" dirty="0"/>
              <a:t>对于转移得到收益的题目，</a:t>
            </a:r>
            <a:r>
              <a:rPr lang="en-US" altLang="zh-CN" dirty="0"/>
              <a:t>f(u)</a:t>
            </a:r>
            <a:r>
              <a:rPr lang="zh-CN" altLang="en-US" dirty="0"/>
              <a:t>表示可能的最大收益，如果</a:t>
            </a:r>
            <a:endParaRPr lang="zh-CN" altLang="en-US" dirty="0"/>
          </a:p>
          <a:p>
            <a:r>
              <a:rPr lang="en-US" altLang="zh-CN" dirty="0"/>
              <a:t>g(u)+f(u)≤ans</a:t>
            </a:r>
            <a:r>
              <a:rPr lang="zh-CN" altLang="en-US" dirty="0"/>
              <a:t>则剪枝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A*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估价函数同启发式搜索，但是我们用优先队列进行类广搜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每次取出</a:t>
            </a:r>
            <a:r>
              <a:rPr lang="en-US" altLang="zh-CN" dirty="0"/>
              <a:t>f(x)+g(x)</a:t>
            </a:r>
            <a:r>
              <a:rPr lang="zh-CN" altLang="en-US" dirty="0"/>
              <a:t>最小的</a:t>
            </a:r>
            <a:r>
              <a:rPr lang="en-US" altLang="zh-CN" dirty="0"/>
              <a:t>x</a:t>
            </a:r>
            <a:r>
              <a:rPr lang="zh-CN" altLang="en-US" dirty="0"/>
              <a:t>，然后更新相邻的状态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以八数码为例，</a:t>
            </a:r>
            <a:r>
              <a:rPr lang="en-US" altLang="zh-CN" dirty="0"/>
              <a:t>g(x)</a:t>
            </a:r>
            <a:r>
              <a:rPr lang="zh-CN" altLang="en-US" dirty="0"/>
              <a:t>可以定义为不在正确位置上的数字个数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LuoguP4467 k</a:t>
            </a:r>
            <a:r>
              <a:rPr lang="zh-CN" altLang="en-US" dirty="0">
                <a:sym typeface="+mn-ea"/>
              </a:rPr>
              <a:t>短路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给出一张有向有权图，求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短路</a:t>
            </a:r>
            <a:endParaRPr lang="zh-CN" altLang="en-US" dirty="0"/>
          </a:p>
          <a:p>
            <a:r>
              <a:rPr lang="en-US" altLang="zh-CN" dirty="0"/>
              <a:t>n&lt;50 k&lt;200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LuoguP4467 k</a:t>
            </a:r>
            <a:r>
              <a:rPr lang="zh-CN" altLang="en-US" dirty="0">
                <a:sym typeface="+mn-ea"/>
              </a:rPr>
              <a:t>短路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估价函数</a:t>
            </a:r>
            <a:r>
              <a:rPr lang="en-US" altLang="zh-CN" dirty="0"/>
              <a:t>f(u)</a:t>
            </a:r>
            <a:r>
              <a:rPr lang="zh-CN" altLang="en-US" dirty="0"/>
              <a:t>为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的最短距离，反向建图以</a:t>
            </a:r>
            <a:r>
              <a:rPr lang="en-US" altLang="zh-CN" dirty="0"/>
              <a:t>t</a:t>
            </a:r>
            <a:r>
              <a:rPr lang="zh-CN" altLang="en-US" dirty="0"/>
              <a:t>为源跑最短路求出</a:t>
            </a:r>
            <a:endParaRPr lang="zh-CN" altLang="en-US" dirty="0"/>
          </a:p>
          <a:p>
            <a:r>
              <a:rPr lang="zh-CN" altLang="en-US" dirty="0"/>
              <a:t>所有</a:t>
            </a:r>
            <a:r>
              <a:rPr lang="en-US" altLang="zh-CN" dirty="0"/>
              <a:t>f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A*</a:t>
            </a:r>
            <a:r>
              <a:rPr lang="zh-CN" altLang="en-US" dirty="0"/>
              <a:t>的流程，第</a:t>
            </a:r>
            <a:r>
              <a:rPr lang="en-US" altLang="zh-CN" dirty="0"/>
              <a:t>k</a:t>
            </a:r>
            <a:r>
              <a:rPr lang="zh-CN" altLang="en-US" dirty="0"/>
              <a:t>次到达</a:t>
            </a:r>
            <a:r>
              <a:rPr lang="en-US" altLang="zh-CN" dirty="0"/>
              <a:t>t</a:t>
            </a:r>
            <a:r>
              <a:rPr lang="zh-CN" altLang="en-US" dirty="0"/>
              <a:t>结点就是第</a:t>
            </a:r>
            <a:r>
              <a:rPr lang="en-US" altLang="zh-CN" dirty="0"/>
              <a:t>k</a:t>
            </a:r>
            <a:r>
              <a:rPr lang="zh-CN" altLang="en-US" dirty="0"/>
              <a:t>短路</a:t>
            </a:r>
            <a:endParaRPr lang="zh-CN" altLang="en-US" dirty="0"/>
          </a:p>
          <a:p>
            <a:r>
              <a:rPr lang="zh-CN" altLang="en-US" dirty="0"/>
              <a:t>剪枝：对任意一个点，如果第</a:t>
            </a:r>
            <a:r>
              <a:rPr lang="en-US" altLang="zh-CN" dirty="0"/>
              <a:t>k+1</a:t>
            </a:r>
            <a:r>
              <a:rPr lang="zh-CN" altLang="en-US" dirty="0"/>
              <a:t>次走到它，则直接丢弃状态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IDA*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迭代加深</a:t>
            </a:r>
            <a:r>
              <a:rPr lang="en-US" altLang="zh-CN" dirty="0"/>
              <a:t>A*</a:t>
            </a:r>
            <a:r>
              <a:rPr lang="zh-CN" altLang="en-US" dirty="0"/>
              <a:t>，仅仅是添加了限制层数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 for listening!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  <a:uFillTx/>
              </a:rPr>
              <a:t>Good Bye</a:t>
            </a:r>
            <a:r>
              <a:rPr lang="en-US" altLang="zh-CN" dirty="0"/>
              <a:t>!</a:t>
            </a:r>
            <a:endParaRPr lang="zh-CN" altLang="en-US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r>
              <a:rPr lang="zh-CN" altLang="en-US"/>
              <a:t>的过程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程序化的说</a:t>
            </a:r>
            <a:r>
              <a:rPr lang="en-US" altLang="zh-CN" dirty="0"/>
              <a:t>,BFS</a:t>
            </a:r>
            <a:r>
              <a:rPr lang="zh-CN" altLang="en-US" dirty="0"/>
              <a:t>的流程如下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将初始状态塞入队列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while(</a:t>
            </a:r>
            <a:r>
              <a:rPr lang="zh-CN" altLang="en-US" dirty="0"/>
              <a:t>队列非空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取出队首</a:t>
            </a:r>
            <a:r>
              <a:rPr lang="en-US" altLang="zh-CN" dirty="0"/>
              <a:t>u;</a:t>
            </a:r>
            <a:endParaRPr lang="zh-CN" altLang="en-US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u→v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  if(v</a:t>
            </a:r>
            <a:r>
              <a:rPr lang="zh-CN" altLang="en-US" dirty="0"/>
              <a:t>没被访问过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标记</a:t>
            </a:r>
            <a:r>
              <a:rPr lang="en-US" altLang="zh-CN" dirty="0"/>
              <a:t>”v</a:t>
            </a:r>
            <a:r>
              <a:rPr lang="zh-CN" altLang="en-US" dirty="0"/>
              <a:t>已经被访问过</a:t>
            </a:r>
            <a:r>
              <a:rPr lang="en-US" altLang="zh-CN" dirty="0"/>
              <a:t>”,</a:t>
            </a:r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塞进队尾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u</a:t>
            </a:r>
            <a:r>
              <a:rPr lang="zh-CN" altLang="en-US" dirty="0"/>
              <a:t>出队</a:t>
            </a:r>
            <a:r>
              <a:rPr lang="en-US" altLang="zh-CN" dirty="0"/>
              <a:t>;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r>
              <a:rPr lang="zh-CN" altLang="en-US"/>
              <a:t>的过程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          BFS</a:t>
            </a:r>
            <a:r>
              <a:rPr lang="zh-CN" altLang="en-US" dirty="0"/>
              <a:t>流程</a:t>
            </a:r>
            <a:r>
              <a:rPr lang="en-US" altLang="zh-CN" dirty="0"/>
              <a:t>(↓</a:t>
            </a:r>
            <a:r>
              <a:rPr lang="zh-CN" altLang="en-US" dirty="0"/>
              <a:t>表示入队尾</a:t>
            </a:r>
            <a:r>
              <a:rPr lang="en-US" altLang="zh-CN" dirty="0"/>
              <a:t>,↑</a:t>
            </a:r>
            <a:r>
              <a:rPr lang="zh-CN" altLang="en-US" dirty="0"/>
              <a:t>表示出队首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			 1↓ </a:t>
            </a:r>
            <a:endParaRPr lang="en-US" altLang="zh-CN" dirty="0"/>
          </a:p>
          <a:p>
            <a:r>
              <a:rPr lang="en-US" altLang="zh-CN" dirty="0"/>
              <a:t>				 2↓ 3↓ 1↑</a:t>
            </a:r>
            <a:endParaRPr lang="en-US" altLang="zh-CN" dirty="0"/>
          </a:p>
          <a:p>
            <a:r>
              <a:rPr lang="en-US" altLang="zh-CN" dirty="0"/>
              <a:t>				 4↓ 2↑ 5↓ 6↓ 3↑</a:t>
            </a:r>
            <a:endParaRPr lang="en-US" altLang="zh-CN" dirty="0"/>
          </a:p>
          <a:p>
            <a:r>
              <a:rPr lang="en-US" altLang="zh-CN" dirty="0"/>
              <a:t>				 7↓ 5↑</a:t>
            </a:r>
            <a:endParaRPr lang="en-US" altLang="zh-CN" dirty="0"/>
          </a:p>
          <a:p>
            <a:r>
              <a:rPr lang="en-US" altLang="zh-CN" dirty="0"/>
              <a:t>				 7↑</a:t>
            </a:r>
            <a:endParaRPr lang="en-US" altLang="zh-CN" dirty="0"/>
          </a:p>
          <a:p>
            <a:r>
              <a:rPr lang="en-US" altLang="zh-CN" dirty="0"/>
              <a:t>				</a:t>
            </a:r>
            <a:endParaRPr lang="en-US" altLang="zh-CN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49935" y="2139950"/>
            <a:ext cx="3768090" cy="3723640"/>
            <a:chOff x="5278" y="3116"/>
            <a:chExt cx="5934" cy="5864"/>
          </a:xfrm>
        </p:grpSpPr>
        <p:sp>
          <p:nvSpPr>
            <p:cNvPr id="18" name="椭圆 17"/>
            <p:cNvSpPr/>
            <p:nvPr/>
          </p:nvSpPr>
          <p:spPr>
            <a:xfrm>
              <a:off x="10344" y="6389"/>
              <a:ext cx="868" cy="8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6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278" y="3116"/>
              <a:ext cx="5396" cy="5865"/>
              <a:chOff x="5295" y="3116"/>
              <a:chExt cx="5396" cy="586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7742" y="3116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1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21" name="直接箭头连接符 20"/>
              <p:cNvCxnSpPr>
                <a:stCxn id="20" idx="3"/>
              </p:cNvCxnSpPr>
              <p:nvPr/>
            </p:nvCxnSpPr>
            <p:spPr>
              <a:xfrm flipH="1">
                <a:off x="7099" y="3857"/>
                <a:ext cx="770" cy="90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6466" y="4765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2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166" y="4765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3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24" name="直接箭头连接符 23"/>
              <p:cNvCxnSpPr>
                <a:stCxn id="20" idx="5"/>
                <a:endCxn id="23" idx="1"/>
              </p:cNvCxnSpPr>
              <p:nvPr/>
            </p:nvCxnSpPr>
            <p:spPr>
              <a:xfrm>
                <a:off x="8483" y="3857"/>
                <a:ext cx="810" cy="103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5928" y="5481"/>
                <a:ext cx="770" cy="90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5295" y="6389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4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026" y="6389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5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>
                <a:off x="8610" y="5481"/>
                <a:ext cx="770" cy="90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9881" y="5418"/>
                <a:ext cx="810" cy="103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8718" y="7078"/>
                <a:ext cx="810" cy="103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9293" y="8113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7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BFS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对比一下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有一个迷宫</a:t>
            </a:r>
            <a:r>
              <a:rPr lang="en-US" altLang="zh-CN" dirty="0"/>
              <a:t>(n*m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方阵</a:t>
            </a:r>
            <a:r>
              <a:rPr lang="en-US" altLang="zh-CN" dirty="0"/>
              <a:t>),0</a:t>
            </a:r>
            <a:r>
              <a:rPr lang="zh-CN" altLang="en-US" dirty="0"/>
              <a:t>表示能够通行</a:t>
            </a:r>
            <a:r>
              <a:rPr lang="en-US" altLang="zh-CN" dirty="0"/>
              <a:t>,1</a:t>
            </a:r>
            <a:r>
              <a:rPr lang="zh-CN" altLang="en-US" dirty="0"/>
              <a:t>表示有障碍不能通</a:t>
            </a:r>
            <a:endParaRPr lang="zh-CN" altLang="en-US" dirty="0"/>
          </a:p>
          <a:p>
            <a:r>
              <a:rPr lang="zh-CN" altLang="en-US" dirty="0"/>
              <a:t>过</a:t>
            </a:r>
            <a:r>
              <a:rPr lang="en-US" altLang="zh-CN" dirty="0"/>
              <a:t>,</a:t>
            </a:r>
            <a:r>
              <a:rPr lang="zh-CN" altLang="en-US" dirty="0"/>
              <a:t>试求从</a:t>
            </a:r>
            <a:r>
              <a:rPr lang="en-US" altLang="zh-CN" dirty="0"/>
              <a:t>(1,1)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需要的最小时间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有两种情况：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移动一格消耗时间为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从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移动一格消耗时间为</a:t>
            </a:r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BFS</a:t>
            </a:r>
            <a:r>
              <a:rPr lang="zh-CN" altLang="en-US" dirty="0">
                <a:sym typeface="+mn-ea"/>
              </a:rPr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/>
              <a:t>BFS:     </a:t>
            </a:r>
            <a:endParaRPr lang="en-US" altLang="zh-CN" dirty="0"/>
          </a:p>
          <a:p>
            <a:r>
              <a:rPr lang="en-US" altLang="zh-CN" dirty="0"/>
              <a:t>n=3,m=4</a:t>
            </a:r>
            <a:endParaRPr lang="en-US" altLang="zh-CN" dirty="0"/>
          </a:p>
          <a:p>
            <a:r>
              <a:rPr lang="en-US" altLang="zh-CN" dirty="0"/>
              <a:t>x=1,y=4</a:t>
            </a:r>
            <a:endParaRPr lang="en-US" altLang="zh-CN" dirty="0"/>
          </a:p>
          <a:p>
            <a:r>
              <a:rPr lang="en-US" altLang="zh-CN" dirty="0"/>
              <a:t>1 1 0 1</a:t>
            </a:r>
            <a:endParaRPr lang="en-US" altLang="zh-CN" dirty="0"/>
          </a:p>
          <a:p>
            <a:r>
              <a:rPr lang="en-US" altLang="zh-CN" dirty="0"/>
              <a:t>1 1 0 1</a:t>
            </a:r>
            <a:endParaRPr lang="en-US" altLang="zh-CN" dirty="0"/>
          </a:p>
          <a:p>
            <a:r>
              <a:rPr lang="en-US" altLang="zh-CN" dirty="0"/>
              <a:t>1 1 1 1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图中编号即为</a:t>
            </a:r>
            <a:r>
              <a:rPr lang="en-US" altLang="zh-CN" dirty="0"/>
              <a:t>BFS</a:t>
            </a:r>
            <a:r>
              <a:rPr lang="zh-CN" altLang="en-US" dirty="0"/>
              <a:t>访问顺序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77465" y="1956435"/>
            <a:ext cx="4122420" cy="2945130"/>
            <a:chOff x="1680" y="3903"/>
            <a:chExt cx="6492" cy="4638"/>
          </a:xfrm>
        </p:grpSpPr>
        <p:sp>
          <p:nvSpPr>
            <p:cNvPr id="23" name="椭圆 22"/>
            <p:cNvSpPr/>
            <p:nvPr/>
          </p:nvSpPr>
          <p:spPr>
            <a:xfrm>
              <a:off x="3558" y="3903"/>
              <a:ext cx="868" cy="8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3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680" y="3903"/>
              <a:ext cx="6493" cy="4639"/>
              <a:chOff x="1680" y="3903"/>
              <a:chExt cx="6493" cy="4639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680" y="3903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1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21" name="直接箭头连接符 20"/>
              <p:cNvCxnSpPr>
                <a:stCxn id="20" idx="4"/>
                <a:endCxn id="22" idx="0"/>
              </p:cNvCxnSpPr>
              <p:nvPr/>
            </p:nvCxnSpPr>
            <p:spPr>
              <a:xfrm>
                <a:off x="2114" y="4771"/>
                <a:ext cx="0" cy="10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1680" y="5868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2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24" name="直接箭头连接符 23"/>
              <p:cNvCxnSpPr>
                <a:stCxn id="20" idx="6"/>
              </p:cNvCxnSpPr>
              <p:nvPr/>
            </p:nvCxnSpPr>
            <p:spPr>
              <a:xfrm>
                <a:off x="2548" y="4337"/>
                <a:ext cx="1010" cy="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2" idx="4"/>
                <a:endCxn id="26" idx="0"/>
              </p:cNvCxnSpPr>
              <p:nvPr/>
            </p:nvCxnSpPr>
            <p:spPr>
              <a:xfrm>
                <a:off x="2114" y="6736"/>
                <a:ext cx="0" cy="9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1680" y="7674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4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558" y="5868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5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4" name="直接箭头连接符 3"/>
              <p:cNvCxnSpPr/>
              <p:nvPr/>
            </p:nvCxnSpPr>
            <p:spPr>
              <a:xfrm>
                <a:off x="2548" y="6302"/>
                <a:ext cx="101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3992" y="4777"/>
                <a:ext cx="0" cy="10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3980" y="6736"/>
                <a:ext cx="0" cy="9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546" y="7674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6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2536" y="8108"/>
                <a:ext cx="101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424" y="7674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7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4414" y="8108"/>
                <a:ext cx="101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7305" y="7674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8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6295" y="8108"/>
                <a:ext cx="101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7305" y="5867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9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  <p:cxnSp>
            <p:nvCxnSpPr>
              <p:cNvPr id="34" name="直接箭头连接符 33"/>
              <p:cNvCxnSpPr>
                <a:stCxn id="14" idx="0"/>
                <a:endCxn id="17" idx="4"/>
              </p:cNvCxnSpPr>
              <p:nvPr/>
            </p:nvCxnSpPr>
            <p:spPr>
              <a:xfrm flipV="1">
                <a:off x="7739" y="6735"/>
                <a:ext cx="0" cy="93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7" idx="0"/>
                <a:endCxn id="38" idx="4"/>
              </p:cNvCxnSpPr>
              <p:nvPr/>
            </p:nvCxnSpPr>
            <p:spPr>
              <a:xfrm flipV="1">
                <a:off x="7739" y="4783"/>
                <a:ext cx="0" cy="108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/>
              <p:cNvSpPr/>
              <p:nvPr/>
            </p:nvSpPr>
            <p:spPr>
              <a:xfrm>
                <a:off x="7305" y="3915"/>
                <a:ext cx="868" cy="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ea typeface="黑体" panose="02010609060101010101" pitchFamily="49" charset="-122"/>
                  </a:rPr>
                  <a:t>10</a:t>
                </a:r>
                <a:endParaRPr lang="en-US" altLang="zh-CN" sz="1200" dirty="0"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6797040" y="1691005"/>
            <a:ext cx="52036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我们可以发现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:</a:t>
            </a:r>
            <a:endParaRPr lang="en-US" altLang="zh-CN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endParaRPr lang="en-US" altLang="zh-CN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移动一格花费为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时</a:t>
            </a:r>
            <a:endParaRPr lang="zh-CN" altLang="en-US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若记到</a:t>
            </a:r>
            <a:r>
              <a:rPr lang="en-US" altLang="zh-CN" dirty="0" err="1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状态的最小时间为</a:t>
            </a:r>
            <a:r>
              <a:rPr lang="en-US" altLang="zh-CN" dirty="0" err="1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dis</a:t>
            </a:r>
            <a:r>
              <a:rPr lang="en-US" altLang="zh-CN" baseline="-25000" dirty="0" err="1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i</a:t>
            </a:r>
            <a:endParaRPr lang="en-US" altLang="zh-CN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则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BFS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过程中从状态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u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转移到状态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v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时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,</a:t>
            </a:r>
            <a:endParaRPr lang="en-US" altLang="zh-CN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dis</a:t>
            </a:r>
            <a:r>
              <a:rPr lang="en-US" altLang="zh-CN" baseline="-25000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u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+1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一定是</a:t>
            </a:r>
            <a:r>
              <a:rPr lang="en-US" altLang="zh-CN" dirty="0" err="1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dis</a:t>
            </a:r>
            <a:r>
              <a:rPr lang="en-US" altLang="zh-CN" baseline="-25000" dirty="0" err="1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v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的最小值</a:t>
            </a:r>
            <a:endParaRPr lang="zh-CN" altLang="en-US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endParaRPr lang="en-US" altLang="zh-CN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花费为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时</a:t>
            </a:r>
            <a:r>
              <a:rPr lang="en-US" altLang="zh-CN" dirty="0" err="1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dis</a:t>
            </a:r>
            <a:r>
              <a:rPr lang="en-US" altLang="zh-CN" baseline="-25000" dirty="0" err="1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就等于</a:t>
            </a:r>
            <a:r>
              <a:rPr lang="en-US" altLang="zh-CN" dirty="0" err="1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在搜索树中的深度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,</a:t>
            </a:r>
            <a:endParaRPr lang="zh-CN" altLang="en-US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而我们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BFS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的过程中深度单调不减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所以从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u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拓展到</a:t>
            </a:r>
            <a:endParaRPr lang="zh-CN" altLang="en-US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未被访问过的状态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v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时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dis</a:t>
            </a:r>
            <a:r>
              <a:rPr lang="en-US" altLang="zh-CN" baseline="-25000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u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+1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一定是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v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在搜索树中</a:t>
            </a:r>
            <a:endParaRPr lang="zh-CN" altLang="en-US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可能的最小深度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否则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v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应该在之前已经被访问过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)</a:t>
            </a:r>
            <a:endParaRPr lang="en-US" altLang="zh-CN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endParaRPr lang="en-US" altLang="zh-CN" dirty="0">
              <a:solidFill>
                <a:schemeClr val="tx1"/>
              </a:solidFill>
              <a:uFillTx/>
              <a:latin typeface="Consolas" panose="020B060902020403020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移动一格花费不为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时</a:t>
            </a:r>
            <a:r>
              <a:rPr lang="en-US" altLang="zh-CN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uFillTx/>
                <a:latin typeface="Consolas" panose="020B0609020204030204" charset="0"/>
                <a:ea typeface="黑体" panose="02010609060101010101" pitchFamily="49" charset="-122"/>
                <a:cs typeface="+mn-ea"/>
              </a:rPr>
              <a:t>为最短路问题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BFS</a:t>
            </a:r>
            <a:r>
              <a:rPr lang="zh-CN" altLang="en-US">
                <a:sym typeface="+mn-ea"/>
              </a:rPr>
              <a:t>的过程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BFS</a:t>
            </a:r>
            <a:r>
              <a:rPr lang="zh-CN" altLang="en-US" dirty="0">
                <a:sym typeface="+mn-ea"/>
              </a:rPr>
              <a:t>求解无权图单源最短路，复杂度线性：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将初始状态塞入队列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while(</a:t>
            </a:r>
            <a:r>
              <a:rPr lang="zh-CN" altLang="en-US" dirty="0">
                <a:sym typeface="+mn-ea"/>
              </a:rPr>
              <a:t>队列非空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取出队首</a:t>
            </a:r>
            <a:r>
              <a:rPr lang="en-US" altLang="zh-CN" dirty="0">
                <a:sym typeface="+mn-ea"/>
              </a:rPr>
              <a:t>u;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	for(</a:t>
            </a:r>
            <a:r>
              <a:rPr lang="en-US" altLang="zh-CN" dirty="0" err="1">
                <a:sym typeface="+mn-ea"/>
              </a:rPr>
              <a:t>u→v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	  if(v</a:t>
            </a:r>
            <a:r>
              <a:rPr lang="zh-CN" altLang="en-US" dirty="0">
                <a:sym typeface="+mn-ea"/>
              </a:rPr>
              <a:t>没被访问过</a:t>
            </a:r>
            <a:r>
              <a:rPr lang="en-US" altLang="zh-CN" dirty="0">
                <a:sym typeface="+mn-ea"/>
              </a:rPr>
              <a:t>)</a:t>
            </a:r>
            <a:endParaRPr lang="zh-CN" altLang="zh-CN" dirty="0"/>
          </a:p>
          <a:p>
            <a:r>
              <a:rPr lang="en-US" altLang="zh-CN" dirty="0">
                <a:sym typeface="+mn-ea"/>
              </a:rPr>
              <a:t>	    </a:t>
            </a:r>
            <a:r>
              <a:rPr lang="en-US" altLang="zh-CN" dirty="0" err="1">
                <a:sym typeface="+mn-ea"/>
              </a:rPr>
              <a:t>dis</a:t>
            </a:r>
            <a:r>
              <a:rPr lang="en-US" altLang="zh-CN" baseline="-25000" dirty="0" err="1">
                <a:sym typeface="+mn-ea"/>
              </a:rPr>
              <a:t>v</a:t>
            </a:r>
            <a:r>
              <a:rPr lang="en-US" altLang="zh-CN" dirty="0">
                <a:sym typeface="+mn-ea"/>
              </a:rPr>
              <a:t>=dis</a:t>
            </a:r>
            <a:r>
              <a:rPr lang="en-US" altLang="zh-CN" baseline="-25000" dirty="0">
                <a:sym typeface="+mn-ea"/>
              </a:rPr>
              <a:t>u</a:t>
            </a:r>
            <a:r>
              <a:rPr lang="en-US" altLang="zh-CN" dirty="0">
                <a:sym typeface="+mn-ea"/>
              </a:rPr>
              <a:t>+1,</a:t>
            </a:r>
            <a:r>
              <a:rPr lang="zh-CN" altLang="en-US" dirty="0">
                <a:sym typeface="+mn-ea"/>
              </a:rPr>
              <a:t>标记</a:t>
            </a:r>
            <a:r>
              <a:rPr lang="en-US" altLang="zh-CN" dirty="0">
                <a:sym typeface="+mn-ea"/>
              </a:rPr>
              <a:t>”v</a:t>
            </a:r>
            <a:r>
              <a:rPr lang="zh-CN" altLang="en-US" dirty="0">
                <a:sym typeface="+mn-ea"/>
              </a:rPr>
              <a:t>已经被访问过</a:t>
            </a:r>
            <a:r>
              <a:rPr lang="en-US" altLang="zh-CN" dirty="0">
                <a:sym typeface="+mn-ea"/>
              </a:rPr>
              <a:t>”,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塞进队尾</a:t>
            </a:r>
            <a:r>
              <a:rPr lang="en-US" altLang="zh-CN" dirty="0">
                <a:sym typeface="+mn-ea"/>
              </a:rPr>
              <a:t>;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  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出队</a:t>
            </a:r>
            <a:r>
              <a:rPr lang="en-US" altLang="zh-CN" dirty="0">
                <a:sym typeface="+mn-ea"/>
              </a:rPr>
              <a:t>;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Faioj#10173 </a:t>
            </a:r>
            <a:r>
              <a:rPr lang="zh-CN" altLang="en-US" dirty="0">
                <a:sym typeface="+mn-ea"/>
              </a:rPr>
              <a:t>奶酪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8187225" cy="375181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0553"/>
            <a:ext cx="6678802" cy="44195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3193</Words>
  <Application>WPS 演示</Application>
  <PresentationFormat>宽屏</PresentationFormat>
  <Paragraphs>298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黑体</vt:lpstr>
      <vt:lpstr>华文仿宋</vt:lpstr>
      <vt:lpstr>Consolas</vt:lpstr>
      <vt:lpstr>微软雅黑</vt:lpstr>
      <vt:lpstr>Arial Unicode MS</vt:lpstr>
      <vt:lpstr>Calibri</vt:lpstr>
      <vt:lpstr>Office 主题</vt:lpstr>
      <vt:lpstr>搜索的应用与优化</vt:lpstr>
      <vt:lpstr>授课内容</vt:lpstr>
      <vt:lpstr>BFS</vt:lpstr>
      <vt:lpstr>BFS的过程</vt:lpstr>
      <vt:lpstr>BFS的过程</vt:lpstr>
      <vt:lpstr>BFS？</vt:lpstr>
      <vt:lpstr>BFS！</vt:lpstr>
      <vt:lpstr>BFS的过程</vt:lpstr>
      <vt:lpstr>Faioj#10173 奶酪</vt:lpstr>
      <vt:lpstr>Faioj#10173 奶酪</vt:lpstr>
      <vt:lpstr>双向BFS</vt:lpstr>
      <vt:lpstr>Faioj#1637 八数码</vt:lpstr>
      <vt:lpstr>Faioj#1637 八数码</vt:lpstr>
      <vt:lpstr>Faioj#11053 人间幸运</vt:lpstr>
      <vt:lpstr>Faioj#11053 人间幸运</vt:lpstr>
      <vt:lpstr>Faioj#1637 八数码</vt:lpstr>
      <vt:lpstr>Faioj#1637 八数码</vt:lpstr>
      <vt:lpstr>核心</vt:lpstr>
      <vt:lpstr>Faioj#328 孤岛营救问题</vt:lpstr>
      <vt:lpstr>Faioj#328 孤岛营救问题</vt:lpstr>
      <vt:lpstr>Faioj#10135 华容道</vt:lpstr>
      <vt:lpstr>Faioj#10135 华容道</vt:lpstr>
      <vt:lpstr>DFS</vt:lpstr>
      <vt:lpstr>DFS</vt:lpstr>
      <vt:lpstr>DFS的剪枝</vt:lpstr>
      <vt:lpstr>Faioj#10093 靶形数独</vt:lpstr>
      <vt:lpstr>Faioj#10093 靶形数独</vt:lpstr>
      <vt:lpstr>Faioj#30019 生日蛋糕</vt:lpstr>
      <vt:lpstr>Faioj#30019 生日蛋糕</vt:lpstr>
      <vt:lpstr>迭代加深搜索</vt:lpstr>
      <vt:lpstr>启发式搜索</vt:lpstr>
      <vt:lpstr>启发式搜索</vt:lpstr>
      <vt:lpstr>A*</vt:lpstr>
      <vt:lpstr>Faioj#30019 生日蛋糕</vt:lpstr>
      <vt:lpstr>A*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基本线段树</dc:title>
  <dc:creator/>
  <cp:lastModifiedBy>ls</cp:lastModifiedBy>
  <cp:revision>302</cp:revision>
  <dcterms:created xsi:type="dcterms:W3CDTF">2019-04-12T02:42:00Z</dcterms:created>
  <dcterms:modified xsi:type="dcterms:W3CDTF">2021-07-26T02:44:30Z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