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71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A17"/>
    <a:srgbClr val="EEEEEE"/>
    <a:srgbClr val="CDCDCD"/>
    <a:srgbClr val="7F0019"/>
    <a:srgbClr val="D7B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198" b="1" i="0" u="none" strike="noStrike" kern="1200" spc="600" baseline="0">
                <a:solidFill>
                  <a:schemeClr val="tx1">
                    <a:lumMod val="65000"/>
                    <a:lumOff val="3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defRPr>
            </a:pPr>
            <a:r>
              <a:rPr lang="zh-CN" altLang="en-US" sz="3198" b="1" spc="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团队优势</a:t>
            </a:r>
            <a:endParaRPr lang="zh-CN" altLang="en-US" sz="3200" b="1" spc="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c:rich>
      </c:tx>
      <c:layout>
        <c:manualLayout>
          <c:xMode val="edge"/>
          <c:yMode val="edge"/>
          <c:x val="0.39062502580435887"/>
          <c:y val="0"/>
        </c:manualLayout>
      </c:layout>
      <c:overlay val="0"/>
      <c:spPr>
        <a:noFill/>
        <a:ln w="25381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1078260334645671"/>
          <c:y val="0.16298318245662652"/>
          <c:w val="0.58155979330708663"/>
          <c:h val="0.82981188205196532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53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yyyy/m/d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30-48D9-B81C-58E5629C7B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53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yyyy/m/d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30-48D9-B81C-58E5629C7B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263104"/>
        <c:axId val="43264640"/>
      </c:radarChart>
      <c:catAx>
        <c:axId val="43263104"/>
        <c:scaling>
          <c:orientation val="minMax"/>
        </c:scaling>
        <c:delete val="0"/>
        <c:axPos val="b"/>
        <c:numFmt formatCode="&quot;汇&quot;&quot;金&quot;&quot;国&quot;&quot;际&quot;" sourceLinked="0"/>
        <c:majorTickMark val="out"/>
        <c:minorTickMark val="none"/>
        <c:tickLblPos val="none"/>
        <c:txPr>
          <a:bodyPr rot="0" vert="horz"/>
          <a:lstStyle/>
          <a:p>
            <a:pPr>
              <a:defRPr sz="999" b="0" i="0" u="none" strike="noStrike" baseline="0">
                <a:solidFill>
                  <a:srgbClr val="000000"/>
                </a:solidFill>
                <a:latin typeface="等线"/>
                <a:ea typeface="等线"/>
                <a:cs typeface="等线"/>
              </a:defRPr>
            </a:pPr>
            <a:endParaRPr lang="zh-CN"/>
          </a:p>
        </c:txPr>
        <c:crossAx val="43264640"/>
        <c:crosses val="autoZero"/>
        <c:auto val="0"/>
        <c:lblAlgn val="ctr"/>
        <c:lblOffset val="100"/>
        <c:noMultiLvlLbl val="0"/>
      </c:catAx>
      <c:valAx>
        <c:axId val="43264640"/>
        <c:scaling>
          <c:orientation val="minMax"/>
        </c:scaling>
        <c:delete val="1"/>
        <c:axPos val="l"/>
        <c:majorGridlines>
          <c:spPr>
            <a:ln w="9518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one"/>
        <c:crossAx val="43263104"/>
        <c:crosses val="autoZero"/>
        <c:crossBetween val="between"/>
      </c:valAx>
      <c:spPr>
        <a:noFill/>
        <a:ln w="25381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0.43805</cdr:x>
      <cdr:y>0.10539</cdr:y>
    </cdr:from>
    <cdr:to>
      <cdr:x>0.57633</cdr:x>
      <cdr:y>0.20604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3712094" y="645474"/>
          <a:ext cx="1171805" cy="6150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1800" dirty="0">
              <a:latin typeface="方正清刻本悦宋简体" panose="02000000000000000000" pitchFamily="2" charset="-122"/>
              <a:ea typeface="方正清刻本悦宋简体" panose="02000000000000000000" pitchFamily="2" charset="-122"/>
            </a:rPr>
            <a:t>基础扎实</a:t>
          </a:r>
        </a:p>
      </cdr:txBody>
    </cdr:sp>
  </cdr:relSizeAnchor>
  <cdr:relSizeAnchor xmlns:cdr="http://schemas.openxmlformats.org/drawingml/2006/chartDrawing">
    <cdr:from>
      <cdr:x>0.08964</cdr:x>
      <cdr:y>0.43064</cdr:y>
    </cdr:from>
    <cdr:to>
      <cdr:x>0.2279</cdr:x>
      <cdr:y>0.52027</cdr:y>
    </cdr:to>
    <cdr:sp macro="" textlink="">
      <cdr:nvSpPr>
        <cdr:cNvPr id="3" name="文本框 2"/>
        <cdr:cNvSpPr txBox="1"/>
      </cdr:nvSpPr>
      <cdr:spPr>
        <a:xfrm xmlns:a="http://schemas.openxmlformats.org/drawingml/2006/main">
          <a:off x="759642" y="2618794"/>
          <a:ext cx="1171575" cy="5450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1800" dirty="0">
              <a:latin typeface="方正清刻本悦宋简体" panose="02000000000000000000" pitchFamily="2" charset="-122"/>
              <a:ea typeface="方正清刻本悦宋简体" panose="02000000000000000000" pitchFamily="2" charset="-122"/>
            </a:rPr>
            <a:t>思维活跃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3F867A6-D3C9-4AD3-83A8-69A98D93BF32}" type="datetimeFigureOut">
              <a:rPr lang="zh-CN" altLang="en-US"/>
              <a:pPr>
                <a:defRPr/>
              </a:pPr>
              <a:t>2018/8/4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0B834E9-D4DA-4BB8-8680-9AA9A8C4BB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D58EE-041F-4C91-8EE6-995BB66045A5}" type="datetimeFigureOut">
              <a:rPr lang="zh-CN" altLang="en-US"/>
              <a:pPr>
                <a:defRPr/>
              </a:pPr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7D11D-562F-48AF-864C-B188AE7B51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BEE2E-D730-4A00-BED8-3C8A1EB7FD97}" type="datetimeFigureOut">
              <a:rPr lang="zh-CN" altLang="en-US"/>
              <a:pPr>
                <a:defRPr/>
              </a:pPr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8D4A2-5DBC-4A4F-9207-ADEED28705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3AE68-6796-4F60-9DD8-66162CC5DE09}" type="datetimeFigureOut">
              <a:rPr lang="zh-CN" altLang="en-US"/>
              <a:pPr>
                <a:defRPr/>
              </a:pPr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CD808-9642-4EB7-98B4-DEE2722A3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EA608-239A-404C-A7D6-3B1E91F1007A}" type="datetimeFigureOut">
              <a:rPr lang="zh-CN" altLang="en-US"/>
              <a:pPr>
                <a:defRPr/>
              </a:pPr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6C874-FBAA-4A4F-83E0-C284434EE2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E89FD-60D4-43F9-8EC2-8644B2D64B2B}" type="datetimeFigureOut">
              <a:rPr lang="zh-CN" altLang="en-US"/>
              <a:pPr>
                <a:defRPr/>
              </a:pPr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E4B49-EA18-4394-8E1E-9E95274888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12124-2BE3-432C-B943-767068A0AE3F}" type="datetimeFigureOut">
              <a:rPr lang="zh-CN" altLang="en-US"/>
              <a:pPr>
                <a:defRPr/>
              </a:pPr>
              <a:t>2018/8/4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C3A7E-90F8-464A-A7F3-C533DDD079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BFED8-C626-4585-B70C-95C2D75334AE}" type="datetimeFigureOut">
              <a:rPr lang="zh-CN" altLang="en-US"/>
              <a:pPr>
                <a:defRPr/>
              </a:pPr>
              <a:t>2018/8/4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DB044-E6F6-41CD-A9EA-7004B3F70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2731C-B924-4146-9433-75A8C5501A7F}" type="datetimeFigureOut">
              <a:rPr lang="zh-CN" altLang="en-US"/>
              <a:pPr>
                <a:defRPr/>
              </a:pPr>
              <a:t>2018/8/4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28389-4D5A-46FC-91B6-F4861BF8A3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3023-8775-43E5-9A89-ED6ADEDEBF80}" type="datetimeFigureOut">
              <a:rPr lang="zh-CN" altLang="en-US"/>
              <a:pPr>
                <a:defRPr/>
              </a:pPr>
              <a:t>2018/8/4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E0657-D36C-4365-AD68-78187B4CA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15120-F820-438F-BF5F-2F6EAEA6505B}" type="datetimeFigureOut">
              <a:rPr lang="zh-CN" altLang="en-US"/>
              <a:pPr>
                <a:defRPr/>
              </a:pPr>
              <a:t>2018/8/4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CF576-5656-4C54-A01E-019E7C9429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24428-FAC6-4A4C-B1D3-BFCB91CF5917}" type="datetimeFigureOut">
              <a:rPr lang="zh-CN" altLang="en-US"/>
              <a:pPr>
                <a:defRPr/>
              </a:pPr>
              <a:t>2018/8/4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3229D-DD6F-42D4-9482-09A19E713D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1EEB655-33B5-402B-B6CB-E2DC01EBC9D7}" type="datetimeFigureOut">
              <a:rPr lang="zh-CN" altLang="en-US"/>
              <a:pPr>
                <a:defRPr/>
              </a:pPr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0888B-4A2C-4B4F-BFA1-5C41CCC352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 spd="slow">
    <p:fad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NU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>
            <a:off x="4040188" y="1155700"/>
            <a:ext cx="4305300" cy="42735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375025" y="2016125"/>
            <a:ext cx="5392738" cy="25542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8000" spc="600" dirty="0">
                <a:solidFill>
                  <a:schemeClr val="bg1"/>
                </a:solidFill>
                <a:latin typeface="Gabriola" panose="04040605051002020D02" pitchFamily="82" charset="0"/>
                <a:ea typeface="张海山锐线体简" panose="02000000000000000000" pitchFamily="2" charset="-122"/>
                <a:cs typeface="+mn-cs"/>
              </a:rPr>
              <a:t>Hello</a:t>
            </a:r>
          </a:p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8000" spc="600" dirty="0">
                <a:solidFill>
                  <a:schemeClr val="bg1"/>
                </a:solidFill>
                <a:latin typeface="Gabriola" panose="04040605051002020D02" pitchFamily="82" charset="0"/>
                <a:ea typeface="张海山锐线体简" panose="02000000000000000000" pitchFamily="2" charset="-122"/>
                <a:cs typeface="+mn-cs"/>
              </a:rPr>
              <a:t>  World</a:t>
            </a:r>
            <a:endParaRPr lang="zh-CN" altLang="en-US" sz="8000" spc="600" dirty="0">
              <a:solidFill>
                <a:schemeClr val="bg1"/>
              </a:solidFill>
              <a:latin typeface="Gabriola" panose="04040605051002020D02" pitchFamily="82" charset="0"/>
              <a:ea typeface="张海山锐线体简" panose="02000000000000000000" pitchFamily="2" charset="-122"/>
              <a:cs typeface="+mn-cs"/>
            </a:endParaRPr>
          </a:p>
        </p:txBody>
      </p:sp>
      <p:pic>
        <p:nvPicPr>
          <p:cNvPr id="2" name="Shape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-2382838" y="1935163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7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7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" grpId="0" animBg="1"/>
      <p:bldP spid="30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095500" y="1803400"/>
            <a:ext cx="8001000" cy="169545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-2847975" y="2808288"/>
            <a:ext cx="5695950" cy="120808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63925" y="2354263"/>
            <a:ext cx="526415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大数据暑期课程答辩</a:t>
            </a:r>
          </a:p>
        </p:txBody>
      </p: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2541588" y="3768725"/>
            <a:ext cx="7108825" cy="1844675"/>
            <a:chOff x="2541178" y="3825148"/>
            <a:chExt cx="7109639" cy="1845172"/>
          </a:xfrm>
        </p:grpSpPr>
        <p:sp>
          <p:nvSpPr>
            <p:cNvPr id="23" name="圆角矩形 22"/>
            <p:cNvSpPr/>
            <p:nvPr/>
          </p:nvSpPr>
          <p:spPr>
            <a:xfrm>
              <a:off x="4214595" y="3825148"/>
              <a:ext cx="3715175" cy="689161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541178" y="3977589"/>
              <a:ext cx="7109639" cy="1692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n-cs"/>
                </a:rPr>
                <a:t>答辩人：朱亚非</a:t>
              </a:r>
              <a:endParaRPr lang="en-US" altLang="zh-CN" sz="2800" dirty="0">
                <a:solidFill>
                  <a:schemeClr val="bg2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800" dirty="0">
                <a:solidFill>
                  <a:schemeClr val="bg2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2">
                      <a:lumMod val="50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n-cs"/>
                </a:rPr>
                <a:t>小组成员：朱亚非、徐瑞涓、杨炜昭、孙宇腾、王晓明、郑健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800" dirty="0">
                <a:solidFill>
                  <a:schemeClr val="bg2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9344025" y="1033463"/>
            <a:ext cx="5695950" cy="12065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478338" y="6210300"/>
            <a:ext cx="73596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   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7" grpId="0" animBg="1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>
            <a:graphicFrameLocks/>
          </p:cNvGraphicFramePr>
          <p:nvPr/>
        </p:nvGraphicFramePr>
        <p:xfrm>
          <a:off x="2135188" y="477838"/>
          <a:ext cx="8575675" cy="618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-522288" y="152400"/>
            <a:ext cx="2708276" cy="544513"/>
            <a:chOff x="-522664" y="152400"/>
            <a:chExt cx="2707965" cy="544656"/>
          </a:xfrm>
        </p:grpSpPr>
        <p:sp>
          <p:nvSpPr>
            <p:cNvPr id="7" name="圆角矩形 6"/>
            <p:cNvSpPr/>
            <p:nvPr/>
          </p:nvSpPr>
          <p:spPr>
            <a:xfrm>
              <a:off x="-522664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72585" y="258791"/>
              <a:ext cx="1209536" cy="4001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n-cs"/>
                </a:rPr>
                <a:t>团队介绍</a:t>
              </a:r>
            </a:p>
          </p:txBody>
        </p:sp>
      </p:grp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693025" y="6240463"/>
            <a:ext cx="1104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方正清刻本悦宋简体" pitchFamily="2" charset="-122"/>
                <a:ea typeface="方正清刻本悦宋简体" pitchFamily="2" charset="-122"/>
              </a:rPr>
              <a:t>分工明确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797925" y="3148013"/>
            <a:ext cx="1409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方正清刻本悦宋简体" pitchFamily="2" charset="-122"/>
                <a:ea typeface="方正清刻本悦宋简体" pitchFamily="2" charset="-122"/>
              </a:rPr>
              <a:t>认真负责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970338" y="6240463"/>
            <a:ext cx="1181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方正清刻本悦宋简体" pitchFamily="2" charset="-122"/>
                <a:ea typeface="方正清刻本悦宋简体" pitchFamily="2" charset="-122"/>
              </a:rPr>
              <a:t>规划安排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-522288" y="152400"/>
            <a:ext cx="2708276" cy="544513"/>
            <a:chOff x="-522664" y="152400"/>
            <a:chExt cx="2707965" cy="544656"/>
          </a:xfrm>
        </p:grpSpPr>
        <p:sp>
          <p:nvSpPr>
            <p:cNvPr id="24" name="圆角矩形 23"/>
            <p:cNvSpPr/>
            <p:nvPr/>
          </p:nvSpPr>
          <p:spPr>
            <a:xfrm>
              <a:off x="-522664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72585" y="258791"/>
              <a:ext cx="1209536" cy="4001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n-cs"/>
                </a:rPr>
                <a:t>工作反思</a:t>
              </a: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3635375" y="665163"/>
            <a:ext cx="5018088" cy="1257300"/>
            <a:chOff x="3634978" y="664428"/>
            <a:chExt cx="5018882" cy="1258256"/>
          </a:xfrm>
        </p:grpSpPr>
        <p:sp>
          <p:nvSpPr>
            <p:cNvPr id="27" name="文本框 6"/>
            <p:cNvSpPr txBox="1">
              <a:spLocks noChangeArrowheads="1"/>
            </p:cNvSpPr>
            <p:nvPr/>
          </p:nvSpPr>
          <p:spPr bwMode="auto">
            <a:xfrm>
              <a:off x="4174813" y="664428"/>
              <a:ext cx="3939211" cy="70220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/>
            <a:p>
              <a:pPr algn="ctr"/>
              <a:r>
                <a:rPr lang="zh-CN" altLang="en-US" sz="4000">
                  <a:solidFill>
                    <a:schemeClr val="bg1"/>
                  </a:solidFill>
                  <a:latin typeface="方正清刻本悦宋简体" pitchFamily="2" charset="-122"/>
                  <a:ea typeface="方正清刻本悦宋简体" pitchFamily="2" charset="-122"/>
                </a:rPr>
                <a:t>项 目 概 况</a:t>
              </a:r>
            </a:p>
          </p:txBody>
        </p:sp>
        <p:sp>
          <p:nvSpPr>
            <p:cNvPr id="28" name="文本框 6"/>
            <p:cNvSpPr txBox="1">
              <a:spLocks noChangeArrowheads="1"/>
            </p:cNvSpPr>
            <p:nvPr/>
          </p:nvSpPr>
          <p:spPr bwMode="auto">
            <a:xfrm>
              <a:off x="3634978" y="1525507"/>
              <a:ext cx="5018882" cy="3971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Batang" pitchFamily="18" charset="-127"/>
                  <a:ea typeface="Batang" pitchFamily="18" charset="-127"/>
                  <a:cs typeface="造字工房悦黑体验版纤细体"/>
                </a:rPr>
                <a:t>P r o j e c t  S I t u a t I o n</a:t>
              </a:r>
              <a:endParaRPr lang="zh-CN" altLang="en-US" sz="2000">
                <a:solidFill>
                  <a:schemeClr val="bg1"/>
                </a:solidFill>
                <a:latin typeface="Batang" pitchFamily="18" charset="-127"/>
                <a:ea typeface="Batang" pitchFamily="18" charset="-127"/>
                <a:cs typeface="造字工房悦黑体验版纤细体"/>
              </a:endParaRPr>
            </a:p>
          </p:txBody>
        </p:sp>
      </p:grpSp>
      <p:sp>
        <p:nvSpPr>
          <p:cNvPr id="29" name="Shape 29"/>
          <p:cNvSpPr/>
          <p:nvPr/>
        </p:nvSpPr>
        <p:spPr>
          <a:xfrm rot="6300000">
            <a:off x="5792787" y="977901"/>
            <a:ext cx="1635125" cy="6102350"/>
          </a:xfrm>
          <a:custGeom>
            <a:avLst/>
            <a:gdLst>
              <a:gd name="connsiteX0" fmla="*/ 15178 w 19871"/>
              <a:gd name="connsiteY0" fmla="*/ 0 h 21600"/>
              <a:gd name="connsiteX1" fmla="*/ 0 w 19871"/>
              <a:gd name="connsiteY1" fmla="*/ 2538 h 21600"/>
              <a:gd name="connsiteX2" fmla="*/ 4463 w 19871"/>
              <a:gd name="connsiteY2" fmla="*/ 21600 h 21600"/>
              <a:gd name="connsiteX3" fmla="*/ 19871 w 19871"/>
              <a:gd name="connsiteY3" fmla="*/ 18777 h 21600"/>
              <a:gd name="connsiteX4" fmla="*/ 17450 w 19871"/>
              <a:gd name="connsiteY4" fmla="*/ 8748 h 21600"/>
              <a:gd name="connsiteX5" fmla="*/ 15178 w 19871"/>
              <a:gd name="connsiteY5" fmla="*/ 0 h 21600"/>
              <a:gd name="connsiteX0-1" fmla="*/ 14798 w 19871"/>
              <a:gd name="connsiteY0-2" fmla="*/ 0 h 22890"/>
              <a:gd name="connsiteX1-3" fmla="*/ 0 w 19871"/>
              <a:gd name="connsiteY1-4" fmla="*/ 3828 h 22890"/>
              <a:gd name="connsiteX2-5" fmla="*/ 4463 w 19871"/>
              <a:gd name="connsiteY2-6" fmla="*/ 22890 h 22890"/>
              <a:gd name="connsiteX3-7" fmla="*/ 19871 w 19871"/>
              <a:gd name="connsiteY3-8" fmla="*/ 20067 h 22890"/>
              <a:gd name="connsiteX4-9" fmla="*/ 17450 w 19871"/>
              <a:gd name="connsiteY4-10" fmla="*/ 10038 h 22890"/>
              <a:gd name="connsiteX5-11" fmla="*/ 14798 w 19871"/>
              <a:gd name="connsiteY5-12" fmla="*/ 0 h 22890"/>
              <a:gd name="connsiteX0-13" fmla="*/ 14798 w 19871"/>
              <a:gd name="connsiteY0-14" fmla="*/ 0 h 22785"/>
              <a:gd name="connsiteX1-15" fmla="*/ 0 w 19871"/>
              <a:gd name="connsiteY1-16" fmla="*/ 3828 h 22785"/>
              <a:gd name="connsiteX2-17" fmla="*/ 5300 w 19871"/>
              <a:gd name="connsiteY2-18" fmla="*/ 22785 h 22785"/>
              <a:gd name="connsiteX3-19" fmla="*/ 19871 w 19871"/>
              <a:gd name="connsiteY3-20" fmla="*/ 20067 h 22785"/>
              <a:gd name="connsiteX4-21" fmla="*/ 17450 w 19871"/>
              <a:gd name="connsiteY4-22" fmla="*/ 10038 h 22785"/>
              <a:gd name="connsiteX5-23" fmla="*/ 14798 w 19871"/>
              <a:gd name="connsiteY5-24" fmla="*/ 0 h 22785"/>
              <a:gd name="connsiteX0-25" fmla="*/ 14798 w 19871"/>
              <a:gd name="connsiteY0-26" fmla="*/ 0 h 23019"/>
              <a:gd name="connsiteX1-27" fmla="*/ 0 w 19871"/>
              <a:gd name="connsiteY1-28" fmla="*/ 3828 h 23019"/>
              <a:gd name="connsiteX2-29" fmla="*/ 5152 w 19871"/>
              <a:gd name="connsiteY2-30" fmla="*/ 23019 h 23019"/>
              <a:gd name="connsiteX3-31" fmla="*/ 19871 w 19871"/>
              <a:gd name="connsiteY3-32" fmla="*/ 20067 h 23019"/>
              <a:gd name="connsiteX4-33" fmla="*/ 17450 w 19871"/>
              <a:gd name="connsiteY4-34" fmla="*/ 10038 h 23019"/>
              <a:gd name="connsiteX5-35" fmla="*/ 14798 w 19871"/>
              <a:gd name="connsiteY5-36" fmla="*/ 0 h 23019"/>
              <a:gd name="connsiteX0-37" fmla="*/ 14798 w 20350"/>
              <a:gd name="connsiteY0-38" fmla="*/ 0 h 23019"/>
              <a:gd name="connsiteX1-39" fmla="*/ 0 w 20350"/>
              <a:gd name="connsiteY1-40" fmla="*/ 3828 h 23019"/>
              <a:gd name="connsiteX2-41" fmla="*/ 5152 w 20350"/>
              <a:gd name="connsiteY2-42" fmla="*/ 23019 h 23019"/>
              <a:gd name="connsiteX3-43" fmla="*/ 20350 w 20350"/>
              <a:gd name="connsiteY3-44" fmla="*/ 19851 h 23019"/>
              <a:gd name="connsiteX4-45" fmla="*/ 17450 w 20350"/>
              <a:gd name="connsiteY4-46" fmla="*/ 10038 h 23019"/>
              <a:gd name="connsiteX5-47" fmla="*/ 14798 w 20350"/>
              <a:gd name="connsiteY5-48" fmla="*/ 0 h 23019"/>
              <a:gd name="connsiteX0-49" fmla="*/ 14798 w 20350"/>
              <a:gd name="connsiteY0-50" fmla="*/ 0 h 23019"/>
              <a:gd name="connsiteX1-51" fmla="*/ 0 w 20350"/>
              <a:gd name="connsiteY1-52" fmla="*/ 3828 h 23019"/>
              <a:gd name="connsiteX2-53" fmla="*/ 5152 w 20350"/>
              <a:gd name="connsiteY2-54" fmla="*/ 23019 h 23019"/>
              <a:gd name="connsiteX3-55" fmla="*/ 20350 w 20350"/>
              <a:gd name="connsiteY3-56" fmla="*/ 19851 h 23019"/>
              <a:gd name="connsiteX4-57" fmla="*/ 17450 w 20350"/>
              <a:gd name="connsiteY4-58" fmla="*/ 10038 h 23019"/>
              <a:gd name="connsiteX5-59" fmla="*/ 14798 w 20350"/>
              <a:gd name="connsiteY5-60" fmla="*/ 0 h 23019"/>
              <a:gd name="connsiteX0-61" fmla="*/ 14798 w 20370"/>
              <a:gd name="connsiteY0-62" fmla="*/ 0 h 23019"/>
              <a:gd name="connsiteX1-63" fmla="*/ 0 w 20370"/>
              <a:gd name="connsiteY1-64" fmla="*/ 3828 h 23019"/>
              <a:gd name="connsiteX2-65" fmla="*/ 5152 w 20370"/>
              <a:gd name="connsiteY2-66" fmla="*/ 23019 h 23019"/>
              <a:gd name="connsiteX3-67" fmla="*/ 20370 w 20370"/>
              <a:gd name="connsiteY3-68" fmla="*/ 19550 h 23019"/>
              <a:gd name="connsiteX4-69" fmla="*/ 17450 w 20370"/>
              <a:gd name="connsiteY4-70" fmla="*/ 10038 h 23019"/>
              <a:gd name="connsiteX5-71" fmla="*/ 14798 w 20370"/>
              <a:gd name="connsiteY5-72" fmla="*/ 0 h 23019"/>
              <a:gd name="connsiteX0-73" fmla="*/ 14798 w 20370"/>
              <a:gd name="connsiteY0-74" fmla="*/ 0 h 23019"/>
              <a:gd name="connsiteX1-75" fmla="*/ 0 w 20370"/>
              <a:gd name="connsiteY1-76" fmla="*/ 3828 h 23019"/>
              <a:gd name="connsiteX2-77" fmla="*/ 5152 w 20370"/>
              <a:gd name="connsiteY2-78" fmla="*/ 23019 h 23019"/>
              <a:gd name="connsiteX3-79" fmla="*/ 20370 w 20370"/>
              <a:gd name="connsiteY3-80" fmla="*/ 19550 h 23019"/>
              <a:gd name="connsiteX4-81" fmla="*/ 17754 w 20370"/>
              <a:gd name="connsiteY4-82" fmla="*/ 9964 h 23019"/>
              <a:gd name="connsiteX5-83" fmla="*/ 14798 w 20370"/>
              <a:gd name="connsiteY5-84" fmla="*/ 0 h 23019"/>
              <a:gd name="connsiteX0-85" fmla="*/ 14907 w 20370"/>
              <a:gd name="connsiteY0-86" fmla="*/ 0 h 22650"/>
              <a:gd name="connsiteX1-87" fmla="*/ 0 w 20370"/>
              <a:gd name="connsiteY1-88" fmla="*/ 3459 h 22650"/>
              <a:gd name="connsiteX2-89" fmla="*/ 5152 w 20370"/>
              <a:gd name="connsiteY2-90" fmla="*/ 22650 h 22650"/>
              <a:gd name="connsiteX3-91" fmla="*/ 20370 w 20370"/>
              <a:gd name="connsiteY3-92" fmla="*/ 19181 h 22650"/>
              <a:gd name="connsiteX4-93" fmla="*/ 17754 w 20370"/>
              <a:gd name="connsiteY4-94" fmla="*/ 9595 h 22650"/>
              <a:gd name="connsiteX5-95" fmla="*/ 14907 w 20370"/>
              <a:gd name="connsiteY5-96" fmla="*/ 0 h 22650"/>
              <a:gd name="connsiteX0-97" fmla="*/ 14407 w 19870"/>
              <a:gd name="connsiteY0-98" fmla="*/ 0 h 22650"/>
              <a:gd name="connsiteX1-99" fmla="*/ 0 w 19870"/>
              <a:gd name="connsiteY1-100" fmla="*/ 4384 h 22650"/>
              <a:gd name="connsiteX2-101" fmla="*/ 4652 w 19870"/>
              <a:gd name="connsiteY2-102" fmla="*/ 22650 h 22650"/>
              <a:gd name="connsiteX3-103" fmla="*/ 19870 w 19870"/>
              <a:gd name="connsiteY3-104" fmla="*/ 19181 h 22650"/>
              <a:gd name="connsiteX4-105" fmla="*/ 17254 w 19870"/>
              <a:gd name="connsiteY4-106" fmla="*/ 9595 h 22650"/>
              <a:gd name="connsiteX5-107" fmla="*/ 14407 w 19870"/>
              <a:gd name="connsiteY5-108" fmla="*/ 0 h 22650"/>
              <a:gd name="connsiteX0-109" fmla="*/ 14407 w 19870"/>
              <a:gd name="connsiteY0-110" fmla="*/ 0 h 23857"/>
              <a:gd name="connsiteX1-111" fmla="*/ 0 w 19870"/>
              <a:gd name="connsiteY1-112" fmla="*/ 4384 h 23857"/>
              <a:gd name="connsiteX2-113" fmla="*/ 4935 w 19870"/>
              <a:gd name="connsiteY2-114" fmla="*/ 23857 h 23857"/>
              <a:gd name="connsiteX3-115" fmla="*/ 19870 w 19870"/>
              <a:gd name="connsiteY3-116" fmla="*/ 19181 h 23857"/>
              <a:gd name="connsiteX4-117" fmla="*/ 17254 w 19870"/>
              <a:gd name="connsiteY4-118" fmla="*/ 9595 h 23857"/>
              <a:gd name="connsiteX5-119" fmla="*/ 14407 w 19870"/>
              <a:gd name="connsiteY5-120" fmla="*/ 0 h 23857"/>
              <a:gd name="connsiteX0-121" fmla="*/ 14407 w 19870"/>
              <a:gd name="connsiteY0-122" fmla="*/ 0 h 23857"/>
              <a:gd name="connsiteX1-123" fmla="*/ 0 w 19870"/>
              <a:gd name="connsiteY1-124" fmla="*/ 4384 h 23857"/>
              <a:gd name="connsiteX2-125" fmla="*/ 4935 w 19870"/>
              <a:gd name="connsiteY2-126" fmla="*/ 23857 h 23857"/>
              <a:gd name="connsiteX3-127" fmla="*/ 19870 w 19870"/>
              <a:gd name="connsiteY3-128" fmla="*/ 19181 h 23857"/>
              <a:gd name="connsiteX4-129" fmla="*/ 17254 w 19870"/>
              <a:gd name="connsiteY4-130" fmla="*/ 9595 h 23857"/>
              <a:gd name="connsiteX5-131" fmla="*/ 14407 w 19870"/>
              <a:gd name="connsiteY5-132" fmla="*/ 0 h 23857"/>
              <a:gd name="connsiteX0-133" fmla="*/ 14407 w 19870"/>
              <a:gd name="connsiteY0-134" fmla="*/ 0 h 23663"/>
              <a:gd name="connsiteX1-135" fmla="*/ 0 w 19870"/>
              <a:gd name="connsiteY1-136" fmla="*/ 4384 h 23663"/>
              <a:gd name="connsiteX2-137" fmla="*/ 4512 w 19870"/>
              <a:gd name="connsiteY2-138" fmla="*/ 23663 h 23663"/>
              <a:gd name="connsiteX3-139" fmla="*/ 19870 w 19870"/>
              <a:gd name="connsiteY3-140" fmla="*/ 19181 h 23663"/>
              <a:gd name="connsiteX4-141" fmla="*/ 17254 w 19870"/>
              <a:gd name="connsiteY4-142" fmla="*/ 9595 h 23663"/>
              <a:gd name="connsiteX5-143" fmla="*/ 14407 w 19870"/>
              <a:gd name="connsiteY5-144" fmla="*/ 0 h 23663"/>
              <a:gd name="connsiteX0-145" fmla="*/ 14407 w 19078"/>
              <a:gd name="connsiteY0-146" fmla="*/ 0 h 23663"/>
              <a:gd name="connsiteX1-147" fmla="*/ 0 w 19078"/>
              <a:gd name="connsiteY1-148" fmla="*/ 4384 h 23663"/>
              <a:gd name="connsiteX2-149" fmla="*/ 4512 w 19078"/>
              <a:gd name="connsiteY2-150" fmla="*/ 23663 h 23663"/>
              <a:gd name="connsiteX3-151" fmla="*/ 19078 w 19078"/>
              <a:gd name="connsiteY3-152" fmla="*/ 19424 h 23663"/>
              <a:gd name="connsiteX4-153" fmla="*/ 17254 w 19078"/>
              <a:gd name="connsiteY4-154" fmla="*/ 9595 h 23663"/>
              <a:gd name="connsiteX5-155" fmla="*/ 14407 w 19078"/>
              <a:gd name="connsiteY5-156" fmla="*/ 0 h 23663"/>
              <a:gd name="connsiteX0-157" fmla="*/ 14407 w 19078"/>
              <a:gd name="connsiteY0-158" fmla="*/ 0 h 23663"/>
              <a:gd name="connsiteX1-159" fmla="*/ 0 w 19078"/>
              <a:gd name="connsiteY1-160" fmla="*/ 4384 h 23663"/>
              <a:gd name="connsiteX2-161" fmla="*/ 4512 w 19078"/>
              <a:gd name="connsiteY2-162" fmla="*/ 23663 h 23663"/>
              <a:gd name="connsiteX3-163" fmla="*/ 19078 w 19078"/>
              <a:gd name="connsiteY3-164" fmla="*/ 19424 h 23663"/>
              <a:gd name="connsiteX4-165" fmla="*/ 16878 w 19078"/>
              <a:gd name="connsiteY4-166" fmla="*/ 9602 h 23663"/>
              <a:gd name="connsiteX5-167" fmla="*/ 14407 w 19078"/>
              <a:gd name="connsiteY5-168" fmla="*/ 0 h 23663"/>
              <a:gd name="connsiteX0-169" fmla="*/ 0 w 19078"/>
              <a:gd name="connsiteY0-170" fmla="*/ 4384 h 23663"/>
              <a:gd name="connsiteX1-171" fmla="*/ 4512 w 19078"/>
              <a:gd name="connsiteY1-172" fmla="*/ 23663 h 23663"/>
              <a:gd name="connsiteX2-173" fmla="*/ 19078 w 19078"/>
              <a:gd name="connsiteY2-174" fmla="*/ 19424 h 23663"/>
              <a:gd name="connsiteX3-175" fmla="*/ 16878 w 19078"/>
              <a:gd name="connsiteY3-176" fmla="*/ 9602 h 23663"/>
              <a:gd name="connsiteX4-177" fmla="*/ 14407 w 19078"/>
              <a:gd name="connsiteY4-178" fmla="*/ 0 h 23663"/>
              <a:gd name="connsiteX5-179" fmla="*/ 587 w 19078"/>
              <a:gd name="connsiteY5-180" fmla="*/ 5055 h 23663"/>
              <a:gd name="connsiteX0-181" fmla="*/ 3925 w 18491"/>
              <a:gd name="connsiteY0-182" fmla="*/ 23663 h 23663"/>
              <a:gd name="connsiteX1-183" fmla="*/ 18491 w 18491"/>
              <a:gd name="connsiteY1-184" fmla="*/ 19424 h 23663"/>
              <a:gd name="connsiteX2-185" fmla="*/ 16291 w 18491"/>
              <a:gd name="connsiteY2-186" fmla="*/ 9602 h 23663"/>
              <a:gd name="connsiteX3-187" fmla="*/ 13820 w 18491"/>
              <a:gd name="connsiteY3-188" fmla="*/ 0 h 23663"/>
              <a:gd name="connsiteX4-189" fmla="*/ 0 w 18491"/>
              <a:gd name="connsiteY4-190" fmla="*/ 5055 h 23663"/>
              <a:gd name="connsiteX0-191" fmla="*/ 0 w 14566"/>
              <a:gd name="connsiteY0-192" fmla="*/ 23663 h 23663"/>
              <a:gd name="connsiteX1-193" fmla="*/ 14566 w 14566"/>
              <a:gd name="connsiteY1-194" fmla="*/ 19424 h 23663"/>
              <a:gd name="connsiteX2-195" fmla="*/ 12366 w 14566"/>
              <a:gd name="connsiteY2-196" fmla="*/ 9602 h 23663"/>
              <a:gd name="connsiteX3-197" fmla="*/ 9895 w 14566"/>
              <a:gd name="connsiteY3-198" fmla="*/ 0 h 23663"/>
              <a:gd name="connsiteX0-199" fmla="*/ 4671 w 4671"/>
              <a:gd name="connsiteY0-200" fmla="*/ 19424 h 19424"/>
              <a:gd name="connsiteX1-201" fmla="*/ 2471 w 4671"/>
              <a:gd name="connsiteY1-202" fmla="*/ 9602 h 19424"/>
              <a:gd name="connsiteX2-203" fmla="*/ 0 w 4671"/>
              <a:gd name="connsiteY2-204" fmla="*/ 0 h 19424"/>
              <a:gd name="connsiteX0-205" fmla="*/ 7486 w 7486"/>
              <a:gd name="connsiteY0-206" fmla="*/ 7669 h 7669"/>
              <a:gd name="connsiteX1-207" fmla="*/ 2776 w 7486"/>
              <a:gd name="connsiteY1-208" fmla="*/ 2612 h 7669"/>
              <a:gd name="connsiteX2-209" fmla="*/ 0 w 7486"/>
              <a:gd name="connsiteY2-210" fmla="*/ 0 h 7669"/>
              <a:gd name="connsiteX0-211" fmla="*/ 8267 w 8267"/>
              <a:gd name="connsiteY0-212" fmla="*/ 7620 h 7620"/>
              <a:gd name="connsiteX1-213" fmla="*/ 3708 w 8267"/>
              <a:gd name="connsiteY1-214" fmla="*/ 3406 h 7620"/>
              <a:gd name="connsiteX2-215" fmla="*/ 0 w 8267"/>
              <a:gd name="connsiteY2-216" fmla="*/ 0 h 7620"/>
              <a:gd name="connsiteX0-217" fmla="*/ 36336 w 36336"/>
              <a:gd name="connsiteY0-218" fmla="*/ 39449 h 39449"/>
              <a:gd name="connsiteX1-219" fmla="*/ 30821 w 36336"/>
              <a:gd name="connsiteY1-220" fmla="*/ 33919 h 39449"/>
              <a:gd name="connsiteX2-221" fmla="*/ 0 w 36336"/>
              <a:gd name="connsiteY2-222" fmla="*/ 0 h 394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336" h="39449" extrusionOk="0">
                <a:moveTo>
                  <a:pt x="36336" y="39449"/>
                </a:moveTo>
                <a:cubicBezTo>
                  <a:pt x="32770" y="36694"/>
                  <a:pt x="34872" y="36713"/>
                  <a:pt x="30821" y="33919"/>
                </a:cubicBezTo>
                <a:cubicBezTo>
                  <a:pt x="27179" y="31407"/>
                  <a:pt x="2908" y="2543"/>
                  <a:pt x="0" y="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2"/>
            </a:solidFill>
            <a:prstDash val="solid"/>
            <a:miter lim="400000"/>
          </a:ln>
          <a:effectLst/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59"/>
          <p:cNvGrpSpPr>
            <a:grpSpLocks/>
          </p:cNvGrpSpPr>
          <p:nvPr/>
        </p:nvGrpSpPr>
        <p:grpSpPr bwMode="auto">
          <a:xfrm rot="2086424">
            <a:off x="9788525" y="3173413"/>
            <a:ext cx="1419225" cy="1430337"/>
            <a:chOff x="0" y="0"/>
            <a:chExt cx="1378195" cy="1389675"/>
          </a:xfrm>
        </p:grpSpPr>
        <p:grpSp>
          <p:nvGrpSpPr>
            <p:cNvPr id="17420" name="Group 55"/>
            <p:cNvGrpSpPr>
              <a:grpSpLocks/>
            </p:cNvGrpSpPr>
            <p:nvPr/>
          </p:nvGrpSpPr>
          <p:grpSpPr bwMode="auto">
            <a:xfrm>
              <a:off x="228599" y="0"/>
              <a:ext cx="1149597" cy="1132531"/>
              <a:chOff x="0" y="0"/>
              <a:chExt cx="1149595" cy="1132530"/>
            </a:xfrm>
          </p:grpSpPr>
          <p:sp>
            <p:nvSpPr>
              <p:cNvPr id="35" name="Shape 50"/>
              <p:cNvSpPr/>
              <p:nvPr/>
            </p:nvSpPr>
            <p:spPr>
              <a:xfrm>
                <a:off x="492796" y="420078"/>
                <a:ext cx="289821" cy="340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1F1A17"/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7425" name="Group 54"/>
              <p:cNvGrpSpPr>
                <a:grpSpLocks/>
              </p:cNvGrpSpPr>
              <p:nvPr/>
            </p:nvGrpSpPr>
            <p:grpSpPr bwMode="auto"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37" name="Shape 51"/>
                <p:cNvSpPr/>
                <p:nvPr/>
              </p:nvSpPr>
              <p:spPr>
                <a:xfrm>
                  <a:off x="-1060" y="209"/>
                  <a:ext cx="1150034" cy="11320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bg1"/>
                  </a:solidFill>
                  <a:prstDash val="solid"/>
                  <a:miter lim="400000"/>
                </a:ln>
                <a:effectLst/>
              </p:spPr>
              <p:txBody>
                <a:bodyPr lIns="38100" tIns="38100" rIns="38100" bIns="38100" anchor="ctr"/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Shape 52"/>
                <p:cNvSpPr/>
                <p:nvPr/>
              </p:nvSpPr>
              <p:spPr>
                <a:xfrm>
                  <a:off x="188276" y="176984"/>
                  <a:ext cx="789299" cy="7773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bg1"/>
                  </a:solidFill>
                  <a:prstDash val="solid"/>
                  <a:miter lim="400000"/>
                </a:ln>
                <a:effectLst/>
              </p:spPr>
              <p:txBody>
                <a:bodyPr lIns="38100" tIns="38100" rIns="38100" bIns="38100" anchor="ctr"/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Shape 53"/>
                <p:cNvSpPr/>
                <p:nvPr/>
              </p:nvSpPr>
              <p:spPr>
                <a:xfrm>
                  <a:off x="378450" y="367876"/>
                  <a:ext cx="397733" cy="3902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bg1"/>
                  </a:solidFill>
                  <a:prstDash val="solid"/>
                  <a:miter lim="400000"/>
                </a:ln>
                <a:effectLst/>
              </p:spPr>
              <p:txBody>
                <a:bodyPr lIns="38100" tIns="38100" rIns="38100" bIns="38100" anchor="ctr"/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421" name="Group 58"/>
            <p:cNvGrpSpPr>
              <a:grpSpLocks/>
            </p:cNvGrpSpPr>
            <p:nvPr/>
          </p:nvGrpSpPr>
          <p:grpSpPr bwMode="auto">
            <a:xfrm>
              <a:off x="0" y="558800"/>
              <a:ext cx="803140" cy="830876"/>
              <a:chOff x="0" y="0"/>
              <a:chExt cx="803139" cy="830875"/>
            </a:xfrm>
          </p:grpSpPr>
          <p:sp>
            <p:nvSpPr>
              <p:cNvPr id="33" name="Shape 56"/>
              <p:cNvSpPr/>
              <p:nvPr/>
            </p:nvSpPr>
            <p:spPr>
              <a:xfrm>
                <a:off x="-2899" y="432291"/>
                <a:ext cx="377692" cy="399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Shape 57"/>
              <p:cNvSpPr/>
              <p:nvPr/>
            </p:nvSpPr>
            <p:spPr>
              <a:xfrm>
                <a:off x="161994" y="385"/>
                <a:ext cx="638224" cy="6616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" name="Shape 232"/>
          <p:cNvSpPr/>
          <p:nvPr/>
        </p:nvSpPr>
        <p:spPr>
          <a:xfrm>
            <a:off x="2782888" y="3590925"/>
            <a:ext cx="666750" cy="78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noFill/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 useBgFill="1">
        <p:nvSpPr>
          <p:cNvPr id="41" name="Shape 232"/>
          <p:cNvSpPr/>
          <p:nvPr/>
        </p:nvSpPr>
        <p:spPr>
          <a:xfrm>
            <a:off x="5170488" y="3590925"/>
            <a:ext cx="666750" cy="78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 useBgFill="1">
        <p:nvSpPr>
          <p:cNvPr id="42" name="Shape 232"/>
          <p:cNvSpPr/>
          <p:nvPr/>
        </p:nvSpPr>
        <p:spPr>
          <a:xfrm>
            <a:off x="7558088" y="3590925"/>
            <a:ext cx="666750" cy="78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9163" y="2787650"/>
            <a:ext cx="4581525" cy="641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基于</a:t>
            </a:r>
            <a:r>
              <a:rPr lang="en-US" altLang="zh-CN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Hadoop</a:t>
            </a:r>
            <a:r>
              <a:rPr lang="zh-CN" altLang="en-US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、</a:t>
            </a:r>
            <a:r>
              <a:rPr lang="en-US" altLang="zh-CN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Hive</a:t>
            </a:r>
            <a:r>
              <a:rPr lang="zh-CN" altLang="en-US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的</a:t>
            </a:r>
            <a:endParaRPr lang="en-US" altLang="zh-CN">
              <a:solidFill>
                <a:srgbClr val="F2F2F2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algn="ctr"/>
            <a:r>
              <a:rPr lang="zh-CN" altLang="en-US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游戏日志分析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06788" y="4440238"/>
            <a:ext cx="4051300" cy="915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英雄联盟</a:t>
            </a:r>
            <a:endParaRPr lang="en-US" altLang="zh-CN">
              <a:solidFill>
                <a:srgbClr val="F2F2F2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algn="ctr"/>
            <a:r>
              <a:rPr lang="zh-CN" altLang="en-US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玩家游戏表现分析</a:t>
            </a:r>
            <a:endParaRPr lang="en-US" altLang="zh-CN">
              <a:solidFill>
                <a:srgbClr val="F2F2F2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algn="ctr"/>
            <a:endParaRPr lang="zh-CN" altLang="en-US">
              <a:solidFill>
                <a:srgbClr val="F2F2F2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6500" y="2828925"/>
            <a:ext cx="3344863" cy="915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电子商务</a:t>
            </a:r>
            <a:endParaRPr lang="en-US" altLang="zh-CN">
              <a:solidFill>
                <a:srgbClr val="F2F2F2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algn="ctr"/>
            <a:r>
              <a:rPr lang="zh-CN" altLang="en-US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交易记录日志分析</a:t>
            </a:r>
            <a:endParaRPr lang="en-US" altLang="zh-CN">
              <a:solidFill>
                <a:srgbClr val="F2F2F2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algn="ctr"/>
            <a:endParaRPr lang="zh-CN" altLang="en-US">
              <a:solidFill>
                <a:srgbClr val="F2F2F2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3"/>
          <p:cNvGrpSpPr>
            <a:grpSpLocks/>
          </p:cNvGrpSpPr>
          <p:nvPr/>
        </p:nvGrpSpPr>
        <p:grpSpPr bwMode="auto">
          <a:xfrm>
            <a:off x="144463" y="936625"/>
            <a:ext cx="6511925" cy="5591175"/>
            <a:chOff x="4506912" y="419100"/>
            <a:chExt cx="3453607" cy="2965615"/>
          </a:xfrm>
        </p:grpSpPr>
        <p:sp>
          <p:nvSpPr>
            <p:cNvPr id="5" name="等腰三角形 4"/>
            <p:cNvSpPr>
              <a:spLocks noChangeArrowheads="1"/>
            </p:cNvSpPr>
            <p:nvPr/>
          </p:nvSpPr>
          <p:spPr bwMode="auto">
            <a:xfrm rot="10800000">
              <a:off x="4520033" y="419100"/>
              <a:ext cx="3440486" cy="2965615"/>
            </a:xfrm>
            <a:prstGeom prst="triangle">
              <a:avLst>
                <a:gd name="adj" fmla="val 50000"/>
              </a:avLst>
            </a:prstGeom>
            <a:solidFill>
              <a:srgbClr val="000000">
                <a:alpha val="87057"/>
              </a:srgbClr>
            </a:solidFill>
            <a:ln w="12700" algn="ctr">
              <a:noFill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" name="直接连接符 5"/>
            <p:cNvCxnSpPr>
              <a:stCxn id="5" idx="4"/>
            </p:cNvCxnSpPr>
            <p:nvPr/>
          </p:nvCxnSpPr>
          <p:spPr>
            <a:xfrm>
              <a:off x="4520383" y="419100"/>
              <a:ext cx="1720068" cy="87654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 flipH="1">
              <a:off x="6240451" y="419100"/>
              <a:ext cx="1720068" cy="87654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endCxn id="5" idx="0"/>
            </p:cNvCxnSpPr>
            <p:nvPr/>
          </p:nvCxnSpPr>
          <p:spPr>
            <a:xfrm flipH="1">
              <a:off x="6240451" y="1295649"/>
              <a:ext cx="0" cy="2089066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2"/>
            </p:cNvCxnSpPr>
            <p:nvPr/>
          </p:nvCxnSpPr>
          <p:spPr>
            <a:xfrm flipH="1">
              <a:off x="6240451" y="419100"/>
              <a:ext cx="1720068" cy="119230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5" idx="2"/>
            </p:cNvCxnSpPr>
            <p:nvPr/>
          </p:nvCxnSpPr>
          <p:spPr>
            <a:xfrm flipH="1">
              <a:off x="6240451" y="419100"/>
              <a:ext cx="1720068" cy="14828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2"/>
            </p:cNvCxnSpPr>
            <p:nvPr/>
          </p:nvCxnSpPr>
          <p:spPr>
            <a:xfrm flipH="1">
              <a:off x="6240451" y="419100"/>
              <a:ext cx="1720068" cy="179856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2"/>
            </p:cNvCxnSpPr>
            <p:nvPr/>
          </p:nvCxnSpPr>
          <p:spPr>
            <a:xfrm flipH="1">
              <a:off x="6240451" y="419100"/>
              <a:ext cx="1720068" cy="211516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2"/>
            </p:cNvCxnSpPr>
            <p:nvPr/>
          </p:nvCxnSpPr>
          <p:spPr>
            <a:xfrm flipH="1">
              <a:off x="6240451" y="419100"/>
              <a:ext cx="1720068" cy="250586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 flipV="1">
              <a:off x="4506912" y="419100"/>
              <a:ext cx="1720068" cy="87654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4516173" y="419100"/>
              <a:ext cx="1986119" cy="71151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4516173" y="419100"/>
              <a:ext cx="2316998" cy="58436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4516173" y="419100"/>
              <a:ext cx="2595678" cy="41932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4516173" y="419100"/>
              <a:ext cx="2925716" cy="26692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4516173" y="419100"/>
              <a:ext cx="3179979" cy="13977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0"/>
            </p:cNvCxnSpPr>
            <p:nvPr/>
          </p:nvCxnSpPr>
          <p:spPr>
            <a:xfrm flipH="1" flipV="1">
              <a:off x="5986187" y="1160083"/>
              <a:ext cx="254264" cy="222463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5" idx="0"/>
            </p:cNvCxnSpPr>
            <p:nvPr/>
          </p:nvCxnSpPr>
          <p:spPr>
            <a:xfrm flipH="1" flipV="1">
              <a:off x="5732766" y="1060724"/>
              <a:ext cx="507685" cy="232399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0"/>
            </p:cNvCxnSpPr>
            <p:nvPr/>
          </p:nvCxnSpPr>
          <p:spPr>
            <a:xfrm flipH="1" flipV="1">
              <a:off x="5465031" y="905791"/>
              <a:ext cx="775420" cy="247892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0"/>
            </p:cNvCxnSpPr>
            <p:nvPr/>
          </p:nvCxnSpPr>
          <p:spPr>
            <a:xfrm flipH="1" flipV="1">
              <a:off x="5129942" y="750858"/>
              <a:ext cx="1110509" cy="263385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5" idx="0"/>
            </p:cNvCxnSpPr>
            <p:nvPr/>
          </p:nvCxnSpPr>
          <p:spPr>
            <a:xfrm flipH="1" flipV="1">
              <a:off x="4782224" y="567297"/>
              <a:ext cx="1458227" cy="2817418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70" name="文本框 192"/>
            <p:cNvSpPr txBox="1">
              <a:spLocks noChangeArrowheads="1"/>
            </p:cNvSpPr>
            <p:nvPr/>
          </p:nvSpPr>
          <p:spPr bwMode="auto">
            <a:xfrm>
              <a:off x="6032501" y="1086012"/>
              <a:ext cx="456406" cy="106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700">
                <a:solidFill>
                  <a:schemeClr val="bg1"/>
                </a:solidFill>
                <a:latin typeface="站酷高端黑"/>
                <a:ea typeface="站酷高端黑"/>
                <a:cs typeface="站酷高端黑"/>
              </a:endParaRPr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-522288" y="152400"/>
            <a:ext cx="2708276" cy="544513"/>
            <a:chOff x="-522664" y="152400"/>
            <a:chExt cx="2707965" cy="544656"/>
          </a:xfrm>
        </p:grpSpPr>
        <p:sp>
          <p:nvSpPr>
            <p:cNvPr id="39" name="圆角矩形 38"/>
            <p:cNvSpPr/>
            <p:nvPr/>
          </p:nvSpPr>
          <p:spPr>
            <a:xfrm>
              <a:off x="-522664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77347" y="258791"/>
              <a:ext cx="1200012" cy="3969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262626"/>
                  </a:solidFill>
                  <a:latin typeface="方正清刻本悦宋简体" pitchFamily="2" charset="-122"/>
                  <a:ea typeface="方正清刻本悦宋简体" pitchFamily="2" charset="-122"/>
                </a:rPr>
                <a:t>具体分工</a:t>
              </a:r>
            </a:p>
          </p:txBody>
        </p: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757988" y="2419350"/>
            <a:ext cx="4589462" cy="1416050"/>
            <a:chOff x="6611938" y="4325934"/>
            <a:chExt cx="4589462" cy="1415800"/>
          </a:xfrm>
        </p:grpSpPr>
        <p:cxnSp>
          <p:nvCxnSpPr>
            <p:cNvPr id="2" name="直接连接符 26"/>
            <p:cNvCxnSpPr/>
            <p:nvPr/>
          </p:nvCxnSpPr>
          <p:spPr bwMode="auto">
            <a:xfrm>
              <a:off x="6611938" y="4586238"/>
              <a:ext cx="77787" cy="0"/>
            </a:xfrm>
            <a:prstGeom prst="line">
              <a:avLst/>
            </a:prstGeom>
            <a:ln w="2159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73" name="文本框 202"/>
            <p:cNvSpPr txBox="1">
              <a:spLocks noChangeArrowheads="1"/>
            </p:cNvSpPr>
            <p:nvPr/>
          </p:nvSpPr>
          <p:spPr bwMode="auto">
            <a:xfrm>
              <a:off x="6756400" y="4325934"/>
              <a:ext cx="4445000" cy="141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latin typeface="方正清刻本悦宋简体" pitchFamily="2" charset="-122"/>
                  <a:ea typeface="方正清刻本悦宋简体" pitchFamily="2" charset="-122"/>
                </a:rPr>
                <a:t>电子商务交易记录日志分析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latin typeface="方正清刻本悦宋简体" pitchFamily="2" charset="-122"/>
                  <a:ea typeface="方正清刻本悦宋简体" pitchFamily="2" charset="-122"/>
                </a:rPr>
                <a:t>Mapreduce代码、</a:t>
              </a:r>
              <a:r>
                <a:rPr lang="en-US" altLang="zh-CN" sz="1400">
                  <a:latin typeface="方正清刻本悦宋简体" pitchFamily="2" charset="-122"/>
                  <a:ea typeface="方正清刻本悦宋简体" pitchFamily="2" charset="-122"/>
                </a:rPr>
                <a:t>echarts</a:t>
              </a:r>
              <a:r>
                <a:rPr lang="zh-CN" altLang="en-US" sz="1400">
                  <a:latin typeface="方正清刻本悦宋简体" pitchFamily="2" charset="-122"/>
                  <a:ea typeface="方正清刻本悦宋简体" pitchFamily="2" charset="-122"/>
                </a:rPr>
                <a:t>数据可视化图表以及</a:t>
              </a:r>
              <a:r>
                <a:rPr lang="en-US" altLang="zh-CN" sz="1400">
                  <a:latin typeface="方正清刻本悦宋简体" pitchFamily="2" charset="-122"/>
                  <a:ea typeface="方正清刻本悦宋简体" pitchFamily="2" charset="-122"/>
                </a:rPr>
                <a:t>html</a:t>
              </a:r>
              <a:r>
                <a:rPr lang="zh-CN" altLang="en-US" sz="1400">
                  <a:latin typeface="方正清刻本悦宋简体" pitchFamily="2" charset="-122"/>
                  <a:ea typeface="方正清刻本悦宋简体" pitchFamily="2" charset="-122"/>
                </a:rPr>
                <a:t>网页和最后的项目报告书：王晓明、杨炜昭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latin typeface="方正清刻本悦宋简体" pitchFamily="2" charset="-122"/>
                  <a:ea typeface="方正清刻本悦宋简体" pitchFamily="2" charset="-122"/>
                </a:rPr>
                <a:t>Hive代码：郑健</a:t>
              </a:r>
              <a:endParaRPr lang="zh-CN" altLang="zh-CN" sz="1400">
                <a:latin typeface="方正清刻本悦宋简体" pitchFamily="2" charset="-122"/>
                <a:ea typeface="方正清刻本悦宋简体" pitchFamily="2" charset="-122"/>
              </a:endParaRPr>
            </a:p>
          </p:txBody>
        </p:sp>
        <p:cxnSp>
          <p:nvCxnSpPr>
            <p:cNvPr id="3" name="直接连接符 29"/>
            <p:cNvCxnSpPr/>
            <p:nvPr/>
          </p:nvCxnSpPr>
          <p:spPr bwMode="auto">
            <a:xfrm>
              <a:off x="6721475" y="4478307"/>
              <a:ext cx="0" cy="212687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52"/>
          <p:cNvGrpSpPr>
            <a:grpSpLocks/>
          </p:cNvGrpSpPr>
          <p:nvPr/>
        </p:nvGrpSpPr>
        <p:grpSpPr bwMode="auto">
          <a:xfrm>
            <a:off x="6808788" y="974725"/>
            <a:ext cx="4589462" cy="1416050"/>
            <a:chOff x="6611938" y="4325934"/>
            <a:chExt cx="4589462" cy="1415801"/>
          </a:xfrm>
        </p:grpSpPr>
        <p:cxnSp>
          <p:nvCxnSpPr>
            <p:cNvPr id="26" name="直接连接符 26"/>
            <p:cNvCxnSpPr/>
            <p:nvPr/>
          </p:nvCxnSpPr>
          <p:spPr bwMode="auto">
            <a:xfrm>
              <a:off x="6611938" y="4586238"/>
              <a:ext cx="77787" cy="0"/>
            </a:xfrm>
            <a:prstGeom prst="line">
              <a:avLst/>
            </a:prstGeom>
            <a:ln w="2159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77" name="文本框 202"/>
            <p:cNvSpPr txBox="1">
              <a:spLocks noChangeArrowheads="1"/>
            </p:cNvSpPr>
            <p:nvPr/>
          </p:nvSpPr>
          <p:spPr bwMode="auto">
            <a:xfrm>
              <a:off x="6756400" y="4325934"/>
              <a:ext cx="4445000" cy="1415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latin typeface="方正清刻本悦宋简体" pitchFamily="2" charset="-122"/>
                  <a:ea typeface="方正清刻本悦宋简体" pitchFamily="2" charset="-122"/>
                </a:rPr>
                <a:t>基于</a:t>
              </a:r>
              <a:r>
                <a:rPr lang="en-US" altLang="zh-CN" sz="1600">
                  <a:latin typeface="方正清刻本悦宋简体" pitchFamily="2" charset="-122"/>
                  <a:ea typeface="方正清刻本悦宋简体" pitchFamily="2" charset="-122"/>
                </a:rPr>
                <a:t>Hadoop</a:t>
              </a:r>
              <a:r>
                <a:rPr lang="zh-CN" altLang="en-US" sz="1600">
                  <a:latin typeface="方正清刻本悦宋简体" pitchFamily="2" charset="-122"/>
                  <a:ea typeface="方正清刻本悦宋简体" pitchFamily="2" charset="-122"/>
                </a:rPr>
                <a:t>、</a:t>
              </a:r>
              <a:r>
                <a:rPr lang="en-US" altLang="zh-CN" sz="1600">
                  <a:latin typeface="方正清刻本悦宋简体" pitchFamily="2" charset="-122"/>
                  <a:ea typeface="方正清刻本悦宋简体" pitchFamily="2" charset="-122"/>
                </a:rPr>
                <a:t>Hive</a:t>
              </a:r>
              <a:r>
                <a:rPr lang="zh-CN" altLang="en-US" sz="1600">
                  <a:latin typeface="方正清刻本悦宋简体" pitchFamily="2" charset="-122"/>
                  <a:ea typeface="方正清刻本悦宋简体" pitchFamily="2" charset="-122"/>
                </a:rPr>
                <a:t>的游戏日志分析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latin typeface="方正清刻本悦宋简体" pitchFamily="2" charset="-122"/>
                  <a:ea typeface="方正清刻本悦宋简体" pitchFamily="2" charset="-122"/>
                </a:rPr>
                <a:t>Mapreduce扩展部分代码、</a:t>
              </a:r>
              <a:r>
                <a:rPr lang="en-US" altLang="zh-CN" sz="1400">
                  <a:latin typeface="方正清刻本悦宋简体" pitchFamily="2" charset="-122"/>
                  <a:ea typeface="方正清刻本悦宋简体" pitchFamily="2" charset="-122"/>
                </a:rPr>
                <a:t>echarts</a:t>
              </a:r>
              <a:r>
                <a:rPr lang="zh-CN" altLang="en-US" sz="1400">
                  <a:latin typeface="方正清刻本悦宋简体" pitchFamily="2" charset="-122"/>
                  <a:ea typeface="方正清刻本悦宋简体" pitchFamily="2" charset="-122"/>
                </a:rPr>
                <a:t>数据可视化图表以及</a:t>
              </a:r>
              <a:r>
                <a:rPr lang="en-US" altLang="zh-CN" sz="1400">
                  <a:latin typeface="方正清刻本悦宋简体" pitchFamily="2" charset="-122"/>
                  <a:ea typeface="方正清刻本悦宋简体" pitchFamily="2" charset="-122"/>
                </a:rPr>
                <a:t>html</a:t>
              </a:r>
              <a:r>
                <a:rPr lang="zh-CN" altLang="en-US" sz="1400">
                  <a:latin typeface="方正清刻本悦宋简体" pitchFamily="2" charset="-122"/>
                  <a:ea typeface="方正清刻本悦宋简体" pitchFamily="2" charset="-122"/>
                </a:rPr>
                <a:t>网页和最后的项目报告书：朱亚非、徐瑞涓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latin typeface="方正清刻本悦宋简体" pitchFamily="2" charset="-122"/>
                  <a:ea typeface="方正清刻本悦宋简体" pitchFamily="2" charset="-122"/>
                </a:rPr>
                <a:t>H</a:t>
              </a:r>
              <a:r>
                <a:rPr lang="en-US" altLang="zh-CN" sz="1400">
                  <a:latin typeface="方正清刻本悦宋简体" pitchFamily="2" charset="-122"/>
                  <a:ea typeface="方正清刻本悦宋简体" pitchFamily="2" charset="-122"/>
                </a:rPr>
                <a:t>ive</a:t>
              </a:r>
              <a:r>
                <a:rPr lang="zh-CN" altLang="en-US" sz="1400">
                  <a:latin typeface="方正清刻本悦宋简体" pitchFamily="2" charset="-122"/>
                  <a:ea typeface="方正清刻本悦宋简体" pitchFamily="2" charset="-122"/>
                </a:rPr>
                <a:t>代码：杨炜昭</a:t>
              </a:r>
              <a:endParaRPr lang="zh-CN" altLang="zh-CN" sz="1400">
                <a:latin typeface="方正清刻本悦宋简体" pitchFamily="2" charset="-122"/>
                <a:ea typeface="方正清刻本悦宋简体" pitchFamily="2" charset="-122"/>
              </a:endParaRPr>
            </a:p>
          </p:txBody>
        </p:sp>
        <p:cxnSp>
          <p:nvCxnSpPr>
            <p:cNvPr id="28" name="直接连接符 29"/>
            <p:cNvCxnSpPr/>
            <p:nvPr/>
          </p:nvCxnSpPr>
          <p:spPr bwMode="auto">
            <a:xfrm>
              <a:off x="6721475" y="4478307"/>
              <a:ext cx="0" cy="212688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52"/>
          <p:cNvGrpSpPr>
            <a:grpSpLocks/>
          </p:cNvGrpSpPr>
          <p:nvPr/>
        </p:nvGrpSpPr>
        <p:grpSpPr bwMode="auto">
          <a:xfrm>
            <a:off x="6757988" y="3908425"/>
            <a:ext cx="4589462" cy="1416050"/>
            <a:chOff x="6611938" y="4325934"/>
            <a:chExt cx="4589462" cy="1415800"/>
          </a:xfrm>
        </p:grpSpPr>
        <p:cxnSp>
          <p:nvCxnSpPr>
            <p:cNvPr id="31" name="直接连接符 26"/>
            <p:cNvCxnSpPr/>
            <p:nvPr/>
          </p:nvCxnSpPr>
          <p:spPr bwMode="auto">
            <a:xfrm>
              <a:off x="6611938" y="4586238"/>
              <a:ext cx="77787" cy="0"/>
            </a:xfrm>
            <a:prstGeom prst="line">
              <a:avLst/>
            </a:prstGeom>
            <a:ln w="2159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81" name="文本框 202"/>
            <p:cNvSpPr txBox="1">
              <a:spLocks noChangeArrowheads="1"/>
            </p:cNvSpPr>
            <p:nvPr/>
          </p:nvSpPr>
          <p:spPr bwMode="auto">
            <a:xfrm>
              <a:off x="6756400" y="4325934"/>
              <a:ext cx="4445000" cy="141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latin typeface="方正清刻本悦宋简体" pitchFamily="2" charset="-122"/>
                  <a:ea typeface="方正清刻本悦宋简体" pitchFamily="2" charset="-122"/>
                </a:rPr>
                <a:t>英雄联盟玩家游戏表现分析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latin typeface="方正清刻本悦宋简体" pitchFamily="2" charset="-122"/>
                  <a:ea typeface="方正清刻本悦宋简体" pitchFamily="2" charset="-122"/>
                </a:rPr>
                <a:t>Mapreduce代码、</a:t>
              </a:r>
              <a:r>
                <a:rPr lang="en-US" altLang="zh-CN" sz="1400">
                  <a:latin typeface="方正清刻本悦宋简体" pitchFamily="2" charset="-122"/>
                  <a:ea typeface="方正清刻本悦宋简体" pitchFamily="2" charset="-122"/>
                </a:rPr>
                <a:t>echarts</a:t>
              </a:r>
              <a:r>
                <a:rPr lang="zh-CN" altLang="en-US" sz="1400">
                  <a:latin typeface="方正清刻本悦宋简体" pitchFamily="2" charset="-122"/>
                  <a:ea typeface="方正清刻本悦宋简体" pitchFamily="2" charset="-122"/>
                </a:rPr>
                <a:t>数据可视化图表以及</a:t>
              </a:r>
              <a:r>
                <a:rPr lang="en-US" altLang="zh-CN" sz="1400">
                  <a:latin typeface="方正清刻本悦宋简体" pitchFamily="2" charset="-122"/>
                  <a:ea typeface="方正清刻本悦宋简体" pitchFamily="2" charset="-122"/>
                </a:rPr>
                <a:t>html</a:t>
              </a:r>
              <a:r>
                <a:rPr lang="zh-CN" altLang="en-US" sz="1400">
                  <a:latin typeface="方正清刻本悦宋简体" pitchFamily="2" charset="-122"/>
                  <a:ea typeface="方正清刻本悦宋简体" pitchFamily="2" charset="-122"/>
                </a:rPr>
                <a:t>网页和最后的项目报告书：孙宇腾、郑健、朱亚非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latin typeface="方正清刻本悦宋简体" pitchFamily="2" charset="-122"/>
                  <a:ea typeface="方正清刻本悦宋简体" pitchFamily="2" charset="-122"/>
                </a:rPr>
                <a:t>Hive代码：朱亚非</a:t>
              </a:r>
              <a:endParaRPr lang="zh-CN" altLang="zh-CN" sz="1400">
                <a:latin typeface="方正清刻本悦宋简体" pitchFamily="2" charset="-122"/>
                <a:ea typeface="方正清刻本悦宋简体" pitchFamily="2" charset="-122"/>
              </a:endParaRPr>
            </a:p>
          </p:txBody>
        </p:sp>
        <p:cxnSp>
          <p:nvCxnSpPr>
            <p:cNvPr id="32" name="直接连接符 29"/>
            <p:cNvCxnSpPr/>
            <p:nvPr/>
          </p:nvCxnSpPr>
          <p:spPr bwMode="auto">
            <a:xfrm>
              <a:off x="6721475" y="4478307"/>
              <a:ext cx="0" cy="212687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52"/>
          <p:cNvGrpSpPr>
            <a:grpSpLocks/>
          </p:cNvGrpSpPr>
          <p:nvPr/>
        </p:nvGrpSpPr>
        <p:grpSpPr bwMode="auto">
          <a:xfrm>
            <a:off x="6765925" y="5427663"/>
            <a:ext cx="4589463" cy="1096962"/>
            <a:chOff x="6611938" y="4325934"/>
            <a:chExt cx="4589462" cy="1096769"/>
          </a:xfrm>
        </p:grpSpPr>
        <p:cxnSp>
          <p:nvCxnSpPr>
            <p:cNvPr id="27" name="直接连接符 26"/>
            <p:cNvCxnSpPr/>
            <p:nvPr/>
          </p:nvCxnSpPr>
          <p:spPr bwMode="auto">
            <a:xfrm>
              <a:off x="6611938" y="4586238"/>
              <a:ext cx="77788" cy="0"/>
            </a:xfrm>
            <a:prstGeom prst="line">
              <a:avLst/>
            </a:prstGeom>
            <a:ln w="2159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85" name="文本框 202"/>
            <p:cNvSpPr txBox="1">
              <a:spLocks noChangeArrowheads="1"/>
            </p:cNvSpPr>
            <p:nvPr/>
          </p:nvSpPr>
          <p:spPr bwMode="auto">
            <a:xfrm>
              <a:off x="6756400" y="4325934"/>
              <a:ext cx="4445000" cy="109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>
                  <a:latin typeface="方正清刻本悦宋简体" pitchFamily="2" charset="-122"/>
                  <a:ea typeface="方正清刻本悦宋简体" pitchFamily="2" charset="-122"/>
                </a:rPr>
                <a:t>前端网页架构：朱亚非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latin typeface="方正清刻本悦宋简体" pitchFamily="2" charset="-122"/>
                  <a:ea typeface="方正清刻本悦宋简体" pitchFamily="2" charset="-122"/>
                </a:rPr>
                <a:t>项目报告书整理：徐瑞涓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>
                  <a:latin typeface="方正清刻本悦宋简体" pitchFamily="2" charset="-122"/>
                  <a:ea typeface="方正清刻本悦宋简体" pitchFamily="2" charset="-122"/>
                </a:rPr>
                <a:t>ppt</a:t>
              </a:r>
              <a:r>
                <a:rPr lang="zh-CN" altLang="en-US" sz="1400">
                  <a:latin typeface="方正清刻本悦宋简体" pitchFamily="2" charset="-122"/>
                  <a:ea typeface="方正清刻本悦宋简体" pitchFamily="2" charset="-122"/>
                </a:rPr>
                <a:t>制作：杨炜昭</a:t>
              </a:r>
              <a:endParaRPr lang="zh-CN" altLang="zh-CN" sz="1400">
                <a:latin typeface="方正清刻本悦宋简体" pitchFamily="2" charset="-122"/>
                <a:ea typeface="方正清刻本悦宋简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6721476" y="4478307"/>
              <a:ext cx="0" cy="212688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 bwMode="auto">
          <a:xfrm>
            <a:off x="3921125" y="1117600"/>
            <a:ext cx="4311650" cy="43116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3675063" y="2673350"/>
            <a:ext cx="4803775" cy="1189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ctr"/>
            <a:r>
              <a:rPr lang="en-US" altLang="zh-CN" sz="7200">
                <a:solidFill>
                  <a:schemeClr val="bg1"/>
                </a:solidFill>
                <a:latin typeface="Gabriola" pitchFamily="82" charset="0"/>
                <a:ea typeface="方正清刻本悦宋简体" pitchFamily="2" charset="-122"/>
                <a:cs typeface="张海山锐线体简"/>
              </a:rPr>
              <a:t>Thanks</a:t>
            </a:r>
            <a:endParaRPr lang="zh-CN" altLang="en-US" sz="7200">
              <a:solidFill>
                <a:schemeClr val="bg1"/>
              </a:solidFill>
              <a:latin typeface="Gabriola" pitchFamily="82" charset="0"/>
              <a:ea typeface="方正清刻本悦宋简体" pitchFamily="2" charset="-122"/>
              <a:cs typeface="张海山锐线体简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193</Words>
  <Application>Microsoft Office PowerPoint</Application>
  <PresentationFormat>宽屏</PresentationFormat>
  <Paragraphs>37</Paragraphs>
  <Slides>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Batang</vt:lpstr>
      <vt:lpstr>等线</vt:lpstr>
      <vt:lpstr>等线 Light</vt:lpstr>
      <vt:lpstr>方正清刻本悦宋简体</vt:lpstr>
      <vt:lpstr>宋体</vt:lpstr>
      <vt:lpstr>造字工房悦黑（非商用）纤细体</vt:lpstr>
      <vt:lpstr>造字工房悦黑体验版纤细体</vt:lpstr>
      <vt:lpstr>站酷高端黑</vt:lpstr>
      <vt:lpstr>张海山锐线体简</vt:lpstr>
      <vt:lpstr>Arial</vt:lpstr>
      <vt:lpstr>Calibri</vt:lpstr>
      <vt:lpstr>Gabriola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亚非 朱</cp:lastModifiedBy>
  <cp:revision>82</cp:revision>
  <dcterms:created xsi:type="dcterms:W3CDTF">2016-01-09T02:49:43Z</dcterms:created>
  <dcterms:modified xsi:type="dcterms:W3CDTF">2018-08-04T07:13:52Z</dcterms:modified>
</cp:coreProperties>
</file>