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75" r:id="rId6"/>
    <p:sldId id="276" r:id="rId7"/>
    <p:sldId id="277" r:id="rId8"/>
    <p:sldId id="260" r:id="rId9"/>
    <p:sldId id="278" r:id="rId10"/>
    <p:sldId id="261" r:id="rId11"/>
    <p:sldId id="279" r:id="rId12"/>
    <p:sldId id="286" r:id="rId13"/>
    <p:sldId id="280" r:id="rId14"/>
    <p:sldId id="288" r:id="rId15"/>
    <p:sldId id="292" r:id="rId16"/>
    <p:sldId id="291" r:id="rId17"/>
    <p:sldId id="289" r:id="rId18"/>
    <p:sldId id="290" r:id="rId19"/>
    <p:sldId id="285" r:id="rId20"/>
    <p:sldId id="269"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Mr. Sichao" initials="LMS" lastIdx="2" clrIdx="0">
    <p:extLst>
      <p:ext uri="{19B8F6BF-5375-455C-9EA6-DF929625EA0E}">
        <p15:presenceInfo xmlns:p15="http://schemas.microsoft.com/office/powerpoint/2012/main" userId="S::sl39575n@pace.edu::d2c2018b-2fb1-468c-8a62-6f692650e7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79" autoAdjust="0"/>
    <p:restoredTop sz="94266" autoAdjust="0"/>
  </p:normalViewPr>
  <p:slideViewPr>
    <p:cSldViewPr snapToGrid="0">
      <p:cViewPr varScale="1">
        <p:scale>
          <a:sx n="68" d="100"/>
          <a:sy n="68" d="100"/>
        </p:scale>
        <p:origin x="72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271431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051197"/>
      </p:ext>
    </p:extLst>
  </p:cSld>
  <p:clrMap bg1="lt1" tx1="dk1" bg2="lt2" tx2="dk2" accent1="accent1" accent2="accent2" accent3="accent3" accent4="accent4" accent5="accent5" accent6="accent6" hlink="hlink" folHlink="folHlink"/>
  <p:sldLayoutIdLst>
    <p:sldLayoutId id="2147483734" r:id="rId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Rectangle 4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5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4" name="Picture 3">
            <a:extLst>
              <a:ext uri="{FF2B5EF4-FFF2-40B4-BE49-F238E27FC236}">
                <a16:creationId xmlns:a16="http://schemas.microsoft.com/office/drawing/2014/main" id="{3AC48EB3-33FF-483C-B7C4-88AFEDEC2EFB}"/>
              </a:ext>
            </a:extLst>
          </p:cNvPr>
          <p:cNvPicPr>
            <a:picLocks noChangeAspect="1"/>
          </p:cNvPicPr>
          <p:nvPr/>
        </p:nvPicPr>
        <p:blipFill rotWithShape="1">
          <a:blip r:embed="rId2"/>
          <a:srcRect t="12590" b="3141"/>
          <a:stretch/>
        </p:blipFill>
        <p:spPr>
          <a:xfrm>
            <a:off x="20" y="0"/>
            <a:ext cx="12191980" cy="6857990"/>
          </a:xfrm>
          <a:prstGeom prst="rect">
            <a:avLst/>
          </a:prstGeom>
        </p:spPr>
      </p:pic>
      <p:sp>
        <p:nvSpPr>
          <p:cNvPr id="62" name="Rectangle 54">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56">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82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377256C-06DF-46C3-AA0D-525A4EA0A983}"/>
              </a:ext>
            </a:extLst>
          </p:cNvPr>
          <p:cNvSpPr>
            <a:spLocks noGrp="1"/>
          </p:cNvSpPr>
          <p:nvPr>
            <p:ph type="ctrTitle"/>
          </p:nvPr>
        </p:nvSpPr>
        <p:spPr>
          <a:xfrm>
            <a:off x="932661" y="442388"/>
            <a:ext cx="4367392" cy="1188720"/>
          </a:xfrm>
        </p:spPr>
        <p:txBody>
          <a:bodyPr vert="horz" lIns="91440" tIns="45720" rIns="91440" bIns="45720" rtlCol="0" anchor="b">
            <a:normAutofit/>
          </a:bodyPr>
          <a:lstStyle/>
          <a:p>
            <a:r>
              <a:rPr lang="en-US" sz="2800" b="0" kern="1200" cap="all" dirty="0">
                <a:solidFill>
                  <a:srgbClr val="FFFFFF"/>
                </a:solidFill>
                <a:latin typeface="+mj-lt"/>
                <a:ea typeface="+mj-ea"/>
                <a:cs typeface="+mj-cs"/>
              </a:rPr>
              <a:t>PC builder web application</a:t>
            </a:r>
          </a:p>
        </p:txBody>
      </p:sp>
      <p:sp>
        <p:nvSpPr>
          <p:cNvPr id="3" name="Subtitle 2">
            <a:extLst>
              <a:ext uri="{FF2B5EF4-FFF2-40B4-BE49-F238E27FC236}">
                <a16:creationId xmlns:a16="http://schemas.microsoft.com/office/drawing/2014/main" id="{558D7CA6-F2C8-4269-AC4F-2D586E902973}"/>
              </a:ext>
            </a:extLst>
          </p:cNvPr>
          <p:cNvSpPr>
            <a:spLocks noGrp="1"/>
          </p:cNvSpPr>
          <p:nvPr>
            <p:ph type="subTitle" idx="1"/>
          </p:nvPr>
        </p:nvSpPr>
        <p:spPr>
          <a:xfrm>
            <a:off x="835819" y="2214304"/>
            <a:ext cx="4367392" cy="3527995"/>
          </a:xfrm>
        </p:spPr>
        <p:txBody>
          <a:bodyPr vert="horz" lIns="91440" tIns="45720" rIns="91440" bIns="45720" rtlCol="0" anchor="ctr">
            <a:normAutofit fontScale="70000" lnSpcReduction="20000"/>
          </a:bodyPr>
          <a:lstStyle/>
          <a:p>
            <a:pPr>
              <a:lnSpc>
                <a:spcPct val="90000"/>
              </a:lnSpc>
              <a:buFont typeface="Wingdings 2" panose="05020102010507070707" pitchFamily="18" charset="2"/>
              <a:buChar char=""/>
            </a:pPr>
            <a:r>
              <a:rPr lang="en-US" sz="1700" dirty="0">
                <a:solidFill>
                  <a:srgbClr val="FFFFFF"/>
                </a:solidFill>
              </a:rPr>
              <a:t>Team member:</a:t>
            </a:r>
          </a:p>
          <a:p>
            <a:pPr>
              <a:lnSpc>
                <a:spcPct val="90000"/>
              </a:lnSpc>
              <a:buFont typeface="Wingdings 2" panose="05020102010507070707" pitchFamily="18" charset="2"/>
              <a:buChar char=""/>
            </a:pPr>
            <a:r>
              <a:rPr lang="en-US" sz="2600" dirty="0">
                <a:solidFill>
                  <a:srgbClr val="FFFFFF"/>
                </a:solidFill>
              </a:rPr>
              <a:t>Kevin Song</a:t>
            </a:r>
          </a:p>
          <a:p>
            <a:pPr>
              <a:lnSpc>
                <a:spcPct val="90000"/>
              </a:lnSpc>
              <a:buFont typeface="Wingdings 2" panose="05020102010507070707" pitchFamily="18" charset="2"/>
              <a:buChar char=""/>
            </a:pPr>
            <a:r>
              <a:rPr lang="en-US" sz="2600" dirty="0" err="1">
                <a:solidFill>
                  <a:srgbClr val="FFFFFF"/>
                </a:solidFill>
              </a:rPr>
              <a:t>Siyuan</a:t>
            </a:r>
            <a:r>
              <a:rPr lang="en-US" sz="2600" dirty="0">
                <a:solidFill>
                  <a:srgbClr val="FFFFFF"/>
                </a:solidFill>
              </a:rPr>
              <a:t> He</a:t>
            </a:r>
          </a:p>
          <a:p>
            <a:pPr>
              <a:lnSpc>
                <a:spcPct val="90000"/>
              </a:lnSpc>
              <a:buFont typeface="Wingdings 2" panose="05020102010507070707" pitchFamily="18" charset="2"/>
              <a:buChar char=""/>
            </a:pPr>
            <a:r>
              <a:rPr lang="en-US" sz="2600" dirty="0">
                <a:solidFill>
                  <a:srgbClr val="FFFFFF"/>
                </a:solidFill>
              </a:rPr>
              <a:t>Xu Zhang</a:t>
            </a:r>
          </a:p>
          <a:p>
            <a:pPr>
              <a:lnSpc>
                <a:spcPct val="90000"/>
              </a:lnSpc>
              <a:buFont typeface="Wingdings 2" panose="05020102010507070707" pitchFamily="18" charset="2"/>
              <a:buChar char=""/>
            </a:pPr>
            <a:r>
              <a:rPr lang="en-US" sz="2600" dirty="0" err="1">
                <a:solidFill>
                  <a:srgbClr val="FFFFFF"/>
                </a:solidFill>
              </a:rPr>
              <a:t>Haimiao</a:t>
            </a:r>
            <a:r>
              <a:rPr lang="en-US" sz="2600" dirty="0">
                <a:solidFill>
                  <a:srgbClr val="FFFFFF"/>
                </a:solidFill>
              </a:rPr>
              <a:t> Yu</a:t>
            </a:r>
          </a:p>
          <a:p>
            <a:pPr>
              <a:lnSpc>
                <a:spcPct val="90000"/>
              </a:lnSpc>
              <a:buFont typeface="Wingdings 2" panose="05020102010507070707" pitchFamily="18" charset="2"/>
              <a:buChar char=""/>
            </a:pPr>
            <a:r>
              <a:rPr lang="en-US" sz="2600" dirty="0" err="1">
                <a:solidFill>
                  <a:srgbClr val="FFFFFF"/>
                </a:solidFill>
              </a:rPr>
              <a:t>Chhanna</a:t>
            </a:r>
            <a:r>
              <a:rPr lang="en-US" sz="2600" dirty="0">
                <a:solidFill>
                  <a:srgbClr val="FFFFFF"/>
                </a:solidFill>
              </a:rPr>
              <a:t> </a:t>
            </a:r>
            <a:r>
              <a:rPr lang="en-US" sz="2600" dirty="0" err="1">
                <a:solidFill>
                  <a:srgbClr val="FFFFFF"/>
                </a:solidFill>
              </a:rPr>
              <a:t>Gaha</a:t>
            </a: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Sichao Liu</a:t>
            </a:r>
          </a:p>
          <a:p>
            <a:pPr>
              <a:lnSpc>
                <a:spcPct val="90000"/>
              </a:lnSpc>
              <a:buFont typeface="Wingdings 2" panose="05020102010507070707" pitchFamily="18" charset="2"/>
              <a:buChar char=""/>
            </a:pP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Guided By: Professor Henry Wong</a:t>
            </a:r>
          </a:p>
          <a:p>
            <a:pPr>
              <a:lnSpc>
                <a:spcPct val="90000"/>
              </a:lnSpc>
              <a:buFont typeface="Wingdings 2" panose="05020102010507070707" pitchFamily="18" charset="2"/>
              <a:buChar char=""/>
            </a:pPr>
            <a:r>
              <a:rPr lang="en-US" sz="2600" dirty="0">
                <a:solidFill>
                  <a:srgbClr val="FFFFFF"/>
                </a:solidFill>
              </a:rPr>
              <a:t>Deliverable IV</a:t>
            </a:r>
          </a:p>
          <a:p>
            <a:pPr>
              <a:lnSpc>
                <a:spcPct val="90000"/>
              </a:lnSpc>
              <a:buFont typeface="Wingdings 2" panose="05020102010507070707" pitchFamily="18" charset="2"/>
              <a:buChar char=""/>
            </a:pPr>
            <a:r>
              <a:rPr lang="en-US" sz="2600" dirty="0">
                <a:solidFill>
                  <a:srgbClr val="FFFFFF"/>
                </a:solidFill>
              </a:rPr>
              <a:t>Team Name: Dice </a:t>
            </a:r>
          </a:p>
          <a:p>
            <a:pPr>
              <a:lnSpc>
                <a:spcPct val="90000"/>
              </a:lnSpc>
              <a:buFont typeface="Wingdings 2" panose="05020102010507070707" pitchFamily="18" charset="2"/>
              <a:buChar char=""/>
            </a:pPr>
            <a:endParaRPr lang="en-US" sz="1400" dirty="0">
              <a:solidFill>
                <a:srgbClr val="FFFFFF"/>
              </a:solidFill>
            </a:endParaRPr>
          </a:p>
          <a:p>
            <a:pPr>
              <a:lnSpc>
                <a:spcPct val="90000"/>
              </a:lnSpc>
              <a:buFont typeface="Wingdings 2" panose="05020102010507070707" pitchFamily="18" charset="2"/>
              <a:buChar char=""/>
            </a:pPr>
            <a:endParaRPr lang="en-US" sz="1400" dirty="0">
              <a:solidFill>
                <a:srgbClr val="FFFFFF"/>
              </a:solidFill>
            </a:endParaRPr>
          </a:p>
        </p:txBody>
      </p:sp>
    </p:spTree>
    <p:extLst>
      <p:ext uri="{BB962C8B-B14F-4D97-AF65-F5344CB8AC3E}">
        <p14:creationId xmlns:p14="http://schemas.microsoft.com/office/powerpoint/2010/main" val="34373466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700C-945D-4D79-BF05-CA36BCFA1B3F}"/>
              </a:ext>
            </a:extLst>
          </p:cNvPr>
          <p:cNvSpPr>
            <a:spLocks noGrp="1"/>
          </p:cNvSpPr>
          <p:nvPr>
            <p:ph type="ctrTitle"/>
          </p:nvPr>
        </p:nvSpPr>
        <p:spPr>
          <a:xfrm>
            <a:off x="581191" y="1020431"/>
            <a:ext cx="10993549" cy="845691"/>
          </a:xfrm>
        </p:spPr>
        <p:txBody>
          <a:bodyPr/>
          <a:lstStyle/>
          <a:p>
            <a:r>
              <a:rPr lang="en-US" dirty="0"/>
              <a:t>Acceptance Criteria</a:t>
            </a:r>
          </a:p>
        </p:txBody>
      </p:sp>
      <p:graphicFrame>
        <p:nvGraphicFramePr>
          <p:cNvPr id="5" name="Table 5">
            <a:extLst>
              <a:ext uri="{FF2B5EF4-FFF2-40B4-BE49-F238E27FC236}">
                <a16:creationId xmlns:a16="http://schemas.microsoft.com/office/drawing/2014/main" id="{AAD4D273-2D3D-4BAF-939A-BFAF5E807503}"/>
              </a:ext>
            </a:extLst>
          </p:cNvPr>
          <p:cNvGraphicFramePr>
            <a:graphicFrameLocks noGrp="1"/>
          </p:cNvGraphicFramePr>
          <p:nvPr>
            <p:extLst>
              <p:ext uri="{D42A27DB-BD31-4B8C-83A1-F6EECF244321}">
                <p14:modId xmlns:p14="http://schemas.microsoft.com/office/powerpoint/2010/main" val="28203095"/>
              </p:ext>
            </p:extLst>
          </p:nvPr>
        </p:nvGraphicFramePr>
        <p:xfrm>
          <a:off x="581190" y="3211074"/>
          <a:ext cx="10993550" cy="3049256"/>
        </p:xfrm>
        <a:graphic>
          <a:graphicData uri="http://schemas.openxmlformats.org/drawingml/2006/table">
            <a:tbl>
              <a:tblPr firstRow="1" bandRow="1">
                <a:tableStyleId>{5C22544A-7EE6-4342-B048-85BDC9FD1C3A}</a:tableStyleId>
              </a:tblPr>
              <a:tblGrid>
                <a:gridCol w="5496775">
                  <a:extLst>
                    <a:ext uri="{9D8B030D-6E8A-4147-A177-3AD203B41FA5}">
                      <a16:colId xmlns:a16="http://schemas.microsoft.com/office/drawing/2014/main" val="621217849"/>
                    </a:ext>
                  </a:extLst>
                </a:gridCol>
                <a:gridCol w="5496775">
                  <a:extLst>
                    <a:ext uri="{9D8B030D-6E8A-4147-A177-3AD203B41FA5}">
                      <a16:colId xmlns:a16="http://schemas.microsoft.com/office/drawing/2014/main" val="1584713119"/>
                    </a:ext>
                  </a:extLst>
                </a:gridCol>
              </a:tblGrid>
              <a:tr h="632056">
                <a:tc>
                  <a:txBody>
                    <a:bodyPr/>
                    <a:lstStyle/>
                    <a:p>
                      <a:r>
                        <a:rPr lang="en-US" dirty="0"/>
                        <a:t>User Story</a:t>
                      </a:r>
                    </a:p>
                  </a:txBody>
                  <a:tcPr/>
                </a:tc>
                <a:tc>
                  <a:txBody>
                    <a:bodyPr/>
                    <a:lstStyle/>
                    <a:p>
                      <a:r>
                        <a:rPr lang="en-US" dirty="0"/>
                        <a:t>Accepted Criteria</a:t>
                      </a:r>
                    </a:p>
                  </a:txBody>
                  <a:tcPr/>
                </a:tc>
                <a:extLst>
                  <a:ext uri="{0D108BD9-81ED-4DB2-BD59-A6C34878D82A}">
                    <a16:rowId xmlns:a16="http://schemas.microsoft.com/office/drawing/2014/main" val="4200084207"/>
                  </a:ext>
                </a:extLst>
              </a:tr>
              <a:tr h="12086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#15 As a User, I want to be able to have profile displayed</a:t>
                      </a:r>
                    </a:p>
                    <a:p>
                      <a:endParaRPr lang="en-US" dirty="0"/>
                    </a:p>
                  </a:txBody>
                  <a:tcPr/>
                </a:tc>
                <a:tc>
                  <a:txBody>
                    <a:bodyPr/>
                    <a:lstStyle/>
                    <a:p>
                      <a:r>
                        <a:rPr lang="en-US" dirty="0"/>
                        <a:t>User can click on his or her name tag to open drop-down menu which includes display profile button. User click on button will bring user to the profile page with correct user profile displayed.</a:t>
                      </a:r>
                    </a:p>
                  </a:txBody>
                  <a:tcPr/>
                </a:tc>
                <a:extLst>
                  <a:ext uri="{0D108BD9-81ED-4DB2-BD59-A6C34878D82A}">
                    <a16:rowId xmlns:a16="http://schemas.microsoft.com/office/drawing/2014/main" val="1167098129"/>
                  </a:ext>
                </a:extLst>
              </a:tr>
              <a:tr h="12086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#16 As a User, I want to be able to Update my profile info</a:t>
                      </a:r>
                    </a:p>
                    <a:p>
                      <a:endParaRPr lang="en-US" dirty="0"/>
                    </a:p>
                  </a:txBody>
                  <a:tcPr/>
                </a:tc>
                <a:tc>
                  <a:txBody>
                    <a:bodyPr/>
                    <a:lstStyle/>
                    <a:p>
                      <a:r>
                        <a:rPr lang="en-US" dirty="0"/>
                        <a:t>In the user profile page, user can edit information including Name, Email, Password and click on update button to have new info saved.</a:t>
                      </a:r>
                    </a:p>
                  </a:txBody>
                  <a:tcPr/>
                </a:tc>
                <a:extLst>
                  <a:ext uri="{0D108BD9-81ED-4DB2-BD59-A6C34878D82A}">
                    <a16:rowId xmlns:a16="http://schemas.microsoft.com/office/drawing/2014/main" val="3554624927"/>
                  </a:ext>
                </a:extLst>
              </a:tr>
            </a:tbl>
          </a:graphicData>
        </a:graphic>
      </p:graphicFrame>
    </p:spTree>
    <p:extLst>
      <p:ext uri="{BB962C8B-B14F-4D97-AF65-F5344CB8AC3E}">
        <p14:creationId xmlns:p14="http://schemas.microsoft.com/office/powerpoint/2010/main" val="423154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D700C-945D-4D79-BF05-CA36BCFA1B3F}"/>
              </a:ext>
            </a:extLst>
          </p:cNvPr>
          <p:cNvSpPr>
            <a:spLocks noGrp="1"/>
          </p:cNvSpPr>
          <p:nvPr>
            <p:ph type="ctrTitle"/>
          </p:nvPr>
        </p:nvSpPr>
        <p:spPr>
          <a:xfrm>
            <a:off x="581191" y="1020431"/>
            <a:ext cx="10993549" cy="845691"/>
          </a:xfrm>
        </p:spPr>
        <p:txBody>
          <a:bodyPr/>
          <a:lstStyle/>
          <a:p>
            <a:r>
              <a:rPr lang="en-US" dirty="0"/>
              <a:t>Acceptance Criteria</a:t>
            </a:r>
          </a:p>
        </p:txBody>
      </p:sp>
      <p:graphicFrame>
        <p:nvGraphicFramePr>
          <p:cNvPr id="5" name="Table 5">
            <a:extLst>
              <a:ext uri="{FF2B5EF4-FFF2-40B4-BE49-F238E27FC236}">
                <a16:creationId xmlns:a16="http://schemas.microsoft.com/office/drawing/2014/main" id="{D04DE1A9-88B6-4233-ACDE-9617DA12FDDE}"/>
              </a:ext>
            </a:extLst>
          </p:cNvPr>
          <p:cNvGraphicFramePr>
            <a:graphicFrameLocks noGrp="1"/>
          </p:cNvGraphicFramePr>
          <p:nvPr>
            <p:extLst>
              <p:ext uri="{D42A27DB-BD31-4B8C-83A1-F6EECF244321}">
                <p14:modId xmlns:p14="http://schemas.microsoft.com/office/powerpoint/2010/main" val="161953060"/>
              </p:ext>
            </p:extLst>
          </p:nvPr>
        </p:nvGraphicFramePr>
        <p:xfrm>
          <a:off x="581190" y="3250830"/>
          <a:ext cx="10993550" cy="2990943"/>
        </p:xfrm>
        <a:graphic>
          <a:graphicData uri="http://schemas.openxmlformats.org/drawingml/2006/table">
            <a:tbl>
              <a:tblPr firstRow="1" bandRow="1">
                <a:tableStyleId>{5C22544A-7EE6-4342-B048-85BDC9FD1C3A}</a:tableStyleId>
              </a:tblPr>
              <a:tblGrid>
                <a:gridCol w="5496775">
                  <a:extLst>
                    <a:ext uri="{9D8B030D-6E8A-4147-A177-3AD203B41FA5}">
                      <a16:colId xmlns:a16="http://schemas.microsoft.com/office/drawing/2014/main" val="150233850"/>
                    </a:ext>
                  </a:extLst>
                </a:gridCol>
                <a:gridCol w="5496775">
                  <a:extLst>
                    <a:ext uri="{9D8B030D-6E8A-4147-A177-3AD203B41FA5}">
                      <a16:colId xmlns:a16="http://schemas.microsoft.com/office/drawing/2014/main" val="3918059685"/>
                    </a:ext>
                  </a:extLst>
                </a:gridCol>
              </a:tblGrid>
              <a:tr h="611835">
                <a:tc>
                  <a:txBody>
                    <a:bodyPr/>
                    <a:lstStyle/>
                    <a:p>
                      <a:r>
                        <a:rPr lang="en-US" dirty="0"/>
                        <a:t>User Story </a:t>
                      </a:r>
                    </a:p>
                  </a:txBody>
                  <a:tcPr/>
                </a:tc>
                <a:tc>
                  <a:txBody>
                    <a:bodyPr/>
                    <a:lstStyle/>
                    <a:p>
                      <a:r>
                        <a:rPr lang="en-US" dirty="0"/>
                        <a:t>Accepted Criteria</a:t>
                      </a:r>
                    </a:p>
                  </a:txBody>
                  <a:tcPr/>
                </a:tc>
                <a:extLst>
                  <a:ext uri="{0D108BD9-81ED-4DB2-BD59-A6C34878D82A}">
                    <a16:rowId xmlns:a16="http://schemas.microsoft.com/office/drawing/2014/main" val="1594026476"/>
                  </a:ext>
                </a:extLst>
              </a:tr>
              <a:tr h="118955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#17 As an Admin, I want to be able to List products </a:t>
                      </a:r>
                    </a:p>
                    <a:p>
                      <a:endParaRPr lang="en-US" dirty="0"/>
                    </a:p>
                  </a:txBody>
                  <a:tcPr/>
                </a:tc>
                <a:tc>
                  <a:txBody>
                    <a:bodyPr/>
                    <a:lstStyle/>
                    <a:p>
                      <a:r>
                        <a:rPr lang="en-US" dirty="0"/>
                        <a:t>Admin user can view every customer’s order in a list by clicking List product button in its drop-down menu. </a:t>
                      </a:r>
                    </a:p>
                  </a:txBody>
                  <a:tcPr/>
                </a:tc>
                <a:extLst>
                  <a:ext uri="{0D108BD9-81ED-4DB2-BD59-A6C34878D82A}">
                    <a16:rowId xmlns:a16="http://schemas.microsoft.com/office/drawing/2014/main" val="672309191"/>
                  </a:ext>
                </a:extLst>
              </a:tr>
              <a:tr h="118955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04085378"/>
                  </a:ext>
                </a:extLst>
              </a:tr>
            </a:tbl>
          </a:graphicData>
        </a:graphic>
      </p:graphicFrame>
    </p:spTree>
    <p:extLst>
      <p:ext uri="{BB962C8B-B14F-4D97-AF65-F5344CB8AC3E}">
        <p14:creationId xmlns:p14="http://schemas.microsoft.com/office/powerpoint/2010/main" val="3194642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EF4DBE-A60E-4AAE-9D62-1147461C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751211"/>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3955649-790D-4997-9D50-C1D8E32C1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754768"/>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8839B1D-4A8C-403C-9D1B-B83CF1DB6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5946475"/>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9818AF9-99F4-4DD9-A3EB-0A3477509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950032"/>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4">
            <a:extLst>
              <a:ext uri="{FF2B5EF4-FFF2-40B4-BE49-F238E27FC236}">
                <a16:creationId xmlns:a16="http://schemas.microsoft.com/office/drawing/2014/main" id="{899E9ED3-3354-495B-B777-E9731625C85A}"/>
              </a:ext>
            </a:extLst>
          </p:cNvPr>
          <p:cNvGraphicFramePr>
            <a:graphicFrameLocks noGrp="1"/>
          </p:cNvGraphicFramePr>
          <p:nvPr>
            <p:extLst>
              <p:ext uri="{D42A27DB-BD31-4B8C-83A1-F6EECF244321}">
                <p14:modId xmlns:p14="http://schemas.microsoft.com/office/powerpoint/2010/main" val="1562821493"/>
              </p:ext>
            </p:extLst>
          </p:nvPr>
        </p:nvGraphicFramePr>
        <p:xfrm>
          <a:off x="251793" y="331303"/>
          <a:ext cx="11767931" cy="6235641"/>
        </p:xfrm>
        <a:graphic>
          <a:graphicData uri="http://schemas.openxmlformats.org/drawingml/2006/table">
            <a:tbl>
              <a:tblPr firstRow="1" bandRow="1">
                <a:tableStyleId>{5C22544A-7EE6-4342-B048-85BDC9FD1C3A}</a:tableStyleId>
              </a:tblPr>
              <a:tblGrid>
                <a:gridCol w="535756">
                  <a:extLst>
                    <a:ext uri="{9D8B030D-6E8A-4147-A177-3AD203B41FA5}">
                      <a16:colId xmlns:a16="http://schemas.microsoft.com/office/drawing/2014/main" val="281384823"/>
                    </a:ext>
                  </a:extLst>
                </a:gridCol>
                <a:gridCol w="1345617">
                  <a:extLst>
                    <a:ext uri="{9D8B030D-6E8A-4147-A177-3AD203B41FA5}">
                      <a16:colId xmlns:a16="http://schemas.microsoft.com/office/drawing/2014/main" val="629998814"/>
                    </a:ext>
                  </a:extLst>
                </a:gridCol>
                <a:gridCol w="1253257">
                  <a:extLst>
                    <a:ext uri="{9D8B030D-6E8A-4147-A177-3AD203B41FA5}">
                      <a16:colId xmlns:a16="http://schemas.microsoft.com/office/drawing/2014/main" val="558023234"/>
                    </a:ext>
                  </a:extLst>
                </a:gridCol>
                <a:gridCol w="2318323">
                  <a:extLst>
                    <a:ext uri="{9D8B030D-6E8A-4147-A177-3AD203B41FA5}">
                      <a16:colId xmlns:a16="http://schemas.microsoft.com/office/drawing/2014/main" val="4075686664"/>
                    </a:ext>
                  </a:extLst>
                </a:gridCol>
                <a:gridCol w="933858">
                  <a:extLst>
                    <a:ext uri="{9D8B030D-6E8A-4147-A177-3AD203B41FA5}">
                      <a16:colId xmlns:a16="http://schemas.microsoft.com/office/drawing/2014/main" val="2946427198"/>
                    </a:ext>
                  </a:extLst>
                </a:gridCol>
                <a:gridCol w="2690560">
                  <a:extLst>
                    <a:ext uri="{9D8B030D-6E8A-4147-A177-3AD203B41FA5}">
                      <a16:colId xmlns:a16="http://schemas.microsoft.com/office/drawing/2014/main" val="3382079550"/>
                    </a:ext>
                  </a:extLst>
                </a:gridCol>
                <a:gridCol w="2690560">
                  <a:extLst>
                    <a:ext uri="{9D8B030D-6E8A-4147-A177-3AD203B41FA5}">
                      <a16:colId xmlns:a16="http://schemas.microsoft.com/office/drawing/2014/main" val="995933749"/>
                    </a:ext>
                  </a:extLst>
                </a:gridCol>
              </a:tblGrid>
              <a:tr h="530447">
                <a:tc>
                  <a:txBody>
                    <a:bodyPr/>
                    <a:lstStyle/>
                    <a:p>
                      <a:r>
                        <a:rPr lang="en-US" dirty="0"/>
                        <a:t>#</a:t>
                      </a:r>
                    </a:p>
                  </a:txBody>
                  <a:tcPr/>
                </a:tc>
                <a:tc>
                  <a:txBody>
                    <a:bodyPr/>
                    <a:lstStyle/>
                    <a:p>
                      <a:r>
                        <a:rPr lang="en-US" dirty="0"/>
                        <a:t>Process</a:t>
                      </a:r>
                    </a:p>
                  </a:txBody>
                  <a:tcPr/>
                </a:tc>
                <a:tc>
                  <a:txBody>
                    <a:bodyPr/>
                    <a:lstStyle/>
                    <a:p>
                      <a:r>
                        <a:rPr lang="en-US" dirty="0"/>
                        <a:t>Test Case</a:t>
                      </a:r>
                    </a:p>
                  </a:txBody>
                  <a:tcPr/>
                </a:tc>
                <a:tc>
                  <a:txBody>
                    <a:bodyPr/>
                    <a:lstStyle/>
                    <a:p>
                      <a:r>
                        <a:rPr lang="en-US" dirty="0"/>
                        <a:t>Description</a:t>
                      </a:r>
                    </a:p>
                  </a:txBody>
                  <a:tcPr/>
                </a:tc>
                <a:tc>
                  <a:txBody>
                    <a:bodyPr/>
                    <a:lstStyle/>
                    <a:p>
                      <a:r>
                        <a:rPr lang="en-US" dirty="0"/>
                        <a:t>Status</a:t>
                      </a:r>
                    </a:p>
                  </a:txBody>
                  <a:tcPr/>
                </a:tc>
                <a:tc>
                  <a:txBody>
                    <a:bodyPr/>
                    <a:lstStyle/>
                    <a:p>
                      <a:r>
                        <a:rPr lang="en-US" dirty="0"/>
                        <a:t>Expected Result</a:t>
                      </a:r>
                    </a:p>
                  </a:txBody>
                  <a:tcPr/>
                </a:tc>
                <a:tc>
                  <a:txBody>
                    <a:bodyPr/>
                    <a:lstStyle/>
                    <a:p>
                      <a:r>
                        <a:rPr lang="en-US" dirty="0"/>
                        <a:t>Actual result</a:t>
                      </a:r>
                    </a:p>
                  </a:txBody>
                  <a:tcPr/>
                </a:tc>
                <a:extLst>
                  <a:ext uri="{0D108BD9-81ED-4DB2-BD59-A6C34878D82A}">
                    <a16:rowId xmlns:a16="http://schemas.microsoft.com/office/drawing/2014/main" val="2992214072"/>
                  </a:ext>
                </a:extLst>
              </a:tr>
              <a:tr h="1056176">
                <a:tc>
                  <a:txBody>
                    <a:bodyPr/>
                    <a:lstStyle/>
                    <a:p>
                      <a:r>
                        <a:rPr lang="en-US" sz="1600" dirty="0"/>
                        <a:t>15</a:t>
                      </a:r>
                    </a:p>
                  </a:txBody>
                  <a:tcPr/>
                </a:tc>
                <a:tc>
                  <a:txBody>
                    <a:bodyPr/>
                    <a:lstStyle/>
                    <a:p>
                      <a:r>
                        <a:rPr lang="en-US" sz="1600" dirty="0"/>
                        <a:t>Profile displayed</a:t>
                      </a:r>
                    </a:p>
                  </a:txBody>
                  <a:tcPr/>
                </a:tc>
                <a:tc>
                  <a:txBody>
                    <a:bodyPr/>
                    <a:lstStyle/>
                    <a:p>
                      <a:r>
                        <a:rPr lang="en-US" sz="1600" dirty="0"/>
                        <a:t>Click on user profile button </a:t>
                      </a:r>
                    </a:p>
                  </a:txBody>
                  <a:tcPr/>
                </a:tc>
                <a:tc>
                  <a:txBody>
                    <a:bodyPr/>
                    <a:lstStyle/>
                    <a:p>
                      <a:r>
                        <a:rPr lang="en-US" sz="1600" dirty="0"/>
                        <a:t>Mouse hang on logged in user’s icon. </a:t>
                      </a:r>
                    </a:p>
                  </a:txBody>
                  <a:tcPr/>
                </a:tc>
                <a:tc>
                  <a:txBody>
                    <a:bodyPr/>
                    <a:lstStyle/>
                    <a:p>
                      <a:r>
                        <a:rPr lang="en-US" sz="1600" dirty="0"/>
                        <a:t>Passed </a:t>
                      </a:r>
                    </a:p>
                  </a:txBody>
                  <a:tcPr/>
                </a:tc>
                <a:tc>
                  <a:txBody>
                    <a:bodyPr/>
                    <a:lstStyle/>
                    <a:p>
                      <a:r>
                        <a:rPr lang="en-US" sz="1600" dirty="0"/>
                        <a:t>A drop-down menu show user profile pop up </a:t>
                      </a:r>
                    </a:p>
                  </a:txBody>
                  <a:tcPr/>
                </a:tc>
                <a:tc>
                  <a:txBody>
                    <a:bodyPr/>
                    <a:lstStyle/>
                    <a:p>
                      <a:r>
                        <a:rPr lang="en-US" sz="1600" dirty="0"/>
                        <a:t>The menu pop up with correct word </a:t>
                      </a:r>
                    </a:p>
                  </a:txBody>
                  <a:tcPr/>
                </a:tc>
                <a:extLst>
                  <a:ext uri="{0D108BD9-81ED-4DB2-BD59-A6C34878D82A}">
                    <a16:rowId xmlns:a16="http://schemas.microsoft.com/office/drawing/2014/main" val="1118232412"/>
                  </a:ext>
                </a:extLst>
              </a:tr>
              <a:tr h="800632">
                <a:tc>
                  <a:txBody>
                    <a:bodyPr/>
                    <a:lstStyle/>
                    <a:p>
                      <a:endParaRPr lang="en-US" sz="1600" dirty="0"/>
                    </a:p>
                  </a:txBody>
                  <a:tcPr/>
                </a:tc>
                <a:tc>
                  <a:txBody>
                    <a:bodyPr/>
                    <a:lstStyle/>
                    <a:p>
                      <a:endParaRPr lang="en-US" sz="1600" dirty="0"/>
                    </a:p>
                  </a:txBody>
                  <a:tcPr/>
                </a:tc>
                <a:tc>
                  <a:txBody>
                    <a:bodyPr/>
                    <a:lstStyle/>
                    <a:p>
                      <a:pPr marL="228600" indent="-228600">
                        <a:buFont typeface="+mj-lt"/>
                        <a:buAutoNum type="arabicPeriod"/>
                      </a:pPr>
                      <a:endParaRPr lang="en-US" sz="1600" dirty="0"/>
                    </a:p>
                  </a:txBody>
                  <a:tcPr/>
                </a:tc>
                <a:tc>
                  <a:txBody>
                    <a:bodyPr/>
                    <a:lstStyle/>
                    <a:p>
                      <a:r>
                        <a:rPr lang="en-US" sz="1600" dirty="0"/>
                        <a:t>Move mouse to user profile button and click on it </a:t>
                      </a:r>
                    </a:p>
                  </a:txBody>
                  <a:tcPr/>
                </a:tc>
                <a:tc>
                  <a:txBody>
                    <a:bodyPr/>
                    <a:lstStyle/>
                    <a:p>
                      <a:r>
                        <a:rPr lang="en-US" sz="1600" dirty="0"/>
                        <a:t>passed</a:t>
                      </a:r>
                    </a:p>
                  </a:txBody>
                  <a:tcPr/>
                </a:tc>
                <a:tc>
                  <a:txBody>
                    <a:bodyPr/>
                    <a:lstStyle/>
                    <a:p>
                      <a:r>
                        <a:rPr lang="en-US" sz="1600" dirty="0"/>
                        <a:t>A form with user information showed up </a:t>
                      </a:r>
                    </a:p>
                  </a:txBody>
                  <a:tcPr/>
                </a:tc>
                <a:tc>
                  <a:txBody>
                    <a:bodyPr/>
                    <a:lstStyle/>
                    <a:p>
                      <a:r>
                        <a:rPr lang="en-US" sz="1600" dirty="0"/>
                        <a:t>A form with correct user information showed up </a:t>
                      </a:r>
                    </a:p>
                  </a:txBody>
                  <a:tcPr/>
                </a:tc>
                <a:extLst>
                  <a:ext uri="{0D108BD9-81ED-4DB2-BD59-A6C34878D82A}">
                    <a16:rowId xmlns:a16="http://schemas.microsoft.com/office/drawing/2014/main" val="2684081551"/>
                  </a:ext>
                </a:extLst>
              </a:tr>
              <a:tr h="946122">
                <a:tc>
                  <a:txBody>
                    <a:bodyPr/>
                    <a:lstStyle/>
                    <a:p>
                      <a:r>
                        <a:rPr lang="en-US" sz="1600" dirty="0"/>
                        <a:t>16</a:t>
                      </a:r>
                    </a:p>
                  </a:txBody>
                  <a:tcPr/>
                </a:tc>
                <a:tc>
                  <a:txBody>
                    <a:bodyPr/>
                    <a:lstStyle/>
                    <a:p>
                      <a:r>
                        <a:rPr lang="en-US" sz="1600" dirty="0"/>
                        <a:t>Update Profile </a:t>
                      </a:r>
                    </a:p>
                  </a:txBody>
                  <a:tcPr/>
                </a:tc>
                <a:tc>
                  <a:txBody>
                    <a:bodyPr/>
                    <a:lstStyle/>
                    <a:p>
                      <a:pPr marL="0" indent="0">
                        <a:buFont typeface="+mj-lt"/>
                        <a:buNone/>
                      </a:pPr>
                      <a:r>
                        <a:rPr lang="en-US" sz="1600" dirty="0"/>
                        <a:t>Click on update button </a:t>
                      </a:r>
                    </a:p>
                  </a:txBody>
                  <a:tcPr/>
                </a:tc>
                <a:tc>
                  <a:txBody>
                    <a:bodyPr/>
                    <a:lstStyle/>
                    <a:p>
                      <a:r>
                        <a:rPr lang="en-US" sz="1600" dirty="0"/>
                        <a:t>In user profile page, fill in different  user info and click update </a:t>
                      </a:r>
                    </a:p>
                  </a:txBody>
                  <a:tcPr/>
                </a:tc>
                <a:tc>
                  <a:txBody>
                    <a:bodyPr/>
                    <a:lstStyle/>
                    <a:p>
                      <a:r>
                        <a:rPr lang="en-US" sz="1600" dirty="0"/>
                        <a:t>Failed </a:t>
                      </a:r>
                    </a:p>
                  </a:txBody>
                  <a:tcPr/>
                </a:tc>
                <a:tc>
                  <a:txBody>
                    <a:bodyPr/>
                    <a:lstStyle/>
                    <a:p>
                      <a:r>
                        <a:rPr lang="en-US" sz="1600" dirty="0"/>
                        <a:t>User should have new info record in database and display correct name on icon</a:t>
                      </a:r>
                    </a:p>
                  </a:txBody>
                  <a:tcPr/>
                </a:tc>
                <a:tc>
                  <a:txBody>
                    <a:bodyPr/>
                    <a:lstStyle/>
                    <a:p>
                      <a:r>
                        <a:rPr lang="en-US" sz="1600" dirty="0"/>
                        <a:t>No data change </a:t>
                      </a:r>
                    </a:p>
                  </a:txBody>
                  <a:tcPr/>
                </a:tc>
                <a:extLst>
                  <a:ext uri="{0D108BD9-81ED-4DB2-BD59-A6C34878D82A}">
                    <a16:rowId xmlns:a16="http://schemas.microsoft.com/office/drawing/2014/main" val="1735084307"/>
                  </a:ext>
                </a:extLst>
              </a:tr>
              <a:tr h="1213952">
                <a:tc>
                  <a:txBody>
                    <a:bodyPr/>
                    <a:lstStyle/>
                    <a:p>
                      <a:r>
                        <a:rPr lang="en-US" sz="1600" dirty="0"/>
                        <a:t>17</a:t>
                      </a:r>
                    </a:p>
                  </a:txBody>
                  <a:tcPr/>
                </a:tc>
                <a:tc>
                  <a:txBody>
                    <a:bodyPr/>
                    <a:lstStyle/>
                    <a:p>
                      <a:r>
                        <a:rPr lang="en-US" sz="1600" dirty="0"/>
                        <a:t>List product</a:t>
                      </a:r>
                    </a:p>
                  </a:txBody>
                  <a:tcPr/>
                </a:tc>
                <a:tc>
                  <a:txBody>
                    <a:bodyPr/>
                    <a:lstStyle/>
                    <a:p>
                      <a:pPr marL="0" indent="0">
                        <a:buFont typeface="+mj-lt"/>
                        <a:buNone/>
                      </a:pPr>
                      <a:r>
                        <a:rPr lang="en-US" sz="1600" dirty="0"/>
                        <a:t>Click on List product button </a:t>
                      </a:r>
                    </a:p>
                  </a:txBody>
                  <a:tcPr/>
                </a:tc>
                <a:tc>
                  <a:txBody>
                    <a:bodyPr/>
                    <a:lstStyle/>
                    <a:p>
                      <a:r>
                        <a:rPr lang="en-US" sz="1600" dirty="0"/>
                        <a:t>Login as admin </a:t>
                      </a:r>
                    </a:p>
                  </a:txBody>
                  <a:tcPr/>
                </a:tc>
                <a:tc>
                  <a:txBody>
                    <a:bodyPr/>
                    <a:lstStyle/>
                    <a:p>
                      <a:r>
                        <a:rPr lang="en-US" sz="1600" dirty="0"/>
                        <a:t>passed</a:t>
                      </a:r>
                    </a:p>
                  </a:txBody>
                  <a:tcPr/>
                </a:tc>
                <a:tc>
                  <a:txBody>
                    <a:bodyPr/>
                    <a:lstStyle/>
                    <a:p>
                      <a:r>
                        <a:rPr lang="en-US" sz="1600" dirty="0"/>
                        <a:t>Current user should replace by admin user </a:t>
                      </a:r>
                    </a:p>
                  </a:txBody>
                  <a:tcPr/>
                </a:tc>
                <a:tc>
                  <a:txBody>
                    <a:bodyPr/>
                    <a:lstStyle/>
                    <a:p>
                      <a:r>
                        <a:rPr lang="en-US" sz="1600" dirty="0"/>
                        <a:t>Admin user successfully logged in.</a:t>
                      </a:r>
                    </a:p>
                  </a:txBody>
                  <a:tcPr/>
                </a:tc>
                <a:extLst>
                  <a:ext uri="{0D108BD9-81ED-4DB2-BD59-A6C34878D82A}">
                    <a16:rowId xmlns:a16="http://schemas.microsoft.com/office/drawing/2014/main" val="3715068029"/>
                  </a:ext>
                </a:extLst>
              </a:tr>
              <a:tr h="843024">
                <a:tc>
                  <a:txBody>
                    <a:bodyPr/>
                    <a:lstStyle/>
                    <a:p>
                      <a:endParaRPr lang="en-US" sz="1600" dirty="0"/>
                    </a:p>
                  </a:txBody>
                  <a:tcPr/>
                </a:tc>
                <a:tc>
                  <a:txBody>
                    <a:bodyPr/>
                    <a:lstStyle/>
                    <a:p>
                      <a:endParaRPr lang="en-US" sz="1600" dirty="0"/>
                    </a:p>
                  </a:txBody>
                  <a:tcPr/>
                </a:tc>
                <a:tc>
                  <a:txBody>
                    <a:bodyPr/>
                    <a:lstStyle/>
                    <a:p>
                      <a:pPr marL="228600" indent="-228600">
                        <a:buFont typeface="+mj-lt"/>
                        <a:buAutoNum type="arabicPeriod"/>
                      </a:pPr>
                      <a:endParaRPr lang="en-US" sz="1600" dirty="0"/>
                    </a:p>
                  </a:txBody>
                  <a:tcPr/>
                </a:tc>
                <a:tc>
                  <a:txBody>
                    <a:bodyPr/>
                    <a:lstStyle/>
                    <a:p>
                      <a:r>
                        <a:rPr lang="en-US" sz="1600" dirty="0"/>
                        <a:t>Move mouse to admin icon </a:t>
                      </a:r>
                    </a:p>
                  </a:txBody>
                  <a:tcPr/>
                </a:tc>
                <a:tc>
                  <a:txBody>
                    <a:bodyPr/>
                    <a:lstStyle/>
                    <a:p>
                      <a:r>
                        <a:rPr lang="en-US" sz="1600" dirty="0"/>
                        <a:t>passed</a:t>
                      </a:r>
                    </a:p>
                  </a:txBody>
                  <a:tcPr/>
                </a:tc>
                <a:tc>
                  <a:txBody>
                    <a:bodyPr/>
                    <a:lstStyle/>
                    <a:p>
                      <a:r>
                        <a:rPr lang="en-US" sz="1600" dirty="0"/>
                        <a:t>A drop-down menu show List product showed up</a:t>
                      </a:r>
                    </a:p>
                  </a:txBody>
                  <a:tcPr/>
                </a:tc>
                <a:tc>
                  <a:txBody>
                    <a:bodyPr/>
                    <a:lstStyle/>
                    <a:p>
                      <a:r>
                        <a:rPr lang="en-US" sz="1600" dirty="0"/>
                        <a:t>The menu pop up with correct word</a:t>
                      </a:r>
                    </a:p>
                  </a:txBody>
                  <a:tcPr/>
                </a:tc>
                <a:extLst>
                  <a:ext uri="{0D108BD9-81ED-4DB2-BD59-A6C34878D82A}">
                    <a16:rowId xmlns:a16="http://schemas.microsoft.com/office/drawing/2014/main" val="3036162388"/>
                  </a:ext>
                </a:extLst>
              </a:tr>
              <a:tr h="472093">
                <a:tc>
                  <a:txBody>
                    <a:bodyPr/>
                    <a:lstStyle/>
                    <a:p>
                      <a:endParaRPr lang="en-US" sz="1600" dirty="0"/>
                    </a:p>
                  </a:txBody>
                  <a:tcPr/>
                </a:tc>
                <a:tc>
                  <a:txBody>
                    <a:bodyPr/>
                    <a:lstStyle/>
                    <a:p>
                      <a:endParaRPr lang="en-US" sz="1600" dirty="0"/>
                    </a:p>
                  </a:txBody>
                  <a:tcPr/>
                </a:tc>
                <a:tc>
                  <a:txBody>
                    <a:bodyPr/>
                    <a:lstStyle/>
                    <a:p>
                      <a:pPr marL="228600" indent="-228600">
                        <a:buFont typeface="+mj-lt"/>
                        <a:buAutoNum type="arabicPeriod"/>
                      </a:pPr>
                      <a:endParaRPr lang="en-US" sz="1600" dirty="0"/>
                    </a:p>
                  </a:txBody>
                  <a:tcPr/>
                </a:tc>
                <a:tc>
                  <a:txBody>
                    <a:bodyPr/>
                    <a:lstStyle/>
                    <a:p>
                      <a:r>
                        <a:rPr lang="en-US" sz="1600" dirty="0"/>
                        <a:t>Move mouse to List product button and click on it</a:t>
                      </a:r>
                    </a:p>
                  </a:txBody>
                  <a:tcPr/>
                </a:tc>
                <a:tc>
                  <a:txBody>
                    <a:bodyPr/>
                    <a:lstStyle/>
                    <a:p>
                      <a:r>
                        <a:rPr lang="en-US" sz="1600" dirty="0"/>
                        <a:t>passed</a:t>
                      </a:r>
                    </a:p>
                  </a:txBody>
                  <a:tcPr/>
                </a:tc>
                <a:tc>
                  <a:txBody>
                    <a:bodyPr/>
                    <a:lstStyle/>
                    <a:p>
                      <a:r>
                        <a:rPr lang="en-US" sz="1600" dirty="0"/>
                        <a:t>A form shows all current order showed up </a:t>
                      </a:r>
                    </a:p>
                  </a:txBody>
                  <a:tcPr/>
                </a:tc>
                <a:tc>
                  <a:txBody>
                    <a:bodyPr/>
                    <a:lstStyle/>
                    <a:p>
                      <a:r>
                        <a:rPr lang="en-US" sz="1600" dirty="0"/>
                        <a:t>The form show up with correct information </a:t>
                      </a:r>
                    </a:p>
                  </a:txBody>
                  <a:tcPr/>
                </a:tc>
                <a:extLst>
                  <a:ext uri="{0D108BD9-81ED-4DB2-BD59-A6C34878D82A}">
                    <a16:rowId xmlns:a16="http://schemas.microsoft.com/office/drawing/2014/main" val="1347386590"/>
                  </a:ext>
                </a:extLst>
              </a:tr>
            </a:tbl>
          </a:graphicData>
        </a:graphic>
      </p:graphicFrame>
      <p:sp>
        <p:nvSpPr>
          <p:cNvPr id="2" name="TextBox 1">
            <a:extLst>
              <a:ext uri="{FF2B5EF4-FFF2-40B4-BE49-F238E27FC236}">
                <a16:creationId xmlns:a16="http://schemas.microsoft.com/office/drawing/2014/main" id="{EC73B98A-021E-4213-833B-8A229E791251}"/>
              </a:ext>
            </a:extLst>
          </p:cNvPr>
          <p:cNvSpPr txBox="1"/>
          <p:nvPr/>
        </p:nvSpPr>
        <p:spPr>
          <a:xfrm>
            <a:off x="450166" y="0"/>
            <a:ext cx="2307102" cy="365760"/>
          </a:xfrm>
          <a:prstGeom prst="rect">
            <a:avLst/>
          </a:prstGeom>
          <a:noFill/>
        </p:spPr>
        <p:txBody>
          <a:bodyPr wrap="square" rtlCol="0">
            <a:spAutoFit/>
          </a:bodyPr>
          <a:lstStyle/>
          <a:p>
            <a:r>
              <a:rPr lang="en-US" dirty="0"/>
              <a:t>Test Case</a:t>
            </a:r>
          </a:p>
        </p:txBody>
      </p:sp>
    </p:spTree>
    <p:extLst>
      <p:ext uri="{BB962C8B-B14F-4D97-AF65-F5344CB8AC3E}">
        <p14:creationId xmlns:p14="http://schemas.microsoft.com/office/powerpoint/2010/main" val="594007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EA7B49C-1DDA-4A36-B615-CCE52D770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49BF0E-90A2-447D-851A-A1C4FC5E5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911" y="638175"/>
            <a:ext cx="3682784"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A66ABD0-5F53-A841-8640-D0E27240F5B4}"/>
              </a:ext>
            </a:extLst>
          </p:cNvPr>
          <p:cNvSpPr>
            <a:spLocks noGrp="1"/>
          </p:cNvSpPr>
          <p:nvPr>
            <p:ph type="ctrTitle"/>
          </p:nvPr>
        </p:nvSpPr>
        <p:spPr>
          <a:xfrm>
            <a:off x="700218" y="1656292"/>
            <a:ext cx="3150659" cy="2085869"/>
          </a:xfrm>
        </p:spPr>
        <p:txBody>
          <a:bodyPr>
            <a:normAutofit/>
          </a:bodyPr>
          <a:lstStyle/>
          <a:p>
            <a:r>
              <a:rPr lang="en-US" sz="3100">
                <a:solidFill>
                  <a:srgbClr val="FFFFFF"/>
                </a:solidFill>
              </a:rPr>
              <a:t>Technologies we used</a:t>
            </a:r>
          </a:p>
        </p:txBody>
      </p:sp>
      <p:sp>
        <p:nvSpPr>
          <p:cNvPr id="19" name="Rectangle 18">
            <a:extLst>
              <a:ext uri="{FF2B5EF4-FFF2-40B4-BE49-F238E27FC236}">
                <a16:creationId xmlns:a16="http://schemas.microsoft.com/office/drawing/2014/main" id="{5B432A1A-7A25-4237-B64F-E0244D852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371419D3-21C1-47D3-9BB6-2E08FCE81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99383C2D-F910-444C-AFBF-2A6C72EBA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AC7279F-774B-48BD-8EC4-E7346A34A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2242" y="627940"/>
            <a:ext cx="3704425" cy="2837094"/>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descr="图标&#10;&#10;描述已自动生成">
            <a:extLst>
              <a:ext uri="{FF2B5EF4-FFF2-40B4-BE49-F238E27FC236}">
                <a16:creationId xmlns:a16="http://schemas.microsoft.com/office/drawing/2014/main" id="{251231EF-C2AF-49C3-A1F4-786C59E95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999" y="860249"/>
            <a:ext cx="3356919" cy="2365102"/>
          </a:xfrm>
          <a:prstGeom prst="rect">
            <a:avLst/>
          </a:prstGeom>
        </p:spPr>
      </p:pic>
      <p:sp>
        <p:nvSpPr>
          <p:cNvPr id="27" name="Rectangle 26">
            <a:extLst>
              <a:ext uri="{FF2B5EF4-FFF2-40B4-BE49-F238E27FC236}">
                <a16:creationId xmlns:a16="http://schemas.microsoft.com/office/drawing/2014/main" id="{7DDFE527-440F-4625-B425-54376B60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2736" y="627940"/>
            <a:ext cx="3704425" cy="2847329"/>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图片 9" descr="徽标&#10;&#10;描述已自动生成">
            <a:extLst>
              <a:ext uri="{FF2B5EF4-FFF2-40B4-BE49-F238E27FC236}">
                <a16:creationId xmlns:a16="http://schemas.microsoft.com/office/drawing/2014/main" id="{1814C85D-B05F-429E-84A4-56FC5BBD318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23232" y="1482114"/>
            <a:ext cx="3372551" cy="1121373"/>
          </a:xfrm>
          <a:prstGeom prst="rect">
            <a:avLst/>
          </a:prstGeom>
        </p:spPr>
      </p:pic>
      <p:sp>
        <p:nvSpPr>
          <p:cNvPr id="29" name="Rectangle 28">
            <a:extLst>
              <a:ext uri="{FF2B5EF4-FFF2-40B4-BE49-F238E27FC236}">
                <a16:creationId xmlns:a16="http://schemas.microsoft.com/office/drawing/2014/main" id="{8C2E4842-085B-4316-A26B-BFB4CF21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62" y="3572039"/>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descr="图标&#10;&#10;描述已自动生成">
            <a:extLst>
              <a:ext uri="{FF2B5EF4-FFF2-40B4-BE49-F238E27FC236}">
                <a16:creationId xmlns:a16="http://schemas.microsoft.com/office/drawing/2014/main" id="{6C72833A-38BC-451A-A948-98B4BBA99F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1999" y="3957872"/>
            <a:ext cx="3356919" cy="2056113"/>
          </a:xfrm>
          <a:prstGeom prst="rect">
            <a:avLst/>
          </a:prstGeom>
        </p:spPr>
      </p:pic>
      <p:sp>
        <p:nvSpPr>
          <p:cNvPr id="31" name="Rectangle 30">
            <a:extLst>
              <a:ext uri="{FF2B5EF4-FFF2-40B4-BE49-F238E27FC236}">
                <a16:creationId xmlns:a16="http://schemas.microsoft.com/office/drawing/2014/main" id="{E8015A85-E7C2-4028-A775-8B61DA2C2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3247" y="3572038"/>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descr="徽标&#10;&#10;描述已自动生成">
            <a:extLst>
              <a:ext uri="{FF2B5EF4-FFF2-40B4-BE49-F238E27FC236}">
                <a16:creationId xmlns:a16="http://schemas.microsoft.com/office/drawing/2014/main" id="{F4C44F10-DEDE-4891-A4E7-32CEAABD181D}"/>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223232" y="4311418"/>
            <a:ext cx="3372551" cy="1349020"/>
          </a:xfrm>
          <a:prstGeom prst="rect">
            <a:avLst/>
          </a:prstGeom>
        </p:spPr>
      </p:pic>
    </p:spTree>
    <p:extLst>
      <p:ext uri="{BB962C8B-B14F-4D97-AF65-F5344CB8AC3E}">
        <p14:creationId xmlns:p14="http://schemas.microsoft.com/office/powerpoint/2010/main" val="3883042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3A6E94EB-1CED-4F7C-B387-8EE133C8B073}"/>
              </a:ext>
            </a:extLst>
          </p:cNvPr>
          <p:cNvSpPr>
            <a:spLocks noGrp="1"/>
          </p:cNvSpPr>
          <p:nvPr>
            <p:ph type="ctrTitle"/>
          </p:nvPr>
        </p:nvSpPr>
        <p:spPr>
          <a:xfrm>
            <a:off x="885371" y="562315"/>
            <a:ext cx="5544458" cy="427765"/>
          </a:xfrm>
        </p:spPr>
        <p:txBody>
          <a:bodyPr>
            <a:normAutofit fontScale="90000"/>
          </a:bodyPr>
          <a:lstStyle/>
          <a:p>
            <a:r>
              <a:rPr lang="en-US" dirty="0"/>
              <a:t>Sprint backlog</a:t>
            </a:r>
          </a:p>
        </p:txBody>
      </p:sp>
      <p:sp>
        <p:nvSpPr>
          <p:cNvPr id="15" name="TextBox 14">
            <a:extLst>
              <a:ext uri="{FF2B5EF4-FFF2-40B4-BE49-F238E27FC236}">
                <a16:creationId xmlns:a16="http://schemas.microsoft.com/office/drawing/2014/main" id="{17040661-50B6-4858-89CE-FFBB15933B6D}"/>
              </a:ext>
            </a:extLst>
          </p:cNvPr>
          <p:cNvSpPr txBox="1"/>
          <p:nvPr/>
        </p:nvSpPr>
        <p:spPr>
          <a:xfrm>
            <a:off x="8523672" y="591531"/>
            <a:ext cx="2782957" cy="646331"/>
          </a:xfrm>
          <a:prstGeom prst="rect">
            <a:avLst/>
          </a:prstGeom>
          <a:noFill/>
        </p:spPr>
        <p:txBody>
          <a:bodyPr wrap="square" rtlCol="0">
            <a:spAutoFit/>
          </a:bodyPr>
          <a:lstStyle/>
          <a:p>
            <a:r>
              <a:rPr lang="en-US" dirty="0"/>
              <a:t>Team Dice Deliverable </a:t>
            </a:r>
            <a:r>
              <a:rPr lang="en-US" b="0" dirty="0">
                <a:solidFill>
                  <a:srgbClr val="333333"/>
                </a:solidFill>
                <a:effectLst/>
                <a:latin typeface="PingFang SC"/>
              </a:rPr>
              <a:t>I</a:t>
            </a:r>
            <a:endParaRPr lang="en-US" b="1" dirty="0">
              <a:solidFill>
                <a:srgbClr val="333333"/>
              </a:solidFill>
              <a:effectLst/>
              <a:latin typeface="PingFang SC"/>
            </a:endParaRPr>
          </a:p>
          <a:p>
            <a:endParaRPr lang="en-US" dirty="0"/>
          </a:p>
        </p:txBody>
      </p:sp>
      <p:graphicFrame>
        <p:nvGraphicFramePr>
          <p:cNvPr id="12" name="Table 2">
            <a:extLst>
              <a:ext uri="{FF2B5EF4-FFF2-40B4-BE49-F238E27FC236}">
                <a16:creationId xmlns:a16="http://schemas.microsoft.com/office/drawing/2014/main" id="{C4BF564A-28D4-4DA8-82B6-28CB12DEDBE5}"/>
              </a:ext>
            </a:extLst>
          </p:cNvPr>
          <p:cNvGraphicFramePr>
            <a:graphicFrameLocks noGrp="1"/>
          </p:cNvGraphicFramePr>
          <p:nvPr>
            <p:extLst>
              <p:ext uri="{D42A27DB-BD31-4B8C-83A1-F6EECF244321}">
                <p14:modId xmlns:p14="http://schemas.microsoft.com/office/powerpoint/2010/main" val="1969515725"/>
              </p:ext>
            </p:extLst>
          </p:nvPr>
        </p:nvGraphicFramePr>
        <p:xfrm>
          <a:off x="446532" y="1203869"/>
          <a:ext cx="11293912" cy="4301540"/>
        </p:xfrm>
        <a:graphic>
          <a:graphicData uri="http://schemas.openxmlformats.org/drawingml/2006/table">
            <a:tbl>
              <a:tblPr firstRow="1" bandRow="1">
                <a:tableStyleId>{5C22544A-7EE6-4342-B048-85BDC9FD1C3A}</a:tableStyleId>
              </a:tblPr>
              <a:tblGrid>
                <a:gridCol w="2823478">
                  <a:extLst>
                    <a:ext uri="{9D8B030D-6E8A-4147-A177-3AD203B41FA5}">
                      <a16:colId xmlns:a16="http://schemas.microsoft.com/office/drawing/2014/main" val="1577549277"/>
                    </a:ext>
                  </a:extLst>
                </a:gridCol>
                <a:gridCol w="2823478">
                  <a:extLst>
                    <a:ext uri="{9D8B030D-6E8A-4147-A177-3AD203B41FA5}">
                      <a16:colId xmlns:a16="http://schemas.microsoft.com/office/drawing/2014/main" val="3701953242"/>
                    </a:ext>
                  </a:extLst>
                </a:gridCol>
                <a:gridCol w="2823478">
                  <a:extLst>
                    <a:ext uri="{9D8B030D-6E8A-4147-A177-3AD203B41FA5}">
                      <a16:colId xmlns:a16="http://schemas.microsoft.com/office/drawing/2014/main" val="3845654519"/>
                    </a:ext>
                  </a:extLst>
                </a:gridCol>
                <a:gridCol w="2823478">
                  <a:extLst>
                    <a:ext uri="{9D8B030D-6E8A-4147-A177-3AD203B41FA5}">
                      <a16:colId xmlns:a16="http://schemas.microsoft.com/office/drawing/2014/main" val="71327951"/>
                    </a:ext>
                  </a:extLst>
                </a:gridCol>
              </a:tblGrid>
              <a:tr h="98452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Product back log Item </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Tasks</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Started Tasks </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Status/vote</a:t>
                      </a:r>
                    </a:p>
                    <a:p>
                      <a:endParaRPr lang="en-US" dirty="0"/>
                    </a:p>
                  </a:txBody>
                  <a:tcPr/>
                </a:tc>
                <a:extLst>
                  <a:ext uri="{0D108BD9-81ED-4DB2-BD59-A6C34878D82A}">
                    <a16:rowId xmlns:a16="http://schemas.microsoft.com/office/drawing/2014/main" val="10679557"/>
                  </a:ext>
                </a:extLst>
              </a:tr>
              <a:tr h="107292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Install development tools</a:t>
                      </a:r>
                    </a:p>
                    <a:p>
                      <a:endParaRPr lang="en-US" sz="1600" dirty="0"/>
                    </a:p>
                  </a:txBody>
                  <a:tcPr/>
                </a:tc>
                <a:tc>
                  <a:txBody>
                    <a:bodyPr/>
                    <a:lstStyle/>
                    <a:p>
                      <a:r>
                        <a:rPr lang="en-US" sz="1600" dirty="0"/>
                        <a:t>1 Install React, Node </a:t>
                      </a:r>
                      <a:r>
                        <a:rPr lang="en-US" sz="1600" dirty="0" err="1"/>
                        <a:t>js</a:t>
                      </a:r>
                      <a:endParaRPr lang="en-US" sz="1600" dirty="0"/>
                    </a:p>
                    <a:p>
                      <a:r>
                        <a:rPr lang="en-US" sz="1600" dirty="0"/>
                        <a:t>2 Install extension, add on, any tool that may helpful.</a:t>
                      </a:r>
                    </a:p>
                    <a:p>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1, 2</a:t>
                      </a:r>
                    </a:p>
                    <a:p>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1,2 Done/6</a:t>
                      </a:r>
                    </a:p>
                    <a:p>
                      <a:endParaRPr lang="en-US" sz="1600" dirty="0"/>
                    </a:p>
                  </a:txBody>
                  <a:tcPr/>
                </a:tc>
                <a:extLst>
                  <a:ext uri="{0D108BD9-81ED-4DB2-BD59-A6C34878D82A}">
                    <a16:rowId xmlns:a16="http://schemas.microsoft.com/office/drawing/2014/main" val="2809946540"/>
                  </a:ext>
                </a:extLst>
              </a:tr>
              <a:tr h="109548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Design Website Template</a:t>
                      </a:r>
                    </a:p>
                    <a:p>
                      <a:endParaRPr lang="en-US" sz="1600" dirty="0"/>
                    </a:p>
                  </a:txBody>
                  <a:tcPr/>
                </a:tc>
                <a:tc>
                  <a:txBody>
                    <a:bodyPr/>
                    <a:lstStyle/>
                    <a:p>
                      <a:r>
                        <a:rPr lang="en-US" sz="1600" dirty="0"/>
                        <a:t>1 Install React, Node </a:t>
                      </a:r>
                      <a:r>
                        <a:rPr lang="en-US" sz="1600" dirty="0" err="1"/>
                        <a:t>js</a:t>
                      </a:r>
                      <a:endParaRPr lang="en-US" sz="1600" dirty="0"/>
                    </a:p>
                    <a:p>
                      <a:r>
                        <a:rPr lang="en-US" sz="1600" dirty="0"/>
                        <a:t>2 Install extension, add on, any tool that may helpful.</a:t>
                      </a:r>
                    </a:p>
                    <a:p>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Write CSS code for product list and website </a:t>
                      </a:r>
                    </a:p>
                    <a:p>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Done/6</a:t>
                      </a:r>
                    </a:p>
                    <a:p>
                      <a:endParaRPr lang="en-US" sz="1600" dirty="0"/>
                    </a:p>
                  </a:txBody>
                  <a:tcPr/>
                </a:tc>
                <a:extLst>
                  <a:ext uri="{0D108BD9-81ED-4DB2-BD59-A6C34878D82A}">
                    <a16:rowId xmlns:a16="http://schemas.microsoft.com/office/drawing/2014/main" val="4006150667"/>
                  </a:ext>
                </a:extLst>
              </a:tr>
              <a:tr h="11486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Install communication tool and platform </a:t>
                      </a:r>
                    </a:p>
                    <a:p>
                      <a:endParaRPr lang="en-US" sz="1600" dirty="0"/>
                    </a:p>
                  </a:txBody>
                  <a:tcPr/>
                </a:tc>
                <a:tc>
                  <a:txBody>
                    <a:bodyPr/>
                    <a:lstStyle/>
                    <a:p>
                      <a:r>
                        <a:rPr lang="en-US" sz="1600" dirty="0"/>
                        <a:t>1 Install WhatsApp</a:t>
                      </a:r>
                    </a:p>
                    <a:p>
                      <a:r>
                        <a:rPr lang="en-US" sz="1600" dirty="0"/>
                        <a:t>2 Install GitHub </a:t>
                      </a:r>
                    </a:p>
                    <a:p>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Install all necessary tools for good team communication and project management 1,2 </a:t>
                      </a:r>
                    </a:p>
                    <a:p>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1,2 Done/6</a:t>
                      </a:r>
                    </a:p>
                    <a:p>
                      <a:endParaRPr lang="en-US" sz="1600" dirty="0"/>
                    </a:p>
                  </a:txBody>
                  <a:tcPr/>
                </a:tc>
                <a:extLst>
                  <a:ext uri="{0D108BD9-81ED-4DB2-BD59-A6C34878D82A}">
                    <a16:rowId xmlns:a16="http://schemas.microsoft.com/office/drawing/2014/main" val="3478121417"/>
                  </a:ext>
                </a:extLst>
              </a:tr>
            </a:tbl>
          </a:graphicData>
        </a:graphic>
      </p:graphicFrame>
    </p:spTree>
    <p:extLst>
      <p:ext uri="{BB962C8B-B14F-4D97-AF65-F5344CB8AC3E}">
        <p14:creationId xmlns:p14="http://schemas.microsoft.com/office/powerpoint/2010/main" val="3665414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3A6E94EB-1CED-4F7C-B387-8EE133C8B073}"/>
              </a:ext>
            </a:extLst>
          </p:cNvPr>
          <p:cNvSpPr>
            <a:spLocks noGrp="1"/>
          </p:cNvSpPr>
          <p:nvPr>
            <p:ph type="ctrTitle"/>
          </p:nvPr>
        </p:nvSpPr>
        <p:spPr>
          <a:xfrm>
            <a:off x="885371" y="562315"/>
            <a:ext cx="5544458" cy="427765"/>
          </a:xfrm>
        </p:spPr>
        <p:txBody>
          <a:bodyPr>
            <a:normAutofit fontScale="90000"/>
          </a:bodyPr>
          <a:lstStyle/>
          <a:p>
            <a:r>
              <a:rPr lang="en-US" dirty="0"/>
              <a:t>Sprint backlog</a:t>
            </a:r>
          </a:p>
        </p:txBody>
      </p:sp>
      <p:sp>
        <p:nvSpPr>
          <p:cNvPr id="15" name="TextBox 14">
            <a:extLst>
              <a:ext uri="{FF2B5EF4-FFF2-40B4-BE49-F238E27FC236}">
                <a16:creationId xmlns:a16="http://schemas.microsoft.com/office/drawing/2014/main" id="{17040661-50B6-4858-89CE-FFBB15933B6D}"/>
              </a:ext>
            </a:extLst>
          </p:cNvPr>
          <p:cNvSpPr txBox="1"/>
          <p:nvPr/>
        </p:nvSpPr>
        <p:spPr>
          <a:xfrm>
            <a:off x="8523672" y="591531"/>
            <a:ext cx="2782957" cy="646331"/>
          </a:xfrm>
          <a:prstGeom prst="rect">
            <a:avLst/>
          </a:prstGeom>
          <a:noFill/>
        </p:spPr>
        <p:txBody>
          <a:bodyPr wrap="square" rtlCol="0">
            <a:spAutoFit/>
          </a:bodyPr>
          <a:lstStyle/>
          <a:p>
            <a:r>
              <a:rPr lang="en-US" dirty="0"/>
              <a:t>Team Dice Deliverable </a:t>
            </a:r>
            <a:r>
              <a:rPr lang="en-US" b="0" dirty="0">
                <a:solidFill>
                  <a:srgbClr val="333333"/>
                </a:solidFill>
                <a:effectLst/>
                <a:latin typeface="PingFang SC"/>
              </a:rPr>
              <a:t>II</a:t>
            </a:r>
            <a:endParaRPr lang="en-US" b="1" dirty="0">
              <a:solidFill>
                <a:srgbClr val="333333"/>
              </a:solidFill>
              <a:effectLst/>
              <a:latin typeface="PingFang SC"/>
            </a:endParaRPr>
          </a:p>
          <a:p>
            <a:endParaRPr lang="en-US" dirty="0"/>
          </a:p>
        </p:txBody>
      </p:sp>
      <p:graphicFrame>
        <p:nvGraphicFramePr>
          <p:cNvPr id="12" name="Table 2">
            <a:extLst>
              <a:ext uri="{FF2B5EF4-FFF2-40B4-BE49-F238E27FC236}">
                <a16:creationId xmlns:a16="http://schemas.microsoft.com/office/drawing/2014/main" id="{C4BF564A-28D4-4DA8-82B6-28CB12DEDBE5}"/>
              </a:ext>
            </a:extLst>
          </p:cNvPr>
          <p:cNvGraphicFramePr>
            <a:graphicFrameLocks noGrp="1"/>
          </p:cNvGraphicFramePr>
          <p:nvPr>
            <p:extLst>
              <p:ext uri="{D42A27DB-BD31-4B8C-83A1-F6EECF244321}">
                <p14:modId xmlns:p14="http://schemas.microsoft.com/office/powerpoint/2010/main" val="1944185302"/>
              </p:ext>
            </p:extLst>
          </p:nvPr>
        </p:nvGraphicFramePr>
        <p:xfrm>
          <a:off x="446532" y="1203869"/>
          <a:ext cx="11293912" cy="5518954"/>
        </p:xfrm>
        <a:graphic>
          <a:graphicData uri="http://schemas.openxmlformats.org/drawingml/2006/table">
            <a:tbl>
              <a:tblPr firstRow="1" bandRow="1">
                <a:tableStyleId>{5C22544A-7EE6-4342-B048-85BDC9FD1C3A}</a:tableStyleId>
              </a:tblPr>
              <a:tblGrid>
                <a:gridCol w="2823478">
                  <a:extLst>
                    <a:ext uri="{9D8B030D-6E8A-4147-A177-3AD203B41FA5}">
                      <a16:colId xmlns:a16="http://schemas.microsoft.com/office/drawing/2014/main" val="1577549277"/>
                    </a:ext>
                  </a:extLst>
                </a:gridCol>
                <a:gridCol w="2823478">
                  <a:extLst>
                    <a:ext uri="{9D8B030D-6E8A-4147-A177-3AD203B41FA5}">
                      <a16:colId xmlns:a16="http://schemas.microsoft.com/office/drawing/2014/main" val="3701953242"/>
                    </a:ext>
                  </a:extLst>
                </a:gridCol>
                <a:gridCol w="2823478">
                  <a:extLst>
                    <a:ext uri="{9D8B030D-6E8A-4147-A177-3AD203B41FA5}">
                      <a16:colId xmlns:a16="http://schemas.microsoft.com/office/drawing/2014/main" val="3845654519"/>
                    </a:ext>
                  </a:extLst>
                </a:gridCol>
                <a:gridCol w="2823478">
                  <a:extLst>
                    <a:ext uri="{9D8B030D-6E8A-4147-A177-3AD203B41FA5}">
                      <a16:colId xmlns:a16="http://schemas.microsoft.com/office/drawing/2014/main" val="71327951"/>
                    </a:ext>
                  </a:extLst>
                </a:gridCol>
              </a:tblGrid>
              <a:tr h="59679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Product back log Item </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Tasks</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Started Tasks </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Status/vote</a:t>
                      </a:r>
                    </a:p>
                    <a:p>
                      <a:endParaRPr lang="en-US" dirty="0"/>
                    </a:p>
                  </a:txBody>
                  <a:tcPr/>
                </a:tc>
                <a:extLst>
                  <a:ext uri="{0D108BD9-81ED-4DB2-BD59-A6C34878D82A}">
                    <a16:rowId xmlns:a16="http://schemas.microsoft.com/office/drawing/2014/main" val="10679557"/>
                  </a:ext>
                </a:extLst>
              </a:tr>
              <a:tr h="105353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dirty="0"/>
                        <a:t>Have a website </a:t>
                      </a:r>
                    </a:p>
                    <a:p>
                      <a:endParaRPr lang="en-US" sz="15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dirty="0"/>
                        <a:t>1 Create a react app and write code for front end. Test frontend. </a:t>
                      </a:r>
                    </a:p>
                    <a:p>
                      <a:endParaRPr lang="en-US" sz="15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dirty="0"/>
                        <a:t>Created a react app and tested.</a:t>
                      </a:r>
                    </a:p>
                    <a:p>
                      <a:endParaRPr lang="en-US" sz="15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dirty="0"/>
                        <a:t>Done/6</a:t>
                      </a:r>
                    </a:p>
                    <a:p>
                      <a:endParaRPr lang="en-US" sz="1500" dirty="0"/>
                    </a:p>
                  </a:txBody>
                  <a:tcPr/>
                </a:tc>
                <a:extLst>
                  <a:ext uri="{0D108BD9-81ED-4DB2-BD59-A6C34878D82A}">
                    <a16:rowId xmlns:a16="http://schemas.microsoft.com/office/drawing/2014/main" val="2809946540"/>
                  </a:ext>
                </a:extLst>
              </a:tr>
              <a:tr h="8558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baseline="0" dirty="0"/>
                        <a:t>Visualized Product Components</a:t>
                      </a:r>
                    </a:p>
                    <a:p>
                      <a:endParaRPr lang="en-US" sz="1500" dirty="0"/>
                    </a:p>
                  </a:txBody>
                  <a:tcPr/>
                </a:tc>
                <a:tc>
                  <a:txBody>
                    <a:bodyPr/>
                    <a:lstStyle/>
                    <a:p>
                      <a:r>
                        <a:rPr lang="en-US" sz="1500" dirty="0"/>
                        <a:t>1 Build a product list.</a:t>
                      </a:r>
                    </a:p>
                    <a:p>
                      <a:r>
                        <a:rPr lang="en-US" sz="1500" dirty="0"/>
                        <a:t>2 Build product screen page. </a:t>
                      </a:r>
                    </a:p>
                    <a:p>
                      <a:r>
                        <a:rPr lang="en-US" sz="1500" dirty="0"/>
                        <a:t>3 Test by display local photo. </a:t>
                      </a:r>
                    </a:p>
                    <a:p>
                      <a:r>
                        <a:rPr lang="en-US" sz="1500" dirty="0"/>
                        <a:t>4 Create Node server.</a:t>
                      </a:r>
                    </a:p>
                    <a:p>
                      <a:endParaRPr lang="en-US" sz="1500" dirty="0"/>
                    </a:p>
                  </a:txBody>
                  <a:tcPr/>
                </a:tc>
                <a:tc>
                  <a:txBody>
                    <a:bodyPr/>
                    <a:lstStyle/>
                    <a:p>
                      <a:r>
                        <a:rPr lang="en-US" sz="1500" dirty="0"/>
                        <a:t>Created product list and product screen. Create Node server and load products from backend.</a:t>
                      </a:r>
                    </a:p>
                    <a:p>
                      <a:r>
                        <a:rPr lang="en-US" sz="1500" dirty="0"/>
                        <a:t>1,2,3,4</a:t>
                      </a:r>
                    </a:p>
                    <a:p>
                      <a:endParaRPr lang="en-US" sz="15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dirty="0"/>
                        <a:t>1,2,3,4 Done/4</a:t>
                      </a:r>
                    </a:p>
                    <a:p>
                      <a:endParaRPr lang="en-US" sz="1500" dirty="0"/>
                    </a:p>
                  </a:txBody>
                  <a:tcPr/>
                </a:tc>
                <a:extLst>
                  <a:ext uri="{0D108BD9-81ED-4DB2-BD59-A6C34878D82A}">
                    <a16:rowId xmlns:a16="http://schemas.microsoft.com/office/drawing/2014/main" val="4006150667"/>
                  </a:ext>
                </a:extLst>
              </a:tr>
              <a:tr h="11278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dirty="0"/>
                        <a:t>Have detailed Product </a:t>
                      </a:r>
                      <a:r>
                        <a:rPr lang="en-US" sz="1500" baseline="0" dirty="0"/>
                        <a:t>Screen</a:t>
                      </a:r>
                      <a:r>
                        <a:rPr lang="en-US" sz="1500" dirty="0"/>
                        <a:t> </a:t>
                      </a:r>
                    </a:p>
                    <a:p>
                      <a:endParaRPr lang="en-US" sz="1500" dirty="0"/>
                    </a:p>
                  </a:txBody>
                  <a:tcPr/>
                </a:tc>
                <a:tc>
                  <a:txBody>
                    <a:bodyPr/>
                    <a:lstStyle/>
                    <a:p>
                      <a:r>
                        <a:rPr lang="en-US" sz="1500" dirty="0"/>
                        <a:t>1 Add router In homepage, </a:t>
                      </a:r>
                    </a:p>
                    <a:p>
                      <a:r>
                        <a:rPr lang="en-US" sz="1500" dirty="0"/>
                        <a:t>2 create product page.</a:t>
                      </a:r>
                    </a:p>
                    <a:p>
                      <a:r>
                        <a:rPr lang="en-US" sz="1500" dirty="0"/>
                        <a:t>3 Add new routing point to product page. 4 Install Redux and add it to product page</a:t>
                      </a:r>
                    </a:p>
                    <a:p>
                      <a:endParaRPr lang="en-US" sz="1500" dirty="0"/>
                    </a:p>
                  </a:txBody>
                  <a:tcPr/>
                </a:tc>
                <a:tc>
                  <a:txBody>
                    <a:bodyPr/>
                    <a:lstStyle/>
                    <a:p>
                      <a:r>
                        <a:rPr lang="en-US" sz="1500" dirty="0"/>
                        <a:t>Install route function in react</a:t>
                      </a:r>
                    </a:p>
                    <a:p>
                      <a:r>
                        <a:rPr lang="en-US" sz="1500" dirty="0"/>
                        <a:t>Create product page and add redux.  1,2,3,4</a:t>
                      </a:r>
                    </a:p>
                    <a:p>
                      <a:endParaRPr lang="en-US" sz="15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dirty="0"/>
                        <a:t>1,2,3,4 Done/5</a:t>
                      </a:r>
                    </a:p>
                    <a:p>
                      <a:endParaRPr lang="en-US" sz="1500" dirty="0"/>
                    </a:p>
                  </a:txBody>
                  <a:tcPr/>
                </a:tc>
                <a:extLst>
                  <a:ext uri="{0D108BD9-81ED-4DB2-BD59-A6C34878D82A}">
                    <a16:rowId xmlns:a16="http://schemas.microsoft.com/office/drawing/2014/main" val="3478121417"/>
                  </a:ext>
                </a:extLst>
              </a:tr>
              <a:tr h="11278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dirty="0"/>
                        <a:t>Have Shopping cart </a:t>
                      </a:r>
                    </a:p>
                    <a:p>
                      <a:endParaRPr lang="en-US" sz="1500" dirty="0"/>
                    </a:p>
                  </a:txBody>
                  <a:tcPr/>
                </a:tc>
                <a:tc>
                  <a:txBody>
                    <a:bodyPr/>
                    <a:lstStyle/>
                    <a:p>
                      <a:r>
                        <a:rPr lang="en-US" sz="1500" dirty="0"/>
                        <a:t>1 Add new routing point to cart.</a:t>
                      </a:r>
                    </a:p>
                    <a:p>
                      <a:r>
                        <a:rPr lang="en-US" sz="1500" dirty="0"/>
                        <a:t>2 Create cart page.</a:t>
                      </a:r>
                    </a:p>
                    <a:p>
                      <a:endParaRPr lang="en-US" sz="1500" dirty="0"/>
                    </a:p>
                  </a:txBody>
                  <a:tcPr/>
                </a:tc>
                <a:tc>
                  <a:txBody>
                    <a:bodyPr/>
                    <a:lstStyle/>
                    <a:p>
                      <a:r>
                        <a:rPr lang="en-US" sz="1500" dirty="0"/>
                        <a:t>Create cart page </a:t>
                      </a:r>
                    </a:p>
                    <a:p>
                      <a:r>
                        <a:rPr lang="en-US" sz="1500" dirty="0"/>
                        <a:t>Add new routing point to the cart icon button.  1,2</a:t>
                      </a:r>
                    </a:p>
                    <a:p>
                      <a:endParaRPr lang="en-US" sz="15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dirty="0"/>
                        <a:t>1,2 Done/6</a:t>
                      </a:r>
                    </a:p>
                    <a:p>
                      <a:endParaRPr lang="en-US" sz="1500" dirty="0"/>
                    </a:p>
                  </a:txBody>
                  <a:tcPr/>
                </a:tc>
                <a:extLst>
                  <a:ext uri="{0D108BD9-81ED-4DB2-BD59-A6C34878D82A}">
                    <a16:rowId xmlns:a16="http://schemas.microsoft.com/office/drawing/2014/main" val="723707660"/>
                  </a:ext>
                </a:extLst>
              </a:tr>
            </a:tbl>
          </a:graphicData>
        </a:graphic>
      </p:graphicFrame>
    </p:spTree>
    <p:extLst>
      <p:ext uri="{BB962C8B-B14F-4D97-AF65-F5344CB8AC3E}">
        <p14:creationId xmlns:p14="http://schemas.microsoft.com/office/powerpoint/2010/main" val="1448316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3A6E94EB-1CED-4F7C-B387-8EE133C8B073}"/>
              </a:ext>
            </a:extLst>
          </p:cNvPr>
          <p:cNvSpPr>
            <a:spLocks noGrp="1"/>
          </p:cNvSpPr>
          <p:nvPr>
            <p:ph type="ctrTitle"/>
          </p:nvPr>
        </p:nvSpPr>
        <p:spPr>
          <a:xfrm>
            <a:off x="885371" y="562315"/>
            <a:ext cx="5544458" cy="427765"/>
          </a:xfrm>
        </p:spPr>
        <p:txBody>
          <a:bodyPr>
            <a:normAutofit fontScale="90000"/>
          </a:bodyPr>
          <a:lstStyle/>
          <a:p>
            <a:r>
              <a:rPr lang="en-US" dirty="0"/>
              <a:t>Sprint backlog</a:t>
            </a:r>
          </a:p>
        </p:txBody>
      </p:sp>
      <p:sp>
        <p:nvSpPr>
          <p:cNvPr id="15" name="TextBox 14">
            <a:extLst>
              <a:ext uri="{FF2B5EF4-FFF2-40B4-BE49-F238E27FC236}">
                <a16:creationId xmlns:a16="http://schemas.microsoft.com/office/drawing/2014/main" id="{17040661-50B6-4858-89CE-FFBB15933B6D}"/>
              </a:ext>
            </a:extLst>
          </p:cNvPr>
          <p:cNvSpPr txBox="1"/>
          <p:nvPr/>
        </p:nvSpPr>
        <p:spPr>
          <a:xfrm>
            <a:off x="8523672" y="591531"/>
            <a:ext cx="2782957" cy="646331"/>
          </a:xfrm>
          <a:prstGeom prst="rect">
            <a:avLst/>
          </a:prstGeom>
          <a:noFill/>
        </p:spPr>
        <p:txBody>
          <a:bodyPr wrap="square" rtlCol="0">
            <a:spAutoFit/>
          </a:bodyPr>
          <a:lstStyle/>
          <a:p>
            <a:r>
              <a:rPr lang="en-US" dirty="0"/>
              <a:t>Team Dice Deliverable </a:t>
            </a:r>
            <a:r>
              <a:rPr lang="en-US" b="0" dirty="0">
                <a:solidFill>
                  <a:srgbClr val="333333"/>
                </a:solidFill>
                <a:effectLst/>
                <a:latin typeface="PingFang SC"/>
              </a:rPr>
              <a:t>III</a:t>
            </a:r>
            <a:endParaRPr lang="en-US" b="1" dirty="0">
              <a:solidFill>
                <a:srgbClr val="333333"/>
              </a:solidFill>
              <a:effectLst/>
              <a:latin typeface="PingFang SC"/>
            </a:endParaRPr>
          </a:p>
          <a:p>
            <a:endParaRPr lang="en-US" dirty="0"/>
          </a:p>
        </p:txBody>
      </p:sp>
      <p:graphicFrame>
        <p:nvGraphicFramePr>
          <p:cNvPr id="12" name="Table 2">
            <a:extLst>
              <a:ext uri="{FF2B5EF4-FFF2-40B4-BE49-F238E27FC236}">
                <a16:creationId xmlns:a16="http://schemas.microsoft.com/office/drawing/2014/main" id="{C4BF564A-28D4-4DA8-82B6-28CB12DEDBE5}"/>
              </a:ext>
            </a:extLst>
          </p:cNvPr>
          <p:cNvGraphicFramePr>
            <a:graphicFrameLocks noGrp="1"/>
          </p:cNvGraphicFramePr>
          <p:nvPr/>
        </p:nvGraphicFramePr>
        <p:xfrm>
          <a:off x="446532" y="1203869"/>
          <a:ext cx="11293912" cy="5692562"/>
        </p:xfrm>
        <a:graphic>
          <a:graphicData uri="http://schemas.openxmlformats.org/drawingml/2006/table">
            <a:tbl>
              <a:tblPr firstRow="1" bandRow="1">
                <a:tableStyleId>{5C22544A-7EE6-4342-B048-85BDC9FD1C3A}</a:tableStyleId>
              </a:tblPr>
              <a:tblGrid>
                <a:gridCol w="2823478">
                  <a:extLst>
                    <a:ext uri="{9D8B030D-6E8A-4147-A177-3AD203B41FA5}">
                      <a16:colId xmlns:a16="http://schemas.microsoft.com/office/drawing/2014/main" val="1577549277"/>
                    </a:ext>
                  </a:extLst>
                </a:gridCol>
                <a:gridCol w="2823478">
                  <a:extLst>
                    <a:ext uri="{9D8B030D-6E8A-4147-A177-3AD203B41FA5}">
                      <a16:colId xmlns:a16="http://schemas.microsoft.com/office/drawing/2014/main" val="3701953242"/>
                    </a:ext>
                  </a:extLst>
                </a:gridCol>
                <a:gridCol w="2823478">
                  <a:extLst>
                    <a:ext uri="{9D8B030D-6E8A-4147-A177-3AD203B41FA5}">
                      <a16:colId xmlns:a16="http://schemas.microsoft.com/office/drawing/2014/main" val="3845654519"/>
                    </a:ext>
                  </a:extLst>
                </a:gridCol>
                <a:gridCol w="2823478">
                  <a:extLst>
                    <a:ext uri="{9D8B030D-6E8A-4147-A177-3AD203B41FA5}">
                      <a16:colId xmlns:a16="http://schemas.microsoft.com/office/drawing/2014/main" val="71327951"/>
                    </a:ext>
                  </a:extLst>
                </a:gridCol>
              </a:tblGrid>
              <a:tr h="81064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Product back log Item </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Tasks</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Started Tasks </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Status/vote</a:t>
                      </a:r>
                    </a:p>
                    <a:p>
                      <a:endParaRPr lang="en-US" dirty="0"/>
                    </a:p>
                  </a:txBody>
                  <a:tcPr/>
                </a:tc>
                <a:extLst>
                  <a:ext uri="{0D108BD9-81ED-4DB2-BD59-A6C34878D82A}">
                    <a16:rowId xmlns:a16="http://schemas.microsoft.com/office/drawing/2014/main" val="10679557"/>
                  </a:ext>
                </a:extLst>
              </a:tr>
              <a:tr h="160246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Register</a:t>
                      </a:r>
                    </a:p>
                    <a:p>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Create user authentication function. </a:t>
                      </a:r>
                    </a:p>
                    <a:p>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1 Create register page and duplicate one for login/log out page.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2 Finish editing both. Implement authentication action.</a:t>
                      </a:r>
                    </a:p>
                    <a:p>
                      <a:endParaRPr lang="en-US" sz="1600" dirty="0"/>
                    </a:p>
                  </a:txBody>
                  <a:tcPr/>
                </a:tc>
                <a:tc>
                  <a:txBody>
                    <a:bodyPr/>
                    <a:lstStyle/>
                    <a:p>
                      <a:r>
                        <a:rPr lang="en-US" sz="1600" dirty="0"/>
                        <a:t>1,2 Done/6</a:t>
                      </a:r>
                    </a:p>
                  </a:txBody>
                  <a:tcPr/>
                </a:tc>
                <a:extLst>
                  <a:ext uri="{0D108BD9-81ED-4DB2-BD59-A6C34878D82A}">
                    <a16:rowId xmlns:a16="http://schemas.microsoft.com/office/drawing/2014/main" val="2809946540"/>
                  </a:ext>
                </a:extLst>
              </a:tr>
              <a:tr h="9020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Login/Log out in secure </a:t>
                      </a:r>
                    </a:p>
                    <a:p>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Create private route for admin user </a:t>
                      </a:r>
                    </a:p>
                    <a:p>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Create admin view.  </a:t>
                      </a:r>
                    </a:p>
                    <a:p>
                      <a:endParaRPr lang="en-US" sz="1600" dirty="0"/>
                    </a:p>
                  </a:txBody>
                  <a:tcPr/>
                </a:tc>
                <a:tc>
                  <a:txBody>
                    <a:bodyPr/>
                    <a:lstStyle/>
                    <a:p>
                      <a:r>
                        <a:rPr lang="en-US" sz="1600" dirty="0"/>
                        <a:t>Done/5</a:t>
                      </a:r>
                    </a:p>
                  </a:txBody>
                  <a:tcPr/>
                </a:tc>
                <a:extLst>
                  <a:ext uri="{0D108BD9-81ED-4DB2-BD59-A6C34878D82A}">
                    <a16:rowId xmlns:a16="http://schemas.microsoft.com/office/drawing/2014/main" val="4006150667"/>
                  </a:ext>
                </a:extLst>
              </a:tr>
              <a:tr h="9457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Display added items on cart icon </a:t>
                      </a:r>
                    </a:p>
                    <a:p>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1 Implement add to cart action 2 Implement remove from cart action</a:t>
                      </a:r>
                    </a:p>
                    <a:p>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1,2</a:t>
                      </a:r>
                    </a:p>
                    <a:p>
                      <a:endParaRPr lang="en-US" sz="1600" dirty="0"/>
                    </a:p>
                  </a:txBody>
                  <a:tcPr/>
                </a:tc>
                <a:tc>
                  <a:txBody>
                    <a:bodyPr/>
                    <a:lstStyle/>
                    <a:p>
                      <a:r>
                        <a:rPr lang="en-US" sz="1600" dirty="0"/>
                        <a:t>1,2 Done/5</a:t>
                      </a:r>
                    </a:p>
                  </a:txBody>
                  <a:tcPr/>
                </a:tc>
                <a:extLst>
                  <a:ext uri="{0D108BD9-81ED-4DB2-BD59-A6C34878D82A}">
                    <a16:rowId xmlns:a16="http://schemas.microsoft.com/office/drawing/2014/main" val="3478121417"/>
                  </a:ext>
                </a:extLst>
              </a:tr>
              <a:tr h="9457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Edit qty of item in both product and check out page </a:t>
                      </a:r>
                    </a:p>
                    <a:p>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1 Finish design CSS code for product page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2 Write code for check out page. </a:t>
                      </a:r>
                    </a:p>
                    <a:p>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1,2</a:t>
                      </a:r>
                    </a:p>
                    <a:p>
                      <a:endParaRPr lang="en-US" sz="1600" dirty="0"/>
                    </a:p>
                  </a:txBody>
                  <a:tcPr/>
                </a:tc>
                <a:tc>
                  <a:txBody>
                    <a:bodyPr/>
                    <a:lstStyle/>
                    <a:p>
                      <a:r>
                        <a:rPr lang="en-US" sz="1600" dirty="0"/>
                        <a:t>1,2 Done/4</a:t>
                      </a:r>
                    </a:p>
                  </a:txBody>
                  <a:tcPr/>
                </a:tc>
                <a:extLst>
                  <a:ext uri="{0D108BD9-81ED-4DB2-BD59-A6C34878D82A}">
                    <a16:rowId xmlns:a16="http://schemas.microsoft.com/office/drawing/2014/main" val="723707660"/>
                  </a:ext>
                </a:extLst>
              </a:tr>
            </a:tbl>
          </a:graphicData>
        </a:graphic>
      </p:graphicFrame>
    </p:spTree>
    <p:extLst>
      <p:ext uri="{BB962C8B-B14F-4D97-AF65-F5344CB8AC3E}">
        <p14:creationId xmlns:p14="http://schemas.microsoft.com/office/powerpoint/2010/main" val="208406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3A6E94EB-1CED-4F7C-B387-8EE133C8B073}"/>
              </a:ext>
            </a:extLst>
          </p:cNvPr>
          <p:cNvSpPr>
            <a:spLocks noGrp="1"/>
          </p:cNvSpPr>
          <p:nvPr>
            <p:ph type="ctrTitle"/>
          </p:nvPr>
        </p:nvSpPr>
        <p:spPr>
          <a:xfrm>
            <a:off x="885371" y="562315"/>
            <a:ext cx="5544458" cy="427765"/>
          </a:xfrm>
        </p:spPr>
        <p:txBody>
          <a:bodyPr>
            <a:normAutofit fontScale="90000"/>
          </a:bodyPr>
          <a:lstStyle/>
          <a:p>
            <a:r>
              <a:rPr lang="en-US" dirty="0"/>
              <a:t>Sprint backlog</a:t>
            </a:r>
          </a:p>
        </p:txBody>
      </p:sp>
      <p:sp>
        <p:nvSpPr>
          <p:cNvPr id="15" name="TextBox 14">
            <a:extLst>
              <a:ext uri="{FF2B5EF4-FFF2-40B4-BE49-F238E27FC236}">
                <a16:creationId xmlns:a16="http://schemas.microsoft.com/office/drawing/2014/main" id="{17040661-50B6-4858-89CE-FFBB15933B6D}"/>
              </a:ext>
            </a:extLst>
          </p:cNvPr>
          <p:cNvSpPr txBox="1"/>
          <p:nvPr/>
        </p:nvSpPr>
        <p:spPr>
          <a:xfrm>
            <a:off x="8523672" y="591531"/>
            <a:ext cx="2782957" cy="646331"/>
          </a:xfrm>
          <a:prstGeom prst="rect">
            <a:avLst/>
          </a:prstGeom>
          <a:noFill/>
        </p:spPr>
        <p:txBody>
          <a:bodyPr wrap="square" rtlCol="0">
            <a:spAutoFit/>
          </a:bodyPr>
          <a:lstStyle/>
          <a:p>
            <a:r>
              <a:rPr lang="en-US" dirty="0"/>
              <a:t>Team Dice Deliverable </a:t>
            </a:r>
            <a:r>
              <a:rPr lang="en-US" b="0" dirty="0">
                <a:solidFill>
                  <a:srgbClr val="333333"/>
                </a:solidFill>
                <a:effectLst/>
                <a:latin typeface="PingFang SC"/>
              </a:rPr>
              <a:t>IV</a:t>
            </a:r>
            <a:endParaRPr lang="en-US" b="1" dirty="0">
              <a:solidFill>
                <a:srgbClr val="333333"/>
              </a:solidFill>
              <a:effectLst/>
              <a:latin typeface="PingFang SC"/>
            </a:endParaRPr>
          </a:p>
          <a:p>
            <a:endParaRPr lang="en-US" dirty="0"/>
          </a:p>
        </p:txBody>
      </p:sp>
      <p:graphicFrame>
        <p:nvGraphicFramePr>
          <p:cNvPr id="2" name="Table 2">
            <a:extLst>
              <a:ext uri="{FF2B5EF4-FFF2-40B4-BE49-F238E27FC236}">
                <a16:creationId xmlns:a16="http://schemas.microsoft.com/office/drawing/2014/main" id="{AB7025A1-2C9F-4FFA-A9BF-A2A6FF7B79D8}"/>
              </a:ext>
            </a:extLst>
          </p:cNvPr>
          <p:cNvGraphicFramePr>
            <a:graphicFrameLocks noGrp="1"/>
          </p:cNvGraphicFramePr>
          <p:nvPr>
            <p:extLst>
              <p:ext uri="{D42A27DB-BD31-4B8C-83A1-F6EECF244321}">
                <p14:modId xmlns:p14="http://schemas.microsoft.com/office/powerpoint/2010/main" val="2503778947"/>
              </p:ext>
            </p:extLst>
          </p:nvPr>
        </p:nvGraphicFramePr>
        <p:xfrm>
          <a:off x="446533" y="1203868"/>
          <a:ext cx="11293912" cy="5478285"/>
        </p:xfrm>
        <a:graphic>
          <a:graphicData uri="http://schemas.openxmlformats.org/drawingml/2006/table">
            <a:tbl>
              <a:tblPr firstRow="1" bandRow="1">
                <a:tableStyleId>{5C22544A-7EE6-4342-B048-85BDC9FD1C3A}</a:tableStyleId>
              </a:tblPr>
              <a:tblGrid>
                <a:gridCol w="2823478">
                  <a:extLst>
                    <a:ext uri="{9D8B030D-6E8A-4147-A177-3AD203B41FA5}">
                      <a16:colId xmlns:a16="http://schemas.microsoft.com/office/drawing/2014/main" val="1577549277"/>
                    </a:ext>
                  </a:extLst>
                </a:gridCol>
                <a:gridCol w="2823478">
                  <a:extLst>
                    <a:ext uri="{9D8B030D-6E8A-4147-A177-3AD203B41FA5}">
                      <a16:colId xmlns:a16="http://schemas.microsoft.com/office/drawing/2014/main" val="3701953242"/>
                    </a:ext>
                  </a:extLst>
                </a:gridCol>
                <a:gridCol w="2823478">
                  <a:extLst>
                    <a:ext uri="{9D8B030D-6E8A-4147-A177-3AD203B41FA5}">
                      <a16:colId xmlns:a16="http://schemas.microsoft.com/office/drawing/2014/main" val="3845654519"/>
                    </a:ext>
                  </a:extLst>
                </a:gridCol>
                <a:gridCol w="2823478">
                  <a:extLst>
                    <a:ext uri="{9D8B030D-6E8A-4147-A177-3AD203B41FA5}">
                      <a16:colId xmlns:a16="http://schemas.microsoft.com/office/drawing/2014/main" val="71327951"/>
                    </a:ext>
                  </a:extLst>
                </a:gridCol>
              </a:tblGrid>
              <a:tr h="92423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Product back log Item </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Tasks</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Started Tasks </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Status/vote</a:t>
                      </a:r>
                    </a:p>
                    <a:p>
                      <a:endParaRPr lang="en-US" dirty="0"/>
                    </a:p>
                  </a:txBody>
                  <a:tcPr/>
                </a:tc>
                <a:extLst>
                  <a:ext uri="{0D108BD9-81ED-4DB2-BD59-A6C34878D82A}">
                    <a16:rowId xmlns:a16="http://schemas.microsoft.com/office/drawing/2014/main" val="10679557"/>
                  </a:ext>
                </a:extLst>
              </a:tr>
              <a:tr h="138432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Enter name and shipping address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p>
                      <a:endParaRPr lang="en-US" sz="1600" dirty="0"/>
                    </a:p>
                  </a:txBody>
                  <a:tcPr/>
                </a:tc>
                <a:tc>
                  <a:txBody>
                    <a:bodyPr/>
                    <a:lstStyle/>
                    <a:p>
                      <a:r>
                        <a:rPr lang="en-US" sz="1600" dirty="0"/>
                        <a:t>Create Shipping Page</a:t>
                      </a:r>
                    </a:p>
                    <a:p>
                      <a:endParaRPr lang="en-US" sz="1600" dirty="0"/>
                    </a:p>
                  </a:txBody>
                  <a:tcPr/>
                </a:tc>
                <a:tc>
                  <a:txBody>
                    <a:bodyPr/>
                    <a:lstStyle/>
                    <a:p>
                      <a:r>
                        <a:rPr lang="en-US" sz="1600" dirty="0"/>
                        <a:t>1 Create shipping fields</a:t>
                      </a:r>
                    </a:p>
                    <a:p>
                      <a:r>
                        <a:rPr lang="en-US" sz="1600" dirty="0"/>
                        <a:t>2 Implement shipping constant actions.</a:t>
                      </a:r>
                    </a:p>
                  </a:txBody>
                  <a:tcPr/>
                </a:tc>
                <a:tc>
                  <a:txBody>
                    <a:bodyPr/>
                    <a:lstStyle/>
                    <a:p>
                      <a:r>
                        <a:rPr lang="en-US" sz="1600" dirty="0"/>
                        <a:t>1, 2 Done/6</a:t>
                      </a:r>
                    </a:p>
                  </a:txBody>
                  <a:tcPr/>
                </a:tc>
                <a:extLst>
                  <a:ext uri="{0D108BD9-81ED-4DB2-BD59-A6C34878D82A}">
                    <a16:rowId xmlns:a16="http://schemas.microsoft.com/office/drawing/2014/main" val="2809946540"/>
                  </a:ext>
                </a:extLst>
              </a:tr>
              <a:tr h="150702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I want to check out and have an order number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mn-lt"/>
                        <a:ea typeface="+mn-ea"/>
                        <a:cs typeface="+mn-cs"/>
                      </a:endParaRPr>
                    </a:p>
                    <a:p>
                      <a:endParaRPr lang="en-US" sz="1600" dirty="0"/>
                    </a:p>
                  </a:txBody>
                  <a:tcPr/>
                </a:tc>
                <a:tc>
                  <a:txBody>
                    <a:bodyPr/>
                    <a:lstStyle/>
                    <a:p>
                      <a:r>
                        <a:rPr lang="en-US" sz="1600" dirty="0"/>
                        <a:t>1 Create Place Order Page</a:t>
                      </a:r>
                    </a:p>
                    <a:p>
                      <a:r>
                        <a:rPr lang="en-US" sz="1600" dirty="0"/>
                        <a:t>2 Create Place Order API</a:t>
                      </a:r>
                    </a:p>
                    <a:p>
                      <a:r>
                        <a:rPr lang="en-US" sz="1600" dirty="0"/>
                        <a:t>3 Implement Place Order action</a:t>
                      </a:r>
                    </a:p>
                    <a:p>
                      <a:r>
                        <a:rPr lang="en-US" sz="1600" dirty="0"/>
                        <a:t>4 Write function to generate ID</a:t>
                      </a:r>
                    </a:p>
                  </a:txBody>
                  <a:tcPr/>
                </a:tc>
                <a:tc>
                  <a:txBody>
                    <a:bodyPr/>
                    <a:lstStyle/>
                    <a:p>
                      <a:r>
                        <a:rPr lang="en-US" sz="1600" dirty="0"/>
                        <a:t>1 Design order summary fields</a:t>
                      </a:r>
                    </a:p>
                    <a:p>
                      <a:r>
                        <a:rPr lang="en-US" sz="1600" dirty="0"/>
                        <a:t>2 Create API for place Order</a:t>
                      </a:r>
                    </a:p>
                    <a:p>
                      <a:r>
                        <a:rPr lang="en-US" sz="1600" dirty="0"/>
                        <a:t>3 Create order action</a:t>
                      </a:r>
                    </a:p>
                    <a:p>
                      <a:r>
                        <a:rPr lang="en-US" sz="1600" dirty="0"/>
                        <a:t>4 Write method to generate user ID</a:t>
                      </a:r>
                    </a:p>
                  </a:txBody>
                  <a:tcPr/>
                </a:tc>
                <a:tc>
                  <a:txBody>
                    <a:bodyPr/>
                    <a:lstStyle/>
                    <a:p>
                      <a:r>
                        <a:rPr lang="en-US" sz="1600" dirty="0"/>
                        <a:t>1,2,3,4 Done/5</a:t>
                      </a:r>
                    </a:p>
                  </a:txBody>
                  <a:tcPr/>
                </a:tc>
                <a:extLst>
                  <a:ext uri="{0D108BD9-81ED-4DB2-BD59-A6C34878D82A}">
                    <a16:rowId xmlns:a16="http://schemas.microsoft.com/office/drawing/2014/main" val="4006150667"/>
                  </a:ext>
                </a:extLst>
              </a:tr>
              <a:tr h="166269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I want to see order placed by customer </a:t>
                      </a:r>
                    </a:p>
                    <a:p>
                      <a:endParaRPr lang="en-US" sz="1600" dirty="0"/>
                    </a:p>
                  </a:txBody>
                  <a:tcPr/>
                </a:tc>
                <a:tc>
                  <a:txBody>
                    <a:bodyPr/>
                    <a:lstStyle/>
                    <a:p>
                      <a:r>
                        <a:rPr lang="en-US" sz="1600" dirty="0"/>
                        <a:t>Display Orders History </a:t>
                      </a:r>
                    </a:p>
                    <a:p>
                      <a:endParaRPr lang="en-US" sz="1600" dirty="0"/>
                    </a:p>
                  </a:txBody>
                  <a:tcPr/>
                </a:tc>
                <a:tc>
                  <a:txBody>
                    <a:bodyPr/>
                    <a:lstStyle/>
                    <a:p>
                      <a:r>
                        <a:rPr lang="en-US" sz="1600" dirty="0"/>
                        <a:t>1 Create </a:t>
                      </a:r>
                      <a:r>
                        <a:rPr lang="en-US" sz="1600" dirty="0" err="1"/>
                        <a:t>OrderHistory</a:t>
                      </a:r>
                      <a:r>
                        <a:rPr lang="en-US" sz="1600" dirty="0"/>
                        <a:t> Page</a:t>
                      </a:r>
                    </a:p>
                    <a:p>
                      <a:r>
                        <a:rPr lang="en-US" sz="1600" dirty="0"/>
                        <a:t>Set new route</a:t>
                      </a:r>
                    </a:p>
                    <a:p>
                      <a:r>
                        <a:rPr lang="en-US" sz="1600" dirty="0"/>
                        <a:t>2 Create customer orders API</a:t>
                      </a:r>
                    </a:p>
                    <a:p>
                      <a:endParaRPr lang="en-US" sz="1600" dirty="0"/>
                    </a:p>
                    <a:p>
                      <a:endParaRPr lang="en-US" sz="1600" dirty="0"/>
                    </a:p>
                    <a:p>
                      <a:endParaRPr lang="en-US" sz="1600" dirty="0"/>
                    </a:p>
                  </a:txBody>
                  <a:tcPr/>
                </a:tc>
                <a:tc>
                  <a:txBody>
                    <a:bodyPr/>
                    <a:lstStyle/>
                    <a:p>
                      <a:r>
                        <a:rPr lang="en-US" sz="1600" dirty="0"/>
                        <a:t>1 </a:t>
                      </a:r>
                      <a:r>
                        <a:rPr lang="en-US" sz="1600" dirty="0" err="1"/>
                        <a:t>OrderHistory</a:t>
                      </a:r>
                      <a:r>
                        <a:rPr lang="en-US" sz="1600" dirty="0"/>
                        <a:t> Page not  finish 2 Done/5</a:t>
                      </a:r>
                    </a:p>
                  </a:txBody>
                  <a:tcPr/>
                </a:tc>
                <a:extLst>
                  <a:ext uri="{0D108BD9-81ED-4DB2-BD59-A6C34878D82A}">
                    <a16:rowId xmlns:a16="http://schemas.microsoft.com/office/drawing/2014/main" val="3478121417"/>
                  </a:ext>
                </a:extLst>
              </a:tr>
            </a:tbl>
          </a:graphicData>
        </a:graphic>
      </p:graphicFrame>
    </p:spTree>
    <p:extLst>
      <p:ext uri="{BB962C8B-B14F-4D97-AF65-F5344CB8AC3E}">
        <p14:creationId xmlns:p14="http://schemas.microsoft.com/office/powerpoint/2010/main" val="1202376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3A6E94EB-1CED-4F7C-B387-8EE133C8B073}"/>
              </a:ext>
            </a:extLst>
          </p:cNvPr>
          <p:cNvSpPr>
            <a:spLocks noGrp="1"/>
          </p:cNvSpPr>
          <p:nvPr>
            <p:ph type="ctrTitle"/>
          </p:nvPr>
        </p:nvSpPr>
        <p:spPr>
          <a:xfrm>
            <a:off x="885371" y="562315"/>
            <a:ext cx="5544458" cy="427765"/>
          </a:xfrm>
        </p:spPr>
        <p:txBody>
          <a:bodyPr>
            <a:normAutofit fontScale="90000"/>
          </a:bodyPr>
          <a:lstStyle/>
          <a:p>
            <a:r>
              <a:rPr lang="en-US" dirty="0"/>
              <a:t>Sprint backlog</a:t>
            </a:r>
          </a:p>
        </p:txBody>
      </p:sp>
      <p:sp>
        <p:nvSpPr>
          <p:cNvPr id="15" name="TextBox 14">
            <a:extLst>
              <a:ext uri="{FF2B5EF4-FFF2-40B4-BE49-F238E27FC236}">
                <a16:creationId xmlns:a16="http://schemas.microsoft.com/office/drawing/2014/main" id="{17040661-50B6-4858-89CE-FFBB15933B6D}"/>
              </a:ext>
            </a:extLst>
          </p:cNvPr>
          <p:cNvSpPr txBox="1"/>
          <p:nvPr/>
        </p:nvSpPr>
        <p:spPr>
          <a:xfrm>
            <a:off x="8523672" y="591531"/>
            <a:ext cx="2782957" cy="646331"/>
          </a:xfrm>
          <a:prstGeom prst="rect">
            <a:avLst/>
          </a:prstGeom>
          <a:noFill/>
        </p:spPr>
        <p:txBody>
          <a:bodyPr wrap="square" rtlCol="0">
            <a:spAutoFit/>
          </a:bodyPr>
          <a:lstStyle/>
          <a:p>
            <a:r>
              <a:rPr lang="en-US" dirty="0"/>
              <a:t>Team Dice Deliverable </a:t>
            </a:r>
            <a:r>
              <a:rPr lang="en-US" dirty="0">
                <a:solidFill>
                  <a:srgbClr val="333333"/>
                </a:solidFill>
                <a:latin typeface="PingFang SC"/>
              </a:rPr>
              <a:t>V</a:t>
            </a:r>
            <a:endParaRPr lang="en-US" b="1" dirty="0">
              <a:solidFill>
                <a:srgbClr val="333333"/>
              </a:solidFill>
              <a:effectLst/>
              <a:latin typeface="PingFang SC"/>
            </a:endParaRPr>
          </a:p>
          <a:p>
            <a:endParaRPr lang="en-US" dirty="0"/>
          </a:p>
        </p:txBody>
      </p:sp>
      <p:graphicFrame>
        <p:nvGraphicFramePr>
          <p:cNvPr id="12" name="Table 2">
            <a:extLst>
              <a:ext uri="{FF2B5EF4-FFF2-40B4-BE49-F238E27FC236}">
                <a16:creationId xmlns:a16="http://schemas.microsoft.com/office/drawing/2014/main" id="{AB7BFB9D-912C-4520-BC4E-1FED238F6881}"/>
              </a:ext>
            </a:extLst>
          </p:cNvPr>
          <p:cNvGraphicFramePr>
            <a:graphicFrameLocks noGrp="1"/>
          </p:cNvGraphicFramePr>
          <p:nvPr>
            <p:extLst>
              <p:ext uri="{D42A27DB-BD31-4B8C-83A1-F6EECF244321}">
                <p14:modId xmlns:p14="http://schemas.microsoft.com/office/powerpoint/2010/main" val="3361674370"/>
              </p:ext>
            </p:extLst>
          </p:nvPr>
        </p:nvGraphicFramePr>
        <p:xfrm>
          <a:off x="446532" y="1158137"/>
          <a:ext cx="11293912" cy="5624009"/>
        </p:xfrm>
        <a:graphic>
          <a:graphicData uri="http://schemas.openxmlformats.org/drawingml/2006/table">
            <a:tbl>
              <a:tblPr firstRow="1" bandRow="1">
                <a:tableStyleId>{5C22544A-7EE6-4342-B048-85BDC9FD1C3A}</a:tableStyleId>
              </a:tblPr>
              <a:tblGrid>
                <a:gridCol w="2823478">
                  <a:extLst>
                    <a:ext uri="{9D8B030D-6E8A-4147-A177-3AD203B41FA5}">
                      <a16:colId xmlns:a16="http://schemas.microsoft.com/office/drawing/2014/main" val="1577549277"/>
                    </a:ext>
                  </a:extLst>
                </a:gridCol>
                <a:gridCol w="2823478">
                  <a:extLst>
                    <a:ext uri="{9D8B030D-6E8A-4147-A177-3AD203B41FA5}">
                      <a16:colId xmlns:a16="http://schemas.microsoft.com/office/drawing/2014/main" val="3701953242"/>
                    </a:ext>
                  </a:extLst>
                </a:gridCol>
                <a:gridCol w="2823478">
                  <a:extLst>
                    <a:ext uri="{9D8B030D-6E8A-4147-A177-3AD203B41FA5}">
                      <a16:colId xmlns:a16="http://schemas.microsoft.com/office/drawing/2014/main" val="3845654519"/>
                    </a:ext>
                  </a:extLst>
                </a:gridCol>
                <a:gridCol w="2823478">
                  <a:extLst>
                    <a:ext uri="{9D8B030D-6E8A-4147-A177-3AD203B41FA5}">
                      <a16:colId xmlns:a16="http://schemas.microsoft.com/office/drawing/2014/main" val="71327951"/>
                    </a:ext>
                  </a:extLst>
                </a:gridCol>
              </a:tblGrid>
              <a:tr h="7972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Product back log Item </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Tasks</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Started Tasks </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Status/vote</a:t>
                      </a:r>
                    </a:p>
                    <a:p>
                      <a:endParaRPr lang="en-US" dirty="0"/>
                    </a:p>
                  </a:txBody>
                  <a:tcPr/>
                </a:tc>
                <a:extLst>
                  <a:ext uri="{0D108BD9-81ED-4DB2-BD59-A6C34878D82A}">
                    <a16:rowId xmlns:a16="http://schemas.microsoft.com/office/drawing/2014/main" val="10679557"/>
                  </a:ext>
                </a:extLst>
              </a:tr>
              <a:tr h="192325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Have user profile displayed</a:t>
                      </a:r>
                    </a:p>
                    <a:p>
                      <a:endParaRPr lang="en-US" sz="1600" dirty="0"/>
                    </a:p>
                  </a:txBody>
                  <a:tcPr/>
                </a:tc>
                <a:tc>
                  <a:txBody>
                    <a:bodyPr/>
                    <a:lstStyle/>
                    <a:p>
                      <a:r>
                        <a:rPr lang="en-US" sz="1600" dirty="0"/>
                        <a:t>1 Create new route in backend to return user info by ID</a:t>
                      </a:r>
                    </a:p>
                    <a:p>
                      <a:r>
                        <a:rPr lang="en-US" sz="1600" dirty="0"/>
                        <a:t>2 Create </a:t>
                      </a:r>
                      <a:r>
                        <a:rPr lang="en-US" sz="1600" dirty="0" err="1"/>
                        <a:t>ProfilePage</a:t>
                      </a:r>
                      <a:endParaRPr lang="en-US" sz="1600" dirty="0"/>
                    </a:p>
                    <a:p>
                      <a:r>
                        <a:rPr lang="en-US" sz="1600" dirty="0"/>
                        <a:t>3 Define User Constant</a:t>
                      </a:r>
                    </a:p>
                    <a:p>
                      <a:r>
                        <a:rPr lang="en-US" sz="1600" dirty="0"/>
                        <a:t>4 add </a:t>
                      </a:r>
                      <a:r>
                        <a:rPr lang="en-US" sz="1600" dirty="0" err="1"/>
                        <a:t>ProfilePage</a:t>
                      </a:r>
                      <a:r>
                        <a:rPr lang="en-US" sz="1600" dirty="0"/>
                        <a:t> button to user’s drop-down menu</a:t>
                      </a:r>
                    </a:p>
                    <a:p>
                      <a:endParaRPr lang="en-US" sz="1600" dirty="0"/>
                    </a:p>
                    <a:p>
                      <a:endParaRPr lang="en-US" sz="1600" dirty="0"/>
                    </a:p>
                    <a:p>
                      <a:endParaRPr lang="en-US" sz="1600" dirty="0"/>
                    </a:p>
                  </a:txBody>
                  <a:tcPr/>
                </a:tc>
                <a:tc>
                  <a:txBody>
                    <a:bodyPr/>
                    <a:lstStyle/>
                    <a:p>
                      <a:r>
                        <a:rPr lang="en-US" sz="1600" dirty="0"/>
                        <a:t>Add new route in backend</a:t>
                      </a:r>
                    </a:p>
                    <a:p>
                      <a:r>
                        <a:rPr lang="en-US" sz="1600" dirty="0"/>
                        <a:t>Create </a:t>
                      </a:r>
                      <a:r>
                        <a:rPr lang="en-US" sz="1600" dirty="0" err="1"/>
                        <a:t>ProfilePage</a:t>
                      </a:r>
                      <a:r>
                        <a:rPr lang="en-US" sz="1600" dirty="0"/>
                        <a:t> to show form of user info</a:t>
                      </a:r>
                    </a:p>
                    <a:p>
                      <a:r>
                        <a:rPr lang="en-US" sz="1600" dirty="0"/>
                        <a:t>1,2,3,4</a:t>
                      </a:r>
                    </a:p>
                  </a:txBody>
                  <a:tcPr/>
                </a:tc>
                <a:tc>
                  <a:txBody>
                    <a:bodyPr/>
                    <a:lstStyle/>
                    <a:p>
                      <a:r>
                        <a:rPr lang="en-US" sz="1600" dirty="0"/>
                        <a:t>1,2,3,4 Done/ 6</a:t>
                      </a:r>
                    </a:p>
                  </a:txBody>
                  <a:tcPr/>
                </a:tc>
                <a:extLst>
                  <a:ext uri="{0D108BD9-81ED-4DB2-BD59-A6C34878D82A}">
                    <a16:rowId xmlns:a16="http://schemas.microsoft.com/office/drawing/2014/main" val="2809946540"/>
                  </a:ext>
                </a:extLst>
              </a:tr>
              <a:tr h="130027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Update profile info</a:t>
                      </a:r>
                    </a:p>
                    <a:p>
                      <a:endParaRPr lang="en-US" sz="1600" dirty="0"/>
                    </a:p>
                  </a:txBody>
                  <a:tcPr/>
                </a:tc>
                <a:tc>
                  <a:txBody>
                    <a:bodyPr/>
                    <a:lstStyle/>
                    <a:p>
                      <a:r>
                        <a:rPr lang="en-US" sz="1600" dirty="0"/>
                        <a:t>1 Add Update button</a:t>
                      </a:r>
                    </a:p>
                    <a:p>
                      <a:r>
                        <a:rPr lang="en-US" sz="1600" dirty="0"/>
                        <a:t>2 Create API to update profile</a:t>
                      </a:r>
                    </a:p>
                    <a:p>
                      <a:r>
                        <a:rPr lang="en-US" altLang="zh-CN" sz="1600" dirty="0"/>
                        <a:t>3</a:t>
                      </a:r>
                      <a:r>
                        <a:rPr lang="en-US" sz="1600" dirty="0"/>
                        <a:t> Pass data from </a:t>
                      </a:r>
                      <a:r>
                        <a:rPr lang="en-US" sz="1600" dirty="0" err="1"/>
                        <a:t>ProfilePage</a:t>
                      </a:r>
                      <a:r>
                        <a:rPr lang="en-US" sz="1600" dirty="0"/>
                        <a:t> to </a:t>
                      </a:r>
                      <a:r>
                        <a:rPr lang="en-US" sz="1600" dirty="0" err="1"/>
                        <a:t>updateProfile</a:t>
                      </a:r>
                      <a:r>
                        <a:rPr lang="en-US" sz="1600" dirty="0"/>
                        <a:t> action</a:t>
                      </a:r>
                    </a:p>
                  </a:txBody>
                  <a:tcPr/>
                </a:tc>
                <a:tc>
                  <a:txBody>
                    <a:bodyPr/>
                    <a:lstStyle/>
                    <a:p>
                      <a:r>
                        <a:rPr lang="en-US" sz="1600" dirty="0"/>
                        <a:t>1,2,3</a:t>
                      </a:r>
                    </a:p>
                  </a:txBody>
                  <a:tcPr/>
                </a:tc>
                <a:tc>
                  <a:txBody>
                    <a:bodyPr/>
                    <a:lstStyle/>
                    <a:p>
                      <a:r>
                        <a:rPr lang="en-US" sz="1600" dirty="0"/>
                        <a:t>1 Done</a:t>
                      </a:r>
                    </a:p>
                    <a:p>
                      <a:r>
                        <a:rPr lang="en-US" sz="1600" dirty="0"/>
                        <a:t>2,3 unknown database error/ 4</a:t>
                      </a:r>
                    </a:p>
                  </a:txBody>
                  <a:tcPr/>
                </a:tc>
                <a:extLst>
                  <a:ext uri="{0D108BD9-81ED-4DB2-BD59-A6C34878D82A}">
                    <a16:rowId xmlns:a16="http://schemas.microsoft.com/office/drawing/2014/main" val="4006150667"/>
                  </a:ext>
                </a:extLst>
              </a:tr>
              <a:tr h="124046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List Product </a:t>
                      </a:r>
                    </a:p>
                    <a:p>
                      <a:endParaRPr lang="en-US" sz="1600" dirty="0"/>
                    </a:p>
                  </a:txBody>
                  <a:tcPr/>
                </a:tc>
                <a:tc>
                  <a:txBody>
                    <a:bodyPr/>
                    <a:lstStyle/>
                    <a:p>
                      <a:r>
                        <a:rPr lang="en-US" sz="1600" dirty="0"/>
                        <a:t>1 Create </a:t>
                      </a:r>
                      <a:r>
                        <a:rPr lang="en-US" sz="1600" dirty="0" err="1"/>
                        <a:t>ProductList</a:t>
                      </a:r>
                      <a:r>
                        <a:rPr lang="en-US" sz="1600" dirty="0"/>
                        <a:t> Page </a:t>
                      </a:r>
                    </a:p>
                    <a:p>
                      <a:r>
                        <a:rPr lang="en-US" sz="1600" dirty="0"/>
                        <a:t>2 add </a:t>
                      </a:r>
                      <a:r>
                        <a:rPr lang="en-US" sz="1600" dirty="0" err="1"/>
                        <a:t>ProductList</a:t>
                      </a:r>
                      <a:r>
                        <a:rPr lang="en-US" sz="1600" dirty="0"/>
                        <a:t> function to admin’s drop-down menu</a:t>
                      </a:r>
                    </a:p>
                    <a:p>
                      <a:r>
                        <a:rPr lang="en-US" sz="1600" dirty="0"/>
                        <a:t>3 Set </a:t>
                      </a:r>
                      <a:r>
                        <a:rPr lang="en-US" sz="1600" dirty="0" err="1"/>
                        <a:t>PrivateRoute</a:t>
                      </a:r>
                      <a:r>
                        <a:rPr lang="en-US" sz="1600" dirty="0"/>
                        <a:t> </a:t>
                      </a:r>
                    </a:p>
                  </a:txBody>
                  <a:tcPr/>
                </a:tc>
                <a:tc>
                  <a:txBody>
                    <a:bodyPr/>
                    <a:lstStyle/>
                    <a:p>
                      <a:r>
                        <a:rPr lang="en-US" sz="1600" dirty="0"/>
                        <a:t>1,2,3</a:t>
                      </a:r>
                    </a:p>
                  </a:txBody>
                  <a:tcPr/>
                </a:tc>
                <a:tc>
                  <a:txBody>
                    <a:bodyPr/>
                    <a:lstStyle/>
                    <a:p>
                      <a:r>
                        <a:rPr lang="en-US" sz="1600" dirty="0"/>
                        <a:t>1 More function including delete, edit will be add in future.</a:t>
                      </a:r>
                    </a:p>
                    <a:p>
                      <a:r>
                        <a:rPr lang="en-US" sz="1600" dirty="0"/>
                        <a:t>2,3 Done/ 5 </a:t>
                      </a:r>
                    </a:p>
                  </a:txBody>
                  <a:tcPr/>
                </a:tc>
                <a:extLst>
                  <a:ext uri="{0D108BD9-81ED-4DB2-BD59-A6C34878D82A}">
                    <a16:rowId xmlns:a16="http://schemas.microsoft.com/office/drawing/2014/main" val="3478121417"/>
                  </a:ext>
                </a:extLst>
              </a:tr>
            </a:tbl>
          </a:graphicData>
        </a:graphic>
      </p:graphicFrame>
    </p:spTree>
    <p:extLst>
      <p:ext uri="{BB962C8B-B14F-4D97-AF65-F5344CB8AC3E}">
        <p14:creationId xmlns:p14="http://schemas.microsoft.com/office/powerpoint/2010/main" val="940871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1" name="Rectangle 3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a:extLst>
              <a:ext uri="{FF2B5EF4-FFF2-40B4-BE49-F238E27FC236}">
                <a16:creationId xmlns:a16="http://schemas.microsoft.com/office/drawing/2014/main" id="{C9441A13-ACB5-4F63-8828-44062BF47193}"/>
              </a:ext>
            </a:extLst>
          </p:cNvPr>
          <p:cNvSpPr txBox="1"/>
          <p:nvPr/>
        </p:nvSpPr>
        <p:spPr>
          <a:xfrm>
            <a:off x="690903" y="1857828"/>
            <a:ext cx="3412067" cy="2462385"/>
          </a:xfrm>
          <a:prstGeom prst="rect">
            <a:avLst/>
          </a:prstGeom>
        </p:spPr>
        <p:txBody>
          <a:bodyPr vert="horz" lIns="91440" tIns="45720" rIns="91440" bIns="45720" rtlCol="0" anchor="b">
            <a:normAutofit/>
          </a:bodyPr>
          <a:lstStyle/>
          <a:p>
            <a:pPr defTabSz="457200">
              <a:spcBef>
                <a:spcPct val="0"/>
              </a:spcBef>
              <a:spcAft>
                <a:spcPts val="600"/>
              </a:spcAft>
            </a:pPr>
            <a:r>
              <a:rPr lang="en-US" sz="2400" cap="all" dirty="0">
                <a:solidFill>
                  <a:srgbClr val="FFFFFF"/>
                </a:solidFill>
                <a:latin typeface="+mj-lt"/>
                <a:ea typeface="+mj-ea"/>
                <a:cs typeface="+mj-cs"/>
              </a:rPr>
              <a:t>BURNDOWN CHART </a:t>
            </a:r>
          </a:p>
          <a:p>
            <a:pPr defTabSz="457200">
              <a:spcBef>
                <a:spcPct val="0"/>
              </a:spcBef>
              <a:spcAft>
                <a:spcPts val="600"/>
              </a:spcAft>
            </a:pPr>
            <a:endParaRPr lang="en-US" sz="3600" cap="all" dirty="0">
              <a:solidFill>
                <a:srgbClr val="FFFFFF"/>
              </a:solidFill>
              <a:latin typeface="+mj-lt"/>
              <a:ea typeface="+mj-ea"/>
              <a:cs typeface="+mj-cs"/>
            </a:endParaRPr>
          </a:p>
        </p:txBody>
      </p:sp>
      <p:pic>
        <p:nvPicPr>
          <p:cNvPr id="4" name="图片 3"/>
          <p:cNvPicPr>
            <a:picLocks noChangeAspect="1"/>
          </p:cNvPicPr>
          <p:nvPr/>
        </p:nvPicPr>
        <p:blipFill>
          <a:blip r:embed="rId2"/>
          <a:stretch>
            <a:fillRect/>
          </a:stretch>
        </p:blipFill>
        <p:spPr>
          <a:xfrm>
            <a:off x="4695998" y="1562927"/>
            <a:ext cx="6940206" cy="3867679"/>
          </a:xfrm>
          <a:prstGeom prst="rect">
            <a:avLst/>
          </a:prstGeom>
        </p:spPr>
      </p:pic>
    </p:spTree>
    <p:extLst>
      <p:ext uri="{BB962C8B-B14F-4D97-AF65-F5344CB8AC3E}">
        <p14:creationId xmlns:p14="http://schemas.microsoft.com/office/powerpoint/2010/main" val="162951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1432A7-AC5F-409A-ABA5-093C77FE5952}"/>
              </a:ext>
            </a:extLst>
          </p:cNvPr>
          <p:cNvSpPr>
            <a:spLocks noGrp="1"/>
          </p:cNvSpPr>
          <p:nvPr>
            <p:ph type="ctrTitle"/>
          </p:nvPr>
        </p:nvSpPr>
        <p:spPr>
          <a:xfrm>
            <a:off x="581192" y="1009399"/>
            <a:ext cx="6823988" cy="862944"/>
          </a:xfrm>
        </p:spPr>
        <p:txBody>
          <a:bodyPr anchor="b">
            <a:normAutofit/>
          </a:bodyPr>
          <a:lstStyle/>
          <a:p>
            <a:r>
              <a:rPr lang="en-US" dirty="0">
                <a:solidFill>
                  <a:schemeClr val="tx1"/>
                </a:solidFill>
              </a:rPr>
              <a:t>Introduction</a:t>
            </a:r>
          </a:p>
        </p:txBody>
      </p:sp>
      <p:sp>
        <p:nvSpPr>
          <p:cNvPr id="20" name="Rectangle 19">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3C6055AF-035F-40A6-BAD7-F9FCD33D70B0}"/>
              </a:ext>
            </a:extLst>
          </p:cNvPr>
          <p:cNvPicPr>
            <a:picLocks noChangeAspect="1"/>
          </p:cNvPicPr>
          <p:nvPr/>
        </p:nvPicPr>
        <p:blipFill rotWithShape="1">
          <a:blip r:embed="rId2"/>
          <a:srcRect l="9440" r="16942"/>
          <a:stretch/>
        </p:blipFill>
        <p:spPr>
          <a:xfrm>
            <a:off x="8140428" y="10"/>
            <a:ext cx="4051572" cy="6857990"/>
          </a:xfrm>
          <a:prstGeom prst="rect">
            <a:avLst/>
          </a:prstGeom>
        </p:spPr>
      </p:pic>
      <p:sp>
        <p:nvSpPr>
          <p:cNvPr id="7" name="TextBox 6">
            <a:extLst>
              <a:ext uri="{FF2B5EF4-FFF2-40B4-BE49-F238E27FC236}">
                <a16:creationId xmlns:a16="http://schemas.microsoft.com/office/drawing/2014/main" id="{FB3917ED-AB33-4ABD-8A14-8D38F34DEAAC}"/>
              </a:ext>
            </a:extLst>
          </p:cNvPr>
          <p:cNvSpPr txBox="1"/>
          <p:nvPr/>
        </p:nvSpPr>
        <p:spPr>
          <a:xfrm>
            <a:off x="740229" y="2423886"/>
            <a:ext cx="6516914" cy="6186309"/>
          </a:xfrm>
          <a:prstGeom prst="rect">
            <a:avLst/>
          </a:prstGeom>
          <a:noFill/>
        </p:spPr>
        <p:txBody>
          <a:bodyPr wrap="square" rtlCol="0">
            <a:spAutoFit/>
          </a:bodyPr>
          <a:lstStyle/>
          <a:p>
            <a:r>
              <a:rPr lang="en-US" dirty="0"/>
              <a:t>      A new application is made if a developer produces a new idea or when there is new technology to create better software. Our team viewed many existing online PC hardware stores, they are either created with older development tools or lacking functions that we need nowadays. </a:t>
            </a:r>
          </a:p>
          <a:p>
            <a:r>
              <a:rPr lang="en-US" dirty="0"/>
              <a:t>      Therefore, we are here with a web application that is developed using React and other advanced technologies to achieve smooth browsing and satisfying functionality. This web app will guide students and users who have less experience on PC hardware to pick the right parts. Also, it will help experienced PC shoppers fulfill their dream of building their own pc.</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0688973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A3A193F-AEE9-437B-8C3F-4D7E7F079BFC}"/>
              </a:ext>
            </a:extLst>
          </p:cNvPr>
          <p:cNvSpPr>
            <a:spLocks noGrp="1"/>
          </p:cNvSpPr>
          <p:nvPr>
            <p:ph type="ctrTitle"/>
          </p:nvPr>
        </p:nvSpPr>
        <p:spPr>
          <a:xfrm>
            <a:off x="581192" y="1009399"/>
            <a:ext cx="6823988" cy="1276602"/>
          </a:xfrm>
        </p:spPr>
        <p:txBody>
          <a:bodyPr anchor="b">
            <a:normAutofit/>
          </a:bodyPr>
          <a:lstStyle/>
          <a:p>
            <a:r>
              <a:rPr lang="en-US" sz="6000" dirty="0">
                <a:solidFill>
                  <a:schemeClr val="tx1"/>
                </a:solidFill>
              </a:rPr>
              <a:t>Future scope</a:t>
            </a: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50E3B8FB-3A68-40EB-A005-B596B5C773F2}"/>
              </a:ext>
            </a:extLst>
          </p:cNvPr>
          <p:cNvPicPr>
            <a:picLocks noChangeAspect="1"/>
          </p:cNvPicPr>
          <p:nvPr/>
        </p:nvPicPr>
        <p:blipFill rotWithShape="1">
          <a:blip r:embed="rId2"/>
          <a:srcRect l="16549" r="44016" b="-1"/>
          <a:stretch/>
        </p:blipFill>
        <p:spPr>
          <a:xfrm>
            <a:off x="8140428" y="10"/>
            <a:ext cx="4051572" cy="6857990"/>
          </a:xfrm>
          <a:prstGeom prst="rect">
            <a:avLst/>
          </a:prstGeom>
        </p:spPr>
      </p:pic>
      <p:sp>
        <p:nvSpPr>
          <p:cNvPr id="6" name="TextBox 5">
            <a:extLst>
              <a:ext uri="{FF2B5EF4-FFF2-40B4-BE49-F238E27FC236}">
                <a16:creationId xmlns:a16="http://schemas.microsoft.com/office/drawing/2014/main" id="{1E3E80E9-0A57-4649-89A6-C306CEE04EFD}"/>
              </a:ext>
            </a:extLst>
          </p:cNvPr>
          <p:cNvSpPr txBox="1"/>
          <p:nvPr/>
        </p:nvSpPr>
        <p:spPr>
          <a:xfrm>
            <a:off x="1086678" y="2491409"/>
            <a:ext cx="5804452" cy="1754326"/>
          </a:xfrm>
          <a:prstGeom prst="rect">
            <a:avLst/>
          </a:prstGeom>
          <a:noFill/>
        </p:spPr>
        <p:txBody>
          <a:bodyPr wrap="square" rtlCol="0">
            <a:spAutoFit/>
          </a:bodyPr>
          <a:lstStyle/>
          <a:p>
            <a:pPr marL="342900" indent="-342900">
              <a:buFont typeface="+mj-lt"/>
              <a:buAutoNum type="arabicPeriod"/>
            </a:pPr>
            <a:r>
              <a:rPr lang="en-US" dirty="0"/>
              <a:t>Give admin ability to edit user, product</a:t>
            </a:r>
          </a:p>
          <a:p>
            <a:pPr marL="342900" indent="-342900">
              <a:buFont typeface="+mj-lt"/>
              <a:buAutoNum type="arabicPeriod"/>
            </a:pPr>
            <a:r>
              <a:rPr lang="en-US" dirty="0"/>
              <a:t>User will have option to customize their pc.</a:t>
            </a:r>
          </a:p>
          <a:p>
            <a:pPr marL="342900" indent="-342900">
              <a:buFont typeface="+mj-lt"/>
              <a:buAutoNum type="arabicPeriod"/>
            </a:pPr>
            <a:r>
              <a:rPr lang="en-US" dirty="0"/>
              <a:t>A forum will be created as a community for our users.</a:t>
            </a:r>
          </a:p>
          <a:p>
            <a:pPr marL="342900" indent="-342900">
              <a:buFont typeface="+mj-lt"/>
              <a:buAutoNum type="arabicPeriod"/>
            </a:pPr>
            <a:r>
              <a:rPr lang="en-US" dirty="0"/>
              <a:t>Rating system.</a:t>
            </a:r>
          </a:p>
          <a:p>
            <a:pPr marL="342900" indent="-342900">
              <a:buFont typeface="+mj-lt"/>
              <a:buAutoNum type="arabicPeriod"/>
            </a:pPr>
            <a:r>
              <a:rPr lang="en-US" dirty="0"/>
              <a:t>Potential ability for user to chat with admin.</a:t>
            </a:r>
          </a:p>
          <a:p>
            <a:pPr marL="342900" indent="-342900">
              <a:buFont typeface="+mj-lt"/>
              <a:buAutoNum type="arabicPeriod"/>
            </a:pPr>
            <a:r>
              <a:rPr lang="en-US" dirty="0"/>
              <a:t>Optimization of the web page interface.</a:t>
            </a:r>
          </a:p>
        </p:txBody>
      </p:sp>
    </p:spTree>
    <p:extLst>
      <p:ext uri="{BB962C8B-B14F-4D97-AF65-F5344CB8AC3E}">
        <p14:creationId xmlns:p14="http://schemas.microsoft.com/office/powerpoint/2010/main" val="151018221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A814093-EBC1-43E7-A445-CBE0AC74EEA8}"/>
              </a:ext>
            </a:extLst>
          </p:cNvPr>
          <p:cNvSpPr>
            <a:spLocks noGrp="1"/>
          </p:cNvSpPr>
          <p:nvPr>
            <p:ph type="ctrTitle"/>
          </p:nvPr>
        </p:nvSpPr>
        <p:spPr>
          <a:xfrm>
            <a:off x="581192" y="1009399"/>
            <a:ext cx="6823988" cy="1327401"/>
          </a:xfrm>
        </p:spPr>
        <p:txBody>
          <a:bodyPr anchor="b">
            <a:normAutofit/>
          </a:bodyPr>
          <a:lstStyle/>
          <a:p>
            <a:r>
              <a:rPr lang="en-US" altLang="zh-CN" sz="4800" dirty="0">
                <a:solidFill>
                  <a:schemeClr val="tx1"/>
                </a:solidFill>
              </a:rPr>
              <a:t>GitHub link</a:t>
            </a:r>
            <a:endParaRPr lang="en-US" sz="4800" dirty="0">
              <a:solidFill>
                <a:schemeClr val="tx1"/>
              </a:solidFill>
            </a:endParaRP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706D85A2-8CF0-4F1B-BD65-BBD1370716AC}"/>
              </a:ext>
            </a:extLst>
          </p:cNvPr>
          <p:cNvPicPr>
            <a:picLocks noChangeAspect="1"/>
          </p:cNvPicPr>
          <p:nvPr/>
        </p:nvPicPr>
        <p:blipFill rotWithShape="1">
          <a:blip r:embed="rId2"/>
          <a:srcRect l="26482" r="31277"/>
          <a:stretch/>
        </p:blipFill>
        <p:spPr>
          <a:xfrm>
            <a:off x="8140428" y="10"/>
            <a:ext cx="4051572" cy="6857990"/>
          </a:xfrm>
          <a:prstGeom prst="rect">
            <a:avLst/>
          </a:prstGeom>
        </p:spPr>
      </p:pic>
      <p:sp>
        <p:nvSpPr>
          <p:cNvPr id="4" name="TextBox 3">
            <a:extLst>
              <a:ext uri="{FF2B5EF4-FFF2-40B4-BE49-F238E27FC236}">
                <a16:creationId xmlns:a16="http://schemas.microsoft.com/office/drawing/2014/main" id="{8C4997C3-44CE-485F-9D0D-05F1E710DB20}"/>
              </a:ext>
            </a:extLst>
          </p:cNvPr>
          <p:cNvSpPr txBox="1"/>
          <p:nvPr/>
        </p:nvSpPr>
        <p:spPr>
          <a:xfrm>
            <a:off x="827305" y="4731657"/>
            <a:ext cx="5689610" cy="1015663"/>
          </a:xfrm>
          <a:prstGeom prst="rect">
            <a:avLst/>
          </a:prstGeom>
          <a:noFill/>
        </p:spPr>
        <p:txBody>
          <a:bodyPr wrap="square" rtlCol="0">
            <a:spAutoFit/>
          </a:bodyPr>
          <a:lstStyle/>
          <a:p>
            <a:r>
              <a:rPr lang="en-US" sz="6000" dirty="0"/>
              <a:t>Thank You </a:t>
            </a:r>
          </a:p>
        </p:txBody>
      </p:sp>
      <p:sp>
        <p:nvSpPr>
          <p:cNvPr id="3" name="TextBox 2">
            <a:extLst>
              <a:ext uri="{FF2B5EF4-FFF2-40B4-BE49-F238E27FC236}">
                <a16:creationId xmlns:a16="http://schemas.microsoft.com/office/drawing/2014/main" id="{F3DCF3BF-54A1-4765-B098-3963FB85992E}"/>
              </a:ext>
            </a:extLst>
          </p:cNvPr>
          <p:cNvSpPr txBox="1"/>
          <p:nvPr/>
        </p:nvSpPr>
        <p:spPr>
          <a:xfrm>
            <a:off x="638619" y="2707474"/>
            <a:ext cx="4419800" cy="369332"/>
          </a:xfrm>
          <a:prstGeom prst="rect">
            <a:avLst/>
          </a:prstGeom>
          <a:noFill/>
        </p:spPr>
        <p:txBody>
          <a:bodyPr wrap="none" rtlCol="0">
            <a:spAutoFit/>
          </a:bodyPr>
          <a:lstStyle/>
          <a:p>
            <a:r>
              <a:rPr lang="en-US" dirty="0"/>
              <a:t>https://github.com/ksong227/CS691TeamDice</a:t>
            </a:r>
          </a:p>
        </p:txBody>
      </p:sp>
    </p:spTree>
    <p:extLst>
      <p:ext uri="{BB962C8B-B14F-4D97-AF65-F5344CB8AC3E}">
        <p14:creationId xmlns:p14="http://schemas.microsoft.com/office/powerpoint/2010/main" val="29769696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E6FC-5F28-4EEC-8387-709FF8EFA287}"/>
              </a:ext>
            </a:extLst>
          </p:cNvPr>
          <p:cNvSpPr>
            <a:spLocks noGrp="1"/>
          </p:cNvSpPr>
          <p:nvPr>
            <p:ph type="ctrTitle"/>
          </p:nvPr>
        </p:nvSpPr>
        <p:spPr/>
        <p:txBody>
          <a:bodyPr/>
          <a:lstStyle/>
          <a:p>
            <a:r>
              <a:rPr lang="en-US" dirty="0"/>
              <a:t>Persona of a college Student </a:t>
            </a:r>
          </a:p>
        </p:txBody>
      </p:sp>
      <p:sp>
        <p:nvSpPr>
          <p:cNvPr id="4" name="TextBox 3">
            <a:extLst>
              <a:ext uri="{FF2B5EF4-FFF2-40B4-BE49-F238E27FC236}">
                <a16:creationId xmlns:a16="http://schemas.microsoft.com/office/drawing/2014/main" id="{BC9C3D28-B29C-4AC1-951C-5CD27A713A5C}"/>
              </a:ext>
            </a:extLst>
          </p:cNvPr>
          <p:cNvSpPr txBox="1"/>
          <p:nvPr/>
        </p:nvSpPr>
        <p:spPr>
          <a:xfrm>
            <a:off x="581191" y="3251200"/>
            <a:ext cx="10856066" cy="1569660"/>
          </a:xfrm>
          <a:prstGeom prst="rect">
            <a:avLst/>
          </a:prstGeom>
          <a:noFill/>
        </p:spPr>
        <p:txBody>
          <a:bodyPr wrap="square" rtlCol="0">
            <a:spAutoFit/>
          </a:bodyPr>
          <a:lstStyle/>
          <a:p>
            <a:r>
              <a:rPr lang="en-US" sz="2400" dirty="0">
                <a:solidFill>
                  <a:schemeClr val="bg1"/>
                </a:solidFill>
              </a:rPr>
              <a:t>Hi, I am Nancy studying Bachelor's in Computer Science at North Georgia University.  It’s difficult for me to pick a laptop out of many brands.  There are ASUS, MSI, Dell and so many famous brands with similar hardware specs.  I wish there is a good online application to help me identify which brand has the best hardware with the best price. </a:t>
            </a:r>
          </a:p>
        </p:txBody>
      </p:sp>
    </p:spTree>
    <p:extLst>
      <p:ext uri="{BB962C8B-B14F-4D97-AF65-F5344CB8AC3E}">
        <p14:creationId xmlns:p14="http://schemas.microsoft.com/office/powerpoint/2010/main" val="328192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E89E-0FC8-42A9-A3D8-1101BAB4FB80}"/>
              </a:ext>
            </a:extLst>
          </p:cNvPr>
          <p:cNvSpPr>
            <a:spLocks noGrp="1"/>
          </p:cNvSpPr>
          <p:nvPr>
            <p:ph type="ctrTitle"/>
          </p:nvPr>
        </p:nvSpPr>
        <p:spPr/>
        <p:txBody>
          <a:bodyPr/>
          <a:lstStyle/>
          <a:p>
            <a:r>
              <a:rPr lang="en-US" dirty="0"/>
              <a:t>Persona of a software engineer</a:t>
            </a:r>
          </a:p>
        </p:txBody>
      </p:sp>
      <p:sp>
        <p:nvSpPr>
          <p:cNvPr id="4" name="TextBox 3">
            <a:extLst>
              <a:ext uri="{FF2B5EF4-FFF2-40B4-BE49-F238E27FC236}">
                <a16:creationId xmlns:a16="http://schemas.microsoft.com/office/drawing/2014/main" id="{C73DA153-E401-47C4-8D4E-3E6DF26B99FB}"/>
              </a:ext>
            </a:extLst>
          </p:cNvPr>
          <p:cNvSpPr txBox="1"/>
          <p:nvPr/>
        </p:nvSpPr>
        <p:spPr>
          <a:xfrm>
            <a:off x="581191" y="3154017"/>
            <a:ext cx="10993549" cy="2308324"/>
          </a:xfrm>
          <a:prstGeom prst="rect">
            <a:avLst/>
          </a:prstGeom>
          <a:noFill/>
        </p:spPr>
        <p:txBody>
          <a:bodyPr wrap="square" rtlCol="0">
            <a:spAutoFit/>
          </a:bodyPr>
          <a:lstStyle/>
          <a:p>
            <a:r>
              <a:rPr lang="en-US" sz="2400" dirty="0">
                <a:solidFill>
                  <a:schemeClr val="bg1"/>
                </a:solidFill>
              </a:rPr>
              <a:t>Hi, I am </a:t>
            </a:r>
            <a:r>
              <a:rPr lang="en-US" sz="2400" dirty="0" err="1">
                <a:solidFill>
                  <a:schemeClr val="bg1"/>
                </a:solidFill>
              </a:rPr>
              <a:t>Jz</a:t>
            </a:r>
            <a:r>
              <a:rPr lang="en-US" sz="2400" dirty="0">
                <a:solidFill>
                  <a:schemeClr val="bg1"/>
                </a:solidFill>
              </a:rPr>
              <a:t> Han. I am an experienced IT worker living in the Georgia suburb. In Georgia, the retail store is far away from where I live so I always shop for PC parts online. However, the websites that I am f</a:t>
            </a:r>
            <a:r>
              <a:rPr lang="en-US" altLang="zh-CN" sz="2400" dirty="0">
                <a:solidFill>
                  <a:schemeClr val="bg1"/>
                </a:solidFill>
              </a:rPr>
              <a:t>amiliar with are only office related.  They do sell PC hardware but it’s not their major business. I wish there was a web application that would just focus on selling PC parts. It would need to have a clear category breakdown and run smoothly just like any other shopping website.</a:t>
            </a:r>
            <a:endParaRPr lang="en-US" sz="2400" dirty="0">
              <a:solidFill>
                <a:schemeClr val="bg1"/>
              </a:solidFill>
            </a:endParaRPr>
          </a:p>
        </p:txBody>
      </p:sp>
    </p:spTree>
    <p:extLst>
      <p:ext uri="{BB962C8B-B14F-4D97-AF65-F5344CB8AC3E}">
        <p14:creationId xmlns:p14="http://schemas.microsoft.com/office/powerpoint/2010/main" val="1393580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ABD0-5F53-A841-8640-D0E27240F5B4}"/>
              </a:ext>
            </a:extLst>
          </p:cNvPr>
          <p:cNvSpPr>
            <a:spLocks noGrp="1"/>
          </p:cNvSpPr>
          <p:nvPr>
            <p:ph type="ctrTitle"/>
          </p:nvPr>
        </p:nvSpPr>
        <p:spPr/>
        <p:txBody>
          <a:bodyPr/>
          <a:lstStyle/>
          <a:p>
            <a:r>
              <a:rPr lang="en-US" dirty="0"/>
              <a:t>Persona of a </a:t>
            </a:r>
            <a:r>
              <a:rPr lang="en-US" dirty="0" err="1"/>
              <a:t>Fil</a:t>
            </a:r>
            <a:r>
              <a:rPr lang="en-US" altLang="zh-CN" dirty="0" err="1"/>
              <a:t>Mmaker</a:t>
            </a:r>
            <a:endParaRPr lang="en-US" dirty="0"/>
          </a:p>
        </p:txBody>
      </p:sp>
      <p:sp>
        <p:nvSpPr>
          <p:cNvPr id="4" name="TextBox 3">
            <a:extLst>
              <a:ext uri="{FF2B5EF4-FFF2-40B4-BE49-F238E27FC236}">
                <a16:creationId xmlns:a16="http://schemas.microsoft.com/office/drawing/2014/main" id="{0FA89686-AD3C-2248-9587-16189C25452E}"/>
              </a:ext>
            </a:extLst>
          </p:cNvPr>
          <p:cNvSpPr txBox="1"/>
          <p:nvPr/>
        </p:nvSpPr>
        <p:spPr>
          <a:xfrm>
            <a:off x="599225" y="3200791"/>
            <a:ext cx="10993549" cy="2862322"/>
          </a:xfrm>
          <a:prstGeom prst="rect">
            <a:avLst/>
          </a:prstGeom>
          <a:noFill/>
        </p:spPr>
        <p:txBody>
          <a:bodyPr wrap="square" rtlCol="0">
            <a:spAutoFit/>
          </a:bodyPr>
          <a:lstStyle/>
          <a:p>
            <a:r>
              <a:rPr lang="en-US" sz="2000" dirty="0">
                <a:solidFill>
                  <a:schemeClr val="bg1"/>
                </a:solidFill>
              </a:rPr>
              <a:t>Hi, my name is Mark. I’m an MFA of Filmmaking in the School of Visual Arts in New York. Next semester I will take classes related to video editing and color correction and I’m using 4K videos instead of 1080p videos. So I’m changing my main editing tool from Adobe Premiere to Davinci Resolve. I have a great Gaming Desktop and it worked well with Premiere, but after moving to Davinci it runs much slower. I was told that different professional</a:t>
            </a:r>
            <a:r>
              <a:rPr lang="zh-CN" altLang="en-US" sz="2000" dirty="0">
                <a:solidFill>
                  <a:schemeClr val="bg1"/>
                </a:solidFill>
              </a:rPr>
              <a:t> </a:t>
            </a:r>
            <a:r>
              <a:rPr lang="en-US" sz="2000" dirty="0">
                <a:solidFill>
                  <a:schemeClr val="bg1"/>
                </a:solidFill>
              </a:rPr>
              <a:t>software sometimes make more use of different</a:t>
            </a:r>
            <a:r>
              <a:rPr lang="zh-CN" altLang="en-US" sz="2000" dirty="0">
                <a:solidFill>
                  <a:schemeClr val="bg1"/>
                </a:solidFill>
              </a:rPr>
              <a:t> </a:t>
            </a:r>
            <a:r>
              <a:rPr lang="en-US" sz="2000" dirty="0">
                <a:solidFill>
                  <a:schemeClr val="bg1"/>
                </a:solidFill>
              </a:rPr>
              <a:t>components of the PC.  When I was</a:t>
            </a:r>
            <a:r>
              <a:rPr lang="zh-CN" altLang="en-US" sz="2000" dirty="0">
                <a:solidFill>
                  <a:schemeClr val="bg1"/>
                </a:solidFill>
              </a:rPr>
              <a:t> </a:t>
            </a:r>
            <a:r>
              <a:rPr lang="en-US" altLang="zh-CN" sz="2000" dirty="0">
                <a:solidFill>
                  <a:schemeClr val="bg1"/>
                </a:solidFill>
              </a:rPr>
              <a:t>trying</a:t>
            </a:r>
            <a:r>
              <a:rPr lang="zh-CN" altLang="en-US" sz="2000" dirty="0">
                <a:solidFill>
                  <a:schemeClr val="bg1"/>
                </a:solidFill>
              </a:rPr>
              <a:t> </a:t>
            </a:r>
            <a:r>
              <a:rPr lang="en-US" altLang="zh-CN" sz="2000" dirty="0">
                <a:solidFill>
                  <a:schemeClr val="bg1"/>
                </a:solidFill>
              </a:rPr>
              <a:t>to</a:t>
            </a:r>
            <a:r>
              <a:rPr lang="en-US" sz="2000" dirty="0">
                <a:solidFill>
                  <a:schemeClr val="bg1"/>
                </a:solidFill>
              </a:rPr>
              <a:t> find which part of my PC should be</a:t>
            </a:r>
            <a:r>
              <a:rPr lang="zh-CN" altLang="en-US" sz="2000" dirty="0">
                <a:solidFill>
                  <a:schemeClr val="bg1"/>
                </a:solidFill>
              </a:rPr>
              <a:t> </a:t>
            </a:r>
            <a:r>
              <a:rPr lang="en-US" altLang="zh-CN" sz="2000" dirty="0">
                <a:solidFill>
                  <a:schemeClr val="bg1"/>
                </a:solidFill>
              </a:rPr>
              <a:t>replaced,</a:t>
            </a:r>
            <a:r>
              <a:rPr lang="en-US" sz="2000" dirty="0">
                <a:solidFill>
                  <a:schemeClr val="bg1"/>
                </a:solidFill>
              </a:rPr>
              <a:t> I found that all</a:t>
            </a:r>
            <a:r>
              <a:rPr lang="zh-CN" altLang="en-US" sz="2000" dirty="0">
                <a:solidFill>
                  <a:schemeClr val="bg1"/>
                </a:solidFill>
              </a:rPr>
              <a:t> </a:t>
            </a:r>
            <a:r>
              <a:rPr lang="en-US" sz="2000" dirty="0">
                <a:solidFill>
                  <a:schemeClr val="bg1"/>
                </a:solidFill>
              </a:rPr>
              <a:t>the current PC building websites separated their PC builds into categories like gaming PC, creator PC, or office PC. It would be helpful to have a PC Building website which can make buying suggestions based not only on the main use, but also based on the specific workflow and tools.</a:t>
            </a:r>
          </a:p>
        </p:txBody>
      </p:sp>
    </p:spTree>
    <p:extLst>
      <p:ext uri="{BB962C8B-B14F-4D97-AF65-F5344CB8AC3E}">
        <p14:creationId xmlns:p14="http://schemas.microsoft.com/office/powerpoint/2010/main" val="154540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A78B-5281-7041-9983-5016C716094E}"/>
              </a:ext>
            </a:extLst>
          </p:cNvPr>
          <p:cNvSpPr>
            <a:spLocks noGrp="1"/>
          </p:cNvSpPr>
          <p:nvPr>
            <p:ph type="ctrTitle"/>
          </p:nvPr>
        </p:nvSpPr>
        <p:spPr/>
        <p:txBody>
          <a:bodyPr/>
          <a:lstStyle/>
          <a:p>
            <a:r>
              <a:rPr lang="en-US" dirty="0"/>
              <a:t>Persona of a Gamer</a:t>
            </a:r>
          </a:p>
        </p:txBody>
      </p:sp>
      <p:sp>
        <p:nvSpPr>
          <p:cNvPr id="4" name="TextBox 3">
            <a:extLst>
              <a:ext uri="{FF2B5EF4-FFF2-40B4-BE49-F238E27FC236}">
                <a16:creationId xmlns:a16="http://schemas.microsoft.com/office/drawing/2014/main" id="{CE23F5A4-AFCA-C848-8973-164C283DA8AD}"/>
              </a:ext>
            </a:extLst>
          </p:cNvPr>
          <p:cNvSpPr txBox="1"/>
          <p:nvPr/>
        </p:nvSpPr>
        <p:spPr>
          <a:xfrm>
            <a:off x="586216" y="3167743"/>
            <a:ext cx="11019568" cy="3046988"/>
          </a:xfrm>
          <a:prstGeom prst="rect">
            <a:avLst/>
          </a:prstGeom>
          <a:noFill/>
        </p:spPr>
        <p:txBody>
          <a:bodyPr wrap="square" rtlCol="0">
            <a:spAutoFit/>
          </a:bodyPr>
          <a:lstStyle/>
          <a:p>
            <a:r>
              <a:rPr lang="en-US" sz="2400" dirty="0">
                <a:solidFill>
                  <a:schemeClr val="bg1"/>
                </a:solidFill>
              </a:rPr>
              <a:t>Hi, I am Jessi</a:t>
            </a:r>
            <a:r>
              <a:rPr lang="en-US" altLang="zh-CN" sz="2400" dirty="0">
                <a:solidFill>
                  <a:schemeClr val="bg1"/>
                </a:solidFill>
              </a:rPr>
              <a:t>,</a:t>
            </a:r>
            <a:r>
              <a:rPr lang="zh-CN" altLang="en-US" sz="2400" dirty="0">
                <a:solidFill>
                  <a:schemeClr val="bg1"/>
                </a:solidFill>
              </a:rPr>
              <a:t> </a:t>
            </a:r>
            <a:r>
              <a:rPr lang="en-US" altLang="zh-CN" sz="2400" dirty="0">
                <a:solidFill>
                  <a:schemeClr val="bg1"/>
                </a:solidFill>
              </a:rPr>
              <a:t>a</a:t>
            </a:r>
            <a:r>
              <a:rPr lang="en-US" sz="2400" dirty="0">
                <a:solidFill>
                  <a:schemeClr val="bg1"/>
                </a:solidFill>
              </a:rPr>
              <a:t> Bachelor at Pace University. I’m a big fan of AAA PC gaming so I plan to buy a powerful laptop which can be used for heavy gaming as well as </a:t>
            </a:r>
            <a:r>
              <a:rPr lang="en-US" altLang="zh-CN" sz="2400" dirty="0">
                <a:solidFill>
                  <a:schemeClr val="bg1"/>
                </a:solidFill>
              </a:rPr>
              <a:t>course</a:t>
            </a:r>
            <a:r>
              <a:rPr lang="en-US" sz="2400" dirty="0">
                <a:solidFill>
                  <a:schemeClr val="bg1"/>
                </a:solidFill>
              </a:rPr>
              <a:t> work.  The existing PC websites only show the specs of the laptops. However, the gaming performance is not only related to the specs on the laptop.  The thermal strategy, </a:t>
            </a:r>
            <a:r>
              <a:rPr lang="en-US" sz="2400" dirty="0" err="1">
                <a:solidFill>
                  <a:schemeClr val="bg1"/>
                </a:solidFill>
              </a:rPr>
              <a:t>TDP</a:t>
            </a:r>
            <a:r>
              <a:rPr lang="en-US" sz="2400" dirty="0">
                <a:solidFill>
                  <a:schemeClr val="bg1"/>
                </a:solidFill>
              </a:rPr>
              <a:t> settings, power management, and even pre-installed software will affect the gaming performance in the real world. These detailed information are not shown on existing websites. It would be great to have a website to show me the real gaming performance of each laptop to help me make purchase decisions.</a:t>
            </a:r>
          </a:p>
        </p:txBody>
      </p:sp>
    </p:spTree>
    <p:extLst>
      <p:ext uri="{BB962C8B-B14F-4D97-AF65-F5344CB8AC3E}">
        <p14:creationId xmlns:p14="http://schemas.microsoft.com/office/powerpoint/2010/main" val="2994720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1E8A4-5ED9-4453-8490-8EA06AE4DDF5}"/>
              </a:ext>
            </a:extLst>
          </p:cNvPr>
          <p:cNvSpPr>
            <a:spLocks noGrp="1"/>
          </p:cNvSpPr>
          <p:nvPr>
            <p:ph type="ctrTitle"/>
          </p:nvPr>
        </p:nvSpPr>
        <p:spPr>
          <a:xfrm>
            <a:off x="599225" y="699156"/>
            <a:ext cx="10993549" cy="857796"/>
          </a:xfrm>
        </p:spPr>
        <p:txBody>
          <a:bodyPr>
            <a:noAutofit/>
          </a:bodyPr>
          <a:lstStyle/>
          <a:p>
            <a:r>
              <a:rPr lang="en-US" sz="6000" dirty="0"/>
              <a:t>MVP</a:t>
            </a:r>
          </a:p>
        </p:txBody>
      </p:sp>
      <p:sp>
        <p:nvSpPr>
          <p:cNvPr id="6" name="文本框 5">
            <a:extLst>
              <a:ext uri="{FF2B5EF4-FFF2-40B4-BE49-F238E27FC236}">
                <a16:creationId xmlns:a16="http://schemas.microsoft.com/office/drawing/2014/main" id="{DEA73D71-EAE7-40AF-A9C6-CDAF5E45EDD0}"/>
              </a:ext>
            </a:extLst>
          </p:cNvPr>
          <p:cNvSpPr txBox="1"/>
          <p:nvPr/>
        </p:nvSpPr>
        <p:spPr>
          <a:xfrm>
            <a:off x="599225" y="1645920"/>
            <a:ext cx="10993549" cy="1200329"/>
          </a:xfrm>
          <a:prstGeom prst="rect">
            <a:avLst/>
          </a:prstGeom>
          <a:noFill/>
        </p:spPr>
        <p:txBody>
          <a:bodyPr wrap="square" rtlCol="0">
            <a:spAutoFit/>
          </a:bodyPr>
          <a:lstStyle/>
          <a:p>
            <a:r>
              <a:rPr lang="en-US" dirty="0"/>
              <a:t>Which problem does it solve?</a:t>
            </a:r>
          </a:p>
          <a:p>
            <a:endParaRPr lang="en-US" dirty="0"/>
          </a:p>
          <a:p>
            <a:r>
              <a:rPr lang="en-US" dirty="0"/>
              <a:t>For the customers who are not familiar with the computer specs and components, it is difficult to choose the right PC builds or laptops that meet their needs.</a:t>
            </a:r>
          </a:p>
        </p:txBody>
      </p:sp>
      <p:sp>
        <p:nvSpPr>
          <p:cNvPr id="8" name="文本框 7">
            <a:extLst>
              <a:ext uri="{FF2B5EF4-FFF2-40B4-BE49-F238E27FC236}">
                <a16:creationId xmlns:a16="http://schemas.microsoft.com/office/drawing/2014/main" id="{227503B2-1318-4D60-B0AE-FC1329D0D73C}"/>
              </a:ext>
            </a:extLst>
          </p:cNvPr>
          <p:cNvSpPr txBox="1"/>
          <p:nvPr/>
        </p:nvSpPr>
        <p:spPr>
          <a:xfrm>
            <a:off x="599225" y="3464560"/>
            <a:ext cx="2865335" cy="2031325"/>
          </a:xfrm>
          <a:prstGeom prst="rect">
            <a:avLst/>
          </a:prstGeom>
          <a:noFill/>
        </p:spPr>
        <p:txBody>
          <a:bodyPr wrap="square" rtlCol="0">
            <a:spAutoFit/>
          </a:bodyPr>
          <a:lstStyle/>
          <a:p>
            <a:r>
              <a:rPr lang="en-US" dirty="0">
                <a:solidFill>
                  <a:schemeClr val="bg1"/>
                </a:solidFill>
              </a:rPr>
              <a:t>Minimum:</a:t>
            </a:r>
          </a:p>
          <a:p>
            <a:endParaRPr lang="en-US" dirty="0">
              <a:solidFill>
                <a:schemeClr val="bg1"/>
              </a:solidFill>
            </a:endParaRPr>
          </a:p>
          <a:p>
            <a:r>
              <a:rPr lang="en-US" dirty="0">
                <a:solidFill>
                  <a:schemeClr val="bg1"/>
                </a:solidFill>
              </a:rPr>
              <a:t>A website which allows customers choose </a:t>
            </a:r>
            <a:r>
              <a:rPr lang="en-US">
                <a:solidFill>
                  <a:schemeClr val="bg1"/>
                </a:solidFill>
              </a:rPr>
              <a:t>and buy </a:t>
            </a:r>
            <a:r>
              <a:rPr lang="en-US" dirty="0">
                <a:solidFill>
                  <a:schemeClr val="bg1"/>
                </a:solidFill>
              </a:rPr>
              <a:t>PC components and laptops for meeting their different needs. </a:t>
            </a:r>
          </a:p>
        </p:txBody>
      </p:sp>
      <p:sp>
        <p:nvSpPr>
          <p:cNvPr id="9" name="文本框 8">
            <a:extLst>
              <a:ext uri="{FF2B5EF4-FFF2-40B4-BE49-F238E27FC236}">
                <a16:creationId xmlns:a16="http://schemas.microsoft.com/office/drawing/2014/main" id="{14D9833A-F0EC-419C-BC48-28D2AB7F6804}"/>
              </a:ext>
            </a:extLst>
          </p:cNvPr>
          <p:cNvSpPr txBox="1"/>
          <p:nvPr/>
        </p:nvSpPr>
        <p:spPr>
          <a:xfrm>
            <a:off x="4663331" y="3464560"/>
            <a:ext cx="2865335" cy="2308324"/>
          </a:xfrm>
          <a:prstGeom prst="rect">
            <a:avLst/>
          </a:prstGeom>
          <a:noFill/>
        </p:spPr>
        <p:txBody>
          <a:bodyPr wrap="square" rtlCol="0">
            <a:spAutoFit/>
          </a:bodyPr>
          <a:lstStyle/>
          <a:p>
            <a:r>
              <a:rPr lang="en-US" dirty="0">
                <a:solidFill>
                  <a:schemeClr val="bg1"/>
                </a:solidFill>
              </a:rPr>
              <a:t>Viable:</a:t>
            </a:r>
          </a:p>
          <a:p>
            <a:endParaRPr lang="en-US" dirty="0">
              <a:solidFill>
                <a:schemeClr val="bg1"/>
              </a:solidFill>
            </a:endParaRPr>
          </a:p>
          <a:p>
            <a:r>
              <a:rPr lang="en-US" dirty="0">
                <a:solidFill>
                  <a:schemeClr val="bg1"/>
                </a:solidFill>
              </a:rPr>
              <a:t>A tool which can give useful and accurate information of the PC components and laptops. Also the tool can give customers advice for different use.</a:t>
            </a:r>
          </a:p>
        </p:txBody>
      </p:sp>
      <p:sp>
        <p:nvSpPr>
          <p:cNvPr id="10" name="文本框 9">
            <a:extLst>
              <a:ext uri="{FF2B5EF4-FFF2-40B4-BE49-F238E27FC236}">
                <a16:creationId xmlns:a16="http://schemas.microsoft.com/office/drawing/2014/main" id="{BF587968-1F0A-4332-A876-18739B810846}"/>
              </a:ext>
            </a:extLst>
          </p:cNvPr>
          <p:cNvSpPr txBox="1"/>
          <p:nvPr/>
        </p:nvSpPr>
        <p:spPr>
          <a:xfrm>
            <a:off x="8727437" y="3434080"/>
            <a:ext cx="2865335" cy="2585323"/>
          </a:xfrm>
          <a:prstGeom prst="rect">
            <a:avLst/>
          </a:prstGeom>
          <a:noFill/>
        </p:spPr>
        <p:txBody>
          <a:bodyPr wrap="square" rtlCol="0">
            <a:spAutoFit/>
          </a:bodyPr>
          <a:lstStyle/>
          <a:p>
            <a:r>
              <a:rPr lang="en-US" dirty="0">
                <a:solidFill>
                  <a:schemeClr val="bg1"/>
                </a:solidFill>
              </a:rPr>
              <a:t>Minimum + Viable:</a:t>
            </a:r>
          </a:p>
          <a:p>
            <a:endParaRPr lang="en-US" dirty="0">
              <a:solidFill>
                <a:schemeClr val="bg1"/>
              </a:solidFill>
            </a:endParaRPr>
          </a:p>
          <a:p>
            <a:r>
              <a:rPr lang="en-US" dirty="0">
                <a:solidFill>
                  <a:schemeClr val="bg1"/>
                </a:solidFill>
              </a:rPr>
              <a:t>We are presenting a product which can provide real world performance information of PC and give suggestion to the customers for different use when they buy PC and laptops.</a:t>
            </a:r>
          </a:p>
        </p:txBody>
      </p:sp>
    </p:spTree>
    <p:extLst>
      <p:ext uri="{BB962C8B-B14F-4D97-AF65-F5344CB8AC3E}">
        <p14:creationId xmlns:p14="http://schemas.microsoft.com/office/powerpoint/2010/main" val="2486838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extLst>
              <p:ext uri="{D42A27DB-BD31-4B8C-83A1-F6EECF244321}">
                <p14:modId xmlns:p14="http://schemas.microsoft.com/office/powerpoint/2010/main" val="655559222"/>
              </p:ext>
            </p:extLst>
          </p:nvPr>
        </p:nvGraphicFramePr>
        <p:xfrm>
          <a:off x="1016000" y="1335314"/>
          <a:ext cx="10551886" cy="4238172"/>
        </p:xfrm>
        <a:graphic>
          <a:graphicData uri="http://schemas.openxmlformats.org/drawingml/2006/table">
            <a:tbl>
              <a:tblPr>
                <a:tableStyleId>{2D5ABB26-0587-4C30-8999-92F81FD0307C}</a:tableStyleId>
              </a:tblPr>
              <a:tblGrid>
                <a:gridCol w="10551886">
                  <a:extLst>
                    <a:ext uri="{9D8B030D-6E8A-4147-A177-3AD203B41FA5}">
                      <a16:colId xmlns:a16="http://schemas.microsoft.com/office/drawing/2014/main" val="1846262371"/>
                    </a:ext>
                  </a:extLst>
                </a:gridCol>
              </a:tblGrid>
              <a:tr h="4238172">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5" name="Table 5">
            <a:extLst>
              <a:ext uri="{FF2B5EF4-FFF2-40B4-BE49-F238E27FC236}">
                <a16:creationId xmlns:a16="http://schemas.microsoft.com/office/drawing/2014/main" id="{53F580AA-EFF8-4690-813B-41BEE3843986}"/>
              </a:ext>
            </a:extLst>
          </p:cNvPr>
          <p:cNvGraphicFramePr>
            <a:graphicFrameLocks noGrp="1"/>
          </p:cNvGraphicFramePr>
          <p:nvPr>
            <p:extLst>
              <p:ext uri="{D42A27DB-BD31-4B8C-83A1-F6EECF244321}">
                <p14:modId xmlns:p14="http://schemas.microsoft.com/office/powerpoint/2010/main" val="449806069"/>
              </p:ext>
            </p:extLst>
          </p:nvPr>
        </p:nvGraphicFramePr>
        <p:xfrm>
          <a:off x="198783" y="318052"/>
          <a:ext cx="11767929" cy="6553200"/>
        </p:xfrm>
        <a:graphic>
          <a:graphicData uri="http://schemas.openxmlformats.org/drawingml/2006/table">
            <a:tbl>
              <a:tblPr firstRow="1" bandRow="1">
                <a:tableStyleId>{5C22544A-7EE6-4342-B048-85BDC9FD1C3A}</a:tableStyleId>
              </a:tblPr>
              <a:tblGrid>
                <a:gridCol w="1099930">
                  <a:extLst>
                    <a:ext uri="{9D8B030D-6E8A-4147-A177-3AD203B41FA5}">
                      <a16:colId xmlns:a16="http://schemas.microsoft.com/office/drawing/2014/main" val="1989454807"/>
                    </a:ext>
                  </a:extLst>
                </a:gridCol>
                <a:gridCol w="940904">
                  <a:extLst>
                    <a:ext uri="{9D8B030D-6E8A-4147-A177-3AD203B41FA5}">
                      <a16:colId xmlns:a16="http://schemas.microsoft.com/office/drawing/2014/main" val="699360124"/>
                    </a:ext>
                  </a:extLst>
                </a:gridCol>
                <a:gridCol w="1232453">
                  <a:extLst>
                    <a:ext uri="{9D8B030D-6E8A-4147-A177-3AD203B41FA5}">
                      <a16:colId xmlns:a16="http://schemas.microsoft.com/office/drawing/2014/main" val="3808730948"/>
                    </a:ext>
                  </a:extLst>
                </a:gridCol>
                <a:gridCol w="4227443">
                  <a:extLst>
                    <a:ext uri="{9D8B030D-6E8A-4147-A177-3AD203B41FA5}">
                      <a16:colId xmlns:a16="http://schemas.microsoft.com/office/drawing/2014/main" val="1313148040"/>
                    </a:ext>
                  </a:extLst>
                </a:gridCol>
                <a:gridCol w="2650435">
                  <a:extLst>
                    <a:ext uri="{9D8B030D-6E8A-4147-A177-3AD203B41FA5}">
                      <a16:colId xmlns:a16="http://schemas.microsoft.com/office/drawing/2014/main" val="3005618780"/>
                    </a:ext>
                  </a:extLst>
                </a:gridCol>
                <a:gridCol w="715617">
                  <a:extLst>
                    <a:ext uri="{9D8B030D-6E8A-4147-A177-3AD203B41FA5}">
                      <a16:colId xmlns:a16="http://schemas.microsoft.com/office/drawing/2014/main" val="1951505988"/>
                    </a:ext>
                  </a:extLst>
                </a:gridCol>
                <a:gridCol w="901147">
                  <a:extLst>
                    <a:ext uri="{9D8B030D-6E8A-4147-A177-3AD203B41FA5}">
                      <a16:colId xmlns:a16="http://schemas.microsoft.com/office/drawing/2014/main" val="3341760711"/>
                    </a:ext>
                  </a:extLst>
                </a:gridCol>
              </a:tblGrid>
              <a:tr h="426720">
                <a:tc>
                  <a:txBody>
                    <a:bodyPr/>
                    <a:lstStyle/>
                    <a:p>
                      <a:r>
                        <a:rPr lang="en-US" dirty="0"/>
                        <a:t>Priority</a:t>
                      </a:r>
                    </a:p>
                  </a:txBody>
                  <a:tcPr/>
                </a:tc>
                <a:tc>
                  <a:txBody>
                    <a:bodyPr/>
                    <a:lstStyle/>
                    <a:p>
                      <a:r>
                        <a:rPr lang="en-US" dirty="0"/>
                        <a:t>Sprint</a:t>
                      </a:r>
                    </a:p>
                  </a:txBody>
                  <a:tcPr/>
                </a:tc>
                <a:tc>
                  <a:txBody>
                    <a:bodyPr/>
                    <a:lstStyle/>
                    <a:p>
                      <a:r>
                        <a:rPr lang="en-US" dirty="0"/>
                        <a:t>User type</a:t>
                      </a:r>
                    </a:p>
                  </a:txBody>
                  <a:tcPr/>
                </a:tc>
                <a:tc>
                  <a:txBody>
                    <a:bodyPr/>
                    <a:lstStyle/>
                    <a:p>
                      <a:r>
                        <a:rPr lang="en-US" dirty="0"/>
                        <a:t> I want to be able to…</a:t>
                      </a:r>
                    </a:p>
                  </a:txBody>
                  <a:tcPr/>
                </a:tc>
                <a:tc>
                  <a:txBody>
                    <a:bodyPr/>
                    <a:lstStyle/>
                    <a:p>
                      <a:r>
                        <a:rPr lang="en-US" dirty="0"/>
                        <a:t>So that …</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426720">
                <a:tc>
                  <a:txBody>
                    <a:bodyPr/>
                    <a:lstStyle/>
                    <a:p>
                      <a:r>
                        <a:rPr lang="en-US" dirty="0"/>
                        <a:t>1</a:t>
                      </a:r>
                    </a:p>
                  </a:txBody>
                  <a:tcPr/>
                </a:tc>
                <a:tc>
                  <a:txBody>
                    <a:bodyPr/>
                    <a:lstStyle/>
                    <a:p>
                      <a:r>
                        <a:rPr lang="en-US" dirty="0"/>
                        <a:t>I</a:t>
                      </a:r>
                    </a:p>
                  </a:txBody>
                  <a:tcPr/>
                </a:tc>
                <a:tc>
                  <a:txBody>
                    <a:bodyPr/>
                    <a:lstStyle/>
                    <a:p>
                      <a:r>
                        <a:rPr lang="en-US" sz="1400" dirty="0"/>
                        <a:t>Developer</a:t>
                      </a:r>
                    </a:p>
                  </a:txBody>
                  <a:tcPr/>
                </a:tc>
                <a:tc>
                  <a:txBody>
                    <a:bodyPr/>
                    <a:lstStyle/>
                    <a:p>
                      <a:r>
                        <a:rPr lang="en-US" sz="1400" dirty="0"/>
                        <a:t>Install development tool </a:t>
                      </a:r>
                    </a:p>
                  </a:txBody>
                  <a:tcPr/>
                </a:tc>
                <a:tc>
                  <a:txBody>
                    <a:bodyPr/>
                    <a:lstStyle/>
                    <a:p>
                      <a:r>
                        <a:rPr lang="en-US" sz="1200" dirty="0"/>
                        <a:t>Team can start writing the app </a:t>
                      </a:r>
                    </a:p>
                  </a:txBody>
                  <a:tcPr/>
                </a:tc>
                <a:tc>
                  <a:txBody>
                    <a:bodyPr/>
                    <a:lstStyle/>
                    <a:p>
                      <a:endParaRPr lang="en-US" sz="1200" dirty="0"/>
                    </a:p>
                  </a:txBody>
                  <a:tcPr/>
                </a:tc>
                <a:tc>
                  <a:txBody>
                    <a:bodyPr/>
                    <a:lstStyle/>
                    <a:p>
                      <a:endParaRPr lang="en-US" sz="1600" dirty="0"/>
                    </a:p>
                  </a:txBody>
                  <a:tcPr/>
                </a:tc>
                <a:extLst>
                  <a:ext uri="{0D108BD9-81ED-4DB2-BD59-A6C34878D82A}">
                    <a16:rowId xmlns:a16="http://schemas.microsoft.com/office/drawing/2014/main" val="517045202"/>
                  </a:ext>
                </a:extLst>
              </a:tr>
              <a:tr h="426720">
                <a:tc>
                  <a:txBody>
                    <a:bodyPr/>
                    <a:lstStyle/>
                    <a:p>
                      <a:r>
                        <a:rPr lang="en-US" dirty="0"/>
                        <a:t>2</a:t>
                      </a:r>
                    </a:p>
                  </a:txBody>
                  <a:tcPr/>
                </a:tc>
                <a:tc>
                  <a:txBody>
                    <a:bodyPr/>
                    <a:lstStyle/>
                    <a:p>
                      <a:r>
                        <a:rPr lang="en-US" dirty="0"/>
                        <a:t>I</a:t>
                      </a:r>
                    </a:p>
                  </a:txBody>
                  <a:tcPr/>
                </a:tc>
                <a:tc>
                  <a:txBody>
                    <a:bodyPr/>
                    <a:lstStyle/>
                    <a:p>
                      <a:r>
                        <a:rPr lang="en-US" sz="1400" dirty="0"/>
                        <a:t>Developer</a:t>
                      </a:r>
                    </a:p>
                  </a:txBody>
                  <a:tcPr/>
                </a:tc>
                <a:tc>
                  <a:txBody>
                    <a:bodyPr/>
                    <a:lstStyle/>
                    <a:p>
                      <a:r>
                        <a:rPr lang="en-US" sz="1400" dirty="0"/>
                        <a:t>Design Website Template</a:t>
                      </a:r>
                    </a:p>
                  </a:txBody>
                  <a:tcPr/>
                </a:tc>
                <a:tc>
                  <a:txBody>
                    <a:bodyPr/>
                    <a:lstStyle/>
                    <a:p>
                      <a:r>
                        <a:rPr lang="en-US" sz="1200" dirty="0"/>
                        <a:t>Team can plan on HTML, CSS</a:t>
                      </a:r>
                    </a:p>
                  </a:txBody>
                  <a:tcPr/>
                </a:tc>
                <a:tc>
                  <a:txBody>
                    <a:bodyPr/>
                    <a:lstStyle/>
                    <a:p>
                      <a:endParaRPr lang="en-US" sz="1200" dirty="0"/>
                    </a:p>
                  </a:txBody>
                  <a:tcPr/>
                </a:tc>
                <a:tc>
                  <a:txBody>
                    <a:bodyPr/>
                    <a:lstStyle/>
                    <a:p>
                      <a:endParaRPr lang="en-US" sz="1600" dirty="0"/>
                    </a:p>
                  </a:txBody>
                  <a:tcPr/>
                </a:tc>
                <a:extLst>
                  <a:ext uri="{0D108BD9-81ED-4DB2-BD59-A6C34878D82A}">
                    <a16:rowId xmlns:a16="http://schemas.microsoft.com/office/drawing/2014/main" val="3301955113"/>
                  </a:ext>
                </a:extLst>
              </a:tr>
              <a:tr h="426720">
                <a:tc>
                  <a:txBody>
                    <a:bodyPr/>
                    <a:lstStyle/>
                    <a:p>
                      <a:r>
                        <a:rPr lang="en-US" dirty="0"/>
                        <a:t>3</a:t>
                      </a:r>
                    </a:p>
                  </a:txBody>
                  <a:tcPr/>
                </a:tc>
                <a:tc>
                  <a:txBody>
                    <a:bodyPr/>
                    <a:lstStyle/>
                    <a:p>
                      <a:r>
                        <a:rPr lang="en-US" dirty="0"/>
                        <a:t>I</a:t>
                      </a:r>
                    </a:p>
                  </a:txBody>
                  <a:tcPr/>
                </a:tc>
                <a:tc>
                  <a:txBody>
                    <a:bodyPr/>
                    <a:lstStyle/>
                    <a:p>
                      <a:r>
                        <a:rPr lang="en-US" sz="1400" dirty="0"/>
                        <a:t>Developer</a:t>
                      </a:r>
                    </a:p>
                  </a:txBody>
                  <a:tcPr/>
                </a:tc>
                <a:tc>
                  <a:txBody>
                    <a:bodyPr/>
                    <a:lstStyle/>
                    <a:p>
                      <a:r>
                        <a:rPr lang="en-US" sz="1400" dirty="0"/>
                        <a:t>Install communication platform</a:t>
                      </a:r>
                    </a:p>
                  </a:txBody>
                  <a:tcPr/>
                </a:tc>
                <a:tc>
                  <a:txBody>
                    <a:bodyPr/>
                    <a:lstStyle/>
                    <a:p>
                      <a:r>
                        <a:rPr lang="en-US" sz="1200" dirty="0"/>
                        <a:t>Team members are free to communicate </a:t>
                      </a:r>
                    </a:p>
                  </a:txBody>
                  <a:tcPr/>
                </a:tc>
                <a:tc>
                  <a:txBody>
                    <a:bodyPr/>
                    <a:lstStyle/>
                    <a:p>
                      <a:endParaRPr lang="en-US" sz="1200" dirty="0"/>
                    </a:p>
                  </a:txBody>
                  <a:tcPr/>
                </a:tc>
                <a:tc>
                  <a:txBody>
                    <a:bodyPr/>
                    <a:lstStyle/>
                    <a:p>
                      <a:endParaRPr lang="en-US" sz="1600" dirty="0"/>
                    </a:p>
                  </a:txBody>
                  <a:tcPr/>
                </a:tc>
                <a:extLst>
                  <a:ext uri="{0D108BD9-81ED-4DB2-BD59-A6C34878D82A}">
                    <a16:rowId xmlns:a16="http://schemas.microsoft.com/office/drawing/2014/main" val="2148973648"/>
                  </a:ext>
                </a:extLst>
              </a:tr>
              <a:tr h="426720">
                <a:tc>
                  <a:txBody>
                    <a:bodyPr/>
                    <a:lstStyle/>
                    <a:p>
                      <a:r>
                        <a:rPr lang="en-US" dirty="0"/>
                        <a:t>4</a:t>
                      </a:r>
                    </a:p>
                  </a:txBody>
                  <a:tcPr/>
                </a:tc>
                <a:tc>
                  <a:txBody>
                    <a:bodyPr/>
                    <a:lstStyle/>
                    <a:p>
                      <a:r>
                        <a:rPr lang="en-US" dirty="0"/>
                        <a:t>II</a:t>
                      </a:r>
                    </a:p>
                  </a:txBody>
                  <a:tcPr/>
                </a:tc>
                <a:tc>
                  <a:txBody>
                    <a:bodyPr/>
                    <a:lstStyle/>
                    <a:p>
                      <a:r>
                        <a:rPr lang="en-US" sz="1400" dirty="0"/>
                        <a:t>User/Admin</a:t>
                      </a:r>
                    </a:p>
                  </a:txBody>
                  <a:tcPr/>
                </a:tc>
                <a:tc>
                  <a:txBody>
                    <a:bodyPr/>
                    <a:lstStyle/>
                    <a:p>
                      <a:r>
                        <a:rPr lang="en-US" sz="1400" dirty="0"/>
                        <a:t>Have a website </a:t>
                      </a:r>
                    </a:p>
                  </a:txBody>
                  <a:tcPr/>
                </a:tc>
                <a:tc>
                  <a:txBody>
                    <a:bodyPr/>
                    <a:lstStyle/>
                    <a:p>
                      <a:r>
                        <a:rPr lang="en-US" sz="1200" dirty="0"/>
                        <a:t>I can view/order items, create profile…</a:t>
                      </a:r>
                    </a:p>
                  </a:txBody>
                  <a:tcPr/>
                </a:tc>
                <a:tc>
                  <a:txBody>
                    <a:bodyPr/>
                    <a:lstStyle/>
                    <a:p>
                      <a:r>
                        <a:rPr lang="en-US" sz="1600" dirty="0"/>
                        <a:t>epic</a:t>
                      </a:r>
                    </a:p>
                  </a:txBody>
                  <a:tcPr/>
                </a:tc>
                <a:tc>
                  <a:txBody>
                    <a:bodyPr/>
                    <a:lstStyle/>
                    <a:p>
                      <a:r>
                        <a:rPr lang="en-US" sz="1600" dirty="0" err="1"/>
                        <a:t>ip</a:t>
                      </a:r>
                      <a:endParaRPr lang="en-US" sz="1600" dirty="0"/>
                    </a:p>
                  </a:txBody>
                  <a:tcPr/>
                </a:tc>
                <a:extLst>
                  <a:ext uri="{0D108BD9-81ED-4DB2-BD59-A6C34878D82A}">
                    <a16:rowId xmlns:a16="http://schemas.microsoft.com/office/drawing/2014/main" val="3635142722"/>
                  </a:ext>
                </a:extLst>
              </a:tr>
              <a:tr h="426720">
                <a:tc>
                  <a:txBody>
                    <a:bodyPr/>
                    <a:lstStyle/>
                    <a:p>
                      <a:r>
                        <a:rPr lang="en-US" dirty="0"/>
                        <a:t>5</a:t>
                      </a:r>
                    </a:p>
                  </a:txBody>
                  <a:tcPr/>
                </a:tc>
                <a:tc>
                  <a:txBody>
                    <a:bodyPr/>
                    <a:lstStyle/>
                    <a:p>
                      <a:r>
                        <a:rPr lang="en-US" dirty="0"/>
                        <a:t>II</a:t>
                      </a:r>
                    </a:p>
                  </a:txBody>
                  <a:tcPr/>
                </a:tc>
                <a:tc>
                  <a:txBody>
                    <a:bodyPr/>
                    <a:lstStyle/>
                    <a:p>
                      <a:r>
                        <a:rPr lang="en-US" sz="1400" dirty="0"/>
                        <a:t>User/Admin</a:t>
                      </a:r>
                    </a:p>
                  </a:txBody>
                  <a:tcPr/>
                </a:tc>
                <a:tc>
                  <a:txBody>
                    <a:bodyPr/>
                    <a:lstStyle/>
                    <a:p>
                      <a:r>
                        <a:rPr lang="en-US" sz="1400" baseline="0" dirty="0"/>
                        <a:t>Visualized Product Components</a:t>
                      </a:r>
                    </a:p>
                  </a:txBody>
                  <a:tcPr/>
                </a:tc>
                <a:tc>
                  <a:txBody>
                    <a:bodyPr/>
                    <a:lstStyle/>
                    <a:p>
                      <a:r>
                        <a:rPr lang="en-US" sz="1200" dirty="0"/>
                        <a:t>I can display images and their info on website </a:t>
                      </a:r>
                    </a:p>
                  </a:txBody>
                  <a:tcPr/>
                </a:tc>
                <a:tc>
                  <a:txBody>
                    <a:bodyPr/>
                    <a:lstStyle/>
                    <a:p>
                      <a:r>
                        <a:rPr lang="en-US" sz="1600" dirty="0"/>
                        <a:t>epic</a:t>
                      </a:r>
                    </a:p>
                  </a:txBody>
                  <a:tcPr/>
                </a:tc>
                <a:tc>
                  <a:txBody>
                    <a:bodyPr/>
                    <a:lstStyle/>
                    <a:p>
                      <a:r>
                        <a:rPr lang="en-US" sz="1600" dirty="0"/>
                        <a:t>done</a:t>
                      </a:r>
                    </a:p>
                  </a:txBody>
                  <a:tcPr/>
                </a:tc>
                <a:extLst>
                  <a:ext uri="{0D108BD9-81ED-4DB2-BD59-A6C34878D82A}">
                    <a16:rowId xmlns:a16="http://schemas.microsoft.com/office/drawing/2014/main" val="4231492999"/>
                  </a:ext>
                </a:extLst>
              </a:tr>
              <a:tr h="426720">
                <a:tc>
                  <a:txBody>
                    <a:bodyPr/>
                    <a:lstStyle/>
                    <a:p>
                      <a:r>
                        <a:rPr lang="en-US" dirty="0"/>
                        <a:t>6</a:t>
                      </a:r>
                    </a:p>
                  </a:txBody>
                  <a:tcPr/>
                </a:tc>
                <a:tc>
                  <a:txBody>
                    <a:bodyPr/>
                    <a:lstStyle/>
                    <a:p>
                      <a:r>
                        <a:rPr lang="en-US" dirty="0"/>
                        <a:t>II</a:t>
                      </a:r>
                    </a:p>
                  </a:txBody>
                  <a:tcPr/>
                </a:tc>
                <a:tc>
                  <a:txBody>
                    <a:bodyPr/>
                    <a:lstStyle/>
                    <a:p>
                      <a:r>
                        <a:rPr lang="en-US" sz="1400" dirty="0"/>
                        <a:t>User/Admin</a:t>
                      </a:r>
                    </a:p>
                  </a:txBody>
                  <a:tcPr/>
                </a:tc>
                <a:tc>
                  <a:txBody>
                    <a:bodyPr/>
                    <a:lstStyle/>
                    <a:p>
                      <a:r>
                        <a:rPr lang="en-US" sz="1400" dirty="0"/>
                        <a:t>Have detailed Product </a:t>
                      </a:r>
                      <a:r>
                        <a:rPr lang="en-US" sz="1400" baseline="0" dirty="0"/>
                        <a:t>Page</a:t>
                      </a:r>
                      <a:endParaRPr lang="en-US" sz="1400" dirty="0"/>
                    </a:p>
                  </a:txBody>
                  <a:tcPr/>
                </a:tc>
                <a:tc>
                  <a:txBody>
                    <a:bodyPr/>
                    <a:lstStyle/>
                    <a:p>
                      <a:r>
                        <a:rPr lang="en-US" sz="1200" dirty="0"/>
                        <a:t>I can click on product to check their detail</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314091901"/>
                  </a:ext>
                </a:extLst>
              </a:tr>
              <a:tr h="426720">
                <a:tc>
                  <a:txBody>
                    <a:bodyPr/>
                    <a:lstStyle/>
                    <a:p>
                      <a:r>
                        <a:rPr lang="en-US" dirty="0"/>
                        <a:t>7</a:t>
                      </a:r>
                    </a:p>
                  </a:txBody>
                  <a:tcPr/>
                </a:tc>
                <a:tc>
                  <a:txBody>
                    <a:bodyPr/>
                    <a:lstStyle/>
                    <a:p>
                      <a:r>
                        <a:rPr lang="en-US" dirty="0"/>
                        <a:t>II</a:t>
                      </a:r>
                    </a:p>
                  </a:txBody>
                  <a:tcPr/>
                </a:tc>
                <a:tc>
                  <a:txBody>
                    <a:bodyPr/>
                    <a:lstStyle/>
                    <a:p>
                      <a:r>
                        <a:rPr lang="en-US" sz="1400" baseline="0" dirty="0"/>
                        <a:t>User</a:t>
                      </a:r>
                    </a:p>
                  </a:txBody>
                  <a:tcPr/>
                </a:tc>
                <a:tc>
                  <a:txBody>
                    <a:bodyPr/>
                    <a:lstStyle/>
                    <a:p>
                      <a:r>
                        <a:rPr lang="en-US" sz="1400" dirty="0"/>
                        <a:t>Have Shopping cart </a:t>
                      </a:r>
                    </a:p>
                  </a:txBody>
                  <a:tcPr/>
                </a:tc>
                <a:tc>
                  <a:txBody>
                    <a:bodyPr/>
                    <a:lstStyle/>
                    <a:p>
                      <a:r>
                        <a:rPr lang="en-US" sz="1200" dirty="0"/>
                        <a:t>I can check purchased product</a:t>
                      </a:r>
                    </a:p>
                  </a:txBody>
                  <a:tcPr/>
                </a:tc>
                <a:tc>
                  <a:txBody>
                    <a:bodyPr/>
                    <a:lstStyle/>
                    <a:p>
                      <a:r>
                        <a:rPr lang="en-US" sz="1600" dirty="0"/>
                        <a:t>epic</a:t>
                      </a:r>
                    </a:p>
                  </a:txBody>
                  <a:tcPr/>
                </a:tc>
                <a:tc>
                  <a:txBody>
                    <a:bodyPr/>
                    <a:lstStyle/>
                    <a:p>
                      <a:r>
                        <a:rPr lang="en-US" sz="1600" dirty="0"/>
                        <a:t>done</a:t>
                      </a:r>
                    </a:p>
                  </a:txBody>
                  <a:tcPr/>
                </a:tc>
                <a:extLst>
                  <a:ext uri="{0D108BD9-81ED-4DB2-BD59-A6C34878D82A}">
                    <a16:rowId xmlns:a16="http://schemas.microsoft.com/office/drawing/2014/main" val="98426665"/>
                  </a:ext>
                </a:extLst>
              </a:tr>
              <a:tr h="426720">
                <a:tc>
                  <a:txBody>
                    <a:bodyPr/>
                    <a:lstStyle/>
                    <a:p>
                      <a:r>
                        <a:rPr lang="en-US" dirty="0"/>
                        <a:t>8</a:t>
                      </a:r>
                    </a:p>
                  </a:txBody>
                  <a:tcPr/>
                </a:tc>
                <a:tc>
                  <a:txBody>
                    <a:bodyPr/>
                    <a:lstStyle/>
                    <a:p>
                      <a:r>
                        <a:rPr lang="en-US" dirty="0"/>
                        <a:t>III</a:t>
                      </a:r>
                    </a:p>
                  </a:txBody>
                  <a:tcPr/>
                </a:tc>
                <a:tc>
                  <a:txBody>
                    <a:bodyPr/>
                    <a:lstStyle/>
                    <a:p>
                      <a:r>
                        <a:rPr lang="en-US" sz="1400" dirty="0"/>
                        <a:t>User/Admin</a:t>
                      </a:r>
                    </a:p>
                  </a:txBody>
                  <a:tcPr/>
                </a:tc>
                <a:tc>
                  <a:txBody>
                    <a:bodyPr/>
                    <a:lstStyle/>
                    <a:p>
                      <a:r>
                        <a:rPr lang="en-US" sz="1400" dirty="0"/>
                        <a:t>Register</a:t>
                      </a:r>
                    </a:p>
                  </a:txBody>
                  <a:tcPr/>
                </a:tc>
                <a:tc>
                  <a:txBody>
                    <a:bodyPr/>
                    <a:lstStyle/>
                    <a:p>
                      <a:r>
                        <a:rPr lang="en-US" sz="1200" dirty="0"/>
                        <a:t>I can use my profile to perform such as buying….</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169981447"/>
                  </a:ext>
                </a:extLst>
              </a:tr>
              <a:tr h="426720">
                <a:tc>
                  <a:txBody>
                    <a:bodyPr/>
                    <a:lstStyle/>
                    <a:p>
                      <a:r>
                        <a:rPr lang="en-US" dirty="0"/>
                        <a:t>9</a:t>
                      </a:r>
                    </a:p>
                  </a:txBody>
                  <a:tcPr/>
                </a:tc>
                <a:tc>
                  <a:txBody>
                    <a:bodyPr/>
                    <a:lstStyle/>
                    <a:p>
                      <a:r>
                        <a:rPr lang="en-US" dirty="0"/>
                        <a:t>III</a:t>
                      </a:r>
                    </a:p>
                  </a:txBody>
                  <a:tcPr/>
                </a:tc>
                <a:tc>
                  <a:txBody>
                    <a:bodyPr/>
                    <a:lstStyle/>
                    <a:p>
                      <a:r>
                        <a:rPr lang="en-US" sz="1400" dirty="0"/>
                        <a:t>User/Admin</a:t>
                      </a:r>
                    </a:p>
                  </a:txBody>
                  <a:tcPr/>
                </a:tc>
                <a:tc>
                  <a:txBody>
                    <a:bodyPr/>
                    <a:lstStyle/>
                    <a:p>
                      <a:r>
                        <a:rPr lang="en-US" sz="1400" dirty="0"/>
                        <a:t>Login/Log out securely</a:t>
                      </a:r>
                    </a:p>
                  </a:txBody>
                  <a:tcPr/>
                </a:tc>
                <a:tc>
                  <a:txBody>
                    <a:bodyPr/>
                    <a:lstStyle/>
                    <a:p>
                      <a:r>
                        <a:rPr lang="en-US" sz="1200" dirty="0"/>
                        <a:t>My account is private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666626585"/>
                  </a:ext>
                </a:extLst>
              </a:tr>
              <a:tr h="426720">
                <a:tc>
                  <a:txBody>
                    <a:bodyPr/>
                    <a:lstStyle/>
                    <a:p>
                      <a:r>
                        <a:rPr lang="en-US" dirty="0"/>
                        <a:t>10</a:t>
                      </a:r>
                    </a:p>
                  </a:txBody>
                  <a:tcPr/>
                </a:tc>
                <a:tc>
                  <a:txBody>
                    <a:bodyPr/>
                    <a:lstStyle/>
                    <a:p>
                      <a:r>
                        <a:rPr lang="en-US" dirty="0"/>
                        <a:t>III</a:t>
                      </a:r>
                    </a:p>
                  </a:txBody>
                  <a:tcPr/>
                </a:tc>
                <a:tc>
                  <a:txBody>
                    <a:bodyPr/>
                    <a:lstStyle/>
                    <a:p>
                      <a:r>
                        <a:rPr lang="en-US" sz="1400" dirty="0"/>
                        <a:t>User</a:t>
                      </a:r>
                    </a:p>
                  </a:txBody>
                  <a:tcPr/>
                </a:tc>
                <a:tc>
                  <a:txBody>
                    <a:bodyPr/>
                    <a:lstStyle/>
                    <a:p>
                      <a:r>
                        <a:rPr lang="en-US" sz="1400" dirty="0"/>
                        <a:t>Display added items on cart icon </a:t>
                      </a:r>
                    </a:p>
                  </a:txBody>
                  <a:tcPr/>
                </a:tc>
                <a:tc>
                  <a:txBody>
                    <a:bodyPr/>
                    <a:lstStyle/>
                    <a:p>
                      <a:r>
                        <a:rPr lang="en-US" sz="1200" dirty="0"/>
                        <a:t>I can see number of items in cart</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4260443407"/>
                  </a:ext>
                </a:extLst>
              </a:tr>
              <a:tr h="426720">
                <a:tc>
                  <a:txBody>
                    <a:bodyPr/>
                    <a:lstStyle/>
                    <a:p>
                      <a:r>
                        <a:rPr lang="en-US" dirty="0"/>
                        <a:t>11</a:t>
                      </a:r>
                    </a:p>
                  </a:txBody>
                  <a:tcPr/>
                </a:tc>
                <a:tc>
                  <a:txBody>
                    <a:bodyPr/>
                    <a:lstStyle/>
                    <a:p>
                      <a:r>
                        <a:rPr lang="en-US" dirty="0"/>
                        <a:t>III</a:t>
                      </a:r>
                    </a:p>
                  </a:txBody>
                  <a:tcPr/>
                </a:tc>
                <a:tc>
                  <a:txBody>
                    <a:bodyPr/>
                    <a:lstStyle/>
                    <a:p>
                      <a:r>
                        <a:rPr lang="en-US" sz="1400" dirty="0"/>
                        <a:t>User/Admin</a:t>
                      </a:r>
                    </a:p>
                  </a:txBody>
                  <a:tcPr/>
                </a:tc>
                <a:tc>
                  <a:txBody>
                    <a:bodyPr/>
                    <a:lstStyle/>
                    <a:p>
                      <a:r>
                        <a:rPr lang="en-US" sz="1400" dirty="0"/>
                        <a:t>Edit qty of item in both product and check out page </a:t>
                      </a:r>
                    </a:p>
                  </a:txBody>
                  <a:tcPr/>
                </a:tc>
                <a:tc>
                  <a:txBody>
                    <a:bodyPr/>
                    <a:lstStyle/>
                    <a:p>
                      <a:r>
                        <a:rPr lang="en-US" sz="1200" dirty="0"/>
                        <a:t>I can freely edit item numbers.</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004266676"/>
                  </a:ext>
                </a:extLst>
              </a:tr>
              <a:tr h="426720">
                <a:tc>
                  <a:txBody>
                    <a:bodyPr/>
                    <a:lstStyle/>
                    <a:p>
                      <a:r>
                        <a:rPr lang="en-US" dirty="0"/>
                        <a:t>12</a:t>
                      </a:r>
                    </a:p>
                  </a:txBody>
                  <a:tcPr/>
                </a:tc>
                <a:tc>
                  <a:txBody>
                    <a:bodyPr/>
                    <a:lstStyle/>
                    <a:p>
                      <a:r>
                        <a:rPr lang="en-US" dirty="0"/>
                        <a:t>IV</a:t>
                      </a:r>
                    </a:p>
                  </a:txBody>
                  <a:tcPr/>
                </a:tc>
                <a:tc>
                  <a:txBody>
                    <a:bodyPr/>
                    <a:lstStyle/>
                    <a:p>
                      <a:r>
                        <a:rPr lang="en-US" sz="1400" dirty="0"/>
                        <a:t>User</a:t>
                      </a:r>
                    </a:p>
                  </a:txBody>
                  <a:tcPr/>
                </a:tc>
                <a:tc>
                  <a:txBody>
                    <a:bodyPr/>
                    <a:lstStyle/>
                    <a:p>
                      <a:r>
                        <a:rPr lang="en-US" sz="1400" dirty="0"/>
                        <a:t>Enter name and shipping address </a:t>
                      </a:r>
                    </a:p>
                  </a:txBody>
                  <a:tcPr/>
                </a:tc>
                <a:tc>
                  <a:txBody>
                    <a:bodyPr/>
                    <a:lstStyle/>
                    <a:p>
                      <a:r>
                        <a:rPr lang="en-US" sz="1200" dirty="0"/>
                        <a:t>I can have name and shipping stored in profile </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809289802"/>
                  </a:ext>
                </a:extLst>
              </a:tr>
              <a:tr h="426720">
                <a:tc>
                  <a:txBody>
                    <a:bodyPr/>
                    <a:lstStyle/>
                    <a:p>
                      <a:r>
                        <a:rPr lang="en-US" dirty="0"/>
                        <a:t>13</a:t>
                      </a:r>
                    </a:p>
                  </a:txBody>
                  <a:tcPr/>
                </a:tc>
                <a:tc>
                  <a:txBody>
                    <a:bodyPr/>
                    <a:lstStyle/>
                    <a:p>
                      <a:r>
                        <a:rPr lang="en-US" dirty="0"/>
                        <a:t>IV</a:t>
                      </a:r>
                    </a:p>
                  </a:txBody>
                  <a:tcPr/>
                </a:tc>
                <a:tc>
                  <a:txBody>
                    <a:bodyPr/>
                    <a:lstStyle/>
                    <a:p>
                      <a:r>
                        <a:rPr lang="en-US" sz="1400" dirty="0"/>
                        <a:t>User</a:t>
                      </a:r>
                    </a:p>
                  </a:txBody>
                  <a:tcPr/>
                </a:tc>
                <a:tc>
                  <a:txBody>
                    <a:bodyPr/>
                    <a:lstStyle/>
                    <a:p>
                      <a:r>
                        <a:rPr lang="en-US" sz="1400" dirty="0"/>
                        <a:t>I want to check out and have an order number </a:t>
                      </a:r>
                    </a:p>
                  </a:txBody>
                  <a:tcPr/>
                </a:tc>
                <a:tc>
                  <a:txBody>
                    <a:bodyPr/>
                    <a:lstStyle/>
                    <a:p>
                      <a:r>
                        <a:rPr lang="en-US" sz="1200" dirty="0"/>
                        <a:t>I can wait for my order</a:t>
                      </a:r>
                    </a:p>
                  </a:txBody>
                  <a:tcPr/>
                </a:tc>
                <a:tc>
                  <a:txBody>
                    <a:bodyPr/>
                    <a:lstStyle/>
                    <a:p>
                      <a:r>
                        <a:rPr lang="en-US" sz="1600" dirty="0"/>
                        <a:t>epic</a:t>
                      </a:r>
                    </a:p>
                  </a:txBody>
                  <a:tcPr/>
                </a:tc>
                <a:tc>
                  <a:txBody>
                    <a:bodyPr/>
                    <a:lstStyle/>
                    <a:p>
                      <a:r>
                        <a:rPr lang="en-US" sz="1600" dirty="0"/>
                        <a:t>done</a:t>
                      </a:r>
                    </a:p>
                  </a:txBody>
                  <a:tcPr/>
                </a:tc>
                <a:extLst>
                  <a:ext uri="{0D108BD9-81ED-4DB2-BD59-A6C34878D82A}">
                    <a16:rowId xmlns:a16="http://schemas.microsoft.com/office/drawing/2014/main" val="3769360097"/>
                  </a:ext>
                </a:extLst>
              </a:tr>
              <a:tr h="426720">
                <a:tc>
                  <a:txBody>
                    <a:bodyPr/>
                    <a:lstStyle/>
                    <a:p>
                      <a:r>
                        <a:rPr lang="en-US" dirty="0"/>
                        <a:t>14</a:t>
                      </a:r>
                    </a:p>
                  </a:txBody>
                  <a:tcPr/>
                </a:tc>
                <a:tc>
                  <a:txBody>
                    <a:bodyPr/>
                    <a:lstStyle/>
                    <a:p>
                      <a:r>
                        <a:rPr lang="en-US" dirty="0"/>
                        <a:t>IV</a:t>
                      </a:r>
                    </a:p>
                  </a:txBody>
                  <a:tcPr/>
                </a:tc>
                <a:tc>
                  <a:txBody>
                    <a:bodyPr/>
                    <a:lstStyle/>
                    <a:p>
                      <a:r>
                        <a:rPr lang="en-US" sz="1400" dirty="0"/>
                        <a:t>Admin</a:t>
                      </a:r>
                    </a:p>
                  </a:txBody>
                  <a:tcPr/>
                </a:tc>
                <a:tc>
                  <a:txBody>
                    <a:bodyPr/>
                    <a:lstStyle/>
                    <a:p>
                      <a:r>
                        <a:rPr lang="en-US" sz="1400" dirty="0"/>
                        <a:t>I want to see order placed by customer </a:t>
                      </a:r>
                    </a:p>
                  </a:txBody>
                  <a:tcPr/>
                </a:tc>
                <a:tc>
                  <a:txBody>
                    <a:bodyPr/>
                    <a:lstStyle/>
                    <a:p>
                      <a:r>
                        <a:rPr lang="en-US" sz="1200" dirty="0"/>
                        <a:t>I can send order by shipping address </a:t>
                      </a:r>
                    </a:p>
                  </a:txBody>
                  <a:tcPr/>
                </a:tc>
                <a:tc>
                  <a:txBody>
                    <a:bodyPr/>
                    <a:lstStyle/>
                    <a:p>
                      <a:r>
                        <a:rPr lang="en-US" dirty="0"/>
                        <a:t>story</a:t>
                      </a:r>
                    </a:p>
                  </a:txBody>
                  <a:tcPr/>
                </a:tc>
                <a:tc>
                  <a:txBody>
                    <a:bodyPr/>
                    <a:lstStyle/>
                    <a:p>
                      <a:r>
                        <a:rPr lang="en-US" sz="1600" dirty="0"/>
                        <a:t>done</a:t>
                      </a:r>
                    </a:p>
                  </a:txBody>
                  <a:tcPr/>
                </a:tc>
                <a:extLst>
                  <a:ext uri="{0D108BD9-81ED-4DB2-BD59-A6C34878D82A}">
                    <a16:rowId xmlns:a16="http://schemas.microsoft.com/office/drawing/2014/main" val="4107859949"/>
                  </a:ext>
                </a:extLst>
              </a:tr>
            </a:tbl>
          </a:graphicData>
        </a:graphic>
      </p:graphicFrame>
      <p:sp>
        <p:nvSpPr>
          <p:cNvPr id="6" name="TextBox 5">
            <a:extLst>
              <a:ext uri="{FF2B5EF4-FFF2-40B4-BE49-F238E27FC236}">
                <a16:creationId xmlns:a16="http://schemas.microsoft.com/office/drawing/2014/main" id="{4177C03D-B7D2-4273-8725-06320B6E0A4E}"/>
              </a:ext>
            </a:extLst>
          </p:cNvPr>
          <p:cNvSpPr txBox="1"/>
          <p:nvPr/>
        </p:nvSpPr>
        <p:spPr>
          <a:xfrm>
            <a:off x="331304" y="0"/>
            <a:ext cx="2133600" cy="369332"/>
          </a:xfrm>
          <a:prstGeom prst="rect">
            <a:avLst/>
          </a:prstGeom>
          <a:noFill/>
        </p:spPr>
        <p:txBody>
          <a:bodyPr wrap="square" rtlCol="0">
            <a:spAutoFit/>
          </a:bodyPr>
          <a:lstStyle/>
          <a:p>
            <a:r>
              <a:rPr lang="en-US" dirty="0"/>
              <a:t>Product backlog</a:t>
            </a:r>
          </a:p>
        </p:txBody>
      </p:sp>
    </p:spTree>
    <p:extLst>
      <p:ext uri="{BB962C8B-B14F-4D97-AF65-F5344CB8AC3E}">
        <p14:creationId xmlns:p14="http://schemas.microsoft.com/office/powerpoint/2010/main" val="23260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nvGraphicFramePr>
        <p:xfrm>
          <a:off x="1016000" y="1335314"/>
          <a:ext cx="10551886" cy="4238172"/>
        </p:xfrm>
        <a:graphic>
          <a:graphicData uri="http://schemas.openxmlformats.org/drawingml/2006/table">
            <a:tbl>
              <a:tblPr>
                <a:tableStyleId>{2D5ABB26-0587-4C30-8999-92F81FD0307C}</a:tableStyleId>
              </a:tblPr>
              <a:tblGrid>
                <a:gridCol w="10551886">
                  <a:extLst>
                    <a:ext uri="{9D8B030D-6E8A-4147-A177-3AD203B41FA5}">
                      <a16:colId xmlns:a16="http://schemas.microsoft.com/office/drawing/2014/main" val="1846262371"/>
                    </a:ext>
                  </a:extLst>
                </a:gridCol>
              </a:tblGrid>
              <a:tr h="4238172">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7" name="Table 5">
            <a:extLst>
              <a:ext uri="{FF2B5EF4-FFF2-40B4-BE49-F238E27FC236}">
                <a16:creationId xmlns:a16="http://schemas.microsoft.com/office/drawing/2014/main" id="{D65B4F89-04D4-4E39-8250-857A1D592D8A}"/>
              </a:ext>
            </a:extLst>
          </p:cNvPr>
          <p:cNvGraphicFramePr>
            <a:graphicFrameLocks noGrp="1"/>
          </p:cNvGraphicFramePr>
          <p:nvPr>
            <p:extLst>
              <p:ext uri="{D42A27DB-BD31-4B8C-83A1-F6EECF244321}">
                <p14:modId xmlns:p14="http://schemas.microsoft.com/office/powerpoint/2010/main" val="1058465143"/>
              </p:ext>
            </p:extLst>
          </p:nvPr>
        </p:nvGraphicFramePr>
        <p:xfrm>
          <a:off x="198783" y="331304"/>
          <a:ext cx="11767930" cy="6346607"/>
        </p:xfrm>
        <a:graphic>
          <a:graphicData uri="http://schemas.openxmlformats.org/drawingml/2006/table">
            <a:tbl>
              <a:tblPr firstRow="1" bandRow="1">
                <a:tableStyleId>{5C22544A-7EE6-4342-B048-85BDC9FD1C3A}</a:tableStyleId>
              </a:tblPr>
              <a:tblGrid>
                <a:gridCol w="1188334">
                  <a:extLst>
                    <a:ext uri="{9D8B030D-6E8A-4147-A177-3AD203B41FA5}">
                      <a16:colId xmlns:a16="http://schemas.microsoft.com/office/drawing/2014/main" val="1989454807"/>
                    </a:ext>
                  </a:extLst>
                </a:gridCol>
                <a:gridCol w="961985">
                  <a:extLst>
                    <a:ext uri="{9D8B030D-6E8A-4147-A177-3AD203B41FA5}">
                      <a16:colId xmlns:a16="http://schemas.microsoft.com/office/drawing/2014/main" val="699360124"/>
                    </a:ext>
                  </a:extLst>
                </a:gridCol>
                <a:gridCol w="1372243">
                  <a:extLst>
                    <a:ext uri="{9D8B030D-6E8A-4147-A177-3AD203B41FA5}">
                      <a16:colId xmlns:a16="http://schemas.microsoft.com/office/drawing/2014/main" val="3808730948"/>
                    </a:ext>
                  </a:extLst>
                </a:gridCol>
                <a:gridCol w="3045215">
                  <a:extLst>
                    <a:ext uri="{9D8B030D-6E8A-4147-A177-3AD203B41FA5}">
                      <a16:colId xmlns:a16="http://schemas.microsoft.com/office/drawing/2014/main" val="1313148040"/>
                    </a:ext>
                  </a:extLst>
                </a:gridCol>
                <a:gridCol w="3334043">
                  <a:extLst>
                    <a:ext uri="{9D8B030D-6E8A-4147-A177-3AD203B41FA5}">
                      <a16:colId xmlns:a16="http://schemas.microsoft.com/office/drawing/2014/main" val="3005618780"/>
                    </a:ext>
                  </a:extLst>
                </a:gridCol>
                <a:gridCol w="874062">
                  <a:extLst>
                    <a:ext uri="{9D8B030D-6E8A-4147-A177-3AD203B41FA5}">
                      <a16:colId xmlns:a16="http://schemas.microsoft.com/office/drawing/2014/main" val="1475910926"/>
                    </a:ext>
                  </a:extLst>
                </a:gridCol>
                <a:gridCol w="992048">
                  <a:extLst>
                    <a:ext uri="{9D8B030D-6E8A-4147-A177-3AD203B41FA5}">
                      <a16:colId xmlns:a16="http://schemas.microsoft.com/office/drawing/2014/main" val="3341760711"/>
                    </a:ext>
                  </a:extLst>
                </a:gridCol>
              </a:tblGrid>
              <a:tr h="420993">
                <a:tc>
                  <a:txBody>
                    <a:bodyPr/>
                    <a:lstStyle/>
                    <a:p>
                      <a:r>
                        <a:rPr lang="en-US" dirty="0"/>
                        <a:t>Priority</a:t>
                      </a:r>
                    </a:p>
                  </a:txBody>
                  <a:tcPr/>
                </a:tc>
                <a:tc>
                  <a:txBody>
                    <a:bodyPr/>
                    <a:lstStyle/>
                    <a:p>
                      <a:r>
                        <a:rPr lang="en-US" dirty="0"/>
                        <a:t>Sprint</a:t>
                      </a:r>
                    </a:p>
                  </a:txBody>
                  <a:tcPr/>
                </a:tc>
                <a:tc>
                  <a:txBody>
                    <a:bodyPr/>
                    <a:lstStyle/>
                    <a:p>
                      <a:r>
                        <a:rPr lang="en-US" dirty="0"/>
                        <a:t>User type</a:t>
                      </a:r>
                    </a:p>
                  </a:txBody>
                  <a:tcPr/>
                </a:tc>
                <a:tc>
                  <a:txBody>
                    <a:bodyPr/>
                    <a:lstStyle/>
                    <a:p>
                      <a:r>
                        <a:rPr lang="en-US" dirty="0"/>
                        <a:t>I want be able to …                                    </a:t>
                      </a:r>
                    </a:p>
                  </a:txBody>
                  <a:tcPr/>
                </a:tc>
                <a:tc>
                  <a:txBody>
                    <a:bodyPr/>
                    <a:lstStyle/>
                    <a:p>
                      <a:r>
                        <a:rPr lang="en-US" dirty="0"/>
                        <a:t>So that…</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420993">
                <a:tc>
                  <a:txBody>
                    <a:bodyPr/>
                    <a:lstStyle/>
                    <a:p>
                      <a:r>
                        <a:rPr lang="en-US" dirty="0"/>
                        <a:t>15</a:t>
                      </a:r>
                    </a:p>
                  </a:txBody>
                  <a:tcPr/>
                </a:tc>
                <a:tc>
                  <a:txBody>
                    <a:bodyPr/>
                    <a:lstStyle/>
                    <a:p>
                      <a:r>
                        <a:rPr lang="en-US" sz="1600" dirty="0"/>
                        <a:t>V</a:t>
                      </a:r>
                    </a:p>
                  </a:txBody>
                  <a:tcPr/>
                </a:tc>
                <a:tc>
                  <a:txBody>
                    <a:bodyPr/>
                    <a:lstStyle/>
                    <a:p>
                      <a:r>
                        <a:rPr lang="en-US" sz="1600" dirty="0"/>
                        <a:t>User</a:t>
                      </a:r>
                    </a:p>
                  </a:txBody>
                  <a:tcPr/>
                </a:tc>
                <a:tc>
                  <a:txBody>
                    <a:bodyPr/>
                    <a:lstStyle/>
                    <a:p>
                      <a:r>
                        <a:rPr lang="en-US" sz="1600" dirty="0"/>
                        <a:t>Have profile displayed</a:t>
                      </a:r>
                    </a:p>
                  </a:txBody>
                  <a:tcPr/>
                </a:tc>
                <a:tc>
                  <a:txBody>
                    <a:bodyPr/>
                    <a:lstStyle/>
                    <a:p>
                      <a:r>
                        <a:rPr lang="en-US" sz="1600" dirty="0"/>
                        <a:t>I can see my profile</a:t>
                      </a:r>
                    </a:p>
                  </a:txBody>
                  <a:tcPr/>
                </a:tc>
                <a:tc>
                  <a:txBody>
                    <a:bodyPr/>
                    <a:lstStyle/>
                    <a:p>
                      <a:r>
                        <a:rPr lang="en-US" sz="1600" dirty="0"/>
                        <a:t>story</a:t>
                      </a:r>
                    </a:p>
                  </a:txBody>
                  <a:tcPr/>
                </a:tc>
                <a:tc>
                  <a:txBody>
                    <a:bodyPr/>
                    <a:lstStyle/>
                    <a:p>
                      <a:r>
                        <a:rPr lang="en-US" sz="1600" dirty="0"/>
                        <a:t>Failed</a:t>
                      </a:r>
                    </a:p>
                  </a:txBody>
                  <a:tcPr/>
                </a:tc>
                <a:extLst>
                  <a:ext uri="{0D108BD9-81ED-4DB2-BD59-A6C34878D82A}">
                    <a16:rowId xmlns:a16="http://schemas.microsoft.com/office/drawing/2014/main" val="517045202"/>
                  </a:ext>
                </a:extLst>
              </a:tr>
              <a:tr h="420993">
                <a:tc>
                  <a:txBody>
                    <a:bodyPr/>
                    <a:lstStyle/>
                    <a:p>
                      <a:r>
                        <a:rPr lang="en-US" dirty="0"/>
                        <a:t>16</a:t>
                      </a:r>
                    </a:p>
                  </a:txBody>
                  <a:tcPr/>
                </a:tc>
                <a:tc>
                  <a:txBody>
                    <a:bodyPr/>
                    <a:lstStyle/>
                    <a:p>
                      <a:r>
                        <a:rPr lang="en-US" sz="1600" dirty="0"/>
                        <a:t>V</a:t>
                      </a:r>
                    </a:p>
                  </a:txBody>
                  <a:tcPr/>
                </a:tc>
                <a:tc>
                  <a:txBody>
                    <a:bodyPr/>
                    <a:lstStyle/>
                    <a:p>
                      <a:r>
                        <a:rPr lang="en-US" sz="1600" dirty="0"/>
                        <a:t>U</a:t>
                      </a:r>
                      <a:r>
                        <a:rPr lang="en-US" altLang="zh-CN" sz="1600" dirty="0"/>
                        <a:t>ser</a:t>
                      </a:r>
                      <a:endParaRPr lang="en-US" sz="1600" dirty="0"/>
                    </a:p>
                  </a:txBody>
                  <a:tcPr/>
                </a:tc>
                <a:tc>
                  <a:txBody>
                    <a:bodyPr/>
                    <a:lstStyle/>
                    <a:p>
                      <a:r>
                        <a:rPr lang="en-US" sz="1600" dirty="0"/>
                        <a:t>Update my profile info</a:t>
                      </a:r>
                    </a:p>
                  </a:txBody>
                  <a:tcPr/>
                </a:tc>
                <a:tc>
                  <a:txBody>
                    <a:bodyPr/>
                    <a:lstStyle/>
                    <a:p>
                      <a:r>
                        <a:rPr lang="en-US" sz="1600" dirty="0"/>
                        <a:t>I can freely edit profile and save</a:t>
                      </a:r>
                    </a:p>
                  </a:txBody>
                  <a:tcPr/>
                </a:tc>
                <a:tc>
                  <a:txBody>
                    <a:bodyPr/>
                    <a:lstStyle/>
                    <a:p>
                      <a:r>
                        <a:rPr lang="en-US" sz="1600" dirty="0"/>
                        <a:t>epic</a:t>
                      </a:r>
                    </a:p>
                  </a:txBody>
                  <a:tcPr/>
                </a:tc>
                <a:tc>
                  <a:txBody>
                    <a:bodyPr/>
                    <a:lstStyle/>
                    <a:p>
                      <a:r>
                        <a:rPr lang="en-US" sz="1600" dirty="0"/>
                        <a:t>In work</a:t>
                      </a:r>
                    </a:p>
                  </a:txBody>
                  <a:tcPr/>
                </a:tc>
                <a:extLst>
                  <a:ext uri="{0D108BD9-81ED-4DB2-BD59-A6C34878D82A}">
                    <a16:rowId xmlns:a16="http://schemas.microsoft.com/office/drawing/2014/main" val="3301955113"/>
                  </a:ext>
                </a:extLst>
              </a:tr>
              <a:tr h="420993">
                <a:tc>
                  <a:txBody>
                    <a:bodyPr/>
                    <a:lstStyle/>
                    <a:p>
                      <a:r>
                        <a:rPr lang="en-US" dirty="0"/>
                        <a:t>17</a:t>
                      </a:r>
                    </a:p>
                  </a:txBody>
                  <a:tcPr/>
                </a:tc>
                <a:tc>
                  <a:txBody>
                    <a:bodyPr/>
                    <a:lstStyle/>
                    <a:p>
                      <a:r>
                        <a:rPr lang="en-US" sz="1600" dirty="0"/>
                        <a:t>V</a:t>
                      </a:r>
                    </a:p>
                  </a:txBody>
                  <a:tcPr/>
                </a:tc>
                <a:tc>
                  <a:txBody>
                    <a:bodyPr/>
                    <a:lstStyle/>
                    <a:p>
                      <a:r>
                        <a:rPr lang="en-US" sz="1600" dirty="0"/>
                        <a:t>Admin</a:t>
                      </a:r>
                    </a:p>
                  </a:txBody>
                  <a:tcPr/>
                </a:tc>
                <a:tc>
                  <a:txBody>
                    <a:bodyPr/>
                    <a:lstStyle/>
                    <a:p>
                      <a:r>
                        <a:rPr lang="en-US" sz="1600" dirty="0"/>
                        <a:t>List Product </a:t>
                      </a:r>
                    </a:p>
                  </a:txBody>
                  <a:tcPr/>
                </a:tc>
                <a:tc>
                  <a:txBody>
                    <a:bodyPr/>
                    <a:lstStyle/>
                    <a:p>
                      <a:r>
                        <a:rPr lang="en-US" sz="1600" dirty="0"/>
                        <a:t>I can see all order in list</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2148973648"/>
                  </a:ext>
                </a:extLst>
              </a:tr>
              <a:tr h="420993">
                <a:tc>
                  <a:txBody>
                    <a:bodyPr/>
                    <a:lstStyle/>
                    <a:p>
                      <a:r>
                        <a:rPr lang="en-US" dirty="0"/>
                        <a:t>18</a:t>
                      </a:r>
                    </a:p>
                  </a:txBody>
                  <a:tcPr/>
                </a:tc>
                <a:tc>
                  <a:txBody>
                    <a:bodyPr/>
                    <a:lstStyle/>
                    <a:p>
                      <a:r>
                        <a:rPr lang="en-US" altLang="zh-CN" sz="1600" dirty="0"/>
                        <a:t>VI</a:t>
                      </a:r>
                      <a:endParaRPr lang="en-US" sz="1600" dirty="0"/>
                    </a:p>
                  </a:txBody>
                  <a:tcPr/>
                </a:tc>
                <a:tc>
                  <a:txBody>
                    <a:bodyPr/>
                    <a:lstStyle/>
                    <a:p>
                      <a:r>
                        <a:rPr lang="en-US" sz="1600" dirty="0"/>
                        <a:t>Admin</a:t>
                      </a:r>
                    </a:p>
                  </a:txBody>
                  <a:tcPr/>
                </a:tc>
                <a:tc>
                  <a:txBody>
                    <a:bodyPr/>
                    <a:lstStyle/>
                    <a:p>
                      <a:r>
                        <a:rPr lang="en-US" sz="1600" dirty="0"/>
                        <a:t>Create Product</a:t>
                      </a:r>
                    </a:p>
                  </a:txBody>
                  <a:tcPr/>
                </a:tc>
                <a:tc>
                  <a:txBody>
                    <a:bodyPr/>
                    <a:lstStyle/>
                    <a:p>
                      <a:r>
                        <a:rPr lang="en-US" sz="1600" dirty="0"/>
                        <a:t>I can create product on website</a:t>
                      </a:r>
                    </a:p>
                  </a:txBody>
                  <a:tcPr/>
                </a:tc>
                <a:tc>
                  <a:txBody>
                    <a:bodyPr/>
                    <a:lstStyle/>
                    <a:p>
                      <a:r>
                        <a:rPr lang="en-US" sz="1600" dirty="0"/>
                        <a:t>epic</a:t>
                      </a:r>
                    </a:p>
                  </a:txBody>
                  <a:tcPr/>
                </a:tc>
                <a:tc>
                  <a:txBody>
                    <a:bodyPr/>
                    <a:lstStyle/>
                    <a:p>
                      <a:endParaRPr lang="en-US" sz="1600"/>
                    </a:p>
                  </a:txBody>
                  <a:tcPr/>
                </a:tc>
                <a:extLst>
                  <a:ext uri="{0D108BD9-81ED-4DB2-BD59-A6C34878D82A}">
                    <a16:rowId xmlns:a16="http://schemas.microsoft.com/office/drawing/2014/main" val="3635142722"/>
                  </a:ext>
                </a:extLst>
              </a:tr>
              <a:tr h="452705">
                <a:tc>
                  <a:txBody>
                    <a:bodyPr/>
                    <a:lstStyle/>
                    <a:p>
                      <a:r>
                        <a:rPr lang="en-US" dirty="0"/>
                        <a:t>19</a:t>
                      </a:r>
                    </a:p>
                  </a:txBody>
                  <a:tcPr/>
                </a:tc>
                <a:tc>
                  <a:txBody>
                    <a:bodyPr/>
                    <a:lstStyle/>
                    <a:p>
                      <a:r>
                        <a:rPr lang="en-US" sz="1600" dirty="0"/>
                        <a:t>VI</a:t>
                      </a:r>
                    </a:p>
                  </a:txBody>
                  <a:tcPr/>
                </a:tc>
                <a:tc>
                  <a:txBody>
                    <a:bodyPr/>
                    <a:lstStyle/>
                    <a:p>
                      <a:r>
                        <a:rPr lang="en-US" sz="1600" dirty="0"/>
                        <a:t>Admin</a:t>
                      </a:r>
                    </a:p>
                  </a:txBody>
                  <a:tcPr/>
                </a:tc>
                <a:tc>
                  <a:txBody>
                    <a:bodyPr/>
                    <a:lstStyle/>
                    <a:p>
                      <a:r>
                        <a:rPr lang="en-US" sz="1600" dirty="0"/>
                        <a:t>Edit customer’s profile info</a:t>
                      </a:r>
                    </a:p>
                  </a:txBody>
                  <a:tcPr/>
                </a:tc>
                <a:tc>
                  <a:txBody>
                    <a:bodyPr/>
                    <a:lstStyle/>
                    <a:p>
                      <a:r>
                        <a:rPr lang="en-US" sz="1600" dirty="0"/>
                        <a:t>I can fix customer’s profile issue</a:t>
                      </a:r>
                    </a:p>
                  </a:txBody>
                  <a:tcPr/>
                </a:tc>
                <a:tc>
                  <a:txBody>
                    <a:bodyPr/>
                    <a:lstStyle/>
                    <a:p>
                      <a:r>
                        <a:rPr lang="en-US" sz="1600" dirty="0"/>
                        <a:t>epic</a:t>
                      </a:r>
                    </a:p>
                  </a:txBody>
                  <a:tcPr/>
                </a:tc>
                <a:tc>
                  <a:txBody>
                    <a:bodyPr/>
                    <a:lstStyle/>
                    <a:p>
                      <a:endParaRPr lang="en-US" sz="1600"/>
                    </a:p>
                  </a:txBody>
                  <a:tcPr/>
                </a:tc>
                <a:extLst>
                  <a:ext uri="{0D108BD9-81ED-4DB2-BD59-A6C34878D82A}">
                    <a16:rowId xmlns:a16="http://schemas.microsoft.com/office/drawing/2014/main" val="4231492999"/>
                  </a:ext>
                </a:extLst>
              </a:tr>
              <a:tr h="420993">
                <a:tc>
                  <a:txBody>
                    <a:bodyPr/>
                    <a:lstStyle/>
                    <a:p>
                      <a:r>
                        <a:rPr lang="en-US" dirty="0"/>
                        <a:t>20</a:t>
                      </a:r>
                    </a:p>
                  </a:txBody>
                  <a:tcPr/>
                </a:tc>
                <a:tc>
                  <a:txBody>
                    <a:bodyPr/>
                    <a:lstStyle/>
                    <a:p>
                      <a:r>
                        <a:rPr lang="en-US" sz="1600" dirty="0"/>
                        <a:t>VI</a:t>
                      </a:r>
                    </a:p>
                  </a:txBody>
                  <a:tcPr/>
                </a:tc>
                <a:tc>
                  <a:txBody>
                    <a:bodyPr/>
                    <a:lstStyle/>
                    <a:p>
                      <a:r>
                        <a:rPr lang="en-US" sz="1600" dirty="0"/>
                        <a:t>Admin</a:t>
                      </a:r>
                    </a:p>
                  </a:txBody>
                  <a:tcPr/>
                </a:tc>
                <a:tc>
                  <a:txBody>
                    <a:bodyPr/>
                    <a:lstStyle/>
                    <a:p>
                      <a:r>
                        <a:rPr lang="en-US" sz="1600" dirty="0"/>
                        <a:t>Update product</a:t>
                      </a:r>
                    </a:p>
                  </a:txBody>
                  <a:tcPr/>
                </a:tc>
                <a:tc>
                  <a:txBody>
                    <a:bodyPr/>
                    <a:lstStyle/>
                    <a:p>
                      <a:r>
                        <a:rPr lang="en-US" sz="1600" dirty="0"/>
                        <a:t>I can edit product info on website</a:t>
                      </a:r>
                    </a:p>
                  </a:txBody>
                  <a:tcPr/>
                </a:tc>
                <a:tc>
                  <a:txBody>
                    <a:bodyPr/>
                    <a:lstStyle/>
                    <a:p>
                      <a:r>
                        <a:rPr lang="en-US" sz="1600" dirty="0"/>
                        <a:t>story</a:t>
                      </a:r>
                    </a:p>
                  </a:txBody>
                  <a:tcPr/>
                </a:tc>
                <a:tc>
                  <a:txBody>
                    <a:bodyPr/>
                    <a:lstStyle/>
                    <a:p>
                      <a:endParaRPr lang="en-US" sz="1600" dirty="0"/>
                    </a:p>
                  </a:txBody>
                  <a:tcPr/>
                </a:tc>
                <a:extLst>
                  <a:ext uri="{0D108BD9-81ED-4DB2-BD59-A6C34878D82A}">
                    <a16:rowId xmlns:a16="http://schemas.microsoft.com/office/drawing/2014/main" val="3314091901"/>
                  </a:ext>
                </a:extLst>
              </a:tr>
              <a:tr h="420993">
                <a:tc>
                  <a:txBody>
                    <a:bodyPr/>
                    <a:lstStyle/>
                    <a:p>
                      <a:r>
                        <a:rPr lang="en-US" dirty="0"/>
                        <a:t>21</a:t>
                      </a:r>
                    </a:p>
                  </a:txBody>
                  <a:tcPr/>
                </a:tc>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98426665"/>
                  </a:ext>
                </a:extLst>
              </a:tr>
              <a:tr h="420993">
                <a:tc>
                  <a:txBody>
                    <a:bodyPr/>
                    <a:lstStyle/>
                    <a:p>
                      <a:r>
                        <a:rPr lang="en-US" dirty="0"/>
                        <a:t>22</a:t>
                      </a:r>
                    </a:p>
                  </a:txBody>
                  <a:tcPr/>
                </a:tc>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169981447"/>
                  </a:ext>
                </a:extLst>
              </a:tr>
              <a:tr h="420993">
                <a:tc>
                  <a:txBody>
                    <a:bodyPr/>
                    <a:lstStyle/>
                    <a:p>
                      <a:r>
                        <a:rPr lang="en-US" dirty="0"/>
                        <a:t>23</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666626585"/>
                  </a:ext>
                </a:extLst>
              </a:tr>
              <a:tr h="420993">
                <a:tc>
                  <a:txBody>
                    <a:bodyPr/>
                    <a:lstStyle/>
                    <a:p>
                      <a:r>
                        <a:rPr lang="en-US" dirty="0"/>
                        <a:t>24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260443407"/>
                  </a:ext>
                </a:extLst>
              </a:tr>
              <a:tr h="420993">
                <a:tc>
                  <a:txBody>
                    <a:bodyPr/>
                    <a:lstStyle/>
                    <a:p>
                      <a:r>
                        <a:rPr lang="en-US" dirty="0"/>
                        <a:t>25</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4266676"/>
                  </a:ext>
                </a:extLst>
              </a:tr>
              <a:tr h="420993">
                <a:tc>
                  <a:txBody>
                    <a:bodyPr/>
                    <a:lstStyle/>
                    <a:p>
                      <a:r>
                        <a:rPr lang="en-US" dirty="0"/>
                        <a:t>26</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809289802"/>
                  </a:ext>
                </a:extLst>
              </a:tr>
              <a:tr h="420993">
                <a:tc>
                  <a:txBody>
                    <a:bodyPr/>
                    <a:lstStyle/>
                    <a:p>
                      <a:r>
                        <a:rPr lang="en-US" dirty="0"/>
                        <a:t>27</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69360097"/>
                  </a:ext>
                </a:extLst>
              </a:tr>
              <a:tr h="420993">
                <a:tc>
                  <a:txBody>
                    <a:bodyPr/>
                    <a:lstStyle/>
                    <a:p>
                      <a:r>
                        <a:rPr lang="en-US" dirty="0"/>
                        <a:t>28</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07859949"/>
                  </a:ext>
                </a:extLst>
              </a:tr>
            </a:tbl>
          </a:graphicData>
        </a:graphic>
      </p:graphicFrame>
      <p:sp>
        <p:nvSpPr>
          <p:cNvPr id="2" name="TextBox 1">
            <a:extLst>
              <a:ext uri="{FF2B5EF4-FFF2-40B4-BE49-F238E27FC236}">
                <a16:creationId xmlns:a16="http://schemas.microsoft.com/office/drawing/2014/main" id="{C5F9628A-B0BE-47E2-9274-ADEF51BB3497}"/>
              </a:ext>
            </a:extLst>
          </p:cNvPr>
          <p:cNvSpPr txBox="1"/>
          <p:nvPr/>
        </p:nvSpPr>
        <p:spPr>
          <a:xfrm>
            <a:off x="198783" y="0"/>
            <a:ext cx="2703443" cy="369332"/>
          </a:xfrm>
          <a:prstGeom prst="rect">
            <a:avLst/>
          </a:prstGeom>
          <a:noFill/>
        </p:spPr>
        <p:txBody>
          <a:bodyPr wrap="square" rtlCol="0">
            <a:spAutoFit/>
          </a:bodyPr>
          <a:lstStyle/>
          <a:p>
            <a:r>
              <a:rPr lang="en-US" dirty="0"/>
              <a:t>  Product backlog</a:t>
            </a:r>
          </a:p>
        </p:txBody>
      </p:sp>
    </p:spTree>
    <p:extLst>
      <p:ext uri="{BB962C8B-B14F-4D97-AF65-F5344CB8AC3E}">
        <p14:creationId xmlns:p14="http://schemas.microsoft.com/office/powerpoint/2010/main" val="4291761291"/>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42541"/>
      </a:dk2>
      <a:lt2>
        <a:srgbClr val="E8E3E2"/>
      </a:lt2>
      <a:accent1>
        <a:srgbClr val="79AAB2"/>
      </a:accent1>
      <a:accent2>
        <a:srgbClr val="80AA9E"/>
      </a:accent2>
      <a:accent3>
        <a:srgbClr val="8BA3C1"/>
      </a:accent3>
      <a:accent4>
        <a:srgbClr val="BA7F8F"/>
      </a:accent4>
      <a:accent5>
        <a:srgbClr val="C39790"/>
      </a:accent5>
      <a:accent6>
        <a:srgbClr val="B79D7B"/>
      </a:accent6>
      <a:hlink>
        <a:srgbClr val="AE7369"/>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1162</TotalTime>
  <Words>2186</Words>
  <Application>Microsoft Office PowerPoint</Application>
  <PresentationFormat>Widescreen</PresentationFormat>
  <Paragraphs>401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PingFang SC</vt:lpstr>
      <vt:lpstr>Gill Sans MT</vt:lpstr>
      <vt:lpstr>Wingdings 2</vt:lpstr>
      <vt:lpstr>DividendVTI</vt:lpstr>
      <vt:lpstr>PC builder web application</vt:lpstr>
      <vt:lpstr>Introduction</vt:lpstr>
      <vt:lpstr>Persona of a college Student </vt:lpstr>
      <vt:lpstr>Persona of a software engineer</vt:lpstr>
      <vt:lpstr>Persona of a FilMmaker</vt:lpstr>
      <vt:lpstr>Persona of a Gamer</vt:lpstr>
      <vt:lpstr>MVP</vt:lpstr>
      <vt:lpstr>PowerPoint Presentation</vt:lpstr>
      <vt:lpstr>PowerPoint Presentation</vt:lpstr>
      <vt:lpstr>Acceptance Criteria</vt:lpstr>
      <vt:lpstr>Acceptance Criteria</vt:lpstr>
      <vt:lpstr>PowerPoint Presentation</vt:lpstr>
      <vt:lpstr>Technologies we used</vt:lpstr>
      <vt:lpstr>Sprint backlog</vt:lpstr>
      <vt:lpstr>Sprint backlog</vt:lpstr>
      <vt:lpstr>Sprint backlog</vt:lpstr>
      <vt:lpstr>Sprint backlog</vt:lpstr>
      <vt:lpstr>Sprint backlog</vt:lpstr>
      <vt:lpstr>PowerPoint Presentation</vt:lpstr>
      <vt:lpstr>Future scope</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 builder web application</dc:title>
  <dc:creator>Liu, Mr. Sichao</dc:creator>
  <cp:lastModifiedBy>Liu, Mr. Sichao</cp:lastModifiedBy>
  <cp:revision>63</cp:revision>
  <dcterms:created xsi:type="dcterms:W3CDTF">2020-11-23T22:55:15Z</dcterms:created>
  <dcterms:modified xsi:type="dcterms:W3CDTF">2021-02-23T19:23:10Z</dcterms:modified>
</cp:coreProperties>
</file>