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sldIdLst>
    <p:sldId id="256" r:id="rId2"/>
    <p:sldId id="257" r:id="rId3"/>
    <p:sldId id="258" r:id="rId4"/>
    <p:sldId id="259" r:id="rId5"/>
    <p:sldId id="275" r:id="rId6"/>
    <p:sldId id="276" r:id="rId7"/>
    <p:sldId id="277" r:id="rId8"/>
    <p:sldId id="260" r:id="rId9"/>
    <p:sldId id="278" r:id="rId10"/>
    <p:sldId id="261" r:id="rId11"/>
    <p:sldId id="279" r:id="rId12"/>
    <p:sldId id="286" r:id="rId13"/>
    <p:sldId id="280" r:id="rId14"/>
    <p:sldId id="264" r:id="rId15"/>
    <p:sldId id="265" r:id="rId16"/>
    <p:sldId id="266" r:id="rId17"/>
    <p:sldId id="273" r:id="rId18"/>
    <p:sldId id="287" r:id="rId19"/>
    <p:sldId id="267" r:id="rId20"/>
    <p:sldId id="274" r:id="rId21"/>
    <p:sldId id="281" r:id="rId22"/>
    <p:sldId id="282" r:id="rId23"/>
    <p:sldId id="283" r:id="rId24"/>
    <p:sldId id="285" r:id="rId25"/>
    <p:sldId id="269" r:id="rId26"/>
    <p:sldId id="27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u, Mr. Sichao" initials="LMS" lastIdx="1" clrIdx="0">
    <p:extLst>
      <p:ext uri="{19B8F6BF-5375-455C-9EA6-DF929625EA0E}">
        <p15:presenceInfo xmlns:p15="http://schemas.microsoft.com/office/powerpoint/2012/main" userId="S::sl39575n@pace.edu::d2c2018b-2fb1-468c-8a62-6f692650e74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00" autoAdjust="0"/>
    <p:restoredTop sz="94660"/>
  </p:normalViewPr>
  <p:slideViewPr>
    <p:cSldViewPr snapToGrid="0">
      <p:cViewPr varScale="1">
        <p:scale>
          <a:sx n="72" d="100"/>
          <a:sy n="72" d="100"/>
        </p:scale>
        <p:origin x="86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11/23/2020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02714313"/>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11/23/2020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59051197"/>
      </p:ext>
    </p:extLst>
  </p:cSld>
  <p:clrMap bg1="lt1" tx1="dk1" bg2="lt2" tx2="dk2" accent1="accent1" accent2="accent2" accent3="accent3" accent4="accent4" accent5="accent5" accent6="accent6" hlink="hlink" folHlink="folHlink"/>
  <p:sldLayoutIdLst>
    <p:sldLayoutId id="2147483734" r:id="rId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mailto:admin@example.com" TargetMode="External"/><Relationship Id="rId2" Type="http://schemas.openxmlformats.org/officeDocument/2006/relationships/hyperlink" Target="mailto:jim@yahoo.com"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9" name="Rectangle 48">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60" name="Rectangle 50">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61" name="Rectangle 52">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4" name="Picture 3">
            <a:extLst>
              <a:ext uri="{FF2B5EF4-FFF2-40B4-BE49-F238E27FC236}">
                <a16:creationId xmlns:a16="http://schemas.microsoft.com/office/drawing/2014/main" id="{3AC48EB3-33FF-483C-B7C4-88AFEDEC2EFB}"/>
              </a:ext>
            </a:extLst>
          </p:cNvPr>
          <p:cNvPicPr>
            <a:picLocks noChangeAspect="1"/>
          </p:cNvPicPr>
          <p:nvPr/>
        </p:nvPicPr>
        <p:blipFill rotWithShape="1">
          <a:blip r:embed="rId2"/>
          <a:srcRect t="12590" b="3141"/>
          <a:stretch/>
        </p:blipFill>
        <p:spPr>
          <a:xfrm>
            <a:off x="20" y="0"/>
            <a:ext cx="12191980" cy="6857990"/>
          </a:xfrm>
          <a:prstGeom prst="rect">
            <a:avLst/>
          </a:prstGeom>
        </p:spPr>
      </p:pic>
      <p:sp>
        <p:nvSpPr>
          <p:cNvPr id="62" name="Rectangle 54">
            <a:extLst>
              <a:ext uri="{FF2B5EF4-FFF2-40B4-BE49-F238E27FC236}">
                <a16:creationId xmlns:a16="http://schemas.microsoft.com/office/drawing/2014/main" id="{9831CBB7-4817-4B54-A7F9-0AE2D0C47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4059" y="457200"/>
            <a:ext cx="5010912"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63" name="Rectangle 56">
            <a:extLst>
              <a:ext uri="{FF2B5EF4-FFF2-40B4-BE49-F238E27FC236}">
                <a16:creationId xmlns:a16="http://schemas.microsoft.com/office/drawing/2014/main" id="{96BC321D-B05F-4857-8880-97F61B9B7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4821" y="601200"/>
            <a:ext cx="5009388"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377256C-06DF-46C3-AA0D-525A4EA0A983}"/>
              </a:ext>
            </a:extLst>
          </p:cNvPr>
          <p:cNvSpPr>
            <a:spLocks noGrp="1"/>
          </p:cNvSpPr>
          <p:nvPr>
            <p:ph type="ctrTitle"/>
          </p:nvPr>
        </p:nvSpPr>
        <p:spPr>
          <a:xfrm>
            <a:off x="932661" y="442388"/>
            <a:ext cx="4367392" cy="1188720"/>
          </a:xfrm>
        </p:spPr>
        <p:txBody>
          <a:bodyPr vert="horz" lIns="91440" tIns="45720" rIns="91440" bIns="45720" rtlCol="0" anchor="b">
            <a:normAutofit/>
          </a:bodyPr>
          <a:lstStyle/>
          <a:p>
            <a:r>
              <a:rPr lang="en-US" sz="2800" b="0" kern="1200" cap="all" dirty="0">
                <a:solidFill>
                  <a:srgbClr val="FFFFFF"/>
                </a:solidFill>
                <a:latin typeface="+mj-lt"/>
                <a:ea typeface="+mj-ea"/>
                <a:cs typeface="+mj-cs"/>
              </a:rPr>
              <a:t>PC builder web application</a:t>
            </a:r>
          </a:p>
        </p:txBody>
      </p:sp>
      <p:sp>
        <p:nvSpPr>
          <p:cNvPr id="3" name="Subtitle 2">
            <a:extLst>
              <a:ext uri="{FF2B5EF4-FFF2-40B4-BE49-F238E27FC236}">
                <a16:creationId xmlns:a16="http://schemas.microsoft.com/office/drawing/2014/main" id="{558D7CA6-F2C8-4269-AC4F-2D586E902973}"/>
              </a:ext>
            </a:extLst>
          </p:cNvPr>
          <p:cNvSpPr>
            <a:spLocks noGrp="1"/>
          </p:cNvSpPr>
          <p:nvPr>
            <p:ph type="subTitle" idx="1"/>
          </p:nvPr>
        </p:nvSpPr>
        <p:spPr>
          <a:xfrm>
            <a:off x="835819" y="2214304"/>
            <a:ext cx="4367392" cy="3527995"/>
          </a:xfrm>
        </p:spPr>
        <p:txBody>
          <a:bodyPr vert="horz" lIns="91440" tIns="45720" rIns="91440" bIns="45720" rtlCol="0" anchor="ctr">
            <a:normAutofit fontScale="70000" lnSpcReduction="20000"/>
          </a:bodyPr>
          <a:lstStyle/>
          <a:p>
            <a:pPr>
              <a:lnSpc>
                <a:spcPct val="90000"/>
              </a:lnSpc>
              <a:buFont typeface="Wingdings 2" panose="05020102010507070707" pitchFamily="18" charset="2"/>
              <a:buChar char=""/>
            </a:pPr>
            <a:r>
              <a:rPr lang="en-US" sz="1700" dirty="0">
                <a:solidFill>
                  <a:srgbClr val="FFFFFF"/>
                </a:solidFill>
              </a:rPr>
              <a:t>Team member:</a:t>
            </a:r>
          </a:p>
          <a:p>
            <a:pPr>
              <a:lnSpc>
                <a:spcPct val="90000"/>
              </a:lnSpc>
              <a:buFont typeface="Wingdings 2" panose="05020102010507070707" pitchFamily="18" charset="2"/>
              <a:buChar char=""/>
            </a:pPr>
            <a:r>
              <a:rPr lang="en-US" sz="2600" dirty="0">
                <a:solidFill>
                  <a:srgbClr val="FFFFFF"/>
                </a:solidFill>
              </a:rPr>
              <a:t>Kevin Song</a:t>
            </a:r>
          </a:p>
          <a:p>
            <a:pPr>
              <a:lnSpc>
                <a:spcPct val="90000"/>
              </a:lnSpc>
              <a:buFont typeface="Wingdings 2" panose="05020102010507070707" pitchFamily="18" charset="2"/>
              <a:buChar char=""/>
            </a:pPr>
            <a:r>
              <a:rPr lang="en-US" sz="2600" dirty="0" err="1">
                <a:solidFill>
                  <a:srgbClr val="FFFFFF"/>
                </a:solidFill>
              </a:rPr>
              <a:t>Siyuan</a:t>
            </a:r>
            <a:r>
              <a:rPr lang="en-US" sz="2600" dirty="0">
                <a:solidFill>
                  <a:srgbClr val="FFFFFF"/>
                </a:solidFill>
              </a:rPr>
              <a:t> He</a:t>
            </a:r>
          </a:p>
          <a:p>
            <a:pPr>
              <a:lnSpc>
                <a:spcPct val="90000"/>
              </a:lnSpc>
              <a:buFont typeface="Wingdings 2" panose="05020102010507070707" pitchFamily="18" charset="2"/>
              <a:buChar char=""/>
            </a:pPr>
            <a:r>
              <a:rPr lang="en-US" sz="2600" dirty="0">
                <a:solidFill>
                  <a:srgbClr val="FFFFFF"/>
                </a:solidFill>
              </a:rPr>
              <a:t>Xu Zhang</a:t>
            </a:r>
          </a:p>
          <a:p>
            <a:pPr>
              <a:lnSpc>
                <a:spcPct val="90000"/>
              </a:lnSpc>
              <a:buFont typeface="Wingdings 2" panose="05020102010507070707" pitchFamily="18" charset="2"/>
              <a:buChar char=""/>
            </a:pPr>
            <a:r>
              <a:rPr lang="en-US" sz="2600" dirty="0" err="1">
                <a:solidFill>
                  <a:srgbClr val="FFFFFF"/>
                </a:solidFill>
              </a:rPr>
              <a:t>Haimiao</a:t>
            </a:r>
            <a:r>
              <a:rPr lang="en-US" sz="2600" dirty="0">
                <a:solidFill>
                  <a:srgbClr val="FFFFFF"/>
                </a:solidFill>
              </a:rPr>
              <a:t> Yu</a:t>
            </a:r>
          </a:p>
          <a:p>
            <a:pPr>
              <a:lnSpc>
                <a:spcPct val="90000"/>
              </a:lnSpc>
              <a:buFont typeface="Wingdings 2" panose="05020102010507070707" pitchFamily="18" charset="2"/>
              <a:buChar char=""/>
            </a:pPr>
            <a:r>
              <a:rPr lang="en-US" sz="2600" dirty="0" err="1">
                <a:solidFill>
                  <a:srgbClr val="FFFFFF"/>
                </a:solidFill>
              </a:rPr>
              <a:t>Chhanna</a:t>
            </a:r>
            <a:r>
              <a:rPr lang="en-US" sz="2600" dirty="0">
                <a:solidFill>
                  <a:srgbClr val="FFFFFF"/>
                </a:solidFill>
              </a:rPr>
              <a:t> </a:t>
            </a:r>
            <a:r>
              <a:rPr lang="en-US" sz="2600" dirty="0" err="1">
                <a:solidFill>
                  <a:srgbClr val="FFFFFF"/>
                </a:solidFill>
              </a:rPr>
              <a:t>Gaha</a:t>
            </a:r>
            <a:endParaRPr lang="en-US" sz="2600" dirty="0">
              <a:solidFill>
                <a:srgbClr val="FFFFFF"/>
              </a:solidFill>
            </a:endParaRPr>
          </a:p>
          <a:p>
            <a:pPr>
              <a:lnSpc>
                <a:spcPct val="90000"/>
              </a:lnSpc>
              <a:buFont typeface="Wingdings 2" panose="05020102010507070707" pitchFamily="18" charset="2"/>
              <a:buChar char=""/>
            </a:pPr>
            <a:r>
              <a:rPr lang="en-US" sz="2600" dirty="0">
                <a:solidFill>
                  <a:srgbClr val="FFFFFF"/>
                </a:solidFill>
              </a:rPr>
              <a:t>Sichao Liu</a:t>
            </a:r>
          </a:p>
          <a:p>
            <a:pPr>
              <a:lnSpc>
                <a:spcPct val="90000"/>
              </a:lnSpc>
              <a:buFont typeface="Wingdings 2" panose="05020102010507070707" pitchFamily="18" charset="2"/>
              <a:buChar char=""/>
            </a:pPr>
            <a:endParaRPr lang="en-US" sz="2600" dirty="0">
              <a:solidFill>
                <a:srgbClr val="FFFFFF"/>
              </a:solidFill>
            </a:endParaRPr>
          </a:p>
          <a:p>
            <a:pPr>
              <a:lnSpc>
                <a:spcPct val="90000"/>
              </a:lnSpc>
              <a:buFont typeface="Wingdings 2" panose="05020102010507070707" pitchFamily="18" charset="2"/>
              <a:buChar char=""/>
            </a:pPr>
            <a:r>
              <a:rPr lang="en-US" sz="2600" dirty="0">
                <a:solidFill>
                  <a:srgbClr val="FFFFFF"/>
                </a:solidFill>
              </a:rPr>
              <a:t>Guided By: Professor Henry Wong</a:t>
            </a:r>
          </a:p>
          <a:p>
            <a:pPr>
              <a:lnSpc>
                <a:spcPct val="90000"/>
              </a:lnSpc>
              <a:buFont typeface="Wingdings 2" panose="05020102010507070707" pitchFamily="18" charset="2"/>
              <a:buChar char=""/>
            </a:pPr>
            <a:r>
              <a:rPr lang="en-US" sz="2600" dirty="0">
                <a:solidFill>
                  <a:srgbClr val="FFFFFF"/>
                </a:solidFill>
              </a:rPr>
              <a:t>Deliverable IV</a:t>
            </a:r>
          </a:p>
          <a:p>
            <a:pPr>
              <a:lnSpc>
                <a:spcPct val="90000"/>
              </a:lnSpc>
              <a:buFont typeface="Wingdings 2" panose="05020102010507070707" pitchFamily="18" charset="2"/>
              <a:buChar char=""/>
            </a:pPr>
            <a:r>
              <a:rPr lang="en-US" sz="2600" dirty="0">
                <a:solidFill>
                  <a:srgbClr val="FFFFFF"/>
                </a:solidFill>
              </a:rPr>
              <a:t>Team Name: Dice </a:t>
            </a:r>
          </a:p>
          <a:p>
            <a:pPr>
              <a:lnSpc>
                <a:spcPct val="90000"/>
              </a:lnSpc>
              <a:buFont typeface="Wingdings 2" panose="05020102010507070707" pitchFamily="18" charset="2"/>
              <a:buChar char=""/>
            </a:pPr>
            <a:endParaRPr lang="en-US" sz="1400" dirty="0">
              <a:solidFill>
                <a:srgbClr val="FFFFFF"/>
              </a:solidFill>
            </a:endParaRPr>
          </a:p>
          <a:p>
            <a:pPr>
              <a:lnSpc>
                <a:spcPct val="90000"/>
              </a:lnSpc>
              <a:buFont typeface="Wingdings 2" panose="05020102010507070707" pitchFamily="18" charset="2"/>
              <a:buChar char=""/>
            </a:pPr>
            <a:endParaRPr lang="en-US" sz="1400" dirty="0">
              <a:solidFill>
                <a:srgbClr val="FFFFFF"/>
              </a:solidFill>
            </a:endParaRPr>
          </a:p>
        </p:txBody>
      </p:sp>
    </p:spTree>
    <p:extLst>
      <p:ext uri="{BB962C8B-B14F-4D97-AF65-F5344CB8AC3E}">
        <p14:creationId xmlns:p14="http://schemas.microsoft.com/office/powerpoint/2010/main" val="343734663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D700C-945D-4D79-BF05-CA36BCFA1B3F}"/>
              </a:ext>
            </a:extLst>
          </p:cNvPr>
          <p:cNvSpPr>
            <a:spLocks noGrp="1"/>
          </p:cNvSpPr>
          <p:nvPr>
            <p:ph type="ctrTitle"/>
          </p:nvPr>
        </p:nvSpPr>
        <p:spPr>
          <a:xfrm>
            <a:off x="581191" y="1020431"/>
            <a:ext cx="10993549" cy="845691"/>
          </a:xfrm>
        </p:spPr>
        <p:txBody>
          <a:bodyPr/>
          <a:lstStyle/>
          <a:p>
            <a:r>
              <a:rPr lang="en-US" dirty="0"/>
              <a:t>Acceptance Criteria</a:t>
            </a:r>
          </a:p>
        </p:txBody>
      </p:sp>
      <p:graphicFrame>
        <p:nvGraphicFramePr>
          <p:cNvPr id="5" name="Table 5">
            <a:extLst>
              <a:ext uri="{FF2B5EF4-FFF2-40B4-BE49-F238E27FC236}">
                <a16:creationId xmlns:a16="http://schemas.microsoft.com/office/drawing/2014/main" id="{AAD4D273-2D3D-4BAF-939A-BFAF5E807503}"/>
              </a:ext>
            </a:extLst>
          </p:cNvPr>
          <p:cNvGraphicFramePr>
            <a:graphicFrameLocks noGrp="1"/>
          </p:cNvGraphicFramePr>
          <p:nvPr>
            <p:extLst>
              <p:ext uri="{D42A27DB-BD31-4B8C-83A1-F6EECF244321}">
                <p14:modId xmlns:p14="http://schemas.microsoft.com/office/powerpoint/2010/main" val="134872031"/>
              </p:ext>
            </p:extLst>
          </p:nvPr>
        </p:nvGraphicFramePr>
        <p:xfrm>
          <a:off x="581190" y="3211074"/>
          <a:ext cx="10993550" cy="3049256"/>
        </p:xfrm>
        <a:graphic>
          <a:graphicData uri="http://schemas.openxmlformats.org/drawingml/2006/table">
            <a:tbl>
              <a:tblPr firstRow="1" bandRow="1">
                <a:tableStyleId>{5C22544A-7EE6-4342-B048-85BDC9FD1C3A}</a:tableStyleId>
              </a:tblPr>
              <a:tblGrid>
                <a:gridCol w="5496775">
                  <a:extLst>
                    <a:ext uri="{9D8B030D-6E8A-4147-A177-3AD203B41FA5}">
                      <a16:colId xmlns:a16="http://schemas.microsoft.com/office/drawing/2014/main" val="621217849"/>
                    </a:ext>
                  </a:extLst>
                </a:gridCol>
                <a:gridCol w="5496775">
                  <a:extLst>
                    <a:ext uri="{9D8B030D-6E8A-4147-A177-3AD203B41FA5}">
                      <a16:colId xmlns:a16="http://schemas.microsoft.com/office/drawing/2014/main" val="1584713119"/>
                    </a:ext>
                  </a:extLst>
                </a:gridCol>
              </a:tblGrid>
              <a:tr h="632056">
                <a:tc>
                  <a:txBody>
                    <a:bodyPr/>
                    <a:lstStyle/>
                    <a:p>
                      <a:r>
                        <a:rPr lang="en-US" dirty="0"/>
                        <a:t>User Story</a:t>
                      </a:r>
                    </a:p>
                  </a:txBody>
                  <a:tcPr/>
                </a:tc>
                <a:tc>
                  <a:txBody>
                    <a:bodyPr/>
                    <a:lstStyle/>
                    <a:p>
                      <a:r>
                        <a:rPr lang="en-US" dirty="0"/>
                        <a:t>Accepted Criteria</a:t>
                      </a:r>
                    </a:p>
                  </a:txBody>
                  <a:tcPr/>
                </a:tc>
                <a:extLst>
                  <a:ext uri="{0D108BD9-81ED-4DB2-BD59-A6C34878D82A}">
                    <a16:rowId xmlns:a16="http://schemas.microsoft.com/office/drawing/2014/main" val="4200084207"/>
                  </a:ext>
                </a:extLst>
              </a:tr>
              <a:tr h="1208600">
                <a:tc>
                  <a:txBody>
                    <a:bodyPr/>
                    <a:lstStyle/>
                    <a:p>
                      <a:r>
                        <a:rPr lang="en-US" dirty="0"/>
                        <a:t>As a user,  I want to have an account to store my info and order placed, if no account I can register one in the page.</a:t>
                      </a:r>
                    </a:p>
                  </a:txBody>
                  <a:tcPr/>
                </a:tc>
                <a:tc>
                  <a:txBody>
                    <a:bodyPr/>
                    <a:lstStyle/>
                    <a:p>
                      <a:r>
                        <a:rPr lang="en-US" dirty="0"/>
                        <a:t>As a user visit the website, a home page with sign in button will be display. If user has a normal account, they are free to login, if not, the user can register a new account with a correct format email &amp; password.</a:t>
                      </a:r>
                    </a:p>
                  </a:txBody>
                  <a:tcPr/>
                </a:tc>
                <a:extLst>
                  <a:ext uri="{0D108BD9-81ED-4DB2-BD59-A6C34878D82A}">
                    <a16:rowId xmlns:a16="http://schemas.microsoft.com/office/drawing/2014/main" val="1167098129"/>
                  </a:ext>
                </a:extLst>
              </a:tr>
              <a:tr h="1208600">
                <a:tc>
                  <a:txBody>
                    <a:bodyPr/>
                    <a:lstStyle/>
                    <a:p>
                      <a:r>
                        <a:rPr lang="en-US" dirty="0"/>
                        <a:t>As a user, I want to browse all default build inside store and place order if needed.</a:t>
                      </a:r>
                    </a:p>
                  </a:txBody>
                  <a:tcPr/>
                </a:tc>
                <a:tc>
                  <a:txBody>
                    <a:bodyPr/>
                    <a:lstStyle/>
                    <a:p>
                      <a:r>
                        <a:rPr lang="en-US" dirty="0"/>
                        <a:t>As a user visit the website,  all pre-built pc items will display. If user click add to cart, they will be redirect to a page to edit item number and place order. If user not check out immediately, item will be saved in cart.</a:t>
                      </a:r>
                    </a:p>
                  </a:txBody>
                  <a:tcPr/>
                </a:tc>
                <a:extLst>
                  <a:ext uri="{0D108BD9-81ED-4DB2-BD59-A6C34878D82A}">
                    <a16:rowId xmlns:a16="http://schemas.microsoft.com/office/drawing/2014/main" val="3554624927"/>
                  </a:ext>
                </a:extLst>
              </a:tr>
            </a:tbl>
          </a:graphicData>
        </a:graphic>
      </p:graphicFrame>
    </p:spTree>
    <p:extLst>
      <p:ext uri="{BB962C8B-B14F-4D97-AF65-F5344CB8AC3E}">
        <p14:creationId xmlns:p14="http://schemas.microsoft.com/office/powerpoint/2010/main" val="42315443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D700C-945D-4D79-BF05-CA36BCFA1B3F}"/>
              </a:ext>
            </a:extLst>
          </p:cNvPr>
          <p:cNvSpPr>
            <a:spLocks noGrp="1"/>
          </p:cNvSpPr>
          <p:nvPr>
            <p:ph type="ctrTitle"/>
          </p:nvPr>
        </p:nvSpPr>
        <p:spPr>
          <a:xfrm>
            <a:off x="581191" y="1020431"/>
            <a:ext cx="10993549" cy="845691"/>
          </a:xfrm>
        </p:spPr>
        <p:txBody>
          <a:bodyPr/>
          <a:lstStyle/>
          <a:p>
            <a:r>
              <a:rPr lang="en-US" dirty="0"/>
              <a:t>Acceptance Criteria</a:t>
            </a:r>
          </a:p>
        </p:txBody>
      </p:sp>
      <p:graphicFrame>
        <p:nvGraphicFramePr>
          <p:cNvPr id="5" name="Table 5">
            <a:extLst>
              <a:ext uri="{FF2B5EF4-FFF2-40B4-BE49-F238E27FC236}">
                <a16:creationId xmlns:a16="http://schemas.microsoft.com/office/drawing/2014/main" id="{D04DE1A9-88B6-4233-ACDE-9617DA12FDDE}"/>
              </a:ext>
            </a:extLst>
          </p:cNvPr>
          <p:cNvGraphicFramePr>
            <a:graphicFrameLocks noGrp="1"/>
          </p:cNvGraphicFramePr>
          <p:nvPr>
            <p:extLst>
              <p:ext uri="{D42A27DB-BD31-4B8C-83A1-F6EECF244321}">
                <p14:modId xmlns:p14="http://schemas.microsoft.com/office/powerpoint/2010/main" val="1342895942"/>
              </p:ext>
            </p:extLst>
          </p:nvPr>
        </p:nvGraphicFramePr>
        <p:xfrm>
          <a:off x="581190" y="3250830"/>
          <a:ext cx="10993550" cy="2990943"/>
        </p:xfrm>
        <a:graphic>
          <a:graphicData uri="http://schemas.openxmlformats.org/drawingml/2006/table">
            <a:tbl>
              <a:tblPr firstRow="1" bandRow="1">
                <a:tableStyleId>{5C22544A-7EE6-4342-B048-85BDC9FD1C3A}</a:tableStyleId>
              </a:tblPr>
              <a:tblGrid>
                <a:gridCol w="5496775">
                  <a:extLst>
                    <a:ext uri="{9D8B030D-6E8A-4147-A177-3AD203B41FA5}">
                      <a16:colId xmlns:a16="http://schemas.microsoft.com/office/drawing/2014/main" val="150233850"/>
                    </a:ext>
                  </a:extLst>
                </a:gridCol>
                <a:gridCol w="5496775">
                  <a:extLst>
                    <a:ext uri="{9D8B030D-6E8A-4147-A177-3AD203B41FA5}">
                      <a16:colId xmlns:a16="http://schemas.microsoft.com/office/drawing/2014/main" val="3918059685"/>
                    </a:ext>
                  </a:extLst>
                </a:gridCol>
              </a:tblGrid>
              <a:tr h="611835">
                <a:tc>
                  <a:txBody>
                    <a:bodyPr/>
                    <a:lstStyle/>
                    <a:p>
                      <a:r>
                        <a:rPr lang="en-US" dirty="0"/>
                        <a:t>User Story </a:t>
                      </a:r>
                    </a:p>
                  </a:txBody>
                  <a:tcPr/>
                </a:tc>
                <a:tc>
                  <a:txBody>
                    <a:bodyPr/>
                    <a:lstStyle/>
                    <a:p>
                      <a:r>
                        <a:rPr lang="en-US" dirty="0"/>
                        <a:t>Accepted Criteria</a:t>
                      </a:r>
                    </a:p>
                  </a:txBody>
                  <a:tcPr/>
                </a:tc>
                <a:extLst>
                  <a:ext uri="{0D108BD9-81ED-4DB2-BD59-A6C34878D82A}">
                    <a16:rowId xmlns:a16="http://schemas.microsoft.com/office/drawing/2014/main" val="1594026476"/>
                  </a:ext>
                </a:extLst>
              </a:tr>
              <a:tr h="1189554">
                <a:tc>
                  <a:txBody>
                    <a:bodyPr/>
                    <a:lstStyle/>
                    <a:p>
                      <a:r>
                        <a:rPr lang="en-US" dirty="0"/>
                        <a:t>As a user,  I want to save my profile info and use it to check out selected item.</a:t>
                      </a:r>
                    </a:p>
                  </a:txBody>
                  <a:tcPr/>
                </a:tc>
                <a:tc>
                  <a:txBody>
                    <a:bodyPr/>
                    <a:lstStyle/>
                    <a:p>
                      <a:r>
                        <a:rPr lang="en-US" dirty="0"/>
                        <a:t>When user picked item and saved to cart. They can add profile info include shipping. After user check out all items in cart, they will get an order ID. All order info will be passed to admin side so admin can deal accordingly. </a:t>
                      </a:r>
                    </a:p>
                  </a:txBody>
                  <a:tcPr/>
                </a:tc>
                <a:extLst>
                  <a:ext uri="{0D108BD9-81ED-4DB2-BD59-A6C34878D82A}">
                    <a16:rowId xmlns:a16="http://schemas.microsoft.com/office/drawing/2014/main" val="672309191"/>
                  </a:ext>
                </a:extLst>
              </a:tr>
              <a:tr h="1189554">
                <a:tc>
                  <a:txBody>
                    <a:bodyPr/>
                    <a:lstStyle/>
                    <a:p>
                      <a:r>
                        <a:rPr lang="en-US" dirty="0"/>
                        <a:t>As an admin, I want to login in a secure route so normal user don’t access my info. Also, I want to see user’s order info including paid status and shipping. </a:t>
                      </a:r>
                    </a:p>
                  </a:txBody>
                  <a:tcPr/>
                </a:tc>
                <a:tc>
                  <a:txBody>
                    <a:bodyPr/>
                    <a:lstStyle/>
                    <a:p>
                      <a:r>
                        <a:rPr lang="en-US" dirty="0"/>
                        <a:t>When admin visit website, they will use admin account to login as an admin user. The admin user can see current product inside database and all order user has placed.</a:t>
                      </a:r>
                    </a:p>
                  </a:txBody>
                  <a:tcPr/>
                </a:tc>
                <a:extLst>
                  <a:ext uri="{0D108BD9-81ED-4DB2-BD59-A6C34878D82A}">
                    <a16:rowId xmlns:a16="http://schemas.microsoft.com/office/drawing/2014/main" val="3404085378"/>
                  </a:ext>
                </a:extLst>
              </a:tr>
            </a:tbl>
          </a:graphicData>
        </a:graphic>
      </p:graphicFrame>
    </p:spTree>
    <p:extLst>
      <p:ext uri="{BB962C8B-B14F-4D97-AF65-F5344CB8AC3E}">
        <p14:creationId xmlns:p14="http://schemas.microsoft.com/office/powerpoint/2010/main" val="3194642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182162-B517-4B41-B039-339F87FAE1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BEF4DBE-A60E-4AAE-9D62-1147461CD5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5745" y="751211"/>
            <a:ext cx="6830568"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33955649-790D-4997-9D50-C1D8E32C1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754768"/>
            <a:ext cx="3300984"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18839B1D-4A8C-403C-9D1B-B83CF1DB6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5745" y="5946475"/>
            <a:ext cx="6830568"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19818AF9-99F4-4DD9-A3EB-0A3477509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5950032"/>
            <a:ext cx="3300984"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4" name="Table 4">
            <a:extLst>
              <a:ext uri="{FF2B5EF4-FFF2-40B4-BE49-F238E27FC236}">
                <a16:creationId xmlns:a16="http://schemas.microsoft.com/office/drawing/2014/main" id="{899E9ED3-3354-495B-B777-E9731625C85A}"/>
              </a:ext>
            </a:extLst>
          </p:cNvPr>
          <p:cNvGraphicFramePr>
            <a:graphicFrameLocks noGrp="1"/>
          </p:cNvGraphicFramePr>
          <p:nvPr>
            <p:extLst>
              <p:ext uri="{D42A27DB-BD31-4B8C-83A1-F6EECF244321}">
                <p14:modId xmlns:p14="http://schemas.microsoft.com/office/powerpoint/2010/main" val="361318863"/>
              </p:ext>
            </p:extLst>
          </p:nvPr>
        </p:nvGraphicFramePr>
        <p:xfrm>
          <a:off x="218660" y="38504"/>
          <a:ext cx="11542645" cy="6583193"/>
        </p:xfrm>
        <a:graphic>
          <a:graphicData uri="http://schemas.openxmlformats.org/drawingml/2006/table">
            <a:tbl>
              <a:tblPr firstRow="1" bandRow="1">
                <a:tableStyleId>{5C22544A-7EE6-4342-B048-85BDC9FD1C3A}</a:tableStyleId>
              </a:tblPr>
              <a:tblGrid>
                <a:gridCol w="569844">
                  <a:extLst>
                    <a:ext uri="{9D8B030D-6E8A-4147-A177-3AD203B41FA5}">
                      <a16:colId xmlns:a16="http://schemas.microsoft.com/office/drawing/2014/main" val="281384823"/>
                    </a:ext>
                  </a:extLst>
                </a:gridCol>
                <a:gridCol w="1431235">
                  <a:extLst>
                    <a:ext uri="{9D8B030D-6E8A-4147-A177-3AD203B41FA5}">
                      <a16:colId xmlns:a16="http://schemas.microsoft.com/office/drawing/2014/main" val="629998814"/>
                    </a:ext>
                  </a:extLst>
                </a:gridCol>
                <a:gridCol w="3657600">
                  <a:extLst>
                    <a:ext uri="{9D8B030D-6E8A-4147-A177-3AD203B41FA5}">
                      <a16:colId xmlns:a16="http://schemas.microsoft.com/office/drawing/2014/main" val="558023234"/>
                    </a:ext>
                  </a:extLst>
                </a:gridCol>
                <a:gridCol w="2001078">
                  <a:extLst>
                    <a:ext uri="{9D8B030D-6E8A-4147-A177-3AD203B41FA5}">
                      <a16:colId xmlns:a16="http://schemas.microsoft.com/office/drawing/2014/main" val="81260431"/>
                    </a:ext>
                  </a:extLst>
                </a:gridCol>
                <a:gridCol w="3882888">
                  <a:extLst>
                    <a:ext uri="{9D8B030D-6E8A-4147-A177-3AD203B41FA5}">
                      <a16:colId xmlns:a16="http://schemas.microsoft.com/office/drawing/2014/main" val="3382079550"/>
                    </a:ext>
                  </a:extLst>
                </a:gridCol>
              </a:tblGrid>
              <a:tr h="512663">
                <a:tc>
                  <a:txBody>
                    <a:bodyPr/>
                    <a:lstStyle/>
                    <a:p>
                      <a:r>
                        <a:rPr lang="en-US" dirty="0"/>
                        <a:t>#</a:t>
                      </a:r>
                    </a:p>
                  </a:txBody>
                  <a:tcPr/>
                </a:tc>
                <a:tc>
                  <a:txBody>
                    <a:bodyPr/>
                    <a:lstStyle/>
                    <a:p>
                      <a:r>
                        <a:rPr lang="en-US" dirty="0"/>
                        <a:t>scenario</a:t>
                      </a:r>
                    </a:p>
                  </a:txBody>
                  <a:tcPr/>
                </a:tc>
                <a:tc>
                  <a:txBody>
                    <a:bodyPr/>
                    <a:lstStyle/>
                    <a:p>
                      <a:r>
                        <a:rPr lang="en-US" dirty="0"/>
                        <a:t>Test Case</a:t>
                      </a:r>
                    </a:p>
                  </a:txBody>
                  <a:tcPr/>
                </a:tc>
                <a:tc>
                  <a:txBody>
                    <a:bodyPr/>
                    <a:lstStyle/>
                    <a:p>
                      <a:r>
                        <a:rPr lang="en-US" dirty="0"/>
                        <a:t>Test Data</a:t>
                      </a:r>
                    </a:p>
                  </a:txBody>
                  <a:tcPr/>
                </a:tc>
                <a:tc>
                  <a:txBody>
                    <a:bodyPr/>
                    <a:lstStyle/>
                    <a:p>
                      <a:r>
                        <a:rPr lang="en-US" dirty="0"/>
                        <a:t>Expected Result</a:t>
                      </a:r>
                    </a:p>
                  </a:txBody>
                  <a:tcPr/>
                </a:tc>
                <a:extLst>
                  <a:ext uri="{0D108BD9-81ED-4DB2-BD59-A6C34878D82A}">
                    <a16:rowId xmlns:a16="http://schemas.microsoft.com/office/drawing/2014/main" val="2992214072"/>
                  </a:ext>
                </a:extLst>
              </a:tr>
              <a:tr h="1466564">
                <a:tc>
                  <a:txBody>
                    <a:bodyPr/>
                    <a:lstStyle/>
                    <a:p>
                      <a:r>
                        <a:rPr lang="en-US" dirty="0"/>
                        <a:t>1</a:t>
                      </a:r>
                    </a:p>
                  </a:txBody>
                  <a:tcPr/>
                </a:tc>
                <a:tc>
                  <a:txBody>
                    <a:bodyPr/>
                    <a:lstStyle/>
                    <a:p>
                      <a:r>
                        <a:rPr lang="en-US" dirty="0"/>
                        <a:t>Register</a:t>
                      </a:r>
                    </a:p>
                    <a:p>
                      <a:r>
                        <a:rPr lang="en-US" dirty="0"/>
                        <a:t>Normal user</a:t>
                      </a:r>
                    </a:p>
                    <a:p>
                      <a:r>
                        <a:rPr lang="en-US" dirty="0"/>
                        <a:t>Admin user</a:t>
                      </a:r>
                    </a:p>
                  </a:txBody>
                  <a:tcPr/>
                </a:tc>
                <a:tc>
                  <a:txBody>
                    <a:bodyPr/>
                    <a:lstStyle/>
                    <a:p>
                      <a:pPr marL="228600" lvl="0" indent="-228600">
                        <a:buFont typeface="+mj-lt"/>
                        <a:buAutoNum type="arabicPeriod"/>
                      </a:pPr>
                      <a:r>
                        <a:rPr lang="en-US" sz="1100" kern="1200" dirty="0">
                          <a:solidFill>
                            <a:schemeClr val="dk1"/>
                          </a:solidFill>
                          <a:effectLst/>
                          <a:latin typeface="+mn-lt"/>
                          <a:ea typeface="+mn-ea"/>
                          <a:cs typeface="+mn-cs"/>
                        </a:rPr>
                        <a:t>Enter register info and click Register</a:t>
                      </a:r>
                    </a:p>
                    <a:p>
                      <a:pPr marL="228600" lvl="0" indent="-228600">
                        <a:buFont typeface="+mj-lt"/>
                        <a:buAutoNum type="arabicPeriod"/>
                      </a:pPr>
                      <a:r>
                        <a:rPr lang="en-US" sz="1100" kern="1200" dirty="0">
                          <a:solidFill>
                            <a:schemeClr val="dk1"/>
                          </a:solidFill>
                          <a:effectLst/>
                          <a:latin typeface="+mn-lt"/>
                          <a:ea typeface="+mn-ea"/>
                          <a:cs typeface="+mn-cs"/>
                        </a:rPr>
                        <a:t>Error if the Email is not in correct format</a:t>
                      </a:r>
                    </a:p>
                    <a:p>
                      <a:pPr marL="228600" lvl="0" indent="-228600">
                        <a:buFont typeface="+mj-lt"/>
                        <a:buAutoNum type="arabicPeriod"/>
                      </a:pPr>
                      <a:r>
                        <a:rPr lang="en-US" sz="1100" kern="1200" dirty="0">
                          <a:solidFill>
                            <a:schemeClr val="dk1"/>
                          </a:solidFill>
                          <a:effectLst/>
                          <a:latin typeface="+mn-lt"/>
                          <a:ea typeface="+mn-ea"/>
                          <a:cs typeface="+mn-cs"/>
                        </a:rPr>
                        <a:t>Mismatched password will be rejected</a:t>
                      </a:r>
                    </a:p>
                    <a:p>
                      <a:pPr marL="228600" lvl="0" indent="-228600">
                        <a:buFont typeface="+mj-lt"/>
                        <a:buAutoNum type="arabicPeriod"/>
                      </a:pPr>
                      <a:r>
                        <a:rPr lang="en-US" sz="1100" kern="1200" dirty="0">
                          <a:solidFill>
                            <a:schemeClr val="dk1"/>
                          </a:solidFill>
                          <a:effectLst/>
                          <a:latin typeface="+mn-lt"/>
                          <a:ea typeface="+mn-ea"/>
                          <a:cs typeface="+mn-cs"/>
                        </a:rPr>
                        <a:t>Success registration will login user </a:t>
                      </a:r>
                    </a:p>
                    <a:p>
                      <a:pPr marL="228600" lvl="0" indent="-228600">
                        <a:buFont typeface="+mj-lt"/>
                        <a:buAutoNum type="arabicPeriod"/>
                      </a:pPr>
                      <a:r>
                        <a:rPr lang="en-US" sz="1100" kern="1200" dirty="0">
                          <a:solidFill>
                            <a:schemeClr val="dk1"/>
                          </a:solidFill>
                          <a:effectLst/>
                          <a:latin typeface="+mn-lt"/>
                          <a:ea typeface="+mn-ea"/>
                          <a:cs typeface="+mn-cs"/>
                        </a:rPr>
                        <a:t>Normal user don’t access to admin route</a:t>
                      </a:r>
                    </a:p>
                    <a:p>
                      <a:pPr marL="228600" lvl="0" indent="-228600">
                        <a:buFont typeface="+mj-lt"/>
                        <a:buAutoNum type="arabicPeriod"/>
                      </a:pPr>
                      <a:r>
                        <a:rPr lang="en-US" sz="1100" kern="1200" dirty="0">
                          <a:solidFill>
                            <a:schemeClr val="dk1"/>
                          </a:solidFill>
                          <a:effectLst/>
                          <a:latin typeface="+mn-lt"/>
                          <a:ea typeface="+mn-ea"/>
                          <a:cs typeface="+mn-cs"/>
                        </a:rPr>
                        <a:t>Admin user can see admin only menu </a:t>
                      </a:r>
                    </a:p>
                    <a:p>
                      <a:endParaRPr lang="en-US" dirty="0"/>
                    </a:p>
                  </a:txBody>
                  <a:tcPr/>
                </a:tc>
                <a:tc>
                  <a:txBody>
                    <a:bodyPr/>
                    <a:lstStyle/>
                    <a:p>
                      <a:r>
                        <a:rPr lang="en-US" sz="1400" dirty="0">
                          <a:hlinkClick r:id="rId2"/>
                        </a:rPr>
                        <a:t>jim@yahoo.com</a:t>
                      </a:r>
                      <a:endParaRPr lang="en-US" sz="1400" dirty="0"/>
                    </a:p>
                    <a:p>
                      <a:r>
                        <a:rPr lang="en-US" sz="1400" dirty="0"/>
                        <a:t>Pw</a:t>
                      </a:r>
                      <a:r>
                        <a:rPr lang="en-US" sz="1400"/>
                        <a:t>:123</a:t>
                      </a:r>
                      <a:endParaRPr lang="en-US" sz="1400" dirty="0"/>
                    </a:p>
                    <a:p>
                      <a:r>
                        <a:rPr lang="en-US" sz="1400" dirty="0">
                          <a:hlinkClick r:id="rId3"/>
                        </a:rPr>
                        <a:t>admin@example.com</a:t>
                      </a:r>
                      <a:endParaRPr lang="en-US" sz="1400" dirty="0"/>
                    </a:p>
                    <a:p>
                      <a:r>
                        <a:rPr lang="en-US" sz="1400" dirty="0"/>
                        <a:t>Pw:12345</a:t>
                      </a:r>
                    </a:p>
                  </a:txBody>
                  <a:tcPr/>
                </a:tc>
                <a:tc>
                  <a:txBody>
                    <a:bodyPr/>
                    <a:lstStyle/>
                    <a:p>
                      <a:r>
                        <a:rPr lang="en-US" sz="1100" dirty="0"/>
                        <a:t>The user should be able to type in Email and password and click.</a:t>
                      </a:r>
                    </a:p>
                    <a:p>
                      <a:r>
                        <a:rPr lang="en-US" sz="1100" dirty="0"/>
                        <a:t>The user should see warning message about incorrect format.</a:t>
                      </a:r>
                    </a:p>
                    <a:p>
                      <a:r>
                        <a:rPr lang="en-US" sz="1100" dirty="0"/>
                        <a:t>The user should see warning and be prevented from register.</a:t>
                      </a:r>
                    </a:p>
                    <a:p>
                      <a:r>
                        <a:rPr lang="en-US" sz="1100" dirty="0"/>
                        <a:t>The user should login, have name displayed, redirect to home.</a:t>
                      </a:r>
                    </a:p>
                    <a:p>
                      <a:r>
                        <a:rPr lang="en-US" sz="1100" dirty="0"/>
                        <a:t>Normal user only see logout option from drag down menu.</a:t>
                      </a:r>
                    </a:p>
                    <a:p>
                      <a:r>
                        <a:rPr lang="en-US" sz="1100" dirty="0"/>
                        <a:t>Admin user have more option from drag down menu.</a:t>
                      </a:r>
                    </a:p>
                  </a:txBody>
                  <a:tcPr/>
                </a:tc>
                <a:extLst>
                  <a:ext uri="{0D108BD9-81ED-4DB2-BD59-A6C34878D82A}">
                    <a16:rowId xmlns:a16="http://schemas.microsoft.com/office/drawing/2014/main" val="1118232412"/>
                  </a:ext>
                </a:extLst>
              </a:tr>
              <a:tr h="773789">
                <a:tc>
                  <a:txBody>
                    <a:bodyPr/>
                    <a:lstStyle/>
                    <a:p>
                      <a:r>
                        <a:rPr lang="en-US" dirty="0"/>
                        <a:t>2</a:t>
                      </a:r>
                    </a:p>
                  </a:txBody>
                  <a:tcPr/>
                </a:tc>
                <a:tc>
                  <a:txBody>
                    <a:bodyPr/>
                    <a:lstStyle/>
                    <a:p>
                      <a:r>
                        <a:rPr lang="en-US" dirty="0"/>
                        <a:t>Login  Logout</a:t>
                      </a:r>
                    </a:p>
                  </a:txBody>
                  <a:tcPr/>
                </a:tc>
                <a:tc>
                  <a:txBody>
                    <a:bodyPr/>
                    <a:lstStyle/>
                    <a:p>
                      <a:pPr marL="228600" indent="-228600">
                        <a:buFont typeface="+mj-lt"/>
                        <a:buAutoNum type="arabicPeriod"/>
                      </a:pPr>
                      <a:r>
                        <a:rPr lang="en-US" sz="1100" dirty="0"/>
                        <a:t>Provide correct username &amp; password</a:t>
                      </a:r>
                    </a:p>
                    <a:p>
                      <a:pPr marL="228600" indent="-228600">
                        <a:buFont typeface="+mj-lt"/>
                        <a:buAutoNum type="arabicPeriod"/>
                      </a:pPr>
                      <a:r>
                        <a:rPr lang="en-US" sz="1100" dirty="0"/>
                        <a:t>Click on Login Button</a:t>
                      </a:r>
                    </a:p>
                    <a:p>
                      <a:pPr marL="228600" indent="-228600">
                        <a:buFont typeface="+mj-lt"/>
                        <a:buAutoNum type="arabicPeriod"/>
                      </a:pPr>
                      <a:r>
                        <a:rPr lang="en-US" sz="1100" dirty="0"/>
                        <a:t>Click on Sign out Button from drag down menu</a:t>
                      </a:r>
                    </a:p>
                  </a:txBody>
                  <a:tcPr/>
                </a:tc>
                <a:tc>
                  <a:txBody>
                    <a:bodyPr/>
                    <a:lstStyle/>
                    <a:p>
                      <a:r>
                        <a:rPr lang="en-US" dirty="0">
                          <a:hlinkClick r:id="rId2"/>
                        </a:rPr>
                        <a:t>jim@yahoo.com</a:t>
                      </a:r>
                      <a:endParaRPr lang="en-US" dirty="0"/>
                    </a:p>
                    <a:p>
                      <a:r>
                        <a:rPr lang="en-US" dirty="0"/>
                        <a:t>Pw:1234</a:t>
                      </a:r>
                    </a:p>
                  </a:txBody>
                  <a:tcPr/>
                </a:tc>
                <a:tc>
                  <a:txBody>
                    <a:bodyPr/>
                    <a:lstStyle/>
                    <a:p>
                      <a:r>
                        <a:rPr lang="en-US" sz="1100" dirty="0"/>
                        <a:t>The user should be able to type info and click sign in</a:t>
                      </a:r>
                    </a:p>
                    <a:p>
                      <a:r>
                        <a:rPr lang="en-US" sz="1100" dirty="0"/>
                        <a:t>The user should securely login with name appear </a:t>
                      </a:r>
                    </a:p>
                    <a:p>
                      <a:r>
                        <a:rPr lang="en-US" sz="1100" dirty="0"/>
                        <a:t>The user should securely logout and sign in button reappear</a:t>
                      </a:r>
                    </a:p>
                  </a:txBody>
                  <a:tcPr/>
                </a:tc>
                <a:extLst>
                  <a:ext uri="{0D108BD9-81ED-4DB2-BD59-A6C34878D82A}">
                    <a16:rowId xmlns:a16="http://schemas.microsoft.com/office/drawing/2014/main" val="2684081551"/>
                  </a:ext>
                </a:extLst>
              </a:tr>
              <a:tr h="814758">
                <a:tc>
                  <a:txBody>
                    <a:bodyPr/>
                    <a:lstStyle/>
                    <a:p>
                      <a:r>
                        <a:rPr lang="en-US" dirty="0"/>
                        <a:t>3</a:t>
                      </a:r>
                    </a:p>
                  </a:txBody>
                  <a:tcPr/>
                </a:tc>
                <a:tc>
                  <a:txBody>
                    <a:bodyPr/>
                    <a:lstStyle/>
                    <a:p>
                      <a:r>
                        <a:rPr lang="en-US" dirty="0"/>
                        <a:t>Display item in Homepage</a:t>
                      </a:r>
                    </a:p>
                  </a:txBody>
                  <a:tcPr/>
                </a:tc>
                <a:tc>
                  <a:txBody>
                    <a:bodyPr/>
                    <a:lstStyle/>
                    <a:p>
                      <a:pPr marL="228600" indent="-228600">
                        <a:buFont typeface="+mj-lt"/>
                        <a:buAutoNum type="arabicPeriod"/>
                      </a:pPr>
                      <a:r>
                        <a:rPr lang="en-US" sz="1100" dirty="0"/>
                        <a:t>Input a new item in backend </a:t>
                      </a:r>
                    </a:p>
                    <a:p>
                      <a:pPr marL="228600" indent="-228600">
                        <a:buFont typeface="+mj-lt"/>
                        <a:buAutoNum type="arabicPeriod"/>
                      </a:pPr>
                      <a:r>
                        <a:rPr lang="en-US" sz="1100" dirty="0"/>
                        <a:t>Go to the /</a:t>
                      </a:r>
                      <a:r>
                        <a:rPr lang="en-US" sz="1100"/>
                        <a:t>ap</a:t>
                      </a:r>
                      <a:r>
                        <a:rPr lang="en-US" altLang="zh-CN" sz="1100"/>
                        <a:t>i</a:t>
                      </a:r>
                      <a:r>
                        <a:rPr lang="en-US" sz="1100"/>
                        <a:t>/</a:t>
                      </a:r>
                      <a:r>
                        <a:rPr lang="en-US" sz="1100" dirty="0"/>
                        <a:t>products/seed </a:t>
                      </a:r>
                    </a:p>
                    <a:p>
                      <a:pPr marL="228600" indent="-228600">
                        <a:buFont typeface="+mj-lt"/>
                        <a:buAutoNum type="arabicPeriod"/>
                      </a:pPr>
                      <a:r>
                        <a:rPr lang="en-US" sz="1100" dirty="0"/>
                        <a:t>Refresh page</a:t>
                      </a:r>
                    </a:p>
                    <a:p>
                      <a:pPr marL="228600" indent="-228600">
                        <a:buFont typeface="+mj-lt"/>
                        <a:buAutoNum type="arabicPeriod"/>
                      </a:pPr>
                      <a:r>
                        <a:rPr lang="en-US" sz="1100" dirty="0"/>
                        <a:t>Checking homepage </a:t>
                      </a:r>
                    </a:p>
                  </a:txBody>
                  <a:tcPr/>
                </a:tc>
                <a:tc>
                  <a:txBody>
                    <a:bodyPr/>
                    <a:lstStyle/>
                    <a:p>
                      <a:r>
                        <a:rPr lang="en-US" dirty="0"/>
                        <a:t>An image and its description </a:t>
                      </a:r>
                    </a:p>
                  </a:txBody>
                  <a:tcPr/>
                </a:tc>
                <a:tc>
                  <a:txBody>
                    <a:bodyPr/>
                    <a:lstStyle/>
                    <a:p>
                      <a:r>
                        <a:rPr lang="en-US" sz="1100" dirty="0"/>
                        <a:t>The backend data should be successfully fetched.</a:t>
                      </a:r>
                    </a:p>
                    <a:p>
                      <a:r>
                        <a:rPr lang="en-US" sz="1100" dirty="0"/>
                        <a:t>Product added in data should appear in database.</a:t>
                      </a:r>
                    </a:p>
                    <a:p>
                      <a:r>
                        <a:rPr lang="en-US" sz="1100" dirty="0"/>
                        <a:t>Product info should now list in homepage.</a:t>
                      </a:r>
                    </a:p>
                  </a:txBody>
                  <a:tcPr/>
                </a:tc>
                <a:extLst>
                  <a:ext uri="{0D108BD9-81ED-4DB2-BD59-A6C34878D82A}">
                    <a16:rowId xmlns:a16="http://schemas.microsoft.com/office/drawing/2014/main" val="1735084307"/>
                  </a:ext>
                </a:extLst>
              </a:tr>
              <a:tr h="1173251">
                <a:tc>
                  <a:txBody>
                    <a:bodyPr/>
                    <a:lstStyle/>
                    <a:p>
                      <a:r>
                        <a:rPr lang="en-US" dirty="0"/>
                        <a:t>4</a:t>
                      </a:r>
                    </a:p>
                  </a:txBody>
                  <a:tcPr/>
                </a:tc>
                <a:tc>
                  <a:txBody>
                    <a:bodyPr/>
                    <a:lstStyle/>
                    <a:p>
                      <a:r>
                        <a:rPr lang="en-US" dirty="0"/>
                        <a:t>Cart</a:t>
                      </a:r>
                    </a:p>
                  </a:txBody>
                  <a:tcPr/>
                </a:tc>
                <a:tc>
                  <a:txBody>
                    <a:bodyPr/>
                    <a:lstStyle/>
                    <a:p>
                      <a:pPr marL="228600" indent="-228600">
                        <a:buFont typeface="+mj-lt"/>
                        <a:buAutoNum type="arabicPeriod"/>
                      </a:pPr>
                      <a:r>
                        <a:rPr lang="en-US" sz="1100" dirty="0"/>
                        <a:t>Click on an item </a:t>
                      </a:r>
                    </a:p>
                    <a:p>
                      <a:pPr marL="228600" indent="-228600">
                        <a:buFont typeface="+mj-lt"/>
                        <a:buAutoNum type="arabicPeriod"/>
                      </a:pPr>
                      <a:r>
                        <a:rPr lang="en-US" sz="1100" dirty="0"/>
                        <a:t>Edit qty and click save the build</a:t>
                      </a:r>
                    </a:p>
                    <a:p>
                      <a:pPr marL="228600" indent="-228600">
                        <a:buFont typeface="+mj-lt"/>
                        <a:buAutoNum type="arabicPeriod"/>
                      </a:pPr>
                      <a:r>
                        <a:rPr lang="en-US" sz="1100" dirty="0"/>
                        <a:t>Check cart icon </a:t>
                      </a:r>
                    </a:p>
                    <a:p>
                      <a:pPr marL="228600" indent="-228600">
                        <a:buFont typeface="+mj-lt"/>
                        <a:buAutoNum type="arabicPeriod"/>
                      </a:pPr>
                      <a:r>
                        <a:rPr lang="en-US" sz="1100" dirty="0"/>
                        <a:t>Click on cart</a:t>
                      </a:r>
                    </a:p>
                    <a:p>
                      <a:pPr marL="228600" indent="-228600">
                        <a:buFont typeface="+mj-lt"/>
                        <a:buAutoNum type="arabicPeriod"/>
                      </a:pPr>
                      <a:r>
                        <a:rPr lang="en-US" sz="1100" dirty="0"/>
                        <a:t>Display builds added to cart</a:t>
                      </a:r>
                    </a:p>
                  </a:txBody>
                  <a:tcPr/>
                </a:tc>
                <a:tc>
                  <a:txBody>
                    <a:bodyPr/>
                    <a:lstStyle/>
                    <a:p>
                      <a:endParaRPr lang="en-US" dirty="0"/>
                    </a:p>
                  </a:txBody>
                  <a:tcPr/>
                </a:tc>
                <a:tc>
                  <a:txBody>
                    <a:bodyPr/>
                    <a:lstStyle/>
                    <a:p>
                      <a:r>
                        <a:rPr lang="en-US" sz="1100" dirty="0"/>
                        <a:t>The user should redirect to item detail page.</a:t>
                      </a:r>
                    </a:p>
                    <a:p>
                      <a:r>
                        <a:rPr lang="en-US" sz="1100" dirty="0"/>
                        <a:t>The user should redirect to shipping cart with # items added.</a:t>
                      </a:r>
                    </a:p>
                    <a:p>
                      <a:r>
                        <a:rPr lang="en-US" sz="1100" dirty="0"/>
                        <a:t>Cart icon should display total item type added.</a:t>
                      </a:r>
                    </a:p>
                    <a:p>
                      <a:r>
                        <a:rPr lang="en-US" sz="1100" dirty="0"/>
                        <a:t>The user should redirect to cart page.</a:t>
                      </a:r>
                    </a:p>
                    <a:p>
                      <a:r>
                        <a:rPr lang="en-US" sz="1100" dirty="0"/>
                        <a:t>All builds saved by user should list here with ability to edit item.</a:t>
                      </a:r>
                    </a:p>
                    <a:p>
                      <a:endParaRPr lang="en-US" sz="1100" dirty="0"/>
                    </a:p>
                  </a:txBody>
                  <a:tcPr/>
                </a:tc>
                <a:extLst>
                  <a:ext uri="{0D108BD9-81ED-4DB2-BD59-A6C34878D82A}">
                    <a16:rowId xmlns:a16="http://schemas.microsoft.com/office/drawing/2014/main" val="3715068029"/>
                  </a:ext>
                </a:extLst>
              </a:tr>
              <a:tr h="814758">
                <a:tc>
                  <a:txBody>
                    <a:bodyPr/>
                    <a:lstStyle/>
                    <a:p>
                      <a:r>
                        <a:rPr lang="en-US" dirty="0"/>
                        <a:t>5</a:t>
                      </a:r>
                    </a:p>
                  </a:txBody>
                  <a:tcPr/>
                </a:tc>
                <a:tc>
                  <a:txBody>
                    <a:bodyPr/>
                    <a:lstStyle/>
                    <a:p>
                      <a:r>
                        <a:rPr lang="en-US" dirty="0"/>
                        <a:t>Check out</a:t>
                      </a:r>
                    </a:p>
                  </a:txBody>
                  <a:tcPr/>
                </a:tc>
                <a:tc>
                  <a:txBody>
                    <a:bodyPr/>
                    <a:lstStyle/>
                    <a:p>
                      <a:pPr marL="228600" indent="-228600">
                        <a:buFont typeface="+mj-lt"/>
                        <a:buAutoNum type="arabicPeriod"/>
                      </a:pPr>
                      <a:r>
                        <a:rPr lang="en-US" sz="1100" dirty="0"/>
                        <a:t>Click on Proceed to Check out button</a:t>
                      </a:r>
                    </a:p>
                    <a:p>
                      <a:pPr marL="228600" indent="-228600">
                        <a:buFont typeface="+mj-lt"/>
                        <a:buAutoNum type="arabicPeriod"/>
                      </a:pPr>
                      <a:r>
                        <a:rPr lang="en-US" sz="1100" dirty="0"/>
                        <a:t>Redirect to Sign in if user not sign in</a:t>
                      </a:r>
                    </a:p>
                    <a:p>
                      <a:pPr marL="228600" indent="-228600">
                        <a:buFont typeface="+mj-lt"/>
                        <a:buAutoNum type="arabicPeriod"/>
                      </a:pPr>
                      <a:r>
                        <a:rPr lang="en-US" sz="1100" dirty="0"/>
                        <a:t>Provide correct shipping info</a:t>
                      </a:r>
                    </a:p>
                    <a:p>
                      <a:pPr marL="228600" indent="-228600">
                        <a:buFont typeface="+mj-lt"/>
                        <a:buAutoNum type="arabicPeriod"/>
                      </a:pPr>
                      <a:r>
                        <a:rPr lang="en-US" sz="1100" dirty="0"/>
                        <a:t>Click on Continue</a:t>
                      </a:r>
                    </a:p>
                  </a:txBody>
                  <a:tcPr/>
                </a:tc>
                <a:tc>
                  <a:txBody>
                    <a:bodyPr/>
                    <a:lstStyle/>
                    <a:p>
                      <a:endParaRPr lang="en-US"/>
                    </a:p>
                  </a:txBody>
                  <a:tcPr/>
                </a:tc>
                <a:tc>
                  <a:txBody>
                    <a:bodyPr/>
                    <a:lstStyle/>
                    <a:p>
                      <a:r>
                        <a:rPr lang="en-US" sz="1100" dirty="0"/>
                        <a:t>The user should redirect to shipping info page.</a:t>
                      </a:r>
                    </a:p>
                    <a:p>
                      <a:r>
                        <a:rPr lang="en-US" sz="1100" dirty="0"/>
                        <a:t>The user should redirect to sign in page.</a:t>
                      </a:r>
                    </a:p>
                    <a:p>
                      <a:r>
                        <a:rPr lang="en-US" sz="1100" dirty="0"/>
                        <a:t>The user should be able to enter shipping info </a:t>
                      </a:r>
                    </a:p>
                    <a:p>
                      <a:r>
                        <a:rPr lang="en-US" sz="1100" dirty="0"/>
                        <a:t>If all info enter correctly, user will be redirect to order summary page.</a:t>
                      </a:r>
                    </a:p>
                  </a:txBody>
                  <a:tcPr/>
                </a:tc>
                <a:extLst>
                  <a:ext uri="{0D108BD9-81ED-4DB2-BD59-A6C34878D82A}">
                    <a16:rowId xmlns:a16="http://schemas.microsoft.com/office/drawing/2014/main" val="3036162388"/>
                  </a:ext>
                </a:extLst>
              </a:tr>
              <a:tr h="456264">
                <a:tc>
                  <a:txBody>
                    <a:bodyPr/>
                    <a:lstStyle/>
                    <a:p>
                      <a:r>
                        <a:rPr lang="en-US" dirty="0"/>
                        <a:t>6</a:t>
                      </a:r>
                    </a:p>
                  </a:txBody>
                  <a:tcPr/>
                </a:tc>
                <a:tc>
                  <a:txBody>
                    <a:bodyPr/>
                    <a:lstStyle/>
                    <a:p>
                      <a:r>
                        <a:rPr lang="en-US" dirty="0"/>
                        <a:t>Order</a:t>
                      </a:r>
                    </a:p>
                  </a:txBody>
                  <a:tcPr/>
                </a:tc>
                <a:tc>
                  <a:txBody>
                    <a:bodyPr/>
                    <a:lstStyle/>
                    <a:p>
                      <a:pPr marL="228600" indent="-228600">
                        <a:buFont typeface="+mj-lt"/>
                        <a:buAutoNum type="arabicPeriod"/>
                      </a:pPr>
                      <a:r>
                        <a:rPr lang="en-US" sz="1100" dirty="0"/>
                        <a:t>Click on place Order</a:t>
                      </a:r>
                    </a:p>
                    <a:p>
                      <a:pPr marL="228600" indent="-228600">
                        <a:buFont typeface="+mj-lt"/>
                        <a:buAutoNum type="arabicPeriod"/>
                      </a:pPr>
                      <a:r>
                        <a:rPr lang="en-US" sz="1100" dirty="0"/>
                        <a:t>Check Order summary page </a:t>
                      </a:r>
                    </a:p>
                  </a:txBody>
                  <a:tcPr/>
                </a:tc>
                <a:tc>
                  <a:txBody>
                    <a:bodyPr/>
                    <a:lstStyle/>
                    <a:p>
                      <a:endParaRPr lang="en-US" dirty="0"/>
                    </a:p>
                  </a:txBody>
                  <a:tcPr/>
                </a:tc>
                <a:tc>
                  <a:txBody>
                    <a:bodyPr/>
                    <a:lstStyle/>
                    <a:p>
                      <a:r>
                        <a:rPr lang="en-US" sz="1100" dirty="0"/>
                        <a:t>The user will get an order detail page with the order ID</a:t>
                      </a:r>
                    </a:p>
                    <a:p>
                      <a:r>
                        <a:rPr lang="en-US" sz="1100" dirty="0"/>
                        <a:t>Shipping ,name, address, Order ID, item info should be displayed</a:t>
                      </a:r>
                    </a:p>
                  </a:txBody>
                  <a:tcPr/>
                </a:tc>
                <a:extLst>
                  <a:ext uri="{0D108BD9-81ED-4DB2-BD59-A6C34878D82A}">
                    <a16:rowId xmlns:a16="http://schemas.microsoft.com/office/drawing/2014/main" val="1347386590"/>
                  </a:ext>
                </a:extLst>
              </a:tr>
              <a:tr h="456264">
                <a:tc>
                  <a:txBody>
                    <a:bodyPr/>
                    <a:lstStyle/>
                    <a:p>
                      <a:r>
                        <a:rPr lang="en-US" dirty="0"/>
                        <a:t>7</a:t>
                      </a:r>
                    </a:p>
                  </a:txBody>
                  <a:tcPr/>
                </a:tc>
                <a:tc>
                  <a:txBody>
                    <a:bodyPr/>
                    <a:lstStyle/>
                    <a:p>
                      <a:r>
                        <a:rPr lang="en-US" dirty="0"/>
                        <a:t>Admin </a:t>
                      </a:r>
                    </a:p>
                  </a:txBody>
                  <a:tcPr/>
                </a:tc>
                <a:tc>
                  <a:txBody>
                    <a:bodyPr/>
                    <a:lstStyle/>
                    <a:p>
                      <a:pPr marL="228600" indent="-228600">
                        <a:buFont typeface="+mj-lt"/>
                        <a:buAutoNum type="arabicPeriod"/>
                      </a:pPr>
                      <a:r>
                        <a:rPr lang="en-US" sz="1100" dirty="0"/>
                        <a:t>Click on admin </a:t>
                      </a:r>
                    </a:p>
                    <a:p>
                      <a:pPr marL="228600" indent="-228600">
                        <a:buFont typeface="+mj-lt"/>
                        <a:buAutoNum type="arabicPeriod"/>
                      </a:pPr>
                      <a:r>
                        <a:rPr lang="en-US" sz="1100" dirty="0"/>
                        <a:t>Click on Order placed</a:t>
                      </a:r>
                    </a:p>
                  </a:txBody>
                  <a:tcPr/>
                </a:tc>
                <a:tc>
                  <a:txBody>
                    <a:bodyPr/>
                    <a:lstStyle/>
                    <a:p>
                      <a:endParaRPr lang="en-US" dirty="0"/>
                    </a:p>
                  </a:txBody>
                  <a:tcPr/>
                </a:tc>
                <a:tc>
                  <a:txBody>
                    <a:bodyPr/>
                    <a:lstStyle/>
                    <a:p>
                      <a:r>
                        <a:rPr lang="en-US" sz="1100" dirty="0"/>
                        <a:t>The admin will see drag down menu with order placed.</a:t>
                      </a:r>
                    </a:p>
                    <a:p>
                      <a:r>
                        <a:rPr lang="en-US" sz="1100" dirty="0"/>
                        <a:t>The admin will see all orders placed by user.</a:t>
                      </a:r>
                    </a:p>
                  </a:txBody>
                  <a:tcPr/>
                </a:tc>
                <a:extLst>
                  <a:ext uri="{0D108BD9-81ED-4DB2-BD59-A6C34878D82A}">
                    <a16:rowId xmlns:a16="http://schemas.microsoft.com/office/drawing/2014/main" val="3065692910"/>
                  </a:ext>
                </a:extLst>
              </a:tr>
            </a:tbl>
          </a:graphicData>
        </a:graphic>
      </p:graphicFrame>
    </p:spTree>
    <p:extLst>
      <p:ext uri="{BB962C8B-B14F-4D97-AF65-F5344CB8AC3E}">
        <p14:creationId xmlns:p14="http://schemas.microsoft.com/office/powerpoint/2010/main" val="5940070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EA7B49C-1DDA-4A36-B615-CCE52D7703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349BF0E-90A2-447D-851A-A1C4FC5E5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911" y="638175"/>
            <a:ext cx="3682784" cy="575239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A66ABD0-5F53-A841-8640-D0E27240F5B4}"/>
              </a:ext>
            </a:extLst>
          </p:cNvPr>
          <p:cNvSpPr>
            <a:spLocks noGrp="1"/>
          </p:cNvSpPr>
          <p:nvPr>
            <p:ph type="ctrTitle"/>
          </p:nvPr>
        </p:nvSpPr>
        <p:spPr>
          <a:xfrm>
            <a:off x="700218" y="1656292"/>
            <a:ext cx="3150659" cy="2085869"/>
          </a:xfrm>
        </p:spPr>
        <p:txBody>
          <a:bodyPr>
            <a:normAutofit/>
          </a:bodyPr>
          <a:lstStyle/>
          <a:p>
            <a:r>
              <a:rPr lang="en-US" sz="3100">
                <a:solidFill>
                  <a:srgbClr val="FFFFFF"/>
                </a:solidFill>
              </a:rPr>
              <a:t>Technologies we used</a:t>
            </a:r>
          </a:p>
        </p:txBody>
      </p:sp>
      <p:sp>
        <p:nvSpPr>
          <p:cNvPr id="19" name="Rectangle 18">
            <a:extLst>
              <a:ext uri="{FF2B5EF4-FFF2-40B4-BE49-F238E27FC236}">
                <a16:creationId xmlns:a16="http://schemas.microsoft.com/office/drawing/2014/main" id="{5B432A1A-7A25-4237-B64F-E0244D852B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5422"/>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371419D3-21C1-47D3-9BB6-2E08FCE81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4341"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99383C2D-F910-444C-AFBF-2A6C72EBA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8AC7279F-774B-48BD-8EC4-E7346A34A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2242" y="627940"/>
            <a:ext cx="3704425" cy="2837094"/>
          </a:xfrm>
          <a:prstGeom prst="rect">
            <a:avLst/>
          </a:prstGeom>
          <a:solidFill>
            <a:srgbClr val="FFFFFF"/>
          </a:solidFill>
          <a:ln w="19050">
            <a:solidFill>
              <a:schemeClr val="accent4">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图片 5" descr="图标&#10;&#10;描述已自动生成">
            <a:extLst>
              <a:ext uri="{FF2B5EF4-FFF2-40B4-BE49-F238E27FC236}">
                <a16:creationId xmlns:a16="http://schemas.microsoft.com/office/drawing/2014/main" id="{251231EF-C2AF-49C3-A1F4-786C59E95F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1999" y="860249"/>
            <a:ext cx="3356919" cy="2365102"/>
          </a:xfrm>
          <a:prstGeom prst="rect">
            <a:avLst/>
          </a:prstGeom>
        </p:spPr>
      </p:pic>
      <p:sp>
        <p:nvSpPr>
          <p:cNvPr id="27" name="Rectangle 26">
            <a:extLst>
              <a:ext uri="{FF2B5EF4-FFF2-40B4-BE49-F238E27FC236}">
                <a16:creationId xmlns:a16="http://schemas.microsoft.com/office/drawing/2014/main" id="{7DDFE527-440F-4625-B425-54376B60CE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52736" y="627940"/>
            <a:ext cx="3704425" cy="2847329"/>
          </a:xfrm>
          <a:prstGeom prst="rect">
            <a:avLst/>
          </a:prstGeom>
          <a:solidFill>
            <a:srgbClr val="FFFFFF"/>
          </a:solidFill>
          <a:ln w="19050">
            <a:solidFill>
              <a:schemeClr val="accent4">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图片 9" descr="徽标&#10;&#10;描述已自动生成">
            <a:extLst>
              <a:ext uri="{FF2B5EF4-FFF2-40B4-BE49-F238E27FC236}">
                <a16:creationId xmlns:a16="http://schemas.microsoft.com/office/drawing/2014/main" id="{1814C85D-B05F-429E-84A4-56FC5BBD318B}"/>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8223232" y="1482114"/>
            <a:ext cx="3372551" cy="1121373"/>
          </a:xfrm>
          <a:prstGeom prst="rect">
            <a:avLst/>
          </a:prstGeom>
        </p:spPr>
      </p:pic>
      <p:sp>
        <p:nvSpPr>
          <p:cNvPr id="29" name="Rectangle 28">
            <a:extLst>
              <a:ext uri="{FF2B5EF4-FFF2-40B4-BE49-F238E27FC236}">
                <a16:creationId xmlns:a16="http://schemas.microsoft.com/office/drawing/2014/main" id="{8C2E4842-085B-4316-A26B-BFB4CF2155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0762" y="3572039"/>
            <a:ext cx="3704425" cy="2818526"/>
          </a:xfrm>
          <a:prstGeom prst="rect">
            <a:avLst/>
          </a:prstGeom>
          <a:solidFill>
            <a:srgbClr val="FFFFFF"/>
          </a:solidFill>
          <a:ln w="19050">
            <a:solidFill>
              <a:schemeClr val="accent4">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图片 7" descr="图标&#10;&#10;描述已自动生成">
            <a:extLst>
              <a:ext uri="{FF2B5EF4-FFF2-40B4-BE49-F238E27FC236}">
                <a16:creationId xmlns:a16="http://schemas.microsoft.com/office/drawing/2014/main" id="{6C72833A-38BC-451A-A948-98B4BBA99F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11999" y="3957872"/>
            <a:ext cx="3356919" cy="2056113"/>
          </a:xfrm>
          <a:prstGeom prst="rect">
            <a:avLst/>
          </a:prstGeom>
        </p:spPr>
      </p:pic>
      <p:sp>
        <p:nvSpPr>
          <p:cNvPr id="31" name="Rectangle 30">
            <a:extLst>
              <a:ext uri="{FF2B5EF4-FFF2-40B4-BE49-F238E27FC236}">
                <a16:creationId xmlns:a16="http://schemas.microsoft.com/office/drawing/2014/main" id="{E8015A85-E7C2-4028-A775-8B61DA2C21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53247" y="3572038"/>
            <a:ext cx="3704425" cy="2818526"/>
          </a:xfrm>
          <a:prstGeom prst="rect">
            <a:avLst/>
          </a:prstGeom>
          <a:solidFill>
            <a:srgbClr val="FFFFFF"/>
          </a:solidFill>
          <a:ln w="19050">
            <a:solidFill>
              <a:schemeClr val="accent4">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图片 3" descr="徽标&#10;&#10;描述已自动生成">
            <a:extLst>
              <a:ext uri="{FF2B5EF4-FFF2-40B4-BE49-F238E27FC236}">
                <a16:creationId xmlns:a16="http://schemas.microsoft.com/office/drawing/2014/main" id="{F4C44F10-DEDE-4891-A4E7-32CEAABD181D}"/>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8223232" y="4311418"/>
            <a:ext cx="3372551" cy="1349020"/>
          </a:xfrm>
          <a:prstGeom prst="rect">
            <a:avLst/>
          </a:prstGeom>
        </p:spPr>
      </p:pic>
    </p:spTree>
    <p:extLst>
      <p:ext uri="{BB962C8B-B14F-4D97-AF65-F5344CB8AC3E}">
        <p14:creationId xmlns:p14="http://schemas.microsoft.com/office/powerpoint/2010/main" val="38830428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5A71294-C247-450A-BB34-6E68648C95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1" name="Rectangle 10">
            <a:extLst>
              <a:ext uri="{FF2B5EF4-FFF2-40B4-BE49-F238E27FC236}">
                <a16:creationId xmlns:a16="http://schemas.microsoft.com/office/drawing/2014/main" id="{D36A0BA4-6A63-41D3-B0FA-43799ABC4A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F002806-2960-4414-BDB0-6703F8AD1FEB}"/>
              </a:ext>
            </a:extLst>
          </p:cNvPr>
          <p:cNvSpPr>
            <a:spLocks noGrp="1"/>
          </p:cNvSpPr>
          <p:nvPr>
            <p:ph type="ctrTitle"/>
          </p:nvPr>
        </p:nvSpPr>
        <p:spPr>
          <a:xfrm>
            <a:off x="581192" y="1009398"/>
            <a:ext cx="6823988" cy="3453419"/>
          </a:xfrm>
        </p:spPr>
        <p:txBody>
          <a:bodyPr anchor="b">
            <a:normAutofit/>
          </a:bodyPr>
          <a:lstStyle/>
          <a:p>
            <a:r>
              <a:rPr lang="en-US" sz="6000" dirty="0">
                <a:solidFill>
                  <a:schemeClr val="tx1"/>
                </a:solidFill>
              </a:rPr>
              <a:t>Project demo</a:t>
            </a:r>
          </a:p>
        </p:txBody>
      </p:sp>
      <p:sp>
        <p:nvSpPr>
          <p:cNvPr id="13" name="Rectangle 12">
            <a:extLst>
              <a:ext uri="{FF2B5EF4-FFF2-40B4-BE49-F238E27FC236}">
                <a16:creationId xmlns:a16="http://schemas.microsoft.com/office/drawing/2014/main" id="{673313D8-D259-4D89-9CE5-14884FB40D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19" y="457200"/>
            <a:ext cx="6766560" cy="91439"/>
          </a:xfrm>
          <a:prstGeom prst="rect">
            <a:avLst/>
          </a:prstGeom>
          <a:solidFill>
            <a:schemeClr val="tx1">
              <a:alpha val="6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id="{FC807609-BD64-48B4-A067-B5465145C478}"/>
              </a:ext>
            </a:extLst>
          </p:cNvPr>
          <p:cNvPicPr>
            <a:picLocks noChangeAspect="1"/>
          </p:cNvPicPr>
          <p:nvPr/>
        </p:nvPicPr>
        <p:blipFill rotWithShape="1">
          <a:blip r:embed="rId2"/>
          <a:srcRect l="18005" r="40196" b="-1"/>
          <a:stretch/>
        </p:blipFill>
        <p:spPr>
          <a:xfrm>
            <a:off x="8140428" y="10"/>
            <a:ext cx="4051572" cy="6857990"/>
          </a:xfrm>
          <a:prstGeom prst="rect">
            <a:avLst/>
          </a:prstGeom>
        </p:spPr>
      </p:pic>
    </p:spTree>
    <p:extLst>
      <p:ext uri="{BB962C8B-B14F-4D97-AF65-F5344CB8AC3E}">
        <p14:creationId xmlns:p14="http://schemas.microsoft.com/office/powerpoint/2010/main" val="454114810"/>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 name="Rectangle 45">
            <a:extLst>
              <a:ext uri="{FF2B5EF4-FFF2-40B4-BE49-F238E27FC236}">
                <a16:creationId xmlns:a16="http://schemas.microsoft.com/office/drawing/2014/main" id="{40A0F4CC-F443-40C1-B000-840650808C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47">
            <a:extLst>
              <a:ext uri="{FF2B5EF4-FFF2-40B4-BE49-F238E27FC236}">
                <a16:creationId xmlns:a16="http://schemas.microsoft.com/office/drawing/2014/main" id="{8FF3DAE6-FFD2-4E7C-8FB8-E958A25860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49">
            <a:extLst>
              <a:ext uri="{FF2B5EF4-FFF2-40B4-BE49-F238E27FC236}">
                <a16:creationId xmlns:a16="http://schemas.microsoft.com/office/drawing/2014/main" id="{A2F7A394-B482-4D36-A98E-11A3212A1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9" name="Rectangle 51">
            <a:extLst>
              <a:ext uri="{FF2B5EF4-FFF2-40B4-BE49-F238E27FC236}">
                <a16:creationId xmlns:a16="http://schemas.microsoft.com/office/drawing/2014/main" id="{57886309-8F28-488F-8BA9-0BF7494C8D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10D5ABE4-8A47-4A84-9DB4-CCB7A3D422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5537156" cy="58978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Graphical user interface, application&#10;&#10;Description automatically generated">
            <a:extLst>
              <a:ext uri="{FF2B5EF4-FFF2-40B4-BE49-F238E27FC236}">
                <a16:creationId xmlns:a16="http://schemas.microsoft.com/office/drawing/2014/main" id="{84EFAA71-D5EA-4B9D-BAB6-711358B83F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989" y="643467"/>
            <a:ext cx="5019265" cy="5571066"/>
          </a:xfrm>
          <a:prstGeom prst="rect">
            <a:avLst/>
          </a:prstGeom>
        </p:spPr>
      </p:pic>
      <p:sp>
        <p:nvSpPr>
          <p:cNvPr id="56" name="Rectangle 55">
            <a:extLst>
              <a:ext uri="{FF2B5EF4-FFF2-40B4-BE49-F238E27FC236}">
                <a16:creationId xmlns:a16="http://schemas.microsoft.com/office/drawing/2014/main" id="{D8EB06DC-2D36-4101-B5B2-45B5B1EEC5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5035" y="480060"/>
            <a:ext cx="5531569" cy="58978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Graphical user interface, application&#10;&#10;Description automatically generated">
            <a:extLst>
              <a:ext uri="{FF2B5EF4-FFF2-40B4-BE49-F238E27FC236}">
                <a16:creationId xmlns:a16="http://schemas.microsoft.com/office/drawing/2014/main" id="{CA12606B-1599-46F0-9458-BDE7333E2B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6824" y="912555"/>
            <a:ext cx="5201708" cy="5032890"/>
          </a:xfrm>
          <a:prstGeom prst="rect">
            <a:avLst/>
          </a:prstGeom>
        </p:spPr>
      </p:pic>
      <p:sp>
        <p:nvSpPr>
          <p:cNvPr id="6" name="TextBox 5">
            <a:extLst>
              <a:ext uri="{FF2B5EF4-FFF2-40B4-BE49-F238E27FC236}">
                <a16:creationId xmlns:a16="http://schemas.microsoft.com/office/drawing/2014/main" id="{C9441A13-ACB5-4F63-8828-44062BF47193}"/>
              </a:ext>
            </a:extLst>
          </p:cNvPr>
          <p:cNvSpPr txBox="1"/>
          <p:nvPr/>
        </p:nvSpPr>
        <p:spPr>
          <a:xfrm>
            <a:off x="584200" y="1524001"/>
            <a:ext cx="3412067" cy="3478384"/>
          </a:xfrm>
          <a:prstGeom prst="rect">
            <a:avLst/>
          </a:prstGeom>
        </p:spPr>
        <p:txBody>
          <a:bodyPr vert="horz" lIns="91440" tIns="45720" rIns="91440" bIns="45720" rtlCol="0" anchor="b">
            <a:normAutofit/>
          </a:bodyPr>
          <a:lstStyle/>
          <a:p>
            <a:pPr defTabSz="457200">
              <a:spcBef>
                <a:spcPct val="0"/>
              </a:spcBef>
              <a:spcAft>
                <a:spcPts val="600"/>
              </a:spcAft>
            </a:pPr>
            <a:r>
              <a:rPr lang="en-US" sz="3600" cap="all" dirty="0">
                <a:solidFill>
                  <a:srgbClr val="FFFFFF"/>
                </a:solidFill>
                <a:latin typeface="+mj-lt"/>
                <a:ea typeface="+mj-ea"/>
                <a:cs typeface="+mj-cs"/>
              </a:rPr>
              <a:t> </a:t>
            </a:r>
          </a:p>
          <a:p>
            <a:pPr defTabSz="457200">
              <a:spcBef>
                <a:spcPct val="0"/>
              </a:spcBef>
              <a:spcAft>
                <a:spcPts val="600"/>
              </a:spcAft>
            </a:pPr>
            <a:endParaRPr lang="en-US" sz="3600" cap="all" dirty="0">
              <a:solidFill>
                <a:srgbClr val="FFFFFF"/>
              </a:solidFill>
              <a:latin typeface="+mj-lt"/>
              <a:ea typeface="+mj-ea"/>
              <a:cs typeface="+mj-cs"/>
            </a:endParaRPr>
          </a:p>
        </p:txBody>
      </p:sp>
    </p:spTree>
    <p:extLst>
      <p:ext uri="{BB962C8B-B14F-4D97-AF65-F5344CB8AC3E}">
        <p14:creationId xmlns:p14="http://schemas.microsoft.com/office/powerpoint/2010/main" val="16057399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7CA59BF9-6B4A-4513-A761-F0F7B76512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8C949DA-AD3D-4D8C-8B43-091F8E8B2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6199632"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B3AAE564-1BB5-4C9F-815D-432D99AFB2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6079" y="453643"/>
            <a:ext cx="5010912"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25" name="Rectangle 24">
            <a:extLst>
              <a:ext uri="{FF2B5EF4-FFF2-40B4-BE49-F238E27FC236}">
                <a16:creationId xmlns:a16="http://schemas.microsoft.com/office/drawing/2014/main" id="{6DB34C8E-19EE-4246-8A53-5C278DB445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CF766FAB-51B8-4B1C-A418-CDF2F6C0F1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6079" y="601200"/>
            <a:ext cx="5009388"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1" name="TextBox 10">
            <a:extLst>
              <a:ext uri="{FF2B5EF4-FFF2-40B4-BE49-F238E27FC236}">
                <a16:creationId xmlns:a16="http://schemas.microsoft.com/office/drawing/2014/main" id="{2C8878C7-0523-4B10-B036-109EDF7753D1}"/>
              </a:ext>
            </a:extLst>
          </p:cNvPr>
          <p:cNvSpPr txBox="1"/>
          <p:nvPr/>
        </p:nvSpPr>
        <p:spPr>
          <a:xfrm>
            <a:off x="7157973" y="1190372"/>
            <a:ext cx="4165600" cy="1908215"/>
          </a:xfrm>
          <a:prstGeom prst="rect">
            <a:avLst/>
          </a:prstGeom>
          <a:noFill/>
        </p:spPr>
        <p:txBody>
          <a:bodyPr wrap="square" rtlCol="0">
            <a:spAutoFit/>
          </a:bodyPr>
          <a:lstStyle/>
          <a:p>
            <a:pPr defTabSz="457200">
              <a:lnSpc>
                <a:spcPct val="90000"/>
              </a:lnSpc>
              <a:spcBef>
                <a:spcPct val="0"/>
              </a:spcBef>
              <a:spcAft>
                <a:spcPts val="600"/>
              </a:spcAft>
            </a:pPr>
            <a:r>
              <a:rPr lang="en-US" sz="2000" dirty="0">
                <a:solidFill>
                  <a:srgbClr val="FFFFFF"/>
                </a:solidFill>
              </a:rPr>
              <a:t>Main Page</a:t>
            </a:r>
          </a:p>
          <a:p>
            <a:pPr defTabSz="457200">
              <a:lnSpc>
                <a:spcPct val="90000"/>
              </a:lnSpc>
              <a:spcBef>
                <a:spcPct val="0"/>
              </a:spcBef>
              <a:spcAft>
                <a:spcPts val="600"/>
              </a:spcAft>
            </a:pPr>
            <a:endParaRPr lang="en-US" sz="2000" dirty="0">
              <a:solidFill>
                <a:srgbClr val="FFFFFF"/>
              </a:solidFill>
            </a:endParaRPr>
          </a:p>
          <a:p>
            <a:pPr defTabSz="457200">
              <a:lnSpc>
                <a:spcPct val="90000"/>
              </a:lnSpc>
              <a:spcBef>
                <a:spcPct val="0"/>
              </a:spcBef>
              <a:spcAft>
                <a:spcPts val="600"/>
              </a:spcAft>
            </a:pPr>
            <a:r>
              <a:rPr lang="en-US" sz="2000" dirty="0">
                <a:solidFill>
                  <a:srgbClr val="FFFFFF"/>
                </a:solidFill>
              </a:rPr>
              <a:t>login user will have their name appear on top right corner. After user click on </a:t>
            </a:r>
            <a:r>
              <a:rPr lang="en-US" altLang="zh-CN" sz="2000" dirty="0">
                <a:solidFill>
                  <a:srgbClr val="FFFFFF"/>
                </a:solidFill>
              </a:rPr>
              <a:t>desired product, they will be redirect to a page to save them.</a:t>
            </a:r>
            <a:endParaRPr lang="en-US" sz="2000" dirty="0">
              <a:solidFill>
                <a:srgbClr val="FFFFFF"/>
              </a:solidFill>
            </a:endParaRPr>
          </a:p>
        </p:txBody>
      </p:sp>
      <p:pic>
        <p:nvPicPr>
          <p:cNvPr id="3" name="Picture 2" descr="Graphical user interface, website&#10;&#10;Description automatically generated">
            <a:extLst>
              <a:ext uri="{FF2B5EF4-FFF2-40B4-BE49-F238E27FC236}">
                <a16:creationId xmlns:a16="http://schemas.microsoft.com/office/drawing/2014/main" id="{95F3E3BA-6B9C-4591-9050-92FD9BC871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432" y="709233"/>
            <a:ext cx="6125430" cy="5439534"/>
          </a:xfrm>
          <a:prstGeom prst="rect">
            <a:avLst/>
          </a:prstGeom>
        </p:spPr>
      </p:pic>
      <p:pic>
        <p:nvPicPr>
          <p:cNvPr id="6" name="Picture 5" descr="A picture containing graphical user interface, application&#10;&#10;Description automatically generated">
            <a:extLst>
              <a:ext uri="{FF2B5EF4-FFF2-40B4-BE49-F238E27FC236}">
                <a16:creationId xmlns:a16="http://schemas.microsoft.com/office/drawing/2014/main" id="{E692C11C-53A0-4E8D-8F34-CEBABDCF5F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8243" y="4112369"/>
            <a:ext cx="4725059" cy="1962424"/>
          </a:xfrm>
          <a:prstGeom prst="rect">
            <a:avLst/>
          </a:prstGeom>
        </p:spPr>
      </p:pic>
    </p:spTree>
    <p:extLst>
      <p:ext uri="{BB962C8B-B14F-4D97-AF65-F5344CB8AC3E}">
        <p14:creationId xmlns:p14="http://schemas.microsoft.com/office/powerpoint/2010/main" val="18750482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 name="Rectangle 42">
            <a:extLst>
              <a:ext uri="{FF2B5EF4-FFF2-40B4-BE49-F238E27FC236}">
                <a16:creationId xmlns:a16="http://schemas.microsoft.com/office/drawing/2014/main" id="{40A0F4CC-F443-40C1-B000-840650808C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60" name="Rectangle 44">
            <a:extLst>
              <a:ext uri="{FF2B5EF4-FFF2-40B4-BE49-F238E27FC236}">
                <a16:creationId xmlns:a16="http://schemas.microsoft.com/office/drawing/2014/main" id="{8FF3DAE6-FFD2-4E7C-8FB8-E958A25860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61" name="Rectangle 46">
            <a:extLst>
              <a:ext uri="{FF2B5EF4-FFF2-40B4-BE49-F238E27FC236}">
                <a16:creationId xmlns:a16="http://schemas.microsoft.com/office/drawing/2014/main" id="{A2F7A394-B482-4D36-A98E-11A3212A1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62" name="Rectangle 48">
            <a:extLst>
              <a:ext uri="{FF2B5EF4-FFF2-40B4-BE49-F238E27FC236}">
                <a16:creationId xmlns:a16="http://schemas.microsoft.com/office/drawing/2014/main" id="{F55B2AA9-EC61-46CF-B96A-C5EEFBB16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63" name="Rectangle 50">
            <a:extLst>
              <a:ext uri="{FF2B5EF4-FFF2-40B4-BE49-F238E27FC236}">
                <a16:creationId xmlns:a16="http://schemas.microsoft.com/office/drawing/2014/main" id="{0813D44A-8882-4582-8AE4-0E046D2F60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2"/>
            <a:ext cx="7592567" cy="5856457"/>
          </a:xfrm>
          <a:prstGeom prst="rect">
            <a:avLst/>
          </a:prstGeom>
          <a:solidFill>
            <a:srgbClr val="FFFFFF"/>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Graphical user interface, text, application, chat or text message&#10;&#10;Description automatically generated">
            <a:extLst>
              <a:ext uri="{FF2B5EF4-FFF2-40B4-BE49-F238E27FC236}">
                <a16:creationId xmlns:a16="http://schemas.microsoft.com/office/drawing/2014/main" id="{86A60042-FAA3-4F3C-995E-4896CC3C6D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808" y="956347"/>
            <a:ext cx="6935559" cy="4854890"/>
          </a:xfrm>
          <a:prstGeom prst="rect">
            <a:avLst/>
          </a:prstGeom>
          <a:ln>
            <a:noFill/>
          </a:ln>
        </p:spPr>
      </p:pic>
      <p:sp>
        <p:nvSpPr>
          <p:cNvPr id="64" name="Rectangle 52">
            <a:extLst>
              <a:ext uri="{FF2B5EF4-FFF2-40B4-BE49-F238E27FC236}">
                <a16:creationId xmlns:a16="http://schemas.microsoft.com/office/drawing/2014/main" id="{EAE1E24C-45D2-4B1E-8969-6B25F3AF3D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3" y="457202"/>
            <a:ext cx="3615593" cy="5859734"/>
          </a:xfrm>
          <a:prstGeom prst="rect">
            <a:avLst/>
          </a:prstGeom>
          <a:solidFill>
            <a:srgbClr val="FFFFFF"/>
          </a:solidFill>
          <a:ln w="9525">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sp>
      <p:pic>
        <p:nvPicPr>
          <p:cNvPr id="8" name="Picture 7" descr="Graphical user interface, text, application, email&#10;&#10;Description automatically generated">
            <a:extLst>
              <a:ext uri="{FF2B5EF4-FFF2-40B4-BE49-F238E27FC236}">
                <a16:creationId xmlns:a16="http://schemas.microsoft.com/office/drawing/2014/main" id="{69A28DB3-B525-46B8-AD80-69880545BD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07398" y="778935"/>
            <a:ext cx="2253452" cy="5209714"/>
          </a:xfrm>
          <a:prstGeom prst="rect">
            <a:avLst/>
          </a:prstGeom>
          <a:ln>
            <a:noFill/>
          </a:ln>
        </p:spPr>
      </p:pic>
    </p:spTree>
    <p:extLst>
      <p:ext uri="{BB962C8B-B14F-4D97-AF65-F5344CB8AC3E}">
        <p14:creationId xmlns:p14="http://schemas.microsoft.com/office/powerpoint/2010/main" val="5352419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0">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2">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4">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Graphical user interface, text, application, email&#10;&#10;Description automatically generated">
            <a:extLst>
              <a:ext uri="{FF2B5EF4-FFF2-40B4-BE49-F238E27FC236}">
                <a16:creationId xmlns:a16="http://schemas.microsoft.com/office/drawing/2014/main" id="{FD499E65-9988-4605-B5EB-BAC1FE471D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71509" y="731520"/>
            <a:ext cx="6073958" cy="5394960"/>
          </a:xfrm>
          <a:prstGeom prst="rect">
            <a:avLst/>
          </a:prstGeom>
        </p:spPr>
      </p:pic>
      <p:pic>
        <p:nvPicPr>
          <p:cNvPr id="10" name="Picture 9" descr="Graphical user interface, text, application, chat or text message&#10;&#10;Description automatically generated">
            <a:extLst>
              <a:ext uri="{FF2B5EF4-FFF2-40B4-BE49-F238E27FC236}">
                <a16:creationId xmlns:a16="http://schemas.microsoft.com/office/drawing/2014/main" id="{DA23BC58-FA37-487F-A2C9-7218B91F6B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4644" y="1005840"/>
            <a:ext cx="1314633" cy="1247949"/>
          </a:xfrm>
          <a:prstGeom prst="rect">
            <a:avLst/>
          </a:prstGeom>
        </p:spPr>
      </p:pic>
      <p:pic>
        <p:nvPicPr>
          <p:cNvPr id="14" name="Picture 13" descr="Graphical user interface, text&#10;&#10;Description automatically generated">
            <a:extLst>
              <a:ext uri="{FF2B5EF4-FFF2-40B4-BE49-F238E27FC236}">
                <a16:creationId xmlns:a16="http://schemas.microsoft.com/office/drawing/2014/main" id="{E6174E1C-FCD4-4F77-87ED-6ECC3FBBEA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3429" y="2429799"/>
            <a:ext cx="5630061" cy="1914792"/>
          </a:xfrm>
          <a:prstGeom prst="rect">
            <a:avLst/>
          </a:prstGeom>
        </p:spPr>
      </p:pic>
      <p:sp>
        <p:nvSpPr>
          <p:cNvPr id="16" name="TextBox 15">
            <a:extLst>
              <a:ext uri="{FF2B5EF4-FFF2-40B4-BE49-F238E27FC236}">
                <a16:creationId xmlns:a16="http://schemas.microsoft.com/office/drawing/2014/main" id="{7A7AB6DD-DC68-4CE6-AF5B-2C951952466B}"/>
              </a:ext>
            </a:extLst>
          </p:cNvPr>
          <p:cNvSpPr txBox="1"/>
          <p:nvPr/>
        </p:nvSpPr>
        <p:spPr>
          <a:xfrm>
            <a:off x="622852" y="4505739"/>
            <a:ext cx="5314122" cy="646331"/>
          </a:xfrm>
          <a:prstGeom prst="rect">
            <a:avLst/>
          </a:prstGeom>
          <a:noFill/>
        </p:spPr>
        <p:txBody>
          <a:bodyPr wrap="square" rtlCol="0">
            <a:spAutoFit/>
          </a:bodyPr>
          <a:lstStyle/>
          <a:p>
            <a:r>
              <a:rPr lang="en-US" dirty="0"/>
              <a:t>Once User done place order and log out, admin user can login and see order placed by normal user.</a:t>
            </a:r>
          </a:p>
        </p:txBody>
      </p:sp>
    </p:spTree>
    <p:extLst>
      <p:ext uri="{BB962C8B-B14F-4D97-AF65-F5344CB8AC3E}">
        <p14:creationId xmlns:p14="http://schemas.microsoft.com/office/powerpoint/2010/main" val="19713287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DD60C94-0C9C-47B7-BE88-045235ACC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FCF7016-AC99-433F-B943-24C3736E0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0"/>
            <a:ext cx="7579574" cy="64361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A03737D1-A930-4E3E-9160-3CD4AEC72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1" y="453642"/>
            <a:ext cx="3615596" cy="64511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F71CFF33-010E-4E26-A285-83B182982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707627"/>
            <a:ext cx="11293913" cy="64922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 name="Title 3">
            <a:extLst>
              <a:ext uri="{FF2B5EF4-FFF2-40B4-BE49-F238E27FC236}">
                <a16:creationId xmlns:a16="http://schemas.microsoft.com/office/drawing/2014/main" id="{3A6E94EB-1CED-4F7C-B387-8EE133C8B073}"/>
              </a:ext>
            </a:extLst>
          </p:cNvPr>
          <p:cNvSpPr>
            <a:spLocks noGrp="1"/>
          </p:cNvSpPr>
          <p:nvPr>
            <p:ph type="ctrTitle"/>
          </p:nvPr>
        </p:nvSpPr>
        <p:spPr>
          <a:xfrm>
            <a:off x="885371" y="562315"/>
            <a:ext cx="5544458" cy="427765"/>
          </a:xfrm>
        </p:spPr>
        <p:txBody>
          <a:bodyPr>
            <a:normAutofit fontScale="90000"/>
          </a:bodyPr>
          <a:lstStyle/>
          <a:p>
            <a:r>
              <a:rPr lang="en-US" dirty="0"/>
              <a:t>Sprint backlog</a:t>
            </a:r>
          </a:p>
        </p:txBody>
      </p:sp>
      <p:graphicFrame>
        <p:nvGraphicFramePr>
          <p:cNvPr id="5" name="Table 5">
            <a:extLst>
              <a:ext uri="{FF2B5EF4-FFF2-40B4-BE49-F238E27FC236}">
                <a16:creationId xmlns:a16="http://schemas.microsoft.com/office/drawing/2014/main" id="{7D502EAA-4BF5-4A41-AF95-AA3020468317}"/>
              </a:ext>
            </a:extLst>
          </p:cNvPr>
          <p:cNvGraphicFramePr>
            <a:graphicFrameLocks noGrp="1"/>
          </p:cNvGraphicFramePr>
          <p:nvPr>
            <p:extLst>
              <p:ext uri="{D42A27DB-BD31-4B8C-83A1-F6EECF244321}">
                <p14:modId xmlns:p14="http://schemas.microsoft.com/office/powerpoint/2010/main" val="253175752"/>
              </p:ext>
            </p:extLst>
          </p:nvPr>
        </p:nvGraphicFramePr>
        <p:xfrm>
          <a:off x="1809669" y="1203870"/>
          <a:ext cx="8128000" cy="1483360"/>
        </p:xfrm>
        <a:graphic>
          <a:graphicData uri="http://schemas.openxmlformats.org/drawingml/2006/table">
            <a:tbl>
              <a:tblPr firstRow="1" bandRow="1">
                <a:tableStyleId>{5C22544A-7EE6-4342-B048-85BDC9FD1C3A}</a:tableStyleId>
              </a:tblPr>
              <a:tblGrid>
                <a:gridCol w="6035618">
                  <a:extLst>
                    <a:ext uri="{9D8B030D-6E8A-4147-A177-3AD203B41FA5}">
                      <a16:colId xmlns:a16="http://schemas.microsoft.com/office/drawing/2014/main" val="3437457173"/>
                    </a:ext>
                  </a:extLst>
                </a:gridCol>
                <a:gridCol w="2092382">
                  <a:extLst>
                    <a:ext uri="{9D8B030D-6E8A-4147-A177-3AD203B41FA5}">
                      <a16:colId xmlns:a16="http://schemas.microsoft.com/office/drawing/2014/main" val="1642953112"/>
                    </a:ext>
                  </a:extLst>
                </a:gridCol>
              </a:tblGrid>
              <a:tr h="370840">
                <a:tc>
                  <a:txBody>
                    <a:bodyPr/>
                    <a:lstStyle/>
                    <a:p>
                      <a:r>
                        <a:rPr lang="en-US" dirty="0"/>
                        <a:t>What went well </a:t>
                      </a:r>
                    </a:p>
                  </a:txBody>
                  <a:tcPr/>
                </a:tc>
                <a:tc>
                  <a:txBody>
                    <a:bodyPr/>
                    <a:lstStyle/>
                    <a:p>
                      <a:r>
                        <a:rPr lang="en-US" dirty="0"/>
                        <a:t>Votes</a:t>
                      </a:r>
                    </a:p>
                  </a:txBody>
                  <a:tcPr/>
                </a:tc>
                <a:extLst>
                  <a:ext uri="{0D108BD9-81ED-4DB2-BD59-A6C34878D82A}">
                    <a16:rowId xmlns:a16="http://schemas.microsoft.com/office/drawing/2014/main" val="3006500068"/>
                  </a:ext>
                </a:extLst>
              </a:tr>
              <a:tr h="370840">
                <a:tc>
                  <a:txBody>
                    <a:bodyPr/>
                    <a:lstStyle/>
                    <a:p>
                      <a:r>
                        <a:rPr lang="en-US" dirty="0"/>
                        <a:t>Group come together and produce project ideal</a:t>
                      </a:r>
                    </a:p>
                  </a:txBody>
                  <a:tcPr/>
                </a:tc>
                <a:tc>
                  <a:txBody>
                    <a:bodyPr/>
                    <a:lstStyle/>
                    <a:p>
                      <a:r>
                        <a:rPr lang="en-US" dirty="0"/>
                        <a:t>1</a:t>
                      </a:r>
                    </a:p>
                  </a:txBody>
                  <a:tcPr/>
                </a:tc>
                <a:extLst>
                  <a:ext uri="{0D108BD9-81ED-4DB2-BD59-A6C34878D82A}">
                    <a16:rowId xmlns:a16="http://schemas.microsoft.com/office/drawing/2014/main" val="1223191832"/>
                  </a:ext>
                </a:extLst>
              </a:tr>
              <a:tr h="370840">
                <a:tc>
                  <a:txBody>
                    <a:bodyPr/>
                    <a:lstStyle/>
                    <a:p>
                      <a:r>
                        <a:rPr lang="en-US" altLang="zh-CN" dirty="0"/>
                        <a:t>Clear division of work </a:t>
                      </a:r>
                      <a:endParaRPr lang="en-US" dirty="0"/>
                    </a:p>
                  </a:txBody>
                  <a:tcPr/>
                </a:tc>
                <a:tc>
                  <a:txBody>
                    <a:bodyPr/>
                    <a:lstStyle/>
                    <a:p>
                      <a:r>
                        <a:rPr lang="en-US" dirty="0"/>
                        <a:t>2</a:t>
                      </a:r>
                    </a:p>
                  </a:txBody>
                  <a:tcPr/>
                </a:tc>
                <a:extLst>
                  <a:ext uri="{0D108BD9-81ED-4DB2-BD59-A6C34878D82A}">
                    <a16:rowId xmlns:a16="http://schemas.microsoft.com/office/drawing/2014/main" val="1525201689"/>
                  </a:ext>
                </a:extLst>
              </a:tr>
              <a:tr h="370840">
                <a:tc>
                  <a:txBody>
                    <a:bodyPr/>
                    <a:lstStyle/>
                    <a:p>
                      <a:r>
                        <a:rPr lang="en-US" dirty="0"/>
                        <a:t>All members share their ideas of improvement </a:t>
                      </a:r>
                    </a:p>
                  </a:txBody>
                  <a:tcPr/>
                </a:tc>
                <a:tc>
                  <a:txBody>
                    <a:bodyPr/>
                    <a:lstStyle/>
                    <a:p>
                      <a:r>
                        <a:rPr lang="en-US" dirty="0"/>
                        <a:t>1</a:t>
                      </a:r>
                    </a:p>
                  </a:txBody>
                  <a:tcPr/>
                </a:tc>
                <a:extLst>
                  <a:ext uri="{0D108BD9-81ED-4DB2-BD59-A6C34878D82A}">
                    <a16:rowId xmlns:a16="http://schemas.microsoft.com/office/drawing/2014/main" val="3669437569"/>
                  </a:ext>
                </a:extLst>
              </a:tr>
            </a:tbl>
          </a:graphicData>
        </a:graphic>
      </p:graphicFrame>
      <p:graphicFrame>
        <p:nvGraphicFramePr>
          <p:cNvPr id="8" name="Table 9">
            <a:extLst>
              <a:ext uri="{FF2B5EF4-FFF2-40B4-BE49-F238E27FC236}">
                <a16:creationId xmlns:a16="http://schemas.microsoft.com/office/drawing/2014/main" id="{E77201C8-1A51-4EA4-9F5D-CB6E16803742}"/>
              </a:ext>
            </a:extLst>
          </p:cNvPr>
          <p:cNvGraphicFramePr>
            <a:graphicFrameLocks noGrp="1"/>
          </p:cNvGraphicFramePr>
          <p:nvPr>
            <p:extLst>
              <p:ext uri="{D42A27DB-BD31-4B8C-83A1-F6EECF244321}">
                <p14:modId xmlns:p14="http://schemas.microsoft.com/office/powerpoint/2010/main" val="1938829166"/>
              </p:ext>
            </p:extLst>
          </p:nvPr>
        </p:nvGraphicFramePr>
        <p:xfrm>
          <a:off x="1809669" y="2959283"/>
          <a:ext cx="8128000" cy="1483360"/>
        </p:xfrm>
        <a:graphic>
          <a:graphicData uri="http://schemas.openxmlformats.org/drawingml/2006/table">
            <a:tbl>
              <a:tblPr firstRow="1" bandRow="1">
                <a:tableStyleId>{5C22544A-7EE6-4342-B048-85BDC9FD1C3A}</a:tableStyleId>
              </a:tblPr>
              <a:tblGrid>
                <a:gridCol w="6048870">
                  <a:extLst>
                    <a:ext uri="{9D8B030D-6E8A-4147-A177-3AD203B41FA5}">
                      <a16:colId xmlns:a16="http://schemas.microsoft.com/office/drawing/2014/main" val="4199292812"/>
                    </a:ext>
                  </a:extLst>
                </a:gridCol>
                <a:gridCol w="2079130">
                  <a:extLst>
                    <a:ext uri="{9D8B030D-6E8A-4147-A177-3AD203B41FA5}">
                      <a16:colId xmlns:a16="http://schemas.microsoft.com/office/drawing/2014/main" val="2428663124"/>
                    </a:ext>
                  </a:extLst>
                </a:gridCol>
              </a:tblGrid>
              <a:tr h="370840">
                <a:tc>
                  <a:txBody>
                    <a:bodyPr/>
                    <a:lstStyle/>
                    <a:p>
                      <a:r>
                        <a:rPr lang="en-US" dirty="0"/>
                        <a:t>What can be improved </a:t>
                      </a:r>
                    </a:p>
                  </a:txBody>
                  <a:tcPr/>
                </a:tc>
                <a:tc>
                  <a:txBody>
                    <a:bodyPr/>
                    <a:lstStyle/>
                    <a:p>
                      <a:endParaRPr lang="en-US"/>
                    </a:p>
                  </a:txBody>
                  <a:tcPr/>
                </a:tc>
                <a:extLst>
                  <a:ext uri="{0D108BD9-81ED-4DB2-BD59-A6C34878D82A}">
                    <a16:rowId xmlns:a16="http://schemas.microsoft.com/office/drawing/2014/main" val="2161384835"/>
                  </a:ext>
                </a:extLst>
              </a:tr>
              <a:tr h="370840">
                <a:tc>
                  <a:txBody>
                    <a:bodyPr/>
                    <a:lstStyle/>
                    <a:p>
                      <a:r>
                        <a:rPr lang="en-US" dirty="0"/>
                        <a:t>Work on a presentation skills</a:t>
                      </a:r>
                    </a:p>
                  </a:txBody>
                  <a:tcPr/>
                </a:tc>
                <a:tc>
                  <a:txBody>
                    <a:bodyPr/>
                    <a:lstStyle/>
                    <a:p>
                      <a:r>
                        <a:rPr lang="en-US" dirty="0"/>
                        <a:t>4</a:t>
                      </a:r>
                    </a:p>
                  </a:txBody>
                  <a:tcPr/>
                </a:tc>
                <a:extLst>
                  <a:ext uri="{0D108BD9-81ED-4DB2-BD59-A6C34878D82A}">
                    <a16:rowId xmlns:a16="http://schemas.microsoft.com/office/drawing/2014/main" val="496091286"/>
                  </a:ext>
                </a:extLst>
              </a:tr>
              <a:tr h="370840">
                <a:tc>
                  <a:txBody>
                    <a:bodyPr/>
                    <a:lstStyle/>
                    <a:p>
                      <a:r>
                        <a:rPr lang="en-US" dirty="0"/>
                        <a:t>Rethinking about tools </a:t>
                      </a:r>
                    </a:p>
                  </a:txBody>
                  <a:tcPr/>
                </a:tc>
                <a:tc>
                  <a:txBody>
                    <a:bodyPr/>
                    <a:lstStyle/>
                    <a:p>
                      <a:r>
                        <a:rPr lang="en-US" dirty="0"/>
                        <a:t>1</a:t>
                      </a:r>
                    </a:p>
                  </a:txBody>
                  <a:tcPr/>
                </a:tc>
                <a:extLst>
                  <a:ext uri="{0D108BD9-81ED-4DB2-BD59-A6C34878D82A}">
                    <a16:rowId xmlns:a16="http://schemas.microsoft.com/office/drawing/2014/main" val="1795855076"/>
                  </a:ext>
                </a:extLst>
              </a:tr>
              <a:tr h="370840">
                <a:tc>
                  <a:txBody>
                    <a:bodyPr/>
                    <a:lstStyle/>
                    <a:p>
                      <a:r>
                        <a:rPr lang="en-US" dirty="0"/>
                        <a:t>Contribution from every team member</a:t>
                      </a:r>
                    </a:p>
                  </a:txBody>
                  <a:tcPr/>
                </a:tc>
                <a:tc>
                  <a:txBody>
                    <a:bodyPr/>
                    <a:lstStyle/>
                    <a:p>
                      <a:r>
                        <a:rPr lang="en-US" dirty="0"/>
                        <a:t>2</a:t>
                      </a:r>
                    </a:p>
                  </a:txBody>
                  <a:tcPr/>
                </a:tc>
                <a:extLst>
                  <a:ext uri="{0D108BD9-81ED-4DB2-BD59-A6C34878D82A}">
                    <a16:rowId xmlns:a16="http://schemas.microsoft.com/office/drawing/2014/main" val="1717721044"/>
                  </a:ext>
                </a:extLst>
              </a:tr>
            </a:tbl>
          </a:graphicData>
        </a:graphic>
      </p:graphicFrame>
      <p:graphicFrame>
        <p:nvGraphicFramePr>
          <p:cNvPr id="12" name="Table 13">
            <a:extLst>
              <a:ext uri="{FF2B5EF4-FFF2-40B4-BE49-F238E27FC236}">
                <a16:creationId xmlns:a16="http://schemas.microsoft.com/office/drawing/2014/main" id="{5A4CE03C-ADB2-4CDD-AFDF-326ACADF0C5C}"/>
              </a:ext>
            </a:extLst>
          </p:cNvPr>
          <p:cNvGraphicFramePr>
            <a:graphicFrameLocks noGrp="1"/>
          </p:cNvGraphicFramePr>
          <p:nvPr>
            <p:extLst>
              <p:ext uri="{D42A27DB-BD31-4B8C-83A1-F6EECF244321}">
                <p14:modId xmlns:p14="http://schemas.microsoft.com/office/powerpoint/2010/main" val="3397760372"/>
              </p:ext>
            </p:extLst>
          </p:nvPr>
        </p:nvGraphicFramePr>
        <p:xfrm>
          <a:off x="1809669" y="4709375"/>
          <a:ext cx="8128000" cy="731520"/>
        </p:xfrm>
        <a:graphic>
          <a:graphicData uri="http://schemas.openxmlformats.org/drawingml/2006/table">
            <a:tbl>
              <a:tblPr firstRow="1" bandRow="1">
                <a:tableStyleId>{5C22544A-7EE6-4342-B048-85BDC9FD1C3A}</a:tableStyleId>
              </a:tblPr>
              <a:tblGrid>
                <a:gridCol w="4061044">
                  <a:extLst>
                    <a:ext uri="{9D8B030D-6E8A-4147-A177-3AD203B41FA5}">
                      <a16:colId xmlns:a16="http://schemas.microsoft.com/office/drawing/2014/main" val="1059978438"/>
                    </a:ext>
                  </a:extLst>
                </a:gridCol>
                <a:gridCol w="4066956">
                  <a:extLst>
                    <a:ext uri="{9D8B030D-6E8A-4147-A177-3AD203B41FA5}">
                      <a16:colId xmlns:a16="http://schemas.microsoft.com/office/drawing/2014/main" val="2158771475"/>
                    </a:ext>
                  </a:extLst>
                </a:gridCol>
              </a:tblGrid>
              <a:tr h="324613">
                <a:tc>
                  <a:txBody>
                    <a:bodyPr/>
                    <a:lstStyle/>
                    <a:p>
                      <a:r>
                        <a:rPr lang="en-US" dirty="0"/>
                        <a:t>Sprint 1</a:t>
                      </a:r>
                    </a:p>
                  </a:txBody>
                  <a:tcPr/>
                </a:tc>
                <a:tc>
                  <a:txBody>
                    <a:bodyPr/>
                    <a:lstStyle/>
                    <a:p>
                      <a:endParaRPr lang="en-US" dirty="0"/>
                    </a:p>
                  </a:txBody>
                  <a:tcPr/>
                </a:tc>
                <a:extLst>
                  <a:ext uri="{0D108BD9-81ED-4DB2-BD59-A6C34878D82A}">
                    <a16:rowId xmlns:a16="http://schemas.microsoft.com/office/drawing/2014/main" val="1106750731"/>
                  </a:ext>
                </a:extLst>
              </a:tr>
              <a:tr h="324613">
                <a:tc>
                  <a:txBody>
                    <a:bodyPr/>
                    <a:lstStyle/>
                    <a:p>
                      <a:r>
                        <a:rPr lang="en-US" dirty="0"/>
                        <a:t>Finalized project ideal</a:t>
                      </a:r>
                    </a:p>
                  </a:txBody>
                  <a:tcPr/>
                </a:tc>
                <a:tc>
                  <a:txBody>
                    <a:bodyPr/>
                    <a:lstStyle/>
                    <a:p>
                      <a:r>
                        <a:rPr lang="en-US" dirty="0"/>
                        <a:t>Gather information and technologies </a:t>
                      </a:r>
                    </a:p>
                  </a:txBody>
                  <a:tcPr/>
                </a:tc>
                <a:extLst>
                  <a:ext uri="{0D108BD9-81ED-4DB2-BD59-A6C34878D82A}">
                    <a16:rowId xmlns:a16="http://schemas.microsoft.com/office/drawing/2014/main" val="2453948571"/>
                  </a:ext>
                </a:extLst>
              </a:tr>
            </a:tbl>
          </a:graphicData>
        </a:graphic>
      </p:graphicFrame>
      <p:sp>
        <p:nvSpPr>
          <p:cNvPr id="15" name="TextBox 14">
            <a:extLst>
              <a:ext uri="{FF2B5EF4-FFF2-40B4-BE49-F238E27FC236}">
                <a16:creationId xmlns:a16="http://schemas.microsoft.com/office/drawing/2014/main" id="{17040661-50B6-4858-89CE-FFBB15933B6D}"/>
              </a:ext>
            </a:extLst>
          </p:cNvPr>
          <p:cNvSpPr txBox="1"/>
          <p:nvPr/>
        </p:nvSpPr>
        <p:spPr>
          <a:xfrm>
            <a:off x="8309113" y="562315"/>
            <a:ext cx="2782957" cy="369332"/>
          </a:xfrm>
          <a:prstGeom prst="rect">
            <a:avLst/>
          </a:prstGeom>
          <a:noFill/>
        </p:spPr>
        <p:txBody>
          <a:bodyPr wrap="square" rtlCol="0">
            <a:spAutoFit/>
          </a:bodyPr>
          <a:lstStyle/>
          <a:p>
            <a:r>
              <a:rPr lang="en-US" dirty="0"/>
              <a:t>Team Dice Deliverable 1</a:t>
            </a:r>
          </a:p>
        </p:txBody>
      </p:sp>
    </p:spTree>
    <p:extLst>
      <p:ext uri="{BB962C8B-B14F-4D97-AF65-F5344CB8AC3E}">
        <p14:creationId xmlns:p14="http://schemas.microsoft.com/office/powerpoint/2010/main" val="1922730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5A71294-C247-450A-BB34-6E68648C95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D36A0BA4-6A63-41D3-B0FA-43799ABC4A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81432A7-AC5F-409A-ABA5-093C77FE5952}"/>
              </a:ext>
            </a:extLst>
          </p:cNvPr>
          <p:cNvSpPr>
            <a:spLocks noGrp="1"/>
          </p:cNvSpPr>
          <p:nvPr>
            <p:ph type="ctrTitle"/>
          </p:nvPr>
        </p:nvSpPr>
        <p:spPr>
          <a:xfrm>
            <a:off x="581192" y="1009399"/>
            <a:ext cx="6823988" cy="862944"/>
          </a:xfrm>
        </p:spPr>
        <p:txBody>
          <a:bodyPr anchor="b">
            <a:normAutofit/>
          </a:bodyPr>
          <a:lstStyle/>
          <a:p>
            <a:r>
              <a:rPr lang="en-US" dirty="0">
                <a:solidFill>
                  <a:schemeClr val="tx1"/>
                </a:solidFill>
              </a:rPr>
              <a:t>Introduction</a:t>
            </a:r>
          </a:p>
        </p:txBody>
      </p:sp>
      <p:sp>
        <p:nvSpPr>
          <p:cNvPr id="20" name="Rectangle 19">
            <a:extLst>
              <a:ext uri="{FF2B5EF4-FFF2-40B4-BE49-F238E27FC236}">
                <a16:creationId xmlns:a16="http://schemas.microsoft.com/office/drawing/2014/main" id="{673313D8-D259-4D89-9CE5-14884FB40D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19" y="457200"/>
            <a:ext cx="6766560" cy="91439"/>
          </a:xfrm>
          <a:prstGeom prst="rect">
            <a:avLst/>
          </a:prstGeom>
          <a:solidFill>
            <a:schemeClr val="tx1">
              <a:alpha val="6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id="{3C6055AF-035F-40A6-BAD7-F9FCD33D70B0}"/>
              </a:ext>
            </a:extLst>
          </p:cNvPr>
          <p:cNvPicPr>
            <a:picLocks noChangeAspect="1"/>
          </p:cNvPicPr>
          <p:nvPr/>
        </p:nvPicPr>
        <p:blipFill rotWithShape="1">
          <a:blip r:embed="rId2"/>
          <a:srcRect l="9440" r="16942"/>
          <a:stretch/>
        </p:blipFill>
        <p:spPr>
          <a:xfrm>
            <a:off x="8140428" y="10"/>
            <a:ext cx="4051572" cy="6857990"/>
          </a:xfrm>
          <a:prstGeom prst="rect">
            <a:avLst/>
          </a:prstGeom>
        </p:spPr>
      </p:pic>
      <p:sp>
        <p:nvSpPr>
          <p:cNvPr id="7" name="TextBox 6">
            <a:extLst>
              <a:ext uri="{FF2B5EF4-FFF2-40B4-BE49-F238E27FC236}">
                <a16:creationId xmlns:a16="http://schemas.microsoft.com/office/drawing/2014/main" id="{FB3917ED-AB33-4ABD-8A14-8D38F34DEAAC}"/>
              </a:ext>
            </a:extLst>
          </p:cNvPr>
          <p:cNvSpPr txBox="1"/>
          <p:nvPr/>
        </p:nvSpPr>
        <p:spPr>
          <a:xfrm>
            <a:off x="740229" y="2423886"/>
            <a:ext cx="6516914" cy="6186309"/>
          </a:xfrm>
          <a:prstGeom prst="rect">
            <a:avLst/>
          </a:prstGeom>
          <a:noFill/>
        </p:spPr>
        <p:txBody>
          <a:bodyPr wrap="square" rtlCol="0">
            <a:spAutoFit/>
          </a:bodyPr>
          <a:lstStyle/>
          <a:p>
            <a:r>
              <a:rPr lang="en-US" dirty="0"/>
              <a:t>      A new application is made if a developer produces a new idea or when there is new technology to create better software. Our team viewed many existing online PC hardware stores, they are either created with older development tools or lacking functions that we need nowadays. </a:t>
            </a:r>
          </a:p>
          <a:p>
            <a:r>
              <a:rPr lang="en-US" dirty="0"/>
              <a:t>      Therefore, we are here with a web application that is developed using React and other advanced technologies to achieve smooth browsing and satisfying functionality. This web app will guide students and users who have less experience on PC hardware to pick the right parts. Also, it will help experienced PC shoppers fulfill their dream of building their own pc.</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106889737"/>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DD60C94-0C9C-47B7-BE88-045235ACC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FCF7016-AC99-433F-B943-24C3736E0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0"/>
            <a:ext cx="7579574" cy="64361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A03737D1-A930-4E3E-9160-3CD4AEC72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1" y="453642"/>
            <a:ext cx="3615596" cy="64511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F71CFF33-010E-4E26-A285-83B182982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707627"/>
            <a:ext cx="11293913" cy="64922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 name="Title 3">
            <a:extLst>
              <a:ext uri="{FF2B5EF4-FFF2-40B4-BE49-F238E27FC236}">
                <a16:creationId xmlns:a16="http://schemas.microsoft.com/office/drawing/2014/main" id="{3A6E94EB-1CED-4F7C-B387-8EE133C8B073}"/>
              </a:ext>
            </a:extLst>
          </p:cNvPr>
          <p:cNvSpPr>
            <a:spLocks noGrp="1"/>
          </p:cNvSpPr>
          <p:nvPr>
            <p:ph type="ctrTitle"/>
          </p:nvPr>
        </p:nvSpPr>
        <p:spPr>
          <a:xfrm>
            <a:off x="885371" y="562315"/>
            <a:ext cx="5544458" cy="427765"/>
          </a:xfrm>
        </p:spPr>
        <p:txBody>
          <a:bodyPr>
            <a:normAutofit fontScale="90000"/>
          </a:bodyPr>
          <a:lstStyle/>
          <a:p>
            <a:r>
              <a:rPr lang="en-US" dirty="0"/>
              <a:t>Sprint backlog</a:t>
            </a:r>
          </a:p>
        </p:txBody>
      </p:sp>
      <p:graphicFrame>
        <p:nvGraphicFramePr>
          <p:cNvPr id="5" name="Table 5">
            <a:extLst>
              <a:ext uri="{FF2B5EF4-FFF2-40B4-BE49-F238E27FC236}">
                <a16:creationId xmlns:a16="http://schemas.microsoft.com/office/drawing/2014/main" id="{7D502EAA-4BF5-4A41-AF95-AA3020468317}"/>
              </a:ext>
            </a:extLst>
          </p:cNvPr>
          <p:cNvGraphicFramePr>
            <a:graphicFrameLocks noGrp="1"/>
          </p:cNvGraphicFramePr>
          <p:nvPr>
            <p:extLst>
              <p:ext uri="{D42A27DB-BD31-4B8C-83A1-F6EECF244321}">
                <p14:modId xmlns:p14="http://schemas.microsoft.com/office/powerpoint/2010/main" val="3174487245"/>
              </p:ext>
            </p:extLst>
          </p:nvPr>
        </p:nvGraphicFramePr>
        <p:xfrm>
          <a:off x="1809669" y="1203870"/>
          <a:ext cx="8128000" cy="1483360"/>
        </p:xfrm>
        <a:graphic>
          <a:graphicData uri="http://schemas.openxmlformats.org/drawingml/2006/table">
            <a:tbl>
              <a:tblPr firstRow="1" bandRow="1">
                <a:tableStyleId>{5C22544A-7EE6-4342-B048-85BDC9FD1C3A}</a:tableStyleId>
              </a:tblPr>
              <a:tblGrid>
                <a:gridCol w="6287409">
                  <a:extLst>
                    <a:ext uri="{9D8B030D-6E8A-4147-A177-3AD203B41FA5}">
                      <a16:colId xmlns:a16="http://schemas.microsoft.com/office/drawing/2014/main" val="3437457173"/>
                    </a:ext>
                  </a:extLst>
                </a:gridCol>
                <a:gridCol w="1840591">
                  <a:extLst>
                    <a:ext uri="{9D8B030D-6E8A-4147-A177-3AD203B41FA5}">
                      <a16:colId xmlns:a16="http://schemas.microsoft.com/office/drawing/2014/main" val="1642953112"/>
                    </a:ext>
                  </a:extLst>
                </a:gridCol>
              </a:tblGrid>
              <a:tr h="370840">
                <a:tc>
                  <a:txBody>
                    <a:bodyPr/>
                    <a:lstStyle/>
                    <a:p>
                      <a:r>
                        <a:rPr lang="en-US" dirty="0"/>
                        <a:t>What went well </a:t>
                      </a:r>
                    </a:p>
                  </a:txBody>
                  <a:tcPr/>
                </a:tc>
                <a:tc>
                  <a:txBody>
                    <a:bodyPr/>
                    <a:lstStyle/>
                    <a:p>
                      <a:r>
                        <a:rPr lang="en-US" dirty="0"/>
                        <a:t>Votes</a:t>
                      </a:r>
                    </a:p>
                  </a:txBody>
                  <a:tcPr/>
                </a:tc>
                <a:extLst>
                  <a:ext uri="{0D108BD9-81ED-4DB2-BD59-A6C34878D82A}">
                    <a16:rowId xmlns:a16="http://schemas.microsoft.com/office/drawing/2014/main" val="3006500068"/>
                  </a:ext>
                </a:extLst>
              </a:tr>
              <a:tr h="370840">
                <a:tc>
                  <a:txBody>
                    <a:bodyPr/>
                    <a:lstStyle/>
                    <a:p>
                      <a:r>
                        <a:rPr lang="en-US" dirty="0"/>
                        <a:t>Successfully created Login/Register page</a:t>
                      </a:r>
                    </a:p>
                  </a:txBody>
                  <a:tcPr/>
                </a:tc>
                <a:tc>
                  <a:txBody>
                    <a:bodyPr/>
                    <a:lstStyle/>
                    <a:p>
                      <a:r>
                        <a:rPr lang="en-US" dirty="0"/>
                        <a:t>4</a:t>
                      </a:r>
                    </a:p>
                  </a:txBody>
                  <a:tcPr/>
                </a:tc>
                <a:extLst>
                  <a:ext uri="{0D108BD9-81ED-4DB2-BD59-A6C34878D82A}">
                    <a16:rowId xmlns:a16="http://schemas.microsoft.com/office/drawing/2014/main" val="1223191832"/>
                  </a:ext>
                </a:extLst>
              </a:tr>
              <a:tr h="370840">
                <a:tc>
                  <a:txBody>
                    <a:bodyPr/>
                    <a:lstStyle/>
                    <a:p>
                      <a:r>
                        <a:rPr lang="en-US" dirty="0"/>
                        <a:t>Successfully created mongo DB to store user’s data</a:t>
                      </a:r>
                    </a:p>
                  </a:txBody>
                  <a:tcPr/>
                </a:tc>
                <a:tc>
                  <a:txBody>
                    <a:bodyPr/>
                    <a:lstStyle/>
                    <a:p>
                      <a:r>
                        <a:rPr lang="en-US" dirty="0"/>
                        <a:t>3</a:t>
                      </a:r>
                    </a:p>
                  </a:txBody>
                  <a:tcPr/>
                </a:tc>
                <a:extLst>
                  <a:ext uri="{0D108BD9-81ED-4DB2-BD59-A6C34878D82A}">
                    <a16:rowId xmlns:a16="http://schemas.microsoft.com/office/drawing/2014/main" val="1525201689"/>
                  </a:ext>
                </a:extLst>
              </a:tr>
              <a:tr h="370840">
                <a:tc>
                  <a:txBody>
                    <a:bodyPr/>
                    <a:lstStyle/>
                    <a:p>
                      <a:r>
                        <a:rPr lang="en-US" dirty="0"/>
                        <a:t>Alert function to detect wrong input</a:t>
                      </a:r>
                    </a:p>
                  </a:txBody>
                  <a:tcPr/>
                </a:tc>
                <a:tc>
                  <a:txBody>
                    <a:bodyPr/>
                    <a:lstStyle/>
                    <a:p>
                      <a:r>
                        <a:rPr lang="en-US" dirty="0"/>
                        <a:t>3</a:t>
                      </a:r>
                    </a:p>
                  </a:txBody>
                  <a:tcPr/>
                </a:tc>
                <a:extLst>
                  <a:ext uri="{0D108BD9-81ED-4DB2-BD59-A6C34878D82A}">
                    <a16:rowId xmlns:a16="http://schemas.microsoft.com/office/drawing/2014/main" val="3669437569"/>
                  </a:ext>
                </a:extLst>
              </a:tr>
            </a:tbl>
          </a:graphicData>
        </a:graphic>
      </p:graphicFrame>
      <p:graphicFrame>
        <p:nvGraphicFramePr>
          <p:cNvPr id="8" name="Table 9">
            <a:extLst>
              <a:ext uri="{FF2B5EF4-FFF2-40B4-BE49-F238E27FC236}">
                <a16:creationId xmlns:a16="http://schemas.microsoft.com/office/drawing/2014/main" id="{E77201C8-1A51-4EA4-9F5D-CB6E16803742}"/>
              </a:ext>
            </a:extLst>
          </p:cNvPr>
          <p:cNvGraphicFramePr>
            <a:graphicFrameLocks noGrp="1"/>
          </p:cNvGraphicFramePr>
          <p:nvPr>
            <p:extLst>
              <p:ext uri="{D42A27DB-BD31-4B8C-83A1-F6EECF244321}">
                <p14:modId xmlns:p14="http://schemas.microsoft.com/office/powerpoint/2010/main" val="2842412974"/>
              </p:ext>
            </p:extLst>
          </p:nvPr>
        </p:nvGraphicFramePr>
        <p:xfrm>
          <a:off x="1809669" y="2959283"/>
          <a:ext cx="8128000" cy="1483360"/>
        </p:xfrm>
        <a:graphic>
          <a:graphicData uri="http://schemas.openxmlformats.org/drawingml/2006/table">
            <a:tbl>
              <a:tblPr firstRow="1" bandRow="1">
                <a:tableStyleId>{5C22544A-7EE6-4342-B048-85BDC9FD1C3A}</a:tableStyleId>
              </a:tblPr>
              <a:tblGrid>
                <a:gridCol w="6287409">
                  <a:extLst>
                    <a:ext uri="{9D8B030D-6E8A-4147-A177-3AD203B41FA5}">
                      <a16:colId xmlns:a16="http://schemas.microsoft.com/office/drawing/2014/main" val="4199292812"/>
                    </a:ext>
                  </a:extLst>
                </a:gridCol>
                <a:gridCol w="1840591">
                  <a:extLst>
                    <a:ext uri="{9D8B030D-6E8A-4147-A177-3AD203B41FA5}">
                      <a16:colId xmlns:a16="http://schemas.microsoft.com/office/drawing/2014/main" val="2428663124"/>
                    </a:ext>
                  </a:extLst>
                </a:gridCol>
              </a:tblGrid>
              <a:tr h="370840">
                <a:tc>
                  <a:txBody>
                    <a:bodyPr/>
                    <a:lstStyle/>
                    <a:p>
                      <a:r>
                        <a:rPr lang="en-US" dirty="0"/>
                        <a:t>What can be improved </a:t>
                      </a:r>
                    </a:p>
                  </a:txBody>
                  <a:tcPr/>
                </a:tc>
                <a:tc>
                  <a:txBody>
                    <a:bodyPr/>
                    <a:lstStyle/>
                    <a:p>
                      <a:endParaRPr lang="en-US"/>
                    </a:p>
                  </a:txBody>
                  <a:tcPr/>
                </a:tc>
                <a:extLst>
                  <a:ext uri="{0D108BD9-81ED-4DB2-BD59-A6C34878D82A}">
                    <a16:rowId xmlns:a16="http://schemas.microsoft.com/office/drawing/2014/main" val="2161384835"/>
                  </a:ext>
                </a:extLst>
              </a:tr>
              <a:tr h="370840">
                <a:tc>
                  <a:txBody>
                    <a:bodyPr/>
                    <a:lstStyle/>
                    <a:p>
                      <a:r>
                        <a:rPr lang="en-US" dirty="0"/>
                        <a:t>Register not complete, user will have to be manually register  </a:t>
                      </a:r>
                    </a:p>
                  </a:txBody>
                  <a:tcPr/>
                </a:tc>
                <a:tc>
                  <a:txBody>
                    <a:bodyPr/>
                    <a:lstStyle/>
                    <a:p>
                      <a:r>
                        <a:rPr lang="en-US" dirty="0"/>
                        <a:t>2</a:t>
                      </a:r>
                    </a:p>
                  </a:txBody>
                  <a:tcPr/>
                </a:tc>
                <a:extLst>
                  <a:ext uri="{0D108BD9-81ED-4DB2-BD59-A6C34878D82A}">
                    <a16:rowId xmlns:a16="http://schemas.microsoft.com/office/drawing/2014/main" val="496091286"/>
                  </a:ext>
                </a:extLst>
              </a:tr>
              <a:tr h="370840">
                <a:tc>
                  <a:txBody>
                    <a:bodyPr/>
                    <a:lstStyle/>
                    <a:p>
                      <a:r>
                        <a:rPr lang="en-US" dirty="0"/>
                        <a:t>Time Management </a:t>
                      </a:r>
                    </a:p>
                  </a:txBody>
                  <a:tcPr/>
                </a:tc>
                <a:tc>
                  <a:txBody>
                    <a:bodyPr/>
                    <a:lstStyle/>
                    <a:p>
                      <a:r>
                        <a:rPr lang="en-US" dirty="0"/>
                        <a:t>4</a:t>
                      </a:r>
                    </a:p>
                  </a:txBody>
                  <a:tcPr/>
                </a:tc>
                <a:extLst>
                  <a:ext uri="{0D108BD9-81ED-4DB2-BD59-A6C34878D82A}">
                    <a16:rowId xmlns:a16="http://schemas.microsoft.com/office/drawing/2014/main" val="1795855076"/>
                  </a:ext>
                </a:extLst>
              </a:tr>
              <a:tr h="370840">
                <a:tc>
                  <a:txBody>
                    <a:bodyPr/>
                    <a:lstStyle/>
                    <a:p>
                      <a:r>
                        <a:rPr lang="en-US" dirty="0"/>
                        <a:t>Add a background image to the home page</a:t>
                      </a:r>
                    </a:p>
                  </a:txBody>
                  <a:tcPr/>
                </a:tc>
                <a:tc>
                  <a:txBody>
                    <a:bodyPr/>
                    <a:lstStyle/>
                    <a:p>
                      <a:r>
                        <a:rPr lang="en-US" dirty="0"/>
                        <a:t>3</a:t>
                      </a:r>
                    </a:p>
                  </a:txBody>
                  <a:tcPr/>
                </a:tc>
                <a:extLst>
                  <a:ext uri="{0D108BD9-81ED-4DB2-BD59-A6C34878D82A}">
                    <a16:rowId xmlns:a16="http://schemas.microsoft.com/office/drawing/2014/main" val="1717721044"/>
                  </a:ext>
                </a:extLst>
              </a:tr>
            </a:tbl>
          </a:graphicData>
        </a:graphic>
      </p:graphicFrame>
      <p:graphicFrame>
        <p:nvGraphicFramePr>
          <p:cNvPr id="12" name="Table 13">
            <a:extLst>
              <a:ext uri="{FF2B5EF4-FFF2-40B4-BE49-F238E27FC236}">
                <a16:creationId xmlns:a16="http://schemas.microsoft.com/office/drawing/2014/main" id="{5A4CE03C-ADB2-4CDD-AFDF-326ACADF0C5C}"/>
              </a:ext>
            </a:extLst>
          </p:cNvPr>
          <p:cNvGraphicFramePr>
            <a:graphicFrameLocks noGrp="1"/>
          </p:cNvGraphicFramePr>
          <p:nvPr>
            <p:extLst>
              <p:ext uri="{D42A27DB-BD31-4B8C-83A1-F6EECF244321}">
                <p14:modId xmlns:p14="http://schemas.microsoft.com/office/powerpoint/2010/main" val="478483930"/>
              </p:ext>
            </p:extLst>
          </p:nvPr>
        </p:nvGraphicFramePr>
        <p:xfrm>
          <a:off x="1809669" y="4835638"/>
          <a:ext cx="8128000" cy="7416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059978438"/>
                    </a:ext>
                  </a:extLst>
                </a:gridCol>
                <a:gridCol w="4064000">
                  <a:extLst>
                    <a:ext uri="{9D8B030D-6E8A-4147-A177-3AD203B41FA5}">
                      <a16:colId xmlns:a16="http://schemas.microsoft.com/office/drawing/2014/main" val="2158771475"/>
                    </a:ext>
                  </a:extLst>
                </a:gridCol>
              </a:tblGrid>
              <a:tr h="370840">
                <a:tc>
                  <a:txBody>
                    <a:bodyPr/>
                    <a:lstStyle/>
                    <a:p>
                      <a:r>
                        <a:rPr lang="en-US" dirty="0"/>
                        <a:t>Sprint II</a:t>
                      </a:r>
                    </a:p>
                  </a:txBody>
                  <a:tcPr/>
                </a:tc>
                <a:tc>
                  <a:txBody>
                    <a:bodyPr/>
                    <a:lstStyle/>
                    <a:p>
                      <a:endParaRPr lang="en-US" dirty="0"/>
                    </a:p>
                  </a:txBody>
                  <a:tcPr/>
                </a:tc>
                <a:extLst>
                  <a:ext uri="{0D108BD9-81ED-4DB2-BD59-A6C34878D82A}">
                    <a16:rowId xmlns:a16="http://schemas.microsoft.com/office/drawing/2014/main" val="1106750731"/>
                  </a:ext>
                </a:extLst>
              </a:tr>
              <a:tr h="370840">
                <a:tc>
                  <a:txBody>
                    <a:bodyPr/>
                    <a:lstStyle/>
                    <a:p>
                      <a:r>
                        <a:rPr lang="en-US" dirty="0"/>
                        <a:t>Made part of the project UI</a:t>
                      </a:r>
                    </a:p>
                  </a:txBody>
                  <a:tcPr/>
                </a:tc>
                <a:tc>
                  <a:txBody>
                    <a:bodyPr/>
                    <a:lstStyle/>
                    <a:p>
                      <a:r>
                        <a:rPr lang="en-US" dirty="0"/>
                        <a:t>Started on Implementation of Database</a:t>
                      </a:r>
                    </a:p>
                  </a:txBody>
                  <a:tcPr/>
                </a:tc>
                <a:extLst>
                  <a:ext uri="{0D108BD9-81ED-4DB2-BD59-A6C34878D82A}">
                    <a16:rowId xmlns:a16="http://schemas.microsoft.com/office/drawing/2014/main" val="2453948571"/>
                  </a:ext>
                </a:extLst>
              </a:tr>
            </a:tbl>
          </a:graphicData>
        </a:graphic>
      </p:graphicFrame>
      <p:sp>
        <p:nvSpPr>
          <p:cNvPr id="15" name="TextBox 14">
            <a:extLst>
              <a:ext uri="{FF2B5EF4-FFF2-40B4-BE49-F238E27FC236}">
                <a16:creationId xmlns:a16="http://schemas.microsoft.com/office/drawing/2014/main" id="{17040661-50B6-4858-89CE-FFBB15933B6D}"/>
              </a:ext>
            </a:extLst>
          </p:cNvPr>
          <p:cNvSpPr txBox="1"/>
          <p:nvPr/>
        </p:nvSpPr>
        <p:spPr>
          <a:xfrm>
            <a:off x="8309113" y="562315"/>
            <a:ext cx="2782957" cy="369332"/>
          </a:xfrm>
          <a:prstGeom prst="rect">
            <a:avLst/>
          </a:prstGeom>
          <a:noFill/>
        </p:spPr>
        <p:txBody>
          <a:bodyPr wrap="square" rtlCol="0">
            <a:spAutoFit/>
          </a:bodyPr>
          <a:lstStyle/>
          <a:p>
            <a:r>
              <a:rPr lang="en-US" dirty="0"/>
              <a:t>Team Dice Deliverable II</a:t>
            </a:r>
          </a:p>
        </p:txBody>
      </p:sp>
    </p:spTree>
    <p:extLst>
      <p:ext uri="{BB962C8B-B14F-4D97-AF65-F5344CB8AC3E}">
        <p14:creationId xmlns:p14="http://schemas.microsoft.com/office/powerpoint/2010/main" val="27679023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DD60C94-0C9C-47B7-BE88-045235ACC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FCF7016-AC99-433F-B943-24C3736E0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0"/>
            <a:ext cx="7579574" cy="64361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A03737D1-A930-4E3E-9160-3CD4AEC72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1" y="453642"/>
            <a:ext cx="3615596" cy="64511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F71CFF33-010E-4E26-A285-83B182982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707627"/>
            <a:ext cx="11293913" cy="64922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 name="Title 3">
            <a:extLst>
              <a:ext uri="{FF2B5EF4-FFF2-40B4-BE49-F238E27FC236}">
                <a16:creationId xmlns:a16="http://schemas.microsoft.com/office/drawing/2014/main" id="{3A6E94EB-1CED-4F7C-B387-8EE133C8B073}"/>
              </a:ext>
            </a:extLst>
          </p:cNvPr>
          <p:cNvSpPr>
            <a:spLocks noGrp="1"/>
          </p:cNvSpPr>
          <p:nvPr>
            <p:ph type="ctrTitle"/>
          </p:nvPr>
        </p:nvSpPr>
        <p:spPr>
          <a:xfrm>
            <a:off x="885371" y="562315"/>
            <a:ext cx="5544458" cy="427765"/>
          </a:xfrm>
        </p:spPr>
        <p:txBody>
          <a:bodyPr>
            <a:normAutofit fontScale="90000"/>
          </a:bodyPr>
          <a:lstStyle/>
          <a:p>
            <a:r>
              <a:rPr lang="en-US" dirty="0"/>
              <a:t>Sprint backlog</a:t>
            </a:r>
          </a:p>
        </p:txBody>
      </p:sp>
      <p:graphicFrame>
        <p:nvGraphicFramePr>
          <p:cNvPr id="5" name="Table 5">
            <a:extLst>
              <a:ext uri="{FF2B5EF4-FFF2-40B4-BE49-F238E27FC236}">
                <a16:creationId xmlns:a16="http://schemas.microsoft.com/office/drawing/2014/main" id="{7D502EAA-4BF5-4A41-AF95-AA3020468317}"/>
              </a:ext>
            </a:extLst>
          </p:cNvPr>
          <p:cNvGraphicFramePr>
            <a:graphicFrameLocks noGrp="1"/>
          </p:cNvGraphicFramePr>
          <p:nvPr>
            <p:extLst>
              <p:ext uri="{D42A27DB-BD31-4B8C-83A1-F6EECF244321}">
                <p14:modId xmlns:p14="http://schemas.microsoft.com/office/powerpoint/2010/main" val="1953456472"/>
              </p:ext>
            </p:extLst>
          </p:nvPr>
        </p:nvGraphicFramePr>
        <p:xfrm>
          <a:off x="1809669" y="1203870"/>
          <a:ext cx="8128000" cy="1483360"/>
        </p:xfrm>
        <a:graphic>
          <a:graphicData uri="http://schemas.openxmlformats.org/drawingml/2006/table">
            <a:tbl>
              <a:tblPr firstRow="1" bandRow="1">
                <a:tableStyleId>{5C22544A-7EE6-4342-B048-85BDC9FD1C3A}</a:tableStyleId>
              </a:tblPr>
              <a:tblGrid>
                <a:gridCol w="6287409">
                  <a:extLst>
                    <a:ext uri="{9D8B030D-6E8A-4147-A177-3AD203B41FA5}">
                      <a16:colId xmlns:a16="http://schemas.microsoft.com/office/drawing/2014/main" val="3437457173"/>
                    </a:ext>
                  </a:extLst>
                </a:gridCol>
                <a:gridCol w="1840591">
                  <a:extLst>
                    <a:ext uri="{9D8B030D-6E8A-4147-A177-3AD203B41FA5}">
                      <a16:colId xmlns:a16="http://schemas.microsoft.com/office/drawing/2014/main" val="1642953112"/>
                    </a:ext>
                  </a:extLst>
                </a:gridCol>
              </a:tblGrid>
              <a:tr h="370840">
                <a:tc>
                  <a:txBody>
                    <a:bodyPr/>
                    <a:lstStyle/>
                    <a:p>
                      <a:r>
                        <a:rPr lang="en-US" dirty="0"/>
                        <a:t>What went well </a:t>
                      </a:r>
                    </a:p>
                  </a:txBody>
                  <a:tcPr/>
                </a:tc>
                <a:tc>
                  <a:txBody>
                    <a:bodyPr/>
                    <a:lstStyle/>
                    <a:p>
                      <a:r>
                        <a:rPr lang="en-US" dirty="0"/>
                        <a:t>Votes</a:t>
                      </a:r>
                    </a:p>
                  </a:txBody>
                  <a:tcPr/>
                </a:tc>
                <a:extLst>
                  <a:ext uri="{0D108BD9-81ED-4DB2-BD59-A6C34878D82A}">
                    <a16:rowId xmlns:a16="http://schemas.microsoft.com/office/drawing/2014/main" val="3006500068"/>
                  </a:ext>
                </a:extLst>
              </a:tr>
              <a:tr h="370840">
                <a:tc>
                  <a:txBody>
                    <a:bodyPr/>
                    <a:lstStyle/>
                    <a:p>
                      <a:r>
                        <a:rPr lang="en-US" dirty="0"/>
                        <a:t>Successfully created backend with Node.js </a:t>
                      </a:r>
                    </a:p>
                  </a:txBody>
                  <a:tcPr/>
                </a:tc>
                <a:tc>
                  <a:txBody>
                    <a:bodyPr/>
                    <a:lstStyle/>
                    <a:p>
                      <a:r>
                        <a:rPr lang="en-US" dirty="0"/>
                        <a:t>4</a:t>
                      </a:r>
                    </a:p>
                  </a:txBody>
                  <a:tcPr/>
                </a:tc>
                <a:extLst>
                  <a:ext uri="{0D108BD9-81ED-4DB2-BD59-A6C34878D82A}">
                    <a16:rowId xmlns:a16="http://schemas.microsoft.com/office/drawing/2014/main" val="1223191832"/>
                  </a:ext>
                </a:extLst>
              </a:tr>
              <a:tr h="370840">
                <a:tc>
                  <a:txBody>
                    <a:bodyPr/>
                    <a:lstStyle/>
                    <a:p>
                      <a:r>
                        <a:rPr lang="en-US" dirty="0"/>
                        <a:t>Successfully add redux to react app to manage state </a:t>
                      </a:r>
                    </a:p>
                  </a:txBody>
                  <a:tcPr/>
                </a:tc>
                <a:tc>
                  <a:txBody>
                    <a:bodyPr/>
                    <a:lstStyle/>
                    <a:p>
                      <a:r>
                        <a:rPr lang="en-US" dirty="0"/>
                        <a:t>3</a:t>
                      </a:r>
                    </a:p>
                  </a:txBody>
                  <a:tcPr/>
                </a:tc>
                <a:extLst>
                  <a:ext uri="{0D108BD9-81ED-4DB2-BD59-A6C34878D82A}">
                    <a16:rowId xmlns:a16="http://schemas.microsoft.com/office/drawing/2014/main" val="1525201689"/>
                  </a:ext>
                </a:extLst>
              </a:tr>
              <a:tr h="370840">
                <a:tc>
                  <a:txBody>
                    <a:bodyPr/>
                    <a:lstStyle/>
                    <a:p>
                      <a:r>
                        <a:rPr lang="en-US" dirty="0"/>
                        <a:t>Created a place for user to save item and checkout</a:t>
                      </a:r>
                    </a:p>
                  </a:txBody>
                  <a:tcPr/>
                </a:tc>
                <a:tc>
                  <a:txBody>
                    <a:bodyPr/>
                    <a:lstStyle/>
                    <a:p>
                      <a:r>
                        <a:rPr lang="en-US" dirty="0"/>
                        <a:t>3</a:t>
                      </a:r>
                    </a:p>
                  </a:txBody>
                  <a:tcPr/>
                </a:tc>
                <a:extLst>
                  <a:ext uri="{0D108BD9-81ED-4DB2-BD59-A6C34878D82A}">
                    <a16:rowId xmlns:a16="http://schemas.microsoft.com/office/drawing/2014/main" val="3669437569"/>
                  </a:ext>
                </a:extLst>
              </a:tr>
            </a:tbl>
          </a:graphicData>
        </a:graphic>
      </p:graphicFrame>
      <p:graphicFrame>
        <p:nvGraphicFramePr>
          <p:cNvPr id="8" name="Table 9">
            <a:extLst>
              <a:ext uri="{FF2B5EF4-FFF2-40B4-BE49-F238E27FC236}">
                <a16:creationId xmlns:a16="http://schemas.microsoft.com/office/drawing/2014/main" id="{E77201C8-1A51-4EA4-9F5D-CB6E16803742}"/>
              </a:ext>
            </a:extLst>
          </p:cNvPr>
          <p:cNvGraphicFramePr>
            <a:graphicFrameLocks noGrp="1"/>
          </p:cNvGraphicFramePr>
          <p:nvPr>
            <p:extLst>
              <p:ext uri="{D42A27DB-BD31-4B8C-83A1-F6EECF244321}">
                <p14:modId xmlns:p14="http://schemas.microsoft.com/office/powerpoint/2010/main" val="2358922059"/>
              </p:ext>
            </p:extLst>
          </p:nvPr>
        </p:nvGraphicFramePr>
        <p:xfrm>
          <a:off x="1809669" y="2959283"/>
          <a:ext cx="8128000" cy="1483360"/>
        </p:xfrm>
        <a:graphic>
          <a:graphicData uri="http://schemas.openxmlformats.org/drawingml/2006/table">
            <a:tbl>
              <a:tblPr firstRow="1" bandRow="1">
                <a:tableStyleId>{5C22544A-7EE6-4342-B048-85BDC9FD1C3A}</a:tableStyleId>
              </a:tblPr>
              <a:tblGrid>
                <a:gridCol w="6287409">
                  <a:extLst>
                    <a:ext uri="{9D8B030D-6E8A-4147-A177-3AD203B41FA5}">
                      <a16:colId xmlns:a16="http://schemas.microsoft.com/office/drawing/2014/main" val="4199292812"/>
                    </a:ext>
                  </a:extLst>
                </a:gridCol>
                <a:gridCol w="1840591">
                  <a:extLst>
                    <a:ext uri="{9D8B030D-6E8A-4147-A177-3AD203B41FA5}">
                      <a16:colId xmlns:a16="http://schemas.microsoft.com/office/drawing/2014/main" val="2428663124"/>
                    </a:ext>
                  </a:extLst>
                </a:gridCol>
              </a:tblGrid>
              <a:tr h="370840">
                <a:tc>
                  <a:txBody>
                    <a:bodyPr/>
                    <a:lstStyle/>
                    <a:p>
                      <a:r>
                        <a:rPr lang="en-US" dirty="0"/>
                        <a:t>What can be improved </a:t>
                      </a:r>
                    </a:p>
                  </a:txBody>
                  <a:tcPr/>
                </a:tc>
                <a:tc>
                  <a:txBody>
                    <a:bodyPr/>
                    <a:lstStyle/>
                    <a:p>
                      <a:endParaRPr lang="en-US"/>
                    </a:p>
                  </a:txBody>
                  <a:tcPr/>
                </a:tc>
                <a:extLst>
                  <a:ext uri="{0D108BD9-81ED-4DB2-BD59-A6C34878D82A}">
                    <a16:rowId xmlns:a16="http://schemas.microsoft.com/office/drawing/2014/main" val="2161384835"/>
                  </a:ext>
                </a:extLst>
              </a:tr>
              <a:tr h="370840">
                <a:tc>
                  <a:txBody>
                    <a:bodyPr/>
                    <a:lstStyle/>
                    <a:p>
                      <a:r>
                        <a:rPr lang="en-US" dirty="0"/>
                        <a:t>Redux having issue reading from backend</a:t>
                      </a:r>
                    </a:p>
                  </a:txBody>
                  <a:tcPr/>
                </a:tc>
                <a:tc>
                  <a:txBody>
                    <a:bodyPr/>
                    <a:lstStyle/>
                    <a:p>
                      <a:r>
                        <a:rPr lang="en-US" dirty="0"/>
                        <a:t>4</a:t>
                      </a:r>
                    </a:p>
                  </a:txBody>
                  <a:tcPr/>
                </a:tc>
                <a:extLst>
                  <a:ext uri="{0D108BD9-81ED-4DB2-BD59-A6C34878D82A}">
                    <a16:rowId xmlns:a16="http://schemas.microsoft.com/office/drawing/2014/main" val="496091286"/>
                  </a:ext>
                </a:extLst>
              </a:tr>
              <a:tr h="370840">
                <a:tc>
                  <a:txBody>
                    <a:bodyPr/>
                    <a:lstStyle/>
                    <a:p>
                      <a:r>
                        <a:rPr lang="en-US" dirty="0"/>
                        <a:t>Time Management </a:t>
                      </a:r>
                    </a:p>
                  </a:txBody>
                  <a:tcPr/>
                </a:tc>
                <a:tc>
                  <a:txBody>
                    <a:bodyPr/>
                    <a:lstStyle/>
                    <a:p>
                      <a:r>
                        <a:rPr lang="en-US" dirty="0"/>
                        <a:t>2</a:t>
                      </a:r>
                    </a:p>
                  </a:txBody>
                  <a:tcPr/>
                </a:tc>
                <a:extLst>
                  <a:ext uri="{0D108BD9-81ED-4DB2-BD59-A6C34878D82A}">
                    <a16:rowId xmlns:a16="http://schemas.microsoft.com/office/drawing/2014/main" val="1795855076"/>
                  </a:ext>
                </a:extLst>
              </a:tr>
              <a:tr h="370840">
                <a:tc>
                  <a:txBody>
                    <a:bodyPr/>
                    <a:lstStyle/>
                    <a:p>
                      <a:r>
                        <a:rPr lang="en-US" dirty="0"/>
                        <a:t>Some UI not displayed correctly, format.</a:t>
                      </a:r>
                    </a:p>
                  </a:txBody>
                  <a:tcPr/>
                </a:tc>
                <a:tc>
                  <a:txBody>
                    <a:bodyPr/>
                    <a:lstStyle/>
                    <a:p>
                      <a:r>
                        <a:rPr lang="en-US" dirty="0"/>
                        <a:t>3</a:t>
                      </a:r>
                    </a:p>
                  </a:txBody>
                  <a:tcPr/>
                </a:tc>
                <a:extLst>
                  <a:ext uri="{0D108BD9-81ED-4DB2-BD59-A6C34878D82A}">
                    <a16:rowId xmlns:a16="http://schemas.microsoft.com/office/drawing/2014/main" val="1717721044"/>
                  </a:ext>
                </a:extLst>
              </a:tr>
            </a:tbl>
          </a:graphicData>
        </a:graphic>
      </p:graphicFrame>
      <p:graphicFrame>
        <p:nvGraphicFramePr>
          <p:cNvPr id="12" name="Table 13">
            <a:extLst>
              <a:ext uri="{FF2B5EF4-FFF2-40B4-BE49-F238E27FC236}">
                <a16:creationId xmlns:a16="http://schemas.microsoft.com/office/drawing/2014/main" id="{5A4CE03C-ADB2-4CDD-AFDF-326ACADF0C5C}"/>
              </a:ext>
            </a:extLst>
          </p:cNvPr>
          <p:cNvGraphicFramePr>
            <a:graphicFrameLocks noGrp="1"/>
          </p:cNvGraphicFramePr>
          <p:nvPr>
            <p:extLst>
              <p:ext uri="{D42A27DB-BD31-4B8C-83A1-F6EECF244321}">
                <p14:modId xmlns:p14="http://schemas.microsoft.com/office/powerpoint/2010/main" val="86049918"/>
              </p:ext>
            </p:extLst>
          </p:nvPr>
        </p:nvGraphicFramePr>
        <p:xfrm>
          <a:off x="1809668" y="4835638"/>
          <a:ext cx="8527028" cy="741680"/>
        </p:xfrm>
        <a:graphic>
          <a:graphicData uri="http://schemas.openxmlformats.org/drawingml/2006/table">
            <a:tbl>
              <a:tblPr firstRow="1" bandRow="1">
                <a:tableStyleId>{5C22544A-7EE6-4342-B048-85BDC9FD1C3A}</a:tableStyleId>
              </a:tblPr>
              <a:tblGrid>
                <a:gridCol w="4263514">
                  <a:extLst>
                    <a:ext uri="{9D8B030D-6E8A-4147-A177-3AD203B41FA5}">
                      <a16:colId xmlns:a16="http://schemas.microsoft.com/office/drawing/2014/main" val="1059978438"/>
                    </a:ext>
                  </a:extLst>
                </a:gridCol>
                <a:gridCol w="4263514">
                  <a:extLst>
                    <a:ext uri="{9D8B030D-6E8A-4147-A177-3AD203B41FA5}">
                      <a16:colId xmlns:a16="http://schemas.microsoft.com/office/drawing/2014/main" val="2158771475"/>
                    </a:ext>
                  </a:extLst>
                </a:gridCol>
              </a:tblGrid>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Sprint </a:t>
                      </a:r>
                      <a:r>
                        <a:rPr lang="en-US" sz="1800" b="0" kern="1200" dirty="0">
                          <a:solidFill>
                            <a:schemeClr val="lt1"/>
                          </a:solidFill>
                          <a:effectLst/>
                          <a:latin typeface="+mn-lt"/>
                          <a:ea typeface="+mn-ea"/>
                          <a:cs typeface="+mn-cs"/>
                        </a:rPr>
                        <a:t>III</a:t>
                      </a:r>
                      <a:endParaRPr lang="en-US" sz="1800" b="1" kern="1200" dirty="0">
                        <a:solidFill>
                          <a:schemeClr val="lt1"/>
                        </a:solidFill>
                        <a:effectLst/>
                        <a:latin typeface="+mn-lt"/>
                        <a:ea typeface="+mn-ea"/>
                        <a:cs typeface="+mn-cs"/>
                      </a:endParaRPr>
                    </a:p>
                  </a:txBody>
                  <a:tcPr/>
                </a:tc>
                <a:tc>
                  <a:txBody>
                    <a:bodyPr/>
                    <a:lstStyle/>
                    <a:p>
                      <a:endParaRPr lang="en-US" dirty="0"/>
                    </a:p>
                  </a:txBody>
                  <a:tcPr/>
                </a:tc>
                <a:extLst>
                  <a:ext uri="{0D108BD9-81ED-4DB2-BD59-A6C34878D82A}">
                    <a16:rowId xmlns:a16="http://schemas.microsoft.com/office/drawing/2014/main" val="1106750731"/>
                  </a:ext>
                </a:extLst>
              </a:tr>
              <a:tr h="370840">
                <a:tc>
                  <a:txBody>
                    <a:bodyPr/>
                    <a:lstStyle/>
                    <a:p>
                      <a:r>
                        <a:rPr lang="en-US" dirty="0"/>
                        <a:t>Add more frontend components</a:t>
                      </a:r>
                    </a:p>
                  </a:txBody>
                  <a:tcPr/>
                </a:tc>
                <a:tc>
                  <a:txBody>
                    <a:bodyPr/>
                    <a:lstStyle/>
                    <a:p>
                      <a:r>
                        <a:rPr lang="en-US" dirty="0"/>
                        <a:t>Implement API, adding actions and reduce</a:t>
                      </a:r>
                    </a:p>
                  </a:txBody>
                  <a:tcPr/>
                </a:tc>
                <a:extLst>
                  <a:ext uri="{0D108BD9-81ED-4DB2-BD59-A6C34878D82A}">
                    <a16:rowId xmlns:a16="http://schemas.microsoft.com/office/drawing/2014/main" val="2453948571"/>
                  </a:ext>
                </a:extLst>
              </a:tr>
            </a:tbl>
          </a:graphicData>
        </a:graphic>
      </p:graphicFrame>
      <p:sp>
        <p:nvSpPr>
          <p:cNvPr id="15" name="TextBox 14">
            <a:extLst>
              <a:ext uri="{FF2B5EF4-FFF2-40B4-BE49-F238E27FC236}">
                <a16:creationId xmlns:a16="http://schemas.microsoft.com/office/drawing/2014/main" id="{17040661-50B6-4858-89CE-FFBB15933B6D}"/>
              </a:ext>
            </a:extLst>
          </p:cNvPr>
          <p:cNvSpPr txBox="1"/>
          <p:nvPr/>
        </p:nvSpPr>
        <p:spPr>
          <a:xfrm>
            <a:off x="8309113" y="562315"/>
            <a:ext cx="2782957" cy="646331"/>
          </a:xfrm>
          <a:prstGeom prst="rect">
            <a:avLst/>
          </a:prstGeom>
          <a:noFill/>
        </p:spPr>
        <p:txBody>
          <a:bodyPr wrap="square" rtlCol="0">
            <a:spAutoFit/>
          </a:bodyPr>
          <a:lstStyle/>
          <a:p>
            <a:r>
              <a:rPr lang="en-US" dirty="0"/>
              <a:t>Team Dice Deliverable </a:t>
            </a:r>
            <a:r>
              <a:rPr lang="en-US" b="0" dirty="0">
                <a:solidFill>
                  <a:srgbClr val="333333"/>
                </a:solidFill>
                <a:effectLst/>
                <a:latin typeface="PingFang SC"/>
              </a:rPr>
              <a:t>III</a:t>
            </a:r>
            <a:endParaRPr lang="en-US" b="1" dirty="0">
              <a:solidFill>
                <a:srgbClr val="333333"/>
              </a:solidFill>
              <a:effectLst/>
              <a:latin typeface="PingFang SC"/>
            </a:endParaRPr>
          </a:p>
          <a:p>
            <a:endParaRPr lang="en-US" dirty="0"/>
          </a:p>
        </p:txBody>
      </p:sp>
    </p:spTree>
    <p:extLst>
      <p:ext uri="{BB962C8B-B14F-4D97-AF65-F5344CB8AC3E}">
        <p14:creationId xmlns:p14="http://schemas.microsoft.com/office/powerpoint/2010/main" val="1600200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DD60C94-0C9C-47B7-BE88-045235ACC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FCF7016-AC99-433F-B943-24C3736E0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0"/>
            <a:ext cx="7579574" cy="64361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A03737D1-A930-4E3E-9160-3CD4AEC72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1" y="453642"/>
            <a:ext cx="3615596" cy="64511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F71CFF33-010E-4E26-A285-83B182982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707627"/>
            <a:ext cx="11293913" cy="64922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 name="Title 3">
            <a:extLst>
              <a:ext uri="{FF2B5EF4-FFF2-40B4-BE49-F238E27FC236}">
                <a16:creationId xmlns:a16="http://schemas.microsoft.com/office/drawing/2014/main" id="{3A6E94EB-1CED-4F7C-B387-8EE133C8B073}"/>
              </a:ext>
            </a:extLst>
          </p:cNvPr>
          <p:cNvSpPr>
            <a:spLocks noGrp="1"/>
          </p:cNvSpPr>
          <p:nvPr>
            <p:ph type="ctrTitle"/>
          </p:nvPr>
        </p:nvSpPr>
        <p:spPr>
          <a:xfrm>
            <a:off x="885371" y="562315"/>
            <a:ext cx="5544458" cy="427765"/>
          </a:xfrm>
        </p:spPr>
        <p:txBody>
          <a:bodyPr>
            <a:normAutofit fontScale="90000"/>
          </a:bodyPr>
          <a:lstStyle/>
          <a:p>
            <a:r>
              <a:rPr lang="en-US" dirty="0"/>
              <a:t>Sprint backlog</a:t>
            </a:r>
          </a:p>
        </p:txBody>
      </p:sp>
      <p:graphicFrame>
        <p:nvGraphicFramePr>
          <p:cNvPr id="5" name="Table 5">
            <a:extLst>
              <a:ext uri="{FF2B5EF4-FFF2-40B4-BE49-F238E27FC236}">
                <a16:creationId xmlns:a16="http://schemas.microsoft.com/office/drawing/2014/main" id="{7D502EAA-4BF5-4A41-AF95-AA3020468317}"/>
              </a:ext>
            </a:extLst>
          </p:cNvPr>
          <p:cNvGraphicFramePr>
            <a:graphicFrameLocks noGrp="1"/>
          </p:cNvGraphicFramePr>
          <p:nvPr>
            <p:extLst>
              <p:ext uri="{D42A27DB-BD31-4B8C-83A1-F6EECF244321}">
                <p14:modId xmlns:p14="http://schemas.microsoft.com/office/powerpoint/2010/main" val="1086404154"/>
              </p:ext>
            </p:extLst>
          </p:nvPr>
        </p:nvGraphicFramePr>
        <p:xfrm>
          <a:off x="1809669" y="1203870"/>
          <a:ext cx="8128000" cy="1483360"/>
        </p:xfrm>
        <a:graphic>
          <a:graphicData uri="http://schemas.openxmlformats.org/drawingml/2006/table">
            <a:tbl>
              <a:tblPr firstRow="1" bandRow="1">
                <a:tableStyleId>{5C22544A-7EE6-4342-B048-85BDC9FD1C3A}</a:tableStyleId>
              </a:tblPr>
              <a:tblGrid>
                <a:gridCol w="6287409">
                  <a:extLst>
                    <a:ext uri="{9D8B030D-6E8A-4147-A177-3AD203B41FA5}">
                      <a16:colId xmlns:a16="http://schemas.microsoft.com/office/drawing/2014/main" val="3437457173"/>
                    </a:ext>
                  </a:extLst>
                </a:gridCol>
                <a:gridCol w="1840591">
                  <a:extLst>
                    <a:ext uri="{9D8B030D-6E8A-4147-A177-3AD203B41FA5}">
                      <a16:colId xmlns:a16="http://schemas.microsoft.com/office/drawing/2014/main" val="1642953112"/>
                    </a:ext>
                  </a:extLst>
                </a:gridCol>
              </a:tblGrid>
              <a:tr h="370840">
                <a:tc>
                  <a:txBody>
                    <a:bodyPr/>
                    <a:lstStyle/>
                    <a:p>
                      <a:r>
                        <a:rPr lang="en-US" dirty="0"/>
                        <a:t>What went well </a:t>
                      </a:r>
                    </a:p>
                  </a:txBody>
                  <a:tcPr/>
                </a:tc>
                <a:tc>
                  <a:txBody>
                    <a:bodyPr/>
                    <a:lstStyle/>
                    <a:p>
                      <a:r>
                        <a:rPr lang="en-US" dirty="0"/>
                        <a:t>Votes</a:t>
                      </a:r>
                    </a:p>
                  </a:txBody>
                  <a:tcPr/>
                </a:tc>
                <a:extLst>
                  <a:ext uri="{0D108BD9-81ED-4DB2-BD59-A6C34878D82A}">
                    <a16:rowId xmlns:a16="http://schemas.microsoft.com/office/drawing/2014/main" val="3006500068"/>
                  </a:ext>
                </a:extLst>
              </a:tr>
              <a:tr h="370840">
                <a:tc>
                  <a:txBody>
                    <a:bodyPr/>
                    <a:lstStyle/>
                    <a:p>
                      <a:r>
                        <a:rPr lang="en-US" dirty="0"/>
                        <a:t>Complete front end, back end.</a:t>
                      </a:r>
                    </a:p>
                  </a:txBody>
                  <a:tcPr/>
                </a:tc>
                <a:tc>
                  <a:txBody>
                    <a:bodyPr/>
                    <a:lstStyle/>
                    <a:p>
                      <a:r>
                        <a:rPr lang="en-US" dirty="0"/>
                        <a:t>5</a:t>
                      </a:r>
                    </a:p>
                  </a:txBody>
                  <a:tcPr/>
                </a:tc>
                <a:extLst>
                  <a:ext uri="{0D108BD9-81ED-4DB2-BD59-A6C34878D82A}">
                    <a16:rowId xmlns:a16="http://schemas.microsoft.com/office/drawing/2014/main" val="1223191832"/>
                  </a:ext>
                </a:extLst>
              </a:tr>
              <a:tr h="370840">
                <a:tc>
                  <a:txBody>
                    <a:bodyPr/>
                    <a:lstStyle/>
                    <a:p>
                      <a:r>
                        <a:rPr lang="en-US" dirty="0"/>
                        <a:t>Add user register ability. </a:t>
                      </a:r>
                    </a:p>
                  </a:txBody>
                  <a:tcPr/>
                </a:tc>
                <a:tc>
                  <a:txBody>
                    <a:bodyPr/>
                    <a:lstStyle/>
                    <a:p>
                      <a:r>
                        <a:rPr lang="en-US" dirty="0"/>
                        <a:t>3</a:t>
                      </a:r>
                    </a:p>
                  </a:txBody>
                  <a:tcPr/>
                </a:tc>
                <a:extLst>
                  <a:ext uri="{0D108BD9-81ED-4DB2-BD59-A6C34878D82A}">
                    <a16:rowId xmlns:a16="http://schemas.microsoft.com/office/drawing/2014/main" val="1525201689"/>
                  </a:ext>
                </a:extLst>
              </a:tr>
              <a:tr h="370840">
                <a:tc>
                  <a:txBody>
                    <a:bodyPr/>
                    <a:lstStyle/>
                    <a:p>
                      <a:r>
                        <a:rPr lang="en-US" dirty="0"/>
                        <a:t>Finalize database, add generate token function to generate ID</a:t>
                      </a:r>
                    </a:p>
                  </a:txBody>
                  <a:tcPr/>
                </a:tc>
                <a:tc>
                  <a:txBody>
                    <a:bodyPr/>
                    <a:lstStyle/>
                    <a:p>
                      <a:r>
                        <a:rPr lang="en-US" dirty="0"/>
                        <a:t>3</a:t>
                      </a:r>
                    </a:p>
                  </a:txBody>
                  <a:tcPr/>
                </a:tc>
                <a:extLst>
                  <a:ext uri="{0D108BD9-81ED-4DB2-BD59-A6C34878D82A}">
                    <a16:rowId xmlns:a16="http://schemas.microsoft.com/office/drawing/2014/main" val="3669437569"/>
                  </a:ext>
                </a:extLst>
              </a:tr>
            </a:tbl>
          </a:graphicData>
        </a:graphic>
      </p:graphicFrame>
      <p:graphicFrame>
        <p:nvGraphicFramePr>
          <p:cNvPr id="8" name="Table 9">
            <a:extLst>
              <a:ext uri="{FF2B5EF4-FFF2-40B4-BE49-F238E27FC236}">
                <a16:creationId xmlns:a16="http://schemas.microsoft.com/office/drawing/2014/main" id="{E77201C8-1A51-4EA4-9F5D-CB6E16803742}"/>
              </a:ext>
            </a:extLst>
          </p:cNvPr>
          <p:cNvGraphicFramePr>
            <a:graphicFrameLocks noGrp="1"/>
          </p:cNvGraphicFramePr>
          <p:nvPr>
            <p:extLst>
              <p:ext uri="{D42A27DB-BD31-4B8C-83A1-F6EECF244321}">
                <p14:modId xmlns:p14="http://schemas.microsoft.com/office/powerpoint/2010/main" val="2445487411"/>
              </p:ext>
            </p:extLst>
          </p:nvPr>
        </p:nvGraphicFramePr>
        <p:xfrm>
          <a:off x="1809669" y="2959283"/>
          <a:ext cx="8128000" cy="1483360"/>
        </p:xfrm>
        <a:graphic>
          <a:graphicData uri="http://schemas.openxmlformats.org/drawingml/2006/table">
            <a:tbl>
              <a:tblPr firstRow="1" bandRow="1">
                <a:tableStyleId>{5C22544A-7EE6-4342-B048-85BDC9FD1C3A}</a:tableStyleId>
              </a:tblPr>
              <a:tblGrid>
                <a:gridCol w="6287409">
                  <a:extLst>
                    <a:ext uri="{9D8B030D-6E8A-4147-A177-3AD203B41FA5}">
                      <a16:colId xmlns:a16="http://schemas.microsoft.com/office/drawing/2014/main" val="4199292812"/>
                    </a:ext>
                  </a:extLst>
                </a:gridCol>
                <a:gridCol w="1840591">
                  <a:extLst>
                    <a:ext uri="{9D8B030D-6E8A-4147-A177-3AD203B41FA5}">
                      <a16:colId xmlns:a16="http://schemas.microsoft.com/office/drawing/2014/main" val="2428663124"/>
                    </a:ext>
                  </a:extLst>
                </a:gridCol>
              </a:tblGrid>
              <a:tr h="370840">
                <a:tc>
                  <a:txBody>
                    <a:bodyPr/>
                    <a:lstStyle/>
                    <a:p>
                      <a:r>
                        <a:rPr lang="en-US" dirty="0"/>
                        <a:t>What can be improved </a:t>
                      </a:r>
                    </a:p>
                  </a:txBody>
                  <a:tcPr/>
                </a:tc>
                <a:tc>
                  <a:txBody>
                    <a:bodyPr/>
                    <a:lstStyle/>
                    <a:p>
                      <a:endParaRPr lang="en-US"/>
                    </a:p>
                  </a:txBody>
                  <a:tcPr/>
                </a:tc>
                <a:extLst>
                  <a:ext uri="{0D108BD9-81ED-4DB2-BD59-A6C34878D82A}">
                    <a16:rowId xmlns:a16="http://schemas.microsoft.com/office/drawing/2014/main" val="2161384835"/>
                  </a:ext>
                </a:extLst>
              </a:tr>
              <a:tr h="370840">
                <a:tc>
                  <a:txBody>
                    <a:bodyPr/>
                    <a:lstStyle/>
                    <a:p>
                      <a:r>
                        <a:rPr lang="en-US" dirty="0"/>
                        <a:t>Username should be display in order placed</a:t>
                      </a:r>
                    </a:p>
                  </a:txBody>
                  <a:tcPr/>
                </a:tc>
                <a:tc>
                  <a:txBody>
                    <a:bodyPr/>
                    <a:lstStyle/>
                    <a:p>
                      <a:r>
                        <a:rPr lang="en-US" dirty="0"/>
                        <a:t>4</a:t>
                      </a:r>
                    </a:p>
                  </a:txBody>
                  <a:tcPr/>
                </a:tc>
                <a:extLst>
                  <a:ext uri="{0D108BD9-81ED-4DB2-BD59-A6C34878D82A}">
                    <a16:rowId xmlns:a16="http://schemas.microsoft.com/office/drawing/2014/main" val="496091286"/>
                  </a:ext>
                </a:extLst>
              </a:tr>
              <a:tr h="370840">
                <a:tc>
                  <a:txBody>
                    <a:bodyPr/>
                    <a:lstStyle/>
                    <a:p>
                      <a:r>
                        <a:rPr lang="en-US" dirty="0"/>
                        <a:t>Some format not been commented, look messy and hard to fix</a:t>
                      </a:r>
                    </a:p>
                  </a:txBody>
                  <a:tcPr/>
                </a:tc>
                <a:tc>
                  <a:txBody>
                    <a:bodyPr/>
                    <a:lstStyle/>
                    <a:p>
                      <a:r>
                        <a:rPr lang="en-US" dirty="0"/>
                        <a:t>4</a:t>
                      </a:r>
                    </a:p>
                  </a:txBody>
                  <a:tcPr/>
                </a:tc>
                <a:extLst>
                  <a:ext uri="{0D108BD9-81ED-4DB2-BD59-A6C34878D82A}">
                    <a16:rowId xmlns:a16="http://schemas.microsoft.com/office/drawing/2014/main" val="1795855076"/>
                  </a:ext>
                </a:extLst>
              </a:tr>
              <a:tr h="370840">
                <a:tc>
                  <a:txBody>
                    <a:bodyPr/>
                    <a:lstStyle/>
                    <a:p>
                      <a:r>
                        <a:rPr lang="en-US" dirty="0"/>
                        <a:t>Some data not passing correctly and be discarded</a:t>
                      </a:r>
                    </a:p>
                  </a:txBody>
                  <a:tcPr/>
                </a:tc>
                <a:tc>
                  <a:txBody>
                    <a:bodyPr/>
                    <a:lstStyle/>
                    <a:p>
                      <a:r>
                        <a:rPr lang="en-US" dirty="0"/>
                        <a:t>2</a:t>
                      </a:r>
                    </a:p>
                  </a:txBody>
                  <a:tcPr/>
                </a:tc>
                <a:extLst>
                  <a:ext uri="{0D108BD9-81ED-4DB2-BD59-A6C34878D82A}">
                    <a16:rowId xmlns:a16="http://schemas.microsoft.com/office/drawing/2014/main" val="1717721044"/>
                  </a:ext>
                </a:extLst>
              </a:tr>
            </a:tbl>
          </a:graphicData>
        </a:graphic>
      </p:graphicFrame>
      <p:graphicFrame>
        <p:nvGraphicFramePr>
          <p:cNvPr id="12" name="Table 13">
            <a:extLst>
              <a:ext uri="{FF2B5EF4-FFF2-40B4-BE49-F238E27FC236}">
                <a16:creationId xmlns:a16="http://schemas.microsoft.com/office/drawing/2014/main" id="{5A4CE03C-ADB2-4CDD-AFDF-326ACADF0C5C}"/>
              </a:ext>
            </a:extLst>
          </p:cNvPr>
          <p:cNvGraphicFramePr>
            <a:graphicFrameLocks noGrp="1"/>
          </p:cNvGraphicFramePr>
          <p:nvPr>
            <p:extLst>
              <p:ext uri="{D42A27DB-BD31-4B8C-83A1-F6EECF244321}">
                <p14:modId xmlns:p14="http://schemas.microsoft.com/office/powerpoint/2010/main" val="3501225819"/>
              </p:ext>
            </p:extLst>
          </p:nvPr>
        </p:nvGraphicFramePr>
        <p:xfrm>
          <a:off x="1809669" y="4835638"/>
          <a:ext cx="8128000" cy="7416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059978438"/>
                    </a:ext>
                  </a:extLst>
                </a:gridCol>
                <a:gridCol w="4064000">
                  <a:extLst>
                    <a:ext uri="{9D8B030D-6E8A-4147-A177-3AD203B41FA5}">
                      <a16:colId xmlns:a16="http://schemas.microsoft.com/office/drawing/2014/main" val="2158771475"/>
                    </a:ext>
                  </a:extLst>
                </a:gridCol>
              </a:tblGrid>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Sprint </a:t>
                      </a:r>
                      <a:r>
                        <a:rPr lang="en-US" sz="1800" b="0" kern="1200" dirty="0">
                          <a:solidFill>
                            <a:schemeClr val="lt1"/>
                          </a:solidFill>
                          <a:effectLst/>
                          <a:latin typeface="+mn-lt"/>
                          <a:ea typeface="+mn-ea"/>
                          <a:cs typeface="+mn-cs"/>
                        </a:rPr>
                        <a:t>IV</a:t>
                      </a:r>
                      <a:endParaRPr lang="en-US" sz="1800" b="1" kern="1200" dirty="0">
                        <a:solidFill>
                          <a:schemeClr val="lt1"/>
                        </a:solidFill>
                        <a:effectLst/>
                        <a:latin typeface="+mn-lt"/>
                        <a:ea typeface="+mn-ea"/>
                        <a:cs typeface="+mn-cs"/>
                      </a:endParaRPr>
                    </a:p>
                  </a:txBody>
                  <a:tcPr/>
                </a:tc>
                <a:tc>
                  <a:txBody>
                    <a:bodyPr/>
                    <a:lstStyle/>
                    <a:p>
                      <a:endParaRPr lang="en-US" dirty="0"/>
                    </a:p>
                  </a:txBody>
                  <a:tcPr/>
                </a:tc>
                <a:extLst>
                  <a:ext uri="{0D108BD9-81ED-4DB2-BD59-A6C34878D82A}">
                    <a16:rowId xmlns:a16="http://schemas.microsoft.com/office/drawing/2014/main" val="1106750731"/>
                  </a:ext>
                </a:extLst>
              </a:tr>
              <a:tr h="370840">
                <a:tc>
                  <a:txBody>
                    <a:bodyPr/>
                    <a:lstStyle/>
                    <a:p>
                      <a:r>
                        <a:rPr lang="en-US"/>
                        <a:t>Finalize web app </a:t>
                      </a:r>
                      <a:r>
                        <a:rPr lang="en-US" dirty="0"/>
                        <a:t>for acceptance criteria</a:t>
                      </a:r>
                    </a:p>
                  </a:txBody>
                  <a:tcPr/>
                </a:tc>
                <a:tc>
                  <a:txBody>
                    <a:bodyPr/>
                    <a:lstStyle/>
                    <a:p>
                      <a:r>
                        <a:rPr lang="en-US" dirty="0"/>
                        <a:t>Discuss the future development path </a:t>
                      </a:r>
                    </a:p>
                  </a:txBody>
                  <a:tcPr/>
                </a:tc>
                <a:extLst>
                  <a:ext uri="{0D108BD9-81ED-4DB2-BD59-A6C34878D82A}">
                    <a16:rowId xmlns:a16="http://schemas.microsoft.com/office/drawing/2014/main" val="2453948571"/>
                  </a:ext>
                </a:extLst>
              </a:tr>
            </a:tbl>
          </a:graphicData>
        </a:graphic>
      </p:graphicFrame>
      <p:sp>
        <p:nvSpPr>
          <p:cNvPr id="15" name="TextBox 14">
            <a:extLst>
              <a:ext uri="{FF2B5EF4-FFF2-40B4-BE49-F238E27FC236}">
                <a16:creationId xmlns:a16="http://schemas.microsoft.com/office/drawing/2014/main" id="{17040661-50B6-4858-89CE-FFBB15933B6D}"/>
              </a:ext>
            </a:extLst>
          </p:cNvPr>
          <p:cNvSpPr txBox="1"/>
          <p:nvPr/>
        </p:nvSpPr>
        <p:spPr>
          <a:xfrm>
            <a:off x="8523672" y="591531"/>
            <a:ext cx="2782957" cy="646331"/>
          </a:xfrm>
          <a:prstGeom prst="rect">
            <a:avLst/>
          </a:prstGeom>
          <a:noFill/>
        </p:spPr>
        <p:txBody>
          <a:bodyPr wrap="square" rtlCol="0">
            <a:spAutoFit/>
          </a:bodyPr>
          <a:lstStyle/>
          <a:p>
            <a:r>
              <a:rPr lang="en-US" dirty="0"/>
              <a:t>Team Dice Deliverable </a:t>
            </a:r>
            <a:r>
              <a:rPr lang="en-US" b="0" dirty="0">
                <a:solidFill>
                  <a:srgbClr val="333333"/>
                </a:solidFill>
                <a:effectLst/>
                <a:latin typeface="PingFang SC"/>
              </a:rPr>
              <a:t>IV</a:t>
            </a:r>
            <a:endParaRPr lang="en-US" b="1" dirty="0">
              <a:solidFill>
                <a:srgbClr val="333333"/>
              </a:solidFill>
              <a:effectLst/>
              <a:latin typeface="PingFang SC"/>
            </a:endParaRPr>
          </a:p>
          <a:p>
            <a:endParaRPr lang="en-US" dirty="0"/>
          </a:p>
        </p:txBody>
      </p:sp>
    </p:spTree>
    <p:extLst>
      <p:ext uri="{BB962C8B-B14F-4D97-AF65-F5344CB8AC3E}">
        <p14:creationId xmlns:p14="http://schemas.microsoft.com/office/powerpoint/2010/main" val="17346721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C68169-FDFD-4DEA-8B30-2AE359A517A6}"/>
              </a:ext>
            </a:extLst>
          </p:cNvPr>
          <p:cNvSpPr>
            <a:spLocks noGrp="1"/>
          </p:cNvSpPr>
          <p:nvPr>
            <p:ph type="ctrTitle"/>
          </p:nvPr>
        </p:nvSpPr>
        <p:spPr/>
        <p:txBody>
          <a:bodyPr/>
          <a:lstStyle/>
          <a:p>
            <a:r>
              <a:rPr lang="en-US" dirty="0"/>
              <a:t>Scrum meetings</a:t>
            </a:r>
          </a:p>
        </p:txBody>
      </p:sp>
      <p:sp>
        <p:nvSpPr>
          <p:cNvPr id="4" name="文本框 3">
            <a:extLst>
              <a:ext uri="{FF2B5EF4-FFF2-40B4-BE49-F238E27FC236}">
                <a16:creationId xmlns:a16="http://schemas.microsoft.com/office/drawing/2014/main" id="{FDBB0562-7CAC-4EC8-9C07-076F479BF644}"/>
              </a:ext>
            </a:extLst>
          </p:cNvPr>
          <p:cNvSpPr txBox="1"/>
          <p:nvPr/>
        </p:nvSpPr>
        <p:spPr>
          <a:xfrm>
            <a:off x="581191" y="2495444"/>
            <a:ext cx="10993549" cy="369332"/>
          </a:xfrm>
          <a:prstGeom prst="rect">
            <a:avLst/>
          </a:prstGeom>
          <a:noFill/>
        </p:spPr>
        <p:txBody>
          <a:bodyPr wrap="square" rtlCol="0">
            <a:spAutoFit/>
          </a:bodyPr>
          <a:lstStyle/>
          <a:p>
            <a:r>
              <a:rPr lang="en-US" dirty="0"/>
              <a:t>We do the scrum meeting every Tuesday</a:t>
            </a:r>
          </a:p>
        </p:txBody>
      </p:sp>
      <p:sp>
        <p:nvSpPr>
          <p:cNvPr id="5" name="文本框 4">
            <a:extLst>
              <a:ext uri="{FF2B5EF4-FFF2-40B4-BE49-F238E27FC236}">
                <a16:creationId xmlns:a16="http://schemas.microsoft.com/office/drawing/2014/main" id="{76D2D35D-E1F4-4008-8319-23EA67454C56}"/>
              </a:ext>
            </a:extLst>
          </p:cNvPr>
          <p:cNvSpPr txBox="1"/>
          <p:nvPr/>
        </p:nvSpPr>
        <p:spPr>
          <a:xfrm>
            <a:off x="1352939" y="3694922"/>
            <a:ext cx="9274628" cy="1938992"/>
          </a:xfrm>
          <a:prstGeom prst="rect">
            <a:avLst/>
          </a:prstGeom>
          <a:noFill/>
        </p:spPr>
        <p:txBody>
          <a:bodyPr wrap="square" rtlCol="0">
            <a:spAutoFit/>
          </a:bodyPr>
          <a:lstStyle/>
          <a:p>
            <a:r>
              <a:rPr lang="en-US" sz="2000" dirty="0">
                <a:solidFill>
                  <a:schemeClr val="bg1"/>
                </a:solidFill>
              </a:rPr>
              <a:t>We discuss three things during scrum meeting.</a:t>
            </a:r>
          </a:p>
          <a:p>
            <a:endParaRPr lang="en-US" sz="2000" dirty="0">
              <a:solidFill>
                <a:schemeClr val="bg1"/>
              </a:solidFill>
            </a:endParaRPr>
          </a:p>
          <a:p>
            <a:pPr marL="342900" indent="-342900">
              <a:buAutoNum type="arabicPeriod"/>
            </a:pPr>
            <a:r>
              <a:rPr lang="en-US" sz="2000" dirty="0">
                <a:solidFill>
                  <a:schemeClr val="bg1"/>
                </a:solidFill>
              </a:rPr>
              <a:t>What did we do last week?</a:t>
            </a:r>
          </a:p>
          <a:p>
            <a:pPr marL="342900" indent="-342900">
              <a:buAutoNum type="arabicPeriod"/>
            </a:pPr>
            <a:r>
              <a:rPr lang="en-US" sz="2000" dirty="0">
                <a:solidFill>
                  <a:schemeClr val="bg1"/>
                </a:solidFill>
              </a:rPr>
              <a:t>What we are going to do this week?</a:t>
            </a:r>
          </a:p>
          <a:p>
            <a:pPr marL="342900" indent="-342900">
              <a:buAutoNum type="arabicPeriod"/>
            </a:pPr>
            <a:r>
              <a:rPr lang="en-US" sz="2000" dirty="0">
                <a:solidFill>
                  <a:schemeClr val="bg1"/>
                </a:solidFill>
              </a:rPr>
              <a:t>Someone have an emergency? </a:t>
            </a:r>
          </a:p>
          <a:p>
            <a:pPr marL="342900" indent="-342900">
              <a:buAutoNum type="arabicPeriod"/>
            </a:pPr>
            <a:r>
              <a:rPr lang="en-US" sz="2000" dirty="0">
                <a:solidFill>
                  <a:schemeClr val="bg1"/>
                </a:solidFill>
              </a:rPr>
              <a:t>Are there any issue during the development?</a:t>
            </a:r>
          </a:p>
        </p:txBody>
      </p:sp>
    </p:spTree>
    <p:extLst>
      <p:ext uri="{BB962C8B-B14F-4D97-AF65-F5344CB8AC3E}">
        <p14:creationId xmlns:p14="http://schemas.microsoft.com/office/powerpoint/2010/main" val="42248072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79394E1F-0B5F-497D-B2A6-8383A2A548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3"/>
            <a:chOff x="438068" y="457200"/>
            <a:chExt cx="3703320" cy="5935133"/>
          </a:xfrm>
        </p:grpSpPr>
        <p:sp>
          <p:nvSpPr>
            <p:cNvPr id="31" name="Rectangle 30">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01201"/>
              <a:ext cx="3702134" cy="5791132"/>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32" name="Rectangle 31">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pSp>
      <p:sp>
        <p:nvSpPr>
          <p:cNvPr id="6" name="TextBox 5">
            <a:extLst>
              <a:ext uri="{FF2B5EF4-FFF2-40B4-BE49-F238E27FC236}">
                <a16:creationId xmlns:a16="http://schemas.microsoft.com/office/drawing/2014/main" id="{C9441A13-ACB5-4F63-8828-44062BF47193}"/>
              </a:ext>
            </a:extLst>
          </p:cNvPr>
          <p:cNvSpPr txBox="1"/>
          <p:nvPr/>
        </p:nvSpPr>
        <p:spPr>
          <a:xfrm>
            <a:off x="690903" y="1857828"/>
            <a:ext cx="3412067" cy="2462385"/>
          </a:xfrm>
          <a:prstGeom prst="rect">
            <a:avLst/>
          </a:prstGeom>
        </p:spPr>
        <p:txBody>
          <a:bodyPr vert="horz" lIns="91440" tIns="45720" rIns="91440" bIns="45720" rtlCol="0" anchor="b">
            <a:normAutofit/>
          </a:bodyPr>
          <a:lstStyle/>
          <a:p>
            <a:pPr defTabSz="457200">
              <a:spcBef>
                <a:spcPct val="0"/>
              </a:spcBef>
              <a:spcAft>
                <a:spcPts val="600"/>
              </a:spcAft>
            </a:pPr>
            <a:r>
              <a:rPr lang="en-US" sz="2400" cap="all" dirty="0">
                <a:solidFill>
                  <a:srgbClr val="FFFFFF"/>
                </a:solidFill>
                <a:latin typeface="+mj-lt"/>
                <a:ea typeface="+mj-ea"/>
                <a:cs typeface="+mj-cs"/>
              </a:rPr>
              <a:t>BURNDOWN CHART </a:t>
            </a:r>
          </a:p>
          <a:p>
            <a:pPr defTabSz="457200">
              <a:spcBef>
                <a:spcPct val="0"/>
              </a:spcBef>
              <a:spcAft>
                <a:spcPts val="600"/>
              </a:spcAft>
            </a:pPr>
            <a:endParaRPr lang="en-US" sz="3600" cap="all" dirty="0">
              <a:solidFill>
                <a:srgbClr val="FFFFFF"/>
              </a:solidFill>
              <a:latin typeface="+mj-lt"/>
              <a:ea typeface="+mj-ea"/>
              <a:cs typeface="+mj-cs"/>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4037" y="1521520"/>
            <a:ext cx="6410802" cy="3821107"/>
          </a:xfrm>
          <a:prstGeom prst="rect">
            <a:avLst/>
          </a:prstGeom>
        </p:spPr>
      </p:pic>
    </p:spTree>
    <p:extLst>
      <p:ext uri="{BB962C8B-B14F-4D97-AF65-F5344CB8AC3E}">
        <p14:creationId xmlns:p14="http://schemas.microsoft.com/office/powerpoint/2010/main" val="1629519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5A71294-C247-450A-BB34-6E68648C95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1" name="Rectangle 10">
            <a:extLst>
              <a:ext uri="{FF2B5EF4-FFF2-40B4-BE49-F238E27FC236}">
                <a16:creationId xmlns:a16="http://schemas.microsoft.com/office/drawing/2014/main" id="{D36A0BA4-6A63-41D3-B0FA-43799ABC4A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A3A193F-AEE9-437B-8C3F-4D7E7F079BFC}"/>
              </a:ext>
            </a:extLst>
          </p:cNvPr>
          <p:cNvSpPr>
            <a:spLocks noGrp="1"/>
          </p:cNvSpPr>
          <p:nvPr>
            <p:ph type="ctrTitle"/>
          </p:nvPr>
        </p:nvSpPr>
        <p:spPr>
          <a:xfrm>
            <a:off x="581192" y="1009399"/>
            <a:ext cx="6823988" cy="1276602"/>
          </a:xfrm>
        </p:spPr>
        <p:txBody>
          <a:bodyPr anchor="b">
            <a:normAutofit/>
          </a:bodyPr>
          <a:lstStyle/>
          <a:p>
            <a:r>
              <a:rPr lang="en-US" sz="6000" dirty="0">
                <a:solidFill>
                  <a:schemeClr val="tx1"/>
                </a:solidFill>
              </a:rPr>
              <a:t>Future scope</a:t>
            </a:r>
          </a:p>
        </p:txBody>
      </p:sp>
      <p:sp>
        <p:nvSpPr>
          <p:cNvPr id="13" name="Rectangle 12">
            <a:extLst>
              <a:ext uri="{FF2B5EF4-FFF2-40B4-BE49-F238E27FC236}">
                <a16:creationId xmlns:a16="http://schemas.microsoft.com/office/drawing/2014/main" id="{673313D8-D259-4D89-9CE5-14884FB40D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19" y="457200"/>
            <a:ext cx="6766560" cy="91439"/>
          </a:xfrm>
          <a:prstGeom prst="rect">
            <a:avLst/>
          </a:prstGeom>
          <a:solidFill>
            <a:schemeClr val="tx1">
              <a:alpha val="6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id="{50E3B8FB-3A68-40EB-A005-B596B5C773F2}"/>
              </a:ext>
            </a:extLst>
          </p:cNvPr>
          <p:cNvPicPr>
            <a:picLocks noChangeAspect="1"/>
          </p:cNvPicPr>
          <p:nvPr/>
        </p:nvPicPr>
        <p:blipFill rotWithShape="1">
          <a:blip r:embed="rId2"/>
          <a:srcRect l="16549" r="44016" b="-1"/>
          <a:stretch/>
        </p:blipFill>
        <p:spPr>
          <a:xfrm>
            <a:off x="8140428" y="10"/>
            <a:ext cx="4051572" cy="6857990"/>
          </a:xfrm>
          <a:prstGeom prst="rect">
            <a:avLst/>
          </a:prstGeom>
        </p:spPr>
      </p:pic>
      <p:sp>
        <p:nvSpPr>
          <p:cNvPr id="6" name="TextBox 5">
            <a:extLst>
              <a:ext uri="{FF2B5EF4-FFF2-40B4-BE49-F238E27FC236}">
                <a16:creationId xmlns:a16="http://schemas.microsoft.com/office/drawing/2014/main" id="{1E3E80E9-0A57-4649-89A6-C306CEE04EFD}"/>
              </a:ext>
            </a:extLst>
          </p:cNvPr>
          <p:cNvSpPr txBox="1"/>
          <p:nvPr/>
        </p:nvSpPr>
        <p:spPr>
          <a:xfrm>
            <a:off x="1086678" y="2491409"/>
            <a:ext cx="5804452" cy="2031325"/>
          </a:xfrm>
          <a:prstGeom prst="rect">
            <a:avLst/>
          </a:prstGeom>
          <a:noFill/>
        </p:spPr>
        <p:txBody>
          <a:bodyPr wrap="square" rtlCol="0">
            <a:spAutoFit/>
          </a:bodyPr>
          <a:lstStyle/>
          <a:p>
            <a:pPr marL="342900" indent="-342900">
              <a:buFont typeface="+mj-lt"/>
              <a:buAutoNum type="arabicPeriod"/>
            </a:pPr>
            <a:r>
              <a:rPr lang="en-US" dirty="0"/>
              <a:t>Give admin ability to edit user, product</a:t>
            </a:r>
          </a:p>
          <a:p>
            <a:pPr marL="342900" indent="-342900">
              <a:buFont typeface="+mj-lt"/>
              <a:buAutoNum type="arabicPeriod"/>
            </a:pPr>
            <a:r>
              <a:rPr lang="en-US" dirty="0"/>
              <a:t>A user profile page </a:t>
            </a:r>
          </a:p>
          <a:p>
            <a:pPr marL="342900" indent="-342900">
              <a:buFont typeface="+mj-lt"/>
              <a:buAutoNum type="arabicPeriod"/>
            </a:pPr>
            <a:r>
              <a:rPr lang="en-US" dirty="0"/>
              <a:t>User will have option to customize their pc.</a:t>
            </a:r>
          </a:p>
          <a:p>
            <a:pPr marL="342900" indent="-342900">
              <a:buFont typeface="+mj-lt"/>
              <a:buAutoNum type="arabicPeriod"/>
            </a:pPr>
            <a:r>
              <a:rPr lang="en-US" dirty="0"/>
              <a:t>A forum will be created as a community for our users.</a:t>
            </a:r>
          </a:p>
          <a:p>
            <a:pPr marL="342900" indent="-342900">
              <a:buFont typeface="+mj-lt"/>
              <a:buAutoNum type="arabicPeriod"/>
            </a:pPr>
            <a:r>
              <a:rPr lang="en-US" dirty="0"/>
              <a:t>Rating system.</a:t>
            </a:r>
          </a:p>
          <a:p>
            <a:pPr marL="342900" indent="-342900">
              <a:buFont typeface="+mj-lt"/>
              <a:buAutoNum type="arabicPeriod"/>
            </a:pPr>
            <a:r>
              <a:rPr lang="en-US" dirty="0"/>
              <a:t>Potential ability for user to chat with admin.</a:t>
            </a:r>
          </a:p>
          <a:p>
            <a:pPr marL="342900" indent="-342900">
              <a:buFont typeface="+mj-lt"/>
              <a:buAutoNum type="arabicPeriod"/>
            </a:pPr>
            <a:r>
              <a:rPr lang="en-US" dirty="0"/>
              <a:t>Optimization of the web page interface.</a:t>
            </a:r>
          </a:p>
        </p:txBody>
      </p:sp>
    </p:spTree>
    <p:extLst>
      <p:ext uri="{BB962C8B-B14F-4D97-AF65-F5344CB8AC3E}">
        <p14:creationId xmlns:p14="http://schemas.microsoft.com/office/powerpoint/2010/main" val="1510182219"/>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5A71294-C247-450A-BB34-6E68648C95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1" name="Rectangle 10">
            <a:extLst>
              <a:ext uri="{FF2B5EF4-FFF2-40B4-BE49-F238E27FC236}">
                <a16:creationId xmlns:a16="http://schemas.microsoft.com/office/drawing/2014/main" id="{D36A0BA4-6A63-41D3-B0FA-43799ABC4A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A814093-EBC1-43E7-A445-CBE0AC74EEA8}"/>
              </a:ext>
            </a:extLst>
          </p:cNvPr>
          <p:cNvSpPr>
            <a:spLocks noGrp="1"/>
          </p:cNvSpPr>
          <p:nvPr>
            <p:ph type="ctrTitle"/>
          </p:nvPr>
        </p:nvSpPr>
        <p:spPr>
          <a:xfrm>
            <a:off x="581192" y="1009399"/>
            <a:ext cx="6823988" cy="1327401"/>
          </a:xfrm>
        </p:spPr>
        <p:txBody>
          <a:bodyPr anchor="b">
            <a:normAutofit/>
          </a:bodyPr>
          <a:lstStyle/>
          <a:p>
            <a:r>
              <a:rPr lang="en-US" altLang="zh-CN" sz="4800" dirty="0">
                <a:solidFill>
                  <a:schemeClr val="tx1"/>
                </a:solidFill>
              </a:rPr>
              <a:t>GitHub link</a:t>
            </a:r>
            <a:endParaRPr lang="en-US" sz="4800" dirty="0">
              <a:solidFill>
                <a:schemeClr val="tx1"/>
              </a:solidFill>
            </a:endParaRPr>
          </a:p>
        </p:txBody>
      </p:sp>
      <p:sp>
        <p:nvSpPr>
          <p:cNvPr id="13" name="Rectangle 12">
            <a:extLst>
              <a:ext uri="{FF2B5EF4-FFF2-40B4-BE49-F238E27FC236}">
                <a16:creationId xmlns:a16="http://schemas.microsoft.com/office/drawing/2014/main" id="{673313D8-D259-4D89-9CE5-14884FB40D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19" y="457200"/>
            <a:ext cx="6766560" cy="91439"/>
          </a:xfrm>
          <a:prstGeom prst="rect">
            <a:avLst/>
          </a:prstGeom>
          <a:solidFill>
            <a:schemeClr val="tx1">
              <a:alpha val="6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id="{706D85A2-8CF0-4F1B-BD65-BBD1370716AC}"/>
              </a:ext>
            </a:extLst>
          </p:cNvPr>
          <p:cNvPicPr>
            <a:picLocks noChangeAspect="1"/>
          </p:cNvPicPr>
          <p:nvPr/>
        </p:nvPicPr>
        <p:blipFill rotWithShape="1">
          <a:blip r:embed="rId2"/>
          <a:srcRect l="26482" r="31277"/>
          <a:stretch/>
        </p:blipFill>
        <p:spPr>
          <a:xfrm>
            <a:off x="8140428" y="10"/>
            <a:ext cx="4051572" cy="6857990"/>
          </a:xfrm>
          <a:prstGeom prst="rect">
            <a:avLst/>
          </a:prstGeom>
        </p:spPr>
      </p:pic>
      <p:sp>
        <p:nvSpPr>
          <p:cNvPr id="4" name="TextBox 3">
            <a:extLst>
              <a:ext uri="{FF2B5EF4-FFF2-40B4-BE49-F238E27FC236}">
                <a16:creationId xmlns:a16="http://schemas.microsoft.com/office/drawing/2014/main" id="{8C4997C3-44CE-485F-9D0D-05F1E710DB20}"/>
              </a:ext>
            </a:extLst>
          </p:cNvPr>
          <p:cNvSpPr txBox="1"/>
          <p:nvPr/>
        </p:nvSpPr>
        <p:spPr>
          <a:xfrm>
            <a:off x="827305" y="4731657"/>
            <a:ext cx="5689610" cy="1015663"/>
          </a:xfrm>
          <a:prstGeom prst="rect">
            <a:avLst/>
          </a:prstGeom>
          <a:noFill/>
        </p:spPr>
        <p:txBody>
          <a:bodyPr wrap="square" rtlCol="0">
            <a:spAutoFit/>
          </a:bodyPr>
          <a:lstStyle/>
          <a:p>
            <a:r>
              <a:rPr lang="en-US" sz="6000" dirty="0"/>
              <a:t>Thank You </a:t>
            </a:r>
          </a:p>
        </p:txBody>
      </p:sp>
      <p:sp>
        <p:nvSpPr>
          <p:cNvPr id="3" name="TextBox 2">
            <a:extLst>
              <a:ext uri="{FF2B5EF4-FFF2-40B4-BE49-F238E27FC236}">
                <a16:creationId xmlns:a16="http://schemas.microsoft.com/office/drawing/2014/main" id="{F3DCF3BF-54A1-4765-B098-3963FB85992E}"/>
              </a:ext>
            </a:extLst>
          </p:cNvPr>
          <p:cNvSpPr txBox="1"/>
          <p:nvPr/>
        </p:nvSpPr>
        <p:spPr>
          <a:xfrm>
            <a:off x="638619" y="2707474"/>
            <a:ext cx="4419800" cy="369332"/>
          </a:xfrm>
          <a:prstGeom prst="rect">
            <a:avLst/>
          </a:prstGeom>
          <a:noFill/>
        </p:spPr>
        <p:txBody>
          <a:bodyPr wrap="none" rtlCol="0">
            <a:spAutoFit/>
          </a:bodyPr>
          <a:lstStyle/>
          <a:p>
            <a:r>
              <a:rPr lang="en-US" dirty="0"/>
              <a:t>https://github.com/ksong227/CS691TeamDice</a:t>
            </a:r>
          </a:p>
        </p:txBody>
      </p:sp>
    </p:spTree>
    <p:extLst>
      <p:ext uri="{BB962C8B-B14F-4D97-AF65-F5344CB8AC3E}">
        <p14:creationId xmlns:p14="http://schemas.microsoft.com/office/powerpoint/2010/main" val="297696964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8E6FC-5F28-4EEC-8387-709FF8EFA287}"/>
              </a:ext>
            </a:extLst>
          </p:cNvPr>
          <p:cNvSpPr>
            <a:spLocks noGrp="1"/>
          </p:cNvSpPr>
          <p:nvPr>
            <p:ph type="ctrTitle"/>
          </p:nvPr>
        </p:nvSpPr>
        <p:spPr/>
        <p:txBody>
          <a:bodyPr/>
          <a:lstStyle/>
          <a:p>
            <a:r>
              <a:rPr lang="en-US" dirty="0"/>
              <a:t>Persona of a college Student </a:t>
            </a:r>
          </a:p>
        </p:txBody>
      </p:sp>
      <p:sp>
        <p:nvSpPr>
          <p:cNvPr id="4" name="TextBox 3">
            <a:extLst>
              <a:ext uri="{FF2B5EF4-FFF2-40B4-BE49-F238E27FC236}">
                <a16:creationId xmlns:a16="http://schemas.microsoft.com/office/drawing/2014/main" id="{BC9C3D28-B29C-4AC1-951C-5CD27A713A5C}"/>
              </a:ext>
            </a:extLst>
          </p:cNvPr>
          <p:cNvSpPr txBox="1"/>
          <p:nvPr/>
        </p:nvSpPr>
        <p:spPr>
          <a:xfrm>
            <a:off x="581191" y="3251200"/>
            <a:ext cx="10856066" cy="1569660"/>
          </a:xfrm>
          <a:prstGeom prst="rect">
            <a:avLst/>
          </a:prstGeom>
          <a:noFill/>
        </p:spPr>
        <p:txBody>
          <a:bodyPr wrap="square" rtlCol="0">
            <a:spAutoFit/>
          </a:bodyPr>
          <a:lstStyle/>
          <a:p>
            <a:r>
              <a:rPr lang="en-US" sz="2400" dirty="0">
                <a:solidFill>
                  <a:schemeClr val="bg1"/>
                </a:solidFill>
              </a:rPr>
              <a:t>Hi, I am Nancy studying Bachelor's in Computer Science at North Georgia University.  It’s difficult for me to pick a laptop out of many brands.  There are ASUS, MSI, Dell and so many famous brands with similar hardware specs.  I wish there is a good online application to help me identify which brand has the best hardware with the best price. </a:t>
            </a:r>
          </a:p>
        </p:txBody>
      </p:sp>
    </p:spTree>
    <p:extLst>
      <p:ext uri="{BB962C8B-B14F-4D97-AF65-F5344CB8AC3E}">
        <p14:creationId xmlns:p14="http://schemas.microsoft.com/office/powerpoint/2010/main" val="3281928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BE89E-0FC8-42A9-A3D8-1101BAB4FB80}"/>
              </a:ext>
            </a:extLst>
          </p:cNvPr>
          <p:cNvSpPr>
            <a:spLocks noGrp="1"/>
          </p:cNvSpPr>
          <p:nvPr>
            <p:ph type="ctrTitle"/>
          </p:nvPr>
        </p:nvSpPr>
        <p:spPr/>
        <p:txBody>
          <a:bodyPr/>
          <a:lstStyle/>
          <a:p>
            <a:r>
              <a:rPr lang="en-US" dirty="0"/>
              <a:t>Persona of a software engineer</a:t>
            </a:r>
          </a:p>
        </p:txBody>
      </p:sp>
      <p:sp>
        <p:nvSpPr>
          <p:cNvPr id="4" name="TextBox 3">
            <a:extLst>
              <a:ext uri="{FF2B5EF4-FFF2-40B4-BE49-F238E27FC236}">
                <a16:creationId xmlns:a16="http://schemas.microsoft.com/office/drawing/2014/main" id="{C73DA153-E401-47C4-8D4E-3E6DF26B99FB}"/>
              </a:ext>
            </a:extLst>
          </p:cNvPr>
          <p:cNvSpPr txBox="1"/>
          <p:nvPr/>
        </p:nvSpPr>
        <p:spPr>
          <a:xfrm>
            <a:off x="581191" y="3154017"/>
            <a:ext cx="10993549" cy="2308324"/>
          </a:xfrm>
          <a:prstGeom prst="rect">
            <a:avLst/>
          </a:prstGeom>
          <a:noFill/>
        </p:spPr>
        <p:txBody>
          <a:bodyPr wrap="square" rtlCol="0">
            <a:spAutoFit/>
          </a:bodyPr>
          <a:lstStyle/>
          <a:p>
            <a:r>
              <a:rPr lang="en-US" sz="2400" dirty="0">
                <a:solidFill>
                  <a:schemeClr val="bg1"/>
                </a:solidFill>
              </a:rPr>
              <a:t>Hi, I am </a:t>
            </a:r>
            <a:r>
              <a:rPr lang="en-US" sz="2400" dirty="0" err="1">
                <a:solidFill>
                  <a:schemeClr val="bg1"/>
                </a:solidFill>
              </a:rPr>
              <a:t>Jz</a:t>
            </a:r>
            <a:r>
              <a:rPr lang="en-US" sz="2400" dirty="0">
                <a:solidFill>
                  <a:schemeClr val="bg1"/>
                </a:solidFill>
              </a:rPr>
              <a:t> Han. I am an experienced IT worker living in the Georgia suburb. In Georgia, the retail store is far away from where I live so I always shop for PC parts online. However, the websites that I am f</a:t>
            </a:r>
            <a:r>
              <a:rPr lang="en-US" altLang="zh-CN" sz="2400" dirty="0">
                <a:solidFill>
                  <a:schemeClr val="bg1"/>
                </a:solidFill>
              </a:rPr>
              <a:t>amiliar with are only office related.  They do sell PC hardware but it’s not their major business. I wish there was a web application that would just focus on selling PC parts. It would need to have a clear category breakdown and run smoothly just like any other shopping website.</a:t>
            </a:r>
            <a:endParaRPr lang="en-US" sz="2400" dirty="0">
              <a:solidFill>
                <a:schemeClr val="bg1"/>
              </a:solidFill>
            </a:endParaRPr>
          </a:p>
        </p:txBody>
      </p:sp>
    </p:spTree>
    <p:extLst>
      <p:ext uri="{BB962C8B-B14F-4D97-AF65-F5344CB8AC3E}">
        <p14:creationId xmlns:p14="http://schemas.microsoft.com/office/powerpoint/2010/main" val="1393580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6ABD0-5F53-A841-8640-D0E27240F5B4}"/>
              </a:ext>
            </a:extLst>
          </p:cNvPr>
          <p:cNvSpPr>
            <a:spLocks noGrp="1"/>
          </p:cNvSpPr>
          <p:nvPr>
            <p:ph type="ctrTitle"/>
          </p:nvPr>
        </p:nvSpPr>
        <p:spPr/>
        <p:txBody>
          <a:bodyPr/>
          <a:lstStyle/>
          <a:p>
            <a:r>
              <a:rPr lang="en-US" dirty="0"/>
              <a:t>Persona of a </a:t>
            </a:r>
            <a:r>
              <a:rPr lang="en-US" dirty="0" err="1"/>
              <a:t>Fil</a:t>
            </a:r>
            <a:r>
              <a:rPr lang="en-US" altLang="zh-CN" dirty="0" err="1"/>
              <a:t>Mmaker</a:t>
            </a:r>
            <a:endParaRPr lang="en-US" dirty="0"/>
          </a:p>
        </p:txBody>
      </p:sp>
      <p:sp>
        <p:nvSpPr>
          <p:cNvPr id="4" name="TextBox 3">
            <a:extLst>
              <a:ext uri="{FF2B5EF4-FFF2-40B4-BE49-F238E27FC236}">
                <a16:creationId xmlns:a16="http://schemas.microsoft.com/office/drawing/2014/main" id="{0FA89686-AD3C-2248-9587-16189C25452E}"/>
              </a:ext>
            </a:extLst>
          </p:cNvPr>
          <p:cNvSpPr txBox="1"/>
          <p:nvPr/>
        </p:nvSpPr>
        <p:spPr>
          <a:xfrm>
            <a:off x="599225" y="3200791"/>
            <a:ext cx="10993549" cy="2862322"/>
          </a:xfrm>
          <a:prstGeom prst="rect">
            <a:avLst/>
          </a:prstGeom>
          <a:noFill/>
        </p:spPr>
        <p:txBody>
          <a:bodyPr wrap="square" rtlCol="0">
            <a:spAutoFit/>
          </a:bodyPr>
          <a:lstStyle/>
          <a:p>
            <a:r>
              <a:rPr lang="en-US" sz="2000" dirty="0">
                <a:solidFill>
                  <a:schemeClr val="bg1"/>
                </a:solidFill>
              </a:rPr>
              <a:t>Hi, my name is Mark. I’m an MFA of Filmmaking in the School of Visual Arts in New York. Next semester I will take classes related to video editing and color correction and I’m using 4K videos instead of 1080p videos. So I’m changing my main editing tool from Adobe Premiere to Davinci Resolve. I have a great Gaming Desktop and it worked well with Premiere, but after moving to Davinci it runs much slower. I was told that different professional</a:t>
            </a:r>
            <a:r>
              <a:rPr lang="zh-CN" altLang="en-US" sz="2000" dirty="0">
                <a:solidFill>
                  <a:schemeClr val="bg1"/>
                </a:solidFill>
              </a:rPr>
              <a:t> </a:t>
            </a:r>
            <a:r>
              <a:rPr lang="en-US" sz="2000" dirty="0">
                <a:solidFill>
                  <a:schemeClr val="bg1"/>
                </a:solidFill>
              </a:rPr>
              <a:t>software sometimes make more use of different</a:t>
            </a:r>
            <a:r>
              <a:rPr lang="zh-CN" altLang="en-US" sz="2000" dirty="0">
                <a:solidFill>
                  <a:schemeClr val="bg1"/>
                </a:solidFill>
              </a:rPr>
              <a:t> </a:t>
            </a:r>
            <a:r>
              <a:rPr lang="en-US" sz="2000" dirty="0">
                <a:solidFill>
                  <a:schemeClr val="bg1"/>
                </a:solidFill>
              </a:rPr>
              <a:t>components of the PC.  When I was</a:t>
            </a:r>
            <a:r>
              <a:rPr lang="zh-CN" altLang="en-US" sz="2000" dirty="0">
                <a:solidFill>
                  <a:schemeClr val="bg1"/>
                </a:solidFill>
              </a:rPr>
              <a:t> </a:t>
            </a:r>
            <a:r>
              <a:rPr lang="en-US" altLang="zh-CN" sz="2000" dirty="0">
                <a:solidFill>
                  <a:schemeClr val="bg1"/>
                </a:solidFill>
              </a:rPr>
              <a:t>trying</a:t>
            </a:r>
            <a:r>
              <a:rPr lang="zh-CN" altLang="en-US" sz="2000" dirty="0">
                <a:solidFill>
                  <a:schemeClr val="bg1"/>
                </a:solidFill>
              </a:rPr>
              <a:t> </a:t>
            </a:r>
            <a:r>
              <a:rPr lang="en-US" altLang="zh-CN" sz="2000" dirty="0">
                <a:solidFill>
                  <a:schemeClr val="bg1"/>
                </a:solidFill>
              </a:rPr>
              <a:t>to</a:t>
            </a:r>
            <a:r>
              <a:rPr lang="en-US" sz="2000" dirty="0">
                <a:solidFill>
                  <a:schemeClr val="bg1"/>
                </a:solidFill>
              </a:rPr>
              <a:t> find which part of my PC should be</a:t>
            </a:r>
            <a:r>
              <a:rPr lang="zh-CN" altLang="en-US" sz="2000" dirty="0">
                <a:solidFill>
                  <a:schemeClr val="bg1"/>
                </a:solidFill>
              </a:rPr>
              <a:t> </a:t>
            </a:r>
            <a:r>
              <a:rPr lang="en-US" altLang="zh-CN" sz="2000" dirty="0">
                <a:solidFill>
                  <a:schemeClr val="bg1"/>
                </a:solidFill>
              </a:rPr>
              <a:t>replaced,</a:t>
            </a:r>
            <a:r>
              <a:rPr lang="en-US" sz="2000" dirty="0">
                <a:solidFill>
                  <a:schemeClr val="bg1"/>
                </a:solidFill>
              </a:rPr>
              <a:t> I found that all</a:t>
            </a:r>
            <a:r>
              <a:rPr lang="zh-CN" altLang="en-US" sz="2000" dirty="0">
                <a:solidFill>
                  <a:schemeClr val="bg1"/>
                </a:solidFill>
              </a:rPr>
              <a:t> </a:t>
            </a:r>
            <a:r>
              <a:rPr lang="en-US" sz="2000" dirty="0">
                <a:solidFill>
                  <a:schemeClr val="bg1"/>
                </a:solidFill>
              </a:rPr>
              <a:t>the current PC building websites separated their PC builds into categories like gaming PC, creator PC, or office PC. It would be helpful to have a PC Building website which can make buying suggestions based not only on the main use, but also based on the specific workflow and tools.</a:t>
            </a:r>
          </a:p>
        </p:txBody>
      </p:sp>
    </p:spTree>
    <p:extLst>
      <p:ext uri="{BB962C8B-B14F-4D97-AF65-F5344CB8AC3E}">
        <p14:creationId xmlns:p14="http://schemas.microsoft.com/office/powerpoint/2010/main" val="1545401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EA78B-5281-7041-9983-5016C716094E}"/>
              </a:ext>
            </a:extLst>
          </p:cNvPr>
          <p:cNvSpPr>
            <a:spLocks noGrp="1"/>
          </p:cNvSpPr>
          <p:nvPr>
            <p:ph type="ctrTitle"/>
          </p:nvPr>
        </p:nvSpPr>
        <p:spPr/>
        <p:txBody>
          <a:bodyPr/>
          <a:lstStyle/>
          <a:p>
            <a:r>
              <a:rPr lang="en-US" dirty="0"/>
              <a:t>Persona of a Gamer</a:t>
            </a:r>
          </a:p>
        </p:txBody>
      </p:sp>
      <p:sp>
        <p:nvSpPr>
          <p:cNvPr id="4" name="TextBox 3">
            <a:extLst>
              <a:ext uri="{FF2B5EF4-FFF2-40B4-BE49-F238E27FC236}">
                <a16:creationId xmlns:a16="http://schemas.microsoft.com/office/drawing/2014/main" id="{CE23F5A4-AFCA-C848-8973-164C283DA8AD}"/>
              </a:ext>
            </a:extLst>
          </p:cNvPr>
          <p:cNvSpPr txBox="1"/>
          <p:nvPr/>
        </p:nvSpPr>
        <p:spPr>
          <a:xfrm>
            <a:off x="586216" y="3167743"/>
            <a:ext cx="11019568" cy="3046988"/>
          </a:xfrm>
          <a:prstGeom prst="rect">
            <a:avLst/>
          </a:prstGeom>
          <a:noFill/>
        </p:spPr>
        <p:txBody>
          <a:bodyPr wrap="square" rtlCol="0">
            <a:spAutoFit/>
          </a:bodyPr>
          <a:lstStyle/>
          <a:p>
            <a:r>
              <a:rPr lang="en-US" sz="2400" dirty="0">
                <a:solidFill>
                  <a:schemeClr val="bg1"/>
                </a:solidFill>
              </a:rPr>
              <a:t>Hi, I am Jessi</a:t>
            </a:r>
            <a:r>
              <a:rPr lang="en-US" altLang="zh-CN" sz="2400" dirty="0">
                <a:solidFill>
                  <a:schemeClr val="bg1"/>
                </a:solidFill>
              </a:rPr>
              <a:t>,</a:t>
            </a:r>
            <a:r>
              <a:rPr lang="zh-CN" altLang="en-US" sz="2400" dirty="0">
                <a:solidFill>
                  <a:schemeClr val="bg1"/>
                </a:solidFill>
              </a:rPr>
              <a:t> </a:t>
            </a:r>
            <a:r>
              <a:rPr lang="en-US" altLang="zh-CN" sz="2400" dirty="0">
                <a:solidFill>
                  <a:schemeClr val="bg1"/>
                </a:solidFill>
              </a:rPr>
              <a:t>a</a:t>
            </a:r>
            <a:r>
              <a:rPr lang="en-US" sz="2400" dirty="0">
                <a:solidFill>
                  <a:schemeClr val="bg1"/>
                </a:solidFill>
              </a:rPr>
              <a:t> Bachelor at Pace University. I’m a big fan of AAA PC gaming so I plan to buy a powerful laptop which can be used for heavy gaming as well as </a:t>
            </a:r>
            <a:r>
              <a:rPr lang="en-US" altLang="zh-CN" sz="2400" dirty="0">
                <a:solidFill>
                  <a:schemeClr val="bg1"/>
                </a:solidFill>
              </a:rPr>
              <a:t>course</a:t>
            </a:r>
            <a:r>
              <a:rPr lang="en-US" sz="2400" dirty="0">
                <a:solidFill>
                  <a:schemeClr val="bg1"/>
                </a:solidFill>
              </a:rPr>
              <a:t> work.  The existing PC websites only show the specs of the laptops. However, the gaming performance is not only related to the specs on the laptop.  The thermal strategy, </a:t>
            </a:r>
            <a:r>
              <a:rPr lang="en-US" sz="2400" dirty="0" err="1">
                <a:solidFill>
                  <a:schemeClr val="bg1"/>
                </a:solidFill>
              </a:rPr>
              <a:t>TDP</a:t>
            </a:r>
            <a:r>
              <a:rPr lang="en-US" sz="2400" dirty="0">
                <a:solidFill>
                  <a:schemeClr val="bg1"/>
                </a:solidFill>
              </a:rPr>
              <a:t> settings, power management, and even pre-installed software will affect the gaming performance in the real world. These detailed information are not shown on existing websites. It would be great to have a website to show me the real gaming performance of each laptop to help me make purchase decisions.</a:t>
            </a:r>
          </a:p>
        </p:txBody>
      </p:sp>
    </p:spTree>
    <p:extLst>
      <p:ext uri="{BB962C8B-B14F-4D97-AF65-F5344CB8AC3E}">
        <p14:creationId xmlns:p14="http://schemas.microsoft.com/office/powerpoint/2010/main" val="2994720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71E8A4-5ED9-4453-8490-8EA06AE4DDF5}"/>
              </a:ext>
            </a:extLst>
          </p:cNvPr>
          <p:cNvSpPr>
            <a:spLocks noGrp="1"/>
          </p:cNvSpPr>
          <p:nvPr>
            <p:ph type="ctrTitle"/>
          </p:nvPr>
        </p:nvSpPr>
        <p:spPr>
          <a:xfrm>
            <a:off x="599225" y="699156"/>
            <a:ext cx="10993549" cy="857796"/>
          </a:xfrm>
        </p:spPr>
        <p:txBody>
          <a:bodyPr>
            <a:noAutofit/>
          </a:bodyPr>
          <a:lstStyle/>
          <a:p>
            <a:r>
              <a:rPr lang="en-US" sz="6000" dirty="0"/>
              <a:t>MVP</a:t>
            </a:r>
          </a:p>
        </p:txBody>
      </p:sp>
      <p:sp>
        <p:nvSpPr>
          <p:cNvPr id="6" name="文本框 5">
            <a:extLst>
              <a:ext uri="{FF2B5EF4-FFF2-40B4-BE49-F238E27FC236}">
                <a16:creationId xmlns:a16="http://schemas.microsoft.com/office/drawing/2014/main" id="{DEA73D71-EAE7-40AF-A9C6-CDAF5E45EDD0}"/>
              </a:ext>
            </a:extLst>
          </p:cNvPr>
          <p:cNvSpPr txBox="1"/>
          <p:nvPr/>
        </p:nvSpPr>
        <p:spPr>
          <a:xfrm>
            <a:off x="599225" y="1645920"/>
            <a:ext cx="10993549" cy="1200329"/>
          </a:xfrm>
          <a:prstGeom prst="rect">
            <a:avLst/>
          </a:prstGeom>
          <a:noFill/>
        </p:spPr>
        <p:txBody>
          <a:bodyPr wrap="square" rtlCol="0">
            <a:spAutoFit/>
          </a:bodyPr>
          <a:lstStyle/>
          <a:p>
            <a:r>
              <a:rPr lang="en-US" dirty="0"/>
              <a:t>Which problem does it solve?</a:t>
            </a:r>
          </a:p>
          <a:p>
            <a:endParaRPr lang="en-US" dirty="0"/>
          </a:p>
          <a:p>
            <a:r>
              <a:rPr lang="en-US" dirty="0"/>
              <a:t>For the customers who are not familiar with the computer specs and components, it is difficult to choose the right PC builds or laptops that meet their needs.</a:t>
            </a:r>
          </a:p>
        </p:txBody>
      </p:sp>
      <p:sp>
        <p:nvSpPr>
          <p:cNvPr id="8" name="文本框 7">
            <a:extLst>
              <a:ext uri="{FF2B5EF4-FFF2-40B4-BE49-F238E27FC236}">
                <a16:creationId xmlns:a16="http://schemas.microsoft.com/office/drawing/2014/main" id="{227503B2-1318-4D60-B0AE-FC1329D0D73C}"/>
              </a:ext>
            </a:extLst>
          </p:cNvPr>
          <p:cNvSpPr txBox="1"/>
          <p:nvPr/>
        </p:nvSpPr>
        <p:spPr>
          <a:xfrm>
            <a:off x="599225" y="3464560"/>
            <a:ext cx="2865335" cy="2031325"/>
          </a:xfrm>
          <a:prstGeom prst="rect">
            <a:avLst/>
          </a:prstGeom>
          <a:noFill/>
        </p:spPr>
        <p:txBody>
          <a:bodyPr wrap="square" rtlCol="0">
            <a:spAutoFit/>
          </a:bodyPr>
          <a:lstStyle/>
          <a:p>
            <a:r>
              <a:rPr lang="en-US" dirty="0">
                <a:solidFill>
                  <a:schemeClr val="bg1"/>
                </a:solidFill>
              </a:rPr>
              <a:t>Minimum:</a:t>
            </a:r>
          </a:p>
          <a:p>
            <a:endParaRPr lang="en-US" dirty="0">
              <a:solidFill>
                <a:schemeClr val="bg1"/>
              </a:solidFill>
            </a:endParaRPr>
          </a:p>
          <a:p>
            <a:r>
              <a:rPr lang="en-US" dirty="0">
                <a:solidFill>
                  <a:schemeClr val="bg1"/>
                </a:solidFill>
              </a:rPr>
              <a:t>A website which allows customers choose and by PC components and laptops for meeting their different needs. </a:t>
            </a:r>
          </a:p>
        </p:txBody>
      </p:sp>
      <p:sp>
        <p:nvSpPr>
          <p:cNvPr id="9" name="文本框 8">
            <a:extLst>
              <a:ext uri="{FF2B5EF4-FFF2-40B4-BE49-F238E27FC236}">
                <a16:creationId xmlns:a16="http://schemas.microsoft.com/office/drawing/2014/main" id="{14D9833A-F0EC-419C-BC48-28D2AB7F6804}"/>
              </a:ext>
            </a:extLst>
          </p:cNvPr>
          <p:cNvSpPr txBox="1"/>
          <p:nvPr/>
        </p:nvSpPr>
        <p:spPr>
          <a:xfrm>
            <a:off x="4663331" y="3464560"/>
            <a:ext cx="2865335" cy="2308324"/>
          </a:xfrm>
          <a:prstGeom prst="rect">
            <a:avLst/>
          </a:prstGeom>
          <a:noFill/>
        </p:spPr>
        <p:txBody>
          <a:bodyPr wrap="square" rtlCol="0">
            <a:spAutoFit/>
          </a:bodyPr>
          <a:lstStyle/>
          <a:p>
            <a:r>
              <a:rPr lang="en-US" dirty="0">
                <a:solidFill>
                  <a:schemeClr val="bg1"/>
                </a:solidFill>
              </a:rPr>
              <a:t>Viable:</a:t>
            </a:r>
          </a:p>
          <a:p>
            <a:endParaRPr lang="en-US" dirty="0">
              <a:solidFill>
                <a:schemeClr val="bg1"/>
              </a:solidFill>
            </a:endParaRPr>
          </a:p>
          <a:p>
            <a:r>
              <a:rPr lang="en-US" dirty="0">
                <a:solidFill>
                  <a:schemeClr val="bg1"/>
                </a:solidFill>
              </a:rPr>
              <a:t>A tool which can give useful and accurate information of the PC components and laptops. Also the tool can give customers advice for different use.</a:t>
            </a:r>
          </a:p>
        </p:txBody>
      </p:sp>
      <p:sp>
        <p:nvSpPr>
          <p:cNvPr id="10" name="文本框 9">
            <a:extLst>
              <a:ext uri="{FF2B5EF4-FFF2-40B4-BE49-F238E27FC236}">
                <a16:creationId xmlns:a16="http://schemas.microsoft.com/office/drawing/2014/main" id="{BF587968-1F0A-4332-A876-18739B810846}"/>
              </a:ext>
            </a:extLst>
          </p:cNvPr>
          <p:cNvSpPr txBox="1"/>
          <p:nvPr/>
        </p:nvSpPr>
        <p:spPr>
          <a:xfrm>
            <a:off x="8727437" y="3434080"/>
            <a:ext cx="2865335" cy="2585323"/>
          </a:xfrm>
          <a:prstGeom prst="rect">
            <a:avLst/>
          </a:prstGeom>
          <a:noFill/>
        </p:spPr>
        <p:txBody>
          <a:bodyPr wrap="square" rtlCol="0">
            <a:spAutoFit/>
          </a:bodyPr>
          <a:lstStyle/>
          <a:p>
            <a:r>
              <a:rPr lang="en-US" dirty="0">
                <a:solidFill>
                  <a:schemeClr val="bg1"/>
                </a:solidFill>
              </a:rPr>
              <a:t>Minimum + Viable:</a:t>
            </a:r>
          </a:p>
          <a:p>
            <a:endParaRPr lang="en-US" dirty="0">
              <a:solidFill>
                <a:schemeClr val="bg1"/>
              </a:solidFill>
            </a:endParaRPr>
          </a:p>
          <a:p>
            <a:r>
              <a:rPr lang="en-US" dirty="0">
                <a:solidFill>
                  <a:schemeClr val="bg1"/>
                </a:solidFill>
              </a:rPr>
              <a:t>We are presenting a product which can provide real world performance information of PC and give suggestion to the customers for different use when they buy PC and laptops.</a:t>
            </a:r>
          </a:p>
        </p:txBody>
      </p:sp>
    </p:spTree>
    <p:extLst>
      <p:ext uri="{BB962C8B-B14F-4D97-AF65-F5344CB8AC3E}">
        <p14:creationId xmlns:p14="http://schemas.microsoft.com/office/powerpoint/2010/main" val="2486838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DD60C94-0C9C-47B7-BE88-045235ACC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FCF7016-AC99-433F-B943-24C3736E0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0"/>
            <a:ext cx="7579574" cy="64361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A03737D1-A930-4E3E-9160-3CD4AEC72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1" y="453642"/>
            <a:ext cx="3615596" cy="64511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F71CFF33-010E-4E26-A285-83B182982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707627"/>
            <a:ext cx="11293913" cy="64922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4" name="Table 3">
            <a:extLst>
              <a:ext uri="{FF2B5EF4-FFF2-40B4-BE49-F238E27FC236}">
                <a16:creationId xmlns:a16="http://schemas.microsoft.com/office/drawing/2014/main" id="{18196E7B-93E3-4B73-9E7E-45F50A38BBB9}"/>
              </a:ext>
            </a:extLst>
          </p:cNvPr>
          <p:cNvGraphicFramePr>
            <a:graphicFrameLocks noGrp="1"/>
          </p:cNvGraphicFramePr>
          <p:nvPr>
            <p:extLst>
              <p:ext uri="{D42A27DB-BD31-4B8C-83A1-F6EECF244321}">
                <p14:modId xmlns:p14="http://schemas.microsoft.com/office/powerpoint/2010/main" val="655559222"/>
              </p:ext>
            </p:extLst>
          </p:nvPr>
        </p:nvGraphicFramePr>
        <p:xfrm>
          <a:off x="1016000" y="1335314"/>
          <a:ext cx="10551886" cy="4238172"/>
        </p:xfrm>
        <a:graphic>
          <a:graphicData uri="http://schemas.openxmlformats.org/drawingml/2006/table">
            <a:tbl>
              <a:tblPr>
                <a:tableStyleId>{2D5ABB26-0587-4C30-8999-92F81FD0307C}</a:tableStyleId>
              </a:tblPr>
              <a:tblGrid>
                <a:gridCol w="10551886">
                  <a:extLst>
                    <a:ext uri="{9D8B030D-6E8A-4147-A177-3AD203B41FA5}">
                      <a16:colId xmlns:a16="http://schemas.microsoft.com/office/drawing/2014/main" val="1846262371"/>
                    </a:ext>
                  </a:extLst>
                </a:gridCol>
              </a:tblGrid>
              <a:tr h="4238172">
                <a:tc>
                  <a:txBody>
                    <a:bodyPr/>
                    <a:lstStyle/>
                    <a:p>
                      <a:endParaRPr lang="en-US" dirty="0"/>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826359647"/>
                  </a:ext>
                </a:extLst>
              </a:tr>
            </a:tbl>
          </a:graphicData>
        </a:graphic>
      </p:graphicFrame>
      <p:graphicFrame>
        <p:nvGraphicFramePr>
          <p:cNvPr id="13" name="Table 14">
            <a:extLst>
              <a:ext uri="{FF2B5EF4-FFF2-40B4-BE49-F238E27FC236}">
                <a16:creationId xmlns:a16="http://schemas.microsoft.com/office/drawing/2014/main" id="{4331C897-2EE2-4058-BD89-8F4354A66491}"/>
              </a:ext>
            </a:extLst>
          </p:cNvPr>
          <p:cNvGraphicFramePr>
            <a:graphicFrameLocks noGrp="1"/>
          </p:cNvGraphicFramePr>
          <p:nvPr>
            <p:extLst>
              <p:ext uri="{D42A27DB-BD31-4B8C-83A1-F6EECF244321}">
                <p14:modId xmlns:p14="http://schemas.microsoft.com/office/powerpoint/2010/main" val="747914390"/>
              </p:ext>
            </p:extLst>
          </p:nvPr>
        </p:nvGraphicFramePr>
        <p:xfrm>
          <a:off x="624114" y="1284516"/>
          <a:ext cx="10943771" cy="4304443"/>
        </p:xfrm>
        <a:graphic>
          <a:graphicData uri="http://schemas.openxmlformats.org/drawingml/2006/table">
            <a:tbl>
              <a:tblPr firstRow="1" bandRow="1">
                <a:tableStyleId>{5C22544A-7EE6-4342-B048-85BDC9FD1C3A}</a:tableStyleId>
              </a:tblPr>
              <a:tblGrid>
                <a:gridCol w="796720">
                  <a:extLst>
                    <a:ext uri="{9D8B030D-6E8A-4147-A177-3AD203B41FA5}">
                      <a16:colId xmlns:a16="http://schemas.microsoft.com/office/drawing/2014/main" val="3721174720"/>
                    </a:ext>
                  </a:extLst>
                </a:gridCol>
                <a:gridCol w="1632978">
                  <a:extLst>
                    <a:ext uri="{9D8B030D-6E8A-4147-A177-3AD203B41FA5}">
                      <a16:colId xmlns:a16="http://schemas.microsoft.com/office/drawing/2014/main" val="3544834240"/>
                    </a:ext>
                  </a:extLst>
                </a:gridCol>
                <a:gridCol w="1632978">
                  <a:extLst>
                    <a:ext uri="{9D8B030D-6E8A-4147-A177-3AD203B41FA5}">
                      <a16:colId xmlns:a16="http://schemas.microsoft.com/office/drawing/2014/main" val="3378169457"/>
                    </a:ext>
                  </a:extLst>
                </a:gridCol>
                <a:gridCol w="5495079">
                  <a:extLst>
                    <a:ext uri="{9D8B030D-6E8A-4147-A177-3AD203B41FA5}">
                      <a16:colId xmlns:a16="http://schemas.microsoft.com/office/drawing/2014/main" val="1967960903"/>
                    </a:ext>
                  </a:extLst>
                </a:gridCol>
                <a:gridCol w="1386016">
                  <a:extLst>
                    <a:ext uri="{9D8B030D-6E8A-4147-A177-3AD203B41FA5}">
                      <a16:colId xmlns:a16="http://schemas.microsoft.com/office/drawing/2014/main" val="3256339327"/>
                    </a:ext>
                  </a:extLst>
                </a:gridCol>
              </a:tblGrid>
              <a:tr h="555403">
                <a:tc>
                  <a:txBody>
                    <a:bodyPr/>
                    <a:lstStyle/>
                    <a:p>
                      <a:r>
                        <a:rPr lang="en-US" dirty="0"/>
                        <a:t>#</a:t>
                      </a:r>
                    </a:p>
                  </a:txBody>
                  <a:tcPr/>
                </a:tc>
                <a:tc>
                  <a:txBody>
                    <a:bodyPr/>
                    <a:lstStyle/>
                    <a:p>
                      <a:r>
                        <a:rPr lang="en-US" dirty="0"/>
                        <a:t>Tasks</a:t>
                      </a:r>
                    </a:p>
                  </a:txBody>
                  <a:tcPr/>
                </a:tc>
                <a:tc>
                  <a:txBody>
                    <a:bodyPr/>
                    <a:lstStyle/>
                    <a:p>
                      <a:r>
                        <a:rPr lang="en-US" dirty="0"/>
                        <a:t>Role</a:t>
                      </a:r>
                    </a:p>
                  </a:txBody>
                  <a:tcPr/>
                </a:tc>
                <a:tc>
                  <a:txBody>
                    <a:bodyPr/>
                    <a:lstStyle/>
                    <a:p>
                      <a:r>
                        <a:rPr lang="en-US" dirty="0"/>
                        <a:t>User story</a:t>
                      </a:r>
                    </a:p>
                  </a:txBody>
                  <a:tcPr/>
                </a:tc>
                <a:tc>
                  <a:txBody>
                    <a:bodyPr/>
                    <a:lstStyle/>
                    <a:p>
                      <a:r>
                        <a:rPr lang="en-US" dirty="0"/>
                        <a:t>Priority</a:t>
                      </a:r>
                    </a:p>
                  </a:txBody>
                  <a:tcPr/>
                </a:tc>
                <a:extLst>
                  <a:ext uri="{0D108BD9-81ED-4DB2-BD59-A6C34878D82A}">
                    <a16:rowId xmlns:a16="http://schemas.microsoft.com/office/drawing/2014/main" val="2941361379"/>
                  </a:ext>
                </a:extLst>
              </a:tr>
              <a:tr h="872754">
                <a:tc>
                  <a:txBody>
                    <a:bodyPr/>
                    <a:lstStyle/>
                    <a:p>
                      <a:r>
                        <a:rPr lang="en-US" dirty="0"/>
                        <a:t>1</a:t>
                      </a:r>
                    </a:p>
                  </a:txBody>
                  <a:tcPr/>
                </a:tc>
                <a:tc>
                  <a:txBody>
                    <a:bodyPr/>
                    <a:lstStyle/>
                    <a:p>
                      <a:r>
                        <a:rPr lang="en-US" dirty="0"/>
                        <a:t>Registration page/Account creation</a:t>
                      </a:r>
                    </a:p>
                  </a:txBody>
                  <a:tcPr/>
                </a:tc>
                <a:tc>
                  <a:txBody>
                    <a:bodyPr/>
                    <a:lstStyle/>
                    <a:p>
                      <a:r>
                        <a:rPr lang="en-US" dirty="0"/>
                        <a:t>User</a:t>
                      </a:r>
                    </a:p>
                  </a:txBody>
                  <a:tcPr/>
                </a:tc>
                <a:tc>
                  <a:txBody>
                    <a:bodyPr/>
                    <a:lstStyle/>
                    <a:p>
                      <a:r>
                        <a:rPr lang="en-US" dirty="0"/>
                        <a:t>As a user, I need an account to login to the website to buy items and keep my PC build list.</a:t>
                      </a:r>
                    </a:p>
                  </a:txBody>
                  <a:tcPr/>
                </a:tc>
                <a:tc>
                  <a:txBody>
                    <a:bodyPr/>
                    <a:lstStyle/>
                    <a:p>
                      <a:r>
                        <a:rPr lang="en-US" dirty="0"/>
                        <a:t>High</a:t>
                      </a:r>
                    </a:p>
                  </a:txBody>
                  <a:tcPr/>
                </a:tc>
                <a:extLst>
                  <a:ext uri="{0D108BD9-81ED-4DB2-BD59-A6C34878D82A}">
                    <a16:rowId xmlns:a16="http://schemas.microsoft.com/office/drawing/2014/main" val="3417682182"/>
                  </a:ext>
                </a:extLst>
              </a:tr>
              <a:tr h="622505">
                <a:tc>
                  <a:txBody>
                    <a:bodyPr/>
                    <a:lstStyle/>
                    <a:p>
                      <a:r>
                        <a:rPr lang="en-US" dirty="0"/>
                        <a:t>2</a:t>
                      </a:r>
                    </a:p>
                  </a:txBody>
                  <a:tcPr/>
                </a:tc>
                <a:tc>
                  <a:txBody>
                    <a:bodyPr/>
                    <a:lstStyle/>
                    <a:p>
                      <a:r>
                        <a:rPr lang="en-US" dirty="0"/>
                        <a:t>Login page</a:t>
                      </a:r>
                    </a:p>
                  </a:txBody>
                  <a:tcPr/>
                </a:tc>
                <a:tc>
                  <a:txBody>
                    <a:bodyPr/>
                    <a:lstStyle/>
                    <a:p>
                      <a:r>
                        <a:rPr lang="en-US" dirty="0"/>
                        <a:t>User</a:t>
                      </a:r>
                    </a:p>
                  </a:txBody>
                  <a:tcPr/>
                </a:tc>
                <a:tc>
                  <a:txBody>
                    <a:bodyPr/>
                    <a:lstStyle/>
                    <a:p>
                      <a:r>
                        <a:rPr lang="en-US" dirty="0"/>
                        <a:t>As a user, I need to be able to login my account with my username and password.</a:t>
                      </a:r>
                    </a:p>
                  </a:txBody>
                  <a:tcPr/>
                </a:tc>
                <a:tc>
                  <a:txBody>
                    <a:bodyPr/>
                    <a:lstStyle/>
                    <a:p>
                      <a:r>
                        <a:rPr lang="en-US" dirty="0"/>
                        <a:t>High</a:t>
                      </a:r>
                    </a:p>
                  </a:txBody>
                  <a:tcPr/>
                </a:tc>
                <a:extLst>
                  <a:ext uri="{0D108BD9-81ED-4DB2-BD59-A6C34878D82A}">
                    <a16:rowId xmlns:a16="http://schemas.microsoft.com/office/drawing/2014/main" val="867493732"/>
                  </a:ext>
                </a:extLst>
              </a:tr>
              <a:tr h="872754">
                <a:tc>
                  <a:txBody>
                    <a:bodyPr/>
                    <a:lstStyle/>
                    <a:p>
                      <a:r>
                        <a:rPr lang="en-US" dirty="0"/>
                        <a:t>3</a:t>
                      </a:r>
                    </a:p>
                  </a:txBody>
                  <a:tcPr/>
                </a:tc>
                <a:tc>
                  <a:txBody>
                    <a:bodyPr/>
                    <a:lstStyle/>
                    <a:p>
                      <a:r>
                        <a:rPr lang="en-US" dirty="0"/>
                        <a:t>Logout ability</a:t>
                      </a:r>
                    </a:p>
                  </a:txBody>
                  <a:tcPr/>
                </a:tc>
                <a:tc>
                  <a:txBody>
                    <a:bodyPr/>
                    <a:lstStyle/>
                    <a:p>
                      <a:r>
                        <a:rPr lang="en-US" dirty="0"/>
                        <a:t>User</a:t>
                      </a:r>
                    </a:p>
                  </a:txBody>
                  <a:tcPr/>
                </a:tc>
                <a:tc>
                  <a:txBody>
                    <a:bodyPr/>
                    <a:lstStyle/>
                    <a:p>
                      <a:r>
                        <a:rPr lang="en-US" dirty="0"/>
                        <a:t>As a user, I want to be able to log out the site so my information will not access by other people who use the same machine.</a:t>
                      </a:r>
                    </a:p>
                  </a:txBody>
                  <a:tcPr/>
                </a:tc>
                <a:tc>
                  <a:txBody>
                    <a:bodyPr/>
                    <a:lstStyle/>
                    <a:p>
                      <a:r>
                        <a:rPr lang="en-US" dirty="0"/>
                        <a:t>High</a:t>
                      </a:r>
                    </a:p>
                  </a:txBody>
                  <a:tcPr/>
                </a:tc>
                <a:extLst>
                  <a:ext uri="{0D108BD9-81ED-4DB2-BD59-A6C34878D82A}">
                    <a16:rowId xmlns:a16="http://schemas.microsoft.com/office/drawing/2014/main" val="2778607831"/>
                  </a:ext>
                </a:extLst>
              </a:tr>
              <a:tr h="610928">
                <a:tc>
                  <a:txBody>
                    <a:bodyPr/>
                    <a:lstStyle/>
                    <a:p>
                      <a:r>
                        <a:rPr lang="en-US" dirty="0"/>
                        <a:t>4</a:t>
                      </a:r>
                    </a:p>
                  </a:txBody>
                  <a:tcPr/>
                </a:tc>
                <a:tc>
                  <a:txBody>
                    <a:bodyPr/>
                    <a:lstStyle/>
                    <a:p>
                      <a:r>
                        <a:rPr lang="en-US" dirty="0"/>
                        <a:t>Database creation</a:t>
                      </a:r>
                    </a:p>
                  </a:txBody>
                  <a:tcPr/>
                </a:tc>
                <a:tc>
                  <a:txBody>
                    <a:bodyPr/>
                    <a:lstStyle/>
                    <a:p>
                      <a:r>
                        <a:rPr lang="en-US" dirty="0"/>
                        <a:t>Admin</a:t>
                      </a:r>
                    </a:p>
                  </a:txBody>
                  <a:tcPr/>
                </a:tc>
                <a:tc>
                  <a:txBody>
                    <a:bodyPr/>
                    <a:lstStyle/>
                    <a:p>
                      <a:r>
                        <a:rPr lang="en-US" altLang="zh-CN" dirty="0"/>
                        <a:t>As an administrator, I need to be able to store and manage products and users.</a:t>
                      </a:r>
                      <a:endParaRPr lang="en-US" dirty="0"/>
                    </a:p>
                  </a:txBody>
                  <a:tcPr/>
                </a:tc>
                <a:tc>
                  <a:txBody>
                    <a:bodyPr/>
                    <a:lstStyle/>
                    <a:p>
                      <a:r>
                        <a:rPr lang="en-US" dirty="0"/>
                        <a:t>High </a:t>
                      </a:r>
                    </a:p>
                  </a:txBody>
                  <a:tcPr/>
                </a:tc>
                <a:extLst>
                  <a:ext uri="{0D108BD9-81ED-4DB2-BD59-A6C34878D82A}">
                    <a16:rowId xmlns:a16="http://schemas.microsoft.com/office/drawing/2014/main" val="877015754"/>
                  </a:ext>
                </a:extLst>
              </a:tr>
              <a:tr h="610928">
                <a:tc>
                  <a:txBody>
                    <a:bodyPr/>
                    <a:lstStyle/>
                    <a:p>
                      <a:r>
                        <a:rPr lang="en-US" dirty="0"/>
                        <a:t>5</a:t>
                      </a:r>
                    </a:p>
                  </a:txBody>
                  <a:tcPr/>
                </a:tc>
                <a:tc>
                  <a:txBody>
                    <a:bodyPr/>
                    <a:lstStyle/>
                    <a:p>
                      <a:r>
                        <a:rPr lang="en-US" dirty="0"/>
                        <a:t>Creating </a:t>
                      </a:r>
                      <a:r>
                        <a:rPr lang="en-US" altLang="zh-CN" dirty="0"/>
                        <a:t>product page</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Admin</a:t>
                      </a:r>
                    </a:p>
                    <a:p>
                      <a:endParaRPr lang="en-US" dirty="0"/>
                    </a:p>
                  </a:txBody>
                  <a:tcPr/>
                </a:tc>
                <a:tc>
                  <a:txBody>
                    <a:bodyPr/>
                    <a:lstStyle/>
                    <a:p>
                      <a:r>
                        <a:rPr lang="en-US" dirty="0"/>
                        <a:t>As an administrator, I need to be able to list new products and see current stored product.</a:t>
                      </a:r>
                    </a:p>
                  </a:txBody>
                  <a:tcPr/>
                </a:tc>
                <a:tc>
                  <a:txBody>
                    <a:bodyPr/>
                    <a:lstStyle/>
                    <a:p>
                      <a:r>
                        <a:rPr lang="en-US" dirty="0"/>
                        <a:t>Moderate</a:t>
                      </a:r>
                    </a:p>
                  </a:txBody>
                  <a:tcPr/>
                </a:tc>
                <a:extLst>
                  <a:ext uri="{0D108BD9-81ED-4DB2-BD59-A6C34878D82A}">
                    <a16:rowId xmlns:a16="http://schemas.microsoft.com/office/drawing/2014/main" val="530836145"/>
                  </a:ext>
                </a:extLst>
              </a:tr>
            </a:tbl>
          </a:graphicData>
        </a:graphic>
      </p:graphicFrame>
      <p:sp>
        <p:nvSpPr>
          <p:cNvPr id="16" name="TextBox 15">
            <a:extLst>
              <a:ext uri="{FF2B5EF4-FFF2-40B4-BE49-F238E27FC236}">
                <a16:creationId xmlns:a16="http://schemas.microsoft.com/office/drawing/2014/main" id="{81F840A8-DF61-42DC-B40B-338526A5791E}"/>
              </a:ext>
            </a:extLst>
          </p:cNvPr>
          <p:cNvSpPr txBox="1"/>
          <p:nvPr/>
        </p:nvSpPr>
        <p:spPr>
          <a:xfrm>
            <a:off x="1016000" y="453642"/>
            <a:ext cx="4722191" cy="369332"/>
          </a:xfrm>
          <a:prstGeom prst="rect">
            <a:avLst/>
          </a:prstGeom>
          <a:noFill/>
        </p:spPr>
        <p:txBody>
          <a:bodyPr wrap="square" rtlCol="0">
            <a:spAutoFit/>
          </a:bodyPr>
          <a:lstStyle/>
          <a:p>
            <a:r>
              <a:rPr lang="en-US" dirty="0"/>
              <a:t>Product Back</a:t>
            </a:r>
            <a:r>
              <a:rPr lang="en-US" altLang="zh-CN" dirty="0"/>
              <a:t>log</a:t>
            </a:r>
            <a:endParaRPr lang="en-US" dirty="0"/>
          </a:p>
        </p:txBody>
      </p:sp>
    </p:spTree>
    <p:extLst>
      <p:ext uri="{BB962C8B-B14F-4D97-AF65-F5344CB8AC3E}">
        <p14:creationId xmlns:p14="http://schemas.microsoft.com/office/powerpoint/2010/main" val="232606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DD60C94-0C9C-47B7-BE88-045235ACC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FCF7016-AC99-433F-B943-24C3736E0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0"/>
            <a:ext cx="7579574" cy="64361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A03737D1-A930-4E3E-9160-3CD4AEC72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1" y="453642"/>
            <a:ext cx="3615596" cy="64511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F71CFF33-010E-4E26-A285-83B182982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707627"/>
            <a:ext cx="11293913" cy="64922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4" name="Table 3">
            <a:extLst>
              <a:ext uri="{FF2B5EF4-FFF2-40B4-BE49-F238E27FC236}">
                <a16:creationId xmlns:a16="http://schemas.microsoft.com/office/drawing/2014/main" id="{18196E7B-93E3-4B73-9E7E-45F50A38BBB9}"/>
              </a:ext>
            </a:extLst>
          </p:cNvPr>
          <p:cNvGraphicFramePr>
            <a:graphicFrameLocks noGrp="1"/>
          </p:cNvGraphicFramePr>
          <p:nvPr/>
        </p:nvGraphicFramePr>
        <p:xfrm>
          <a:off x="1016000" y="1335314"/>
          <a:ext cx="10551886" cy="4238172"/>
        </p:xfrm>
        <a:graphic>
          <a:graphicData uri="http://schemas.openxmlformats.org/drawingml/2006/table">
            <a:tbl>
              <a:tblPr>
                <a:tableStyleId>{2D5ABB26-0587-4C30-8999-92F81FD0307C}</a:tableStyleId>
              </a:tblPr>
              <a:tblGrid>
                <a:gridCol w="10551886">
                  <a:extLst>
                    <a:ext uri="{9D8B030D-6E8A-4147-A177-3AD203B41FA5}">
                      <a16:colId xmlns:a16="http://schemas.microsoft.com/office/drawing/2014/main" val="1846262371"/>
                    </a:ext>
                  </a:extLst>
                </a:gridCol>
              </a:tblGrid>
              <a:tr h="4238172">
                <a:tc>
                  <a:txBody>
                    <a:bodyPr/>
                    <a:lstStyle/>
                    <a:p>
                      <a:endParaRPr lang="en-US" dirty="0"/>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826359647"/>
                  </a:ext>
                </a:extLst>
              </a:tr>
            </a:tbl>
          </a:graphicData>
        </a:graphic>
      </p:graphicFrame>
      <p:graphicFrame>
        <p:nvGraphicFramePr>
          <p:cNvPr id="13" name="Table 14">
            <a:extLst>
              <a:ext uri="{FF2B5EF4-FFF2-40B4-BE49-F238E27FC236}">
                <a16:creationId xmlns:a16="http://schemas.microsoft.com/office/drawing/2014/main" id="{4331C897-2EE2-4058-BD89-8F4354A66491}"/>
              </a:ext>
            </a:extLst>
          </p:cNvPr>
          <p:cNvGraphicFramePr>
            <a:graphicFrameLocks noGrp="1"/>
          </p:cNvGraphicFramePr>
          <p:nvPr>
            <p:extLst>
              <p:ext uri="{D42A27DB-BD31-4B8C-83A1-F6EECF244321}">
                <p14:modId xmlns:p14="http://schemas.microsoft.com/office/powerpoint/2010/main" val="2899179860"/>
              </p:ext>
            </p:extLst>
          </p:nvPr>
        </p:nvGraphicFramePr>
        <p:xfrm>
          <a:off x="668775" y="1127847"/>
          <a:ext cx="10849427" cy="4455614"/>
        </p:xfrm>
        <a:graphic>
          <a:graphicData uri="http://schemas.openxmlformats.org/drawingml/2006/table">
            <a:tbl>
              <a:tblPr firstRow="1" bandRow="1">
                <a:tableStyleId>{5C22544A-7EE6-4342-B048-85BDC9FD1C3A}</a:tableStyleId>
              </a:tblPr>
              <a:tblGrid>
                <a:gridCol w="788964">
                  <a:extLst>
                    <a:ext uri="{9D8B030D-6E8A-4147-A177-3AD203B41FA5}">
                      <a16:colId xmlns:a16="http://schemas.microsoft.com/office/drawing/2014/main" val="3721174720"/>
                    </a:ext>
                  </a:extLst>
                </a:gridCol>
                <a:gridCol w="1619788">
                  <a:extLst>
                    <a:ext uri="{9D8B030D-6E8A-4147-A177-3AD203B41FA5}">
                      <a16:colId xmlns:a16="http://schemas.microsoft.com/office/drawing/2014/main" val="3544834240"/>
                    </a:ext>
                  </a:extLst>
                </a:gridCol>
                <a:gridCol w="1618901">
                  <a:extLst>
                    <a:ext uri="{9D8B030D-6E8A-4147-A177-3AD203B41FA5}">
                      <a16:colId xmlns:a16="http://schemas.microsoft.com/office/drawing/2014/main" val="3378169457"/>
                    </a:ext>
                  </a:extLst>
                </a:gridCol>
                <a:gridCol w="5447707">
                  <a:extLst>
                    <a:ext uri="{9D8B030D-6E8A-4147-A177-3AD203B41FA5}">
                      <a16:colId xmlns:a16="http://schemas.microsoft.com/office/drawing/2014/main" val="1967960903"/>
                    </a:ext>
                  </a:extLst>
                </a:gridCol>
                <a:gridCol w="1374067">
                  <a:extLst>
                    <a:ext uri="{9D8B030D-6E8A-4147-A177-3AD203B41FA5}">
                      <a16:colId xmlns:a16="http://schemas.microsoft.com/office/drawing/2014/main" val="3256339327"/>
                    </a:ext>
                  </a:extLst>
                </a:gridCol>
              </a:tblGrid>
              <a:tr h="361300">
                <a:tc>
                  <a:txBody>
                    <a:bodyPr/>
                    <a:lstStyle/>
                    <a:p>
                      <a:r>
                        <a:rPr lang="en-US" dirty="0"/>
                        <a:t>#</a:t>
                      </a:r>
                    </a:p>
                  </a:txBody>
                  <a:tcPr/>
                </a:tc>
                <a:tc>
                  <a:txBody>
                    <a:bodyPr/>
                    <a:lstStyle/>
                    <a:p>
                      <a:r>
                        <a:rPr lang="en-US" dirty="0"/>
                        <a:t>Tasks</a:t>
                      </a:r>
                    </a:p>
                  </a:txBody>
                  <a:tcPr/>
                </a:tc>
                <a:tc>
                  <a:txBody>
                    <a:bodyPr/>
                    <a:lstStyle/>
                    <a:p>
                      <a:r>
                        <a:rPr lang="en-US" dirty="0"/>
                        <a:t>Role</a:t>
                      </a:r>
                    </a:p>
                  </a:txBody>
                  <a:tcPr/>
                </a:tc>
                <a:tc>
                  <a:txBody>
                    <a:bodyPr/>
                    <a:lstStyle/>
                    <a:p>
                      <a:r>
                        <a:rPr lang="en-US" dirty="0"/>
                        <a:t>Features</a:t>
                      </a:r>
                    </a:p>
                  </a:txBody>
                  <a:tcPr/>
                </a:tc>
                <a:tc>
                  <a:txBody>
                    <a:bodyPr/>
                    <a:lstStyle/>
                    <a:p>
                      <a:r>
                        <a:rPr lang="en-US" dirty="0"/>
                        <a:t>Priority</a:t>
                      </a:r>
                    </a:p>
                  </a:txBody>
                  <a:tcPr/>
                </a:tc>
                <a:extLst>
                  <a:ext uri="{0D108BD9-81ED-4DB2-BD59-A6C34878D82A}">
                    <a16:rowId xmlns:a16="http://schemas.microsoft.com/office/drawing/2014/main" val="2941361379"/>
                  </a:ext>
                </a:extLst>
              </a:tr>
              <a:tr h="903250">
                <a:tc>
                  <a:txBody>
                    <a:bodyPr/>
                    <a:lstStyle/>
                    <a:p>
                      <a:r>
                        <a:rPr lang="en-US" dirty="0"/>
                        <a:t>6</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Shopping cart</a:t>
                      </a:r>
                    </a:p>
                    <a:p>
                      <a:endParaRPr lang="en-US" dirty="0"/>
                    </a:p>
                  </a:txBody>
                  <a:tcPr/>
                </a:tc>
                <a:tc>
                  <a:txBody>
                    <a:bodyPr/>
                    <a:lstStyle/>
                    <a:p>
                      <a:r>
                        <a:rPr lang="en-US" dirty="0"/>
                        <a:t>User</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As a user, I need the shopping cart to store all the items I want to buy.</a:t>
                      </a:r>
                    </a:p>
                    <a:p>
                      <a:endParaRPr lang="en-US" dirty="0"/>
                    </a:p>
                  </a:txBody>
                  <a:tcPr/>
                </a:tc>
                <a:tc>
                  <a:txBody>
                    <a:bodyPr/>
                    <a:lstStyle/>
                    <a:p>
                      <a:r>
                        <a:rPr lang="en-US" dirty="0"/>
                        <a:t>High</a:t>
                      </a:r>
                    </a:p>
                  </a:txBody>
                  <a:tcPr/>
                </a:tc>
                <a:extLst>
                  <a:ext uri="{0D108BD9-81ED-4DB2-BD59-A6C34878D82A}">
                    <a16:rowId xmlns:a16="http://schemas.microsoft.com/office/drawing/2014/main" val="3417682182"/>
                  </a:ext>
                </a:extLst>
              </a:tr>
              <a:tr h="717724">
                <a:tc>
                  <a:txBody>
                    <a:bodyPr/>
                    <a:lstStyle/>
                    <a:p>
                      <a:r>
                        <a:rPr lang="en-US" dirty="0"/>
                        <a:t>7</a:t>
                      </a:r>
                    </a:p>
                  </a:txBody>
                  <a:tcPr/>
                </a:tc>
                <a:tc>
                  <a:txBody>
                    <a:bodyPr/>
                    <a:lstStyle/>
                    <a:p>
                      <a:r>
                        <a:rPr lang="en-US" dirty="0"/>
                        <a:t>Profile and Shipping </a:t>
                      </a:r>
                    </a:p>
                  </a:txBody>
                  <a:tcPr/>
                </a:tc>
                <a:tc>
                  <a:txBody>
                    <a:bodyPr/>
                    <a:lstStyle/>
                    <a:p>
                      <a:r>
                        <a:rPr lang="en-US" dirty="0"/>
                        <a:t>User  </a:t>
                      </a:r>
                    </a:p>
                  </a:txBody>
                  <a:tcPr/>
                </a:tc>
                <a:tc>
                  <a:txBody>
                    <a:bodyPr/>
                    <a:lstStyle/>
                    <a:p>
                      <a:r>
                        <a:rPr lang="en-US" dirty="0"/>
                        <a:t>As a user, I need a place to store my name and shipping, when necessary add them to order.</a:t>
                      </a:r>
                    </a:p>
                  </a:txBody>
                  <a:tcPr/>
                </a:tc>
                <a:tc>
                  <a:txBody>
                    <a:bodyPr/>
                    <a:lstStyle/>
                    <a:p>
                      <a:r>
                        <a:rPr lang="en-US" dirty="0"/>
                        <a:t>High</a:t>
                      </a:r>
                    </a:p>
                  </a:txBody>
                  <a:tcPr/>
                </a:tc>
                <a:extLst>
                  <a:ext uri="{0D108BD9-81ED-4DB2-BD59-A6C34878D82A}">
                    <a16:rowId xmlns:a16="http://schemas.microsoft.com/office/drawing/2014/main" val="867493732"/>
                  </a:ext>
                </a:extLst>
              </a:tr>
              <a:tr h="903250">
                <a:tc>
                  <a:txBody>
                    <a:bodyPr/>
                    <a:lstStyle/>
                    <a:p>
                      <a:r>
                        <a:rPr lang="en-US" dirty="0"/>
                        <a:t>8</a:t>
                      </a:r>
                    </a:p>
                  </a:txBody>
                  <a:tcPr/>
                </a:tc>
                <a:tc>
                  <a:txBody>
                    <a:bodyPr/>
                    <a:lstStyle/>
                    <a:p>
                      <a:r>
                        <a:rPr lang="en-US" dirty="0"/>
                        <a:t>Rating system</a:t>
                      </a:r>
                    </a:p>
                  </a:txBody>
                  <a:tcPr/>
                </a:tc>
                <a:tc>
                  <a:txBody>
                    <a:bodyPr/>
                    <a:lstStyle/>
                    <a:p>
                      <a:r>
                        <a:rPr lang="en-US" dirty="0"/>
                        <a:t>User</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As a user, I need ability to rate the product so future buyer can avoid bad ones.</a:t>
                      </a:r>
                    </a:p>
                    <a:p>
                      <a:endParaRPr lang="en-US" dirty="0"/>
                    </a:p>
                  </a:txBody>
                  <a:tcPr/>
                </a:tc>
                <a:tc>
                  <a:txBody>
                    <a:bodyPr/>
                    <a:lstStyle/>
                    <a:p>
                      <a:r>
                        <a:rPr lang="en-US" dirty="0"/>
                        <a:t>Low</a:t>
                      </a:r>
                    </a:p>
                  </a:txBody>
                  <a:tcPr/>
                </a:tc>
                <a:extLst>
                  <a:ext uri="{0D108BD9-81ED-4DB2-BD59-A6C34878D82A}">
                    <a16:rowId xmlns:a16="http://schemas.microsoft.com/office/drawing/2014/main" val="2778607831"/>
                  </a:ext>
                </a:extLst>
              </a:tr>
              <a:tr h="632275">
                <a:tc>
                  <a:txBody>
                    <a:bodyPr/>
                    <a:lstStyle/>
                    <a:p>
                      <a:r>
                        <a:rPr lang="en-US" dirty="0"/>
                        <a:t>9</a:t>
                      </a:r>
                    </a:p>
                  </a:txBody>
                  <a:tcPr/>
                </a:tc>
                <a:tc>
                  <a:txBody>
                    <a:bodyPr/>
                    <a:lstStyle/>
                    <a:p>
                      <a:r>
                        <a:rPr lang="en-US" dirty="0"/>
                        <a:t>Place Order</a:t>
                      </a:r>
                    </a:p>
                  </a:txBody>
                  <a:tcPr/>
                </a:tc>
                <a:tc>
                  <a:txBody>
                    <a:bodyPr/>
                    <a:lstStyle/>
                    <a:p>
                      <a:r>
                        <a:rPr lang="en-US" dirty="0"/>
                        <a:t>User</a:t>
                      </a:r>
                    </a:p>
                  </a:txBody>
                  <a:tcPr/>
                </a:tc>
                <a:tc>
                  <a:txBody>
                    <a:bodyPr/>
                    <a:lstStyle/>
                    <a:p>
                      <a:r>
                        <a:rPr lang="en-US" dirty="0"/>
                        <a:t>As a user, I need ability to check out and get an ID of my Order.</a:t>
                      </a:r>
                    </a:p>
                  </a:txBody>
                  <a:tcPr/>
                </a:tc>
                <a:tc>
                  <a:txBody>
                    <a:bodyPr/>
                    <a:lstStyle/>
                    <a:p>
                      <a:r>
                        <a:rPr lang="en-US" dirty="0"/>
                        <a:t>High</a:t>
                      </a:r>
                    </a:p>
                  </a:txBody>
                  <a:tcPr/>
                </a:tc>
                <a:extLst>
                  <a:ext uri="{0D108BD9-81ED-4DB2-BD59-A6C34878D82A}">
                    <a16:rowId xmlns:a16="http://schemas.microsoft.com/office/drawing/2014/main" val="877015754"/>
                  </a:ext>
                </a:extLst>
              </a:tr>
              <a:tr h="903250">
                <a:tc>
                  <a:txBody>
                    <a:bodyPr/>
                    <a:lstStyle/>
                    <a:p>
                      <a:r>
                        <a:rPr lang="en-US" dirty="0"/>
                        <a:t>10</a:t>
                      </a:r>
                    </a:p>
                  </a:txBody>
                  <a:tcPr/>
                </a:tc>
                <a:tc>
                  <a:txBody>
                    <a:bodyPr/>
                    <a:lstStyle/>
                    <a:p>
                      <a:r>
                        <a:rPr lang="en-US" dirty="0"/>
                        <a:t>Receive Order</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Admin</a:t>
                      </a:r>
                    </a:p>
                    <a:p>
                      <a:endParaRPr lang="en-US" dirty="0"/>
                    </a:p>
                  </a:txBody>
                  <a:tcPr/>
                </a:tc>
                <a:tc>
                  <a:txBody>
                    <a:bodyPr/>
                    <a:lstStyle/>
                    <a:p>
                      <a:r>
                        <a:rPr lang="en-US" dirty="0"/>
                        <a:t>As an Admin, I need to be able to see all order placed by User </a:t>
                      </a:r>
                    </a:p>
                  </a:txBody>
                  <a:tcPr/>
                </a:tc>
                <a:tc>
                  <a:txBody>
                    <a:bodyPr/>
                    <a:lstStyle/>
                    <a:p>
                      <a:r>
                        <a:rPr lang="en-US" dirty="0"/>
                        <a:t>High</a:t>
                      </a:r>
                    </a:p>
                  </a:txBody>
                  <a:tcPr/>
                </a:tc>
                <a:extLst>
                  <a:ext uri="{0D108BD9-81ED-4DB2-BD59-A6C34878D82A}">
                    <a16:rowId xmlns:a16="http://schemas.microsoft.com/office/drawing/2014/main" val="530836145"/>
                  </a:ext>
                </a:extLst>
              </a:tr>
            </a:tbl>
          </a:graphicData>
        </a:graphic>
      </p:graphicFrame>
      <p:sp>
        <p:nvSpPr>
          <p:cNvPr id="16" name="TextBox 15">
            <a:extLst>
              <a:ext uri="{FF2B5EF4-FFF2-40B4-BE49-F238E27FC236}">
                <a16:creationId xmlns:a16="http://schemas.microsoft.com/office/drawing/2014/main" id="{81F840A8-DF61-42DC-B40B-338526A5791E}"/>
              </a:ext>
            </a:extLst>
          </p:cNvPr>
          <p:cNvSpPr txBox="1"/>
          <p:nvPr/>
        </p:nvSpPr>
        <p:spPr>
          <a:xfrm>
            <a:off x="1016000" y="453642"/>
            <a:ext cx="4722191" cy="369332"/>
          </a:xfrm>
          <a:prstGeom prst="rect">
            <a:avLst/>
          </a:prstGeom>
          <a:noFill/>
        </p:spPr>
        <p:txBody>
          <a:bodyPr wrap="square" rtlCol="0">
            <a:spAutoFit/>
          </a:bodyPr>
          <a:lstStyle/>
          <a:p>
            <a:r>
              <a:rPr lang="en-US" dirty="0"/>
              <a:t>Product Back</a:t>
            </a:r>
            <a:r>
              <a:rPr lang="en-US" altLang="zh-CN" dirty="0"/>
              <a:t>log</a:t>
            </a:r>
            <a:endParaRPr lang="en-US" dirty="0"/>
          </a:p>
        </p:txBody>
      </p:sp>
    </p:spTree>
    <p:extLst>
      <p:ext uri="{BB962C8B-B14F-4D97-AF65-F5344CB8AC3E}">
        <p14:creationId xmlns:p14="http://schemas.microsoft.com/office/powerpoint/2010/main" val="4291761291"/>
      </p:ext>
    </p:extLst>
  </p:cSld>
  <p:clrMapOvr>
    <a:masterClrMapping/>
  </p:clrMapOvr>
</p:sld>
</file>

<file path=ppt/theme/theme1.xml><?xml version="1.0" encoding="utf-8"?>
<a:theme xmlns:a="http://schemas.openxmlformats.org/drawingml/2006/main" name="DividendVTI">
  <a:themeElements>
    <a:clrScheme name="AnalogousFromLightSeed_2SEEDS">
      <a:dk1>
        <a:srgbClr val="000000"/>
      </a:dk1>
      <a:lt1>
        <a:srgbClr val="FFFFFF"/>
      </a:lt1>
      <a:dk2>
        <a:srgbClr val="242541"/>
      </a:dk2>
      <a:lt2>
        <a:srgbClr val="E8E3E2"/>
      </a:lt2>
      <a:accent1>
        <a:srgbClr val="79AAB2"/>
      </a:accent1>
      <a:accent2>
        <a:srgbClr val="80AA9E"/>
      </a:accent2>
      <a:accent3>
        <a:srgbClr val="8BA3C1"/>
      </a:accent3>
      <a:accent4>
        <a:srgbClr val="BA7F8F"/>
      </a:accent4>
      <a:accent5>
        <a:srgbClr val="C39790"/>
      </a:accent5>
      <a:accent6>
        <a:srgbClr val="B79D7B"/>
      </a:accent6>
      <a:hlink>
        <a:srgbClr val="AE7369"/>
      </a:hlink>
      <a:folHlink>
        <a:srgbClr val="7F7F7F"/>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otalTime>7</TotalTime>
  <Words>2249</Words>
  <Application>Microsoft Office PowerPoint</Application>
  <PresentationFormat>Widescreen</PresentationFormat>
  <Paragraphs>307</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PingFang SC</vt:lpstr>
      <vt:lpstr>Gill Sans MT</vt:lpstr>
      <vt:lpstr>Wingdings 2</vt:lpstr>
      <vt:lpstr>DividendVTI</vt:lpstr>
      <vt:lpstr>PC builder web application</vt:lpstr>
      <vt:lpstr>Introduction</vt:lpstr>
      <vt:lpstr>Persona of a college Student </vt:lpstr>
      <vt:lpstr>Persona of a software engineer</vt:lpstr>
      <vt:lpstr>Persona of a FilMmaker</vt:lpstr>
      <vt:lpstr>Persona of a Gamer</vt:lpstr>
      <vt:lpstr>MVP</vt:lpstr>
      <vt:lpstr>PowerPoint Presentation</vt:lpstr>
      <vt:lpstr>PowerPoint Presentation</vt:lpstr>
      <vt:lpstr>Acceptance Criteria</vt:lpstr>
      <vt:lpstr>Acceptance Criteria</vt:lpstr>
      <vt:lpstr>PowerPoint Presentation</vt:lpstr>
      <vt:lpstr>Technologies we used</vt:lpstr>
      <vt:lpstr>Project demo</vt:lpstr>
      <vt:lpstr>PowerPoint Presentation</vt:lpstr>
      <vt:lpstr>PowerPoint Presentation</vt:lpstr>
      <vt:lpstr>PowerPoint Presentation</vt:lpstr>
      <vt:lpstr>PowerPoint Presentation</vt:lpstr>
      <vt:lpstr>Sprint backlog</vt:lpstr>
      <vt:lpstr>Sprint backlog</vt:lpstr>
      <vt:lpstr>Sprint backlog</vt:lpstr>
      <vt:lpstr>Sprint backlog</vt:lpstr>
      <vt:lpstr>Scrum meetings</vt:lpstr>
      <vt:lpstr>PowerPoint Presentation</vt:lpstr>
      <vt:lpstr>Future scope</vt:lpstr>
      <vt:lpstr>GitHub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 builder web application</dc:title>
  <dc:creator>Liu, Mr. Sichao</dc:creator>
  <cp:lastModifiedBy>Liu, Mr. Sichao</cp:lastModifiedBy>
  <cp:revision>4</cp:revision>
  <dcterms:created xsi:type="dcterms:W3CDTF">2020-11-23T22:55:15Z</dcterms:created>
  <dcterms:modified xsi:type="dcterms:W3CDTF">2020-11-24T02:35:00Z</dcterms:modified>
</cp:coreProperties>
</file>