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3" r:id="rId13"/>
    <p:sldId id="267" r:id="rId14"/>
    <p:sldId id="274" r:id="rId15"/>
    <p:sldId id="269"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u, Mr. Sichao" initials="LMS" lastIdx="1" clrIdx="0">
    <p:extLst>
      <p:ext uri="{19B8F6BF-5375-455C-9EA6-DF929625EA0E}">
        <p15:presenceInfo xmlns:p15="http://schemas.microsoft.com/office/powerpoint/2012/main" userId="S::sl39575n@pace.edu::d2c2018b-2fb1-468c-8a62-6f692650e74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49" autoAdjust="0"/>
    <p:restoredTop sz="94660"/>
  </p:normalViewPr>
  <p:slideViewPr>
    <p:cSldViewPr snapToGrid="0">
      <p:cViewPr varScale="1">
        <p:scale>
          <a:sx n="80" d="100"/>
          <a:sy n="80" d="100"/>
        </p:scale>
        <p:origin x="43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10/4/2020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02714313"/>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10/4/2020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59051197"/>
      </p:ext>
    </p:extLst>
  </p:cSld>
  <p:clrMap bg1="lt1" tx1="dk1" bg2="lt2" tx2="dk2" accent1="accent1" accent2="accent2" accent3="accent3" accent4="accent4" accent5="accent5" accent6="accent6" hlink="hlink" folHlink="folHlink"/>
  <p:sldLayoutIdLst>
    <p:sldLayoutId id="2147483734" r:id="rId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mailto:applebee@gmail.com"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9" name="Rectangle 48">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60" name="Rectangle 50">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61" name="Rectangle 52">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4" name="Picture 3">
            <a:extLst>
              <a:ext uri="{FF2B5EF4-FFF2-40B4-BE49-F238E27FC236}">
                <a16:creationId xmlns:a16="http://schemas.microsoft.com/office/drawing/2014/main" id="{3AC48EB3-33FF-483C-B7C4-88AFEDEC2EFB}"/>
              </a:ext>
            </a:extLst>
          </p:cNvPr>
          <p:cNvPicPr>
            <a:picLocks noChangeAspect="1"/>
          </p:cNvPicPr>
          <p:nvPr/>
        </p:nvPicPr>
        <p:blipFill rotWithShape="1">
          <a:blip r:embed="rId2"/>
          <a:srcRect t="12590" b="3141"/>
          <a:stretch/>
        </p:blipFill>
        <p:spPr>
          <a:xfrm>
            <a:off x="20" y="0"/>
            <a:ext cx="12191980" cy="6857990"/>
          </a:xfrm>
          <a:prstGeom prst="rect">
            <a:avLst/>
          </a:prstGeom>
        </p:spPr>
      </p:pic>
      <p:sp>
        <p:nvSpPr>
          <p:cNvPr id="62" name="Rectangle 54">
            <a:extLst>
              <a:ext uri="{FF2B5EF4-FFF2-40B4-BE49-F238E27FC236}">
                <a16:creationId xmlns:a16="http://schemas.microsoft.com/office/drawing/2014/main" id="{9831CBB7-4817-4B54-A7F9-0AE2D0C47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4059" y="457200"/>
            <a:ext cx="5010912"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63" name="Rectangle 56">
            <a:extLst>
              <a:ext uri="{FF2B5EF4-FFF2-40B4-BE49-F238E27FC236}">
                <a16:creationId xmlns:a16="http://schemas.microsoft.com/office/drawing/2014/main" id="{96BC321D-B05F-4857-8880-97F61B9B7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4821" y="601200"/>
            <a:ext cx="5009388"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377256C-06DF-46C3-AA0D-525A4EA0A983}"/>
              </a:ext>
            </a:extLst>
          </p:cNvPr>
          <p:cNvSpPr>
            <a:spLocks noGrp="1"/>
          </p:cNvSpPr>
          <p:nvPr>
            <p:ph type="ctrTitle"/>
          </p:nvPr>
        </p:nvSpPr>
        <p:spPr>
          <a:xfrm>
            <a:off x="932661" y="442388"/>
            <a:ext cx="4367392" cy="1188720"/>
          </a:xfrm>
        </p:spPr>
        <p:txBody>
          <a:bodyPr vert="horz" lIns="91440" tIns="45720" rIns="91440" bIns="45720" rtlCol="0" anchor="b">
            <a:normAutofit/>
          </a:bodyPr>
          <a:lstStyle/>
          <a:p>
            <a:r>
              <a:rPr lang="en-US" sz="2800" b="0" kern="1200" cap="all" dirty="0">
                <a:solidFill>
                  <a:srgbClr val="FFFFFF"/>
                </a:solidFill>
                <a:latin typeface="+mj-lt"/>
                <a:ea typeface="+mj-ea"/>
                <a:cs typeface="+mj-cs"/>
              </a:rPr>
              <a:t>PC builder web application</a:t>
            </a:r>
          </a:p>
        </p:txBody>
      </p:sp>
      <p:sp>
        <p:nvSpPr>
          <p:cNvPr id="3" name="Subtitle 2">
            <a:extLst>
              <a:ext uri="{FF2B5EF4-FFF2-40B4-BE49-F238E27FC236}">
                <a16:creationId xmlns:a16="http://schemas.microsoft.com/office/drawing/2014/main" id="{558D7CA6-F2C8-4269-AC4F-2D586E902973}"/>
              </a:ext>
            </a:extLst>
          </p:cNvPr>
          <p:cNvSpPr>
            <a:spLocks noGrp="1"/>
          </p:cNvSpPr>
          <p:nvPr>
            <p:ph type="subTitle" idx="1"/>
          </p:nvPr>
        </p:nvSpPr>
        <p:spPr>
          <a:xfrm>
            <a:off x="835819" y="2214304"/>
            <a:ext cx="4367392" cy="3527995"/>
          </a:xfrm>
        </p:spPr>
        <p:txBody>
          <a:bodyPr vert="horz" lIns="91440" tIns="45720" rIns="91440" bIns="45720" rtlCol="0" anchor="ctr">
            <a:normAutofit fontScale="70000" lnSpcReduction="20000"/>
          </a:bodyPr>
          <a:lstStyle/>
          <a:p>
            <a:pPr>
              <a:lnSpc>
                <a:spcPct val="90000"/>
              </a:lnSpc>
              <a:buFont typeface="Wingdings 2" panose="05020102010507070707" pitchFamily="18" charset="2"/>
              <a:buChar char=""/>
            </a:pPr>
            <a:r>
              <a:rPr lang="en-US" sz="1700" dirty="0">
                <a:solidFill>
                  <a:srgbClr val="FFFFFF"/>
                </a:solidFill>
              </a:rPr>
              <a:t>Team member:</a:t>
            </a:r>
          </a:p>
          <a:p>
            <a:pPr>
              <a:lnSpc>
                <a:spcPct val="90000"/>
              </a:lnSpc>
              <a:buFont typeface="Wingdings 2" panose="05020102010507070707" pitchFamily="18" charset="2"/>
              <a:buChar char=""/>
            </a:pPr>
            <a:r>
              <a:rPr lang="en-US" sz="2600" dirty="0">
                <a:solidFill>
                  <a:srgbClr val="FFFFFF"/>
                </a:solidFill>
              </a:rPr>
              <a:t>Kevin Song</a:t>
            </a:r>
          </a:p>
          <a:p>
            <a:pPr>
              <a:lnSpc>
                <a:spcPct val="90000"/>
              </a:lnSpc>
              <a:buFont typeface="Wingdings 2" panose="05020102010507070707" pitchFamily="18" charset="2"/>
              <a:buChar char=""/>
            </a:pPr>
            <a:r>
              <a:rPr lang="en-US" sz="2600" dirty="0" err="1">
                <a:solidFill>
                  <a:srgbClr val="FFFFFF"/>
                </a:solidFill>
              </a:rPr>
              <a:t>Siyuan</a:t>
            </a:r>
            <a:r>
              <a:rPr lang="en-US" sz="2600" dirty="0">
                <a:solidFill>
                  <a:srgbClr val="FFFFFF"/>
                </a:solidFill>
              </a:rPr>
              <a:t> He</a:t>
            </a:r>
          </a:p>
          <a:p>
            <a:pPr>
              <a:lnSpc>
                <a:spcPct val="90000"/>
              </a:lnSpc>
              <a:buFont typeface="Wingdings 2" panose="05020102010507070707" pitchFamily="18" charset="2"/>
              <a:buChar char=""/>
            </a:pPr>
            <a:r>
              <a:rPr lang="en-US" sz="2600" dirty="0">
                <a:solidFill>
                  <a:srgbClr val="FFFFFF"/>
                </a:solidFill>
              </a:rPr>
              <a:t>Xu Zhang</a:t>
            </a:r>
          </a:p>
          <a:p>
            <a:pPr>
              <a:lnSpc>
                <a:spcPct val="90000"/>
              </a:lnSpc>
              <a:buFont typeface="Wingdings 2" panose="05020102010507070707" pitchFamily="18" charset="2"/>
              <a:buChar char=""/>
            </a:pPr>
            <a:r>
              <a:rPr lang="en-US" sz="2600" dirty="0" err="1">
                <a:solidFill>
                  <a:srgbClr val="FFFFFF"/>
                </a:solidFill>
              </a:rPr>
              <a:t>Haimiao</a:t>
            </a:r>
            <a:r>
              <a:rPr lang="en-US" sz="2600" dirty="0">
                <a:solidFill>
                  <a:srgbClr val="FFFFFF"/>
                </a:solidFill>
              </a:rPr>
              <a:t> Yu</a:t>
            </a:r>
          </a:p>
          <a:p>
            <a:pPr>
              <a:lnSpc>
                <a:spcPct val="90000"/>
              </a:lnSpc>
              <a:buFont typeface="Wingdings 2" panose="05020102010507070707" pitchFamily="18" charset="2"/>
              <a:buChar char=""/>
            </a:pPr>
            <a:r>
              <a:rPr lang="en-US" sz="2600" dirty="0" err="1">
                <a:solidFill>
                  <a:srgbClr val="FFFFFF"/>
                </a:solidFill>
              </a:rPr>
              <a:t>Chhanna</a:t>
            </a:r>
            <a:r>
              <a:rPr lang="en-US" sz="2600" dirty="0">
                <a:solidFill>
                  <a:srgbClr val="FFFFFF"/>
                </a:solidFill>
              </a:rPr>
              <a:t> </a:t>
            </a:r>
            <a:r>
              <a:rPr lang="en-US" sz="2600" dirty="0" err="1">
                <a:solidFill>
                  <a:srgbClr val="FFFFFF"/>
                </a:solidFill>
              </a:rPr>
              <a:t>Gaha</a:t>
            </a:r>
            <a:endParaRPr lang="en-US" sz="2600" dirty="0">
              <a:solidFill>
                <a:srgbClr val="FFFFFF"/>
              </a:solidFill>
            </a:endParaRPr>
          </a:p>
          <a:p>
            <a:pPr>
              <a:lnSpc>
                <a:spcPct val="90000"/>
              </a:lnSpc>
              <a:buFont typeface="Wingdings 2" panose="05020102010507070707" pitchFamily="18" charset="2"/>
              <a:buChar char=""/>
            </a:pPr>
            <a:r>
              <a:rPr lang="en-US" sz="2600" dirty="0">
                <a:solidFill>
                  <a:srgbClr val="FFFFFF"/>
                </a:solidFill>
              </a:rPr>
              <a:t>Sichao Liu</a:t>
            </a:r>
          </a:p>
          <a:p>
            <a:pPr>
              <a:lnSpc>
                <a:spcPct val="90000"/>
              </a:lnSpc>
              <a:buFont typeface="Wingdings 2" panose="05020102010507070707" pitchFamily="18" charset="2"/>
              <a:buChar char=""/>
            </a:pPr>
            <a:endParaRPr lang="en-US" sz="2600" dirty="0">
              <a:solidFill>
                <a:srgbClr val="FFFFFF"/>
              </a:solidFill>
            </a:endParaRPr>
          </a:p>
          <a:p>
            <a:pPr>
              <a:lnSpc>
                <a:spcPct val="90000"/>
              </a:lnSpc>
              <a:buFont typeface="Wingdings 2" panose="05020102010507070707" pitchFamily="18" charset="2"/>
              <a:buChar char=""/>
            </a:pPr>
            <a:r>
              <a:rPr lang="en-US" sz="2600" dirty="0">
                <a:solidFill>
                  <a:srgbClr val="FFFFFF"/>
                </a:solidFill>
              </a:rPr>
              <a:t>Guided By: Professor Henry Wong</a:t>
            </a:r>
          </a:p>
          <a:p>
            <a:pPr>
              <a:lnSpc>
                <a:spcPct val="90000"/>
              </a:lnSpc>
              <a:buFont typeface="Wingdings 2" panose="05020102010507070707" pitchFamily="18" charset="2"/>
              <a:buChar char=""/>
            </a:pPr>
            <a:r>
              <a:rPr lang="en-US" sz="2600" dirty="0">
                <a:solidFill>
                  <a:srgbClr val="FFFFFF"/>
                </a:solidFill>
              </a:rPr>
              <a:t>Deliverable II</a:t>
            </a:r>
          </a:p>
          <a:p>
            <a:pPr>
              <a:lnSpc>
                <a:spcPct val="90000"/>
              </a:lnSpc>
              <a:buFont typeface="Wingdings 2" panose="05020102010507070707" pitchFamily="18" charset="2"/>
              <a:buChar char=""/>
            </a:pPr>
            <a:r>
              <a:rPr lang="en-US" sz="2600" dirty="0">
                <a:solidFill>
                  <a:srgbClr val="FFFFFF"/>
                </a:solidFill>
              </a:rPr>
              <a:t>Team Name: Dice </a:t>
            </a:r>
          </a:p>
          <a:p>
            <a:pPr>
              <a:lnSpc>
                <a:spcPct val="90000"/>
              </a:lnSpc>
              <a:buFont typeface="Wingdings 2" panose="05020102010507070707" pitchFamily="18" charset="2"/>
              <a:buChar char=""/>
            </a:pPr>
            <a:endParaRPr lang="en-US" sz="1400" dirty="0">
              <a:solidFill>
                <a:srgbClr val="FFFFFF"/>
              </a:solidFill>
            </a:endParaRPr>
          </a:p>
          <a:p>
            <a:pPr>
              <a:lnSpc>
                <a:spcPct val="90000"/>
              </a:lnSpc>
              <a:buFont typeface="Wingdings 2" panose="05020102010507070707" pitchFamily="18" charset="2"/>
              <a:buChar char=""/>
            </a:pPr>
            <a:endParaRPr lang="en-US" sz="1400" dirty="0">
              <a:solidFill>
                <a:srgbClr val="FFFFFF"/>
              </a:solidFill>
            </a:endParaRPr>
          </a:p>
        </p:txBody>
      </p:sp>
    </p:spTree>
    <p:extLst>
      <p:ext uri="{BB962C8B-B14F-4D97-AF65-F5344CB8AC3E}">
        <p14:creationId xmlns:p14="http://schemas.microsoft.com/office/powerpoint/2010/main" val="343734663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79394E1F-0B5F-497D-B2A6-8383A2A548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3"/>
            <a:chOff x="438068" y="457200"/>
            <a:chExt cx="3703320" cy="5935133"/>
          </a:xfrm>
        </p:grpSpPr>
        <p:sp>
          <p:nvSpPr>
            <p:cNvPr id="31" name="Rectangle 30">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01201"/>
              <a:ext cx="3702134" cy="5791132"/>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32" name="Rectangle 31">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pSp>
      <p:sp>
        <p:nvSpPr>
          <p:cNvPr id="6" name="TextBox 5">
            <a:extLst>
              <a:ext uri="{FF2B5EF4-FFF2-40B4-BE49-F238E27FC236}">
                <a16:creationId xmlns:a16="http://schemas.microsoft.com/office/drawing/2014/main" id="{C9441A13-ACB5-4F63-8828-44062BF47193}"/>
              </a:ext>
            </a:extLst>
          </p:cNvPr>
          <p:cNvSpPr txBox="1"/>
          <p:nvPr/>
        </p:nvSpPr>
        <p:spPr>
          <a:xfrm>
            <a:off x="690903" y="1857828"/>
            <a:ext cx="3412067" cy="2462385"/>
          </a:xfrm>
          <a:prstGeom prst="rect">
            <a:avLst/>
          </a:prstGeom>
        </p:spPr>
        <p:txBody>
          <a:bodyPr vert="horz" lIns="91440" tIns="45720" rIns="91440" bIns="45720" rtlCol="0" anchor="b">
            <a:normAutofit/>
          </a:bodyPr>
          <a:lstStyle/>
          <a:p>
            <a:pPr defTabSz="457200">
              <a:spcBef>
                <a:spcPct val="0"/>
              </a:spcBef>
              <a:spcAft>
                <a:spcPts val="600"/>
              </a:spcAft>
            </a:pPr>
            <a:r>
              <a:rPr lang="en-US" sz="2400" cap="all" dirty="0">
                <a:solidFill>
                  <a:srgbClr val="FFFFFF"/>
                </a:solidFill>
                <a:latin typeface="+mj-lt"/>
                <a:ea typeface="+mj-ea"/>
                <a:cs typeface="+mj-cs"/>
              </a:rPr>
              <a:t>Our main page </a:t>
            </a:r>
          </a:p>
          <a:p>
            <a:pPr defTabSz="457200">
              <a:spcBef>
                <a:spcPct val="0"/>
              </a:spcBef>
              <a:spcAft>
                <a:spcPts val="600"/>
              </a:spcAft>
            </a:pPr>
            <a:endParaRPr lang="en-US" sz="3600" cap="all" dirty="0">
              <a:solidFill>
                <a:srgbClr val="FFFFFF"/>
              </a:solidFill>
              <a:latin typeface="+mj-lt"/>
              <a:ea typeface="+mj-ea"/>
              <a:cs typeface="+mj-cs"/>
            </a:endParaRPr>
          </a:p>
        </p:txBody>
      </p:sp>
      <p:pic>
        <p:nvPicPr>
          <p:cNvPr id="5" name="Picture 4" descr="Graphical user interface, application&#10;&#10;Description automatically generated">
            <a:extLst>
              <a:ext uri="{FF2B5EF4-FFF2-40B4-BE49-F238E27FC236}">
                <a16:creationId xmlns:a16="http://schemas.microsoft.com/office/drawing/2014/main" id="{1E021D6B-3DFB-4F0A-91A9-D659397858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5046" y="618067"/>
            <a:ext cx="5624878" cy="5598157"/>
          </a:xfrm>
          <a:prstGeom prst="rect">
            <a:avLst/>
          </a:prstGeom>
        </p:spPr>
      </p:pic>
    </p:spTree>
    <p:extLst>
      <p:ext uri="{BB962C8B-B14F-4D97-AF65-F5344CB8AC3E}">
        <p14:creationId xmlns:p14="http://schemas.microsoft.com/office/powerpoint/2010/main" val="1605739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7CA59BF9-6B4A-4513-A761-F0F7B76512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8C949DA-AD3D-4D8C-8B43-091F8E8B2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6199632"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B3AAE564-1BB5-4C9F-815D-432D99AFB2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6079" y="453643"/>
            <a:ext cx="5010912"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25" name="Rectangle 24">
            <a:extLst>
              <a:ext uri="{FF2B5EF4-FFF2-40B4-BE49-F238E27FC236}">
                <a16:creationId xmlns:a16="http://schemas.microsoft.com/office/drawing/2014/main" id="{6DB34C8E-19EE-4246-8A53-5C278DB445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ical user interface&#10;&#10;Description automatically generated">
            <a:extLst>
              <a:ext uri="{FF2B5EF4-FFF2-40B4-BE49-F238E27FC236}">
                <a16:creationId xmlns:a16="http://schemas.microsoft.com/office/drawing/2014/main" id="{C57D8DEF-804B-4160-8276-67DE799E28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4323" y="959907"/>
            <a:ext cx="4524051" cy="5099051"/>
          </a:xfrm>
          <a:prstGeom prst="rect">
            <a:avLst/>
          </a:prstGeom>
        </p:spPr>
      </p:pic>
      <p:sp>
        <p:nvSpPr>
          <p:cNvPr id="27" name="Rectangle 26">
            <a:extLst>
              <a:ext uri="{FF2B5EF4-FFF2-40B4-BE49-F238E27FC236}">
                <a16:creationId xmlns:a16="http://schemas.microsoft.com/office/drawing/2014/main" id="{CF766FAB-51B8-4B1C-A418-CDF2F6C0F1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6079" y="601200"/>
            <a:ext cx="5009388"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pic>
        <p:nvPicPr>
          <p:cNvPr id="9" name="Picture 8">
            <a:extLst>
              <a:ext uri="{FF2B5EF4-FFF2-40B4-BE49-F238E27FC236}">
                <a16:creationId xmlns:a16="http://schemas.microsoft.com/office/drawing/2014/main" id="{5056DD1D-FF52-4C04-8551-02D752372852}"/>
              </a:ext>
            </a:extLst>
          </p:cNvPr>
          <p:cNvPicPr>
            <a:picLocks noChangeAspect="1"/>
          </p:cNvPicPr>
          <p:nvPr/>
        </p:nvPicPr>
        <p:blipFill>
          <a:blip r:embed="rId3"/>
          <a:stretch>
            <a:fillRect/>
          </a:stretch>
        </p:blipFill>
        <p:spPr>
          <a:xfrm>
            <a:off x="7488202" y="1402443"/>
            <a:ext cx="3419475" cy="1295400"/>
          </a:xfrm>
          <a:prstGeom prst="rect">
            <a:avLst/>
          </a:prstGeom>
        </p:spPr>
      </p:pic>
      <p:sp>
        <p:nvSpPr>
          <p:cNvPr id="11" name="TextBox 10">
            <a:extLst>
              <a:ext uri="{FF2B5EF4-FFF2-40B4-BE49-F238E27FC236}">
                <a16:creationId xmlns:a16="http://schemas.microsoft.com/office/drawing/2014/main" id="{2C8878C7-0523-4B10-B036-109EDF7753D1}"/>
              </a:ext>
            </a:extLst>
          </p:cNvPr>
          <p:cNvSpPr txBox="1"/>
          <p:nvPr/>
        </p:nvSpPr>
        <p:spPr>
          <a:xfrm>
            <a:off x="7126514" y="3222171"/>
            <a:ext cx="4165600" cy="1908215"/>
          </a:xfrm>
          <a:prstGeom prst="rect">
            <a:avLst/>
          </a:prstGeom>
          <a:noFill/>
        </p:spPr>
        <p:txBody>
          <a:bodyPr wrap="square" rtlCol="0">
            <a:spAutoFit/>
          </a:bodyPr>
          <a:lstStyle/>
          <a:p>
            <a:pPr defTabSz="457200">
              <a:lnSpc>
                <a:spcPct val="90000"/>
              </a:lnSpc>
              <a:spcBef>
                <a:spcPct val="0"/>
              </a:spcBef>
              <a:spcAft>
                <a:spcPts val="600"/>
              </a:spcAft>
            </a:pPr>
            <a:r>
              <a:rPr lang="en-US" sz="2000" dirty="0">
                <a:solidFill>
                  <a:srgbClr val="FFFFFF"/>
                </a:solidFill>
              </a:rPr>
              <a:t>Any incorrect Email format will prevent User from Registration. </a:t>
            </a:r>
          </a:p>
          <a:p>
            <a:pPr defTabSz="457200">
              <a:lnSpc>
                <a:spcPct val="90000"/>
              </a:lnSpc>
              <a:spcBef>
                <a:spcPct val="0"/>
              </a:spcBef>
              <a:spcAft>
                <a:spcPts val="600"/>
              </a:spcAft>
            </a:pPr>
            <a:endParaRPr lang="en-US" sz="2000" dirty="0">
              <a:solidFill>
                <a:srgbClr val="FFFFFF"/>
              </a:solidFill>
            </a:endParaRPr>
          </a:p>
          <a:p>
            <a:pPr defTabSz="457200">
              <a:lnSpc>
                <a:spcPct val="90000"/>
              </a:lnSpc>
              <a:spcBef>
                <a:spcPct val="0"/>
              </a:spcBef>
              <a:spcAft>
                <a:spcPts val="600"/>
              </a:spcAft>
            </a:pPr>
            <a:r>
              <a:rPr lang="en-US" sz="2000" dirty="0">
                <a:solidFill>
                  <a:srgbClr val="FFFFFF"/>
                </a:solidFill>
              </a:rPr>
              <a:t>Successful login leads to Home Page. User info are stored in google firebase.</a:t>
            </a:r>
          </a:p>
        </p:txBody>
      </p:sp>
    </p:spTree>
    <p:extLst>
      <p:ext uri="{BB962C8B-B14F-4D97-AF65-F5344CB8AC3E}">
        <p14:creationId xmlns:p14="http://schemas.microsoft.com/office/powerpoint/2010/main" val="1875048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1DDC3EF6-2EA5-44B3-94C7-9DDA67A12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87925A9A-E9FA-496E-9C09-7C2845E006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31">
            <a:extLst>
              <a:ext uri="{FF2B5EF4-FFF2-40B4-BE49-F238E27FC236}">
                <a16:creationId xmlns:a16="http://schemas.microsoft.com/office/drawing/2014/main" id="{2073ABB4-E164-4CBF-ADFF-25552BB7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34" name="Rectangle 33">
            <a:extLst>
              <a:ext uri="{FF2B5EF4-FFF2-40B4-BE49-F238E27FC236}">
                <a16:creationId xmlns:a16="http://schemas.microsoft.com/office/drawing/2014/main" id="{20C97E5C-C165-417B-BBDE-6701E226BE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95D0E1C6-221C-4835-B0D4-24184F6B6E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79AA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A98F2782-0AD1-4AB6-BBB8-3BA1BB416C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ical user interface, text, application, email&#10;&#10;Description automatically generated">
            <a:extLst>
              <a:ext uri="{FF2B5EF4-FFF2-40B4-BE49-F238E27FC236}">
                <a16:creationId xmlns:a16="http://schemas.microsoft.com/office/drawing/2014/main" id="{527182D9-3B04-4733-A960-488533E9FD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8840" y="1123527"/>
            <a:ext cx="9694314" cy="4604800"/>
          </a:xfrm>
          <a:prstGeom prst="rect">
            <a:avLst/>
          </a:prstGeom>
        </p:spPr>
      </p:pic>
    </p:spTree>
    <p:extLst>
      <p:ext uri="{BB962C8B-B14F-4D97-AF65-F5344CB8AC3E}">
        <p14:creationId xmlns:p14="http://schemas.microsoft.com/office/powerpoint/2010/main" val="535241928"/>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DD60C94-0C9C-47B7-BE88-045235ACC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FCF7016-AC99-433F-B943-24C3736E0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0"/>
            <a:ext cx="7579574" cy="64361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A03737D1-A930-4E3E-9160-3CD4AEC72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1" y="453642"/>
            <a:ext cx="3615596" cy="64511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F71CFF33-010E-4E26-A285-83B182982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707627"/>
            <a:ext cx="11293913" cy="64922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 name="Title 3">
            <a:extLst>
              <a:ext uri="{FF2B5EF4-FFF2-40B4-BE49-F238E27FC236}">
                <a16:creationId xmlns:a16="http://schemas.microsoft.com/office/drawing/2014/main" id="{3A6E94EB-1CED-4F7C-B387-8EE133C8B073}"/>
              </a:ext>
            </a:extLst>
          </p:cNvPr>
          <p:cNvSpPr>
            <a:spLocks noGrp="1"/>
          </p:cNvSpPr>
          <p:nvPr>
            <p:ph type="ctrTitle"/>
          </p:nvPr>
        </p:nvSpPr>
        <p:spPr>
          <a:xfrm>
            <a:off x="885371" y="562315"/>
            <a:ext cx="5544458" cy="427765"/>
          </a:xfrm>
        </p:spPr>
        <p:txBody>
          <a:bodyPr>
            <a:normAutofit fontScale="90000"/>
          </a:bodyPr>
          <a:lstStyle/>
          <a:p>
            <a:r>
              <a:rPr lang="en-US" dirty="0"/>
              <a:t>Sprint backlog</a:t>
            </a:r>
          </a:p>
        </p:txBody>
      </p:sp>
      <p:graphicFrame>
        <p:nvGraphicFramePr>
          <p:cNvPr id="5" name="Table 5">
            <a:extLst>
              <a:ext uri="{FF2B5EF4-FFF2-40B4-BE49-F238E27FC236}">
                <a16:creationId xmlns:a16="http://schemas.microsoft.com/office/drawing/2014/main" id="{7D502EAA-4BF5-4A41-AF95-AA3020468317}"/>
              </a:ext>
            </a:extLst>
          </p:cNvPr>
          <p:cNvGraphicFramePr>
            <a:graphicFrameLocks noGrp="1"/>
          </p:cNvGraphicFramePr>
          <p:nvPr>
            <p:extLst>
              <p:ext uri="{D42A27DB-BD31-4B8C-83A1-F6EECF244321}">
                <p14:modId xmlns:p14="http://schemas.microsoft.com/office/powerpoint/2010/main" val="3341494323"/>
              </p:ext>
            </p:extLst>
          </p:nvPr>
        </p:nvGraphicFramePr>
        <p:xfrm>
          <a:off x="1809669" y="1203870"/>
          <a:ext cx="8128000" cy="1483360"/>
        </p:xfrm>
        <a:graphic>
          <a:graphicData uri="http://schemas.openxmlformats.org/drawingml/2006/table">
            <a:tbl>
              <a:tblPr firstRow="1" bandRow="1">
                <a:tableStyleId>{5C22544A-7EE6-4342-B048-85BDC9FD1C3A}</a:tableStyleId>
              </a:tblPr>
              <a:tblGrid>
                <a:gridCol w="6035618">
                  <a:extLst>
                    <a:ext uri="{9D8B030D-6E8A-4147-A177-3AD203B41FA5}">
                      <a16:colId xmlns:a16="http://schemas.microsoft.com/office/drawing/2014/main" val="3437457173"/>
                    </a:ext>
                  </a:extLst>
                </a:gridCol>
                <a:gridCol w="2092382">
                  <a:extLst>
                    <a:ext uri="{9D8B030D-6E8A-4147-A177-3AD203B41FA5}">
                      <a16:colId xmlns:a16="http://schemas.microsoft.com/office/drawing/2014/main" val="1642953112"/>
                    </a:ext>
                  </a:extLst>
                </a:gridCol>
              </a:tblGrid>
              <a:tr h="370840">
                <a:tc>
                  <a:txBody>
                    <a:bodyPr/>
                    <a:lstStyle/>
                    <a:p>
                      <a:r>
                        <a:rPr lang="en-US" dirty="0"/>
                        <a:t>What went well </a:t>
                      </a:r>
                    </a:p>
                  </a:txBody>
                  <a:tcPr/>
                </a:tc>
                <a:tc>
                  <a:txBody>
                    <a:bodyPr/>
                    <a:lstStyle/>
                    <a:p>
                      <a:r>
                        <a:rPr lang="en-US" dirty="0"/>
                        <a:t>Votes</a:t>
                      </a:r>
                    </a:p>
                  </a:txBody>
                  <a:tcPr/>
                </a:tc>
                <a:extLst>
                  <a:ext uri="{0D108BD9-81ED-4DB2-BD59-A6C34878D82A}">
                    <a16:rowId xmlns:a16="http://schemas.microsoft.com/office/drawing/2014/main" val="3006500068"/>
                  </a:ext>
                </a:extLst>
              </a:tr>
              <a:tr h="370840">
                <a:tc>
                  <a:txBody>
                    <a:bodyPr/>
                    <a:lstStyle/>
                    <a:p>
                      <a:r>
                        <a:rPr lang="en-US" dirty="0"/>
                        <a:t>Brainstorming </a:t>
                      </a:r>
                    </a:p>
                  </a:txBody>
                  <a:tcPr/>
                </a:tc>
                <a:tc>
                  <a:txBody>
                    <a:bodyPr/>
                    <a:lstStyle/>
                    <a:p>
                      <a:r>
                        <a:rPr lang="en-US" dirty="0"/>
                        <a:t>1</a:t>
                      </a:r>
                    </a:p>
                  </a:txBody>
                  <a:tcPr/>
                </a:tc>
                <a:extLst>
                  <a:ext uri="{0D108BD9-81ED-4DB2-BD59-A6C34878D82A}">
                    <a16:rowId xmlns:a16="http://schemas.microsoft.com/office/drawing/2014/main" val="1223191832"/>
                  </a:ext>
                </a:extLst>
              </a:tr>
              <a:tr h="370840">
                <a:tc>
                  <a:txBody>
                    <a:bodyPr/>
                    <a:lstStyle/>
                    <a:p>
                      <a:r>
                        <a:rPr lang="en-US" altLang="zh-CN" dirty="0"/>
                        <a:t>Clear division of work </a:t>
                      </a:r>
                      <a:endParaRPr lang="en-US" dirty="0"/>
                    </a:p>
                  </a:txBody>
                  <a:tcPr/>
                </a:tc>
                <a:tc>
                  <a:txBody>
                    <a:bodyPr/>
                    <a:lstStyle/>
                    <a:p>
                      <a:r>
                        <a:rPr lang="en-US" dirty="0"/>
                        <a:t>2</a:t>
                      </a:r>
                    </a:p>
                  </a:txBody>
                  <a:tcPr/>
                </a:tc>
                <a:extLst>
                  <a:ext uri="{0D108BD9-81ED-4DB2-BD59-A6C34878D82A}">
                    <a16:rowId xmlns:a16="http://schemas.microsoft.com/office/drawing/2014/main" val="1525201689"/>
                  </a:ext>
                </a:extLst>
              </a:tr>
              <a:tr h="370840">
                <a:tc>
                  <a:txBody>
                    <a:bodyPr/>
                    <a:lstStyle/>
                    <a:p>
                      <a:r>
                        <a:rPr lang="en-US" dirty="0"/>
                        <a:t>All members share their ideas</a:t>
                      </a:r>
                    </a:p>
                  </a:txBody>
                  <a:tcPr/>
                </a:tc>
                <a:tc>
                  <a:txBody>
                    <a:bodyPr/>
                    <a:lstStyle/>
                    <a:p>
                      <a:r>
                        <a:rPr lang="en-US" dirty="0"/>
                        <a:t>1</a:t>
                      </a:r>
                    </a:p>
                  </a:txBody>
                  <a:tcPr/>
                </a:tc>
                <a:extLst>
                  <a:ext uri="{0D108BD9-81ED-4DB2-BD59-A6C34878D82A}">
                    <a16:rowId xmlns:a16="http://schemas.microsoft.com/office/drawing/2014/main" val="3669437569"/>
                  </a:ext>
                </a:extLst>
              </a:tr>
            </a:tbl>
          </a:graphicData>
        </a:graphic>
      </p:graphicFrame>
      <p:graphicFrame>
        <p:nvGraphicFramePr>
          <p:cNvPr id="8" name="Table 9">
            <a:extLst>
              <a:ext uri="{FF2B5EF4-FFF2-40B4-BE49-F238E27FC236}">
                <a16:creationId xmlns:a16="http://schemas.microsoft.com/office/drawing/2014/main" id="{E77201C8-1A51-4EA4-9F5D-CB6E16803742}"/>
              </a:ext>
            </a:extLst>
          </p:cNvPr>
          <p:cNvGraphicFramePr>
            <a:graphicFrameLocks noGrp="1"/>
          </p:cNvGraphicFramePr>
          <p:nvPr>
            <p:extLst>
              <p:ext uri="{D42A27DB-BD31-4B8C-83A1-F6EECF244321}">
                <p14:modId xmlns:p14="http://schemas.microsoft.com/office/powerpoint/2010/main" val="1938829166"/>
              </p:ext>
            </p:extLst>
          </p:nvPr>
        </p:nvGraphicFramePr>
        <p:xfrm>
          <a:off x="1809669" y="2959283"/>
          <a:ext cx="8128000" cy="1483360"/>
        </p:xfrm>
        <a:graphic>
          <a:graphicData uri="http://schemas.openxmlformats.org/drawingml/2006/table">
            <a:tbl>
              <a:tblPr firstRow="1" bandRow="1">
                <a:tableStyleId>{5C22544A-7EE6-4342-B048-85BDC9FD1C3A}</a:tableStyleId>
              </a:tblPr>
              <a:tblGrid>
                <a:gridCol w="6048870">
                  <a:extLst>
                    <a:ext uri="{9D8B030D-6E8A-4147-A177-3AD203B41FA5}">
                      <a16:colId xmlns:a16="http://schemas.microsoft.com/office/drawing/2014/main" val="4199292812"/>
                    </a:ext>
                  </a:extLst>
                </a:gridCol>
                <a:gridCol w="2079130">
                  <a:extLst>
                    <a:ext uri="{9D8B030D-6E8A-4147-A177-3AD203B41FA5}">
                      <a16:colId xmlns:a16="http://schemas.microsoft.com/office/drawing/2014/main" val="2428663124"/>
                    </a:ext>
                  </a:extLst>
                </a:gridCol>
              </a:tblGrid>
              <a:tr h="370840">
                <a:tc>
                  <a:txBody>
                    <a:bodyPr/>
                    <a:lstStyle/>
                    <a:p>
                      <a:r>
                        <a:rPr lang="en-US" dirty="0"/>
                        <a:t>What can be improved </a:t>
                      </a:r>
                    </a:p>
                  </a:txBody>
                  <a:tcPr/>
                </a:tc>
                <a:tc>
                  <a:txBody>
                    <a:bodyPr/>
                    <a:lstStyle/>
                    <a:p>
                      <a:endParaRPr lang="en-US"/>
                    </a:p>
                  </a:txBody>
                  <a:tcPr/>
                </a:tc>
                <a:extLst>
                  <a:ext uri="{0D108BD9-81ED-4DB2-BD59-A6C34878D82A}">
                    <a16:rowId xmlns:a16="http://schemas.microsoft.com/office/drawing/2014/main" val="2161384835"/>
                  </a:ext>
                </a:extLst>
              </a:tr>
              <a:tr h="370840">
                <a:tc>
                  <a:txBody>
                    <a:bodyPr/>
                    <a:lstStyle/>
                    <a:p>
                      <a:r>
                        <a:rPr lang="en-US" dirty="0"/>
                        <a:t>Work on a presentation skills</a:t>
                      </a:r>
                    </a:p>
                  </a:txBody>
                  <a:tcPr/>
                </a:tc>
                <a:tc>
                  <a:txBody>
                    <a:bodyPr/>
                    <a:lstStyle/>
                    <a:p>
                      <a:r>
                        <a:rPr lang="en-US" dirty="0"/>
                        <a:t>4</a:t>
                      </a:r>
                    </a:p>
                  </a:txBody>
                  <a:tcPr/>
                </a:tc>
                <a:extLst>
                  <a:ext uri="{0D108BD9-81ED-4DB2-BD59-A6C34878D82A}">
                    <a16:rowId xmlns:a16="http://schemas.microsoft.com/office/drawing/2014/main" val="496091286"/>
                  </a:ext>
                </a:extLst>
              </a:tr>
              <a:tr h="370840">
                <a:tc>
                  <a:txBody>
                    <a:bodyPr/>
                    <a:lstStyle/>
                    <a:p>
                      <a:r>
                        <a:rPr lang="en-US" dirty="0"/>
                        <a:t>Rethinking about tools </a:t>
                      </a:r>
                    </a:p>
                  </a:txBody>
                  <a:tcPr/>
                </a:tc>
                <a:tc>
                  <a:txBody>
                    <a:bodyPr/>
                    <a:lstStyle/>
                    <a:p>
                      <a:r>
                        <a:rPr lang="en-US" dirty="0"/>
                        <a:t>1</a:t>
                      </a:r>
                    </a:p>
                  </a:txBody>
                  <a:tcPr/>
                </a:tc>
                <a:extLst>
                  <a:ext uri="{0D108BD9-81ED-4DB2-BD59-A6C34878D82A}">
                    <a16:rowId xmlns:a16="http://schemas.microsoft.com/office/drawing/2014/main" val="1795855076"/>
                  </a:ext>
                </a:extLst>
              </a:tr>
              <a:tr h="370840">
                <a:tc>
                  <a:txBody>
                    <a:bodyPr/>
                    <a:lstStyle/>
                    <a:p>
                      <a:r>
                        <a:rPr lang="en-US" dirty="0"/>
                        <a:t>Contribution from every team member</a:t>
                      </a:r>
                    </a:p>
                  </a:txBody>
                  <a:tcPr/>
                </a:tc>
                <a:tc>
                  <a:txBody>
                    <a:bodyPr/>
                    <a:lstStyle/>
                    <a:p>
                      <a:r>
                        <a:rPr lang="en-US" dirty="0"/>
                        <a:t>2</a:t>
                      </a:r>
                    </a:p>
                  </a:txBody>
                  <a:tcPr/>
                </a:tc>
                <a:extLst>
                  <a:ext uri="{0D108BD9-81ED-4DB2-BD59-A6C34878D82A}">
                    <a16:rowId xmlns:a16="http://schemas.microsoft.com/office/drawing/2014/main" val="1717721044"/>
                  </a:ext>
                </a:extLst>
              </a:tr>
            </a:tbl>
          </a:graphicData>
        </a:graphic>
      </p:graphicFrame>
      <p:graphicFrame>
        <p:nvGraphicFramePr>
          <p:cNvPr id="12" name="Table 13">
            <a:extLst>
              <a:ext uri="{FF2B5EF4-FFF2-40B4-BE49-F238E27FC236}">
                <a16:creationId xmlns:a16="http://schemas.microsoft.com/office/drawing/2014/main" id="{5A4CE03C-ADB2-4CDD-AFDF-326ACADF0C5C}"/>
              </a:ext>
            </a:extLst>
          </p:cNvPr>
          <p:cNvGraphicFramePr>
            <a:graphicFrameLocks noGrp="1"/>
          </p:cNvGraphicFramePr>
          <p:nvPr>
            <p:extLst>
              <p:ext uri="{D42A27DB-BD31-4B8C-83A1-F6EECF244321}">
                <p14:modId xmlns:p14="http://schemas.microsoft.com/office/powerpoint/2010/main" val="3397760372"/>
              </p:ext>
            </p:extLst>
          </p:nvPr>
        </p:nvGraphicFramePr>
        <p:xfrm>
          <a:off x="1809669" y="4709375"/>
          <a:ext cx="8128000" cy="731520"/>
        </p:xfrm>
        <a:graphic>
          <a:graphicData uri="http://schemas.openxmlformats.org/drawingml/2006/table">
            <a:tbl>
              <a:tblPr firstRow="1" bandRow="1">
                <a:tableStyleId>{5C22544A-7EE6-4342-B048-85BDC9FD1C3A}</a:tableStyleId>
              </a:tblPr>
              <a:tblGrid>
                <a:gridCol w="4061044">
                  <a:extLst>
                    <a:ext uri="{9D8B030D-6E8A-4147-A177-3AD203B41FA5}">
                      <a16:colId xmlns:a16="http://schemas.microsoft.com/office/drawing/2014/main" val="1059978438"/>
                    </a:ext>
                  </a:extLst>
                </a:gridCol>
                <a:gridCol w="4066956">
                  <a:extLst>
                    <a:ext uri="{9D8B030D-6E8A-4147-A177-3AD203B41FA5}">
                      <a16:colId xmlns:a16="http://schemas.microsoft.com/office/drawing/2014/main" val="2158771475"/>
                    </a:ext>
                  </a:extLst>
                </a:gridCol>
              </a:tblGrid>
              <a:tr h="324613">
                <a:tc>
                  <a:txBody>
                    <a:bodyPr/>
                    <a:lstStyle/>
                    <a:p>
                      <a:r>
                        <a:rPr lang="en-US" dirty="0"/>
                        <a:t>Sprint 1</a:t>
                      </a:r>
                    </a:p>
                  </a:txBody>
                  <a:tcPr/>
                </a:tc>
                <a:tc>
                  <a:txBody>
                    <a:bodyPr/>
                    <a:lstStyle/>
                    <a:p>
                      <a:endParaRPr lang="en-US" dirty="0"/>
                    </a:p>
                  </a:txBody>
                  <a:tcPr/>
                </a:tc>
                <a:extLst>
                  <a:ext uri="{0D108BD9-81ED-4DB2-BD59-A6C34878D82A}">
                    <a16:rowId xmlns:a16="http://schemas.microsoft.com/office/drawing/2014/main" val="1106750731"/>
                  </a:ext>
                </a:extLst>
              </a:tr>
              <a:tr h="324613">
                <a:tc>
                  <a:txBody>
                    <a:bodyPr/>
                    <a:lstStyle/>
                    <a:p>
                      <a:r>
                        <a:rPr lang="en-US" dirty="0"/>
                        <a:t>Finalized project ideal</a:t>
                      </a:r>
                    </a:p>
                  </a:txBody>
                  <a:tcPr/>
                </a:tc>
                <a:tc>
                  <a:txBody>
                    <a:bodyPr/>
                    <a:lstStyle/>
                    <a:p>
                      <a:r>
                        <a:rPr lang="en-US" dirty="0"/>
                        <a:t>Gather information and technologies </a:t>
                      </a:r>
                    </a:p>
                  </a:txBody>
                  <a:tcPr/>
                </a:tc>
                <a:extLst>
                  <a:ext uri="{0D108BD9-81ED-4DB2-BD59-A6C34878D82A}">
                    <a16:rowId xmlns:a16="http://schemas.microsoft.com/office/drawing/2014/main" val="2453948571"/>
                  </a:ext>
                </a:extLst>
              </a:tr>
            </a:tbl>
          </a:graphicData>
        </a:graphic>
      </p:graphicFrame>
      <p:sp>
        <p:nvSpPr>
          <p:cNvPr id="15" name="TextBox 14">
            <a:extLst>
              <a:ext uri="{FF2B5EF4-FFF2-40B4-BE49-F238E27FC236}">
                <a16:creationId xmlns:a16="http://schemas.microsoft.com/office/drawing/2014/main" id="{17040661-50B6-4858-89CE-FFBB15933B6D}"/>
              </a:ext>
            </a:extLst>
          </p:cNvPr>
          <p:cNvSpPr txBox="1"/>
          <p:nvPr/>
        </p:nvSpPr>
        <p:spPr>
          <a:xfrm>
            <a:off x="8309113" y="562315"/>
            <a:ext cx="2782957" cy="369332"/>
          </a:xfrm>
          <a:prstGeom prst="rect">
            <a:avLst/>
          </a:prstGeom>
          <a:noFill/>
        </p:spPr>
        <p:txBody>
          <a:bodyPr wrap="square" rtlCol="0">
            <a:spAutoFit/>
          </a:bodyPr>
          <a:lstStyle/>
          <a:p>
            <a:r>
              <a:rPr lang="en-US" dirty="0"/>
              <a:t>Team Dice Deliverable 1</a:t>
            </a:r>
          </a:p>
        </p:txBody>
      </p:sp>
    </p:spTree>
    <p:extLst>
      <p:ext uri="{BB962C8B-B14F-4D97-AF65-F5344CB8AC3E}">
        <p14:creationId xmlns:p14="http://schemas.microsoft.com/office/powerpoint/2010/main" val="19227302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DD60C94-0C9C-47B7-BE88-045235ACC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FCF7016-AC99-433F-B943-24C3736E0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0"/>
            <a:ext cx="7579574" cy="64361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A03737D1-A930-4E3E-9160-3CD4AEC72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1" y="453642"/>
            <a:ext cx="3615596" cy="64511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F71CFF33-010E-4E26-A285-83B182982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707627"/>
            <a:ext cx="11293913" cy="64922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 name="Title 3">
            <a:extLst>
              <a:ext uri="{FF2B5EF4-FFF2-40B4-BE49-F238E27FC236}">
                <a16:creationId xmlns:a16="http://schemas.microsoft.com/office/drawing/2014/main" id="{3A6E94EB-1CED-4F7C-B387-8EE133C8B073}"/>
              </a:ext>
            </a:extLst>
          </p:cNvPr>
          <p:cNvSpPr>
            <a:spLocks noGrp="1"/>
          </p:cNvSpPr>
          <p:nvPr>
            <p:ph type="ctrTitle"/>
          </p:nvPr>
        </p:nvSpPr>
        <p:spPr>
          <a:xfrm>
            <a:off x="885371" y="562315"/>
            <a:ext cx="5544458" cy="427765"/>
          </a:xfrm>
        </p:spPr>
        <p:txBody>
          <a:bodyPr>
            <a:normAutofit fontScale="90000"/>
          </a:bodyPr>
          <a:lstStyle/>
          <a:p>
            <a:r>
              <a:rPr lang="en-US" dirty="0"/>
              <a:t>Sprint backlog</a:t>
            </a:r>
          </a:p>
        </p:txBody>
      </p:sp>
      <p:graphicFrame>
        <p:nvGraphicFramePr>
          <p:cNvPr id="5" name="Table 5">
            <a:extLst>
              <a:ext uri="{FF2B5EF4-FFF2-40B4-BE49-F238E27FC236}">
                <a16:creationId xmlns:a16="http://schemas.microsoft.com/office/drawing/2014/main" id="{7D502EAA-4BF5-4A41-AF95-AA3020468317}"/>
              </a:ext>
            </a:extLst>
          </p:cNvPr>
          <p:cNvGraphicFramePr>
            <a:graphicFrameLocks noGrp="1"/>
          </p:cNvGraphicFramePr>
          <p:nvPr>
            <p:extLst>
              <p:ext uri="{D42A27DB-BD31-4B8C-83A1-F6EECF244321}">
                <p14:modId xmlns:p14="http://schemas.microsoft.com/office/powerpoint/2010/main" val="1502350300"/>
              </p:ext>
            </p:extLst>
          </p:nvPr>
        </p:nvGraphicFramePr>
        <p:xfrm>
          <a:off x="1809669" y="1203870"/>
          <a:ext cx="8128000" cy="1483360"/>
        </p:xfrm>
        <a:graphic>
          <a:graphicData uri="http://schemas.openxmlformats.org/drawingml/2006/table">
            <a:tbl>
              <a:tblPr firstRow="1" bandRow="1">
                <a:tableStyleId>{5C22544A-7EE6-4342-B048-85BDC9FD1C3A}</a:tableStyleId>
              </a:tblPr>
              <a:tblGrid>
                <a:gridCol w="6287409">
                  <a:extLst>
                    <a:ext uri="{9D8B030D-6E8A-4147-A177-3AD203B41FA5}">
                      <a16:colId xmlns:a16="http://schemas.microsoft.com/office/drawing/2014/main" val="3437457173"/>
                    </a:ext>
                  </a:extLst>
                </a:gridCol>
                <a:gridCol w="1840591">
                  <a:extLst>
                    <a:ext uri="{9D8B030D-6E8A-4147-A177-3AD203B41FA5}">
                      <a16:colId xmlns:a16="http://schemas.microsoft.com/office/drawing/2014/main" val="1642953112"/>
                    </a:ext>
                  </a:extLst>
                </a:gridCol>
              </a:tblGrid>
              <a:tr h="370840">
                <a:tc>
                  <a:txBody>
                    <a:bodyPr/>
                    <a:lstStyle/>
                    <a:p>
                      <a:r>
                        <a:rPr lang="en-US" dirty="0"/>
                        <a:t>What went well </a:t>
                      </a:r>
                    </a:p>
                  </a:txBody>
                  <a:tcPr/>
                </a:tc>
                <a:tc>
                  <a:txBody>
                    <a:bodyPr/>
                    <a:lstStyle/>
                    <a:p>
                      <a:r>
                        <a:rPr lang="en-US" dirty="0"/>
                        <a:t>Votes</a:t>
                      </a:r>
                    </a:p>
                  </a:txBody>
                  <a:tcPr/>
                </a:tc>
                <a:extLst>
                  <a:ext uri="{0D108BD9-81ED-4DB2-BD59-A6C34878D82A}">
                    <a16:rowId xmlns:a16="http://schemas.microsoft.com/office/drawing/2014/main" val="3006500068"/>
                  </a:ext>
                </a:extLst>
              </a:tr>
              <a:tr h="370840">
                <a:tc>
                  <a:txBody>
                    <a:bodyPr/>
                    <a:lstStyle/>
                    <a:p>
                      <a:r>
                        <a:rPr lang="en-US" dirty="0"/>
                        <a:t>Successfully created Login/Register page</a:t>
                      </a:r>
                    </a:p>
                  </a:txBody>
                  <a:tcPr/>
                </a:tc>
                <a:tc>
                  <a:txBody>
                    <a:bodyPr/>
                    <a:lstStyle/>
                    <a:p>
                      <a:r>
                        <a:rPr lang="en-US" dirty="0"/>
                        <a:t>4</a:t>
                      </a:r>
                    </a:p>
                  </a:txBody>
                  <a:tcPr/>
                </a:tc>
                <a:extLst>
                  <a:ext uri="{0D108BD9-81ED-4DB2-BD59-A6C34878D82A}">
                    <a16:rowId xmlns:a16="http://schemas.microsoft.com/office/drawing/2014/main" val="1223191832"/>
                  </a:ext>
                </a:extLst>
              </a:tr>
              <a:tr h="370840">
                <a:tc>
                  <a:txBody>
                    <a:bodyPr/>
                    <a:lstStyle/>
                    <a:p>
                      <a:r>
                        <a:rPr lang="en-US" dirty="0"/>
                        <a:t>Successfully created firebase to store user’s data</a:t>
                      </a:r>
                    </a:p>
                  </a:txBody>
                  <a:tcPr/>
                </a:tc>
                <a:tc>
                  <a:txBody>
                    <a:bodyPr/>
                    <a:lstStyle/>
                    <a:p>
                      <a:r>
                        <a:rPr lang="en-US" dirty="0"/>
                        <a:t>3</a:t>
                      </a:r>
                    </a:p>
                  </a:txBody>
                  <a:tcPr/>
                </a:tc>
                <a:extLst>
                  <a:ext uri="{0D108BD9-81ED-4DB2-BD59-A6C34878D82A}">
                    <a16:rowId xmlns:a16="http://schemas.microsoft.com/office/drawing/2014/main" val="1525201689"/>
                  </a:ext>
                </a:extLst>
              </a:tr>
              <a:tr h="370840">
                <a:tc>
                  <a:txBody>
                    <a:bodyPr/>
                    <a:lstStyle/>
                    <a:p>
                      <a:r>
                        <a:rPr lang="en-US" dirty="0"/>
                        <a:t>Web App can check and response to wrong input </a:t>
                      </a:r>
                    </a:p>
                  </a:txBody>
                  <a:tcPr/>
                </a:tc>
                <a:tc>
                  <a:txBody>
                    <a:bodyPr/>
                    <a:lstStyle/>
                    <a:p>
                      <a:r>
                        <a:rPr lang="en-US" dirty="0"/>
                        <a:t>3</a:t>
                      </a:r>
                    </a:p>
                  </a:txBody>
                  <a:tcPr/>
                </a:tc>
                <a:extLst>
                  <a:ext uri="{0D108BD9-81ED-4DB2-BD59-A6C34878D82A}">
                    <a16:rowId xmlns:a16="http://schemas.microsoft.com/office/drawing/2014/main" val="3669437569"/>
                  </a:ext>
                </a:extLst>
              </a:tr>
            </a:tbl>
          </a:graphicData>
        </a:graphic>
      </p:graphicFrame>
      <p:graphicFrame>
        <p:nvGraphicFramePr>
          <p:cNvPr id="8" name="Table 9">
            <a:extLst>
              <a:ext uri="{FF2B5EF4-FFF2-40B4-BE49-F238E27FC236}">
                <a16:creationId xmlns:a16="http://schemas.microsoft.com/office/drawing/2014/main" id="{E77201C8-1A51-4EA4-9F5D-CB6E16803742}"/>
              </a:ext>
            </a:extLst>
          </p:cNvPr>
          <p:cNvGraphicFramePr>
            <a:graphicFrameLocks noGrp="1"/>
          </p:cNvGraphicFramePr>
          <p:nvPr>
            <p:extLst>
              <p:ext uri="{D42A27DB-BD31-4B8C-83A1-F6EECF244321}">
                <p14:modId xmlns:p14="http://schemas.microsoft.com/office/powerpoint/2010/main" val="980031816"/>
              </p:ext>
            </p:extLst>
          </p:nvPr>
        </p:nvGraphicFramePr>
        <p:xfrm>
          <a:off x="1809669" y="2959283"/>
          <a:ext cx="8128000" cy="1483360"/>
        </p:xfrm>
        <a:graphic>
          <a:graphicData uri="http://schemas.openxmlformats.org/drawingml/2006/table">
            <a:tbl>
              <a:tblPr firstRow="1" bandRow="1">
                <a:tableStyleId>{5C22544A-7EE6-4342-B048-85BDC9FD1C3A}</a:tableStyleId>
              </a:tblPr>
              <a:tblGrid>
                <a:gridCol w="6287409">
                  <a:extLst>
                    <a:ext uri="{9D8B030D-6E8A-4147-A177-3AD203B41FA5}">
                      <a16:colId xmlns:a16="http://schemas.microsoft.com/office/drawing/2014/main" val="4199292812"/>
                    </a:ext>
                  </a:extLst>
                </a:gridCol>
                <a:gridCol w="1840591">
                  <a:extLst>
                    <a:ext uri="{9D8B030D-6E8A-4147-A177-3AD203B41FA5}">
                      <a16:colId xmlns:a16="http://schemas.microsoft.com/office/drawing/2014/main" val="2428663124"/>
                    </a:ext>
                  </a:extLst>
                </a:gridCol>
              </a:tblGrid>
              <a:tr h="370840">
                <a:tc>
                  <a:txBody>
                    <a:bodyPr/>
                    <a:lstStyle/>
                    <a:p>
                      <a:r>
                        <a:rPr lang="en-US" dirty="0"/>
                        <a:t>What can be improved </a:t>
                      </a:r>
                    </a:p>
                  </a:txBody>
                  <a:tcPr/>
                </a:tc>
                <a:tc>
                  <a:txBody>
                    <a:bodyPr/>
                    <a:lstStyle/>
                    <a:p>
                      <a:endParaRPr lang="en-US"/>
                    </a:p>
                  </a:txBody>
                  <a:tcPr/>
                </a:tc>
                <a:extLst>
                  <a:ext uri="{0D108BD9-81ED-4DB2-BD59-A6C34878D82A}">
                    <a16:rowId xmlns:a16="http://schemas.microsoft.com/office/drawing/2014/main" val="2161384835"/>
                  </a:ext>
                </a:extLst>
              </a:tr>
              <a:tr h="370840">
                <a:tc>
                  <a:txBody>
                    <a:bodyPr/>
                    <a:lstStyle/>
                    <a:p>
                      <a:r>
                        <a:rPr lang="en-US" dirty="0"/>
                        <a:t>Email verification system still have error </a:t>
                      </a:r>
                    </a:p>
                  </a:txBody>
                  <a:tcPr/>
                </a:tc>
                <a:tc>
                  <a:txBody>
                    <a:bodyPr/>
                    <a:lstStyle/>
                    <a:p>
                      <a:r>
                        <a:rPr lang="en-US" dirty="0"/>
                        <a:t>2</a:t>
                      </a:r>
                    </a:p>
                  </a:txBody>
                  <a:tcPr/>
                </a:tc>
                <a:extLst>
                  <a:ext uri="{0D108BD9-81ED-4DB2-BD59-A6C34878D82A}">
                    <a16:rowId xmlns:a16="http://schemas.microsoft.com/office/drawing/2014/main" val="496091286"/>
                  </a:ext>
                </a:extLst>
              </a:tr>
              <a:tr h="370840">
                <a:tc>
                  <a:txBody>
                    <a:bodyPr/>
                    <a:lstStyle/>
                    <a:p>
                      <a:r>
                        <a:rPr lang="en-US" dirty="0"/>
                        <a:t>Time Management </a:t>
                      </a:r>
                    </a:p>
                  </a:txBody>
                  <a:tcPr/>
                </a:tc>
                <a:tc>
                  <a:txBody>
                    <a:bodyPr/>
                    <a:lstStyle/>
                    <a:p>
                      <a:r>
                        <a:rPr lang="en-US" dirty="0"/>
                        <a:t>4</a:t>
                      </a:r>
                    </a:p>
                  </a:txBody>
                  <a:tcPr/>
                </a:tc>
                <a:extLst>
                  <a:ext uri="{0D108BD9-81ED-4DB2-BD59-A6C34878D82A}">
                    <a16:rowId xmlns:a16="http://schemas.microsoft.com/office/drawing/2014/main" val="1795855076"/>
                  </a:ext>
                </a:extLst>
              </a:tr>
              <a:tr h="370840">
                <a:tc>
                  <a:txBody>
                    <a:bodyPr/>
                    <a:lstStyle/>
                    <a:p>
                      <a:r>
                        <a:rPr lang="en-US" dirty="0"/>
                        <a:t>Background image to the homepage</a:t>
                      </a:r>
                    </a:p>
                  </a:txBody>
                  <a:tcPr/>
                </a:tc>
                <a:tc>
                  <a:txBody>
                    <a:bodyPr/>
                    <a:lstStyle/>
                    <a:p>
                      <a:r>
                        <a:rPr lang="en-US" dirty="0"/>
                        <a:t>3</a:t>
                      </a:r>
                    </a:p>
                  </a:txBody>
                  <a:tcPr/>
                </a:tc>
                <a:extLst>
                  <a:ext uri="{0D108BD9-81ED-4DB2-BD59-A6C34878D82A}">
                    <a16:rowId xmlns:a16="http://schemas.microsoft.com/office/drawing/2014/main" val="1717721044"/>
                  </a:ext>
                </a:extLst>
              </a:tr>
            </a:tbl>
          </a:graphicData>
        </a:graphic>
      </p:graphicFrame>
      <p:graphicFrame>
        <p:nvGraphicFramePr>
          <p:cNvPr id="12" name="Table 13">
            <a:extLst>
              <a:ext uri="{FF2B5EF4-FFF2-40B4-BE49-F238E27FC236}">
                <a16:creationId xmlns:a16="http://schemas.microsoft.com/office/drawing/2014/main" id="{5A4CE03C-ADB2-4CDD-AFDF-326ACADF0C5C}"/>
              </a:ext>
            </a:extLst>
          </p:cNvPr>
          <p:cNvGraphicFramePr>
            <a:graphicFrameLocks noGrp="1"/>
          </p:cNvGraphicFramePr>
          <p:nvPr>
            <p:extLst>
              <p:ext uri="{D42A27DB-BD31-4B8C-83A1-F6EECF244321}">
                <p14:modId xmlns:p14="http://schemas.microsoft.com/office/powerpoint/2010/main" val="478483930"/>
              </p:ext>
            </p:extLst>
          </p:nvPr>
        </p:nvGraphicFramePr>
        <p:xfrm>
          <a:off x="1809669" y="4835638"/>
          <a:ext cx="8128000" cy="7416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059978438"/>
                    </a:ext>
                  </a:extLst>
                </a:gridCol>
                <a:gridCol w="4064000">
                  <a:extLst>
                    <a:ext uri="{9D8B030D-6E8A-4147-A177-3AD203B41FA5}">
                      <a16:colId xmlns:a16="http://schemas.microsoft.com/office/drawing/2014/main" val="2158771475"/>
                    </a:ext>
                  </a:extLst>
                </a:gridCol>
              </a:tblGrid>
              <a:tr h="370840">
                <a:tc>
                  <a:txBody>
                    <a:bodyPr/>
                    <a:lstStyle/>
                    <a:p>
                      <a:r>
                        <a:rPr lang="en-US" dirty="0"/>
                        <a:t>Sprint II</a:t>
                      </a:r>
                    </a:p>
                  </a:txBody>
                  <a:tcPr/>
                </a:tc>
                <a:tc>
                  <a:txBody>
                    <a:bodyPr/>
                    <a:lstStyle/>
                    <a:p>
                      <a:endParaRPr lang="en-US" dirty="0"/>
                    </a:p>
                  </a:txBody>
                  <a:tcPr/>
                </a:tc>
                <a:extLst>
                  <a:ext uri="{0D108BD9-81ED-4DB2-BD59-A6C34878D82A}">
                    <a16:rowId xmlns:a16="http://schemas.microsoft.com/office/drawing/2014/main" val="1106750731"/>
                  </a:ext>
                </a:extLst>
              </a:tr>
              <a:tr h="370840">
                <a:tc>
                  <a:txBody>
                    <a:bodyPr/>
                    <a:lstStyle/>
                    <a:p>
                      <a:r>
                        <a:rPr lang="en-US" dirty="0"/>
                        <a:t>Made part of the project UI</a:t>
                      </a:r>
                    </a:p>
                  </a:txBody>
                  <a:tcPr/>
                </a:tc>
                <a:tc>
                  <a:txBody>
                    <a:bodyPr/>
                    <a:lstStyle/>
                    <a:p>
                      <a:r>
                        <a:rPr lang="en-US" dirty="0"/>
                        <a:t>Started on Implementation of Database</a:t>
                      </a:r>
                    </a:p>
                  </a:txBody>
                  <a:tcPr/>
                </a:tc>
                <a:extLst>
                  <a:ext uri="{0D108BD9-81ED-4DB2-BD59-A6C34878D82A}">
                    <a16:rowId xmlns:a16="http://schemas.microsoft.com/office/drawing/2014/main" val="2453948571"/>
                  </a:ext>
                </a:extLst>
              </a:tr>
            </a:tbl>
          </a:graphicData>
        </a:graphic>
      </p:graphicFrame>
      <p:sp>
        <p:nvSpPr>
          <p:cNvPr id="15" name="TextBox 14">
            <a:extLst>
              <a:ext uri="{FF2B5EF4-FFF2-40B4-BE49-F238E27FC236}">
                <a16:creationId xmlns:a16="http://schemas.microsoft.com/office/drawing/2014/main" id="{17040661-50B6-4858-89CE-FFBB15933B6D}"/>
              </a:ext>
            </a:extLst>
          </p:cNvPr>
          <p:cNvSpPr txBox="1"/>
          <p:nvPr/>
        </p:nvSpPr>
        <p:spPr>
          <a:xfrm>
            <a:off x="8309113" y="562315"/>
            <a:ext cx="2782957" cy="369332"/>
          </a:xfrm>
          <a:prstGeom prst="rect">
            <a:avLst/>
          </a:prstGeom>
          <a:noFill/>
        </p:spPr>
        <p:txBody>
          <a:bodyPr wrap="square" rtlCol="0">
            <a:spAutoFit/>
          </a:bodyPr>
          <a:lstStyle/>
          <a:p>
            <a:r>
              <a:rPr lang="en-US" dirty="0"/>
              <a:t>Team Dice Deliverable II</a:t>
            </a:r>
          </a:p>
        </p:txBody>
      </p:sp>
    </p:spTree>
    <p:extLst>
      <p:ext uri="{BB962C8B-B14F-4D97-AF65-F5344CB8AC3E}">
        <p14:creationId xmlns:p14="http://schemas.microsoft.com/office/powerpoint/2010/main" val="27679023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5A71294-C247-450A-BB34-6E68648C95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1" name="Rectangle 10">
            <a:extLst>
              <a:ext uri="{FF2B5EF4-FFF2-40B4-BE49-F238E27FC236}">
                <a16:creationId xmlns:a16="http://schemas.microsoft.com/office/drawing/2014/main" id="{D36A0BA4-6A63-41D3-B0FA-43799ABC4A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A3A193F-AEE9-437B-8C3F-4D7E7F079BFC}"/>
              </a:ext>
            </a:extLst>
          </p:cNvPr>
          <p:cNvSpPr>
            <a:spLocks noGrp="1"/>
          </p:cNvSpPr>
          <p:nvPr>
            <p:ph type="ctrTitle"/>
          </p:nvPr>
        </p:nvSpPr>
        <p:spPr>
          <a:xfrm>
            <a:off x="581192" y="1009399"/>
            <a:ext cx="6823988" cy="1276602"/>
          </a:xfrm>
        </p:spPr>
        <p:txBody>
          <a:bodyPr anchor="b">
            <a:normAutofit/>
          </a:bodyPr>
          <a:lstStyle/>
          <a:p>
            <a:r>
              <a:rPr lang="en-US" sz="6000" dirty="0">
                <a:solidFill>
                  <a:schemeClr val="tx1"/>
                </a:solidFill>
              </a:rPr>
              <a:t>Future scope</a:t>
            </a:r>
          </a:p>
        </p:txBody>
      </p:sp>
      <p:sp>
        <p:nvSpPr>
          <p:cNvPr id="13" name="Rectangle 12">
            <a:extLst>
              <a:ext uri="{FF2B5EF4-FFF2-40B4-BE49-F238E27FC236}">
                <a16:creationId xmlns:a16="http://schemas.microsoft.com/office/drawing/2014/main" id="{673313D8-D259-4D89-9CE5-14884FB40D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19" y="457200"/>
            <a:ext cx="6766560" cy="91439"/>
          </a:xfrm>
          <a:prstGeom prst="rect">
            <a:avLst/>
          </a:prstGeom>
          <a:solidFill>
            <a:schemeClr val="tx1">
              <a:alpha val="6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id="{50E3B8FB-3A68-40EB-A005-B596B5C773F2}"/>
              </a:ext>
            </a:extLst>
          </p:cNvPr>
          <p:cNvPicPr>
            <a:picLocks noChangeAspect="1"/>
          </p:cNvPicPr>
          <p:nvPr/>
        </p:nvPicPr>
        <p:blipFill rotWithShape="1">
          <a:blip r:embed="rId2"/>
          <a:srcRect l="16549" r="44016" b="-1"/>
          <a:stretch/>
        </p:blipFill>
        <p:spPr>
          <a:xfrm>
            <a:off x="8140428" y="10"/>
            <a:ext cx="4051572" cy="6857990"/>
          </a:xfrm>
          <a:prstGeom prst="rect">
            <a:avLst/>
          </a:prstGeom>
        </p:spPr>
      </p:pic>
      <p:sp>
        <p:nvSpPr>
          <p:cNvPr id="6" name="TextBox 5">
            <a:extLst>
              <a:ext uri="{FF2B5EF4-FFF2-40B4-BE49-F238E27FC236}">
                <a16:creationId xmlns:a16="http://schemas.microsoft.com/office/drawing/2014/main" id="{1E3E80E9-0A57-4649-89A6-C306CEE04EFD}"/>
              </a:ext>
            </a:extLst>
          </p:cNvPr>
          <p:cNvSpPr txBox="1"/>
          <p:nvPr/>
        </p:nvSpPr>
        <p:spPr>
          <a:xfrm>
            <a:off x="1086678" y="2491409"/>
            <a:ext cx="5804452" cy="1477328"/>
          </a:xfrm>
          <a:prstGeom prst="rect">
            <a:avLst/>
          </a:prstGeom>
          <a:noFill/>
        </p:spPr>
        <p:txBody>
          <a:bodyPr wrap="square" rtlCol="0">
            <a:spAutoFit/>
          </a:bodyPr>
          <a:lstStyle/>
          <a:p>
            <a:pPr marL="342900" indent="-342900">
              <a:buFont typeface="+mj-lt"/>
              <a:buAutoNum type="arabicPeriod"/>
            </a:pPr>
            <a:r>
              <a:rPr lang="en-US" dirty="0"/>
              <a:t>We could merge the login &amp; register input field </a:t>
            </a:r>
          </a:p>
          <a:p>
            <a:pPr marL="342900" indent="-342900">
              <a:buFont typeface="+mj-lt"/>
              <a:buAutoNum type="arabicPeriod"/>
            </a:pPr>
            <a:r>
              <a:rPr lang="en-US" dirty="0"/>
              <a:t>More scrum meeting virtually</a:t>
            </a:r>
          </a:p>
          <a:p>
            <a:pPr marL="342900" indent="-342900">
              <a:buFont typeface="+mj-lt"/>
              <a:buAutoNum type="arabicPeriod"/>
            </a:pPr>
            <a:r>
              <a:rPr lang="en-US" dirty="0"/>
              <a:t>Create admin page and function </a:t>
            </a:r>
          </a:p>
          <a:p>
            <a:pPr marL="342900" indent="-342900">
              <a:buFont typeface="+mj-lt"/>
              <a:buAutoNum type="arabicPeriod"/>
            </a:pPr>
            <a:r>
              <a:rPr lang="en-US" dirty="0"/>
              <a:t>Add a product list </a:t>
            </a:r>
          </a:p>
          <a:p>
            <a:pPr marL="342900" indent="-342900">
              <a:buFont typeface="+mj-lt"/>
              <a:buAutoNum type="arabicPeriod"/>
            </a:pPr>
            <a:r>
              <a:rPr lang="en-US" dirty="0"/>
              <a:t>Fix the error Email verification system</a:t>
            </a:r>
          </a:p>
        </p:txBody>
      </p:sp>
    </p:spTree>
    <p:extLst>
      <p:ext uri="{BB962C8B-B14F-4D97-AF65-F5344CB8AC3E}">
        <p14:creationId xmlns:p14="http://schemas.microsoft.com/office/powerpoint/2010/main" val="1510182219"/>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5A71294-C247-450A-BB34-6E68648C95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1" name="Rectangle 10">
            <a:extLst>
              <a:ext uri="{FF2B5EF4-FFF2-40B4-BE49-F238E27FC236}">
                <a16:creationId xmlns:a16="http://schemas.microsoft.com/office/drawing/2014/main" id="{D36A0BA4-6A63-41D3-B0FA-43799ABC4A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A814093-EBC1-43E7-A445-CBE0AC74EEA8}"/>
              </a:ext>
            </a:extLst>
          </p:cNvPr>
          <p:cNvSpPr>
            <a:spLocks noGrp="1"/>
          </p:cNvSpPr>
          <p:nvPr>
            <p:ph type="ctrTitle"/>
          </p:nvPr>
        </p:nvSpPr>
        <p:spPr>
          <a:xfrm>
            <a:off x="581192" y="1009399"/>
            <a:ext cx="6823988" cy="1327401"/>
          </a:xfrm>
        </p:spPr>
        <p:txBody>
          <a:bodyPr anchor="b">
            <a:normAutofit/>
          </a:bodyPr>
          <a:lstStyle/>
          <a:p>
            <a:r>
              <a:rPr lang="en-US" altLang="zh-CN" sz="4800" dirty="0">
                <a:solidFill>
                  <a:schemeClr val="tx1"/>
                </a:solidFill>
              </a:rPr>
              <a:t>GitHub link</a:t>
            </a:r>
            <a:endParaRPr lang="en-US" sz="4800" dirty="0">
              <a:solidFill>
                <a:schemeClr val="tx1"/>
              </a:solidFill>
            </a:endParaRPr>
          </a:p>
        </p:txBody>
      </p:sp>
      <p:sp>
        <p:nvSpPr>
          <p:cNvPr id="13" name="Rectangle 12">
            <a:extLst>
              <a:ext uri="{FF2B5EF4-FFF2-40B4-BE49-F238E27FC236}">
                <a16:creationId xmlns:a16="http://schemas.microsoft.com/office/drawing/2014/main" id="{673313D8-D259-4D89-9CE5-14884FB40D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19" y="457200"/>
            <a:ext cx="6766560" cy="91439"/>
          </a:xfrm>
          <a:prstGeom prst="rect">
            <a:avLst/>
          </a:prstGeom>
          <a:solidFill>
            <a:schemeClr val="tx1">
              <a:alpha val="6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id="{706D85A2-8CF0-4F1B-BD65-BBD1370716AC}"/>
              </a:ext>
            </a:extLst>
          </p:cNvPr>
          <p:cNvPicPr>
            <a:picLocks noChangeAspect="1"/>
          </p:cNvPicPr>
          <p:nvPr/>
        </p:nvPicPr>
        <p:blipFill rotWithShape="1">
          <a:blip r:embed="rId2"/>
          <a:srcRect l="26482" r="31277"/>
          <a:stretch/>
        </p:blipFill>
        <p:spPr>
          <a:xfrm>
            <a:off x="8140428" y="10"/>
            <a:ext cx="4051572" cy="6857990"/>
          </a:xfrm>
          <a:prstGeom prst="rect">
            <a:avLst/>
          </a:prstGeom>
        </p:spPr>
      </p:pic>
      <p:sp>
        <p:nvSpPr>
          <p:cNvPr id="4" name="TextBox 3">
            <a:extLst>
              <a:ext uri="{FF2B5EF4-FFF2-40B4-BE49-F238E27FC236}">
                <a16:creationId xmlns:a16="http://schemas.microsoft.com/office/drawing/2014/main" id="{8C4997C3-44CE-485F-9D0D-05F1E710DB20}"/>
              </a:ext>
            </a:extLst>
          </p:cNvPr>
          <p:cNvSpPr txBox="1"/>
          <p:nvPr/>
        </p:nvSpPr>
        <p:spPr>
          <a:xfrm>
            <a:off x="827305" y="4731657"/>
            <a:ext cx="5689610" cy="1015663"/>
          </a:xfrm>
          <a:prstGeom prst="rect">
            <a:avLst/>
          </a:prstGeom>
          <a:noFill/>
        </p:spPr>
        <p:txBody>
          <a:bodyPr wrap="square" rtlCol="0">
            <a:spAutoFit/>
          </a:bodyPr>
          <a:lstStyle/>
          <a:p>
            <a:r>
              <a:rPr lang="en-US" sz="6000" dirty="0"/>
              <a:t>Thank You </a:t>
            </a:r>
          </a:p>
        </p:txBody>
      </p:sp>
    </p:spTree>
    <p:extLst>
      <p:ext uri="{BB962C8B-B14F-4D97-AF65-F5344CB8AC3E}">
        <p14:creationId xmlns:p14="http://schemas.microsoft.com/office/powerpoint/2010/main" val="297696964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5A71294-C247-450A-BB34-6E68648C95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D36A0BA4-6A63-41D3-B0FA-43799ABC4A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81432A7-AC5F-409A-ABA5-093C77FE5952}"/>
              </a:ext>
            </a:extLst>
          </p:cNvPr>
          <p:cNvSpPr>
            <a:spLocks noGrp="1"/>
          </p:cNvSpPr>
          <p:nvPr>
            <p:ph type="ctrTitle"/>
          </p:nvPr>
        </p:nvSpPr>
        <p:spPr>
          <a:xfrm>
            <a:off x="581192" y="1009399"/>
            <a:ext cx="6823988" cy="862944"/>
          </a:xfrm>
        </p:spPr>
        <p:txBody>
          <a:bodyPr anchor="b">
            <a:normAutofit/>
          </a:bodyPr>
          <a:lstStyle/>
          <a:p>
            <a:r>
              <a:rPr lang="en-US" dirty="0">
                <a:solidFill>
                  <a:schemeClr val="tx1"/>
                </a:solidFill>
              </a:rPr>
              <a:t>Introduction</a:t>
            </a:r>
          </a:p>
        </p:txBody>
      </p:sp>
      <p:sp>
        <p:nvSpPr>
          <p:cNvPr id="20" name="Rectangle 19">
            <a:extLst>
              <a:ext uri="{FF2B5EF4-FFF2-40B4-BE49-F238E27FC236}">
                <a16:creationId xmlns:a16="http://schemas.microsoft.com/office/drawing/2014/main" id="{673313D8-D259-4D89-9CE5-14884FB40D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19" y="457200"/>
            <a:ext cx="6766560" cy="91439"/>
          </a:xfrm>
          <a:prstGeom prst="rect">
            <a:avLst/>
          </a:prstGeom>
          <a:solidFill>
            <a:schemeClr val="tx1">
              <a:alpha val="6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id="{3C6055AF-035F-40A6-BAD7-F9FCD33D70B0}"/>
              </a:ext>
            </a:extLst>
          </p:cNvPr>
          <p:cNvPicPr>
            <a:picLocks noChangeAspect="1"/>
          </p:cNvPicPr>
          <p:nvPr/>
        </p:nvPicPr>
        <p:blipFill rotWithShape="1">
          <a:blip r:embed="rId2"/>
          <a:srcRect l="9440" r="16942"/>
          <a:stretch/>
        </p:blipFill>
        <p:spPr>
          <a:xfrm>
            <a:off x="8140428" y="10"/>
            <a:ext cx="4051572" cy="6857990"/>
          </a:xfrm>
          <a:prstGeom prst="rect">
            <a:avLst/>
          </a:prstGeom>
        </p:spPr>
      </p:pic>
      <p:sp>
        <p:nvSpPr>
          <p:cNvPr id="7" name="TextBox 6">
            <a:extLst>
              <a:ext uri="{FF2B5EF4-FFF2-40B4-BE49-F238E27FC236}">
                <a16:creationId xmlns:a16="http://schemas.microsoft.com/office/drawing/2014/main" id="{FB3917ED-AB33-4ABD-8A14-8D38F34DEAAC}"/>
              </a:ext>
            </a:extLst>
          </p:cNvPr>
          <p:cNvSpPr txBox="1"/>
          <p:nvPr/>
        </p:nvSpPr>
        <p:spPr>
          <a:xfrm>
            <a:off x="740229" y="2423886"/>
            <a:ext cx="6516914" cy="6186309"/>
          </a:xfrm>
          <a:prstGeom prst="rect">
            <a:avLst/>
          </a:prstGeom>
          <a:noFill/>
        </p:spPr>
        <p:txBody>
          <a:bodyPr wrap="square" rtlCol="0">
            <a:spAutoFit/>
          </a:bodyPr>
          <a:lstStyle/>
          <a:p>
            <a:r>
              <a:rPr lang="en-US" dirty="0"/>
              <a:t>      A new application is made if a developer produces a new idea or when there is new technology to create better software. Our team viewed many existing online PC hardware stores, they are either created with older development tools or lacking functions that we need nowadays. </a:t>
            </a:r>
          </a:p>
          <a:p>
            <a:r>
              <a:rPr lang="en-US" dirty="0"/>
              <a:t>      Therefore, we are here with a web application that is developed using React and other advanced technologies to achieve smooth browsing and satisfying functionality. This web app will guide students and users who have less experience on PC hardware to pick the right parts. Also, it will help experienced PC shoppers fulfill their dream of building their own pc.</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10688973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8E6FC-5F28-4EEC-8387-709FF8EFA287}"/>
              </a:ext>
            </a:extLst>
          </p:cNvPr>
          <p:cNvSpPr>
            <a:spLocks noGrp="1"/>
          </p:cNvSpPr>
          <p:nvPr>
            <p:ph type="ctrTitle"/>
          </p:nvPr>
        </p:nvSpPr>
        <p:spPr/>
        <p:txBody>
          <a:bodyPr/>
          <a:lstStyle/>
          <a:p>
            <a:r>
              <a:rPr lang="en-US" dirty="0"/>
              <a:t>Persona of a college Student </a:t>
            </a:r>
          </a:p>
        </p:txBody>
      </p:sp>
      <p:sp>
        <p:nvSpPr>
          <p:cNvPr id="4" name="TextBox 3">
            <a:extLst>
              <a:ext uri="{FF2B5EF4-FFF2-40B4-BE49-F238E27FC236}">
                <a16:creationId xmlns:a16="http://schemas.microsoft.com/office/drawing/2014/main" id="{BC9C3D28-B29C-4AC1-951C-5CD27A713A5C}"/>
              </a:ext>
            </a:extLst>
          </p:cNvPr>
          <p:cNvSpPr txBox="1"/>
          <p:nvPr/>
        </p:nvSpPr>
        <p:spPr>
          <a:xfrm>
            <a:off x="581191" y="3251200"/>
            <a:ext cx="10856066" cy="1569660"/>
          </a:xfrm>
          <a:prstGeom prst="rect">
            <a:avLst/>
          </a:prstGeom>
          <a:noFill/>
        </p:spPr>
        <p:txBody>
          <a:bodyPr wrap="square" rtlCol="0">
            <a:spAutoFit/>
          </a:bodyPr>
          <a:lstStyle/>
          <a:p>
            <a:r>
              <a:rPr lang="en-US" sz="2400" dirty="0"/>
              <a:t>Hi, I am Nancy studying Bachelor's in Computer Science at North Georgia University.  It’s difficult for me to pick a laptop out of many brands.  There are ASUS, MSI, Dell and so many famous brands with similar hardware spec.  I wish there is a good online application to help me identify which brand has the best hardware with the best price. </a:t>
            </a:r>
          </a:p>
        </p:txBody>
      </p:sp>
    </p:spTree>
    <p:extLst>
      <p:ext uri="{BB962C8B-B14F-4D97-AF65-F5344CB8AC3E}">
        <p14:creationId xmlns:p14="http://schemas.microsoft.com/office/powerpoint/2010/main" val="3281928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BE89E-0FC8-42A9-A3D8-1101BAB4FB80}"/>
              </a:ext>
            </a:extLst>
          </p:cNvPr>
          <p:cNvSpPr>
            <a:spLocks noGrp="1"/>
          </p:cNvSpPr>
          <p:nvPr>
            <p:ph type="ctrTitle"/>
          </p:nvPr>
        </p:nvSpPr>
        <p:spPr/>
        <p:txBody>
          <a:bodyPr/>
          <a:lstStyle/>
          <a:p>
            <a:r>
              <a:rPr lang="en-US" dirty="0"/>
              <a:t>Persona of a software engineer</a:t>
            </a:r>
          </a:p>
        </p:txBody>
      </p:sp>
      <p:sp>
        <p:nvSpPr>
          <p:cNvPr id="4" name="TextBox 3">
            <a:extLst>
              <a:ext uri="{FF2B5EF4-FFF2-40B4-BE49-F238E27FC236}">
                <a16:creationId xmlns:a16="http://schemas.microsoft.com/office/drawing/2014/main" id="{C73DA153-E401-47C4-8D4E-3E6DF26B99FB}"/>
              </a:ext>
            </a:extLst>
          </p:cNvPr>
          <p:cNvSpPr txBox="1"/>
          <p:nvPr/>
        </p:nvSpPr>
        <p:spPr>
          <a:xfrm>
            <a:off x="581191" y="3154017"/>
            <a:ext cx="10993549" cy="2308324"/>
          </a:xfrm>
          <a:prstGeom prst="rect">
            <a:avLst/>
          </a:prstGeom>
          <a:noFill/>
        </p:spPr>
        <p:txBody>
          <a:bodyPr wrap="square" rtlCol="0">
            <a:spAutoFit/>
          </a:bodyPr>
          <a:lstStyle/>
          <a:p>
            <a:r>
              <a:rPr lang="en-US" sz="2400" dirty="0"/>
              <a:t>Hi, I am </a:t>
            </a:r>
            <a:r>
              <a:rPr lang="en-US" sz="2400" dirty="0" err="1"/>
              <a:t>Jz</a:t>
            </a:r>
            <a:r>
              <a:rPr lang="en-US" sz="2400" dirty="0"/>
              <a:t> Han. I am an experienced IT worker who live in Georgia suburb. In Georgia, the retail store sometimes can be far away from where I live so I always shop PC parts online. However, the websites that I am f</a:t>
            </a:r>
            <a:r>
              <a:rPr lang="en-US" altLang="zh-CN" sz="2400" dirty="0"/>
              <a:t>amiliar with are only office related. They do sell PC hardware but it’s not their major business. I wish there was a web application that would just focus on selling PC parts. It would need to have a clear category breakdown and run smoothly just like any other shopping websites.</a:t>
            </a:r>
            <a:endParaRPr lang="en-US" sz="2400" dirty="0"/>
          </a:p>
        </p:txBody>
      </p:sp>
    </p:spTree>
    <p:extLst>
      <p:ext uri="{BB962C8B-B14F-4D97-AF65-F5344CB8AC3E}">
        <p14:creationId xmlns:p14="http://schemas.microsoft.com/office/powerpoint/2010/main" val="1393580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DD60C94-0C9C-47B7-BE88-045235ACC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FCF7016-AC99-433F-B943-24C3736E0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0"/>
            <a:ext cx="7579574" cy="64361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A03737D1-A930-4E3E-9160-3CD4AEC72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1" y="453642"/>
            <a:ext cx="3615596" cy="64511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F71CFF33-010E-4E26-A285-83B182982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707627"/>
            <a:ext cx="11293913" cy="64922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4" name="Table 3">
            <a:extLst>
              <a:ext uri="{FF2B5EF4-FFF2-40B4-BE49-F238E27FC236}">
                <a16:creationId xmlns:a16="http://schemas.microsoft.com/office/drawing/2014/main" id="{18196E7B-93E3-4B73-9E7E-45F50A38BBB9}"/>
              </a:ext>
            </a:extLst>
          </p:cNvPr>
          <p:cNvGraphicFramePr>
            <a:graphicFrameLocks noGrp="1"/>
          </p:cNvGraphicFramePr>
          <p:nvPr>
            <p:extLst>
              <p:ext uri="{D42A27DB-BD31-4B8C-83A1-F6EECF244321}">
                <p14:modId xmlns:p14="http://schemas.microsoft.com/office/powerpoint/2010/main" val="655559222"/>
              </p:ext>
            </p:extLst>
          </p:nvPr>
        </p:nvGraphicFramePr>
        <p:xfrm>
          <a:off x="1016000" y="1335314"/>
          <a:ext cx="10551886" cy="4238172"/>
        </p:xfrm>
        <a:graphic>
          <a:graphicData uri="http://schemas.openxmlformats.org/drawingml/2006/table">
            <a:tbl>
              <a:tblPr>
                <a:tableStyleId>{2D5ABB26-0587-4C30-8999-92F81FD0307C}</a:tableStyleId>
              </a:tblPr>
              <a:tblGrid>
                <a:gridCol w="10551886">
                  <a:extLst>
                    <a:ext uri="{9D8B030D-6E8A-4147-A177-3AD203B41FA5}">
                      <a16:colId xmlns:a16="http://schemas.microsoft.com/office/drawing/2014/main" val="1846262371"/>
                    </a:ext>
                  </a:extLst>
                </a:gridCol>
              </a:tblGrid>
              <a:tr h="4238172">
                <a:tc>
                  <a:txBody>
                    <a:bodyPr/>
                    <a:lstStyle/>
                    <a:p>
                      <a:endParaRPr lang="en-US" dirty="0"/>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826359647"/>
                  </a:ext>
                </a:extLst>
              </a:tr>
            </a:tbl>
          </a:graphicData>
        </a:graphic>
      </p:graphicFrame>
      <p:graphicFrame>
        <p:nvGraphicFramePr>
          <p:cNvPr id="13" name="Table 14">
            <a:extLst>
              <a:ext uri="{FF2B5EF4-FFF2-40B4-BE49-F238E27FC236}">
                <a16:creationId xmlns:a16="http://schemas.microsoft.com/office/drawing/2014/main" id="{4331C897-2EE2-4058-BD89-8F4354A66491}"/>
              </a:ext>
            </a:extLst>
          </p:cNvPr>
          <p:cNvGraphicFramePr>
            <a:graphicFrameLocks noGrp="1"/>
          </p:cNvGraphicFramePr>
          <p:nvPr>
            <p:extLst>
              <p:ext uri="{D42A27DB-BD31-4B8C-83A1-F6EECF244321}">
                <p14:modId xmlns:p14="http://schemas.microsoft.com/office/powerpoint/2010/main" val="79551705"/>
              </p:ext>
            </p:extLst>
          </p:nvPr>
        </p:nvGraphicFramePr>
        <p:xfrm>
          <a:off x="1016001" y="1284515"/>
          <a:ext cx="10301360" cy="3988526"/>
        </p:xfrm>
        <a:graphic>
          <a:graphicData uri="http://schemas.openxmlformats.org/drawingml/2006/table">
            <a:tbl>
              <a:tblPr firstRow="1" bandRow="1">
                <a:tableStyleId>{5C22544A-7EE6-4342-B048-85BDC9FD1C3A}</a:tableStyleId>
              </a:tblPr>
              <a:tblGrid>
                <a:gridCol w="746538">
                  <a:extLst>
                    <a:ext uri="{9D8B030D-6E8A-4147-A177-3AD203B41FA5}">
                      <a16:colId xmlns:a16="http://schemas.microsoft.com/office/drawing/2014/main" val="3721174720"/>
                    </a:ext>
                  </a:extLst>
                </a:gridCol>
                <a:gridCol w="1762539">
                  <a:extLst>
                    <a:ext uri="{9D8B030D-6E8A-4147-A177-3AD203B41FA5}">
                      <a16:colId xmlns:a16="http://schemas.microsoft.com/office/drawing/2014/main" val="3544834240"/>
                    </a:ext>
                  </a:extLst>
                </a:gridCol>
                <a:gridCol w="4916557">
                  <a:extLst>
                    <a:ext uri="{9D8B030D-6E8A-4147-A177-3AD203B41FA5}">
                      <a16:colId xmlns:a16="http://schemas.microsoft.com/office/drawing/2014/main" val="1967960903"/>
                    </a:ext>
                  </a:extLst>
                </a:gridCol>
                <a:gridCol w="1577008">
                  <a:extLst>
                    <a:ext uri="{9D8B030D-6E8A-4147-A177-3AD203B41FA5}">
                      <a16:colId xmlns:a16="http://schemas.microsoft.com/office/drawing/2014/main" val="926572943"/>
                    </a:ext>
                  </a:extLst>
                </a:gridCol>
                <a:gridCol w="1298718">
                  <a:extLst>
                    <a:ext uri="{9D8B030D-6E8A-4147-A177-3AD203B41FA5}">
                      <a16:colId xmlns:a16="http://schemas.microsoft.com/office/drawing/2014/main" val="3256339327"/>
                    </a:ext>
                  </a:extLst>
                </a:gridCol>
              </a:tblGrid>
              <a:tr h="650302">
                <a:tc>
                  <a:txBody>
                    <a:bodyPr/>
                    <a:lstStyle/>
                    <a:p>
                      <a:r>
                        <a:rPr lang="en-US" dirty="0"/>
                        <a:t>#</a:t>
                      </a:r>
                    </a:p>
                  </a:txBody>
                  <a:tcPr/>
                </a:tc>
                <a:tc>
                  <a:txBody>
                    <a:bodyPr/>
                    <a:lstStyle/>
                    <a:p>
                      <a:r>
                        <a:rPr lang="en-US" dirty="0"/>
                        <a:t>Tasks</a:t>
                      </a:r>
                    </a:p>
                  </a:txBody>
                  <a:tcPr/>
                </a:tc>
                <a:tc>
                  <a:txBody>
                    <a:bodyPr/>
                    <a:lstStyle/>
                    <a:p>
                      <a:r>
                        <a:rPr lang="en-US" dirty="0"/>
                        <a:t>Features</a:t>
                      </a:r>
                    </a:p>
                  </a:txBody>
                  <a:tcPr/>
                </a:tc>
                <a:tc>
                  <a:txBody>
                    <a:bodyPr/>
                    <a:lstStyle/>
                    <a:p>
                      <a:r>
                        <a:rPr lang="en-US" dirty="0"/>
                        <a:t>Date</a:t>
                      </a:r>
                    </a:p>
                  </a:txBody>
                  <a:tcPr/>
                </a:tc>
                <a:tc>
                  <a:txBody>
                    <a:bodyPr/>
                    <a:lstStyle/>
                    <a:p>
                      <a:r>
                        <a:rPr lang="en-US" dirty="0"/>
                        <a:t>Priority</a:t>
                      </a:r>
                    </a:p>
                  </a:txBody>
                  <a:tcPr/>
                </a:tc>
                <a:extLst>
                  <a:ext uri="{0D108BD9-81ED-4DB2-BD59-A6C34878D82A}">
                    <a16:rowId xmlns:a16="http://schemas.microsoft.com/office/drawing/2014/main" val="2941361379"/>
                  </a:ext>
                </a:extLst>
              </a:tr>
              <a:tr h="622853">
                <a:tc>
                  <a:txBody>
                    <a:bodyPr/>
                    <a:lstStyle/>
                    <a:p>
                      <a:r>
                        <a:rPr lang="en-US" dirty="0"/>
                        <a:t>1</a:t>
                      </a:r>
                    </a:p>
                  </a:txBody>
                  <a:tcPr/>
                </a:tc>
                <a:tc>
                  <a:txBody>
                    <a:bodyPr/>
                    <a:lstStyle/>
                    <a:p>
                      <a:r>
                        <a:rPr lang="en-US" dirty="0"/>
                        <a:t>Brain</a:t>
                      </a:r>
                    </a:p>
                    <a:p>
                      <a:r>
                        <a:rPr lang="en-US" dirty="0"/>
                        <a:t>Storming</a:t>
                      </a:r>
                    </a:p>
                  </a:txBody>
                  <a:tcPr/>
                </a:tc>
                <a:tc>
                  <a:txBody>
                    <a:bodyPr/>
                    <a:lstStyle/>
                    <a:p>
                      <a:r>
                        <a:rPr lang="en-US" dirty="0"/>
                        <a:t>Every team members shared ideas. We, as a team decided the topic for the project.</a:t>
                      </a:r>
                    </a:p>
                  </a:txBody>
                  <a:tcPr/>
                </a:tc>
                <a:tc>
                  <a:txBody>
                    <a:bodyPr/>
                    <a:lstStyle/>
                    <a:p>
                      <a:r>
                        <a:rPr lang="en-US" dirty="0"/>
                        <a:t>08/33/2020</a:t>
                      </a:r>
                    </a:p>
                    <a:p>
                      <a:r>
                        <a:rPr lang="en-US" dirty="0"/>
                        <a:t>to 09/07/2020</a:t>
                      </a:r>
                    </a:p>
                  </a:txBody>
                  <a:tcPr/>
                </a:tc>
                <a:tc>
                  <a:txBody>
                    <a:bodyPr/>
                    <a:lstStyle/>
                    <a:p>
                      <a:r>
                        <a:rPr lang="en-US" dirty="0"/>
                        <a:t>High</a:t>
                      </a:r>
                    </a:p>
                  </a:txBody>
                  <a:tcPr/>
                </a:tc>
                <a:extLst>
                  <a:ext uri="{0D108BD9-81ED-4DB2-BD59-A6C34878D82A}">
                    <a16:rowId xmlns:a16="http://schemas.microsoft.com/office/drawing/2014/main" val="3417682182"/>
                  </a:ext>
                </a:extLst>
              </a:tr>
              <a:tr h="728870">
                <a:tc>
                  <a:txBody>
                    <a:bodyPr/>
                    <a:lstStyle/>
                    <a:p>
                      <a:r>
                        <a:rPr lang="en-US" dirty="0"/>
                        <a:t>2</a:t>
                      </a:r>
                    </a:p>
                  </a:txBody>
                  <a:tcPr/>
                </a:tc>
                <a:tc>
                  <a:txBody>
                    <a:bodyPr/>
                    <a:lstStyle/>
                    <a:p>
                      <a:r>
                        <a:rPr lang="en-US" dirty="0"/>
                        <a:t>Requirement </a:t>
                      </a:r>
                    </a:p>
                    <a:p>
                      <a:r>
                        <a:rPr lang="en-US" dirty="0"/>
                        <a:t>Gathering</a:t>
                      </a:r>
                    </a:p>
                  </a:txBody>
                  <a:tcPr/>
                </a:tc>
                <a:tc>
                  <a:txBody>
                    <a:bodyPr/>
                    <a:lstStyle/>
                    <a:p>
                      <a:r>
                        <a:rPr lang="en-US" dirty="0"/>
                        <a:t>Gathering all the required information that will be helpful to the project.</a:t>
                      </a:r>
                    </a:p>
                  </a:txBody>
                  <a:tcPr/>
                </a:tc>
                <a:tc>
                  <a:txBody>
                    <a:bodyPr/>
                    <a:lstStyle/>
                    <a:p>
                      <a:r>
                        <a:rPr lang="en-US" dirty="0"/>
                        <a:t>09/07/2020</a:t>
                      </a:r>
                    </a:p>
                    <a:p>
                      <a:r>
                        <a:rPr lang="en-US" dirty="0"/>
                        <a:t>to 9/15/2020</a:t>
                      </a:r>
                    </a:p>
                  </a:txBody>
                  <a:tcPr/>
                </a:tc>
                <a:tc>
                  <a:txBody>
                    <a:bodyPr/>
                    <a:lstStyle/>
                    <a:p>
                      <a:r>
                        <a:rPr lang="en-US" dirty="0"/>
                        <a:t>Moderate</a:t>
                      </a:r>
                    </a:p>
                  </a:txBody>
                  <a:tcPr/>
                </a:tc>
                <a:extLst>
                  <a:ext uri="{0D108BD9-81ED-4DB2-BD59-A6C34878D82A}">
                    <a16:rowId xmlns:a16="http://schemas.microsoft.com/office/drawing/2014/main" val="867493732"/>
                  </a:ext>
                </a:extLst>
              </a:tr>
              <a:tr h="689114">
                <a:tc>
                  <a:txBody>
                    <a:bodyPr/>
                    <a:lstStyle/>
                    <a:p>
                      <a:r>
                        <a:rPr lang="en-US" dirty="0"/>
                        <a:t>3</a:t>
                      </a:r>
                    </a:p>
                  </a:txBody>
                  <a:tcPr/>
                </a:tc>
                <a:tc>
                  <a:txBody>
                    <a:bodyPr/>
                    <a:lstStyle/>
                    <a:p>
                      <a:r>
                        <a:rPr lang="en-US" dirty="0"/>
                        <a:t>Research on </a:t>
                      </a:r>
                    </a:p>
                    <a:p>
                      <a:r>
                        <a:rPr lang="en-US" dirty="0"/>
                        <a:t>technologies</a:t>
                      </a:r>
                    </a:p>
                  </a:txBody>
                  <a:tcPr/>
                </a:tc>
                <a:tc>
                  <a:txBody>
                    <a:bodyPr/>
                    <a:lstStyle/>
                    <a:p>
                      <a:r>
                        <a:rPr lang="en-US" dirty="0"/>
                        <a:t>Group discussion about what technologies to be used in our web application.</a:t>
                      </a:r>
                    </a:p>
                  </a:txBody>
                  <a:tcPr/>
                </a:tc>
                <a:tc>
                  <a:txBody>
                    <a:bodyPr/>
                    <a:lstStyle/>
                    <a:p>
                      <a:r>
                        <a:rPr lang="en-US" dirty="0"/>
                        <a:t>09/17/2020</a:t>
                      </a:r>
                    </a:p>
                    <a:p>
                      <a:r>
                        <a:rPr lang="en-US" dirty="0"/>
                        <a:t>to 9/20/2020</a:t>
                      </a:r>
                    </a:p>
                  </a:txBody>
                  <a:tcPr/>
                </a:tc>
                <a:tc>
                  <a:txBody>
                    <a:bodyPr/>
                    <a:lstStyle/>
                    <a:p>
                      <a:r>
                        <a:rPr lang="en-US" dirty="0"/>
                        <a:t>High</a:t>
                      </a:r>
                    </a:p>
                  </a:txBody>
                  <a:tcPr/>
                </a:tc>
                <a:extLst>
                  <a:ext uri="{0D108BD9-81ED-4DB2-BD59-A6C34878D82A}">
                    <a16:rowId xmlns:a16="http://schemas.microsoft.com/office/drawing/2014/main" val="2778607831"/>
                  </a:ext>
                </a:extLst>
              </a:tr>
              <a:tr h="622852">
                <a:tc>
                  <a:txBody>
                    <a:bodyPr/>
                    <a:lstStyle/>
                    <a:p>
                      <a:r>
                        <a:rPr lang="en-US" dirty="0"/>
                        <a:t>4</a:t>
                      </a:r>
                    </a:p>
                  </a:txBody>
                  <a:tcPr/>
                </a:tc>
                <a:tc>
                  <a:txBody>
                    <a:bodyPr/>
                    <a:lstStyle/>
                    <a:p>
                      <a:r>
                        <a:rPr lang="en-US" dirty="0"/>
                        <a:t>Creating user login page </a:t>
                      </a:r>
                    </a:p>
                  </a:txBody>
                  <a:tcPr/>
                </a:tc>
                <a:tc>
                  <a:txBody>
                    <a:bodyPr/>
                    <a:lstStyle/>
                    <a:p>
                      <a:r>
                        <a:rPr lang="en-US" dirty="0"/>
                        <a:t>We had started planning and designing the user interface.</a:t>
                      </a:r>
                    </a:p>
                  </a:txBody>
                  <a:tcPr/>
                </a:tc>
                <a:tc>
                  <a:txBody>
                    <a:bodyPr/>
                    <a:lstStyle/>
                    <a:p>
                      <a:r>
                        <a:rPr lang="en-US" dirty="0"/>
                        <a:t>09/25/2020</a:t>
                      </a:r>
                    </a:p>
                    <a:p>
                      <a:r>
                        <a:rPr lang="en-US" dirty="0"/>
                        <a:t>to 9/28/2020</a:t>
                      </a:r>
                    </a:p>
                  </a:txBody>
                  <a:tcPr/>
                </a:tc>
                <a:tc>
                  <a:txBody>
                    <a:bodyPr/>
                    <a:lstStyle/>
                    <a:p>
                      <a:r>
                        <a:rPr lang="en-US" dirty="0"/>
                        <a:t>Moderate</a:t>
                      </a:r>
                    </a:p>
                  </a:txBody>
                  <a:tcPr/>
                </a:tc>
                <a:extLst>
                  <a:ext uri="{0D108BD9-81ED-4DB2-BD59-A6C34878D82A}">
                    <a16:rowId xmlns:a16="http://schemas.microsoft.com/office/drawing/2014/main" val="877015754"/>
                  </a:ext>
                </a:extLst>
              </a:tr>
              <a:tr h="573135">
                <a:tc>
                  <a:txBody>
                    <a:bodyPr/>
                    <a:lstStyle/>
                    <a:p>
                      <a:r>
                        <a:rPr lang="en-US" dirty="0"/>
                        <a:t>5</a:t>
                      </a:r>
                    </a:p>
                  </a:txBody>
                  <a:tcPr/>
                </a:tc>
                <a:tc>
                  <a:txBody>
                    <a:bodyPr/>
                    <a:lstStyle/>
                    <a:p>
                      <a:r>
                        <a:rPr lang="en-US" dirty="0"/>
                        <a:t>Creating backend </a:t>
                      </a:r>
                    </a:p>
                  </a:txBody>
                  <a:tcPr/>
                </a:tc>
                <a:tc>
                  <a:txBody>
                    <a:bodyPr/>
                    <a:lstStyle/>
                    <a:p>
                      <a:r>
                        <a:rPr lang="en-US" dirty="0"/>
                        <a:t>We had started learning firebase and were trying to connect it to our interface.</a:t>
                      </a:r>
                    </a:p>
                  </a:txBody>
                  <a:tcPr/>
                </a:tc>
                <a:tc>
                  <a:txBody>
                    <a:bodyPr/>
                    <a:lstStyle/>
                    <a:p>
                      <a:r>
                        <a:rPr lang="en-US" dirty="0"/>
                        <a:t>09/29/2020</a:t>
                      </a:r>
                    </a:p>
                    <a:p>
                      <a:r>
                        <a:rPr lang="en-US" dirty="0"/>
                        <a:t>to 10/02/2020</a:t>
                      </a:r>
                    </a:p>
                  </a:txBody>
                  <a:tcPr/>
                </a:tc>
                <a:tc>
                  <a:txBody>
                    <a:bodyPr/>
                    <a:lstStyle/>
                    <a:p>
                      <a:r>
                        <a:rPr lang="en-US" dirty="0"/>
                        <a:t>High</a:t>
                      </a:r>
                    </a:p>
                  </a:txBody>
                  <a:tcPr/>
                </a:tc>
                <a:extLst>
                  <a:ext uri="{0D108BD9-81ED-4DB2-BD59-A6C34878D82A}">
                    <a16:rowId xmlns:a16="http://schemas.microsoft.com/office/drawing/2014/main" val="530836145"/>
                  </a:ext>
                </a:extLst>
              </a:tr>
            </a:tbl>
          </a:graphicData>
        </a:graphic>
      </p:graphicFrame>
      <p:sp>
        <p:nvSpPr>
          <p:cNvPr id="16" name="TextBox 15">
            <a:extLst>
              <a:ext uri="{FF2B5EF4-FFF2-40B4-BE49-F238E27FC236}">
                <a16:creationId xmlns:a16="http://schemas.microsoft.com/office/drawing/2014/main" id="{81F840A8-DF61-42DC-B40B-338526A5791E}"/>
              </a:ext>
            </a:extLst>
          </p:cNvPr>
          <p:cNvSpPr txBox="1"/>
          <p:nvPr/>
        </p:nvSpPr>
        <p:spPr>
          <a:xfrm>
            <a:off x="1016000" y="453642"/>
            <a:ext cx="4722191" cy="369332"/>
          </a:xfrm>
          <a:prstGeom prst="rect">
            <a:avLst/>
          </a:prstGeom>
          <a:noFill/>
        </p:spPr>
        <p:txBody>
          <a:bodyPr wrap="square" rtlCol="0">
            <a:spAutoFit/>
          </a:bodyPr>
          <a:lstStyle/>
          <a:p>
            <a:r>
              <a:rPr lang="en-US" dirty="0"/>
              <a:t>Product Back</a:t>
            </a:r>
            <a:r>
              <a:rPr lang="en-US" altLang="zh-CN" dirty="0"/>
              <a:t>log</a:t>
            </a:r>
            <a:endParaRPr lang="en-US" dirty="0"/>
          </a:p>
        </p:txBody>
      </p:sp>
    </p:spTree>
    <p:extLst>
      <p:ext uri="{BB962C8B-B14F-4D97-AF65-F5344CB8AC3E}">
        <p14:creationId xmlns:p14="http://schemas.microsoft.com/office/powerpoint/2010/main" val="232606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D700C-945D-4D79-BF05-CA36BCFA1B3F}"/>
              </a:ext>
            </a:extLst>
          </p:cNvPr>
          <p:cNvSpPr>
            <a:spLocks noGrp="1"/>
          </p:cNvSpPr>
          <p:nvPr>
            <p:ph type="ctrTitle"/>
          </p:nvPr>
        </p:nvSpPr>
        <p:spPr/>
        <p:txBody>
          <a:bodyPr/>
          <a:lstStyle/>
          <a:p>
            <a:r>
              <a:rPr lang="en-US" dirty="0"/>
              <a:t>User Stories &amp; Acceptance Criteria</a:t>
            </a:r>
          </a:p>
        </p:txBody>
      </p:sp>
      <p:graphicFrame>
        <p:nvGraphicFramePr>
          <p:cNvPr id="8" name="Table 8">
            <a:extLst>
              <a:ext uri="{FF2B5EF4-FFF2-40B4-BE49-F238E27FC236}">
                <a16:creationId xmlns:a16="http://schemas.microsoft.com/office/drawing/2014/main" id="{E0EB1532-C95A-4410-AD11-C5C6C06DF447}"/>
              </a:ext>
            </a:extLst>
          </p:cNvPr>
          <p:cNvGraphicFramePr>
            <a:graphicFrameLocks noGrp="1"/>
          </p:cNvGraphicFramePr>
          <p:nvPr>
            <p:extLst>
              <p:ext uri="{D42A27DB-BD31-4B8C-83A1-F6EECF244321}">
                <p14:modId xmlns:p14="http://schemas.microsoft.com/office/powerpoint/2010/main" val="1863079353"/>
              </p:ext>
            </p:extLst>
          </p:nvPr>
        </p:nvGraphicFramePr>
        <p:xfrm>
          <a:off x="728870" y="3260034"/>
          <a:ext cx="10694504" cy="3053607"/>
        </p:xfrm>
        <a:graphic>
          <a:graphicData uri="http://schemas.openxmlformats.org/drawingml/2006/table">
            <a:tbl>
              <a:tblPr firstRow="1" bandRow="1">
                <a:tableStyleId>{5C22544A-7EE6-4342-B048-85BDC9FD1C3A}</a:tableStyleId>
              </a:tblPr>
              <a:tblGrid>
                <a:gridCol w="5347252">
                  <a:extLst>
                    <a:ext uri="{9D8B030D-6E8A-4147-A177-3AD203B41FA5}">
                      <a16:colId xmlns:a16="http://schemas.microsoft.com/office/drawing/2014/main" val="2838068099"/>
                    </a:ext>
                  </a:extLst>
                </a:gridCol>
                <a:gridCol w="5347252">
                  <a:extLst>
                    <a:ext uri="{9D8B030D-6E8A-4147-A177-3AD203B41FA5}">
                      <a16:colId xmlns:a16="http://schemas.microsoft.com/office/drawing/2014/main" val="2270170429"/>
                    </a:ext>
                  </a:extLst>
                </a:gridCol>
              </a:tblGrid>
              <a:tr h="748033">
                <a:tc>
                  <a:txBody>
                    <a:bodyPr/>
                    <a:lstStyle/>
                    <a:p>
                      <a:r>
                        <a:rPr lang="en-US" dirty="0"/>
                        <a:t>User Story </a:t>
                      </a:r>
                    </a:p>
                  </a:txBody>
                  <a:tcPr/>
                </a:tc>
                <a:tc>
                  <a:txBody>
                    <a:bodyPr/>
                    <a:lstStyle/>
                    <a:p>
                      <a:r>
                        <a:rPr lang="en-US" dirty="0"/>
                        <a:t>Criteria</a:t>
                      </a:r>
                    </a:p>
                  </a:txBody>
                  <a:tcPr/>
                </a:tc>
                <a:extLst>
                  <a:ext uri="{0D108BD9-81ED-4DB2-BD59-A6C34878D82A}">
                    <a16:rowId xmlns:a16="http://schemas.microsoft.com/office/drawing/2014/main" val="4229573092"/>
                  </a:ext>
                </a:extLst>
              </a:tr>
              <a:tr h="1116854">
                <a:tc>
                  <a:txBody>
                    <a:bodyPr/>
                    <a:lstStyle/>
                    <a:p>
                      <a:r>
                        <a:rPr lang="en-US" dirty="0"/>
                        <a:t>As a User, I want to login to the website. I can freely create an account using my email address.</a:t>
                      </a:r>
                    </a:p>
                  </a:txBody>
                  <a:tcPr/>
                </a:tc>
                <a:tc>
                  <a:txBody>
                    <a:bodyPr/>
                    <a:lstStyle/>
                    <a:p>
                      <a:r>
                        <a:rPr lang="en-US" dirty="0"/>
                        <a:t>When users visit the website, they must first see the main page with login and register window. They can fill the registration form if they are a new user or login directly.</a:t>
                      </a:r>
                    </a:p>
                  </a:txBody>
                  <a:tcPr/>
                </a:tc>
                <a:extLst>
                  <a:ext uri="{0D108BD9-81ED-4DB2-BD59-A6C34878D82A}">
                    <a16:rowId xmlns:a16="http://schemas.microsoft.com/office/drawing/2014/main" val="3478085622"/>
                  </a:ext>
                </a:extLst>
              </a:tr>
              <a:tr h="1116854">
                <a:tc>
                  <a:txBody>
                    <a:bodyPr/>
                    <a:lstStyle/>
                    <a:p>
                      <a:r>
                        <a:rPr lang="en-US" dirty="0"/>
                        <a:t>As a Web admin, I want to differentiate my account management from normal user.</a:t>
                      </a:r>
                    </a:p>
                  </a:txBody>
                  <a:tcPr/>
                </a:tc>
                <a:tc>
                  <a:txBody>
                    <a:bodyPr/>
                    <a:lstStyle/>
                    <a:p>
                      <a:r>
                        <a:rPr lang="en-US" dirty="0"/>
                        <a:t>An admin account is only creatable through backend. They can also login from the website admin login page by using password and Email. </a:t>
                      </a:r>
                    </a:p>
                  </a:txBody>
                  <a:tcPr/>
                </a:tc>
                <a:extLst>
                  <a:ext uri="{0D108BD9-81ED-4DB2-BD59-A6C34878D82A}">
                    <a16:rowId xmlns:a16="http://schemas.microsoft.com/office/drawing/2014/main" val="2674060705"/>
                  </a:ext>
                </a:extLst>
              </a:tr>
            </a:tbl>
          </a:graphicData>
        </a:graphic>
      </p:graphicFrame>
    </p:spTree>
    <p:extLst>
      <p:ext uri="{BB962C8B-B14F-4D97-AF65-F5344CB8AC3E}">
        <p14:creationId xmlns:p14="http://schemas.microsoft.com/office/powerpoint/2010/main" val="4231544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E53BF-6C67-4F1A-A76D-1B2A0B2E4ADF}"/>
              </a:ext>
            </a:extLst>
          </p:cNvPr>
          <p:cNvSpPr>
            <a:spLocks noGrp="1"/>
          </p:cNvSpPr>
          <p:nvPr>
            <p:ph type="ctrTitle"/>
          </p:nvPr>
        </p:nvSpPr>
        <p:spPr/>
        <p:txBody>
          <a:bodyPr/>
          <a:lstStyle/>
          <a:p>
            <a:r>
              <a:rPr lang="en-US" dirty="0"/>
              <a:t>User Stories &amp; Acceptance Criteria</a:t>
            </a:r>
          </a:p>
        </p:txBody>
      </p:sp>
      <p:graphicFrame>
        <p:nvGraphicFramePr>
          <p:cNvPr id="4" name="Table 4">
            <a:extLst>
              <a:ext uri="{FF2B5EF4-FFF2-40B4-BE49-F238E27FC236}">
                <a16:creationId xmlns:a16="http://schemas.microsoft.com/office/drawing/2014/main" id="{779CDC4F-3B14-4A07-9C3A-7C5A32D6DE7C}"/>
              </a:ext>
            </a:extLst>
          </p:cNvPr>
          <p:cNvGraphicFramePr>
            <a:graphicFrameLocks noGrp="1"/>
          </p:cNvGraphicFramePr>
          <p:nvPr>
            <p:extLst>
              <p:ext uri="{D42A27DB-BD31-4B8C-83A1-F6EECF244321}">
                <p14:modId xmlns:p14="http://schemas.microsoft.com/office/powerpoint/2010/main" val="4176399759"/>
              </p:ext>
            </p:extLst>
          </p:nvPr>
        </p:nvGraphicFramePr>
        <p:xfrm>
          <a:off x="745951" y="3313043"/>
          <a:ext cx="10700098" cy="2984109"/>
        </p:xfrm>
        <a:graphic>
          <a:graphicData uri="http://schemas.openxmlformats.org/drawingml/2006/table">
            <a:tbl>
              <a:tblPr firstRow="1" bandRow="1">
                <a:tableStyleId>{5C22544A-7EE6-4342-B048-85BDC9FD1C3A}</a:tableStyleId>
              </a:tblPr>
              <a:tblGrid>
                <a:gridCol w="5350049">
                  <a:extLst>
                    <a:ext uri="{9D8B030D-6E8A-4147-A177-3AD203B41FA5}">
                      <a16:colId xmlns:a16="http://schemas.microsoft.com/office/drawing/2014/main" val="4143658756"/>
                    </a:ext>
                  </a:extLst>
                </a:gridCol>
                <a:gridCol w="5350049">
                  <a:extLst>
                    <a:ext uri="{9D8B030D-6E8A-4147-A177-3AD203B41FA5}">
                      <a16:colId xmlns:a16="http://schemas.microsoft.com/office/drawing/2014/main" val="1357616360"/>
                    </a:ext>
                  </a:extLst>
                </a:gridCol>
              </a:tblGrid>
              <a:tr h="606669">
                <a:tc>
                  <a:txBody>
                    <a:bodyPr/>
                    <a:lstStyle/>
                    <a:p>
                      <a:r>
                        <a:rPr lang="en-US" dirty="0"/>
                        <a:t>User Story</a:t>
                      </a:r>
                    </a:p>
                  </a:txBody>
                  <a:tcPr/>
                </a:tc>
                <a:tc>
                  <a:txBody>
                    <a:bodyPr/>
                    <a:lstStyle/>
                    <a:p>
                      <a:r>
                        <a:rPr lang="en-US" dirty="0"/>
                        <a:t> Criteria</a:t>
                      </a:r>
                    </a:p>
                  </a:txBody>
                  <a:tcPr/>
                </a:tc>
                <a:extLst>
                  <a:ext uri="{0D108BD9-81ED-4DB2-BD59-A6C34878D82A}">
                    <a16:rowId xmlns:a16="http://schemas.microsoft.com/office/drawing/2014/main" val="661802871"/>
                  </a:ext>
                </a:extLst>
              </a:tr>
              <a:tr h="497939">
                <a:tc>
                  <a:txBody>
                    <a:bodyPr/>
                    <a:lstStyle/>
                    <a:p>
                      <a:r>
                        <a:rPr lang="en-US" dirty="0"/>
                        <a:t>As a web app manager, I want to verify the existence of a new user’s Email.</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When User fills registration form and completes registration, an Email with link should be sent to the same Email to verify the account. User must click the link within the Email to complete registration.</a:t>
                      </a:r>
                    </a:p>
                  </a:txBody>
                  <a:tcPr/>
                </a:tc>
                <a:extLst>
                  <a:ext uri="{0D108BD9-81ED-4DB2-BD59-A6C34878D82A}">
                    <a16:rowId xmlns:a16="http://schemas.microsoft.com/office/drawing/2014/main" val="3429054138"/>
                  </a:ext>
                </a:extLst>
              </a:tr>
              <a:tr h="112790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As a Web admin, I want to login to the website with ability to manage other accounts or create new items.</a:t>
                      </a:r>
                    </a:p>
                    <a:p>
                      <a:r>
                        <a:rPr lang="en-US" dirty="0"/>
                        <a:t> </a:t>
                      </a:r>
                    </a:p>
                  </a:txBody>
                  <a:tcPr/>
                </a:tc>
                <a:tc>
                  <a:txBody>
                    <a:bodyPr/>
                    <a:lstStyle/>
                    <a:p>
                      <a:r>
                        <a:rPr lang="en-US" dirty="0"/>
                        <a:t>Once Web admin logs in, they can click on a specialized tab to perform various activities which include: Creating, retrieving, updating and deleting users or products Etc.…</a:t>
                      </a:r>
                    </a:p>
                  </a:txBody>
                  <a:tcPr/>
                </a:tc>
                <a:extLst>
                  <a:ext uri="{0D108BD9-81ED-4DB2-BD59-A6C34878D82A}">
                    <a16:rowId xmlns:a16="http://schemas.microsoft.com/office/drawing/2014/main" val="366106404"/>
                  </a:ext>
                </a:extLst>
              </a:tr>
            </a:tbl>
          </a:graphicData>
        </a:graphic>
      </p:graphicFrame>
    </p:spTree>
    <p:extLst>
      <p:ext uri="{BB962C8B-B14F-4D97-AF65-F5344CB8AC3E}">
        <p14:creationId xmlns:p14="http://schemas.microsoft.com/office/powerpoint/2010/main" val="147205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9DD60C94-0C9C-47B7-BE88-045235ACC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9">
            <a:extLst>
              <a:ext uri="{FF2B5EF4-FFF2-40B4-BE49-F238E27FC236}">
                <a16:creationId xmlns:a16="http://schemas.microsoft.com/office/drawing/2014/main" id="{BFCF7016-AC99-433F-B943-24C3736E0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0"/>
            <a:ext cx="7579574" cy="64361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1">
            <a:extLst>
              <a:ext uri="{FF2B5EF4-FFF2-40B4-BE49-F238E27FC236}">
                <a16:creationId xmlns:a16="http://schemas.microsoft.com/office/drawing/2014/main" id="{A03737D1-A930-4E3E-9160-3CD4AEC72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1" y="453642"/>
            <a:ext cx="3615596" cy="64511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3">
            <a:extLst>
              <a:ext uri="{FF2B5EF4-FFF2-40B4-BE49-F238E27FC236}">
                <a16:creationId xmlns:a16="http://schemas.microsoft.com/office/drawing/2014/main" id="{F71CFF33-010E-4E26-A285-83B182982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707627"/>
            <a:ext cx="11293913" cy="64922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4" name="Table 4">
            <a:extLst>
              <a:ext uri="{FF2B5EF4-FFF2-40B4-BE49-F238E27FC236}">
                <a16:creationId xmlns:a16="http://schemas.microsoft.com/office/drawing/2014/main" id="{88CAD12B-BAEA-43ED-A071-763985197FD5}"/>
              </a:ext>
            </a:extLst>
          </p:cNvPr>
          <p:cNvGraphicFramePr>
            <a:graphicFrameLocks noGrp="1"/>
          </p:cNvGraphicFramePr>
          <p:nvPr>
            <p:extLst>
              <p:ext uri="{D42A27DB-BD31-4B8C-83A1-F6EECF244321}">
                <p14:modId xmlns:p14="http://schemas.microsoft.com/office/powerpoint/2010/main" val="2508782828"/>
              </p:ext>
            </p:extLst>
          </p:nvPr>
        </p:nvGraphicFramePr>
        <p:xfrm>
          <a:off x="446533" y="1158977"/>
          <a:ext cx="11293912" cy="5675745"/>
        </p:xfrm>
        <a:graphic>
          <a:graphicData uri="http://schemas.openxmlformats.org/drawingml/2006/table">
            <a:tbl>
              <a:tblPr firstRow="1" bandRow="1">
                <a:tableStyleId>{5C22544A-7EE6-4342-B048-85BDC9FD1C3A}</a:tableStyleId>
              </a:tblPr>
              <a:tblGrid>
                <a:gridCol w="1607553">
                  <a:extLst>
                    <a:ext uri="{9D8B030D-6E8A-4147-A177-3AD203B41FA5}">
                      <a16:colId xmlns:a16="http://schemas.microsoft.com/office/drawing/2014/main" val="3082778250"/>
                    </a:ext>
                  </a:extLst>
                </a:gridCol>
                <a:gridCol w="4039403">
                  <a:extLst>
                    <a:ext uri="{9D8B030D-6E8A-4147-A177-3AD203B41FA5}">
                      <a16:colId xmlns:a16="http://schemas.microsoft.com/office/drawing/2014/main" val="2923575896"/>
                    </a:ext>
                  </a:extLst>
                </a:gridCol>
                <a:gridCol w="1685536">
                  <a:extLst>
                    <a:ext uri="{9D8B030D-6E8A-4147-A177-3AD203B41FA5}">
                      <a16:colId xmlns:a16="http://schemas.microsoft.com/office/drawing/2014/main" val="949953039"/>
                    </a:ext>
                  </a:extLst>
                </a:gridCol>
                <a:gridCol w="3961420">
                  <a:extLst>
                    <a:ext uri="{9D8B030D-6E8A-4147-A177-3AD203B41FA5}">
                      <a16:colId xmlns:a16="http://schemas.microsoft.com/office/drawing/2014/main" val="1188640633"/>
                    </a:ext>
                  </a:extLst>
                </a:gridCol>
              </a:tblGrid>
              <a:tr h="352301">
                <a:tc>
                  <a:txBody>
                    <a:bodyPr/>
                    <a:lstStyle/>
                    <a:p>
                      <a:r>
                        <a:rPr lang="en-US" dirty="0"/>
                        <a:t>Scenario</a:t>
                      </a:r>
                    </a:p>
                  </a:txBody>
                  <a:tcPr/>
                </a:tc>
                <a:tc>
                  <a:txBody>
                    <a:bodyPr/>
                    <a:lstStyle/>
                    <a:p>
                      <a:r>
                        <a:rPr lang="en-US" dirty="0"/>
                        <a:t>Test Cases</a:t>
                      </a:r>
                    </a:p>
                  </a:txBody>
                  <a:tcPr/>
                </a:tc>
                <a:tc>
                  <a:txBody>
                    <a:bodyPr/>
                    <a:lstStyle/>
                    <a:p>
                      <a:r>
                        <a:rPr lang="en-US" dirty="0"/>
                        <a:t>Test Data</a:t>
                      </a:r>
                    </a:p>
                  </a:txBody>
                  <a:tcPr/>
                </a:tc>
                <a:tc>
                  <a:txBody>
                    <a:bodyPr/>
                    <a:lstStyle/>
                    <a:p>
                      <a:r>
                        <a:rPr lang="en-US" dirty="0"/>
                        <a:t>Expected Result</a:t>
                      </a:r>
                    </a:p>
                  </a:txBody>
                  <a:tcPr/>
                </a:tc>
                <a:extLst>
                  <a:ext uri="{0D108BD9-81ED-4DB2-BD59-A6C34878D82A}">
                    <a16:rowId xmlns:a16="http://schemas.microsoft.com/office/drawing/2014/main" val="2685766574"/>
                  </a:ext>
                </a:extLst>
              </a:tr>
              <a:tr h="352301">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175749403"/>
                  </a:ext>
                </a:extLst>
              </a:tr>
              <a:tr h="1857306">
                <a:tc>
                  <a:txBody>
                    <a:bodyPr/>
                    <a:lstStyle/>
                    <a:p>
                      <a:r>
                        <a:rPr lang="en-US" dirty="0"/>
                        <a:t>Create Account</a:t>
                      </a:r>
                    </a:p>
                  </a:txBody>
                  <a:tcPr/>
                </a:tc>
                <a:tc>
                  <a:txBody>
                    <a:bodyPr/>
                    <a:lstStyle/>
                    <a:p>
                      <a:pPr marL="285750" indent="-285750">
                        <a:buFont typeface="Arial" panose="020B0604020202020204" pitchFamily="34" charset="0"/>
                        <a:buChar char="•"/>
                      </a:pPr>
                      <a:r>
                        <a:rPr lang="en-US" sz="1600" dirty="0"/>
                        <a:t>Sign up with Email and password </a:t>
                      </a:r>
                    </a:p>
                    <a:p>
                      <a:pPr marL="285750" indent="-285750">
                        <a:buFont typeface="Arial" panose="020B0604020202020204" pitchFamily="34" charset="0"/>
                        <a:buChar char="•"/>
                      </a:pPr>
                      <a:r>
                        <a:rPr lang="en-US" sz="1600" dirty="0"/>
                        <a:t>Error if the Email is not in correct format </a:t>
                      </a:r>
                    </a:p>
                    <a:p>
                      <a:pPr marL="285750" indent="-285750">
                        <a:buFont typeface="Arial" panose="020B0604020202020204" pitchFamily="34" charset="0"/>
                        <a:buChar char="•"/>
                      </a:pPr>
                      <a:r>
                        <a:rPr lang="en-US" sz="1600" dirty="0"/>
                        <a:t>Remind User if Password is wrong</a:t>
                      </a:r>
                    </a:p>
                    <a:p>
                      <a:pPr marL="285750" indent="-285750">
                        <a:buFont typeface="Arial" panose="020B0604020202020204" pitchFamily="34" charset="0"/>
                        <a:buChar char="•"/>
                      </a:pPr>
                      <a:r>
                        <a:rPr lang="en-US" sz="1600" dirty="0"/>
                        <a:t>Remind User if Password is shorter than 6 characters.</a:t>
                      </a:r>
                    </a:p>
                    <a:p>
                      <a:pPr marL="285750" indent="-285750">
                        <a:buFont typeface="Arial" panose="020B0604020202020204" pitchFamily="34" charset="0"/>
                        <a:buChar char="•"/>
                      </a:pPr>
                      <a:r>
                        <a:rPr lang="en-US" sz="1600" dirty="0"/>
                        <a:t>Successful Register after input Email, Password in correct format</a:t>
                      </a:r>
                    </a:p>
                  </a:txBody>
                  <a:tcPr/>
                </a:tc>
                <a:tc>
                  <a:txBody>
                    <a:bodyPr/>
                    <a:lstStyle/>
                    <a:p>
                      <a:r>
                        <a:rPr lang="en-US" sz="1600" dirty="0"/>
                        <a:t>Email:</a:t>
                      </a:r>
                    </a:p>
                    <a:p>
                      <a:r>
                        <a:rPr lang="en-US" sz="1600" dirty="0">
                          <a:hlinkClick r:id="rId2"/>
                        </a:rPr>
                        <a:t>applebee@gmail.com</a:t>
                      </a:r>
                      <a:endParaRPr lang="en-US" sz="1600" dirty="0"/>
                    </a:p>
                    <a:p>
                      <a:r>
                        <a:rPr lang="en-US" sz="1600" dirty="0"/>
                        <a:t>Password:</a:t>
                      </a:r>
                    </a:p>
                    <a:p>
                      <a:r>
                        <a:rPr lang="en-US" sz="1600" dirty="0"/>
                        <a:t>111345p</a:t>
                      </a:r>
                    </a:p>
                  </a:txBody>
                  <a:tcPr/>
                </a:tc>
                <a:tc>
                  <a:txBody>
                    <a:bodyPr/>
                    <a:lstStyle/>
                    <a:p>
                      <a:pPr marL="285750" indent="-285750">
                        <a:buFont typeface="Arial" panose="020B0604020202020204" pitchFamily="34" charset="0"/>
                        <a:buChar char="•"/>
                      </a:pPr>
                      <a:r>
                        <a:rPr lang="en-US" sz="1300" dirty="0"/>
                        <a:t>User should complete registration and be redirected to their Home page.</a:t>
                      </a:r>
                    </a:p>
                    <a:p>
                      <a:pPr marL="285750" indent="-285750">
                        <a:buFont typeface="Arial" panose="020B0604020202020204" pitchFamily="34" charset="0"/>
                        <a:buChar char="•"/>
                      </a:pPr>
                      <a:r>
                        <a:rPr lang="en-US" sz="1300" dirty="0"/>
                        <a:t>Only Email with certain format can register. If not, an error message : “</a:t>
                      </a:r>
                      <a:r>
                        <a:rPr lang="en-US" sz="1300" b="0" i="0" kern="1200" dirty="0">
                          <a:solidFill>
                            <a:schemeClr val="dk1"/>
                          </a:solidFill>
                          <a:effectLst/>
                          <a:latin typeface="+mn-lt"/>
                          <a:ea typeface="+mn-ea"/>
                          <a:cs typeface="+mn-cs"/>
                        </a:rPr>
                        <a:t>The email address is badly formatted.” will pop up.</a:t>
                      </a:r>
                    </a:p>
                    <a:p>
                      <a:pPr marL="285750" indent="-285750">
                        <a:buFont typeface="Arial" panose="020B0604020202020204" pitchFamily="34" charset="0"/>
                        <a:buChar char="•"/>
                      </a:pPr>
                      <a:r>
                        <a:rPr lang="en-US" sz="1300" b="0" i="0" kern="1200" dirty="0">
                          <a:solidFill>
                            <a:schemeClr val="dk1"/>
                          </a:solidFill>
                          <a:effectLst/>
                          <a:latin typeface="+mn-lt"/>
                          <a:ea typeface="+mn-ea"/>
                          <a:cs typeface="+mn-cs"/>
                        </a:rPr>
                        <a:t>Incorrect Password will get an error message: “The password is invalid.”</a:t>
                      </a:r>
                    </a:p>
                    <a:p>
                      <a:pPr marL="285750" indent="-285750">
                        <a:buFont typeface="Arial" panose="020B0604020202020204" pitchFamily="34" charset="0"/>
                        <a:buChar char="•"/>
                      </a:pPr>
                      <a:r>
                        <a:rPr lang="en-US" sz="1300" b="0" i="0" kern="1200" dirty="0">
                          <a:solidFill>
                            <a:schemeClr val="dk1"/>
                          </a:solidFill>
                          <a:effectLst/>
                          <a:latin typeface="+mn-lt"/>
                          <a:ea typeface="+mn-ea"/>
                          <a:cs typeface="+mn-cs"/>
                        </a:rPr>
                        <a:t>After User registers, they will be automatically sent to Home page.</a:t>
                      </a:r>
                    </a:p>
                  </a:txBody>
                  <a:tcPr/>
                </a:tc>
                <a:extLst>
                  <a:ext uri="{0D108BD9-81ED-4DB2-BD59-A6C34878D82A}">
                    <a16:rowId xmlns:a16="http://schemas.microsoft.com/office/drawing/2014/main" val="37648768"/>
                  </a:ext>
                </a:extLst>
              </a:tr>
              <a:tr h="193295">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279490964"/>
                  </a:ext>
                </a:extLst>
              </a:tr>
              <a:tr h="1262412">
                <a:tc>
                  <a:txBody>
                    <a:bodyPr/>
                    <a:lstStyle/>
                    <a:p>
                      <a:r>
                        <a:rPr lang="en-US" dirty="0"/>
                        <a:t>Login Form</a:t>
                      </a:r>
                    </a:p>
                  </a:txBody>
                  <a:tcPr/>
                </a:tc>
                <a:tc>
                  <a:txBody>
                    <a:bodyPr/>
                    <a:lstStyle/>
                    <a:p>
                      <a:pPr marL="285750" indent="-285750">
                        <a:buFont typeface="Arial" panose="020B0604020202020204" pitchFamily="34" charset="0"/>
                        <a:buChar char="•"/>
                      </a:pPr>
                      <a:r>
                        <a:rPr lang="en-US" sz="1600" dirty="0"/>
                        <a:t>Sign in with valid Email address and password</a:t>
                      </a:r>
                    </a:p>
                    <a:p>
                      <a:pPr marL="285750" indent="-285750">
                        <a:buFont typeface="Arial" panose="020B0604020202020204" pitchFamily="34" charset="0"/>
                        <a:buChar char="•"/>
                      </a:pPr>
                      <a:r>
                        <a:rPr lang="en-US" sz="1600" dirty="0"/>
                        <a:t>Reach User’s Home page</a:t>
                      </a:r>
                    </a:p>
                    <a:p>
                      <a:pPr marL="285750" indent="-285750">
                        <a:buFont typeface="Arial" panose="020B0604020202020204" pitchFamily="34" charset="0"/>
                        <a:buChar char="•"/>
                      </a:pPr>
                      <a:r>
                        <a:rPr lang="en-US" sz="1600" dirty="0"/>
                        <a:t>Error message for too many incorrect attempts</a:t>
                      </a:r>
                    </a:p>
                  </a:txBody>
                  <a:tcPr/>
                </a:tc>
                <a:tc>
                  <a:txBody>
                    <a:bodyPr/>
                    <a:lstStyle/>
                    <a:p>
                      <a:r>
                        <a:rPr lang="en-US" sz="1600" dirty="0"/>
                        <a:t>Same Email and Password From Register </a:t>
                      </a:r>
                    </a:p>
                  </a:txBody>
                  <a:tcPr/>
                </a:tc>
                <a:tc>
                  <a:txBody>
                    <a:bodyPr/>
                    <a:lstStyle/>
                    <a:p>
                      <a:pPr marL="285750" indent="-285750">
                        <a:buFont typeface="Arial" panose="020B0604020202020204" pitchFamily="34" charset="0"/>
                        <a:buChar char="•"/>
                      </a:pPr>
                      <a:r>
                        <a:rPr lang="en-US" sz="1300" dirty="0"/>
                        <a:t>User should be able to login with email and password.</a:t>
                      </a:r>
                    </a:p>
                    <a:p>
                      <a:pPr marL="285750" indent="-285750">
                        <a:buFont typeface="Arial" panose="020B0604020202020204" pitchFamily="34" charset="0"/>
                        <a:buChar char="•"/>
                      </a:pPr>
                      <a:r>
                        <a:rPr lang="en-US" sz="1300" dirty="0"/>
                        <a:t>They will redirect to homepage after login</a:t>
                      </a:r>
                    </a:p>
                    <a:p>
                      <a:pPr marL="285750" indent="-285750">
                        <a:buFont typeface="Arial" panose="020B0604020202020204" pitchFamily="34" charset="0"/>
                        <a:buChar char="•"/>
                      </a:pPr>
                      <a:r>
                        <a:rPr lang="en-US" sz="1300" dirty="0"/>
                        <a:t>Message: “too many attempts” will pop up to prevent bot spam.</a:t>
                      </a:r>
                    </a:p>
                  </a:txBody>
                  <a:tcPr/>
                </a:tc>
                <a:extLst>
                  <a:ext uri="{0D108BD9-81ED-4DB2-BD59-A6C34878D82A}">
                    <a16:rowId xmlns:a16="http://schemas.microsoft.com/office/drawing/2014/main" val="3966217764"/>
                  </a:ext>
                </a:extLst>
              </a:tr>
              <a:tr h="211091">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820840783"/>
                  </a:ext>
                </a:extLst>
              </a:tr>
              <a:tr h="1027545">
                <a:tc>
                  <a:txBody>
                    <a:bodyPr/>
                    <a:lstStyle/>
                    <a:p>
                      <a:r>
                        <a:rPr lang="en-US" dirty="0"/>
                        <a:t>Log Out </a:t>
                      </a:r>
                    </a:p>
                  </a:txBody>
                  <a:tcPr/>
                </a:tc>
                <a:tc>
                  <a:txBody>
                    <a:bodyPr/>
                    <a:lstStyle/>
                    <a:p>
                      <a:pPr marL="285750" indent="-285750">
                        <a:buFont typeface="Arial" panose="020B0604020202020204" pitchFamily="34" charset="0"/>
                        <a:buChar char="•"/>
                      </a:pPr>
                      <a:r>
                        <a:rPr lang="en-US" sz="1400" dirty="0"/>
                        <a:t>After entering to user’s page, refreshing the page will not redirect.</a:t>
                      </a:r>
                    </a:p>
                    <a:p>
                      <a:pPr marL="285750" indent="-285750">
                        <a:buFont typeface="Arial" panose="020B0604020202020204" pitchFamily="34" charset="0"/>
                        <a:buChar char="•"/>
                      </a:pPr>
                      <a:r>
                        <a:rPr lang="en-US" sz="1400" dirty="0"/>
                        <a:t>Click Log Out button can redirect back to Login/Register Page.</a:t>
                      </a:r>
                    </a:p>
                  </a:txBody>
                  <a:tcPr/>
                </a:tc>
                <a:tc>
                  <a:txBody>
                    <a:bodyPr/>
                    <a:lstStyle/>
                    <a:p>
                      <a:endParaRPr lang="en-US" dirty="0"/>
                    </a:p>
                  </a:txBody>
                  <a:tcPr/>
                </a:tc>
                <a:tc>
                  <a:txBody>
                    <a:bodyPr/>
                    <a:lstStyle/>
                    <a:p>
                      <a:pPr marL="285750" indent="-285750">
                        <a:buFont typeface="Arial" panose="020B0604020202020204" pitchFamily="34" charset="0"/>
                        <a:buChar char="•"/>
                      </a:pPr>
                      <a:r>
                        <a:rPr lang="en-US" sz="1300" dirty="0"/>
                        <a:t>Refresh page will not drop user connection. They will stay logged in until manually logged out.</a:t>
                      </a:r>
                    </a:p>
                    <a:p>
                      <a:pPr marL="285750" indent="-285750">
                        <a:buFont typeface="Arial" panose="020B0604020202020204" pitchFamily="34" charset="0"/>
                        <a:buChar char="•"/>
                      </a:pPr>
                      <a:endParaRPr lang="en-US" sz="1300" dirty="0"/>
                    </a:p>
                    <a:p>
                      <a:pPr marL="285750" indent="-285750">
                        <a:buFont typeface="Arial" panose="020B0604020202020204" pitchFamily="34" charset="0"/>
                        <a:buChar char="•"/>
                      </a:pPr>
                      <a:endParaRPr lang="en-US" dirty="0"/>
                    </a:p>
                  </a:txBody>
                  <a:tcPr/>
                </a:tc>
                <a:extLst>
                  <a:ext uri="{0D108BD9-81ED-4DB2-BD59-A6C34878D82A}">
                    <a16:rowId xmlns:a16="http://schemas.microsoft.com/office/drawing/2014/main" val="3926232150"/>
                  </a:ext>
                </a:extLst>
              </a:tr>
            </a:tbl>
          </a:graphicData>
        </a:graphic>
      </p:graphicFrame>
      <p:sp>
        <p:nvSpPr>
          <p:cNvPr id="7" name="TextBox 6">
            <a:extLst>
              <a:ext uri="{FF2B5EF4-FFF2-40B4-BE49-F238E27FC236}">
                <a16:creationId xmlns:a16="http://schemas.microsoft.com/office/drawing/2014/main" id="{A688AB2E-7519-472C-A76E-817291CF75AD}"/>
              </a:ext>
            </a:extLst>
          </p:cNvPr>
          <p:cNvSpPr txBox="1"/>
          <p:nvPr/>
        </p:nvSpPr>
        <p:spPr>
          <a:xfrm>
            <a:off x="795130" y="453642"/>
            <a:ext cx="5910470" cy="369332"/>
          </a:xfrm>
          <a:prstGeom prst="rect">
            <a:avLst/>
          </a:prstGeom>
          <a:noFill/>
        </p:spPr>
        <p:txBody>
          <a:bodyPr wrap="square" rtlCol="0">
            <a:spAutoFit/>
          </a:bodyPr>
          <a:lstStyle/>
          <a:p>
            <a:r>
              <a:rPr lang="en-US" dirty="0"/>
              <a:t>Product Backlog</a:t>
            </a:r>
          </a:p>
        </p:txBody>
      </p:sp>
    </p:spTree>
    <p:extLst>
      <p:ext uri="{BB962C8B-B14F-4D97-AF65-F5344CB8AC3E}">
        <p14:creationId xmlns:p14="http://schemas.microsoft.com/office/powerpoint/2010/main" val="3492448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5A71294-C247-450A-BB34-6E68648C95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1" name="Rectangle 10">
            <a:extLst>
              <a:ext uri="{FF2B5EF4-FFF2-40B4-BE49-F238E27FC236}">
                <a16:creationId xmlns:a16="http://schemas.microsoft.com/office/drawing/2014/main" id="{D36A0BA4-6A63-41D3-B0FA-43799ABC4A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F002806-2960-4414-BDB0-6703F8AD1FEB}"/>
              </a:ext>
            </a:extLst>
          </p:cNvPr>
          <p:cNvSpPr>
            <a:spLocks noGrp="1"/>
          </p:cNvSpPr>
          <p:nvPr>
            <p:ph type="ctrTitle"/>
          </p:nvPr>
        </p:nvSpPr>
        <p:spPr>
          <a:xfrm>
            <a:off x="581192" y="1009398"/>
            <a:ext cx="6823988" cy="3453419"/>
          </a:xfrm>
        </p:spPr>
        <p:txBody>
          <a:bodyPr anchor="b">
            <a:normAutofit/>
          </a:bodyPr>
          <a:lstStyle/>
          <a:p>
            <a:r>
              <a:rPr lang="en-US" sz="6000" dirty="0">
                <a:solidFill>
                  <a:schemeClr val="tx1"/>
                </a:solidFill>
              </a:rPr>
              <a:t>Project demo</a:t>
            </a:r>
          </a:p>
        </p:txBody>
      </p:sp>
      <p:sp>
        <p:nvSpPr>
          <p:cNvPr id="13" name="Rectangle 12">
            <a:extLst>
              <a:ext uri="{FF2B5EF4-FFF2-40B4-BE49-F238E27FC236}">
                <a16:creationId xmlns:a16="http://schemas.microsoft.com/office/drawing/2014/main" id="{673313D8-D259-4D89-9CE5-14884FB40D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19" y="457200"/>
            <a:ext cx="6766560" cy="91439"/>
          </a:xfrm>
          <a:prstGeom prst="rect">
            <a:avLst/>
          </a:prstGeom>
          <a:solidFill>
            <a:schemeClr val="tx1">
              <a:alpha val="6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id="{FC807609-BD64-48B4-A067-B5465145C478}"/>
              </a:ext>
            </a:extLst>
          </p:cNvPr>
          <p:cNvPicPr>
            <a:picLocks noChangeAspect="1"/>
          </p:cNvPicPr>
          <p:nvPr/>
        </p:nvPicPr>
        <p:blipFill rotWithShape="1">
          <a:blip r:embed="rId2"/>
          <a:srcRect l="18005" r="40196" b="-1"/>
          <a:stretch/>
        </p:blipFill>
        <p:spPr>
          <a:xfrm>
            <a:off x="8140428" y="10"/>
            <a:ext cx="4051572" cy="6857990"/>
          </a:xfrm>
          <a:prstGeom prst="rect">
            <a:avLst/>
          </a:prstGeom>
        </p:spPr>
      </p:pic>
    </p:spTree>
    <p:extLst>
      <p:ext uri="{BB962C8B-B14F-4D97-AF65-F5344CB8AC3E}">
        <p14:creationId xmlns:p14="http://schemas.microsoft.com/office/powerpoint/2010/main" val="454114810"/>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DividendVTI">
  <a:themeElements>
    <a:clrScheme name="AnalogousFromLightSeed_2SEEDS">
      <a:dk1>
        <a:srgbClr val="000000"/>
      </a:dk1>
      <a:lt1>
        <a:srgbClr val="FFFFFF"/>
      </a:lt1>
      <a:dk2>
        <a:srgbClr val="242541"/>
      </a:dk2>
      <a:lt2>
        <a:srgbClr val="E8E3E2"/>
      </a:lt2>
      <a:accent1>
        <a:srgbClr val="79AAB2"/>
      </a:accent1>
      <a:accent2>
        <a:srgbClr val="80AA9E"/>
      </a:accent2>
      <a:accent3>
        <a:srgbClr val="8BA3C1"/>
      </a:accent3>
      <a:accent4>
        <a:srgbClr val="BA7F8F"/>
      </a:accent4>
      <a:accent5>
        <a:srgbClr val="C39790"/>
      </a:accent5>
      <a:accent6>
        <a:srgbClr val="B79D7B"/>
      </a:accent6>
      <a:hlink>
        <a:srgbClr val="AE7369"/>
      </a:hlink>
      <a:folHlink>
        <a:srgbClr val="7F7F7F"/>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otalTime>75</TotalTime>
  <Words>1087</Words>
  <Application>Microsoft Office PowerPoint</Application>
  <PresentationFormat>Widescreen</PresentationFormat>
  <Paragraphs>166</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Gill Sans MT</vt:lpstr>
      <vt:lpstr>Wingdings 2</vt:lpstr>
      <vt:lpstr>DividendVTI</vt:lpstr>
      <vt:lpstr>PC builder web application</vt:lpstr>
      <vt:lpstr>Introduction</vt:lpstr>
      <vt:lpstr>Persona of a college Student </vt:lpstr>
      <vt:lpstr>Persona of a software engineer</vt:lpstr>
      <vt:lpstr>PowerPoint Presentation</vt:lpstr>
      <vt:lpstr>User Stories &amp; Acceptance Criteria</vt:lpstr>
      <vt:lpstr>User Stories &amp; Acceptance Criteria</vt:lpstr>
      <vt:lpstr>PowerPoint Presentation</vt:lpstr>
      <vt:lpstr>Project demo</vt:lpstr>
      <vt:lpstr>PowerPoint Presentation</vt:lpstr>
      <vt:lpstr>PowerPoint Presentation</vt:lpstr>
      <vt:lpstr>PowerPoint Presentation</vt:lpstr>
      <vt:lpstr>Sprint backlog</vt:lpstr>
      <vt:lpstr>Sprint backlog</vt:lpstr>
      <vt:lpstr>Future scope</vt:lpstr>
      <vt:lpstr>GitHub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 builder web application</dc:title>
  <dc:creator>Liu, Mr. Sichao</dc:creator>
  <cp:lastModifiedBy>Kevin Song</cp:lastModifiedBy>
  <cp:revision>13</cp:revision>
  <dcterms:created xsi:type="dcterms:W3CDTF">2020-10-04T03:24:25Z</dcterms:created>
  <dcterms:modified xsi:type="dcterms:W3CDTF">2020-10-04T19:01:53Z</dcterms:modified>
</cp:coreProperties>
</file>