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4"/>
  </p:notesMasterIdLst>
  <p:sldIdLst>
    <p:sldId id="256" r:id="rId2"/>
    <p:sldId id="299" r:id="rId3"/>
    <p:sldId id="257" r:id="rId4"/>
    <p:sldId id="258" r:id="rId5"/>
    <p:sldId id="259" r:id="rId6"/>
    <p:sldId id="275" r:id="rId7"/>
    <p:sldId id="276" r:id="rId8"/>
    <p:sldId id="277" r:id="rId9"/>
    <p:sldId id="291" r:id="rId10"/>
    <p:sldId id="292" r:id="rId11"/>
    <p:sldId id="298" r:id="rId12"/>
    <p:sldId id="288" r:id="rId13"/>
    <p:sldId id="290" r:id="rId14"/>
    <p:sldId id="294" r:id="rId15"/>
    <p:sldId id="286" r:id="rId16"/>
    <p:sldId id="280" r:id="rId17"/>
    <p:sldId id="295" r:id="rId18"/>
    <p:sldId id="278" r:id="rId19"/>
    <p:sldId id="285" r:id="rId20"/>
    <p:sldId id="293" r:id="rId21"/>
    <p:sldId id="297"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 Mr. Sichao" initials="LMS" lastIdx="2" clrIdx="0">
    <p:extLst>
      <p:ext uri="{19B8F6BF-5375-455C-9EA6-DF929625EA0E}">
        <p15:presenceInfo xmlns:p15="http://schemas.microsoft.com/office/powerpoint/2012/main" userId="S::sl39575n@pace.edu::d2c2018b-2fb1-468c-8a62-6f692650e7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5" autoAdjust="0"/>
    <p:restoredTop sz="94343" autoAdjust="0"/>
  </p:normalViewPr>
  <p:slideViewPr>
    <p:cSldViewPr snapToGrid="0">
      <p:cViewPr varScale="1">
        <p:scale>
          <a:sx n="93" d="100"/>
          <a:sy n="93" d="100"/>
        </p:scale>
        <p:origin x="10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B78F5-0F30-4BD1-BAFB-494030F1E18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E4F8A6F-CAE1-4B07-9AEF-5C95C3F7C4DE}">
      <dgm:prSet/>
      <dgm:spPr/>
      <dgm:t>
        <a:bodyPr/>
        <a:lstStyle/>
        <a:p>
          <a:r>
            <a:rPr lang="en-US" dirty="0"/>
            <a:t>Introduction</a:t>
          </a:r>
        </a:p>
      </dgm:t>
    </dgm:pt>
    <dgm:pt modelId="{D32A97FD-7CCD-4BAD-B959-ABE83D0DFE7B}" type="parTrans" cxnId="{73C6DC7B-6119-499D-BBB0-43B17B26018C}">
      <dgm:prSet/>
      <dgm:spPr/>
      <dgm:t>
        <a:bodyPr/>
        <a:lstStyle/>
        <a:p>
          <a:endParaRPr lang="en-US"/>
        </a:p>
      </dgm:t>
    </dgm:pt>
    <dgm:pt modelId="{08C5CCFE-7F2C-44CF-9F64-C3E3B21F971C}" type="sibTrans" cxnId="{73C6DC7B-6119-499D-BBB0-43B17B26018C}">
      <dgm:prSet/>
      <dgm:spPr/>
      <dgm:t>
        <a:bodyPr/>
        <a:lstStyle/>
        <a:p>
          <a:endParaRPr lang="en-US"/>
        </a:p>
      </dgm:t>
    </dgm:pt>
    <dgm:pt modelId="{816E9A2A-4C3A-4AB0-ACA0-13A6C5C4B406}">
      <dgm:prSet/>
      <dgm:spPr/>
      <dgm:t>
        <a:bodyPr/>
        <a:lstStyle/>
        <a:p>
          <a:r>
            <a:rPr lang="en-US" dirty="0"/>
            <a:t>Personas</a:t>
          </a:r>
        </a:p>
      </dgm:t>
    </dgm:pt>
    <dgm:pt modelId="{E5050A9B-413E-40BF-9526-EEF00A6C0F56}" type="parTrans" cxnId="{BEF966F0-D431-4DE1-9E0E-16692AC5EB62}">
      <dgm:prSet/>
      <dgm:spPr/>
      <dgm:t>
        <a:bodyPr/>
        <a:lstStyle/>
        <a:p>
          <a:endParaRPr lang="en-US"/>
        </a:p>
      </dgm:t>
    </dgm:pt>
    <dgm:pt modelId="{DB1AB210-99FD-4A53-9182-7F76124C0657}" type="sibTrans" cxnId="{BEF966F0-D431-4DE1-9E0E-16692AC5EB62}">
      <dgm:prSet/>
      <dgm:spPr/>
      <dgm:t>
        <a:bodyPr/>
        <a:lstStyle/>
        <a:p>
          <a:endParaRPr lang="en-US"/>
        </a:p>
      </dgm:t>
    </dgm:pt>
    <dgm:pt modelId="{90ED3D6A-3C83-4A3E-9ECB-E365E83E8355}">
      <dgm:prSet/>
      <dgm:spPr/>
      <dgm:t>
        <a:bodyPr/>
        <a:lstStyle/>
        <a:p>
          <a:r>
            <a:rPr lang="en-US"/>
            <a:t>MVP</a:t>
          </a:r>
        </a:p>
      </dgm:t>
    </dgm:pt>
    <dgm:pt modelId="{534B8422-1722-419D-B510-5116C0BF4E3B}" type="parTrans" cxnId="{7257381E-895E-40FE-ADD6-536F3F35B0E3}">
      <dgm:prSet/>
      <dgm:spPr/>
      <dgm:t>
        <a:bodyPr/>
        <a:lstStyle/>
        <a:p>
          <a:endParaRPr lang="en-US"/>
        </a:p>
      </dgm:t>
    </dgm:pt>
    <dgm:pt modelId="{C6418850-E298-40BC-9983-13C87F2A737F}" type="sibTrans" cxnId="{7257381E-895E-40FE-ADD6-536F3F35B0E3}">
      <dgm:prSet/>
      <dgm:spPr/>
      <dgm:t>
        <a:bodyPr/>
        <a:lstStyle/>
        <a:p>
          <a:endParaRPr lang="en-US"/>
        </a:p>
      </dgm:t>
    </dgm:pt>
    <dgm:pt modelId="{A8399595-10EE-453B-87BB-ED07346F4DAF}">
      <dgm:prSet/>
      <dgm:spPr/>
      <dgm:t>
        <a:bodyPr/>
        <a:lstStyle/>
        <a:p>
          <a:r>
            <a:rPr lang="en-US"/>
            <a:t>Comparison: Sprint 7 vs Sprint 8</a:t>
          </a:r>
        </a:p>
      </dgm:t>
    </dgm:pt>
    <dgm:pt modelId="{9940EBA1-7EA0-4A4A-B1C5-DE7FEBAF2271}" type="parTrans" cxnId="{0C98EAEA-529B-4D24-832E-1E4331A86159}">
      <dgm:prSet/>
      <dgm:spPr/>
      <dgm:t>
        <a:bodyPr/>
        <a:lstStyle/>
        <a:p>
          <a:endParaRPr lang="en-US"/>
        </a:p>
      </dgm:t>
    </dgm:pt>
    <dgm:pt modelId="{6C7CFC1B-3488-451D-85A7-BBA837B4C7F7}" type="sibTrans" cxnId="{0C98EAEA-529B-4D24-832E-1E4331A86159}">
      <dgm:prSet/>
      <dgm:spPr/>
      <dgm:t>
        <a:bodyPr/>
        <a:lstStyle/>
        <a:p>
          <a:endParaRPr lang="en-US"/>
        </a:p>
      </dgm:t>
    </dgm:pt>
    <dgm:pt modelId="{14D270F5-CCCD-4A50-A6FB-F2851E352E2A}">
      <dgm:prSet/>
      <dgm:spPr/>
      <dgm:t>
        <a:bodyPr/>
        <a:lstStyle/>
        <a:p>
          <a:r>
            <a:rPr lang="en-US" dirty="0"/>
            <a:t>Sprint Recap &amp; Product Backlog Overview</a:t>
          </a:r>
        </a:p>
      </dgm:t>
    </dgm:pt>
    <dgm:pt modelId="{4DA79368-D126-4E9F-B7F5-BA47624FD2AA}" type="parTrans" cxnId="{F967452D-0944-4B50-BC93-776AD631977A}">
      <dgm:prSet/>
      <dgm:spPr/>
      <dgm:t>
        <a:bodyPr/>
        <a:lstStyle/>
        <a:p>
          <a:endParaRPr lang="en-US"/>
        </a:p>
      </dgm:t>
    </dgm:pt>
    <dgm:pt modelId="{2DA26C40-EA18-463E-8C5F-596B45E3545D}" type="sibTrans" cxnId="{F967452D-0944-4B50-BC93-776AD631977A}">
      <dgm:prSet/>
      <dgm:spPr/>
      <dgm:t>
        <a:bodyPr/>
        <a:lstStyle/>
        <a:p>
          <a:endParaRPr lang="en-US"/>
        </a:p>
      </dgm:t>
    </dgm:pt>
    <dgm:pt modelId="{CB381111-A60B-48AB-ABB2-A2995F14163E}">
      <dgm:prSet/>
      <dgm:spPr/>
      <dgm:t>
        <a:bodyPr/>
        <a:lstStyle/>
        <a:p>
          <a:r>
            <a:rPr lang="en-US"/>
            <a:t>Sprint 8 Test Cases</a:t>
          </a:r>
        </a:p>
      </dgm:t>
    </dgm:pt>
    <dgm:pt modelId="{56462D6A-073E-4808-B506-272DA7F954C2}" type="parTrans" cxnId="{F75A607B-B1FB-415A-9422-5A7CC2E33C12}">
      <dgm:prSet/>
      <dgm:spPr/>
      <dgm:t>
        <a:bodyPr/>
        <a:lstStyle/>
        <a:p>
          <a:endParaRPr lang="en-US"/>
        </a:p>
      </dgm:t>
    </dgm:pt>
    <dgm:pt modelId="{3DBDCF6A-19F2-4B88-B7CA-E1DDD1E4989B}" type="sibTrans" cxnId="{F75A607B-B1FB-415A-9422-5A7CC2E33C12}">
      <dgm:prSet/>
      <dgm:spPr/>
      <dgm:t>
        <a:bodyPr/>
        <a:lstStyle/>
        <a:p>
          <a:endParaRPr lang="en-US"/>
        </a:p>
      </dgm:t>
    </dgm:pt>
    <dgm:pt modelId="{A2822B17-5432-4175-96F4-D7B26D359F6E}">
      <dgm:prSet/>
      <dgm:spPr/>
      <dgm:t>
        <a:bodyPr/>
        <a:lstStyle/>
        <a:p>
          <a:r>
            <a:rPr lang="en-US" dirty="0"/>
            <a:t>Technologies Used</a:t>
          </a:r>
        </a:p>
      </dgm:t>
    </dgm:pt>
    <dgm:pt modelId="{979A3785-E23B-4642-9D6A-CAF1F2E633E3}" type="parTrans" cxnId="{BBA93FF7-4CF1-4F9A-AB5A-9FFC639238E8}">
      <dgm:prSet/>
      <dgm:spPr/>
      <dgm:t>
        <a:bodyPr/>
        <a:lstStyle/>
        <a:p>
          <a:endParaRPr lang="en-US"/>
        </a:p>
      </dgm:t>
    </dgm:pt>
    <dgm:pt modelId="{D6AE5487-2DA4-4B19-B99D-6A6C47BD687F}" type="sibTrans" cxnId="{BBA93FF7-4CF1-4F9A-AB5A-9FFC639238E8}">
      <dgm:prSet/>
      <dgm:spPr/>
      <dgm:t>
        <a:bodyPr/>
        <a:lstStyle/>
        <a:p>
          <a:endParaRPr lang="en-US"/>
        </a:p>
      </dgm:t>
    </dgm:pt>
    <dgm:pt modelId="{CD59C3C4-5204-4F61-99CE-D506C3E354D6}">
      <dgm:prSet/>
      <dgm:spPr/>
      <dgm:t>
        <a:bodyPr/>
        <a:lstStyle/>
        <a:p>
          <a:r>
            <a:rPr lang="en-US" dirty="0"/>
            <a:t>Spring 8 Backlog</a:t>
          </a:r>
        </a:p>
      </dgm:t>
    </dgm:pt>
    <dgm:pt modelId="{FEC83E93-E867-4BFA-BB08-212AF2BC3022}" type="parTrans" cxnId="{3F4690F5-6702-4777-B911-C6FC2FA31033}">
      <dgm:prSet/>
      <dgm:spPr/>
      <dgm:t>
        <a:bodyPr/>
        <a:lstStyle/>
        <a:p>
          <a:endParaRPr lang="en-US"/>
        </a:p>
      </dgm:t>
    </dgm:pt>
    <dgm:pt modelId="{3F1953FD-F496-4FE3-BC45-4EE9E32979D3}" type="sibTrans" cxnId="{3F4690F5-6702-4777-B911-C6FC2FA31033}">
      <dgm:prSet/>
      <dgm:spPr/>
      <dgm:t>
        <a:bodyPr/>
        <a:lstStyle/>
        <a:p>
          <a:endParaRPr lang="en-US"/>
        </a:p>
      </dgm:t>
    </dgm:pt>
    <dgm:pt modelId="{F4F90B5A-A440-4FB5-B062-FAE6DA2857E4}">
      <dgm:prSet/>
      <dgm:spPr/>
      <dgm:t>
        <a:bodyPr/>
        <a:lstStyle/>
        <a:p>
          <a:r>
            <a:rPr lang="en-US"/>
            <a:t>Burndown Chart</a:t>
          </a:r>
        </a:p>
      </dgm:t>
    </dgm:pt>
    <dgm:pt modelId="{8BCB3CAD-5F2C-4675-84E0-FE15485FBB5F}" type="parTrans" cxnId="{DFE99A38-0D4C-49EB-BEB8-29C7665271A3}">
      <dgm:prSet/>
      <dgm:spPr/>
      <dgm:t>
        <a:bodyPr/>
        <a:lstStyle/>
        <a:p>
          <a:endParaRPr lang="en-US"/>
        </a:p>
      </dgm:t>
    </dgm:pt>
    <dgm:pt modelId="{53E43572-A32D-47F6-8E21-076FE9C67F68}" type="sibTrans" cxnId="{DFE99A38-0D4C-49EB-BEB8-29C7665271A3}">
      <dgm:prSet/>
      <dgm:spPr/>
      <dgm:t>
        <a:bodyPr/>
        <a:lstStyle/>
        <a:p>
          <a:endParaRPr lang="en-US"/>
        </a:p>
      </dgm:t>
    </dgm:pt>
    <dgm:pt modelId="{D59476FB-9C74-49EB-B2FA-0D02B77777D9}">
      <dgm:prSet/>
      <dgm:spPr/>
      <dgm:t>
        <a:bodyPr/>
        <a:lstStyle/>
        <a:p>
          <a:r>
            <a:rPr lang="en-US" dirty="0"/>
            <a:t>Timeline</a:t>
          </a:r>
        </a:p>
      </dgm:t>
    </dgm:pt>
    <dgm:pt modelId="{8F068409-0883-42D1-8F2D-001747A964DB}" type="parTrans" cxnId="{7FED0D6A-733F-4EF9-8993-33E2DB3D218D}">
      <dgm:prSet/>
      <dgm:spPr/>
      <dgm:t>
        <a:bodyPr/>
        <a:lstStyle/>
        <a:p>
          <a:endParaRPr lang="en-US"/>
        </a:p>
      </dgm:t>
    </dgm:pt>
    <dgm:pt modelId="{E705749F-BC85-435E-8AE1-667D8B84F4B4}" type="sibTrans" cxnId="{7FED0D6A-733F-4EF9-8993-33E2DB3D218D}">
      <dgm:prSet/>
      <dgm:spPr/>
      <dgm:t>
        <a:bodyPr/>
        <a:lstStyle/>
        <a:p>
          <a:endParaRPr lang="en-US"/>
        </a:p>
      </dgm:t>
    </dgm:pt>
    <dgm:pt modelId="{35D6412B-AB0C-4657-A86A-2EC631C288B3}">
      <dgm:prSet/>
      <dgm:spPr/>
      <dgm:t>
        <a:bodyPr/>
        <a:lstStyle/>
        <a:p>
          <a:r>
            <a:rPr lang="en-US" dirty="0"/>
            <a:t>Retrospectives</a:t>
          </a:r>
        </a:p>
      </dgm:t>
    </dgm:pt>
    <dgm:pt modelId="{48CCE95F-B223-4C5B-8534-3BC2914361B9}" type="parTrans" cxnId="{CAABE2FC-66B0-4D7E-8E19-2AE44B97DAD7}">
      <dgm:prSet/>
      <dgm:spPr/>
      <dgm:t>
        <a:bodyPr/>
        <a:lstStyle/>
        <a:p>
          <a:endParaRPr lang="en-US"/>
        </a:p>
      </dgm:t>
    </dgm:pt>
    <dgm:pt modelId="{AD4DE6F6-A6CA-41BC-9C13-08CB67F129C1}" type="sibTrans" cxnId="{CAABE2FC-66B0-4D7E-8E19-2AE44B97DAD7}">
      <dgm:prSet/>
      <dgm:spPr/>
      <dgm:t>
        <a:bodyPr/>
        <a:lstStyle/>
        <a:p>
          <a:endParaRPr lang="en-US"/>
        </a:p>
      </dgm:t>
    </dgm:pt>
    <dgm:pt modelId="{3BD901FA-A832-3D41-9572-E29CE16A6EA6}">
      <dgm:prSet/>
      <dgm:spPr/>
      <dgm:t>
        <a:bodyPr/>
        <a:lstStyle/>
        <a:p>
          <a:r>
            <a:rPr lang="en-US" dirty="0"/>
            <a:t>Project Demo</a:t>
          </a:r>
        </a:p>
      </dgm:t>
    </dgm:pt>
    <dgm:pt modelId="{6042DB41-ECD9-7E43-8A8E-BA7B5244481F}" type="parTrans" cxnId="{9442F4D4-835C-E742-BD6C-859222615510}">
      <dgm:prSet/>
      <dgm:spPr/>
      <dgm:t>
        <a:bodyPr/>
        <a:lstStyle/>
        <a:p>
          <a:endParaRPr lang="en-US"/>
        </a:p>
      </dgm:t>
    </dgm:pt>
    <dgm:pt modelId="{89A16C0F-B05D-B249-B19C-DA49FD2C9968}" type="sibTrans" cxnId="{9442F4D4-835C-E742-BD6C-859222615510}">
      <dgm:prSet/>
      <dgm:spPr/>
      <dgm:t>
        <a:bodyPr/>
        <a:lstStyle/>
        <a:p>
          <a:endParaRPr lang="en-US"/>
        </a:p>
      </dgm:t>
    </dgm:pt>
    <dgm:pt modelId="{9E5C8316-469E-F64C-B32D-F98CE4263E71}" type="pres">
      <dgm:prSet presAssocID="{642B78F5-0F30-4BD1-BAFB-494030F1E18E}" presName="Name0" presStyleCnt="0">
        <dgm:presLayoutVars>
          <dgm:dir/>
          <dgm:resizeHandles val="exact"/>
        </dgm:presLayoutVars>
      </dgm:prSet>
      <dgm:spPr/>
    </dgm:pt>
    <dgm:pt modelId="{7DE788B3-86D5-8A44-BBE8-34A3D82D57C9}" type="pres">
      <dgm:prSet presAssocID="{4E4F8A6F-CAE1-4B07-9AEF-5C95C3F7C4DE}" presName="node" presStyleLbl="node1" presStyleIdx="0" presStyleCnt="12">
        <dgm:presLayoutVars>
          <dgm:bulletEnabled val="1"/>
        </dgm:presLayoutVars>
      </dgm:prSet>
      <dgm:spPr/>
    </dgm:pt>
    <dgm:pt modelId="{FFC8D93A-5548-E54B-B073-782E382C0E04}" type="pres">
      <dgm:prSet presAssocID="{08C5CCFE-7F2C-44CF-9F64-C3E3B21F971C}" presName="sibTrans" presStyleLbl="sibTrans1D1" presStyleIdx="0" presStyleCnt="11"/>
      <dgm:spPr/>
    </dgm:pt>
    <dgm:pt modelId="{FD3BF77A-467C-BA4F-A183-63A4A87D6019}" type="pres">
      <dgm:prSet presAssocID="{08C5CCFE-7F2C-44CF-9F64-C3E3B21F971C}" presName="connectorText" presStyleLbl="sibTrans1D1" presStyleIdx="0" presStyleCnt="11"/>
      <dgm:spPr/>
    </dgm:pt>
    <dgm:pt modelId="{BAF3376F-9869-DA45-A750-B66C1520FFCC}" type="pres">
      <dgm:prSet presAssocID="{816E9A2A-4C3A-4AB0-ACA0-13A6C5C4B406}" presName="node" presStyleLbl="node1" presStyleIdx="1" presStyleCnt="12">
        <dgm:presLayoutVars>
          <dgm:bulletEnabled val="1"/>
        </dgm:presLayoutVars>
      </dgm:prSet>
      <dgm:spPr/>
    </dgm:pt>
    <dgm:pt modelId="{776BDD71-0A4E-3845-9C97-1AF0A56786AB}" type="pres">
      <dgm:prSet presAssocID="{DB1AB210-99FD-4A53-9182-7F76124C0657}" presName="sibTrans" presStyleLbl="sibTrans1D1" presStyleIdx="1" presStyleCnt="11"/>
      <dgm:spPr/>
    </dgm:pt>
    <dgm:pt modelId="{D45DDE24-5D59-804A-9DD2-1AD9E695E350}" type="pres">
      <dgm:prSet presAssocID="{DB1AB210-99FD-4A53-9182-7F76124C0657}" presName="connectorText" presStyleLbl="sibTrans1D1" presStyleIdx="1" presStyleCnt="11"/>
      <dgm:spPr/>
    </dgm:pt>
    <dgm:pt modelId="{D56500F2-6077-294B-8D06-F1A48AE30AEB}" type="pres">
      <dgm:prSet presAssocID="{90ED3D6A-3C83-4A3E-9ECB-E365E83E8355}" presName="node" presStyleLbl="node1" presStyleIdx="2" presStyleCnt="12">
        <dgm:presLayoutVars>
          <dgm:bulletEnabled val="1"/>
        </dgm:presLayoutVars>
      </dgm:prSet>
      <dgm:spPr/>
    </dgm:pt>
    <dgm:pt modelId="{552FD62D-F280-BB4B-B846-A87ED01E4F49}" type="pres">
      <dgm:prSet presAssocID="{C6418850-E298-40BC-9983-13C87F2A737F}" presName="sibTrans" presStyleLbl="sibTrans1D1" presStyleIdx="2" presStyleCnt="11"/>
      <dgm:spPr/>
    </dgm:pt>
    <dgm:pt modelId="{F89105A6-95FB-0649-89E2-DCBB2509047B}" type="pres">
      <dgm:prSet presAssocID="{C6418850-E298-40BC-9983-13C87F2A737F}" presName="connectorText" presStyleLbl="sibTrans1D1" presStyleIdx="2" presStyleCnt="11"/>
      <dgm:spPr/>
    </dgm:pt>
    <dgm:pt modelId="{28C6B40F-DEAC-284D-A78C-7B3427908FCC}" type="pres">
      <dgm:prSet presAssocID="{A8399595-10EE-453B-87BB-ED07346F4DAF}" presName="node" presStyleLbl="node1" presStyleIdx="3" presStyleCnt="12">
        <dgm:presLayoutVars>
          <dgm:bulletEnabled val="1"/>
        </dgm:presLayoutVars>
      </dgm:prSet>
      <dgm:spPr/>
    </dgm:pt>
    <dgm:pt modelId="{996821D6-9AAA-0B40-A00D-43D44DF82EAA}" type="pres">
      <dgm:prSet presAssocID="{6C7CFC1B-3488-451D-85A7-BBA837B4C7F7}" presName="sibTrans" presStyleLbl="sibTrans1D1" presStyleIdx="3" presStyleCnt="11"/>
      <dgm:spPr/>
    </dgm:pt>
    <dgm:pt modelId="{EF602D64-5DB6-BB4B-9442-C01F25465481}" type="pres">
      <dgm:prSet presAssocID="{6C7CFC1B-3488-451D-85A7-BBA837B4C7F7}" presName="connectorText" presStyleLbl="sibTrans1D1" presStyleIdx="3" presStyleCnt="11"/>
      <dgm:spPr/>
    </dgm:pt>
    <dgm:pt modelId="{6A120111-CFF2-034C-8C9D-2F3AE0E7C295}" type="pres">
      <dgm:prSet presAssocID="{14D270F5-CCCD-4A50-A6FB-F2851E352E2A}" presName="node" presStyleLbl="node1" presStyleIdx="4" presStyleCnt="12">
        <dgm:presLayoutVars>
          <dgm:bulletEnabled val="1"/>
        </dgm:presLayoutVars>
      </dgm:prSet>
      <dgm:spPr/>
    </dgm:pt>
    <dgm:pt modelId="{4D93668A-B13E-1547-93C4-68B63665D89F}" type="pres">
      <dgm:prSet presAssocID="{2DA26C40-EA18-463E-8C5F-596B45E3545D}" presName="sibTrans" presStyleLbl="sibTrans1D1" presStyleIdx="4" presStyleCnt="11"/>
      <dgm:spPr/>
    </dgm:pt>
    <dgm:pt modelId="{7DB63A85-D33C-A744-BE58-1609861C0C06}" type="pres">
      <dgm:prSet presAssocID="{2DA26C40-EA18-463E-8C5F-596B45E3545D}" presName="connectorText" presStyleLbl="sibTrans1D1" presStyleIdx="4" presStyleCnt="11"/>
      <dgm:spPr/>
    </dgm:pt>
    <dgm:pt modelId="{B5F8C749-93DA-AB44-969A-284FA99CE6B2}" type="pres">
      <dgm:prSet presAssocID="{CB381111-A60B-48AB-ABB2-A2995F14163E}" presName="node" presStyleLbl="node1" presStyleIdx="5" presStyleCnt="12">
        <dgm:presLayoutVars>
          <dgm:bulletEnabled val="1"/>
        </dgm:presLayoutVars>
      </dgm:prSet>
      <dgm:spPr/>
    </dgm:pt>
    <dgm:pt modelId="{A3DAA7EA-4829-5645-9281-24EE27E44441}" type="pres">
      <dgm:prSet presAssocID="{3DBDCF6A-19F2-4B88-B7CA-E1DDD1E4989B}" presName="sibTrans" presStyleLbl="sibTrans1D1" presStyleIdx="5" presStyleCnt="11"/>
      <dgm:spPr/>
    </dgm:pt>
    <dgm:pt modelId="{04EE950D-F5E9-B44F-9522-FFDAEF49567E}" type="pres">
      <dgm:prSet presAssocID="{3DBDCF6A-19F2-4B88-B7CA-E1DDD1E4989B}" presName="connectorText" presStyleLbl="sibTrans1D1" presStyleIdx="5" presStyleCnt="11"/>
      <dgm:spPr/>
    </dgm:pt>
    <dgm:pt modelId="{C7B17955-E84A-9E46-9EA9-0E53D16C2130}" type="pres">
      <dgm:prSet presAssocID="{A2822B17-5432-4175-96F4-D7B26D359F6E}" presName="node" presStyleLbl="node1" presStyleIdx="6" presStyleCnt="12">
        <dgm:presLayoutVars>
          <dgm:bulletEnabled val="1"/>
        </dgm:presLayoutVars>
      </dgm:prSet>
      <dgm:spPr/>
    </dgm:pt>
    <dgm:pt modelId="{7B82CBDB-EA65-D64A-912D-0F26E4CD5548}" type="pres">
      <dgm:prSet presAssocID="{D6AE5487-2DA4-4B19-B99D-6A6C47BD687F}" presName="sibTrans" presStyleLbl="sibTrans1D1" presStyleIdx="6" presStyleCnt="11"/>
      <dgm:spPr/>
    </dgm:pt>
    <dgm:pt modelId="{6C66F57E-BB8B-9C46-B257-406EF5D3FA23}" type="pres">
      <dgm:prSet presAssocID="{D6AE5487-2DA4-4B19-B99D-6A6C47BD687F}" presName="connectorText" presStyleLbl="sibTrans1D1" presStyleIdx="6" presStyleCnt="11"/>
      <dgm:spPr/>
    </dgm:pt>
    <dgm:pt modelId="{ACB0788C-963A-F64B-A8FF-8654B6692001}" type="pres">
      <dgm:prSet presAssocID="{CD59C3C4-5204-4F61-99CE-D506C3E354D6}" presName="node" presStyleLbl="node1" presStyleIdx="7" presStyleCnt="12">
        <dgm:presLayoutVars>
          <dgm:bulletEnabled val="1"/>
        </dgm:presLayoutVars>
      </dgm:prSet>
      <dgm:spPr/>
    </dgm:pt>
    <dgm:pt modelId="{59DCE38B-FF6A-7145-931D-9D0F1958C749}" type="pres">
      <dgm:prSet presAssocID="{3F1953FD-F496-4FE3-BC45-4EE9E32979D3}" presName="sibTrans" presStyleLbl="sibTrans1D1" presStyleIdx="7" presStyleCnt="11"/>
      <dgm:spPr/>
    </dgm:pt>
    <dgm:pt modelId="{F7E76B10-6015-194D-B2C0-56881B3AA72C}" type="pres">
      <dgm:prSet presAssocID="{3F1953FD-F496-4FE3-BC45-4EE9E32979D3}" presName="connectorText" presStyleLbl="sibTrans1D1" presStyleIdx="7" presStyleCnt="11"/>
      <dgm:spPr/>
    </dgm:pt>
    <dgm:pt modelId="{F7F3EF11-D0BA-8E4C-9BAD-67DCEA299F21}" type="pres">
      <dgm:prSet presAssocID="{F4F90B5A-A440-4FB5-B062-FAE6DA2857E4}" presName="node" presStyleLbl="node1" presStyleIdx="8" presStyleCnt="12">
        <dgm:presLayoutVars>
          <dgm:bulletEnabled val="1"/>
        </dgm:presLayoutVars>
      </dgm:prSet>
      <dgm:spPr/>
    </dgm:pt>
    <dgm:pt modelId="{37BF54B3-4CE2-E544-AE52-04BFC8475D65}" type="pres">
      <dgm:prSet presAssocID="{53E43572-A32D-47F6-8E21-076FE9C67F68}" presName="sibTrans" presStyleLbl="sibTrans1D1" presStyleIdx="8" presStyleCnt="11"/>
      <dgm:spPr/>
    </dgm:pt>
    <dgm:pt modelId="{D1F0D7B9-5129-EA42-90A6-D47B1BBF0FEF}" type="pres">
      <dgm:prSet presAssocID="{53E43572-A32D-47F6-8E21-076FE9C67F68}" presName="connectorText" presStyleLbl="sibTrans1D1" presStyleIdx="8" presStyleCnt="11"/>
      <dgm:spPr/>
    </dgm:pt>
    <dgm:pt modelId="{F50FDCB3-D424-CD46-8D3D-214430DD2BC3}" type="pres">
      <dgm:prSet presAssocID="{D59476FB-9C74-49EB-B2FA-0D02B77777D9}" presName="node" presStyleLbl="node1" presStyleIdx="9" presStyleCnt="12">
        <dgm:presLayoutVars>
          <dgm:bulletEnabled val="1"/>
        </dgm:presLayoutVars>
      </dgm:prSet>
      <dgm:spPr/>
    </dgm:pt>
    <dgm:pt modelId="{094291D9-4D96-D645-A408-283F68761252}" type="pres">
      <dgm:prSet presAssocID="{E705749F-BC85-435E-8AE1-667D8B84F4B4}" presName="sibTrans" presStyleLbl="sibTrans1D1" presStyleIdx="9" presStyleCnt="11"/>
      <dgm:spPr/>
    </dgm:pt>
    <dgm:pt modelId="{938A32DC-FD33-8743-9B4E-156F9B0F39F2}" type="pres">
      <dgm:prSet presAssocID="{E705749F-BC85-435E-8AE1-667D8B84F4B4}" presName="connectorText" presStyleLbl="sibTrans1D1" presStyleIdx="9" presStyleCnt="11"/>
      <dgm:spPr/>
    </dgm:pt>
    <dgm:pt modelId="{E2DC6751-60A0-054D-B3F5-2A391E253475}" type="pres">
      <dgm:prSet presAssocID="{35D6412B-AB0C-4657-A86A-2EC631C288B3}" presName="node" presStyleLbl="node1" presStyleIdx="10" presStyleCnt="12">
        <dgm:presLayoutVars>
          <dgm:bulletEnabled val="1"/>
        </dgm:presLayoutVars>
      </dgm:prSet>
      <dgm:spPr/>
    </dgm:pt>
    <dgm:pt modelId="{A4EEDB42-CDCC-474E-89EE-977AEA024CCD}" type="pres">
      <dgm:prSet presAssocID="{AD4DE6F6-A6CA-41BC-9C13-08CB67F129C1}" presName="sibTrans" presStyleLbl="sibTrans1D1" presStyleIdx="10" presStyleCnt="11"/>
      <dgm:spPr/>
    </dgm:pt>
    <dgm:pt modelId="{5B45A504-3CCE-5E40-808F-85A5E099562A}" type="pres">
      <dgm:prSet presAssocID="{AD4DE6F6-A6CA-41BC-9C13-08CB67F129C1}" presName="connectorText" presStyleLbl="sibTrans1D1" presStyleIdx="10" presStyleCnt="11"/>
      <dgm:spPr/>
    </dgm:pt>
    <dgm:pt modelId="{8811CEC5-A72C-D64B-8022-C05BF00C7E9B}" type="pres">
      <dgm:prSet presAssocID="{3BD901FA-A832-3D41-9572-E29CE16A6EA6}" presName="node" presStyleLbl="node1" presStyleIdx="11" presStyleCnt="12">
        <dgm:presLayoutVars>
          <dgm:bulletEnabled val="1"/>
        </dgm:presLayoutVars>
      </dgm:prSet>
      <dgm:spPr/>
    </dgm:pt>
  </dgm:ptLst>
  <dgm:cxnLst>
    <dgm:cxn modelId="{2355B808-86BB-CD4A-B651-1181E6AED995}" type="presOf" srcId="{3BD901FA-A832-3D41-9572-E29CE16A6EA6}" destId="{8811CEC5-A72C-D64B-8022-C05BF00C7E9B}" srcOrd="0" destOrd="0" presId="urn:microsoft.com/office/officeart/2016/7/layout/RepeatingBendingProcessNew"/>
    <dgm:cxn modelId="{DF250D1B-D63B-874D-96C6-BB3B47830554}" type="presOf" srcId="{D6AE5487-2DA4-4B19-B99D-6A6C47BD687F}" destId="{6C66F57E-BB8B-9C46-B257-406EF5D3FA23}" srcOrd="1" destOrd="0" presId="urn:microsoft.com/office/officeart/2016/7/layout/RepeatingBendingProcessNew"/>
    <dgm:cxn modelId="{1B777A1D-ACF1-9747-B87B-5DBFFC00D31B}" type="presOf" srcId="{A8399595-10EE-453B-87BB-ED07346F4DAF}" destId="{28C6B40F-DEAC-284D-A78C-7B3427908FCC}" srcOrd="0" destOrd="0" presId="urn:microsoft.com/office/officeart/2016/7/layout/RepeatingBendingProcessNew"/>
    <dgm:cxn modelId="{7257381E-895E-40FE-ADD6-536F3F35B0E3}" srcId="{642B78F5-0F30-4BD1-BAFB-494030F1E18E}" destId="{90ED3D6A-3C83-4A3E-9ECB-E365E83E8355}" srcOrd="2" destOrd="0" parTransId="{534B8422-1722-419D-B510-5116C0BF4E3B}" sibTransId="{C6418850-E298-40BC-9983-13C87F2A737F}"/>
    <dgm:cxn modelId="{9E203229-85F5-EE49-ADC5-308A7EF05FFB}" type="presOf" srcId="{D6AE5487-2DA4-4B19-B99D-6A6C47BD687F}" destId="{7B82CBDB-EA65-D64A-912D-0F26E4CD5548}" srcOrd="0" destOrd="0" presId="urn:microsoft.com/office/officeart/2016/7/layout/RepeatingBendingProcessNew"/>
    <dgm:cxn modelId="{3EA17629-0AAC-AE4E-868D-EA94B00E23F8}" type="presOf" srcId="{53E43572-A32D-47F6-8E21-076FE9C67F68}" destId="{37BF54B3-4CE2-E544-AE52-04BFC8475D65}" srcOrd="0" destOrd="0" presId="urn:microsoft.com/office/officeart/2016/7/layout/RepeatingBendingProcessNew"/>
    <dgm:cxn modelId="{2ABFD129-D5EC-D04C-8CD0-1CDC2632AD77}" type="presOf" srcId="{AD4DE6F6-A6CA-41BC-9C13-08CB67F129C1}" destId="{A4EEDB42-CDCC-474E-89EE-977AEA024CCD}" srcOrd="0" destOrd="0" presId="urn:microsoft.com/office/officeart/2016/7/layout/RepeatingBendingProcessNew"/>
    <dgm:cxn modelId="{F967452D-0944-4B50-BC93-776AD631977A}" srcId="{642B78F5-0F30-4BD1-BAFB-494030F1E18E}" destId="{14D270F5-CCCD-4A50-A6FB-F2851E352E2A}" srcOrd="4" destOrd="0" parTransId="{4DA79368-D126-4E9F-B7F5-BA47624FD2AA}" sibTransId="{2DA26C40-EA18-463E-8C5F-596B45E3545D}"/>
    <dgm:cxn modelId="{DFE99A38-0D4C-49EB-BEB8-29C7665271A3}" srcId="{642B78F5-0F30-4BD1-BAFB-494030F1E18E}" destId="{F4F90B5A-A440-4FB5-B062-FAE6DA2857E4}" srcOrd="8" destOrd="0" parTransId="{8BCB3CAD-5F2C-4675-84E0-FE15485FBB5F}" sibTransId="{53E43572-A32D-47F6-8E21-076FE9C67F68}"/>
    <dgm:cxn modelId="{08E0C338-0C7C-F747-B110-AFFA98A28E64}" type="presOf" srcId="{6C7CFC1B-3488-451D-85A7-BBA837B4C7F7}" destId="{996821D6-9AAA-0B40-A00D-43D44DF82EAA}" srcOrd="0" destOrd="0" presId="urn:microsoft.com/office/officeart/2016/7/layout/RepeatingBendingProcessNew"/>
    <dgm:cxn modelId="{3E567D60-2865-6549-8EF3-F6DC1695D1CD}" type="presOf" srcId="{DB1AB210-99FD-4A53-9182-7F76124C0657}" destId="{776BDD71-0A4E-3845-9C97-1AF0A56786AB}" srcOrd="0" destOrd="0" presId="urn:microsoft.com/office/officeart/2016/7/layout/RepeatingBendingProcessNew"/>
    <dgm:cxn modelId="{A28EFE47-955B-CE42-A480-F25DF53722A2}" type="presOf" srcId="{4E4F8A6F-CAE1-4B07-9AEF-5C95C3F7C4DE}" destId="{7DE788B3-86D5-8A44-BBE8-34A3D82D57C9}" srcOrd="0" destOrd="0" presId="urn:microsoft.com/office/officeart/2016/7/layout/RepeatingBendingProcessNew"/>
    <dgm:cxn modelId="{7FED0D6A-733F-4EF9-8993-33E2DB3D218D}" srcId="{642B78F5-0F30-4BD1-BAFB-494030F1E18E}" destId="{D59476FB-9C74-49EB-B2FA-0D02B77777D9}" srcOrd="9" destOrd="0" parTransId="{8F068409-0883-42D1-8F2D-001747A964DB}" sibTransId="{E705749F-BC85-435E-8AE1-667D8B84F4B4}"/>
    <dgm:cxn modelId="{7FD66D6B-B349-8B42-8EFC-815CB68D77B0}" type="presOf" srcId="{3F1953FD-F496-4FE3-BC45-4EE9E32979D3}" destId="{59DCE38B-FF6A-7145-931D-9D0F1958C749}" srcOrd="0" destOrd="0" presId="urn:microsoft.com/office/officeart/2016/7/layout/RepeatingBendingProcessNew"/>
    <dgm:cxn modelId="{0B9BCE52-18AC-ED4E-B1D1-7C9317B4F138}" type="presOf" srcId="{F4F90B5A-A440-4FB5-B062-FAE6DA2857E4}" destId="{F7F3EF11-D0BA-8E4C-9BAD-67DCEA299F21}" srcOrd="0" destOrd="0" presId="urn:microsoft.com/office/officeart/2016/7/layout/RepeatingBendingProcessNew"/>
    <dgm:cxn modelId="{1F19F253-6027-6C4B-9117-CCC0C0802E0C}" type="presOf" srcId="{D59476FB-9C74-49EB-B2FA-0D02B77777D9}" destId="{F50FDCB3-D424-CD46-8D3D-214430DD2BC3}" srcOrd="0" destOrd="0" presId="urn:microsoft.com/office/officeart/2016/7/layout/RepeatingBendingProcessNew"/>
    <dgm:cxn modelId="{0E1C6A55-2F10-E94D-823C-96319E437568}" type="presOf" srcId="{35D6412B-AB0C-4657-A86A-2EC631C288B3}" destId="{E2DC6751-60A0-054D-B3F5-2A391E253475}" srcOrd="0" destOrd="0" presId="urn:microsoft.com/office/officeart/2016/7/layout/RepeatingBendingProcessNew"/>
    <dgm:cxn modelId="{6282CC75-1836-F442-AF5D-287B47E1E6DC}" type="presOf" srcId="{2DA26C40-EA18-463E-8C5F-596B45E3545D}" destId="{7DB63A85-D33C-A744-BE58-1609861C0C06}" srcOrd="1" destOrd="0" presId="urn:microsoft.com/office/officeart/2016/7/layout/RepeatingBendingProcessNew"/>
    <dgm:cxn modelId="{49690C77-8C5A-2248-B8B8-EF326E4796BD}" type="presOf" srcId="{2DA26C40-EA18-463E-8C5F-596B45E3545D}" destId="{4D93668A-B13E-1547-93C4-68B63665D89F}" srcOrd="0" destOrd="0" presId="urn:microsoft.com/office/officeart/2016/7/layout/RepeatingBendingProcessNew"/>
    <dgm:cxn modelId="{FB7C1E57-F17F-574F-8C71-32E1D362D60C}" type="presOf" srcId="{3DBDCF6A-19F2-4B88-B7CA-E1DDD1E4989B}" destId="{04EE950D-F5E9-B44F-9522-FFDAEF49567E}" srcOrd="1" destOrd="0" presId="urn:microsoft.com/office/officeart/2016/7/layout/RepeatingBendingProcessNew"/>
    <dgm:cxn modelId="{B09E6A59-E4DF-C345-85C0-11DE14D9974D}" type="presOf" srcId="{E705749F-BC85-435E-8AE1-667D8B84F4B4}" destId="{094291D9-4D96-D645-A408-283F68761252}" srcOrd="0" destOrd="0" presId="urn:microsoft.com/office/officeart/2016/7/layout/RepeatingBendingProcessNew"/>
    <dgm:cxn modelId="{ABF38F7A-E897-5E4D-9364-1D61DD9AEC62}" type="presOf" srcId="{C6418850-E298-40BC-9983-13C87F2A737F}" destId="{F89105A6-95FB-0649-89E2-DCBB2509047B}" srcOrd="1" destOrd="0" presId="urn:microsoft.com/office/officeart/2016/7/layout/RepeatingBendingProcessNew"/>
    <dgm:cxn modelId="{F75A607B-B1FB-415A-9422-5A7CC2E33C12}" srcId="{642B78F5-0F30-4BD1-BAFB-494030F1E18E}" destId="{CB381111-A60B-48AB-ABB2-A2995F14163E}" srcOrd="5" destOrd="0" parTransId="{56462D6A-073E-4808-B506-272DA7F954C2}" sibTransId="{3DBDCF6A-19F2-4B88-B7CA-E1DDD1E4989B}"/>
    <dgm:cxn modelId="{73C6DC7B-6119-499D-BBB0-43B17B26018C}" srcId="{642B78F5-0F30-4BD1-BAFB-494030F1E18E}" destId="{4E4F8A6F-CAE1-4B07-9AEF-5C95C3F7C4DE}" srcOrd="0" destOrd="0" parTransId="{D32A97FD-7CCD-4BAD-B959-ABE83D0DFE7B}" sibTransId="{08C5CCFE-7F2C-44CF-9F64-C3E3B21F971C}"/>
    <dgm:cxn modelId="{C0A8F27D-3BDC-8343-BAA0-B3F90504B9A3}" type="presOf" srcId="{A2822B17-5432-4175-96F4-D7B26D359F6E}" destId="{C7B17955-E84A-9E46-9EA9-0E53D16C2130}" srcOrd="0" destOrd="0" presId="urn:microsoft.com/office/officeart/2016/7/layout/RepeatingBendingProcessNew"/>
    <dgm:cxn modelId="{112E2080-0B72-2945-819D-19C7BBE21F6F}" type="presOf" srcId="{CB381111-A60B-48AB-ABB2-A2995F14163E}" destId="{B5F8C749-93DA-AB44-969A-284FA99CE6B2}" srcOrd="0" destOrd="0" presId="urn:microsoft.com/office/officeart/2016/7/layout/RepeatingBendingProcessNew"/>
    <dgm:cxn modelId="{B8633481-A254-F744-850A-6B467D2FF0A3}" type="presOf" srcId="{53E43572-A32D-47F6-8E21-076FE9C67F68}" destId="{D1F0D7B9-5129-EA42-90A6-D47B1BBF0FEF}" srcOrd="1" destOrd="0" presId="urn:microsoft.com/office/officeart/2016/7/layout/RepeatingBendingProcessNew"/>
    <dgm:cxn modelId="{B528338E-5512-4F40-8A51-BAD6C5DC47A7}" type="presOf" srcId="{CD59C3C4-5204-4F61-99CE-D506C3E354D6}" destId="{ACB0788C-963A-F64B-A8FF-8654B6692001}" srcOrd="0" destOrd="0" presId="urn:microsoft.com/office/officeart/2016/7/layout/RepeatingBendingProcessNew"/>
    <dgm:cxn modelId="{57626D94-47DE-C741-8A52-AD2522C71B4E}" type="presOf" srcId="{C6418850-E298-40BC-9983-13C87F2A737F}" destId="{552FD62D-F280-BB4B-B846-A87ED01E4F49}" srcOrd="0" destOrd="0" presId="urn:microsoft.com/office/officeart/2016/7/layout/RepeatingBendingProcessNew"/>
    <dgm:cxn modelId="{1CC600A1-ACF6-DA4F-B34A-DCC8A1765525}" type="presOf" srcId="{90ED3D6A-3C83-4A3E-9ECB-E365E83E8355}" destId="{D56500F2-6077-294B-8D06-F1A48AE30AEB}" srcOrd="0" destOrd="0" presId="urn:microsoft.com/office/officeart/2016/7/layout/RepeatingBendingProcessNew"/>
    <dgm:cxn modelId="{77063DA2-FE2E-3348-985F-6647934854BE}" type="presOf" srcId="{AD4DE6F6-A6CA-41BC-9C13-08CB67F129C1}" destId="{5B45A504-3CCE-5E40-808F-85A5E099562A}" srcOrd="1" destOrd="0" presId="urn:microsoft.com/office/officeart/2016/7/layout/RepeatingBendingProcessNew"/>
    <dgm:cxn modelId="{DC189EAE-DCBF-E04B-BE32-637801CE6E6F}" type="presOf" srcId="{08C5CCFE-7F2C-44CF-9F64-C3E3B21F971C}" destId="{FFC8D93A-5548-E54B-B073-782E382C0E04}" srcOrd="0" destOrd="0" presId="urn:microsoft.com/office/officeart/2016/7/layout/RepeatingBendingProcessNew"/>
    <dgm:cxn modelId="{0D557FB5-337C-6045-B2C7-D00D6CB8494E}" type="presOf" srcId="{08C5CCFE-7F2C-44CF-9F64-C3E3B21F971C}" destId="{FD3BF77A-467C-BA4F-A183-63A4A87D6019}" srcOrd="1" destOrd="0" presId="urn:microsoft.com/office/officeart/2016/7/layout/RepeatingBendingProcessNew"/>
    <dgm:cxn modelId="{F0CB22BF-4039-614E-BBB6-577678DCD073}" type="presOf" srcId="{DB1AB210-99FD-4A53-9182-7F76124C0657}" destId="{D45DDE24-5D59-804A-9DD2-1AD9E695E350}" srcOrd="1" destOrd="0" presId="urn:microsoft.com/office/officeart/2016/7/layout/RepeatingBendingProcessNew"/>
    <dgm:cxn modelId="{19541CCC-1EBD-324C-A3AC-D0C7B945BBD0}" type="presOf" srcId="{816E9A2A-4C3A-4AB0-ACA0-13A6C5C4B406}" destId="{BAF3376F-9869-DA45-A750-B66C1520FFCC}" srcOrd="0" destOrd="0" presId="urn:microsoft.com/office/officeart/2016/7/layout/RepeatingBendingProcessNew"/>
    <dgm:cxn modelId="{EB7B9DCC-993C-ED47-8B28-E656E5B0D247}" type="presOf" srcId="{3F1953FD-F496-4FE3-BC45-4EE9E32979D3}" destId="{F7E76B10-6015-194D-B2C0-56881B3AA72C}" srcOrd="1" destOrd="0" presId="urn:microsoft.com/office/officeart/2016/7/layout/RepeatingBendingProcessNew"/>
    <dgm:cxn modelId="{9442F4D4-835C-E742-BD6C-859222615510}" srcId="{642B78F5-0F30-4BD1-BAFB-494030F1E18E}" destId="{3BD901FA-A832-3D41-9572-E29CE16A6EA6}" srcOrd="11" destOrd="0" parTransId="{6042DB41-ECD9-7E43-8A8E-BA7B5244481F}" sibTransId="{89A16C0F-B05D-B249-B19C-DA49FD2C9968}"/>
    <dgm:cxn modelId="{9DA12CE8-C2A7-7B48-9C32-6AC055B4A87B}" type="presOf" srcId="{3DBDCF6A-19F2-4B88-B7CA-E1DDD1E4989B}" destId="{A3DAA7EA-4829-5645-9281-24EE27E44441}" srcOrd="0" destOrd="0" presId="urn:microsoft.com/office/officeart/2016/7/layout/RepeatingBendingProcessNew"/>
    <dgm:cxn modelId="{0C98EAEA-529B-4D24-832E-1E4331A86159}" srcId="{642B78F5-0F30-4BD1-BAFB-494030F1E18E}" destId="{A8399595-10EE-453B-87BB-ED07346F4DAF}" srcOrd="3" destOrd="0" parTransId="{9940EBA1-7EA0-4A4A-B1C5-DE7FEBAF2271}" sibTransId="{6C7CFC1B-3488-451D-85A7-BBA837B4C7F7}"/>
    <dgm:cxn modelId="{6430F2EB-AD2F-0744-ABE6-3F132B38E096}" type="presOf" srcId="{6C7CFC1B-3488-451D-85A7-BBA837B4C7F7}" destId="{EF602D64-5DB6-BB4B-9442-C01F25465481}" srcOrd="1" destOrd="0" presId="urn:microsoft.com/office/officeart/2016/7/layout/RepeatingBendingProcessNew"/>
    <dgm:cxn modelId="{BEF966F0-D431-4DE1-9E0E-16692AC5EB62}" srcId="{642B78F5-0F30-4BD1-BAFB-494030F1E18E}" destId="{816E9A2A-4C3A-4AB0-ACA0-13A6C5C4B406}" srcOrd="1" destOrd="0" parTransId="{E5050A9B-413E-40BF-9526-EEF00A6C0F56}" sibTransId="{DB1AB210-99FD-4A53-9182-7F76124C0657}"/>
    <dgm:cxn modelId="{1D6E90F4-490F-A04A-B3B4-7F32F807B547}" type="presOf" srcId="{14D270F5-CCCD-4A50-A6FB-F2851E352E2A}" destId="{6A120111-CFF2-034C-8C9D-2F3AE0E7C295}" srcOrd="0" destOrd="0" presId="urn:microsoft.com/office/officeart/2016/7/layout/RepeatingBendingProcessNew"/>
    <dgm:cxn modelId="{3F4690F5-6702-4777-B911-C6FC2FA31033}" srcId="{642B78F5-0F30-4BD1-BAFB-494030F1E18E}" destId="{CD59C3C4-5204-4F61-99CE-D506C3E354D6}" srcOrd="7" destOrd="0" parTransId="{FEC83E93-E867-4BFA-BB08-212AF2BC3022}" sibTransId="{3F1953FD-F496-4FE3-BC45-4EE9E32979D3}"/>
    <dgm:cxn modelId="{BBA93FF7-4CF1-4F9A-AB5A-9FFC639238E8}" srcId="{642B78F5-0F30-4BD1-BAFB-494030F1E18E}" destId="{A2822B17-5432-4175-96F4-D7B26D359F6E}" srcOrd="6" destOrd="0" parTransId="{979A3785-E23B-4642-9D6A-CAF1F2E633E3}" sibTransId="{D6AE5487-2DA4-4B19-B99D-6A6C47BD687F}"/>
    <dgm:cxn modelId="{436A75FB-21A6-744F-9C69-69EC7AD281C3}" type="presOf" srcId="{642B78F5-0F30-4BD1-BAFB-494030F1E18E}" destId="{9E5C8316-469E-F64C-B32D-F98CE4263E71}" srcOrd="0" destOrd="0" presId="urn:microsoft.com/office/officeart/2016/7/layout/RepeatingBendingProcessNew"/>
    <dgm:cxn modelId="{CAABE2FC-66B0-4D7E-8E19-2AE44B97DAD7}" srcId="{642B78F5-0F30-4BD1-BAFB-494030F1E18E}" destId="{35D6412B-AB0C-4657-A86A-2EC631C288B3}" srcOrd="10" destOrd="0" parTransId="{48CCE95F-B223-4C5B-8534-3BC2914361B9}" sibTransId="{AD4DE6F6-A6CA-41BC-9C13-08CB67F129C1}"/>
    <dgm:cxn modelId="{7B0348FD-87C8-F146-96F6-279B52BCF700}" type="presOf" srcId="{E705749F-BC85-435E-8AE1-667D8B84F4B4}" destId="{938A32DC-FD33-8743-9B4E-156F9B0F39F2}" srcOrd="1" destOrd="0" presId="urn:microsoft.com/office/officeart/2016/7/layout/RepeatingBendingProcessNew"/>
    <dgm:cxn modelId="{3D03C652-3FE6-114F-A5F5-37B01F06411E}" type="presParOf" srcId="{9E5C8316-469E-F64C-B32D-F98CE4263E71}" destId="{7DE788B3-86D5-8A44-BBE8-34A3D82D57C9}" srcOrd="0" destOrd="0" presId="urn:microsoft.com/office/officeart/2016/7/layout/RepeatingBendingProcessNew"/>
    <dgm:cxn modelId="{790E3A66-E088-D046-9D49-B56353DC349F}" type="presParOf" srcId="{9E5C8316-469E-F64C-B32D-F98CE4263E71}" destId="{FFC8D93A-5548-E54B-B073-782E382C0E04}" srcOrd="1" destOrd="0" presId="urn:microsoft.com/office/officeart/2016/7/layout/RepeatingBendingProcessNew"/>
    <dgm:cxn modelId="{D3FB3B1A-CD1C-6F4D-B023-A5117794B00A}" type="presParOf" srcId="{FFC8D93A-5548-E54B-B073-782E382C0E04}" destId="{FD3BF77A-467C-BA4F-A183-63A4A87D6019}" srcOrd="0" destOrd="0" presId="urn:microsoft.com/office/officeart/2016/7/layout/RepeatingBendingProcessNew"/>
    <dgm:cxn modelId="{D4932A6C-8D62-8D47-873A-2C47E7877516}" type="presParOf" srcId="{9E5C8316-469E-F64C-B32D-F98CE4263E71}" destId="{BAF3376F-9869-DA45-A750-B66C1520FFCC}" srcOrd="2" destOrd="0" presId="urn:microsoft.com/office/officeart/2016/7/layout/RepeatingBendingProcessNew"/>
    <dgm:cxn modelId="{C8859C69-59AC-5D43-B8E4-DD7276A3FCB2}" type="presParOf" srcId="{9E5C8316-469E-F64C-B32D-F98CE4263E71}" destId="{776BDD71-0A4E-3845-9C97-1AF0A56786AB}" srcOrd="3" destOrd="0" presId="urn:microsoft.com/office/officeart/2016/7/layout/RepeatingBendingProcessNew"/>
    <dgm:cxn modelId="{D224162D-036D-AB48-B6BE-1985C1A639DC}" type="presParOf" srcId="{776BDD71-0A4E-3845-9C97-1AF0A56786AB}" destId="{D45DDE24-5D59-804A-9DD2-1AD9E695E350}" srcOrd="0" destOrd="0" presId="urn:microsoft.com/office/officeart/2016/7/layout/RepeatingBendingProcessNew"/>
    <dgm:cxn modelId="{94D79508-8EA7-B245-BD36-3A762A5F6DA1}" type="presParOf" srcId="{9E5C8316-469E-F64C-B32D-F98CE4263E71}" destId="{D56500F2-6077-294B-8D06-F1A48AE30AEB}" srcOrd="4" destOrd="0" presId="urn:microsoft.com/office/officeart/2016/7/layout/RepeatingBendingProcessNew"/>
    <dgm:cxn modelId="{E903E8B4-7176-8544-9037-F55B9E23AE45}" type="presParOf" srcId="{9E5C8316-469E-F64C-B32D-F98CE4263E71}" destId="{552FD62D-F280-BB4B-B846-A87ED01E4F49}" srcOrd="5" destOrd="0" presId="urn:microsoft.com/office/officeart/2016/7/layout/RepeatingBendingProcessNew"/>
    <dgm:cxn modelId="{D7BCB2AB-FA61-A04D-9EED-167D3270FF3F}" type="presParOf" srcId="{552FD62D-F280-BB4B-B846-A87ED01E4F49}" destId="{F89105A6-95FB-0649-89E2-DCBB2509047B}" srcOrd="0" destOrd="0" presId="urn:microsoft.com/office/officeart/2016/7/layout/RepeatingBendingProcessNew"/>
    <dgm:cxn modelId="{055DFD2B-C978-3D49-B1E2-448AC95F3DB9}" type="presParOf" srcId="{9E5C8316-469E-F64C-B32D-F98CE4263E71}" destId="{28C6B40F-DEAC-284D-A78C-7B3427908FCC}" srcOrd="6" destOrd="0" presId="urn:microsoft.com/office/officeart/2016/7/layout/RepeatingBendingProcessNew"/>
    <dgm:cxn modelId="{78DC68D4-C392-FA43-8BA9-FA645BD9EAA8}" type="presParOf" srcId="{9E5C8316-469E-F64C-B32D-F98CE4263E71}" destId="{996821D6-9AAA-0B40-A00D-43D44DF82EAA}" srcOrd="7" destOrd="0" presId="urn:microsoft.com/office/officeart/2016/7/layout/RepeatingBendingProcessNew"/>
    <dgm:cxn modelId="{F9BF462D-479E-5142-BA00-F9BC3C8EA3C2}" type="presParOf" srcId="{996821D6-9AAA-0B40-A00D-43D44DF82EAA}" destId="{EF602D64-5DB6-BB4B-9442-C01F25465481}" srcOrd="0" destOrd="0" presId="urn:microsoft.com/office/officeart/2016/7/layout/RepeatingBendingProcessNew"/>
    <dgm:cxn modelId="{82BBE49F-33B5-BF48-8667-4180F937D5F4}" type="presParOf" srcId="{9E5C8316-469E-F64C-B32D-F98CE4263E71}" destId="{6A120111-CFF2-034C-8C9D-2F3AE0E7C295}" srcOrd="8" destOrd="0" presId="urn:microsoft.com/office/officeart/2016/7/layout/RepeatingBendingProcessNew"/>
    <dgm:cxn modelId="{ABF99414-8CDA-854D-85E7-6B923C13E73E}" type="presParOf" srcId="{9E5C8316-469E-F64C-B32D-F98CE4263E71}" destId="{4D93668A-B13E-1547-93C4-68B63665D89F}" srcOrd="9" destOrd="0" presId="urn:microsoft.com/office/officeart/2016/7/layout/RepeatingBendingProcessNew"/>
    <dgm:cxn modelId="{88ED88F4-1155-6147-9C30-A3499C3EAD10}" type="presParOf" srcId="{4D93668A-B13E-1547-93C4-68B63665D89F}" destId="{7DB63A85-D33C-A744-BE58-1609861C0C06}" srcOrd="0" destOrd="0" presId="urn:microsoft.com/office/officeart/2016/7/layout/RepeatingBendingProcessNew"/>
    <dgm:cxn modelId="{059FCD8D-2FA4-A64F-9AAA-75003CDCC6D2}" type="presParOf" srcId="{9E5C8316-469E-F64C-B32D-F98CE4263E71}" destId="{B5F8C749-93DA-AB44-969A-284FA99CE6B2}" srcOrd="10" destOrd="0" presId="urn:microsoft.com/office/officeart/2016/7/layout/RepeatingBendingProcessNew"/>
    <dgm:cxn modelId="{561A41D3-7C9D-6D40-993E-10590E141EC0}" type="presParOf" srcId="{9E5C8316-469E-F64C-B32D-F98CE4263E71}" destId="{A3DAA7EA-4829-5645-9281-24EE27E44441}" srcOrd="11" destOrd="0" presId="urn:microsoft.com/office/officeart/2016/7/layout/RepeatingBendingProcessNew"/>
    <dgm:cxn modelId="{72F600FC-C28C-5B46-9D82-A3B485340FE6}" type="presParOf" srcId="{A3DAA7EA-4829-5645-9281-24EE27E44441}" destId="{04EE950D-F5E9-B44F-9522-FFDAEF49567E}" srcOrd="0" destOrd="0" presId="urn:microsoft.com/office/officeart/2016/7/layout/RepeatingBendingProcessNew"/>
    <dgm:cxn modelId="{B5CF2BCD-9CC4-F446-8BCF-C8D643492128}" type="presParOf" srcId="{9E5C8316-469E-F64C-B32D-F98CE4263E71}" destId="{C7B17955-E84A-9E46-9EA9-0E53D16C2130}" srcOrd="12" destOrd="0" presId="urn:microsoft.com/office/officeart/2016/7/layout/RepeatingBendingProcessNew"/>
    <dgm:cxn modelId="{752F640A-5931-0E40-A751-B9B6EFB13D2B}" type="presParOf" srcId="{9E5C8316-469E-F64C-B32D-F98CE4263E71}" destId="{7B82CBDB-EA65-D64A-912D-0F26E4CD5548}" srcOrd="13" destOrd="0" presId="urn:microsoft.com/office/officeart/2016/7/layout/RepeatingBendingProcessNew"/>
    <dgm:cxn modelId="{073C1EDB-C195-EC4D-8EC9-20E55CCE15B3}" type="presParOf" srcId="{7B82CBDB-EA65-D64A-912D-0F26E4CD5548}" destId="{6C66F57E-BB8B-9C46-B257-406EF5D3FA23}" srcOrd="0" destOrd="0" presId="urn:microsoft.com/office/officeart/2016/7/layout/RepeatingBendingProcessNew"/>
    <dgm:cxn modelId="{DD3503D4-BFE7-5B44-99C9-978CF481EB94}" type="presParOf" srcId="{9E5C8316-469E-F64C-B32D-F98CE4263E71}" destId="{ACB0788C-963A-F64B-A8FF-8654B6692001}" srcOrd="14" destOrd="0" presId="urn:microsoft.com/office/officeart/2016/7/layout/RepeatingBendingProcessNew"/>
    <dgm:cxn modelId="{B623073B-C30A-A644-813B-18DB6535C373}" type="presParOf" srcId="{9E5C8316-469E-F64C-B32D-F98CE4263E71}" destId="{59DCE38B-FF6A-7145-931D-9D0F1958C749}" srcOrd="15" destOrd="0" presId="urn:microsoft.com/office/officeart/2016/7/layout/RepeatingBendingProcessNew"/>
    <dgm:cxn modelId="{E6EA62BB-35E1-F640-A357-97F7E3DA923E}" type="presParOf" srcId="{59DCE38B-FF6A-7145-931D-9D0F1958C749}" destId="{F7E76B10-6015-194D-B2C0-56881B3AA72C}" srcOrd="0" destOrd="0" presId="urn:microsoft.com/office/officeart/2016/7/layout/RepeatingBendingProcessNew"/>
    <dgm:cxn modelId="{D7616841-4949-3B4B-81B4-F464E7B89BCB}" type="presParOf" srcId="{9E5C8316-469E-F64C-B32D-F98CE4263E71}" destId="{F7F3EF11-D0BA-8E4C-9BAD-67DCEA299F21}" srcOrd="16" destOrd="0" presId="urn:microsoft.com/office/officeart/2016/7/layout/RepeatingBendingProcessNew"/>
    <dgm:cxn modelId="{E5B074C9-9D6F-214B-9AAE-DDC1D5FD6BB2}" type="presParOf" srcId="{9E5C8316-469E-F64C-B32D-F98CE4263E71}" destId="{37BF54B3-4CE2-E544-AE52-04BFC8475D65}" srcOrd="17" destOrd="0" presId="urn:microsoft.com/office/officeart/2016/7/layout/RepeatingBendingProcessNew"/>
    <dgm:cxn modelId="{2D2CEA4F-35C0-7E4A-BFB6-7894D1589C20}" type="presParOf" srcId="{37BF54B3-4CE2-E544-AE52-04BFC8475D65}" destId="{D1F0D7B9-5129-EA42-90A6-D47B1BBF0FEF}" srcOrd="0" destOrd="0" presId="urn:microsoft.com/office/officeart/2016/7/layout/RepeatingBendingProcessNew"/>
    <dgm:cxn modelId="{D62F0D7E-4B38-3345-9674-42BA3F8E65E2}" type="presParOf" srcId="{9E5C8316-469E-F64C-B32D-F98CE4263E71}" destId="{F50FDCB3-D424-CD46-8D3D-214430DD2BC3}" srcOrd="18" destOrd="0" presId="urn:microsoft.com/office/officeart/2016/7/layout/RepeatingBendingProcessNew"/>
    <dgm:cxn modelId="{4112577B-7CAA-AB49-9F1C-BF2BC5F4B951}" type="presParOf" srcId="{9E5C8316-469E-F64C-B32D-F98CE4263E71}" destId="{094291D9-4D96-D645-A408-283F68761252}" srcOrd="19" destOrd="0" presId="urn:microsoft.com/office/officeart/2016/7/layout/RepeatingBendingProcessNew"/>
    <dgm:cxn modelId="{E392F730-22B1-534B-B7D8-8DBBB1FBEA54}" type="presParOf" srcId="{094291D9-4D96-D645-A408-283F68761252}" destId="{938A32DC-FD33-8743-9B4E-156F9B0F39F2}" srcOrd="0" destOrd="0" presId="urn:microsoft.com/office/officeart/2016/7/layout/RepeatingBendingProcessNew"/>
    <dgm:cxn modelId="{4689EE12-16B4-F94A-B813-F9E8437EC59D}" type="presParOf" srcId="{9E5C8316-469E-F64C-B32D-F98CE4263E71}" destId="{E2DC6751-60A0-054D-B3F5-2A391E253475}" srcOrd="20" destOrd="0" presId="urn:microsoft.com/office/officeart/2016/7/layout/RepeatingBendingProcessNew"/>
    <dgm:cxn modelId="{A1D501E4-2F09-3A49-B1E1-775CB9916E3F}" type="presParOf" srcId="{9E5C8316-469E-F64C-B32D-F98CE4263E71}" destId="{A4EEDB42-CDCC-474E-89EE-977AEA024CCD}" srcOrd="21" destOrd="0" presId="urn:microsoft.com/office/officeart/2016/7/layout/RepeatingBendingProcessNew"/>
    <dgm:cxn modelId="{609FCED1-AE9B-4242-BAEA-6AB49BCFE6A1}" type="presParOf" srcId="{A4EEDB42-CDCC-474E-89EE-977AEA024CCD}" destId="{5B45A504-3CCE-5E40-808F-85A5E099562A}" srcOrd="0" destOrd="0" presId="urn:microsoft.com/office/officeart/2016/7/layout/RepeatingBendingProcessNew"/>
    <dgm:cxn modelId="{2BEC310B-51A3-9C4C-9FA4-76FEF04AA469}" type="presParOf" srcId="{9E5C8316-469E-F64C-B32D-F98CE4263E71}" destId="{8811CEC5-A72C-D64B-8022-C05BF00C7E9B}"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8D93A-5548-E54B-B073-782E382C0E04}">
      <dsp:nvSpPr>
        <dsp:cNvPr id="0" name=""/>
        <dsp:cNvSpPr/>
      </dsp:nvSpPr>
      <dsp:spPr>
        <a:xfrm>
          <a:off x="2209144" y="462264"/>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506046"/>
        <a:ext cx="19385" cy="3877"/>
      </dsp:txXfrm>
    </dsp:sp>
    <dsp:sp modelId="{7DE788B3-86D5-8A44-BBE8-34A3D82D57C9}">
      <dsp:nvSpPr>
        <dsp:cNvPr id="0" name=""/>
        <dsp:cNvSpPr/>
      </dsp:nvSpPr>
      <dsp:spPr>
        <a:xfrm>
          <a:off x="525215" y="2265"/>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Introduction</a:t>
          </a:r>
        </a:p>
      </dsp:txBody>
      <dsp:txXfrm>
        <a:off x="525215" y="2265"/>
        <a:ext cx="1685729" cy="1011437"/>
      </dsp:txXfrm>
    </dsp:sp>
    <dsp:sp modelId="{776BDD71-0A4E-3845-9C97-1AF0A56786AB}">
      <dsp:nvSpPr>
        <dsp:cNvPr id="0" name=""/>
        <dsp:cNvSpPr/>
      </dsp:nvSpPr>
      <dsp:spPr>
        <a:xfrm>
          <a:off x="4282592" y="462264"/>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506046"/>
        <a:ext cx="19385" cy="3877"/>
      </dsp:txXfrm>
    </dsp:sp>
    <dsp:sp modelId="{BAF3376F-9869-DA45-A750-B66C1520FFCC}">
      <dsp:nvSpPr>
        <dsp:cNvPr id="0" name=""/>
        <dsp:cNvSpPr/>
      </dsp:nvSpPr>
      <dsp:spPr>
        <a:xfrm>
          <a:off x="2598662" y="2265"/>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Personas</a:t>
          </a:r>
        </a:p>
      </dsp:txBody>
      <dsp:txXfrm>
        <a:off x="2598662" y="2265"/>
        <a:ext cx="1685729" cy="1011437"/>
      </dsp:txXfrm>
    </dsp:sp>
    <dsp:sp modelId="{552FD62D-F280-BB4B-B846-A87ED01E4F49}">
      <dsp:nvSpPr>
        <dsp:cNvPr id="0" name=""/>
        <dsp:cNvSpPr/>
      </dsp:nvSpPr>
      <dsp:spPr>
        <a:xfrm>
          <a:off x="6356039" y="462264"/>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506046"/>
        <a:ext cx="19385" cy="3877"/>
      </dsp:txXfrm>
    </dsp:sp>
    <dsp:sp modelId="{D56500F2-6077-294B-8D06-F1A48AE30AEB}">
      <dsp:nvSpPr>
        <dsp:cNvPr id="0" name=""/>
        <dsp:cNvSpPr/>
      </dsp:nvSpPr>
      <dsp:spPr>
        <a:xfrm>
          <a:off x="4672110" y="2265"/>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MVP</a:t>
          </a:r>
        </a:p>
      </dsp:txBody>
      <dsp:txXfrm>
        <a:off x="4672110" y="2265"/>
        <a:ext cx="1685729" cy="1011437"/>
      </dsp:txXfrm>
    </dsp:sp>
    <dsp:sp modelId="{996821D6-9AAA-0B40-A00D-43D44DF82EAA}">
      <dsp:nvSpPr>
        <dsp:cNvPr id="0" name=""/>
        <dsp:cNvSpPr/>
      </dsp:nvSpPr>
      <dsp:spPr>
        <a:xfrm>
          <a:off x="8429487" y="462264"/>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506046"/>
        <a:ext cx="19385" cy="3877"/>
      </dsp:txXfrm>
    </dsp:sp>
    <dsp:sp modelId="{28C6B40F-DEAC-284D-A78C-7B3427908FCC}">
      <dsp:nvSpPr>
        <dsp:cNvPr id="0" name=""/>
        <dsp:cNvSpPr/>
      </dsp:nvSpPr>
      <dsp:spPr>
        <a:xfrm>
          <a:off x="6745557" y="2265"/>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Comparison: Sprint 7 vs Sprint 8</a:t>
          </a:r>
        </a:p>
      </dsp:txBody>
      <dsp:txXfrm>
        <a:off x="6745557" y="2265"/>
        <a:ext cx="1685729" cy="1011437"/>
      </dsp:txXfrm>
    </dsp:sp>
    <dsp:sp modelId="{4D93668A-B13E-1547-93C4-68B63665D89F}">
      <dsp:nvSpPr>
        <dsp:cNvPr id="0" name=""/>
        <dsp:cNvSpPr/>
      </dsp:nvSpPr>
      <dsp:spPr>
        <a:xfrm>
          <a:off x="1368080" y="1011903"/>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1188524"/>
        <a:ext cx="415142" cy="3877"/>
      </dsp:txXfrm>
    </dsp:sp>
    <dsp:sp modelId="{6A120111-CFF2-034C-8C9D-2F3AE0E7C295}">
      <dsp:nvSpPr>
        <dsp:cNvPr id="0" name=""/>
        <dsp:cNvSpPr/>
      </dsp:nvSpPr>
      <dsp:spPr>
        <a:xfrm>
          <a:off x="8819005" y="2265"/>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Sprint Recap &amp; Product Backlog Overview</a:t>
          </a:r>
        </a:p>
      </dsp:txBody>
      <dsp:txXfrm>
        <a:off x="8819005" y="2265"/>
        <a:ext cx="1685729" cy="1011437"/>
      </dsp:txXfrm>
    </dsp:sp>
    <dsp:sp modelId="{A3DAA7EA-4829-5645-9281-24EE27E44441}">
      <dsp:nvSpPr>
        <dsp:cNvPr id="0" name=""/>
        <dsp:cNvSpPr/>
      </dsp:nvSpPr>
      <dsp:spPr>
        <a:xfrm>
          <a:off x="2209144" y="1861420"/>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1905201"/>
        <a:ext cx="19385" cy="3877"/>
      </dsp:txXfrm>
    </dsp:sp>
    <dsp:sp modelId="{B5F8C749-93DA-AB44-969A-284FA99CE6B2}">
      <dsp:nvSpPr>
        <dsp:cNvPr id="0" name=""/>
        <dsp:cNvSpPr/>
      </dsp:nvSpPr>
      <dsp:spPr>
        <a:xfrm>
          <a:off x="525215" y="1401421"/>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Sprint 8 Test Cases</a:t>
          </a:r>
        </a:p>
      </dsp:txBody>
      <dsp:txXfrm>
        <a:off x="525215" y="1401421"/>
        <a:ext cx="1685729" cy="1011437"/>
      </dsp:txXfrm>
    </dsp:sp>
    <dsp:sp modelId="{7B82CBDB-EA65-D64A-912D-0F26E4CD5548}">
      <dsp:nvSpPr>
        <dsp:cNvPr id="0" name=""/>
        <dsp:cNvSpPr/>
      </dsp:nvSpPr>
      <dsp:spPr>
        <a:xfrm>
          <a:off x="4282592" y="1861420"/>
          <a:ext cx="357117" cy="91440"/>
        </a:xfrm>
        <a:custGeom>
          <a:avLst/>
          <a:gdLst/>
          <a:ahLst/>
          <a:cxnLst/>
          <a:rect l="0" t="0" r="0" b="0"/>
          <a:pathLst>
            <a:path>
              <a:moveTo>
                <a:pt x="0" y="45720"/>
              </a:moveTo>
              <a:lnTo>
                <a:pt x="357117"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51458" y="1905201"/>
        <a:ext cx="19385" cy="3877"/>
      </dsp:txXfrm>
    </dsp:sp>
    <dsp:sp modelId="{C7B17955-E84A-9E46-9EA9-0E53D16C2130}">
      <dsp:nvSpPr>
        <dsp:cNvPr id="0" name=""/>
        <dsp:cNvSpPr/>
      </dsp:nvSpPr>
      <dsp:spPr>
        <a:xfrm>
          <a:off x="2598662" y="1401421"/>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Technologies Used</a:t>
          </a:r>
        </a:p>
      </dsp:txBody>
      <dsp:txXfrm>
        <a:off x="2598662" y="1401421"/>
        <a:ext cx="1685729" cy="1011437"/>
      </dsp:txXfrm>
    </dsp:sp>
    <dsp:sp modelId="{59DCE38B-FF6A-7145-931D-9D0F1958C749}">
      <dsp:nvSpPr>
        <dsp:cNvPr id="0" name=""/>
        <dsp:cNvSpPr/>
      </dsp:nvSpPr>
      <dsp:spPr>
        <a:xfrm>
          <a:off x="6356039" y="1861420"/>
          <a:ext cx="357117" cy="91440"/>
        </a:xfrm>
        <a:custGeom>
          <a:avLst/>
          <a:gdLst/>
          <a:ahLst/>
          <a:cxnLst/>
          <a:rect l="0" t="0" r="0" b="0"/>
          <a:pathLst>
            <a:path>
              <a:moveTo>
                <a:pt x="0" y="45720"/>
              </a:moveTo>
              <a:lnTo>
                <a:pt x="357117"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24905" y="1905201"/>
        <a:ext cx="19385" cy="3877"/>
      </dsp:txXfrm>
    </dsp:sp>
    <dsp:sp modelId="{ACB0788C-963A-F64B-A8FF-8654B6692001}">
      <dsp:nvSpPr>
        <dsp:cNvPr id="0" name=""/>
        <dsp:cNvSpPr/>
      </dsp:nvSpPr>
      <dsp:spPr>
        <a:xfrm>
          <a:off x="4672110" y="1401421"/>
          <a:ext cx="1685729" cy="1011437"/>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Spring 8 Backlog</a:t>
          </a:r>
        </a:p>
      </dsp:txBody>
      <dsp:txXfrm>
        <a:off x="4672110" y="1401421"/>
        <a:ext cx="1685729" cy="1011437"/>
      </dsp:txXfrm>
    </dsp:sp>
    <dsp:sp modelId="{37BF54B3-4CE2-E544-AE52-04BFC8475D65}">
      <dsp:nvSpPr>
        <dsp:cNvPr id="0" name=""/>
        <dsp:cNvSpPr/>
      </dsp:nvSpPr>
      <dsp:spPr>
        <a:xfrm>
          <a:off x="8429487" y="1861420"/>
          <a:ext cx="357117" cy="91440"/>
        </a:xfrm>
        <a:custGeom>
          <a:avLst/>
          <a:gdLst/>
          <a:ahLst/>
          <a:cxnLst/>
          <a:rect l="0" t="0" r="0" b="0"/>
          <a:pathLst>
            <a:path>
              <a:moveTo>
                <a:pt x="0" y="45720"/>
              </a:moveTo>
              <a:lnTo>
                <a:pt x="357117" y="4572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98353" y="1905201"/>
        <a:ext cx="19385" cy="3877"/>
      </dsp:txXfrm>
    </dsp:sp>
    <dsp:sp modelId="{F7F3EF11-D0BA-8E4C-9BAD-67DCEA299F21}">
      <dsp:nvSpPr>
        <dsp:cNvPr id="0" name=""/>
        <dsp:cNvSpPr/>
      </dsp:nvSpPr>
      <dsp:spPr>
        <a:xfrm>
          <a:off x="6745557" y="1401421"/>
          <a:ext cx="1685729" cy="101143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a:t>Burndown Chart</a:t>
          </a:r>
        </a:p>
      </dsp:txBody>
      <dsp:txXfrm>
        <a:off x="6745557" y="1401421"/>
        <a:ext cx="1685729" cy="1011437"/>
      </dsp:txXfrm>
    </dsp:sp>
    <dsp:sp modelId="{094291D9-4D96-D645-A408-283F68761252}">
      <dsp:nvSpPr>
        <dsp:cNvPr id="0" name=""/>
        <dsp:cNvSpPr/>
      </dsp:nvSpPr>
      <dsp:spPr>
        <a:xfrm>
          <a:off x="1368080" y="2411059"/>
          <a:ext cx="8293789" cy="357117"/>
        </a:xfrm>
        <a:custGeom>
          <a:avLst/>
          <a:gdLst/>
          <a:ahLst/>
          <a:cxnLst/>
          <a:rect l="0" t="0" r="0" b="0"/>
          <a:pathLst>
            <a:path>
              <a:moveTo>
                <a:pt x="8293789" y="0"/>
              </a:moveTo>
              <a:lnTo>
                <a:pt x="8293789" y="195658"/>
              </a:lnTo>
              <a:lnTo>
                <a:pt x="0" y="195658"/>
              </a:lnTo>
              <a:lnTo>
                <a:pt x="0" y="357117"/>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7403" y="2587679"/>
        <a:ext cx="415142" cy="3877"/>
      </dsp:txXfrm>
    </dsp:sp>
    <dsp:sp modelId="{F50FDCB3-D424-CD46-8D3D-214430DD2BC3}">
      <dsp:nvSpPr>
        <dsp:cNvPr id="0" name=""/>
        <dsp:cNvSpPr/>
      </dsp:nvSpPr>
      <dsp:spPr>
        <a:xfrm>
          <a:off x="8819005" y="1401421"/>
          <a:ext cx="1685729" cy="1011437"/>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Timeline</a:t>
          </a:r>
        </a:p>
      </dsp:txBody>
      <dsp:txXfrm>
        <a:off x="8819005" y="1401421"/>
        <a:ext cx="1685729" cy="1011437"/>
      </dsp:txXfrm>
    </dsp:sp>
    <dsp:sp modelId="{A4EEDB42-CDCC-474E-89EE-977AEA024CCD}">
      <dsp:nvSpPr>
        <dsp:cNvPr id="0" name=""/>
        <dsp:cNvSpPr/>
      </dsp:nvSpPr>
      <dsp:spPr>
        <a:xfrm>
          <a:off x="2209144" y="3260576"/>
          <a:ext cx="357117" cy="91440"/>
        </a:xfrm>
        <a:custGeom>
          <a:avLst/>
          <a:gdLst/>
          <a:ahLst/>
          <a:cxnLst/>
          <a:rect l="0" t="0" r="0" b="0"/>
          <a:pathLst>
            <a:path>
              <a:moveTo>
                <a:pt x="0" y="45720"/>
              </a:moveTo>
              <a:lnTo>
                <a:pt x="357117"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78010" y="3304357"/>
        <a:ext cx="19385" cy="3877"/>
      </dsp:txXfrm>
    </dsp:sp>
    <dsp:sp modelId="{E2DC6751-60A0-054D-B3F5-2A391E253475}">
      <dsp:nvSpPr>
        <dsp:cNvPr id="0" name=""/>
        <dsp:cNvSpPr/>
      </dsp:nvSpPr>
      <dsp:spPr>
        <a:xfrm>
          <a:off x="525215" y="2800577"/>
          <a:ext cx="1685729" cy="101143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Retrospectives</a:t>
          </a:r>
        </a:p>
      </dsp:txBody>
      <dsp:txXfrm>
        <a:off x="525215" y="2800577"/>
        <a:ext cx="1685729" cy="1011437"/>
      </dsp:txXfrm>
    </dsp:sp>
    <dsp:sp modelId="{8811CEC5-A72C-D64B-8022-C05BF00C7E9B}">
      <dsp:nvSpPr>
        <dsp:cNvPr id="0" name=""/>
        <dsp:cNvSpPr/>
      </dsp:nvSpPr>
      <dsp:spPr>
        <a:xfrm>
          <a:off x="2598662" y="2800577"/>
          <a:ext cx="1685729" cy="1011437"/>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602" tIns="86706" rIns="82602" bIns="86706" numCol="1" spcCol="1270" anchor="ctr" anchorCtr="0">
          <a:noAutofit/>
        </a:bodyPr>
        <a:lstStyle/>
        <a:p>
          <a:pPr marL="0" lvl="0" indent="0" algn="ctr" defTabSz="800100">
            <a:lnSpc>
              <a:spcPct val="90000"/>
            </a:lnSpc>
            <a:spcBef>
              <a:spcPct val="0"/>
            </a:spcBef>
            <a:spcAft>
              <a:spcPct val="35000"/>
            </a:spcAft>
            <a:buNone/>
          </a:pPr>
          <a:r>
            <a:rPr lang="en-US" sz="1800" kern="1200" dirty="0"/>
            <a:t>Project Demo</a:t>
          </a:r>
        </a:p>
      </dsp:txBody>
      <dsp:txXfrm>
        <a:off x="2598662" y="2800577"/>
        <a:ext cx="1685729" cy="10114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45044-682F-4173-987C-0A0926376C86}" type="datetimeFigureOut">
              <a:rPr lang="en-US" smtClean="0"/>
              <a:t>4/27/2021</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3A73-1472-415B-9044-37FF5DCFBBC2}" type="slidenum">
              <a:rPr lang="en-US" smtClean="0"/>
              <a:t>‹#›</a:t>
            </a:fld>
            <a:endParaRPr lang="en-US"/>
          </a:p>
        </p:txBody>
      </p:sp>
    </p:spTree>
    <p:extLst>
      <p:ext uri="{BB962C8B-B14F-4D97-AF65-F5344CB8AC3E}">
        <p14:creationId xmlns:p14="http://schemas.microsoft.com/office/powerpoint/2010/main" val="160516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6F3A73-1472-415B-9044-37FF5DCFBBC2}" type="slidenum">
              <a:rPr lang="en-US" smtClean="0"/>
              <a:t>2</a:t>
            </a:fld>
            <a:endParaRPr lang="en-US"/>
          </a:p>
        </p:txBody>
      </p:sp>
    </p:spTree>
    <p:extLst>
      <p:ext uri="{BB962C8B-B14F-4D97-AF65-F5344CB8AC3E}">
        <p14:creationId xmlns:p14="http://schemas.microsoft.com/office/powerpoint/2010/main" val="294950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0E6F3A73-1472-415B-9044-37FF5DCFBBC2}" type="slidenum">
              <a:rPr lang="en-US" smtClean="0"/>
              <a:t>19</a:t>
            </a:fld>
            <a:endParaRPr lang="en-US"/>
          </a:p>
        </p:txBody>
      </p:sp>
    </p:spTree>
    <p:extLst>
      <p:ext uri="{BB962C8B-B14F-4D97-AF65-F5344CB8AC3E}">
        <p14:creationId xmlns:p14="http://schemas.microsoft.com/office/powerpoint/2010/main" val="120199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4/27/2021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71431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4/27/2021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051197"/>
      </p:ext>
    </p:extLst>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Rectangle 4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5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4" name="Picture 3">
            <a:extLst>
              <a:ext uri="{FF2B5EF4-FFF2-40B4-BE49-F238E27FC236}">
                <a16:creationId xmlns:a16="http://schemas.microsoft.com/office/drawing/2014/main" id="{3AC48EB3-33FF-483C-B7C4-88AFEDEC2EFB}"/>
              </a:ext>
            </a:extLst>
          </p:cNvPr>
          <p:cNvPicPr>
            <a:picLocks noChangeAspect="1"/>
          </p:cNvPicPr>
          <p:nvPr/>
        </p:nvPicPr>
        <p:blipFill rotWithShape="1">
          <a:blip r:embed="rId2"/>
          <a:srcRect t="12590" b="3141"/>
          <a:stretch/>
        </p:blipFill>
        <p:spPr>
          <a:xfrm>
            <a:off x="20" y="0"/>
            <a:ext cx="12191980" cy="6857990"/>
          </a:xfrm>
          <a:prstGeom prst="rect">
            <a:avLst/>
          </a:prstGeom>
        </p:spPr>
      </p:pic>
      <p:sp>
        <p:nvSpPr>
          <p:cNvPr id="62" name="Rectangle 54">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56">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377256C-06DF-46C3-AA0D-525A4EA0A983}"/>
              </a:ext>
            </a:extLst>
          </p:cNvPr>
          <p:cNvSpPr>
            <a:spLocks noGrp="1"/>
          </p:cNvSpPr>
          <p:nvPr>
            <p:ph type="ctrTitle"/>
          </p:nvPr>
        </p:nvSpPr>
        <p:spPr>
          <a:xfrm>
            <a:off x="932661" y="442388"/>
            <a:ext cx="4367392" cy="1188720"/>
          </a:xfrm>
        </p:spPr>
        <p:txBody>
          <a:bodyPr vert="horz" lIns="91440" tIns="45720" rIns="91440" bIns="45720" rtlCol="0" anchor="b">
            <a:normAutofit/>
          </a:bodyPr>
          <a:lstStyle/>
          <a:p>
            <a:r>
              <a:rPr lang="en-US" sz="2800" b="0" kern="1200" cap="all" dirty="0">
                <a:solidFill>
                  <a:srgbClr val="FFFFFF"/>
                </a:solidFill>
                <a:latin typeface="+mj-lt"/>
                <a:ea typeface="+mj-ea"/>
                <a:cs typeface="+mj-cs"/>
              </a:rPr>
              <a:t>PC builder web application</a:t>
            </a:r>
          </a:p>
        </p:txBody>
      </p:sp>
      <p:sp>
        <p:nvSpPr>
          <p:cNvPr id="3" name="Subtitle 2">
            <a:extLst>
              <a:ext uri="{FF2B5EF4-FFF2-40B4-BE49-F238E27FC236}">
                <a16:creationId xmlns:a16="http://schemas.microsoft.com/office/drawing/2014/main" id="{558D7CA6-F2C8-4269-AC4F-2D586E902973}"/>
              </a:ext>
            </a:extLst>
          </p:cNvPr>
          <p:cNvSpPr>
            <a:spLocks noGrp="1"/>
          </p:cNvSpPr>
          <p:nvPr>
            <p:ph type="subTitle" idx="1"/>
          </p:nvPr>
        </p:nvSpPr>
        <p:spPr>
          <a:xfrm>
            <a:off x="835819" y="2214304"/>
            <a:ext cx="4367392" cy="3527995"/>
          </a:xfrm>
        </p:spPr>
        <p:txBody>
          <a:bodyPr vert="horz" lIns="91440" tIns="45720" rIns="91440" bIns="45720" rtlCol="0" anchor="ctr">
            <a:normAutofit fontScale="70000" lnSpcReduction="20000"/>
          </a:bodyPr>
          <a:lstStyle/>
          <a:p>
            <a:pPr>
              <a:lnSpc>
                <a:spcPct val="90000"/>
              </a:lnSpc>
              <a:buFont typeface="Wingdings 2" panose="05020102010507070707" pitchFamily="18" charset="2"/>
              <a:buChar char=""/>
            </a:pPr>
            <a:r>
              <a:rPr lang="en-US" sz="1700" dirty="0">
                <a:solidFill>
                  <a:srgbClr val="FFFFFF"/>
                </a:solidFill>
              </a:rPr>
              <a:t>Team member:</a:t>
            </a:r>
          </a:p>
          <a:p>
            <a:pPr>
              <a:lnSpc>
                <a:spcPct val="90000"/>
              </a:lnSpc>
              <a:buFont typeface="Wingdings 2" panose="05020102010507070707" pitchFamily="18" charset="2"/>
              <a:buChar char=""/>
            </a:pPr>
            <a:r>
              <a:rPr lang="en-US" sz="2600" dirty="0">
                <a:solidFill>
                  <a:srgbClr val="FFFFFF"/>
                </a:solidFill>
              </a:rPr>
              <a:t>Kevin Song</a:t>
            </a:r>
          </a:p>
          <a:p>
            <a:pPr>
              <a:lnSpc>
                <a:spcPct val="90000"/>
              </a:lnSpc>
              <a:buFont typeface="Wingdings 2" panose="05020102010507070707" pitchFamily="18" charset="2"/>
              <a:buChar char=""/>
            </a:pPr>
            <a:r>
              <a:rPr lang="en-US" sz="2600" dirty="0" err="1">
                <a:solidFill>
                  <a:srgbClr val="FFFFFF"/>
                </a:solidFill>
              </a:rPr>
              <a:t>Siyuan</a:t>
            </a:r>
            <a:r>
              <a:rPr lang="en-US" sz="2600" dirty="0">
                <a:solidFill>
                  <a:srgbClr val="FFFFFF"/>
                </a:solidFill>
              </a:rPr>
              <a:t> He</a:t>
            </a:r>
          </a:p>
          <a:p>
            <a:pPr>
              <a:lnSpc>
                <a:spcPct val="90000"/>
              </a:lnSpc>
              <a:buFont typeface="Wingdings 2" panose="05020102010507070707" pitchFamily="18" charset="2"/>
              <a:buChar char=""/>
            </a:pPr>
            <a:r>
              <a:rPr lang="en-US" sz="2600" dirty="0">
                <a:solidFill>
                  <a:srgbClr val="FFFFFF"/>
                </a:solidFill>
              </a:rPr>
              <a:t>Xu Zhang</a:t>
            </a:r>
          </a:p>
          <a:p>
            <a:pPr>
              <a:lnSpc>
                <a:spcPct val="90000"/>
              </a:lnSpc>
              <a:buFont typeface="Wingdings 2" panose="05020102010507070707" pitchFamily="18" charset="2"/>
              <a:buChar char=""/>
            </a:pPr>
            <a:r>
              <a:rPr lang="en-US" sz="2600" dirty="0" err="1">
                <a:solidFill>
                  <a:srgbClr val="FFFFFF"/>
                </a:solidFill>
              </a:rPr>
              <a:t>HaOmiao</a:t>
            </a:r>
            <a:r>
              <a:rPr lang="en-US" sz="2600" dirty="0">
                <a:solidFill>
                  <a:srgbClr val="FFFFFF"/>
                </a:solidFill>
              </a:rPr>
              <a:t> Yu</a:t>
            </a:r>
          </a:p>
          <a:p>
            <a:pPr>
              <a:lnSpc>
                <a:spcPct val="90000"/>
              </a:lnSpc>
              <a:buFont typeface="Wingdings 2" panose="05020102010507070707" pitchFamily="18" charset="2"/>
              <a:buChar char=""/>
            </a:pPr>
            <a:r>
              <a:rPr lang="en-US" sz="2600" dirty="0" err="1">
                <a:solidFill>
                  <a:srgbClr val="FFFFFF"/>
                </a:solidFill>
              </a:rPr>
              <a:t>Chhanna</a:t>
            </a:r>
            <a:r>
              <a:rPr lang="en-US" sz="2600" dirty="0">
                <a:solidFill>
                  <a:srgbClr val="FFFFFF"/>
                </a:solidFill>
              </a:rPr>
              <a:t> </a:t>
            </a:r>
            <a:r>
              <a:rPr lang="en-US" sz="2600" dirty="0" err="1">
                <a:solidFill>
                  <a:srgbClr val="FFFFFF"/>
                </a:solidFill>
              </a:rPr>
              <a:t>Gaha</a:t>
            </a: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Sichao Liu</a:t>
            </a:r>
          </a:p>
          <a:p>
            <a:pPr>
              <a:lnSpc>
                <a:spcPct val="90000"/>
              </a:lnSpc>
              <a:buFont typeface="Wingdings 2" panose="05020102010507070707" pitchFamily="18" charset="2"/>
              <a:buChar char=""/>
            </a:pPr>
            <a:endParaRPr lang="en-US" sz="2600" dirty="0">
              <a:solidFill>
                <a:srgbClr val="FFFFFF"/>
              </a:solidFill>
            </a:endParaRPr>
          </a:p>
          <a:p>
            <a:pPr>
              <a:lnSpc>
                <a:spcPct val="90000"/>
              </a:lnSpc>
              <a:buFont typeface="Wingdings 2" panose="05020102010507070707" pitchFamily="18" charset="2"/>
              <a:buChar char=""/>
            </a:pPr>
            <a:r>
              <a:rPr lang="en-US" sz="2600" dirty="0">
                <a:solidFill>
                  <a:srgbClr val="FFFFFF"/>
                </a:solidFill>
              </a:rPr>
              <a:t>Guided By: Professor Henry Wong</a:t>
            </a:r>
          </a:p>
          <a:p>
            <a:pPr>
              <a:lnSpc>
                <a:spcPct val="90000"/>
              </a:lnSpc>
              <a:buFont typeface="Wingdings 2" panose="05020102010507070707" pitchFamily="18" charset="2"/>
              <a:buChar char=""/>
            </a:pPr>
            <a:r>
              <a:rPr lang="en-US" sz="2600" dirty="0">
                <a:solidFill>
                  <a:srgbClr val="FFFFFF"/>
                </a:solidFill>
              </a:rPr>
              <a:t>Deliverable </a:t>
            </a:r>
            <a:r>
              <a:rPr lang="zh-CN" altLang="en-US" sz="2600" dirty="0">
                <a:solidFill>
                  <a:srgbClr val="FFFFFF"/>
                </a:solidFill>
              </a:rPr>
              <a:t> </a:t>
            </a:r>
            <a:r>
              <a:rPr lang="en-US" sz="2600" dirty="0">
                <a:solidFill>
                  <a:srgbClr val="FFFFFF"/>
                </a:solidFill>
              </a:rPr>
              <a:t>VIII</a:t>
            </a:r>
          </a:p>
          <a:p>
            <a:pPr>
              <a:lnSpc>
                <a:spcPct val="90000"/>
              </a:lnSpc>
              <a:buFont typeface="Wingdings 2" panose="05020102010507070707" pitchFamily="18" charset="2"/>
              <a:buChar char=""/>
            </a:pPr>
            <a:r>
              <a:rPr lang="en-US" sz="2600" dirty="0">
                <a:solidFill>
                  <a:srgbClr val="FFFFFF"/>
                </a:solidFill>
              </a:rPr>
              <a:t>Team Name: Dice </a:t>
            </a:r>
          </a:p>
          <a:p>
            <a:pPr>
              <a:lnSpc>
                <a:spcPct val="90000"/>
              </a:lnSpc>
              <a:buFont typeface="Wingdings 2" panose="05020102010507070707" pitchFamily="18" charset="2"/>
              <a:buChar char=""/>
            </a:pPr>
            <a:endParaRPr lang="en-US" sz="1400" dirty="0">
              <a:solidFill>
                <a:srgbClr val="FFFFFF"/>
              </a:solidFill>
            </a:endParaRPr>
          </a:p>
          <a:p>
            <a:pPr>
              <a:lnSpc>
                <a:spcPct val="90000"/>
              </a:lnSpc>
              <a:buFont typeface="Wingdings 2" panose="05020102010507070707" pitchFamily="18" charset="2"/>
              <a:buChar char=""/>
            </a:pPr>
            <a:endParaRPr lang="en-US" sz="1400" dirty="0">
              <a:solidFill>
                <a:srgbClr val="FFFFFF"/>
              </a:solidFill>
            </a:endParaRPr>
          </a:p>
        </p:txBody>
      </p:sp>
      <p:pic>
        <p:nvPicPr>
          <p:cNvPr id="5" name="Picture 4" descr="A collage of a person&#10;&#10;Description automatically generated with medium confidence">
            <a:extLst>
              <a:ext uri="{FF2B5EF4-FFF2-40B4-BE49-F238E27FC236}">
                <a16:creationId xmlns:a16="http://schemas.microsoft.com/office/drawing/2014/main" id="{7C51266B-34CC-1640-B0FE-DCF243DB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209" y="604757"/>
            <a:ext cx="6648703" cy="5681321"/>
          </a:xfrm>
          <a:prstGeom prst="rect">
            <a:avLst/>
          </a:prstGeom>
        </p:spPr>
      </p:pic>
    </p:spTree>
    <p:extLst>
      <p:ext uri="{BB962C8B-B14F-4D97-AF65-F5344CB8AC3E}">
        <p14:creationId xmlns:p14="http://schemas.microsoft.com/office/powerpoint/2010/main" val="3437346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EB55A581-DB39-4E55-ACB0-228C6241E6EE}"/>
              </a:ext>
            </a:extLst>
          </p:cNvPr>
          <p:cNvSpPr txBox="1"/>
          <p:nvPr/>
        </p:nvSpPr>
        <p:spPr>
          <a:xfrm>
            <a:off x="5117586" y="1124998"/>
            <a:ext cx="6143248" cy="4608003"/>
          </a:xfrm>
          <a:prstGeom prst="rect">
            <a:avLst/>
          </a:prstGeom>
        </p:spPr>
        <p:txBody>
          <a:bodyPr vert="horz" lIns="91440" tIns="45720" rIns="91440" bIns="45720" rtlCol="0" anchor="ctr">
            <a:normAutofit/>
          </a:bodyPr>
          <a:lstStyle/>
          <a:p>
            <a:pPr defTabSz="457200">
              <a:spcBef>
                <a:spcPct val="20000"/>
              </a:spcBef>
              <a:spcAft>
                <a:spcPts val="600"/>
              </a:spcAft>
              <a:buClr>
                <a:schemeClr val="accent1"/>
              </a:buClr>
              <a:buSzPct val="92000"/>
            </a:pPr>
            <a:endParaRPr lang="en-US" sz="2000" dirty="0">
              <a:solidFill>
                <a:schemeClr val="tx1">
                  <a:lumMod val="75000"/>
                  <a:lumOff val="25000"/>
                </a:schemeClr>
              </a:solidFill>
            </a:endParaRPr>
          </a:p>
        </p:txBody>
      </p:sp>
      <p:sp>
        <p:nvSpPr>
          <p:cNvPr id="3" name="TextBox 2">
            <a:extLst>
              <a:ext uri="{FF2B5EF4-FFF2-40B4-BE49-F238E27FC236}">
                <a16:creationId xmlns:a16="http://schemas.microsoft.com/office/drawing/2014/main" id="{1FD31EEE-EB5D-4D86-84B6-8B16CA9C99FA}"/>
              </a:ext>
            </a:extLst>
          </p:cNvPr>
          <p:cNvSpPr txBox="1"/>
          <p:nvPr/>
        </p:nvSpPr>
        <p:spPr>
          <a:xfrm>
            <a:off x="514892" y="620610"/>
            <a:ext cx="5561815" cy="369332"/>
          </a:xfrm>
          <a:prstGeom prst="rect">
            <a:avLst/>
          </a:prstGeom>
          <a:noFill/>
        </p:spPr>
        <p:txBody>
          <a:bodyPr wrap="square" rtlCol="0">
            <a:spAutoFit/>
          </a:bodyPr>
          <a:lstStyle/>
          <a:p>
            <a:r>
              <a:rPr lang="en-US" cap="all" dirty="0">
                <a:solidFill>
                  <a:schemeClr val="tx2"/>
                </a:solidFill>
              </a:rPr>
              <a:t>What we have </a:t>
            </a:r>
            <a:r>
              <a:rPr lang="en-US" dirty="0">
                <a:solidFill>
                  <a:schemeClr val="tx2"/>
                </a:solidFill>
              </a:rPr>
              <a:t>DONE IN SPRINT 8</a:t>
            </a:r>
            <a:endParaRPr lang="en-US" dirty="0"/>
          </a:p>
        </p:txBody>
      </p:sp>
      <p:graphicFrame>
        <p:nvGraphicFramePr>
          <p:cNvPr id="18" name="Table 17">
            <a:extLst>
              <a:ext uri="{FF2B5EF4-FFF2-40B4-BE49-F238E27FC236}">
                <a16:creationId xmlns:a16="http://schemas.microsoft.com/office/drawing/2014/main" id="{3BE9598E-FCC9-4ECD-8ED9-FEE2B0BBF73C}"/>
              </a:ext>
            </a:extLst>
          </p:cNvPr>
          <p:cNvGraphicFramePr>
            <a:graphicFrameLocks noGrp="1"/>
          </p:cNvGraphicFramePr>
          <p:nvPr>
            <p:extLst>
              <p:ext uri="{D42A27DB-BD31-4B8C-83A1-F6EECF244321}">
                <p14:modId xmlns:p14="http://schemas.microsoft.com/office/powerpoint/2010/main" val="3591173781"/>
              </p:ext>
            </p:extLst>
          </p:nvPr>
        </p:nvGraphicFramePr>
        <p:xfrm>
          <a:off x="447235" y="1415633"/>
          <a:ext cx="11293211" cy="3461195"/>
        </p:xfrm>
        <a:graphic>
          <a:graphicData uri="http://schemas.openxmlformats.org/drawingml/2006/table">
            <a:tbl>
              <a:tblPr firstRow="1" bandRow="1">
                <a:noFill/>
                <a:tableStyleId>{5C22544A-7EE6-4342-B048-85BDC9FD1C3A}</a:tableStyleId>
              </a:tblPr>
              <a:tblGrid>
                <a:gridCol w="1344172">
                  <a:extLst>
                    <a:ext uri="{9D8B030D-6E8A-4147-A177-3AD203B41FA5}">
                      <a16:colId xmlns:a16="http://schemas.microsoft.com/office/drawing/2014/main" val="3708765425"/>
                    </a:ext>
                  </a:extLst>
                </a:gridCol>
                <a:gridCol w="1403990">
                  <a:extLst>
                    <a:ext uri="{9D8B030D-6E8A-4147-A177-3AD203B41FA5}">
                      <a16:colId xmlns:a16="http://schemas.microsoft.com/office/drawing/2014/main" val="2109332857"/>
                    </a:ext>
                  </a:extLst>
                </a:gridCol>
                <a:gridCol w="4342813">
                  <a:extLst>
                    <a:ext uri="{9D8B030D-6E8A-4147-A177-3AD203B41FA5}">
                      <a16:colId xmlns:a16="http://schemas.microsoft.com/office/drawing/2014/main" val="3517663388"/>
                    </a:ext>
                  </a:extLst>
                </a:gridCol>
                <a:gridCol w="3288686">
                  <a:extLst>
                    <a:ext uri="{9D8B030D-6E8A-4147-A177-3AD203B41FA5}">
                      <a16:colId xmlns:a16="http://schemas.microsoft.com/office/drawing/2014/main" val="2313192479"/>
                    </a:ext>
                  </a:extLst>
                </a:gridCol>
                <a:gridCol w="913550">
                  <a:extLst>
                    <a:ext uri="{9D8B030D-6E8A-4147-A177-3AD203B41FA5}">
                      <a16:colId xmlns:a16="http://schemas.microsoft.com/office/drawing/2014/main" val="2491495000"/>
                    </a:ext>
                  </a:extLst>
                </a:gridCol>
              </a:tblGrid>
              <a:tr h="671961">
                <a:tc>
                  <a:txBody>
                    <a:bodyPr/>
                    <a:lstStyle/>
                    <a:p>
                      <a:r>
                        <a:rPr lang="en-US" sz="1300" b="1" dirty="0">
                          <a:solidFill>
                            <a:srgbClr val="FFFFFF"/>
                          </a:solidFill>
                        </a:rPr>
                        <a:t> Story ID</a:t>
                      </a:r>
                    </a:p>
                  </a:txBody>
                  <a:tcPr marL="190146" marR="114087" marT="114087" marB="114087">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dirty="0">
                          <a:solidFill>
                            <a:srgbClr val="FFFFFF"/>
                          </a:solidFill>
                        </a:rPr>
                        <a:t>User type</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noFill/>
                      <a:prstDash val="solid"/>
                    </a:lnT>
                    <a:lnB w="38100" cap="flat" cmpd="sng" algn="ctr">
                      <a:solidFill>
                        <a:srgbClr val="FFFFFF"/>
                      </a:solidFill>
                      <a:prstDash val="solid"/>
                      <a:round/>
                      <a:headEnd type="none" w="med" len="med"/>
                      <a:tailEnd type="none" w="med" len="med"/>
                    </a:lnB>
                    <a:solidFill>
                      <a:srgbClr val="636B68">
                        <a:alpha val="69804"/>
                      </a:srgbClr>
                    </a:solidFill>
                  </a:tcPr>
                </a:tc>
                <a:tc>
                  <a:txBody>
                    <a:bodyPr/>
                    <a:lstStyle/>
                    <a:p>
                      <a:r>
                        <a:rPr lang="en-US" sz="1300" b="1" dirty="0">
                          <a:solidFill>
                            <a:srgbClr val="FFFFFF"/>
                          </a:solidFill>
                        </a:rPr>
                        <a:t>I want be able to …                                    </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a:solidFill>
                            <a:srgbClr val="FFFFFF"/>
                          </a:solidFill>
                        </a:rPr>
                        <a:t>So that…</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300" b="1" dirty="0">
                          <a:solidFill>
                            <a:srgbClr val="FFFFFF"/>
                          </a:solidFill>
                        </a:rPr>
                        <a:t>status</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757320132"/>
                  </a:ext>
                </a:extLst>
              </a:tr>
              <a:tr h="1005762">
                <a:tc>
                  <a:txBody>
                    <a:bodyPr/>
                    <a:lstStyle/>
                    <a:p>
                      <a:r>
                        <a:rPr lang="en-US" sz="1600" dirty="0">
                          <a:solidFill>
                            <a:schemeClr val="tx1">
                              <a:lumMod val="85000"/>
                              <a:lumOff val="15000"/>
                            </a:schemeClr>
                          </a:solidFill>
                        </a:rPr>
                        <a:t>23</a:t>
                      </a:r>
                    </a:p>
                  </a:txBody>
                  <a:tcPr marL="190146" marR="114087" marT="114087" marB="11408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Admin</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Change user’s info as needed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Tasks include: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 -Build API for update users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 -Create edit screen UI</a:t>
                      </a:r>
                    </a:p>
                    <a:p>
                      <a:endParaRPr lang="en-US" sz="1300" dirty="0">
                        <a:solidFill>
                          <a:schemeClr val="tx1">
                            <a:lumMod val="85000"/>
                            <a:lumOff val="15000"/>
                          </a:schemeClr>
                        </a:solidFill>
                      </a:endParaRP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I can list product for sale as a user</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Done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5295328"/>
                  </a:ext>
                </a:extLst>
              </a:tr>
              <a:tr h="725516">
                <a:tc>
                  <a:txBody>
                    <a:bodyPr/>
                    <a:lstStyle/>
                    <a:p>
                      <a:r>
                        <a:rPr lang="en-US" sz="1600" dirty="0">
                          <a:solidFill>
                            <a:schemeClr val="tx1">
                              <a:lumMod val="85000"/>
                              <a:lumOff val="15000"/>
                            </a:schemeClr>
                          </a:solidFill>
                        </a:rPr>
                        <a:t>24</a:t>
                      </a:r>
                    </a:p>
                  </a:txBody>
                  <a:tcPr marL="190146" marR="114087" marT="114087" marB="114087">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Seller</a:t>
                      </a: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30196"/>
                      </a:srgbClr>
                    </a:solidFill>
                  </a:tcPr>
                </a:tc>
                <a:tc>
                  <a:txBody>
                    <a:bodyPr/>
                    <a:lstStyle/>
                    <a:p>
                      <a:r>
                        <a:rPr lang="en-US" sz="1600" dirty="0">
                          <a:solidFill>
                            <a:schemeClr val="tx1">
                              <a:lumMod val="85000"/>
                              <a:lumOff val="15000"/>
                            </a:schemeClr>
                          </a:solidFill>
                        </a:rPr>
                        <a:t>Have a seller page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User can now become seller</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600" dirty="0">
                          <a:solidFill>
                            <a:schemeClr val="tx1">
                              <a:lumMod val="85000"/>
                              <a:lumOff val="15000"/>
                            </a:schemeClr>
                          </a:solidFill>
                        </a:rPr>
                        <a:t>Skip</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974414750"/>
                  </a:ext>
                </a:extLst>
              </a:tr>
              <a:tr h="783984">
                <a:tc>
                  <a:txBody>
                    <a:bodyPr/>
                    <a:lstStyle/>
                    <a:p>
                      <a:r>
                        <a:rPr lang="en-US" sz="1600" dirty="0">
                          <a:solidFill>
                            <a:schemeClr val="tx1">
                              <a:lumMod val="85000"/>
                              <a:lumOff val="15000"/>
                            </a:schemeClr>
                          </a:solidFill>
                        </a:rPr>
                        <a:t>25</a:t>
                      </a:r>
                    </a:p>
                  </a:txBody>
                  <a:tcPr marL="190146" marR="114087" marT="114087" marB="114087">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endParaRPr lang="en-US" sz="1300" dirty="0">
                        <a:solidFill>
                          <a:schemeClr val="tx1">
                            <a:lumMod val="85000"/>
                            <a:lumOff val="15000"/>
                          </a:schemeClr>
                        </a:solidFill>
                      </a:endParaRPr>
                    </a:p>
                  </a:txBody>
                  <a:tcPr marL="190146" marR="114087" marT="114087" marB="114087">
                    <a:lnL w="38100" cap="flat" cmpd="sng" algn="ctr">
                      <a:solidFill>
                        <a:srgbClr val="FFFFFF"/>
                      </a:solidFill>
                      <a:prstDash val="solid"/>
                      <a:round/>
                      <a:headEnd type="none" w="med" len="med"/>
                      <a:tailEnd type="none" w="med" len="med"/>
                    </a:lnL>
                    <a:lnR w="38100" cap="flat" cmpd="sng" algn="ctr">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878E8B">
                        <a:alpha val="14902"/>
                      </a:srgbClr>
                    </a:solidFill>
                  </a:tcPr>
                </a:tc>
                <a:tc>
                  <a:txBody>
                    <a:bodyPr/>
                    <a:lstStyle/>
                    <a:p>
                      <a:r>
                        <a:rPr lang="en-US" sz="1600" dirty="0">
                          <a:solidFill>
                            <a:schemeClr val="tx1">
                              <a:lumMod val="85000"/>
                              <a:lumOff val="15000"/>
                            </a:schemeClr>
                          </a:solidFill>
                        </a:rPr>
                        <a:t>Deploy Website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Website is officially good to use</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600" dirty="0">
                          <a:solidFill>
                            <a:schemeClr val="tx1">
                              <a:lumMod val="85000"/>
                              <a:lumOff val="15000"/>
                            </a:schemeClr>
                          </a:solidFill>
                        </a:rPr>
                        <a:t>Fail</a:t>
                      </a:r>
                    </a:p>
                  </a:txBody>
                  <a:tcPr marL="190146" marR="114087" marT="114087" marB="114087">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078892272"/>
                  </a:ext>
                </a:extLst>
              </a:tr>
            </a:tbl>
          </a:graphicData>
        </a:graphic>
      </p:graphicFrame>
      <p:sp>
        <p:nvSpPr>
          <p:cNvPr id="5" name="TextBox 4">
            <a:extLst>
              <a:ext uri="{FF2B5EF4-FFF2-40B4-BE49-F238E27FC236}">
                <a16:creationId xmlns:a16="http://schemas.microsoft.com/office/drawing/2014/main" id="{37C4B692-6A2B-454C-84D1-8C133C58B741}"/>
              </a:ext>
            </a:extLst>
          </p:cNvPr>
          <p:cNvSpPr txBox="1"/>
          <p:nvPr/>
        </p:nvSpPr>
        <p:spPr>
          <a:xfrm>
            <a:off x="622169" y="4938179"/>
            <a:ext cx="6249971" cy="369332"/>
          </a:xfrm>
          <a:prstGeom prst="rect">
            <a:avLst/>
          </a:prstGeom>
          <a:noFill/>
        </p:spPr>
        <p:txBody>
          <a:bodyPr wrap="square" rtlCol="0">
            <a:spAutoFit/>
          </a:bodyPr>
          <a:lstStyle/>
          <a:p>
            <a:r>
              <a:rPr lang="en-US" dirty="0"/>
              <a:t>1 out of 3 user stories completed.  ( 33% of the commitment )</a:t>
            </a:r>
          </a:p>
        </p:txBody>
      </p:sp>
    </p:spTree>
    <p:extLst>
      <p:ext uri="{BB962C8B-B14F-4D97-AF65-F5344CB8AC3E}">
        <p14:creationId xmlns:p14="http://schemas.microsoft.com/office/powerpoint/2010/main" val="32763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Calendar on table">
            <a:extLst>
              <a:ext uri="{FF2B5EF4-FFF2-40B4-BE49-F238E27FC236}">
                <a16:creationId xmlns:a16="http://schemas.microsoft.com/office/drawing/2014/main" id="{CB65F61C-2819-4306-94A7-ABCAFFE202E7}"/>
              </a:ext>
            </a:extLst>
          </p:cNvPr>
          <p:cNvPicPr>
            <a:picLocks noChangeAspect="1"/>
          </p:cNvPicPr>
          <p:nvPr/>
        </p:nvPicPr>
        <p:blipFill rotWithShape="1">
          <a:blip r:embed="rId2"/>
          <a:srcRect b="15730"/>
          <a:stretch/>
        </p:blipFill>
        <p:spPr>
          <a:xfrm>
            <a:off x="-3047" y="10"/>
            <a:ext cx="12191999" cy="6857990"/>
          </a:xfrm>
          <a:prstGeom prst="rect">
            <a:avLst/>
          </a:prstGeom>
        </p:spPr>
      </p:pic>
      <p:sp>
        <p:nvSpPr>
          <p:cNvPr id="13" name="Rectangle 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652E-E0D8-4927-B95A-8696BBAA9F9E}"/>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Sprint recap &amp; </a:t>
            </a:r>
            <a:br>
              <a:rPr lang="en-US" dirty="0">
                <a:solidFill>
                  <a:schemeClr val="bg1"/>
                </a:solidFill>
              </a:rPr>
            </a:br>
            <a:r>
              <a:rPr lang="en-US" dirty="0">
                <a:solidFill>
                  <a:schemeClr val="bg1"/>
                </a:solidFill>
              </a:rPr>
              <a:t>Product Backlog Overview</a:t>
            </a:r>
          </a:p>
        </p:txBody>
      </p:sp>
      <p:cxnSp>
        <p:nvCxnSpPr>
          <p:cNvPr id="14" name="Straight Connector 9">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73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Table 5">
            <a:extLst>
              <a:ext uri="{FF2B5EF4-FFF2-40B4-BE49-F238E27FC236}">
                <a16:creationId xmlns:a16="http://schemas.microsoft.com/office/drawing/2014/main" id="{A82DF34B-48EA-4DFE-A53E-D9075D6E4F5F}"/>
              </a:ext>
            </a:extLst>
          </p:cNvPr>
          <p:cNvGraphicFramePr>
            <a:graphicFrameLocks noGrp="1"/>
          </p:cNvGraphicFramePr>
          <p:nvPr>
            <p:extLst>
              <p:ext uri="{D42A27DB-BD31-4B8C-83A1-F6EECF244321}">
                <p14:modId xmlns:p14="http://schemas.microsoft.com/office/powerpoint/2010/main" val="202372803"/>
              </p:ext>
            </p:extLst>
          </p:nvPr>
        </p:nvGraphicFramePr>
        <p:xfrm>
          <a:off x="209524" y="241564"/>
          <a:ext cx="11767929" cy="6553200"/>
        </p:xfrm>
        <a:graphic>
          <a:graphicData uri="http://schemas.openxmlformats.org/drawingml/2006/table">
            <a:tbl>
              <a:tblPr firstRow="1" bandRow="1">
                <a:tableStyleId>{5C22544A-7EE6-4342-B048-85BDC9FD1C3A}</a:tableStyleId>
              </a:tblPr>
              <a:tblGrid>
                <a:gridCol w="1099930">
                  <a:extLst>
                    <a:ext uri="{9D8B030D-6E8A-4147-A177-3AD203B41FA5}">
                      <a16:colId xmlns:a16="http://schemas.microsoft.com/office/drawing/2014/main" val="1989454807"/>
                    </a:ext>
                  </a:extLst>
                </a:gridCol>
                <a:gridCol w="940904">
                  <a:extLst>
                    <a:ext uri="{9D8B030D-6E8A-4147-A177-3AD203B41FA5}">
                      <a16:colId xmlns:a16="http://schemas.microsoft.com/office/drawing/2014/main" val="699360124"/>
                    </a:ext>
                  </a:extLst>
                </a:gridCol>
                <a:gridCol w="1232453">
                  <a:extLst>
                    <a:ext uri="{9D8B030D-6E8A-4147-A177-3AD203B41FA5}">
                      <a16:colId xmlns:a16="http://schemas.microsoft.com/office/drawing/2014/main" val="3808730948"/>
                    </a:ext>
                  </a:extLst>
                </a:gridCol>
                <a:gridCol w="4227443">
                  <a:extLst>
                    <a:ext uri="{9D8B030D-6E8A-4147-A177-3AD203B41FA5}">
                      <a16:colId xmlns:a16="http://schemas.microsoft.com/office/drawing/2014/main" val="1313148040"/>
                    </a:ext>
                  </a:extLst>
                </a:gridCol>
                <a:gridCol w="2650435">
                  <a:extLst>
                    <a:ext uri="{9D8B030D-6E8A-4147-A177-3AD203B41FA5}">
                      <a16:colId xmlns:a16="http://schemas.microsoft.com/office/drawing/2014/main" val="3005618780"/>
                    </a:ext>
                  </a:extLst>
                </a:gridCol>
                <a:gridCol w="715617">
                  <a:extLst>
                    <a:ext uri="{9D8B030D-6E8A-4147-A177-3AD203B41FA5}">
                      <a16:colId xmlns:a16="http://schemas.microsoft.com/office/drawing/2014/main" val="1951505988"/>
                    </a:ext>
                  </a:extLst>
                </a:gridCol>
                <a:gridCol w="901147">
                  <a:extLst>
                    <a:ext uri="{9D8B030D-6E8A-4147-A177-3AD203B41FA5}">
                      <a16:colId xmlns:a16="http://schemas.microsoft.com/office/drawing/2014/main" val="3341760711"/>
                    </a:ext>
                  </a:extLst>
                </a:gridCol>
              </a:tblGrid>
              <a:tr h="426720">
                <a:tc>
                  <a:txBody>
                    <a:bodyPr/>
                    <a:lstStyle/>
                    <a:p>
                      <a:r>
                        <a:rPr lang="en-US" dirty="0"/>
                        <a:t> </a:t>
                      </a:r>
                      <a:r>
                        <a:rPr lang="en-US" sz="1500" dirty="0"/>
                        <a:t>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 I want to be able to…</a:t>
                      </a:r>
                    </a:p>
                  </a:txBody>
                  <a:tcPr/>
                </a:tc>
                <a:tc>
                  <a:txBody>
                    <a:bodyPr/>
                    <a:lstStyle/>
                    <a:p>
                      <a:r>
                        <a:rPr lang="en-US" dirty="0"/>
                        <a:t>So that …</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6720">
                <a:tc>
                  <a:txBody>
                    <a:bodyPr/>
                    <a:lstStyle/>
                    <a:p>
                      <a:r>
                        <a:rPr lang="en-US" dirty="0"/>
                        <a:t>1</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development tool </a:t>
                      </a:r>
                    </a:p>
                  </a:txBody>
                  <a:tcPr/>
                </a:tc>
                <a:tc>
                  <a:txBody>
                    <a:bodyPr/>
                    <a:lstStyle/>
                    <a:p>
                      <a:r>
                        <a:rPr lang="en-US" sz="1200" dirty="0"/>
                        <a:t>Team can start writing the app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517045202"/>
                  </a:ext>
                </a:extLst>
              </a:tr>
              <a:tr h="426720">
                <a:tc>
                  <a:txBody>
                    <a:bodyPr/>
                    <a:lstStyle/>
                    <a:p>
                      <a:r>
                        <a:rPr lang="en-US" dirty="0"/>
                        <a:t>2</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Design Website Template</a:t>
                      </a:r>
                    </a:p>
                  </a:txBody>
                  <a:tcPr/>
                </a:tc>
                <a:tc>
                  <a:txBody>
                    <a:bodyPr/>
                    <a:lstStyle/>
                    <a:p>
                      <a:r>
                        <a:rPr lang="en-US" sz="1200" dirty="0"/>
                        <a:t>Team can plan on HTML, CSS</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3301955113"/>
                  </a:ext>
                </a:extLst>
              </a:tr>
              <a:tr h="426720">
                <a:tc>
                  <a:txBody>
                    <a:bodyPr/>
                    <a:lstStyle/>
                    <a:p>
                      <a:r>
                        <a:rPr lang="en-US" dirty="0"/>
                        <a:t>3</a:t>
                      </a:r>
                    </a:p>
                  </a:txBody>
                  <a:tcPr/>
                </a:tc>
                <a:tc>
                  <a:txBody>
                    <a:bodyPr/>
                    <a:lstStyle/>
                    <a:p>
                      <a:r>
                        <a:rPr lang="en-US" dirty="0"/>
                        <a:t>I</a:t>
                      </a:r>
                    </a:p>
                  </a:txBody>
                  <a:tcPr/>
                </a:tc>
                <a:tc>
                  <a:txBody>
                    <a:bodyPr/>
                    <a:lstStyle/>
                    <a:p>
                      <a:r>
                        <a:rPr lang="en-US" sz="1400" dirty="0"/>
                        <a:t>Developer</a:t>
                      </a:r>
                    </a:p>
                  </a:txBody>
                  <a:tcPr/>
                </a:tc>
                <a:tc>
                  <a:txBody>
                    <a:bodyPr/>
                    <a:lstStyle/>
                    <a:p>
                      <a:r>
                        <a:rPr lang="en-US" sz="1400" dirty="0"/>
                        <a:t>Install communication platform</a:t>
                      </a:r>
                    </a:p>
                  </a:txBody>
                  <a:tcPr/>
                </a:tc>
                <a:tc>
                  <a:txBody>
                    <a:bodyPr/>
                    <a:lstStyle/>
                    <a:p>
                      <a:r>
                        <a:rPr lang="en-US" sz="1200" dirty="0"/>
                        <a:t>Team members are free to communicate </a:t>
                      </a:r>
                    </a:p>
                  </a:txBody>
                  <a:tcPr/>
                </a:tc>
                <a:tc>
                  <a:txBody>
                    <a:bodyPr/>
                    <a:lstStyle/>
                    <a:p>
                      <a:endParaRPr lang="en-US" sz="1200" dirty="0"/>
                    </a:p>
                  </a:txBody>
                  <a:tcPr/>
                </a:tc>
                <a:tc>
                  <a:txBody>
                    <a:bodyPr/>
                    <a:lstStyle/>
                    <a:p>
                      <a:endParaRPr lang="en-US" sz="1600" dirty="0"/>
                    </a:p>
                  </a:txBody>
                  <a:tcPr/>
                </a:tc>
                <a:extLst>
                  <a:ext uri="{0D108BD9-81ED-4DB2-BD59-A6C34878D82A}">
                    <a16:rowId xmlns:a16="http://schemas.microsoft.com/office/drawing/2014/main" val="2148973648"/>
                  </a:ext>
                </a:extLst>
              </a:tr>
              <a:tr h="426720">
                <a:tc>
                  <a:txBody>
                    <a:bodyPr/>
                    <a:lstStyle/>
                    <a:p>
                      <a:r>
                        <a:rPr lang="en-US" dirty="0"/>
                        <a:t>4</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a website </a:t>
                      </a:r>
                    </a:p>
                  </a:txBody>
                  <a:tcPr/>
                </a:tc>
                <a:tc>
                  <a:txBody>
                    <a:bodyPr/>
                    <a:lstStyle/>
                    <a:p>
                      <a:r>
                        <a:rPr lang="en-US" sz="1200" dirty="0"/>
                        <a:t>I can view/order items, create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26720">
                <a:tc>
                  <a:txBody>
                    <a:bodyPr/>
                    <a:lstStyle/>
                    <a:p>
                      <a:r>
                        <a:rPr lang="en-US" dirty="0"/>
                        <a:t>5</a:t>
                      </a:r>
                    </a:p>
                  </a:txBody>
                  <a:tcPr/>
                </a:tc>
                <a:tc>
                  <a:txBody>
                    <a:bodyPr/>
                    <a:lstStyle/>
                    <a:p>
                      <a:r>
                        <a:rPr lang="en-US" dirty="0"/>
                        <a:t>II</a:t>
                      </a:r>
                    </a:p>
                  </a:txBody>
                  <a:tcPr/>
                </a:tc>
                <a:tc>
                  <a:txBody>
                    <a:bodyPr/>
                    <a:lstStyle/>
                    <a:p>
                      <a:r>
                        <a:rPr lang="en-US" sz="1400" dirty="0"/>
                        <a:t>User/Admin</a:t>
                      </a:r>
                    </a:p>
                  </a:txBody>
                  <a:tcPr/>
                </a:tc>
                <a:tc>
                  <a:txBody>
                    <a:bodyPr/>
                    <a:lstStyle/>
                    <a:p>
                      <a:r>
                        <a:rPr lang="en-US" sz="1400" baseline="0" dirty="0"/>
                        <a:t>Visualized Product Components</a:t>
                      </a:r>
                    </a:p>
                  </a:txBody>
                  <a:tcPr/>
                </a:tc>
                <a:tc>
                  <a:txBody>
                    <a:bodyPr/>
                    <a:lstStyle/>
                    <a:p>
                      <a:r>
                        <a:rPr lang="en-US" sz="1200" dirty="0"/>
                        <a:t>I can display images and their info on website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31492999"/>
                  </a:ext>
                </a:extLst>
              </a:tr>
              <a:tr h="426720">
                <a:tc>
                  <a:txBody>
                    <a:bodyPr/>
                    <a:lstStyle/>
                    <a:p>
                      <a:r>
                        <a:rPr lang="en-US" dirty="0"/>
                        <a:t>6</a:t>
                      </a:r>
                    </a:p>
                  </a:txBody>
                  <a:tcPr/>
                </a:tc>
                <a:tc>
                  <a:txBody>
                    <a:bodyPr/>
                    <a:lstStyle/>
                    <a:p>
                      <a:r>
                        <a:rPr lang="en-US" dirty="0"/>
                        <a:t>II</a:t>
                      </a:r>
                    </a:p>
                  </a:txBody>
                  <a:tcPr/>
                </a:tc>
                <a:tc>
                  <a:txBody>
                    <a:bodyPr/>
                    <a:lstStyle/>
                    <a:p>
                      <a:r>
                        <a:rPr lang="en-US" sz="1400" dirty="0"/>
                        <a:t>User/Admin</a:t>
                      </a:r>
                    </a:p>
                  </a:txBody>
                  <a:tcPr/>
                </a:tc>
                <a:tc>
                  <a:txBody>
                    <a:bodyPr/>
                    <a:lstStyle/>
                    <a:p>
                      <a:r>
                        <a:rPr lang="en-US" sz="1400" dirty="0"/>
                        <a:t>Have detailed Product </a:t>
                      </a:r>
                      <a:r>
                        <a:rPr lang="en-US" sz="1400" baseline="0" dirty="0"/>
                        <a:t>Page</a:t>
                      </a:r>
                      <a:endParaRPr lang="en-US" sz="1400" dirty="0"/>
                    </a:p>
                  </a:txBody>
                  <a:tcPr/>
                </a:tc>
                <a:tc>
                  <a:txBody>
                    <a:bodyPr/>
                    <a:lstStyle/>
                    <a:p>
                      <a:r>
                        <a:rPr lang="en-US" sz="1200" dirty="0"/>
                        <a:t>I can click on product to check their detail</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14091901"/>
                  </a:ext>
                </a:extLst>
              </a:tr>
              <a:tr h="426720">
                <a:tc>
                  <a:txBody>
                    <a:bodyPr/>
                    <a:lstStyle/>
                    <a:p>
                      <a:r>
                        <a:rPr lang="en-US" dirty="0"/>
                        <a:t>7</a:t>
                      </a:r>
                    </a:p>
                  </a:txBody>
                  <a:tcPr/>
                </a:tc>
                <a:tc>
                  <a:txBody>
                    <a:bodyPr/>
                    <a:lstStyle/>
                    <a:p>
                      <a:r>
                        <a:rPr lang="en-US" dirty="0"/>
                        <a:t>II</a:t>
                      </a:r>
                    </a:p>
                  </a:txBody>
                  <a:tcPr/>
                </a:tc>
                <a:tc>
                  <a:txBody>
                    <a:bodyPr/>
                    <a:lstStyle/>
                    <a:p>
                      <a:r>
                        <a:rPr lang="en-US" sz="1400" baseline="0" dirty="0"/>
                        <a:t>User</a:t>
                      </a:r>
                    </a:p>
                  </a:txBody>
                  <a:tcPr/>
                </a:tc>
                <a:tc>
                  <a:txBody>
                    <a:bodyPr/>
                    <a:lstStyle/>
                    <a:p>
                      <a:r>
                        <a:rPr lang="en-US" sz="1400" dirty="0"/>
                        <a:t>Have Shopping cart </a:t>
                      </a:r>
                    </a:p>
                  </a:txBody>
                  <a:tcPr/>
                </a:tc>
                <a:tc>
                  <a:txBody>
                    <a:bodyPr/>
                    <a:lstStyle/>
                    <a:p>
                      <a:r>
                        <a:rPr lang="en-US" sz="1200" dirty="0"/>
                        <a:t>I can check purchased product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98426665"/>
                  </a:ext>
                </a:extLst>
              </a:tr>
              <a:tr h="426720">
                <a:tc>
                  <a:txBody>
                    <a:bodyPr/>
                    <a:lstStyle/>
                    <a:p>
                      <a:r>
                        <a:rPr lang="en-US" dirty="0"/>
                        <a:t>8</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Register</a:t>
                      </a:r>
                    </a:p>
                  </a:txBody>
                  <a:tcPr/>
                </a:tc>
                <a:tc>
                  <a:txBody>
                    <a:bodyPr/>
                    <a:lstStyle/>
                    <a:p>
                      <a:r>
                        <a:rPr lang="en-US" sz="1200" dirty="0"/>
                        <a:t>I can use my profile to perform such as buying….</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169981447"/>
                  </a:ext>
                </a:extLst>
              </a:tr>
              <a:tr h="426720">
                <a:tc>
                  <a:txBody>
                    <a:bodyPr/>
                    <a:lstStyle/>
                    <a:p>
                      <a:r>
                        <a:rPr lang="en-US" dirty="0"/>
                        <a:t>9</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Login/Log out securely</a:t>
                      </a:r>
                    </a:p>
                  </a:txBody>
                  <a:tcPr/>
                </a:tc>
                <a:tc>
                  <a:txBody>
                    <a:bodyPr/>
                    <a:lstStyle/>
                    <a:p>
                      <a:r>
                        <a:rPr lang="en-US" sz="1200" dirty="0"/>
                        <a:t>My account is private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666626585"/>
                  </a:ext>
                </a:extLst>
              </a:tr>
              <a:tr h="426720">
                <a:tc>
                  <a:txBody>
                    <a:bodyPr/>
                    <a:lstStyle/>
                    <a:p>
                      <a:r>
                        <a:rPr lang="en-US" dirty="0"/>
                        <a:t>10</a:t>
                      </a:r>
                    </a:p>
                  </a:txBody>
                  <a:tcPr/>
                </a:tc>
                <a:tc>
                  <a:txBody>
                    <a:bodyPr/>
                    <a:lstStyle/>
                    <a:p>
                      <a:r>
                        <a:rPr lang="en-US" dirty="0"/>
                        <a:t>III</a:t>
                      </a:r>
                    </a:p>
                  </a:txBody>
                  <a:tcPr/>
                </a:tc>
                <a:tc>
                  <a:txBody>
                    <a:bodyPr/>
                    <a:lstStyle/>
                    <a:p>
                      <a:r>
                        <a:rPr lang="en-US" sz="1400" dirty="0"/>
                        <a:t>User</a:t>
                      </a:r>
                    </a:p>
                  </a:txBody>
                  <a:tcPr/>
                </a:tc>
                <a:tc>
                  <a:txBody>
                    <a:bodyPr/>
                    <a:lstStyle/>
                    <a:p>
                      <a:r>
                        <a:rPr lang="en-US" sz="1400" dirty="0"/>
                        <a:t>Display added items on cart icon </a:t>
                      </a:r>
                    </a:p>
                  </a:txBody>
                  <a:tcPr/>
                </a:tc>
                <a:tc>
                  <a:txBody>
                    <a:bodyPr/>
                    <a:lstStyle/>
                    <a:p>
                      <a:r>
                        <a:rPr lang="en-US" sz="1200" dirty="0"/>
                        <a:t>I can see number of items in cart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6720">
                <a:tc>
                  <a:txBody>
                    <a:bodyPr/>
                    <a:lstStyle/>
                    <a:p>
                      <a:r>
                        <a:rPr lang="en-US" dirty="0"/>
                        <a:t>11</a:t>
                      </a:r>
                    </a:p>
                  </a:txBody>
                  <a:tcPr/>
                </a:tc>
                <a:tc>
                  <a:txBody>
                    <a:bodyPr/>
                    <a:lstStyle/>
                    <a:p>
                      <a:r>
                        <a:rPr lang="en-US" dirty="0"/>
                        <a:t>III</a:t>
                      </a:r>
                    </a:p>
                  </a:txBody>
                  <a:tcPr/>
                </a:tc>
                <a:tc>
                  <a:txBody>
                    <a:bodyPr/>
                    <a:lstStyle/>
                    <a:p>
                      <a:r>
                        <a:rPr lang="en-US" sz="1400" dirty="0"/>
                        <a:t>User/Admin</a:t>
                      </a:r>
                    </a:p>
                  </a:txBody>
                  <a:tcPr/>
                </a:tc>
                <a:tc>
                  <a:txBody>
                    <a:bodyPr/>
                    <a:lstStyle/>
                    <a:p>
                      <a:r>
                        <a:rPr lang="en-US" sz="1400" dirty="0"/>
                        <a:t>Edit qty of item in both product and check out page </a:t>
                      </a:r>
                    </a:p>
                  </a:txBody>
                  <a:tcPr/>
                </a:tc>
                <a:tc>
                  <a:txBody>
                    <a:bodyPr/>
                    <a:lstStyle/>
                    <a:p>
                      <a:r>
                        <a:rPr lang="en-US" sz="1200" dirty="0"/>
                        <a:t>I can freely edit item numbers.</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6720">
                <a:tc>
                  <a:txBody>
                    <a:bodyPr/>
                    <a:lstStyle/>
                    <a:p>
                      <a:r>
                        <a:rPr lang="en-US" dirty="0"/>
                        <a:t>12</a:t>
                      </a:r>
                    </a:p>
                  </a:txBody>
                  <a:tcPr/>
                </a:tc>
                <a:tc>
                  <a:txBody>
                    <a:bodyPr/>
                    <a:lstStyle/>
                    <a:p>
                      <a:r>
                        <a:rPr lang="en-US" dirty="0"/>
                        <a:t>IV</a:t>
                      </a:r>
                    </a:p>
                  </a:txBody>
                  <a:tcPr/>
                </a:tc>
                <a:tc>
                  <a:txBody>
                    <a:bodyPr/>
                    <a:lstStyle/>
                    <a:p>
                      <a:r>
                        <a:rPr lang="en-US" sz="1400" dirty="0"/>
                        <a:t>User</a:t>
                      </a:r>
                    </a:p>
                  </a:txBody>
                  <a:tcPr/>
                </a:tc>
                <a:tc>
                  <a:txBody>
                    <a:bodyPr/>
                    <a:lstStyle/>
                    <a:p>
                      <a:r>
                        <a:rPr lang="en-US" sz="1400" dirty="0"/>
                        <a:t>Enter name and shipping address </a:t>
                      </a:r>
                    </a:p>
                  </a:txBody>
                  <a:tcPr/>
                </a:tc>
                <a:tc>
                  <a:txBody>
                    <a:bodyPr/>
                    <a:lstStyle/>
                    <a:p>
                      <a:r>
                        <a:rPr lang="en-US" sz="1200" dirty="0"/>
                        <a:t>I can have name and shipping stored in profile </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809289802"/>
                  </a:ext>
                </a:extLst>
              </a:tr>
              <a:tr h="426720">
                <a:tc>
                  <a:txBody>
                    <a:bodyPr/>
                    <a:lstStyle/>
                    <a:p>
                      <a:r>
                        <a:rPr lang="en-US" dirty="0"/>
                        <a:t>13</a:t>
                      </a:r>
                    </a:p>
                  </a:txBody>
                  <a:tcPr/>
                </a:tc>
                <a:tc>
                  <a:txBody>
                    <a:bodyPr/>
                    <a:lstStyle/>
                    <a:p>
                      <a:r>
                        <a:rPr lang="en-US" dirty="0"/>
                        <a:t>IV</a:t>
                      </a:r>
                    </a:p>
                  </a:txBody>
                  <a:tcPr/>
                </a:tc>
                <a:tc>
                  <a:txBody>
                    <a:bodyPr/>
                    <a:lstStyle/>
                    <a:p>
                      <a:r>
                        <a:rPr lang="en-US" sz="1400" dirty="0"/>
                        <a:t>User</a:t>
                      </a:r>
                    </a:p>
                  </a:txBody>
                  <a:tcPr/>
                </a:tc>
                <a:tc>
                  <a:txBody>
                    <a:bodyPr/>
                    <a:lstStyle/>
                    <a:p>
                      <a:r>
                        <a:rPr lang="en-US" sz="1400" dirty="0"/>
                        <a:t>I want to check out and have an order number </a:t>
                      </a:r>
                    </a:p>
                  </a:txBody>
                  <a:tcPr/>
                </a:tc>
                <a:tc>
                  <a:txBody>
                    <a:bodyPr/>
                    <a:lstStyle/>
                    <a:p>
                      <a:r>
                        <a:rPr lang="en-US" sz="1200" dirty="0"/>
                        <a:t>I can wait for my order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769360097"/>
                  </a:ext>
                </a:extLst>
              </a:tr>
              <a:tr h="426720">
                <a:tc>
                  <a:txBody>
                    <a:bodyPr/>
                    <a:lstStyle/>
                    <a:p>
                      <a:r>
                        <a:rPr lang="en-US" dirty="0"/>
                        <a:t>14</a:t>
                      </a:r>
                    </a:p>
                  </a:txBody>
                  <a:tcPr/>
                </a:tc>
                <a:tc>
                  <a:txBody>
                    <a:bodyPr/>
                    <a:lstStyle/>
                    <a:p>
                      <a:r>
                        <a:rPr lang="en-US" dirty="0"/>
                        <a:t>IV</a:t>
                      </a:r>
                    </a:p>
                  </a:txBody>
                  <a:tcPr/>
                </a:tc>
                <a:tc>
                  <a:txBody>
                    <a:bodyPr/>
                    <a:lstStyle/>
                    <a:p>
                      <a:r>
                        <a:rPr lang="en-US" sz="1400" dirty="0"/>
                        <a:t>Admin</a:t>
                      </a:r>
                    </a:p>
                  </a:txBody>
                  <a:tcPr/>
                </a:tc>
                <a:tc>
                  <a:txBody>
                    <a:bodyPr/>
                    <a:lstStyle/>
                    <a:p>
                      <a:r>
                        <a:rPr lang="en-US" sz="1400" dirty="0"/>
                        <a:t>I want to see order placed by customer </a:t>
                      </a:r>
                    </a:p>
                  </a:txBody>
                  <a:tcPr/>
                </a:tc>
                <a:tc>
                  <a:txBody>
                    <a:bodyPr/>
                    <a:lstStyle/>
                    <a:p>
                      <a:r>
                        <a:rPr lang="en-US" sz="1200" dirty="0"/>
                        <a:t>I can send order by shipping address </a:t>
                      </a:r>
                    </a:p>
                  </a:txBody>
                  <a:tcPr/>
                </a:tc>
                <a:tc>
                  <a:txBody>
                    <a:bodyPr/>
                    <a:lstStyle/>
                    <a:p>
                      <a:r>
                        <a:rPr lang="en-US" dirty="0"/>
                        <a:t>story</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F71391A-D958-49A1-8600-8C1F615A2847}"/>
              </a:ext>
            </a:extLst>
          </p:cNvPr>
          <p:cNvSpPr txBox="1"/>
          <p:nvPr/>
        </p:nvSpPr>
        <p:spPr>
          <a:xfrm>
            <a:off x="209523" y="-71497"/>
            <a:ext cx="3615596" cy="369332"/>
          </a:xfrm>
          <a:prstGeom prst="rect">
            <a:avLst/>
          </a:prstGeom>
          <a:noFill/>
        </p:spPr>
        <p:txBody>
          <a:bodyPr wrap="square" rtlCol="0">
            <a:spAutoFit/>
          </a:bodyPr>
          <a:lstStyle/>
          <a:p>
            <a:r>
              <a:rPr lang="en-US" dirty="0"/>
              <a:t>Product Backlog Overview (Page1/3)</a:t>
            </a:r>
          </a:p>
        </p:txBody>
      </p:sp>
    </p:spTree>
    <p:extLst>
      <p:ext uri="{BB962C8B-B14F-4D97-AF65-F5344CB8AC3E}">
        <p14:creationId xmlns:p14="http://schemas.microsoft.com/office/powerpoint/2010/main" val="36654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590736136"/>
              </p:ext>
            </p:extLst>
          </p:nvPr>
        </p:nvGraphicFramePr>
        <p:xfrm>
          <a:off x="198783" y="331304"/>
          <a:ext cx="11767930" cy="6527772"/>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2805579">
                  <a:extLst>
                    <a:ext uri="{9D8B030D-6E8A-4147-A177-3AD203B41FA5}">
                      <a16:colId xmlns:a16="http://schemas.microsoft.com/office/drawing/2014/main" val="1313148040"/>
                    </a:ext>
                  </a:extLst>
                </a:gridCol>
                <a:gridCol w="3573679">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15</a:t>
                      </a:r>
                    </a:p>
                  </a:txBody>
                  <a:tcPr/>
                </a:tc>
                <a:tc>
                  <a:txBody>
                    <a:bodyPr/>
                    <a:lstStyle/>
                    <a:p>
                      <a:r>
                        <a:rPr lang="en-US" sz="1600" dirty="0"/>
                        <a:t>V</a:t>
                      </a:r>
                    </a:p>
                  </a:txBody>
                  <a:tcPr/>
                </a:tc>
                <a:tc>
                  <a:txBody>
                    <a:bodyPr/>
                    <a:lstStyle/>
                    <a:p>
                      <a:r>
                        <a:rPr lang="en-US" sz="1600" dirty="0"/>
                        <a:t>User</a:t>
                      </a:r>
                    </a:p>
                  </a:txBody>
                  <a:tcPr/>
                </a:tc>
                <a:tc>
                  <a:txBody>
                    <a:bodyPr/>
                    <a:lstStyle/>
                    <a:p>
                      <a:r>
                        <a:rPr lang="en-US" sz="1600" dirty="0"/>
                        <a:t>Have profile displayed</a:t>
                      </a:r>
                    </a:p>
                  </a:txBody>
                  <a:tcPr/>
                </a:tc>
                <a:tc>
                  <a:txBody>
                    <a:bodyPr/>
                    <a:lstStyle/>
                    <a:p>
                      <a:r>
                        <a:rPr lang="en-US" sz="1600" dirty="0"/>
                        <a:t>I can see my profile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517045202"/>
                  </a:ext>
                </a:extLst>
              </a:tr>
              <a:tr h="420993">
                <a:tc>
                  <a:txBody>
                    <a:bodyPr/>
                    <a:lstStyle/>
                    <a:p>
                      <a:r>
                        <a:rPr lang="en-US" dirty="0"/>
                        <a:t>16</a:t>
                      </a:r>
                    </a:p>
                  </a:txBody>
                  <a:tcPr/>
                </a:tc>
                <a:tc>
                  <a:txBody>
                    <a:bodyPr/>
                    <a:lstStyle/>
                    <a:p>
                      <a:r>
                        <a:rPr lang="en-US" sz="1600" dirty="0"/>
                        <a:t>V</a:t>
                      </a:r>
                    </a:p>
                  </a:txBody>
                  <a:tcPr/>
                </a:tc>
                <a:tc>
                  <a:txBody>
                    <a:bodyPr/>
                    <a:lstStyle/>
                    <a:p>
                      <a:r>
                        <a:rPr lang="en-US" sz="1600" dirty="0"/>
                        <a:t>U</a:t>
                      </a:r>
                      <a:r>
                        <a:rPr lang="en-US" altLang="zh-CN" sz="1600" dirty="0"/>
                        <a:t>ser</a:t>
                      </a:r>
                      <a:endParaRPr lang="en-US" sz="1600" dirty="0"/>
                    </a:p>
                  </a:txBody>
                  <a:tcPr/>
                </a:tc>
                <a:tc>
                  <a:txBody>
                    <a:bodyPr/>
                    <a:lstStyle/>
                    <a:p>
                      <a:r>
                        <a:rPr lang="en-US" sz="1600" dirty="0"/>
                        <a:t>Update my profile info</a:t>
                      </a:r>
                    </a:p>
                  </a:txBody>
                  <a:tcPr/>
                </a:tc>
                <a:tc>
                  <a:txBody>
                    <a:bodyPr/>
                    <a:lstStyle/>
                    <a:p>
                      <a:r>
                        <a:rPr lang="en-US" sz="1600" dirty="0"/>
                        <a:t>I can freely edit profile and save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301955113"/>
                  </a:ext>
                </a:extLst>
              </a:tr>
              <a:tr h="420993">
                <a:tc>
                  <a:txBody>
                    <a:bodyPr/>
                    <a:lstStyle/>
                    <a:p>
                      <a:r>
                        <a:rPr lang="en-US" dirty="0"/>
                        <a:t>17</a:t>
                      </a:r>
                    </a:p>
                  </a:txBody>
                  <a:tcPr/>
                </a:tc>
                <a:tc>
                  <a:txBody>
                    <a:bodyPr/>
                    <a:lstStyle/>
                    <a:p>
                      <a:r>
                        <a:rPr lang="en-US" sz="1600" dirty="0"/>
                        <a:t>V</a:t>
                      </a:r>
                    </a:p>
                  </a:txBody>
                  <a:tcPr/>
                </a:tc>
                <a:tc>
                  <a:txBody>
                    <a:bodyPr/>
                    <a:lstStyle/>
                    <a:p>
                      <a:r>
                        <a:rPr lang="en-US" sz="1600" dirty="0"/>
                        <a:t>Admin</a:t>
                      </a:r>
                    </a:p>
                  </a:txBody>
                  <a:tcPr/>
                </a:tc>
                <a:tc>
                  <a:txBody>
                    <a:bodyPr/>
                    <a:lstStyle/>
                    <a:p>
                      <a:r>
                        <a:rPr lang="en-US" sz="1600" dirty="0"/>
                        <a:t>List Product </a:t>
                      </a:r>
                    </a:p>
                  </a:txBody>
                  <a:tcPr/>
                </a:tc>
                <a:tc>
                  <a:txBody>
                    <a:bodyPr/>
                    <a:lstStyle/>
                    <a:p>
                      <a:r>
                        <a:rPr lang="en-US" sz="1600" dirty="0"/>
                        <a:t>I can see all order in list</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18</a:t>
                      </a:r>
                    </a:p>
                  </a:txBody>
                  <a:tcPr/>
                </a:tc>
                <a:tc>
                  <a:txBody>
                    <a:bodyPr/>
                    <a:lstStyle/>
                    <a:p>
                      <a:r>
                        <a:rPr lang="en-US" altLang="zh-CN" sz="1600" dirty="0"/>
                        <a:t>VI</a:t>
                      </a:r>
                      <a:endParaRPr lang="en-US" sz="1600" dirty="0"/>
                    </a:p>
                  </a:txBody>
                  <a:tcPr/>
                </a:tc>
                <a:tc>
                  <a:txBody>
                    <a:bodyPr/>
                    <a:lstStyle/>
                    <a:p>
                      <a:r>
                        <a:rPr lang="en-US" sz="1600" dirty="0"/>
                        <a:t>Admin</a:t>
                      </a:r>
                    </a:p>
                  </a:txBody>
                  <a:tcPr/>
                </a:tc>
                <a:tc>
                  <a:txBody>
                    <a:bodyPr/>
                    <a:lstStyle/>
                    <a:p>
                      <a:r>
                        <a:rPr lang="en-US" sz="1600" dirty="0"/>
                        <a:t>Create Product</a:t>
                      </a:r>
                    </a:p>
                  </a:txBody>
                  <a:tcPr/>
                </a:tc>
                <a:tc>
                  <a:txBody>
                    <a:bodyPr/>
                    <a:lstStyle/>
                    <a:p>
                      <a:r>
                        <a:rPr lang="en-US" sz="1600" dirty="0"/>
                        <a:t>I can create product on website</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19</a:t>
                      </a:r>
                    </a:p>
                  </a:txBody>
                  <a:tcPr/>
                </a:tc>
                <a:tc>
                  <a:txBody>
                    <a:bodyPr/>
                    <a:lstStyle/>
                    <a:p>
                      <a:r>
                        <a:rPr lang="en-US" sz="1600" dirty="0"/>
                        <a:t>VI</a:t>
                      </a:r>
                    </a:p>
                  </a:txBody>
                  <a:tcPr/>
                </a:tc>
                <a:tc>
                  <a:txBody>
                    <a:bodyPr/>
                    <a:lstStyle/>
                    <a:p>
                      <a:r>
                        <a:rPr lang="en-US" sz="1600" dirty="0"/>
                        <a:t>Admin</a:t>
                      </a:r>
                    </a:p>
                  </a:txBody>
                  <a:tcPr/>
                </a:tc>
                <a:tc>
                  <a:txBody>
                    <a:bodyPr/>
                    <a:lstStyle/>
                    <a:p>
                      <a:r>
                        <a:rPr lang="en-US" sz="1600" dirty="0"/>
                        <a:t>Update Product</a:t>
                      </a:r>
                    </a:p>
                  </a:txBody>
                  <a:tcPr/>
                </a:tc>
                <a:tc>
                  <a:txBody>
                    <a:bodyPr/>
                    <a:lstStyle/>
                    <a:p>
                      <a:r>
                        <a:rPr lang="en-US" sz="1600" dirty="0"/>
                        <a:t>I can edit product info on website</a:t>
                      </a:r>
                    </a:p>
                  </a:txBody>
                  <a:tcPr/>
                </a:tc>
                <a:tc>
                  <a:txBody>
                    <a:bodyPr/>
                    <a:lstStyle/>
                    <a:p>
                      <a:r>
                        <a:rPr lang="en-US" sz="1600"/>
                        <a:t>story</a:t>
                      </a:r>
                      <a:endParaRPr lang="en-US" sz="1600" dirty="0"/>
                    </a:p>
                  </a:txBody>
                  <a:tcPr/>
                </a:tc>
                <a:tc>
                  <a:txBody>
                    <a:bodyPr/>
                    <a:lstStyle/>
                    <a:p>
                      <a:r>
                        <a:rPr lang="en-US" sz="1600" dirty="0"/>
                        <a:t>skip</a:t>
                      </a:r>
                    </a:p>
                  </a:txBody>
                  <a:tcPr/>
                </a:tc>
                <a:extLst>
                  <a:ext uri="{0D108BD9-81ED-4DB2-BD59-A6C34878D82A}">
                    <a16:rowId xmlns:a16="http://schemas.microsoft.com/office/drawing/2014/main" val="4231492999"/>
                  </a:ext>
                </a:extLst>
              </a:tr>
              <a:tr h="420993">
                <a:tc>
                  <a:txBody>
                    <a:bodyPr/>
                    <a:lstStyle/>
                    <a:p>
                      <a:r>
                        <a:rPr lang="en-US" dirty="0"/>
                        <a:t>20</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Upload Product Image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I don’t have to upload image manually</a:t>
                      </a:r>
                    </a:p>
                    <a:p>
                      <a:endParaRPr lang="en-US" sz="1600" dirty="0"/>
                    </a:p>
                  </a:txBody>
                  <a:tcPr/>
                </a:tc>
                <a:tc>
                  <a:txBody>
                    <a:bodyPr/>
                    <a:lstStyle/>
                    <a:p>
                      <a:r>
                        <a:rPr lang="en-US" sz="1600" dirty="0"/>
                        <a:t>epic</a:t>
                      </a:r>
                    </a:p>
                  </a:txBody>
                  <a:tcPr/>
                </a:tc>
                <a:tc>
                  <a:txBody>
                    <a:bodyPr/>
                    <a:lstStyle/>
                    <a:p>
                      <a:r>
                        <a:rPr lang="en-US" sz="1600" dirty="0"/>
                        <a:t>skip</a:t>
                      </a:r>
                    </a:p>
                  </a:txBody>
                  <a:tcPr/>
                </a:tc>
                <a:extLst>
                  <a:ext uri="{0D108BD9-81ED-4DB2-BD59-A6C34878D82A}">
                    <a16:rowId xmlns:a16="http://schemas.microsoft.com/office/drawing/2014/main" val="3314091901"/>
                  </a:ext>
                </a:extLst>
              </a:tr>
              <a:tr h="420993">
                <a:tc>
                  <a:txBody>
                    <a:bodyPr/>
                    <a:lstStyle/>
                    <a:p>
                      <a:r>
                        <a:rPr lang="en-US" dirty="0"/>
                        <a:t>20 a</a:t>
                      </a:r>
                    </a:p>
                  </a:txBody>
                  <a:tcPr/>
                </a:tc>
                <a:tc>
                  <a:txBody>
                    <a:bodyPr/>
                    <a:lstStyle/>
                    <a:p>
                      <a:r>
                        <a:rPr lang="en-US" sz="1600" dirty="0"/>
                        <a:t>VII</a:t>
                      </a:r>
                    </a:p>
                  </a:txBody>
                  <a:tcPr/>
                </a:tc>
                <a:tc>
                  <a:txBody>
                    <a:bodyPr/>
                    <a:lstStyle/>
                    <a:p>
                      <a:endParaRPr lang="en-US" sz="1600" dirty="0"/>
                    </a:p>
                  </a:txBody>
                  <a:tcPr/>
                </a:tc>
                <a:tc>
                  <a:txBody>
                    <a:bodyPr/>
                    <a:lstStyle/>
                    <a:p>
                      <a:r>
                        <a:rPr lang="en-US" sz="1600" dirty="0"/>
                        <a:t>Define upload router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98426665"/>
                  </a:ext>
                </a:extLst>
              </a:tr>
              <a:tr h="420993">
                <a:tc>
                  <a:txBody>
                    <a:bodyPr/>
                    <a:lstStyle/>
                    <a:p>
                      <a:r>
                        <a:rPr lang="en-US" dirty="0"/>
                        <a:t>20 b</a:t>
                      </a:r>
                    </a:p>
                  </a:txBody>
                  <a:tcPr/>
                </a:tc>
                <a:tc>
                  <a:txBody>
                    <a:bodyPr/>
                    <a:lstStyle/>
                    <a:p>
                      <a:r>
                        <a:rPr lang="en-US" sz="1600" dirty="0"/>
                        <a:t>VII</a:t>
                      </a:r>
                    </a:p>
                  </a:txBody>
                  <a:tcPr/>
                </a:tc>
                <a:tc>
                  <a:txBody>
                    <a:bodyPr/>
                    <a:lstStyle/>
                    <a:p>
                      <a:endParaRPr lang="en-US" sz="1600" dirty="0"/>
                    </a:p>
                  </a:txBody>
                  <a:tcPr/>
                </a:tc>
                <a:tc>
                  <a:txBody>
                    <a:bodyPr/>
                    <a:lstStyle/>
                    <a:p>
                      <a:r>
                        <a:rPr lang="en-US" sz="1600" dirty="0"/>
                        <a:t>Create uploads folder</a:t>
                      </a:r>
                    </a:p>
                  </a:txBody>
                  <a:tcPr/>
                </a:tc>
                <a:tc>
                  <a:txBody>
                    <a:bodyPr/>
                    <a:lstStyle/>
                    <a:p>
                      <a:endParaRPr lang="en-US" sz="1600" dirty="0"/>
                    </a:p>
                  </a:txBody>
                  <a:tcPr/>
                </a:tc>
                <a:tc>
                  <a:txBody>
                    <a:bodyPr/>
                    <a:lstStyle/>
                    <a:p>
                      <a:r>
                        <a:rPr lang="en-US" sz="1600" dirty="0"/>
                        <a:t>task</a:t>
                      </a:r>
                    </a:p>
                  </a:txBody>
                  <a:tcPr/>
                </a:tc>
                <a:tc>
                  <a:txBody>
                    <a:bodyPr/>
                    <a:lstStyle/>
                    <a:p>
                      <a:endParaRPr lang="en-US" sz="1600" dirty="0"/>
                    </a:p>
                  </a:txBody>
                  <a:tcPr/>
                </a:tc>
                <a:extLst>
                  <a:ext uri="{0D108BD9-81ED-4DB2-BD59-A6C34878D82A}">
                    <a16:rowId xmlns:a16="http://schemas.microsoft.com/office/drawing/2014/main" val="1169981447"/>
                  </a:ext>
                </a:extLst>
              </a:tr>
              <a:tr h="420993">
                <a:tc>
                  <a:txBody>
                    <a:bodyPr/>
                    <a:lstStyle/>
                    <a:p>
                      <a:r>
                        <a:rPr lang="en-US" dirty="0"/>
                        <a:t>20 c</a:t>
                      </a:r>
                    </a:p>
                  </a:txBody>
                  <a:tcPr/>
                </a:tc>
                <a:tc>
                  <a:txBody>
                    <a:bodyPr/>
                    <a:lstStyle/>
                    <a:p>
                      <a:r>
                        <a:rPr lang="en-US" sz="1600" dirty="0"/>
                        <a:t>VII</a:t>
                      </a:r>
                    </a:p>
                  </a:txBody>
                  <a:tcPr/>
                </a:tc>
                <a:tc>
                  <a:txBody>
                    <a:bodyPr/>
                    <a:lstStyle/>
                    <a:p>
                      <a:endParaRPr lang="en-US" sz="1600" dirty="0"/>
                    </a:p>
                  </a:txBody>
                  <a:tcPr/>
                </a:tc>
                <a:tc>
                  <a:txBody>
                    <a:bodyPr/>
                    <a:lstStyle/>
                    <a:p>
                      <a:r>
                        <a:rPr lang="en-US" sz="1600" dirty="0"/>
                        <a:t>Edit code in frontend</a:t>
                      </a:r>
                    </a:p>
                  </a:txBody>
                  <a:tcPr/>
                </a:tc>
                <a:tc>
                  <a:txBody>
                    <a:bodyPr/>
                    <a:lstStyle/>
                    <a:p>
                      <a:endParaRPr lang="en-US" sz="1600" dirty="0"/>
                    </a:p>
                  </a:txBody>
                  <a:tcPr/>
                </a:tc>
                <a:tc>
                  <a:txBody>
                    <a:bodyPr/>
                    <a:lstStyle/>
                    <a:p>
                      <a:r>
                        <a:rPr lang="en-US" sz="1600" dirty="0"/>
                        <a:t>task</a:t>
                      </a:r>
                    </a:p>
                  </a:txBody>
                  <a:tcPr/>
                </a:tc>
                <a:tc>
                  <a:txBody>
                    <a:bodyPr/>
                    <a:lstStyle/>
                    <a:p>
                      <a:endParaRPr lang="en-US" sz="1600"/>
                    </a:p>
                  </a:txBody>
                  <a:tcPr/>
                </a:tc>
                <a:extLst>
                  <a:ext uri="{0D108BD9-81ED-4DB2-BD59-A6C34878D82A}">
                    <a16:rowId xmlns:a16="http://schemas.microsoft.com/office/drawing/2014/main" val="1666626585"/>
                  </a:ext>
                </a:extLst>
              </a:tr>
              <a:tr h="420993">
                <a:tc>
                  <a:txBody>
                    <a:bodyPr/>
                    <a:lstStyle/>
                    <a:p>
                      <a:r>
                        <a:rPr lang="en-US" dirty="0"/>
                        <a:t>21</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List Users</a:t>
                      </a:r>
                    </a:p>
                  </a:txBody>
                  <a:tcPr/>
                </a:tc>
                <a:tc>
                  <a:txBody>
                    <a:bodyPr/>
                    <a:lstStyle/>
                    <a:p>
                      <a:r>
                        <a:rPr lang="en-US" sz="1600" dirty="0"/>
                        <a:t>I can list users out and check  them</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4260443407"/>
                  </a:ext>
                </a:extLst>
              </a:tr>
              <a:tr h="420993">
                <a:tc>
                  <a:txBody>
                    <a:bodyPr/>
                    <a:lstStyle/>
                    <a:p>
                      <a:r>
                        <a:rPr lang="en-US" dirty="0"/>
                        <a:t>22</a:t>
                      </a:r>
                    </a:p>
                  </a:txBody>
                  <a:tcPr/>
                </a:tc>
                <a:tc>
                  <a:txBody>
                    <a:bodyPr/>
                    <a:lstStyle/>
                    <a:p>
                      <a:r>
                        <a:rPr lang="en-US" sz="1600" dirty="0"/>
                        <a:t>VII</a:t>
                      </a:r>
                    </a:p>
                  </a:txBody>
                  <a:tcPr/>
                </a:tc>
                <a:tc>
                  <a:txBody>
                    <a:bodyPr/>
                    <a:lstStyle/>
                    <a:p>
                      <a:r>
                        <a:rPr lang="en-US" sz="1600" dirty="0"/>
                        <a:t>Admin</a:t>
                      </a:r>
                    </a:p>
                  </a:txBody>
                  <a:tcPr/>
                </a:tc>
                <a:tc>
                  <a:txBody>
                    <a:bodyPr/>
                    <a:lstStyle/>
                    <a:p>
                      <a:r>
                        <a:rPr lang="en-US" sz="1600" dirty="0"/>
                        <a:t>Delete Users</a:t>
                      </a:r>
                    </a:p>
                  </a:txBody>
                  <a:tcPr/>
                </a:tc>
                <a:tc>
                  <a:txBody>
                    <a:bodyPr/>
                    <a:lstStyle/>
                    <a:p>
                      <a:r>
                        <a:rPr lang="en-US" sz="1600" dirty="0"/>
                        <a:t>I can remove unwanted user</a:t>
                      </a:r>
                    </a:p>
                  </a:txBody>
                  <a:tcPr/>
                </a:tc>
                <a:tc>
                  <a:txBody>
                    <a:bodyPr/>
                    <a:lstStyle/>
                    <a:p>
                      <a:r>
                        <a:rPr lang="en-US" sz="1600" dirty="0"/>
                        <a:t>story</a:t>
                      </a:r>
                    </a:p>
                  </a:txBody>
                  <a:tcPr/>
                </a:tc>
                <a:tc>
                  <a:txBody>
                    <a:bodyPr/>
                    <a:lstStyle/>
                    <a:p>
                      <a:r>
                        <a:rPr lang="en-US" sz="1600" dirty="0"/>
                        <a:t>Done</a:t>
                      </a:r>
                    </a:p>
                  </a:txBody>
                  <a:tcPr/>
                </a:tc>
                <a:extLst>
                  <a:ext uri="{0D108BD9-81ED-4DB2-BD59-A6C34878D82A}">
                    <a16:rowId xmlns:a16="http://schemas.microsoft.com/office/drawing/2014/main" val="1004266676"/>
                  </a:ext>
                </a:extLst>
              </a:tr>
              <a:tr h="420993">
                <a:tc>
                  <a:txBody>
                    <a:bodyPr/>
                    <a:lstStyle/>
                    <a:p>
                      <a:r>
                        <a:rPr lang="en-US" dirty="0"/>
                        <a:t>23</a:t>
                      </a:r>
                    </a:p>
                  </a:txBody>
                  <a:tcPr/>
                </a:tc>
                <a:tc>
                  <a:txBody>
                    <a:bodyPr/>
                    <a:lstStyle/>
                    <a:p>
                      <a:r>
                        <a:rPr lang="en-US" sz="1600" dirty="0"/>
                        <a:t>VIII</a:t>
                      </a:r>
                    </a:p>
                  </a:txBody>
                  <a:tcPr/>
                </a:tc>
                <a:tc>
                  <a:txBody>
                    <a:bodyPr/>
                    <a:lstStyle/>
                    <a:p>
                      <a:r>
                        <a:rPr lang="en-US" sz="1600" dirty="0"/>
                        <a:t>Admin</a:t>
                      </a:r>
                    </a:p>
                  </a:txBody>
                  <a:tcPr/>
                </a:tc>
                <a:tc>
                  <a:txBody>
                    <a:bodyPr/>
                    <a:lstStyle/>
                    <a:p>
                      <a:r>
                        <a:rPr lang="en-US" sz="1600" dirty="0"/>
                        <a:t>Edit Users</a:t>
                      </a:r>
                    </a:p>
                  </a:txBody>
                  <a:tcPr/>
                </a:tc>
                <a:tc>
                  <a:txBody>
                    <a:bodyPr/>
                    <a:lstStyle/>
                    <a:p>
                      <a:r>
                        <a:rPr lang="en-US" sz="1600" dirty="0"/>
                        <a:t>I can change user’s info as needed</a:t>
                      </a:r>
                    </a:p>
                  </a:txBody>
                  <a:tcPr/>
                </a:tc>
                <a:tc>
                  <a:txBody>
                    <a:bodyPr/>
                    <a:lstStyle/>
                    <a:p>
                      <a:r>
                        <a:rPr lang="en-US" sz="1600" dirty="0"/>
                        <a:t>epic</a:t>
                      </a:r>
                    </a:p>
                  </a:txBody>
                  <a:tcPr/>
                </a:tc>
                <a:tc>
                  <a:txBody>
                    <a:bodyPr/>
                    <a:lstStyle/>
                    <a:p>
                      <a:r>
                        <a:rPr lang="en-US" sz="1600" dirty="0"/>
                        <a:t>Done</a:t>
                      </a:r>
                    </a:p>
                  </a:txBody>
                  <a:tcPr/>
                </a:tc>
                <a:extLst>
                  <a:ext uri="{0D108BD9-81ED-4DB2-BD59-A6C34878D82A}">
                    <a16:rowId xmlns:a16="http://schemas.microsoft.com/office/drawing/2014/main" val="809289802"/>
                  </a:ext>
                </a:extLst>
              </a:tr>
              <a:tr h="420993">
                <a:tc>
                  <a:txBody>
                    <a:bodyPr/>
                    <a:lstStyle/>
                    <a:p>
                      <a:r>
                        <a:rPr lang="en-US" dirty="0"/>
                        <a:t>23a</a:t>
                      </a:r>
                    </a:p>
                  </a:txBody>
                  <a:tcPr/>
                </a:tc>
                <a:tc>
                  <a:txBody>
                    <a:bodyPr/>
                    <a:lstStyle/>
                    <a:p>
                      <a:r>
                        <a:rPr lang="en-US" sz="1600" dirty="0"/>
                        <a:t>VIII</a:t>
                      </a:r>
                    </a:p>
                  </a:txBody>
                  <a:tcPr/>
                </a:tc>
                <a:tc>
                  <a:txBody>
                    <a:bodyPr/>
                    <a:lstStyle/>
                    <a:p>
                      <a:endParaRPr lang="en-US" sz="1600" dirty="0"/>
                    </a:p>
                  </a:txBody>
                  <a:tcPr/>
                </a:tc>
                <a:tc>
                  <a:txBody>
                    <a:bodyPr/>
                    <a:lstStyle/>
                    <a:p>
                      <a:r>
                        <a:rPr lang="en-US" sz="1600" dirty="0"/>
                        <a:t>Build </a:t>
                      </a:r>
                      <a:r>
                        <a:rPr lang="en-US" sz="1600" dirty="0" err="1"/>
                        <a:t>api</a:t>
                      </a:r>
                      <a:r>
                        <a:rPr lang="en-US" sz="1600" dirty="0"/>
                        <a:t> for update users</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3769360097"/>
                  </a:ext>
                </a:extLst>
              </a:tr>
              <a:tr h="420993">
                <a:tc>
                  <a:txBody>
                    <a:bodyPr/>
                    <a:lstStyle/>
                    <a:p>
                      <a:r>
                        <a:rPr lang="en-US" dirty="0"/>
                        <a:t>23b</a:t>
                      </a:r>
                    </a:p>
                  </a:txBody>
                  <a:tcPr/>
                </a:tc>
                <a:tc>
                  <a:txBody>
                    <a:bodyPr/>
                    <a:lstStyle/>
                    <a:p>
                      <a:r>
                        <a:rPr lang="en-US" sz="1600" dirty="0"/>
                        <a:t>VIII</a:t>
                      </a:r>
                    </a:p>
                  </a:txBody>
                  <a:tcPr/>
                </a:tc>
                <a:tc>
                  <a:txBody>
                    <a:bodyPr/>
                    <a:lstStyle/>
                    <a:p>
                      <a:endParaRPr lang="en-US" sz="1600" dirty="0"/>
                    </a:p>
                  </a:txBody>
                  <a:tcPr/>
                </a:tc>
                <a:tc>
                  <a:txBody>
                    <a:bodyPr/>
                    <a:lstStyle/>
                    <a:p>
                      <a:r>
                        <a:rPr lang="en-US" sz="1600" dirty="0"/>
                        <a:t>Create edit screen UI</a:t>
                      </a:r>
                    </a:p>
                  </a:txBody>
                  <a:tcPr/>
                </a:tc>
                <a:tc>
                  <a:txBody>
                    <a:bodyPr/>
                    <a:lstStyle/>
                    <a:p>
                      <a:endParaRPr lang="en-US" sz="1600" dirty="0"/>
                    </a:p>
                  </a:txBody>
                  <a:tcPr/>
                </a:tc>
                <a:tc>
                  <a:txBody>
                    <a:bodyPr/>
                    <a:lstStyle/>
                    <a:p>
                      <a:r>
                        <a:rPr lang="en-US" sz="1600" dirty="0"/>
                        <a:t>task</a:t>
                      </a:r>
                    </a:p>
                  </a:txBody>
                  <a:tcPr/>
                </a:tc>
                <a:tc>
                  <a:txBody>
                    <a:bodyPr/>
                    <a:lstStyle/>
                    <a:p>
                      <a:r>
                        <a:rPr lang="en-US" sz="1600" dirty="0"/>
                        <a:t>Done</a:t>
                      </a:r>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3" y="0"/>
            <a:ext cx="3808138" cy="369332"/>
          </a:xfrm>
          <a:prstGeom prst="rect">
            <a:avLst/>
          </a:prstGeom>
          <a:noFill/>
        </p:spPr>
        <p:txBody>
          <a:bodyPr wrap="square" rtlCol="0">
            <a:spAutoFit/>
          </a:bodyPr>
          <a:lstStyle/>
          <a:p>
            <a:r>
              <a:rPr lang="en-US" dirty="0"/>
              <a:t>  Product Backlog Overview (Page2/3)</a:t>
            </a:r>
          </a:p>
        </p:txBody>
      </p:sp>
    </p:spTree>
    <p:extLst>
      <p:ext uri="{BB962C8B-B14F-4D97-AF65-F5344CB8AC3E}">
        <p14:creationId xmlns:p14="http://schemas.microsoft.com/office/powerpoint/2010/main" val="113867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nvGraphicFramePr>
        <p:xfrm>
          <a:off x="1016000" y="1335314"/>
          <a:ext cx="10551886" cy="4238172"/>
        </p:xfrm>
        <a:graphic>
          <a:graphicData uri="http://schemas.openxmlformats.org/drawingml/2006/table">
            <a:tbl>
              <a:tblPr>
                <a:tableStyleId>{2D5ABB26-0587-4C30-8999-92F81FD0307C}</a:tableStyleId>
              </a:tblPr>
              <a:tblGrid>
                <a:gridCol w="10551886">
                  <a:extLst>
                    <a:ext uri="{9D8B030D-6E8A-4147-A177-3AD203B41FA5}">
                      <a16:colId xmlns:a16="http://schemas.microsoft.com/office/drawing/2014/main" val="1846262371"/>
                    </a:ext>
                  </a:extLst>
                </a:gridCol>
              </a:tblGrid>
              <a:tr h="4238172">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2075088035"/>
              </p:ext>
            </p:extLst>
          </p:nvPr>
        </p:nvGraphicFramePr>
        <p:xfrm>
          <a:off x="198783" y="331304"/>
          <a:ext cx="11767930" cy="6685899"/>
        </p:xfrm>
        <a:graphic>
          <a:graphicData uri="http://schemas.openxmlformats.org/drawingml/2006/table">
            <a:tbl>
              <a:tblPr firstRow="1" bandRow="1">
                <a:tableStyleId>{5C22544A-7EE6-4342-B048-85BDC9FD1C3A}</a:tableStyleId>
              </a:tblPr>
              <a:tblGrid>
                <a:gridCol w="1188334">
                  <a:extLst>
                    <a:ext uri="{9D8B030D-6E8A-4147-A177-3AD203B41FA5}">
                      <a16:colId xmlns:a16="http://schemas.microsoft.com/office/drawing/2014/main" val="1989454807"/>
                    </a:ext>
                  </a:extLst>
                </a:gridCol>
                <a:gridCol w="961985">
                  <a:extLst>
                    <a:ext uri="{9D8B030D-6E8A-4147-A177-3AD203B41FA5}">
                      <a16:colId xmlns:a16="http://schemas.microsoft.com/office/drawing/2014/main" val="699360124"/>
                    </a:ext>
                  </a:extLst>
                </a:gridCol>
                <a:gridCol w="1372243">
                  <a:extLst>
                    <a:ext uri="{9D8B030D-6E8A-4147-A177-3AD203B41FA5}">
                      <a16:colId xmlns:a16="http://schemas.microsoft.com/office/drawing/2014/main" val="3808730948"/>
                    </a:ext>
                  </a:extLst>
                </a:gridCol>
                <a:gridCol w="3045215">
                  <a:extLst>
                    <a:ext uri="{9D8B030D-6E8A-4147-A177-3AD203B41FA5}">
                      <a16:colId xmlns:a16="http://schemas.microsoft.com/office/drawing/2014/main" val="1313148040"/>
                    </a:ext>
                  </a:extLst>
                </a:gridCol>
                <a:gridCol w="3334043">
                  <a:extLst>
                    <a:ext uri="{9D8B030D-6E8A-4147-A177-3AD203B41FA5}">
                      <a16:colId xmlns:a16="http://schemas.microsoft.com/office/drawing/2014/main" val="3005618780"/>
                    </a:ext>
                  </a:extLst>
                </a:gridCol>
                <a:gridCol w="874062">
                  <a:extLst>
                    <a:ext uri="{9D8B030D-6E8A-4147-A177-3AD203B41FA5}">
                      <a16:colId xmlns:a16="http://schemas.microsoft.com/office/drawing/2014/main" val="1475910926"/>
                    </a:ext>
                  </a:extLst>
                </a:gridCol>
                <a:gridCol w="992048">
                  <a:extLst>
                    <a:ext uri="{9D8B030D-6E8A-4147-A177-3AD203B41FA5}">
                      <a16:colId xmlns:a16="http://schemas.microsoft.com/office/drawing/2014/main" val="3341760711"/>
                    </a:ext>
                  </a:extLst>
                </a:gridCol>
              </a:tblGrid>
              <a:tr h="420993">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420993">
                <a:tc>
                  <a:txBody>
                    <a:bodyPr/>
                    <a:lstStyle/>
                    <a:p>
                      <a:r>
                        <a:rPr lang="en-US" dirty="0"/>
                        <a:t>24</a:t>
                      </a:r>
                    </a:p>
                  </a:txBody>
                  <a:tcPr/>
                </a:tc>
                <a:tc>
                  <a:txBody>
                    <a:bodyPr/>
                    <a:lstStyle/>
                    <a:p>
                      <a:r>
                        <a:rPr lang="en-US" sz="1600" dirty="0"/>
                        <a:t>VIII</a:t>
                      </a:r>
                    </a:p>
                  </a:txBody>
                  <a:tcPr/>
                </a:tc>
                <a:tc>
                  <a:txBody>
                    <a:bodyPr/>
                    <a:lstStyle/>
                    <a:p>
                      <a:r>
                        <a:rPr lang="en-US" sz="1600" dirty="0"/>
                        <a:t>Seller</a:t>
                      </a:r>
                    </a:p>
                  </a:txBody>
                  <a:tcPr/>
                </a:tc>
                <a:tc>
                  <a:txBody>
                    <a:bodyPr/>
                    <a:lstStyle/>
                    <a:p>
                      <a:r>
                        <a:rPr lang="en-US" sz="1600" dirty="0"/>
                        <a:t>Have a seller page </a:t>
                      </a:r>
                    </a:p>
                  </a:txBody>
                  <a:tcPr/>
                </a:tc>
                <a:tc>
                  <a:txBody>
                    <a:bodyPr/>
                    <a:lstStyle/>
                    <a:p>
                      <a:r>
                        <a:rPr lang="en-US" sz="1600" dirty="0"/>
                        <a:t>I can list product for sale as a user</a:t>
                      </a:r>
                    </a:p>
                  </a:txBody>
                  <a:tcPr/>
                </a:tc>
                <a:tc>
                  <a:txBody>
                    <a:bodyPr/>
                    <a:lstStyle/>
                    <a:p>
                      <a:r>
                        <a:rPr lang="en-US" sz="1600" dirty="0"/>
                        <a:t>story</a:t>
                      </a:r>
                    </a:p>
                  </a:txBody>
                  <a:tcPr/>
                </a:tc>
                <a:tc>
                  <a:txBody>
                    <a:bodyPr/>
                    <a:lstStyle/>
                    <a:p>
                      <a:r>
                        <a:rPr lang="en-US" sz="1600" dirty="0"/>
                        <a:t>skip</a:t>
                      </a:r>
                    </a:p>
                  </a:txBody>
                  <a:tcPr/>
                </a:tc>
                <a:extLst>
                  <a:ext uri="{0D108BD9-81ED-4DB2-BD59-A6C34878D82A}">
                    <a16:rowId xmlns:a16="http://schemas.microsoft.com/office/drawing/2014/main" val="517045202"/>
                  </a:ext>
                </a:extLst>
              </a:tr>
              <a:tr h="420993">
                <a:tc>
                  <a:txBody>
                    <a:bodyPr/>
                    <a:lstStyle/>
                    <a:p>
                      <a:r>
                        <a:rPr lang="en-US" dirty="0"/>
                        <a:t>25</a:t>
                      </a:r>
                    </a:p>
                  </a:txBody>
                  <a:tcPr/>
                </a:tc>
                <a:tc>
                  <a:txBody>
                    <a:bodyPr/>
                    <a:lstStyle/>
                    <a:p>
                      <a:r>
                        <a:rPr lang="en-US" sz="1600" dirty="0"/>
                        <a:t>VIII</a:t>
                      </a:r>
                    </a:p>
                  </a:txBody>
                  <a:tcPr/>
                </a:tc>
                <a:tc>
                  <a:txBody>
                    <a:bodyPr/>
                    <a:lstStyle/>
                    <a:p>
                      <a:r>
                        <a:rPr lang="en-US" sz="1600" dirty="0"/>
                        <a:t>Everyone</a:t>
                      </a:r>
                    </a:p>
                  </a:txBody>
                  <a:tcPr/>
                </a:tc>
                <a:tc>
                  <a:txBody>
                    <a:bodyPr/>
                    <a:lstStyle/>
                    <a:p>
                      <a:r>
                        <a:rPr lang="en-US" sz="1600" dirty="0"/>
                        <a:t>Deploy website </a:t>
                      </a:r>
                    </a:p>
                  </a:txBody>
                  <a:tcPr/>
                </a:tc>
                <a:tc>
                  <a:txBody>
                    <a:bodyPr/>
                    <a:lstStyle/>
                    <a:p>
                      <a:r>
                        <a:rPr lang="en-US" sz="1600" dirty="0"/>
                        <a:t>Website is good to use</a:t>
                      </a:r>
                    </a:p>
                  </a:txBody>
                  <a:tcPr/>
                </a:tc>
                <a:tc>
                  <a:txBody>
                    <a:bodyPr/>
                    <a:lstStyle/>
                    <a:p>
                      <a:r>
                        <a:rPr lang="en-US" sz="1600" dirty="0"/>
                        <a:t>story</a:t>
                      </a:r>
                    </a:p>
                  </a:txBody>
                  <a:tcPr/>
                </a:tc>
                <a:tc>
                  <a:txBody>
                    <a:bodyPr/>
                    <a:lstStyle/>
                    <a:p>
                      <a:r>
                        <a:rPr lang="en-US" sz="1600" dirty="0"/>
                        <a:t>fail</a:t>
                      </a:r>
                    </a:p>
                  </a:txBody>
                  <a:tcPr/>
                </a:tc>
                <a:extLst>
                  <a:ext uri="{0D108BD9-81ED-4DB2-BD59-A6C34878D82A}">
                    <a16:rowId xmlns:a16="http://schemas.microsoft.com/office/drawing/2014/main" val="3301955113"/>
                  </a:ext>
                </a:extLst>
              </a:tr>
              <a:tr h="420993">
                <a:tc>
                  <a:txBody>
                    <a:bodyPr/>
                    <a:lstStyle/>
                    <a:p>
                      <a:r>
                        <a:rPr lang="en-US" dirty="0"/>
                        <a:t>26</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Communication among team members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2148973648"/>
                  </a:ext>
                </a:extLst>
              </a:tr>
              <a:tr h="420993">
                <a:tc>
                  <a:txBody>
                    <a:bodyPr/>
                    <a:lstStyle/>
                    <a:p>
                      <a:r>
                        <a:rPr lang="en-US" dirty="0"/>
                        <a:t>27</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Team planning and participation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Done</a:t>
                      </a:r>
                    </a:p>
                  </a:txBody>
                  <a:tcPr/>
                </a:tc>
                <a:extLst>
                  <a:ext uri="{0D108BD9-81ED-4DB2-BD59-A6C34878D82A}">
                    <a16:rowId xmlns:a16="http://schemas.microsoft.com/office/drawing/2014/main" val="3635142722"/>
                  </a:ext>
                </a:extLst>
              </a:tr>
              <a:tr h="475743">
                <a:tc>
                  <a:txBody>
                    <a:bodyPr/>
                    <a:lstStyle/>
                    <a:p>
                      <a:r>
                        <a:rPr lang="en-US" dirty="0"/>
                        <a:t>28</a:t>
                      </a:r>
                    </a:p>
                  </a:txBody>
                  <a:tcPr/>
                </a:tc>
                <a:tc>
                  <a:txBody>
                    <a:bodyPr/>
                    <a:lstStyle/>
                    <a:p>
                      <a:r>
                        <a:rPr lang="en-US" sz="1600" dirty="0"/>
                        <a:t>VIII</a:t>
                      </a:r>
                    </a:p>
                  </a:txBody>
                  <a:tcPr/>
                </a:tc>
                <a:tc>
                  <a:txBody>
                    <a:bodyPr/>
                    <a:lstStyle/>
                    <a:p>
                      <a:r>
                        <a:rPr lang="en-US" sz="1600" dirty="0"/>
                        <a:t>team</a:t>
                      </a:r>
                    </a:p>
                  </a:txBody>
                  <a:tcPr/>
                </a:tc>
                <a:tc>
                  <a:txBody>
                    <a:bodyPr/>
                    <a:lstStyle/>
                    <a:p>
                      <a:r>
                        <a:rPr lang="en-US" sz="1600" cap="none" dirty="0">
                          <a:solidFill>
                            <a:schemeClr val="tx1"/>
                          </a:solidFill>
                        </a:rPr>
                        <a:t>Time management </a:t>
                      </a:r>
                      <a:endParaRPr lang="en-US" sz="1600" dirty="0"/>
                    </a:p>
                  </a:txBody>
                  <a:tcPr/>
                </a:tc>
                <a:tc>
                  <a:txBody>
                    <a:bodyPr/>
                    <a:lstStyle/>
                    <a:p>
                      <a:endParaRPr lang="en-US" sz="1600" dirty="0"/>
                    </a:p>
                  </a:txBody>
                  <a:tcPr/>
                </a:tc>
                <a:tc>
                  <a:txBody>
                    <a:bodyPr/>
                    <a:lstStyle/>
                    <a:p>
                      <a:r>
                        <a:rPr lang="en-US" sz="1600" dirty="0"/>
                        <a:t>retro</a:t>
                      </a:r>
                    </a:p>
                  </a:txBody>
                  <a:tcPr/>
                </a:tc>
                <a:tc>
                  <a:txBody>
                    <a:bodyPr/>
                    <a:lstStyle/>
                    <a:p>
                      <a:r>
                        <a:rPr lang="en-US" sz="1600" dirty="0"/>
                        <a:t>fail</a:t>
                      </a:r>
                    </a:p>
                  </a:txBody>
                  <a:tcPr/>
                </a:tc>
                <a:extLst>
                  <a:ext uri="{0D108BD9-81ED-4DB2-BD59-A6C34878D82A}">
                    <a16:rowId xmlns:a16="http://schemas.microsoft.com/office/drawing/2014/main" val="4231492999"/>
                  </a:ext>
                </a:extLst>
              </a:tr>
              <a:tr h="224854">
                <a:tc>
                  <a:txBody>
                    <a:bodyPr/>
                    <a:lstStyle/>
                    <a:p>
                      <a:endParaRPr lang="en-US"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14091901"/>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8426665"/>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169981447"/>
                  </a:ext>
                </a:extLst>
              </a:tr>
              <a:tr h="42099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66626585"/>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60443407"/>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4266676"/>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809289802"/>
                  </a:ext>
                </a:extLst>
              </a:tr>
              <a:tr h="42099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769360097"/>
                  </a:ext>
                </a:extLst>
              </a:tr>
              <a:tr h="42099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0785994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198782" y="0"/>
            <a:ext cx="3863347" cy="369332"/>
          </a:xfrm>
          <a:prstGeom prst="rect">
            <a:avLst/>
          </a:prstGeom>
          <a:noFill/>
        </p:spPr>
        <p:txBody>
          <a:bodyPr wrap="square" rtlCol="0">
            <a:spAutoFit/>
          </a:bodyPr>
          <a:lstStyle/>
          <a:p>
            <a:r>
              <a:rPr lang="en-US" dirty="0"/>
              <a:t>  Product Backlog Overview (Page3/3)</a:t>
            </a:r>
          </a:p>
        </p:txBody>
      </p:sp>
    </p:spTree>
    <p:extLst>
      <p:ext uri="{BB962C8B-B14F-4D97-AF65-F5344CB8AC3E}">
        <p14:creationId xmlns:p14="http://schemas.microsoft.com/office/powerpoint/2010/main" val="85518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EF4DBE-A60E-4AAE-9D62-1147461C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751211"/>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33955649-790D-4997-9D50-C1D8E32C1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754768"/>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8839B1D-4A8C-403C-9D1B-B83CF1DB6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745" y="5946475"/>
            <a:ext cx="683056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9818AF9-99F4-4DD9-A3EB-0A3477509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950032"/>
            <a:ext cx="3300984"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4">
            <a:extLst>
              <a:ext uri="{FF2B5EF4-FFF2-40B4-BE49-F238E27FC236}">
                <a16:creationId xmlns:a16="http://schemas.microsoft.com/office/drawing/2014/main" id="{899E9ED3-3354-495B-B777-E9731625C85A}"/>
              </a:ext>
            </a:extLst>
          </p:cNvPr>
          <p:cNvGraphicFramePr>
            <a:graphicFrameLocks noGrp="1"/>
          </p:cNvGraphicFramePr>
          <p:nvPr>
            <p:extLst>
              <p:ext uri="{D42A27DB-BD31-4B8C-83A1-F6EECF244321}">
                <p14:modId xmlns:p14="http://schemas.microsoft.com/office/powerpoint/2010/main" val="3469912669"/>
              </p:ext>
            </p:extLst>
          </p:nvPr>
        </p:nvGraphicFramePr>
        <p:xfrm>
          <a:off x="212034" y="365760"/>
          <a:ext cx="11767931" cy="6336571"/>
        </p:xfrm>
        <a:graphic>
          <a:graphicData uri="http://schemas.openxmlformats.org/drawingml/2006/table">
            <a:tbl>
              <a:tblPr firstRow="1" bandRow="1">
                <a:tableStyleId>{5C22544A-7EE6-4342-B048-85BDC9FD1C3A}</a:tableStyleId>
              </a:tblPr>
              <a:tblGrid>
                <a:gridCol w="535756">
                  <a:extLst>
                    <a:ext uri="{9D8B030D-6E8A-4147-A177-3AD203B41FA5}">
                      <a16:colId xmlns:a16="http://schemas.microsoft.com/office/drawing/2014/main" val="281384823"/>
                    </a:ext>
                  </a:extLst>
                </a:gridCol>
                <a:gridCol w="1345617">
                  <a:extLst>
                    <a:ext uri="{9D8B030D-6E8A-4147-A177-3AD203B41FA5}">
                      <a16:colId xmlns:a16="http://schemas.microsoft.com/office/drawing/2014/main" val="629998814"/>
                    </a:ext>
                  </a:extLst>
                </a:gridCol>
                <a:gridCol w="1253257">
                  <a:extLst>
                    <a:ext uri="{9D8B030D-6E8A-4147-A177-3AD203B41FA5}">
                      <a16:colId xmlns:a16="http://schemas.microsoft.com/office/drawing/2014/main" val="558023234"/>
                    </a:ext>
                  </a:extLst>
                </a:gridCol>
                <a:gridCol w="2318323">
                  <a:extLst>
                    <a:ext uri="{9D8B030D-6E8A-4147-A177-3AD203B41FA5}">
                      <a16:colId xmlns:a16="http://schemas.microsoft.com/office/drawing/2014/main" val="4075686664"/>
                    </a:ext>
                  </a:extLst>
                </a:gridCol>
                <a:gridCol w="933858">
                  <a:extLst>
                    <a:ext uri="{9D8B030D-6E8A-4147-A177-3AD203B41FA5}">
                      <a16:colId xmlns:a16="http://schemas.microsoft.com/office/drawing/2014/main" val="2946427198"/>
                    </a:ext>
                  </a:extLst>
                </a:gridCol>
                <a:gridCol w="2690560">
                  <a:extLst>
                    <a:ext uri="{9D8B030D-6E8A-4147-A177-3AD203B41FA5}">
                      <a16:colId xmlns:a16="http://schemas.microsoft.com/office/drawing/2014/main" val="3382079550"/>
                    </a:ext>
                  </a:extLst>
                </a:gridCol>
                <a:gridCol w="2690560">
                  <a:extLst>
                    <a:ext uri="{9D8B030D-6E8A-4147-A177-3AD203B41FA5}">
                      <a16:colId xmlns:a16="http://schemas.microsoft.com/office/drawing/2014/main" val="995933749"/>
                    </a:ext>
                  </a:extLst>
                </a:gridCol>
              </a:tblGrid>
              <a:tr h="570025">
                <a:tc>
                  <a:txBody>
                    <a:bodyPr/>
                    <a:lstStyle/>
                    <a:p>
                      <a:r>
                        <a:rPr lang="en-US" dirty="0"/>
                        <a:t>ID</a:t>
                      </a:r>
                    </a:p>
                  </a:txBody>
                  <a:tcPr/>
                </a:tc>
                <a:tc>
                  <a:txBody>
                    <a:bodyPr/>
                    <a:lstStyle/>
                    <a:p>
                      <a:r>
                        <a:rPr lang="en-US" dirty="0"/>
                        <a:t>Process</a:t>
                      </a:r>
                    </a:p>
                  </a:txBody>
                  <a:tcPr/>
                </a:tc>
                <a:tc>
                  <a:txBody>
                    <a:bodyPr/>
                    <a:lstStyle/>
                    <a:p>
                      <a:r>
                        <a:rPr lang="en-US" dirty="0"/>
                        <a:t>Test Case</a:t>
                      </a:r>
                    </a:p>
                  </a:txBody>
                  <a:tcPr/>
                </a:tc>
                <a:tc>
                  <a:txBody>
                    <a:bodyPr/>
                    <a:lstStyle/>
                    <a:p>
                      <a:r>
                        <a:rPr lang="en-US" dirty="0"/>
                        <a:t>Description</a:t>
                      </a:r>
                    </a:p>
                  </a:txBody>
                  <a:tcPr/>
                </a:tc>
                <a:tc>
                  <a:txBody>
                    <a:bodyPr/>
                    <a:lstStyle/>
                    <a:p>
                      <a:r>
                        <a:rPr lang="en-US" dirty="0"/>
                        <a:t>Status</a:t>
                      </a:r>
                    </a:p>
                  </a:txBody>
                  <a:tcPr/>
                </a:tc>
                <a:tc>
                  <a:txBody>
                    <a:bodyPr/>
                    <a:lstStyle/>
                    <a:p>
                      <a:r>
                        <a:rPr lang="en-US" dirty="0"/>
                        <a:t>Expected Result</a:t>
                      </a:r>
                    </a:p>
                  </a:txBody>
                  <a:tcPr/>
                </a:tc>
                <a:tc>
                  <a:txBody>
                    <a:bodyPr/>
                    <a:lstStyle/>
                    <a:p>
                      <a:r>
                        <a:rPr lang="en-US" dirty="0"/>
                        <a:t>Actual result</a:t>
                      </a:r>
                    </a:p>
                  </a:txBody>
                  <a:tcPr/>
                </a:tc>
                <a:extLst>
                  <a:ext uri="{0D108BD9-81ED-4DB2-BD59-A6C34878D82A}">
                    <a16:rowId xmlns:a16="http://schemas.microsoft.com/office/drawing/2014/main" val="2992214072"/>
                  </a:ext>
                </a:extLst>
              </a:tr>
              <a:tr h="1146397">
                <a:tc>
                  <a:txBody>
                    <a:bodyPr/>
                    <a:lstStyle/>
                    <a:p>
                      <a:r>
                        <a:rPr lang="en-US" sz="1600" dirty="0"/>
                        <a:t>23</a:t>
                      </a:r>
                    </a:p>
                  </a:txBody>
                  <a:tcPr/>
                </a:tc>
                <a:tc>
                  <a:txBody>
                    <a:bodyPr/>
                    <a:lstStyle/>
                    <a:p>
                      <a:r>
                        <a:rPr lang="en-US" sz="1600" dirty="0"/>
                        <a:t>Edit user</a:t>
                      </a:r>
                    </a:p>
                  </a:txBody>
                  <a:tcPr/>
                </a:tc>
                <a:tc>
                  <a:txBody>
                    <a:bodyPr/>
                    <a:lstStyle/>
                    <a:p>
                      <a:r>
                        <a:rPr lang="en-US" sz="1600" dirty="0"/>
                        <a:t>Click on edit button under user management</a:t>
                      </a:r>
                    </a:p>
                  </a:txBody>
                  <a:tcPr/>
                </a:tc>
                <a:tc>
                  <a:txBody>
                    <a:bodyPr/>
                    <a:lstStyle/>
                    <a:p>
                      <a:r>
                        <a:rPr lang="en-US" sz="1600" dirty="0"/>
                        <a:t>Login as admin and enter the user menu</a:t>
                      </a:r>
                    </a:p>
                  </a:txBody>
                  <a:tcPr/>
                </a:tc>
                <a:tc>
                  <a:txBody>
                    <a:bodyPr/>
                    <a:lstStyle/>
                    <a:p>
                      <a:r>
                        <a:rPr lang="en-US" sz="1600" dirty="0"/>
                        <a:t>Passed </a:t>
                      </a:r>
                    </a:p>
                  </a:txBody>
                  <a:tcPr/>
                </a:tc>
                <a:tc>
                  <a:txBody>
                    <a:bodyPr/>
                    <a:lstStyle/>
                    <a:p>
                      <a:r>
                        <a:rPr lang="en-US" sz="1600" dirty="0"/>
                        <a:t>Successfully sign in as admin and user menu is displayed after click </a:t>
                      </a:r>
                    </a:p>
                  </a:txBody>
                  <a:tcPr/>
                </a:tc>
                <a:tc>
                  <a:txBody>
                    <a:bodyPr/>
                    <a:lstStyle/>
                    <a:p>
                      <a:r>
                        <a:rPr lang="en-US" sz="1600" dirty="0"/>
                        <a:t>Admin user successfully logged in. </a:t>
                      </a:r>
                    </a:p>
                    <a:p>
                      <a:r>
                        <a:rPr lang="en-US" sz="1600" dirty="0"/>
                        <a:t>User Menu successfully displayed </a:t>
                      </a:r>
                    </a:p>
                  </a:txBody>
                  <a:tcPr/>
                </a:tc>
                <a:extLst>
                  <a:ext uri="{0D108BD9-81ED-4DB2-BD59-A6C34878D82A}">
                    <a16:rowId xmlns:a16="http://schemas.microsoft.com/office/drawing/2014/main" val="1118232412"/>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username and password </a:t>
                      </a:r>
                    </a:p>
                  </a:txBody>
                  <a:tcPr/>
                </a:tc>
                <a:tc>
                  <a:txBody>
                    <a:bodyPr/>
                    <a:lstStyle/>
                    <a:p>
                      <a:r>
                        <a:rPr lang="en-US" sz="1600" dirty="0"/>
                        <a:t>Enter a different name and password for user and click save </a:t>
                      </a:r>
                    </a:p>
                  </a:txBody>
                  <a:tcPr/>
                </a:tc>
                <a:tc>
                  <a:txBody>
                    <a:bodyPr/>
                    <a:lstStyle/>
                    <a:p>
                      <a:r>
                        <a:rPr lang="en-US" sz="1600" dirty="0"/>
                        <a:t>Passed</a:t>
                      </a:r>
                    </a:p>
                  </a:txBody>
                  <a:tcPr/>
                </a:tc>
                <a:tc>
                  <a:txBody>
                    <a:bodyPr/>
                    <a:lstStyle/>
                    <a:p>
                      <a:r>
                        <a:rPr lang="en-US" sz="1600" dirty="0"/>
                        <a:t>The </a:t>
                      </a:r>
                      <a:r>
                        <a:rPr lang="en-US" sz="1600" dirty="0" err="1"/>
                        <a:t>mongoDB’s</a:t>
                      </a:r>
                      <a:r>
                        <a:rPr lang="en-US" sz="1600" dirty="0"/>
                        <a:t> data is updated with the entered data</a:t>
                      </a:r>
                    </a:p>
                  </a:txBody>
                  <a:tcPr/>
                </a:tc>
                <a:tc>
                  <a:txBody>
                    <a:bodyPr/>
                    <a:lstStyle/>
                    <a:p>
                      <a:r>
                        <a:rPr lang="en-US" sz="1600" dirty="0"/>
                        <a:t>The password and username successfully changed </a:t>
                      </a:r>
                    </a:p>
                  </a:txBody>
                  <a:tcPr/>
                </a:tc>
                <a:extLst>
                  <a:ext uri="{0D108BD9-81ED-4DB2-BD59-A6C34878D82A}">
                    <a16:rowId xmlns:a16="http://schemas.microsoft.com/office/drawing/2014/main" val="2684081551"/>
                  </a:ext>
                </a:extLst>
              </a:tr>
              <a:tr h="1016715">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Change a normal user to admin</a:t>
                      </a:r>
                    </a:p>
                  </a:txBody>
                  <a:tcPr/>
                </a:tc>
                <a:tc>
                  <a:txBody>
                    <a:bodyPr/>
                    <a:lstStyle/>
                    <a:p>
                      <a:r>
                        <a:rPr lang="en-US" sz="1600" dirty="0"/>
                        <a:t>In the admin selection window mark a normal user to admin </a:t>
                      </a:r>
                    </a:p>
                  </a:txBody>
                  <a:tcPr/>
                </a:tc>
                <a:tc>
                  <a:txBody>
                    <a:bodyPr/>
                    <a:lstStyle/>
                    <a:p>
                      <a:r>
                        <a:rPr lang="en-US" sz="1600" dirty="0"/>
                        <a:t>Passed</a:t>
                      </a:r>
                    </a:p>
                  </a:txBody>
                  <a:tcPr/>
                </a:tc>
                <a:tc>
                  <a:txBody>
                    <a:bodyPr/>
                    <a:lstStyle/>
                    <a:p>
                      <a:r>
                        <a:rPr lang="en-US" sz="1600" dirty="0"/>
                        <a:t>The user now become admin</a:t>
                      </a:r>
                    </a:p>
                  </a:txBody>
                  <a:tcPr/>
                </a:tc>
                <a:tc>
                  <a:txBody>
                    <a:bodyPr/>
                    <a:lstStyle/>
                    <a:p>
                      <a:r>
                        <a:rPr lang="en-US" sz="1600" dirty="0"/>
                        <a:t>The user now become admin and can access all admin function.</a:t>
                      </a:r>
                    </a:p>
                  </a:txBody>
                  <a:tcPr/>
                </a:tc>
                <a:extLst>
                  <a:ext uri="{0D108BD9-81ED-4DB2-BD59-A6C34878D82A}">
                    <a16:rowId xmlns:a16="http://schemas.microsoft.com/office/drawing/2014/main" val="1735084307"/>
                  </a:ext>
                </a:extLst>
              </a:tr>
              <a:tr h="1160837">
                <a:tc>
                  <a:txBody>
                    <a:bodyPr/>
                    <a:lstStyle/>
                    <a:p>
                      <a:r>
                        <a:rPr lang="en-US" sz="1600" dirty="0"/>
                        <a:t>25</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600" dirty="0"/>
                    </a:p>
                    <a:p>
                      <a:r>
                        <a:rPr lang="en-US" sz="1600" dirty="0"/>
                        <a:t>Deploy website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t>Update GitHub </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p>
                    <a:p>
                      <a:pPr marL="0" indent="0">
                        <a:buFont typeface="+mj-lt"/>
                        <a:buNone/>
                      </a:pP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Push all the change to GitHub and save </a:t>
                      </a:r>
                    </a:p>
                  </a:txBody>
                  <a:tcPr/>
                </a:tc>
                <a:tc>
                  <a:txBody>
                    <a:bodyPr/>
                    <a:lstStyle/>
                    <a:p>
                      <a:r>
                        <a:rPr lang="en-US" sz="1600" dirty="0"/>
                        <a:t>Passed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Whole application updated to GitHub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GitHub repository have the newest version of the app</a:t>
                      </a:r>
                    </a:p>
                  </a:txBody>
                  <a:tcPr/>
                </a:tc>
                <a:extLst>
                  <a:ext uri="{0D108BD9-81ED-4DB2-BD59-A6C34878D82A}">
                    <a16:rowId xmlns:a16="http://schemas.microsoft.com/office/drawing/2014/main" val="3715068029"/>
                  </a:ext>
                </a:extLst>
              </a:tr>
              <a:tr h="1146397">
                <a:tc>
                  <a:txBody>
                    <a:bodyPr/>
                    <a:lstStyle/>
                    <a:p>
                      <a:endParaRPr lang="en-US" sz="1600" dirty="0"/>
                    </a:p>
                  </a:txBody>
                  <a:tcPr/>
                </a:tc>
                <a:tc>
                  <a:txBody>
                    <a:bodyPr/>
                    <a:lstStyle/>
                    <a:p>
                      <a:endParaRPr lang="en-US" sz="1600" dirty="0"/>
                    </a:p>
                  </a:txBody>
                  <a:tcPr/>
                </a:tc>
                <a:tc>
                  <a:txBody>
                    <a:bodyPr/>
                    <a:lstStyle/>
                    <a:p>
                      <a:pPr marL="0" indent="0">
                        <a:buFont typeface="+mj-lt"/>
                        <a:buNone/>
                      </a:pPr>
                      <a:r>
                        <a:rPr lang="en-US" sz="1600" dirty="0"/>
                        <a:t>Connect to mongo DB and Heroku</a:t>
                      </a:r>
                    </a:p>
                  </a:txBody>
                  <a:tcPr/>
                </a:tc>
                <a:tc>
                  <a:txBody>
                    <a:bodyPr/>
                    <a:lstStyle/>
                    <a:p>
                      <a:r>
                        <a:rPr lang="en-US" sz="1600" dirty="0"/>
                        <a:t>In Mongo DB create a cluster and generate link and give Heroku the access link </a:t>
                      </a:r>
                    </a:p>
                  </a:txBody>
                  <a:tcPr/>
                </a:tc>
                <a:tc>
                  <a:txBody>
                    <a:bodyPr/>
                    <a:lstStyle/>
                    <a:p>
                      <a:r>
                        <a:rPr lang="en-US" sz="1600" dirty="0"/>
                        <a:t>Fail</a:t>
                      </a:r>
                    </a:p>
                  </a:txBody>
                  <a:tcPr/>
                </a:tc>
                <a:tc>
                  <a:txBody>
                    <a:bodyPr/>
                    <a:lstStyle/>
                    <a:p>
                      <a:r>
                        <a:rPr lang="en-US" sz="1600" dirty="0"/>
                        <a:t>The website successfully deployed, and everything is now hosted on Heroku’s website </a:t>
                      </a:r>
                    </a:p>
                  </a:txBody>
                  <a:tcPr/>
                </a:tc>
                <a:tc>
                  <a:txBody>
                    <a:bodyPr/>
                    <a:lstStyle/>
                    <a:p>
                      <a:r>
                        <a:rPr lang="en-US" sz="1600" dirty="0"/>
                        <a:t>The Heroku refuse the link and the deployment failed</a:t>
                      </a:r>
                    </a:p>
                  </a:txBody>
                  <a:tcPr/>
                </a:tc>
                <a:extLst>
                  <a:ext uri="{0D108BD9-81ED-4DB2-BD59-A6C34878D82A}">
                    <a16:rowId xmlns:a16="http://schemas.microsoft.com/office/drawing/2014/main" val="3036162388"/>
                  </a:ext>
                </a:extLst>
              </a:tr>
            </a:tbl>
          </a:graphicData>
        </a:graphic>
      </p:graphicFrame>
      <p:sp>
        <p:nvSpPr>
          <p:cNvPr id="2" name="TextBox 1">
            <a:extLst>
              <a:ext uri="{FF2B5EF4-FFF2-40B4-BE49-F238E27FC236}">
                <a16:creationId xmlns:a16="http://schemas.microsoft.com/office/drawing/2014/main" id="{EC73B98A-021E-4213-833B-8A229E791251}"/>
              </a:ext>
            </a:extLst>
          </p:cNvPr>
          <p:cNvSpPr txBox="1"/>
          <p:nvPr/>
        </p:nvSpPr>
        <p:spPr>
          <a:xfrm>
            <a:off x="450166" y="0"/>
            <a:ext cx="2307102" cy="369332"/>
          </a:xfrm>
          <a:prstGeom prst="rect">
            <a:avLst/>
          </a:prstGeom>
          <a:noFill/>
        </p:spPr>
        <p:txBody>
          <a:bodyPr wrap="square" rtlCol="0">
            <a:spAutoFit/>
          </a:bodyPr>
          <a:lstStyle/>
          <a:p>
            <a:r>
              <a:rPr lang="en-US" dirty="0"/>
              <a:t>Sprint 8 Test Cases</a:t>
            </a:r>
          </a:p>
        </p:txBody>
      </p:sp>
    </p:spTree>
    <p:extLst>
      <p:ext uri="{BB962C8B-B14F-4D97-AF65-F5344CB8AC3E}">
        <p14:creationId xmlns:p14="http://schemas.microsoft.com/office/powerpoint/2010/main" val="594007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a:xfrm>
            <a:off x="700218" y="1656292"/>
            <a:ext cx="3150659" cy="2085869"/>
          </a:xfrm>
        </p:spPr>
        <p:txBody>
          <a:bodyPr>
            <a:normAutofit/>
          </a:bodyPr>
          <a:lstStyle/>
          <a:p>
            <a:r>
              <a:rPr lang="en-US" sz="3100">
                <a:solidFill>
                  <a:srgbClr val="FFFFFF"/>
                </a:solidFill>
              </a:rPr>
              <a:t>Technologies we used</a:t>
            </a:r>
          </a:p>
        </p:txBody>
      </p:sp>
      <p:sp>
        <p:nvSpPr>
          <p:cNvPr id="19" name="Rectangle 18">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标&#10;&#10;描述已自动生成">
            <a:extLst>
              <a:ext uri="{FF2B5EF4-FFF2-40B4-BE49-F238E27FC236}">
                <a16:creationId xmlns:a16="http://schemas.microsoft.com/office/drawing/2014/main" id="{251231EF-C2AF-49C3-A1F4-786C59E95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999" y="860249"/>
            <a:ext cx="3356919" cy="2365102"/>
          </a:xfrm>
          <a:prstGeom prst="rect">
            <a:avLst/>
          </a:prstGeom>
        </p:spPr>
      </p:pic>
      <p:sp>
        <p:nvSpPr>
          <p:cNvPr id="27" name="Rectangle 26">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徽标&#10;&#10;描述已自动生成">
            <a:extLst>
              <a:ext uri="{FF2B5EF4-FFF2-40B4-BE49-F238E27FC236}">
                <a16:creationId xmlns:a16="http://schemas.microsoft.com/office/drawing/2014/main" id="{1814C85D-B05F-429E-84A4-56FC5BBD318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23232" y="1482114"/>
            <a:ext cx="3372551" cy="1121373"/>
          </a:xfrm>
          <a:prstGeom prst="rect">
            <a:avLst/>
          </a:prstGeom>
        </p:spPr>
      </p:pic>
      <p:sp>
        <p:nvSpPr>
          <p:cNvPr id="29" name="Rectangle 28">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descr="图标&#10;&#10;描述已自动生成">
            <a:extLst>
              <a:ext uri="{FF2B5EF4-FFF2-40B4-BE49-F238E27FC236}">
                <a16:creationId xmlns:a16="http://schemas.microsoft.com/office/drawing/2014/main" id="{6C72833A-38BC-451A-A948-98B4BBA99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999" y="3957872"/>
            <a:ext cx="3356919" cy="2056113"/>
          </a:xfrm>
          <a:prstGeom prst="rect">
            <a:avLst/>
          </a:prstGeom>
        </p:spPr>
      </p:pic>
      <p:sp>
        <p:nvSpPr>
          <p:cNvPr id="31" name="Rectangle 30">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徽标&#10;&#10;描述已自动生成">
            <a:extLst>
              <a:ext uri="{FF2B5EF4-FFF2-40B4-BE49-F238E27FC236}">
                <a16:creationId xmlns:a16="http://schemas.microsoft.com/office/drawing/2014/main" id="{F4C44F10-DEDE-4891-A4E7-32CEAABD181D}"/>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8223232" y="4311418"/>
            <a:ext cx="3372551" cy="1349020"/>
          </a:xfrm>
          <a:prstGeom prst="rect">
            <a:avLst/>
          </a:prstGeom>
        </p:spPr>
      </p:pic>
    </p:spTree>
    <p:extLst>
      <p:ext uri="{BB962C8B-B14F-4D97-AF65-F5344CB8AC3E}">
        <p14:creationId xmlns:p14="http://schemas.microsoft.com/office/powerpoint/2010/main" val="388304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70FE-FD20-43D5-9E75-3D6F6717E9C1}"/>
              </a:ext>
            </a:extLst>
          </p:cNvPr>
          <p:cNvSpPr>
            <a:spLocks noGrp="1"/>
          </p:cNvSpPr>
          <p:nvPr>
            <p:ph type="ctrTitle"/>
          </p:nvPr>
        </p:nvSpPr>
        <p:spPr/>
        <p:txBody>
          <a:bodyPr/>
          <a:lstStyle/>
          <a:p>
            <a:r>
              <a:rPr lang="en-US" dirty="0"/>
              <a:t>Reasons we chose some of the technologies</a:t>
            </a:r>
          </a:p>
        </p:txBody>
      </p:sp>
      <p:sp>
        <p:nvSpPr>
          <p:cNvPr id="4" name="TextBox 3">
            <a:extLst>
              <a:ext uri="{FF2B5EF4-FFF2-40B4-BE49-F238E27FC236}">
                <a16:creationId xmlns:a16="http://schemas.microsoft.com/office/drawing/2014/main" id="{9897370B-8A30-4C4A-AF4B-AD3CBBD33EE4}"/>
              </a:ext>
            </a:extLst>
          </p:cNvPr>
          <p:cNvSpPr txBox="1"/>
          <p:nvPr/>
        </p:nvSpPr>
        <p:spPr>
          <a:xfrm>
            <a:off x="659876" y="3318235"/>
            <a:ext cx="3176833" cy="1754326"/>
          </a:xfrm>
          <a:prstGeom prst="rect">
            <a:avLst/>
          </a:prstGeom>
          <a:noFill/>
        </p:spPr>
        <p:txBody>
          <a:bodyPr wrap="square" rtlCol="0">
            <a:spAutoFit/>
          </a:bodyPr>
          <a:lstStyle/>
          <a:p>
            <a:r>
              <a:rPr lang="en-US" b="1" dirty="0">
                <a:solidFill>
                  <a:schemeClr val="bg1"/>
                </a:solidFill>
              </a:rPr>
              <a:t>React</a:t>
            </a:r>
            <a:r>
              <a:rPr lang="en-US" dirty="0">
                <a:solidFill>
                  <a:schemeClr val="bg1"/>
                </a:solidFill>
              </a:rPr>
              <a:t> is an open-source, front end, JavaScript library for building user interfaces or UI components. The reusable components are suitable for our project.</a:t>
            </a:r>
          </a:p>
        </p:txBody>
      </p:sp>
      <p:sp>
        <p:nvSpPr>
          <p:cNvPr id="5" name="TextBox 4">
            <a:extLst>
              <a:ext uri="{FF2B5EF4-FFF2-40B4-BE49-F238E27FC236}">
                <a16:creationId xmlns:a16="http://schemas.microsoft.com/office/drawing/2014/main" id="{512A39F9-8888-4CC3-97E7-794740BC52DE}"/>
              </a:ext>
            </a:extLst>
          </p:cNvPr>
          <p:cNvSpPr txBox="1"/>
          <p:nvPr/>
        </p:nvSpPr>
        <p:spPr>
          <a:xfrm>
            <a:off x="4209068" y="3327661"/>
            <a:ext cx="3308808" cy="2031325"/>
          </a:xfrm>
          <a:prstGeom prst="rect">
            <a:avLst/>
          </a:prstGeom>
          <a:noFill/>
        </p:spPr>
        <p:txBody>
          <a:bodyPr wrap="square" rtlCol="0">
            <a:spAutoFit/>
          </a:bodyPr>
          <a:lstStyle/>
          <a:p>
            <a:r>
              <a:rPr lang="en-US" b="1" dirty="0">
                <a:solidFill>
                  <a:schemeClr val="bg1"/>
                </a:solidFill>
              </a:rPr>
              <a:t>MongoDB</a:t>
            </a:r>
            <a:r>
              <a:rPr lang="en-US" dirty="0">
                <a:solidFill>
                  <a:schemeClr val="bg1"/>
                </a:solidFill>
              </a:rPr>
              <a:t> is a source-available cross-platform document-oriented database program. Classified as a NoSQL database program. We choose it as our database because it is fast and easy to use.</a:t>
            </a:r>
          </a:p>
        </p:txBody>
      </p:sp>
      <p:sp>
        <p:nvSpPr>
          <p:cNvPr id="6" name="TextBox 5">
            <a:extLst>
              <a:ext uri="{FF2B5EF4-FFF2-40B4-BE49-F238E27FC236}">
                <a16:creationId xmlns:a16="http://schemas.microsoft.com/office/drawing/2014/main" id="{2B6D7FC9-595A-4FFD-A2E1-1A7D49DCCEDA}"/>
              </a:ext>
            </a:extLst>
          </p:cNvPr>
          <p:cNvSpPr txBox="1"/>
          <p:nvPr/>
        </p:nvSpPr>
        <p:spPr>
          <a:xfrm>
            <a:off x="7890235" y="3327661"/>
            <a:ext cx="3525625" cy="1477328"/>
          </a:xfrm>
          <a:prstGeom prst="rect">
            <a:avLst/>
          </a:prstGeom>
          <a:noFill/>
        </p:spPr>
        <p:txBody>
          <a:bodyPr wrap="square" rtlCol="0">
            <a:spAutoFit/>
          </a:bodyPr>
          <a:lstStyle/>
          <a:p>
            <a:r>
              <a:rPr lang="en-US" b="1" dirty="0">
                <a:solidFill>
                  <a:schemeClr val="bg1"/>
                </a:solidFill>
              </a:rPr>
              <a:t>Node.js</a:t>
            </a:r>
            <a:r>
              <a:rPr lang="en-US" dirty="0">
                <a:solidFill>
                  <a:schemeClr val="bg1"/>
                </a:solidFill>
              </a:rPr>
              <a:t> is primarily used for non-blocking, event-driven servers, due to its single-threaded nature. It is used for traditional web sites and back-end API services</a:t>
            </a:r>
          </a:p>
        </p:txBody>
      </p:sp>
    </p:spTree>
    <p:extLst>
      <p:ext uri="{BB962C8B-B14F-4D97-AF65-F5344CB8AC3E}">
        <p14:creationId xmlns:p14="http://schemas.microsoft.com/office/powerpoint/2010/main" val="765856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18196E7B-93E3-4B73-9E7E-45F50A38BBB9}"/>
              </a:ext>
            </a:extLst>
          </p:cNvPr>
          <p:cNvGraphicFramePr>
            <a:graphicFrameLocks noGrp="1"/>
          </p:cNvGraphicFramePr>
          <p:nvPr>
            <p:extLst>
              <p:ext uri="{D42A27DB-BD31-4B8C-83A1-F6EECF244321}">
                <p14:modId xmlns:p14="http://schemas.microsoft.com/office/powerpoint/2010/main" val="958676320"/>
              </p:ext>
            </p:extLst>
          </p:nvPr>
        </p:nvGraphicFramePr>
        <p:xfrm>
          <a:off x="585282" y="5030845"/>
          <a:ext cx="10982604" cy="640080"/>
        </p:xfrm>
        <a:graphic>
          <a:graphicData uri="http://schemas.openxmlformats.org/drawingml/2006/table">
            <a:tbl>
              <a:tblPr>
                <a:tableStyleId>{2D5ABB26-0587-4C30-8999-92F81FD0307C}</a:tableStyleId>
              </a:tblPr>
              <a:tblGrid>
                <a:gridCol w="10982604">
                  <a:extLst>
                    <a:ext uri="{9D8B030D-6E8A-4147-A177-3AD203B41FA5}">
                      <a16:colId xmlns:a16="http://schemas.microsoft.com/office/drawing/2014/main" val="1846262371"/>
                    </a:ext>
                  </a:extLst>
                </a:gridCol>
              </a:tblGrid>
              <a:tr h="542640">
                <a:tc>
                  <a:txBody>
                    <a:bodyPr/>
                    <a:lstStyle/>
                    <a:p>
                      <a:r>
                        <a:rPr lang="en-US" dirty="0"/>
                        <a:t>Overall, the team had good communication and participation. However, we did poorly on time management so some of the functions were not completed.</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26359647"/>
                  </a:ext>
                </a:extLst>
              </a:tr>
            </a:tbl>
          </a:graphicData>
        </a:graphic>
      </p:graphicFrame>
      <p:graphicFrame>
        <p:nvGraphicFramePr>
          <p:cNvPr id="7" name="Table 5">
            <a:extLst>
              <a:ext uri="{FF2B5EF4-FFF2-40B4-BE49-F238E27FC236}">
                <a16:creationId xmlns:a16="http://schemas.microsoft.com/office/drawing/2014/main" id="{D65B4F89-04D4-4E39-8250-857A1D592D8A}"/>
              </a:ext>
            </a:extLst>
          </p:cNvPr>
          <p:cNvGraphicFramePr>
            <a:graphicFrameLocks noGrp="1"/>
          </p:cNvGraphicFramePr>
          <p:nvPr>
            <p:extLst>
              <p:ext uri="{D42A27DB-BD31-4B8C-83A1-F6EECF244321}">
                <p14:modId xmlns:p14="http://schemas.microsoft.com/office/powerpoint/2010/main" val="1041512566"/>
              </p:ext>
            </p:extLst>
          </p:nvPr>
        </p:nvGraphicFramePr>
        <p:xfrm>
          <a:off x="446533" y="1229722"/>
          <a:ext cx="11293915" cy="3672215"/>
        </p:xfrm>
        <a:graphic>
          <a:graphicData uri="http://schemas.openxmlformats.org/drawingml/2006/table">
            <a:tbl>
              <a:tblPr firstRow="1" bandRow="1">
                <a:tableStyleId>{5C22544A-7EE6-4342-B048-85BDC9FD1C3A}</a:tableStyleId>
              </a:tblPr>
              <a:tblGrid>
                <a:gridCol w="1140468">
                  <a:extLst>
                    <a:ext uri="{9D8B030D-6E8A-4147-A177-3AD203B41FA5}">
                      <a16:colId xmlns:a16="http://schemas.microsoft.com/office/drawing/2014/main" val="1989454807"/>
                    </a:ext>
                  </a:extLst>
                </a:gridCol>
                <a:gridCol w="923236">
                  <a:extLst>
                    <a:ext uri="{9D8B030D-6E8A-4147-A177-3AD203B41FA5}">
                      <a16:colId xmlns:a16="http://schemas.microsoft.com/office/drawing/2014/main" val="699360124"/>
                    </a:ext>
                  </a:extLst>
                </a:gridCol>
                <a:gridCol w="1316969">
                  <a:extLst>
                    <a:ext uri="{9D8B030D-6E8A-4147-A177-3AD203B41FA5}">
                      <a16:colId xmlns:a16="http://schemas.microsoft.com/office/drawing/2014/main" val="3808730948"/>
                    </a:ext>
                  </a:extLst>
                </a:gridCol>
                <a:gridCol w="2580573">
                  <a:extLst>
                    <a:ext uri="{9D8B030D-6E8A-4147-A177-3AD203B41FA5}">
                      <a16:colId xmlns:a16="http://schemas.microsoft.com/office/drawing/2014/main" val="1313148040"/>
                    </a:ext>
                  </a:extLst>
                </a:gridCol>
                <a:gridCol w="3541727">
                  <a:extLst>
                    <a:ext uri="{9D8B030D-6E8A-4147-A177-3AD203B41FA5}">
                      <a16:colId xmlns:a16="http://schemas.microsoft.com/office/drawing/2014/main" val="3005618780"/>
                    </a:ext>
                  </a:extLst>
                </a:gridCol>
                <a:gridCol w="838854">
                  <a:extLst>
                    <a:ext uri="{9D8B030D-6E8A-4147-A177-3AD203B41FA5}">
                      <a16:colId xmlns:a16="http://schemas.microsoft.com/office/drawing/2014/main" val="1475910926"/>
                    </a:ext>
                  </a:extLst>
                </a:gridCol>
                <a:gridCol w="952088">
                  <a:extLst>
                    <a:ext uri="{9D8B030D-6E8A-4147-A177-3AD203B41FA5}">
                      <a16:colId xmlns:a16="http://schemas.microsoft.com/office/drawing/2014/main" val="3341760711"/>
                    </a:ext>
                  </a:extLst>
                </a:gridCol>
              </a:tblGrid>
              <a:tr h="707106">
                <a:tc>
                  <a:txBody>
                    <a:bodyPr/>
                    <a:lstStyle/>
                    <a:p>
                      <a:r>
                        <a:rPr lang="en-US" dirty="0"/>
                        <a:t> Story ID</a:t>
                      </a:r>
                    </a:p>
                  </a:txBody>
                  <a:tcPr/>
                </a:tc>
                <a:tc>
                  <a:txBody>
                    <a:bodyPr/>
                    <a:lstStyle/>
                    <a:p>
                      <a:r>
                        <a:rPr lang="en-US" dirty="0"/>
                        <a:t>Sprint</a:t>
                      </a:r>
                    </a:p>
                  </a:txBody>
                  <a:tcPr/>
                </a:tc>
                <a:tc>
                  <a:txBody>
                    <a:bodyPr/>
                    <a:lstStyle/>
                    <a:p>
                      <a:r>
                        <a:rPr lang="en-US" dirty="0"/>
                        <a:t>User type</a:t>
                      </a:r>
                    </a:p>
                  </a:txBody>
                  <a:tcPr/>
                </a:tc>
                <a:tc>
                  <a:txBody>
                    <a:bodyPr/>
                    <a:lstStyle/>
                    <a:p>
                      <a:r>
                        <a:rPr lang="en-US" dirty="0"/>
                        <a:t>I want be able to …                                    </a:t>
                      </a:r>
                    </a:p>
                  </a:txBody>
                  <a:tcPr/>
                </a:tc>
                <a:tc>
                  <a:txBody>
                    <a:bodyPr/>
                    <a:lstStyle/>
                    <a:p>
                      <a:r>
                        <a:rPr lang="en-US" dirty="0"/>
                        <a:t>So that…</a:t>
                      </a:r>
                    </a:p>
                  </a:txBody>
                  <a:tcPr/>
                </a:tc>
                <a:tc>
                  <a:txBody>
                    <a:bodyPr/>
                    <a:lstStyle/>
                    <a:p>
                      <a:r>
                        <a:rPr lang="en-US" dirty="0"/>
                        <a:t>type</a:t>
                      </a:r>
                    </a:p>
                  </a:txBody>
                  <a:tcPr/>
                </a:tc>
                <a:tc>
                  <a:txBody>
                    <a:bodyPr/>
                    <a:lstStyle/>
                    <a:p>
                      <a:r>
                        <a:rPr lang="en-US" dirty="0"/>
                        <a:t>status</a:t>
                      </a:r>
                    </a:p>
                  </a:txBody>
                  <a:tcPr/>
                </a:tc>
                <a:extLst>
                  <a:ext uri="{0D108BD9-81ED-4DB2-BD59-A6C34878D82A}">
                    <a16:rowId xmlns:a16="http://schemas.microsoft.com/office/drawing/2014/main" val="1127666816"/>
                  </a:ext>
                </a:extLst>
              </a:tr>
              <a:tr h="634942">
                <a:tc>
                  <a:txBody>
                    <a:bodyPr/>
                    <a:lstStyle/>
                    <a:p>
                      <a:r>
                        <a:rPr lang="en-US" sz="1700" dirty="0"/>
                        <a:t>23</a:t>
                      </a:r>
                    </a:p>
                  </a:txBody>
                  <a:tcPr/>
                </a:tc>
                <a:tc>
                  <a:txBody>
                    <a:bodyPr/>
                    <a:lstStyle/>
                    <a:p>
                      <a:r>
                        <a:rPr lang="en-US" sz="1700" dirty="0"/>
                        <a:t>VIII</a:t>
                      </a:r>
                    </a:p>
                  </a:txBody>
                  <a:tcPr/>
                </a:tc>
                <a:tc>
                  <a:txBody>
                    <a:bodyPr/>
                    <a:lstStyle/>
                    <a:p>
                      <a:r>
                        <a:rPr lang="en-US" sz="1700" dirty="0"/>
                        <a:t>Admin</a:t>
                      </a:r>
                    </a:p>
                  </a:txBody>
                  <a:tcPr/>
                </a:tc>
                <a:tc>
                  <a:txBody>
                    <a:bodyPr/>
                    <a:lstStyle/>
                    <a:p>
                      <a:r>
                        <a:rPr lang="en-US" sz="1700" dirty="0"/>
                        <a:t>Edit user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I can change user’s info as needed</a:t>
                      </a:r>
                    </a:p>
                    <a:p>
                      <a:endParaRPr lang="en-US" sz="1700" dirty="0"/>
                    </a:p>
                  </a:txBody>
                  <a:tcPr/>
                </a:tc>
                <a:tc>
                  <a:txBody>
                    <a:bodyPr/>
                    <a:lstStyle/>
                    <a:p>
                      <a:r>
                        <a:rPr lang="en-US" sz="1700" dirty="0"/>
                        <a:t>story</a:t>
                      </a:r>
                    </a:p>
                  </a:txBody>
                  <a:tcPr/>
                </a:tc>
                <a:tc>
                  <a:txBody>
                    <a:bodyPr/>
                    <a:lstStyle/>
                    <a:p>
                      <a:r>
                        <a:rPr lang="en-US" sz="1700" dirty="0"/>
                        <a:t>Done</a:t>
                      </a:r>
                    </a:p>
                  </a:txBody>
                  <a:tcPr/>
                </a:tc>
                <a:extLst>
                  <a:ext uri="{0D108BD9-81ED-4DB2-BD59-A6C34878D82A}">
                    <a16:rowId xmlns:a16="http://schemas.microsoft.com/office/drawing/2014/main" val="517045202"/>
                  </a:ext>
                </a:extLst>
              </a:tr>
              <a:tr h="603969">
                <a:tc>
                  <a:txBody>
                    <a:bodyPr/>
                    <a:lstStyle/>
                    <a:p>
                      <a:r>
                        <a:rPr lang="en-US" sz="1700" dirty="0"/>
                        <a:t>23a</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Build </a:t>
                      </a:r>
                      <a:r>
                        <a:rPr lang="en-US" sz="1600" dirty="0" err="1"/>
                        <a:t>api</a:t>
                      </a:r>
                      <a:r>
                        <a:rPr lang="en-US" sz="1600" dirty="0"/>
                        <a:t> for update users</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3301955113"/>
                  </a:ext>
                </a:extLst>
              </a:tr>
              <a:tr h="603969">
                <a:tc>
                  <a:txBody>
                    <a:bodyPr/>
                    <a:lstStyle/>
                    <a:p>
                      <a:r>
                        <a:rPr lang="en-US" sz="1700" dirty="0"/>
                        <a:t>23b</a:t>
                      </a:r>
                    </a:p>
                  </a:txBody>
                  <a:tcPr/>
                </a:tc>
                <a:tc>
                  <a:txBody>
                    <a:bodyPr/>
                    <a:lstStyle/>
                    <a:p>
                      <a:r>
                        <a:rPr lang="en-US" sz="1700" dirty="0"/>
                        <a:t>VIII</a:t>
                      </a:r>
                    </a:p>
                  </a:txBody>
                  <a:tcPr/>
                </a:tc>
                <a:tc>
                  <a:txBody>
                    <a:bodyPr/>
                    <a:lstStyle/>
                    <a:p>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t>Create edit screen UI</a:t>
                      </a:r>
                    </a:p>
                    <a:p>
                      <a:endParaRPr lang="en-US" sz="1700" dirty="0"/>
                    </a:p>
                  </a:txBody>
                  <a:tcPr/>
                </a:tc>
                <a:tc>
                  <a:txBody>
                    <a:bodyPr/>
                    <a:lstStyle/>
                    <a:p>
                      <a:endParaRPr lang="en-US" sz="1700" dirty="0"/>
                    </a:p>
                  </a:txBody>
                  <a:tcPr/>
                </a:tc>
                <a:tc>
                  <a:txBody>
                    <a:bodyPr/>
                    <a:lstStyle/>
                    <a:p>
                      <a:r>
                        <a:rPr lang="en-US" sz="1700" dirty="0"/>
                        <a:t>task</a:t>
                      </a:r>
                    </a:p>
                  </a:txBody>
                  <a:tcPr/>
                </a:tc>
                <a:tc>
                  <a:txBody>
                    <a:bodyPr/>
                    <a:lstStyle/>
                    <a:p>
                      <a:r>
                        <a:rPr lang="en-US" sz="1700" dirty="0"/>
                        <a:t>Done</a:t>
                      </a:r>
                    </a:p>
                  </a:txBody>
                  <a:tcPr/>
                </a:tc>
                <a:extLst>
                  <a:ext uri="{0D108BD9-81ED-4DB2-BD59-A6C34878D82A}">
                    <a16:rowId xmlns:a16="http://schemas.microsoft.com/office/drawing/2014/main" val="2148973648"/>
                  </a:ext>
                </a:extLst>
              </a:tr>
              <a:tr h="540748">
                <a:tc>
                  <a:txBody>
                    <a:bodyPr/>
                    <a:lstStyle/>
                    <a:p>
                      <a:r>
                        <a:rPr lang="en-US" sz="1700" dirty="0"/>
                        <a:t>24</a:t>
                      </a:r>
                    </a:p>
                  </a:txBody>
                  <a:tcPr/>
                </a:tc>
                <a:tc>
                  <a:txBody>
                    <a:bodyPr/>
                    <a:lstStyle/>
                    <a:p>
                      <a:r>
                        <a:rPr lang="en-US" sz="1700" dirty="0"/>
                        <a:t>VIII</a:t>
                      </a:r>
                    </a:p>
                  </a:txBody>
                  <a:tcPr/>
                </a:tc>
                <a:tc>
                  <a:txBody>
                    <a:bodyPr/>
                    <a:lstStyle/>
                    <a:p>
                      <a:r>
                        <a:rPr lang="en-US" sz="1700" dirty="0"/>
                        <a:t>Seller</a:t>
                      </a:r>
                    </a:p>
                  </a:txBody>
                  <a:tcPr/>
                </a:tc>
                <a:tc>
                  <a:txBody>
                    <a:bodyPr/>
                    <a:lstStyle/>
                    <a:p>
                      <a:r>
                        <a:rPr lang="en-US" sz="1700" dirty="0"/>
                        <a:t>Have a seller page</a:t>
                      </a:r>
                    </a:p>
                  </a:txBody>
                  <a:tcPr/>
                </a:tc>
                <a:tc>
                  <a:txBody>
                    <a:bodyPr/>
                    <a:lstStyle/>
                    <a:p>
                      <a:r>
                        <a:rPr lang="en-US" sz="1700" dirty="0"/>
                        <a:t>I can list product for sale as a user</a:t>
                      </a:r>
                    </a:p>
                  </a:txBody>
                  <a:tcPr/>
                </a:tc>
                <a:tc>
                  <a:txBody>
                    <a:bodyPr/>
                    <a:lstStyle/>
                    <a:p>
                      <a:r>
                        <a:rPr lang="en-US" sz="1700" dirty="0"/>
                        <a:t>story</a:t>
                      </a:r>
                    </a:p>
                  </a:txBody>
                  <a:tcPr/>
                </a:tc>
                <a:tc>
                  <a:txBody>
                    <a:bodyPr/>
                    <a:lstStyle/>
                    <a:p>
                      <a:r>
                        <a:rPr lang="en-US" sz="1700" dirty="0"/>
                        <a:t>Skip</a:t>
                      </a:r>
                    </a:p>
                  </a:txBody>
                  <a:tcPr/>
                </a:tc>
                <a:extLst>
                  <a:ext uri="{0D108BD9-81ED-4DB2-BD59-A6C34878D82A}">
                    <a16:rowId xmlns:a16="http://schemas.microsoft.com/office/drawing/2014/main" val="3635142722"/>
                  </a:ext>
                </a:extLst>
              </a:tr>
              <a:tr h="581481">
                <a:tc>
                  <a:txBody>
                    <a:bodyPr/>
                    <a:lstStyle/>
                    <a:p>
                      <a:r>
                        <a:rPr lang="en-US" sz="1700" dirty="0"/>
                        <a:t>25</a:t>
                      </a:r>
                    </a:p>
                  </a:txBody>
                  <a:tcPr/>
                </a:tc>
                <a:tc>
                  <a:txBody>
                    <a:bodyPr/>
                    <a:lstStyle/>
                    <a:p>
                      <a:r>
                        <a:rPr lang="en-US" sz="1700" dirty="0"/>
                        <a:t>VIII</a:t>
                      </a:r>
                    </a:p>
                  </a:txBody>
                  <a:tcPr/>
                </a:tc>
                <a:tc>
                  <a:txBody>
                    <a:bodyPr/>
                    <a:lstStyle/>
                    <a:p>
                      <a:r>
                        <a:rPr lang="en-US" sz="1700" dirty="0"/>
                        <a:t>Everyone</a:t>
                      </a:r>
                    </a:p>
                  </a:txBody>
                  <a:tcPr/>
                </a:tc>
                <a:tc>
                  <a:txBody>
                    <a:bodyPr/>
                    <a:lstStyle/>
                    <a:p>
                      <a:r>
                        <a:rPr lang="en-US" sz="1700" dirty="0"/>
                        <a:t>Deploy website</a:t>
                      </a:r>
                    </a:p>
                  </a:txBody>
                  <a:tcPr/>
                </a:tc>
                <a:tc>
                  <a:txBody>
                    <a:bodyPr/>
                    <a:lstStyle/>
                    <a:p>
                      <a:r>
                        <a:rPr lang="en-US" sz="1700" dirty="0"/>
                        <a:t>Website is good to use</a:t>
                      </a:r>
                    </a:p>
                  </a:txBody>
                  <a:tcPr/>
                </a:tc>
                <a:tc>
                  <a:txBody>
                    <a:bodyPr/>
                    <a:lstStyle/>
                    <a:p>
                      <a:r>
                        <a:rPr lang="en-US" sz="1700" dirty="0"/>
                        <a:t>story</a:t>
                      </a:r>
                    </a:p>
                  </a:txBody>
                  <a:tcPr/>
                </a:tc>
                <a:tc>
                  <a:txBody>
                    <a:bodyPr/>
                    <a:lstStyle/>
                    <a:p>
                      <a:r>
                        <a:rPr lang="en-US" sz="1700" dirty="0"/>
                        <a:t>Fail</a:t>
                      </a:r>
                    </a:p>
                  </a:txBody>
                  <a:tcPr/>
                </a:tc>
                <a:extLst>
                  <a:ext uri="{0D108BD9-81ED-4DB2-BD59-A6C34878D82A}">
                    <a16:rowId xmlns:a16="http://schemas.microsoft.com/office/drawing/2014/main" val="4231492999"/>
                  </a:ext>
                </a:extLst>
              </a:tr>
            </a:tbl>
          </a:graphicData>
        </a:graphic>
      </p:graphicFrame>
      <p:sp>
        <p:nvSpPr>
          <p:cNvPr id="2" name="TextBox 1">
            <a:extLst>
              <a:ext uri="{FF2B5EF4-FFF2-40B4-BE49-F238E27FC236}">
                <a16:creationId xmlns:a16="http://schemas.microsoft.com/office/drawing/2014/main" id="{C5F9628A-B0BE-47E2-9274-ADEF51BB3497}"/>
              </a:ext>
            </a:extLst>
          </p:cNvPr>
          <p:cNvSpPr txBox="1"/>
          <p:nvPr/>
        </p:nvSpPr>
        <p:spPr>
          <a:xfrm>
            <a:off x="585282" y="588167"/>
            <a:ext cx="2703443" cy="369332"/>
          </a:xfrm>
          <a:prstGeom prst="rect">
            <a:avLst/>
          </a:prstGeom>
          <a:noFill/>
        </p:spPr>
        <p:txBody>
          <a:bodyPr wrap="square" rtlCol="0">
            <a:spAutoFit/>
          </a:bodyPr>
          <a:lstStyle/>
          <a:p>
            <a:r>
              <a:rPr lang="en-US" dirty="0"/>
              <a:t>  SPRINT 8 BACKLOG</a:t>
            </a:r>
          </a:p>
        </p:txBody>
      </p:sp>
    </p:spTree>
    <p:extLst>
      <p:ext uri="{BB962C8B-B14F-4D97-AF65-F5344CB8AC3E}">
        <p14:creationId xmlns:p14="http://schemas.microsoft.com/office/powerpoint/2010/main" val="4291761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31" name="Rectangle 30">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6" name="TextBox 5">
            <a:extLst>
              <a:ext uri="{FF2B5EF4-FFF2-40B4-BE49-F238E27FC236}">
                <a16:creationId xmlns:a16="http://schemas.microsoft.com/office/drawing/2014/main" id="{C9441A13-ACB5-4F63-8828-44062BF47193}"/>
              </a:ext>
            </a:extLst>
          </p:cNvPr>
          <p:cNvSpPr txBox="1"/>
          <p:nvPr/>
        </p:nvSpPr>
        <p:spPr>
          <a:xfrm>
            <a:off x="690903" y="1857828"/>
            <a:ext cx="3412067" cy="2462385"/>
          </a:xfrm>
          <a:prstGeom prst="rect">
            <a:avLst/>
          </a:prstGeom>
        </p:spPr>
        <p:txBody>
          <a:bodyPr vert="horz" lIns="91440" tIns="45720" rIns="91440" bIns="45720" rtlCol="0" anchor="b">
            <a:normAutofit/>
          </a:bodyPr>
          <a:lstStyle/>
          <a:p>
            <a:pPr defTabSz="457200">
              <a:spcBef>
                <a:spcPct val="0"/>
              </a:spcBef>
              <a:spcAft>
                <a:spcPts val="600"/>
              </a:spcAft>
            </a:pPr>
            <a:r>
              <a:rPr lang="en-US" sz="2400" cap="all" dirty="0">
                <a:solidFill>
                  <a:srgbClr val="FFFFFF"/>
                </a:solidFill>
                <a:latin typeface="+mj-lt"/>
                <a:ea typeface="+mj-ea"/>
                <a:cs typeface="+mj-cs"/>
              </a:rPr>
              <a:t>BURNDOWN CHART </a:t>
            </a:r>
          </a:p>
          <a:p>
            <a:pPr defTabSz="457200">
              <a:spcBef>
                <a:spcPct val="0"/>
              </a:spcBef>
              <a:spcAft>
                <a:spcPts val="600"/>
              </a:spcAft>
            </a:pPr>
            <a:endParaRPr lang="en-US" sz="3600" cap="all" dirty="0">
              <a:solidFill>
                <a:srgbClr val="FFFFFF"/>
              </a:solidFill>
              <a:latin typeface="+mj-lt"/>
              <a:ea typeface="+mj-ea"/>
              <a:cs typeface="+mj-cs"/>
            </a:endParaRPr>
          </a:p>
        </p:txBody>
      </p:sp>
      <p:pic>
        <p:nvPicPr>
          <p:cNvPr id="8" name="图片 2">
            <a:extLst>
              <a:ext uri="{FF2B5EF4-FFF2-40B4-BE49-F238E27FC236}">
                <a16:creationId xmlns:a16="http://schemas.microsoft.com/office/drawing/2014/main" id="{86216839-E1BB-4DD8-959F-44C50C310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03" y="854439"/>
            <a:ext cx="8051798" cy="5351489"/>
          </a:xfrm>
          <a:prstGeom prst="rect">
            <a:avLst/>
          </a:prstGeom>
        </p:spPr>
      </p:pic>
    </p:spTree>
    <p:extLst>
      <p:ext uri="{BB962C8B-B14F-4D97-AF65-F5344CB8AC3E}">
        <p14:creationId xmlns:p14="http://schemas.microsoft.com/office/powerpoint/2010/main" val="16295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448728E-2EDF-4F60-A97C-C0F08E06DB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a:extLst>
              <a:ext uri="{FF2B5EF4-FFF2-40B4-BE49-F238E27FC236}">
                <a16:creationId xmlns:a16="http://schemas.microsoft.com/office/drawing/2014/main" id="{78CBB40F-4E03-45AE-9020-C27B0AE7F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a:extLst>
              <a:ext uri="{FF2B5EF4-FFF2-40B4-BE49-F238E27FC236}">
                <a16:creationId xmlns:a16="http://schemas.microsoft.com/office/drawing/2014/main" id="{A9F7CCD1-513F-4B7A-9497-7AA9144DB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702156"/>
            <a:ext cx="11029616" cy="1188720"/>
          </a:xfrm>
        </p:spPr>
        <p:txBody>
          <a:bodyPr vert="horz" lIns="91440" tIns="45720" rIns="91440" bIns="45720" rtlCol="0" anchor="b">
            <a:normAutofit/>
          </a:bodyPr>
          <a:lstStyle/>
          <a:p>
            <a:r>
              <a:rPr lang="en-US" sz="2800" b="0" kern="1200" cap="all">
                <a:solidFill>
                  <a:schemeClr val="tx1">
                    <a:lumMod val="85000"/>
                    <a:lumOff val="15000"/>
                  </a:schemeClr>
                </a:solidFill>
                <a:latin typeface="+mj-lt"/>
                <a:ea typeface="+mj-ea"/>
                <a:cs typeface="+mj-cs"/>
              </a:rPr>
              <a:t>Agenda</a:t>
            </a:r>
          </a:p>
        </p:txBody>
      </p:sp>
      <p:sp>
        <p:nvSpPr>
          <p:cNvPr id="52" name="Rectangle 51">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55">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FB3917ED-AB33-4ABD-8A14-8D38F34DEAAC}"/>
              </a:ext>
            </a:extLst>
          </p:cNvPr>
          <p:cNvSpPr txBox="1"/>
          <p:nvPr/>
        </p:nvSpPr>
        <p:spPr>
          <a:xfrm>
            <a:off x="740228" y="2423886"/>
            <a:ext cx="7128127" cy="3908762"/>
          </a:xfrm>
          <a:prstGeom prst="rect">
            <a:avLst/>
          </a:prstGeom>
          <a:noFill/>
        </p:spPr>
        <p:txBody>
          <a:bodyPr wrap="square" rtlCol="0">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graphicFrame>
        <p:nvGraphicFramePr>
          <p:cNvPr id="22" name="TextBox 2">
            <a:extLst>
              <a:ext uri="{FF2B5EF4-FFF2-40B4-BE49-F238E27FC236}">
                <a16:creationId xmlns:a16="http://schemas.microsoft.com/office/drawing/2014/main" id="{353CCF07-7F10-4A3C-9078-54225D91A991}"/>
              </a:ext>
            </a:extLst>
          </p:cNvPr>
          <p:cNvGraphicFramePr/>
          <p:nvPr>
            <p:extLst>
              <p:ext uri="{D42A27DB-BD31-4B8C-83A1-F6EECF244321}">
                <p14:modId xmlns:p14="http://schemas.microsoft.com/office/powerpoint/2010/main" val="1945931041"/>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8325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3D9B4F-21BE-49B1-9512-248F3213D777}"/>
              </a:ext>
            </a:extLst>
          </p:cNvPr>
          <p:cNvPicPr>
            <a:picLocks noChangeAspect="1"/>
          </p:cNvPicPr>
          <p:nvPr/>
        </p:nvPicPr>
        <p:blipFill rotWithShape="1">
          <a:blip r:embed="rId2"/>
          <a:srcRect t="29115" b="15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E07A4B-17C3-444D-AEBE-999886C267C6}"/>
              </a:ext>
            </a:extLst>
          </p:cNvPr>
          <p:cNvSpPr txBox="1"/>
          <p:nvPr/>
        </p:nvSpPr>
        <p:spPr>
          <a:xfrm>
            <a:off x="299545" y="0"/>
            <a:ext cx="4981903" cy="523220"/>
          </a:xfrm>
          <a:prstGeom prst="rect">
            <a:avLst/>
          </a:prstGeom>
          <a:noFill/>
        </p:spPr>
        <p:txBody>
          <a:bodyPr wrap="square" rtlCol="0">
            <a:spAutoFit/>
          </a:bodyPr>
          <a:lstStyle/>
          <a:p>
            <a:r>
              <a:rPr lang="en-US" sz="2800" dirty="0"/>
              <a:t>Project Timeline</a:t>
            </a:r>
          </a:p>
        </p:txBody>
      </p:sp>
      <p:pic>
        <p:nvPicPr>
          <p:cNvPr id="6" name="Picture 5" descr="Timeline&#10;&#10;Description automatically generated">
            <a:extLst>
              <a:ext uri="{FF2B5EF4-FFF2-40B4-BE49-F238E27FC236}">
                <a16:creationId xmlns:a16="http://schemas.microsoft.com/office/drawing/2014/main" id="{2839F318-8377-4717-B2E9-602ED4355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41" y="523220"/>
            <a:ext cx="11592913" cy="6113250"/>
          </a:xfrm>
          <a:prstGeom prst="rect">
            <a:avLst/>
          </a:prstGeom>
        </p:spPr>
      </p:pic>
    </p:spTree>
    <p:extLst>
      <p:ext uri="{BB962C8B-B14F-4D97-AF65-F5344CB8AC3E}">
        <p14:creationId xmlns:p14="http://schemas.microsoft.com/office/powerpoint/2010/main" val="3864958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193F-AEE9-437B-8C3F-4D7E7F079BFC}"/>
              </a:ext>
            </a:extLst>
          </p:cNvPr>
          <p:cNvSpPr>
            <a:spLocks noGrp="1"/>
          </p:cNvSpPr>
          <p:nvPr>
            <p:ph type="ctrTitle"/>
          </p:nvPr>
        </p:nvSpPr>
        <p:spPr>
          <a:xfrm>
            <a:off x="581192" y="1009399"/>
            <a:ext cx="6823988" cy="492436"/>
          </a:xfrm>
          <a:noFill/>
        </p:spPr>
        <p:txBody>
          <a:bodyPr anchor="b">
            <a:noAutofit/>
          </a:bodyPr>
          <a:lstStyle/>
          <a:p>
            <a:r>
              <a:rPr lang="en-US" sz="4000" dirty="0">
                <a:solidFill>
                  <a:schemeClr val="tx1"/>
                </a:solidFill>
              </a:rPr>
              <a:t>Retrospectives</a:t>
            </a:r>
          </a:p>
        </p:txBody>
      </p:sp>
      <p:sp>
        <p:nvSpPr>
          <p:cNvPr id="4" name="Subtitle 3">
            <a:extLst>
              <a:ext uri="{FF2B5EF4-FFF2-40B4-BE49-F238E27FC236}">
                <a16:creationId xmlns:a16="http://schemas.microsoft.com/office/drawing/2014/main" id="{6F86E8A0-4CA9-024B-B16B-848BCF74CD8F}"/>
              </a:ext>
            </a:extLst>
          </p:cNvPr>
          <p:cNvSpPr>
            <a:spLocks noGrp="1"/>
          </p:cNvSpPr>
          <p:nvPr>
            <p:ph type="subTitle" idx="1"/>
          </p:nvPr>
        </p:nvSpPr>
        <p:spPr>
          <a:xfrm>
            <a:off x="0" y="1620983"/>
            <a:ext cx="12192000" cy="5237018"/>
          </a:xfrm>
          <a:solidFill>
            <a:schemeClr val="accent1"/>
          </a:solidFill>
        </p:spPr>
        <p:txBody>
          <a:bodyPr anchor="t">
            <a:normAutofit lnSpcReduction="10000"/>
          </a:bodyPr>
          <a:lstStyle/>
          <a:p>
            <a:pPr>
              <a:lnSpc>
                <a:spcPct val="90000"/>
              </a:lnSpc>
            </a:pPr>
            <a:r>
              <a:rPr lang="en-US" sz="1800" cap="none" dirty="0">
                <a:solidFill>
                  <a:schemeClr val="tx1">
                    <a:alpha val="60000"/>
                  </a:schemeClr>
                </a:solidFill>
              </a:rPr>
              <a:t>	</a:t>
            </a:r>
          </a:p>
          <a:p>
            <a:pPr>
              <a:lnSpc>
                <a:spcPct val="90000"/>
              </a:lnSpc>
            </a:pPr>
            <a:r>
              <a:rPr lang="en-US" sz="2000" b="1" cap="none" dirty="0">
                <a:solidFill>
                  <a:schemeClr val="tx1">
                    <a:alpha val="60000"/>
                  </a:schemeClr>
                </a:solidFill>
              </a:rPr>
              <a:t>	</a:t>
            </a:r>
            <a:r>
              <a:rPr lang="en-US" sz="2000" b="1" cap="none" dirty="0">
                <a:solidFill>
                  <a:schemeClr val="tx1"/>
                </a:solidFill>
              </a:rPr>
              <a:t>What went well</a:t>
            </a:r>
          </a:p>
          <a:p>
            <a:pPr>
              <a:lnSpc>
                <a:spcPct val="90000"/>
              </a:lnSpc>
            </a:pPr>
            <a:r>
              <a:rPr lang="en-US" sz="1800" cap="none" dirty="0">
                <a:solidFill>
                  <a:schemeClr val="tx1"/>
                </a:solidFill>
              </a:rPr>
              <a:t> 		-Communication among team members (5 votes)</a:t>
            </a:r>
          </a:p>
          <a:p>
            <a:pPr>
              <a:lnSpc>
                <a:spcPct val="90000"/>
              </a:lnSpc>
            </a:pPr>
            <a:r>
              <a:rPr lang="en-US" sz="1800" cap="none" dirty="0">
                <a:solidFill>
                  <a:schemeClr val="tx1"/>
                </a:solidFill>
              </a:rPr>
              <a:t> 		-Team planning and participation (3 votes)</a:t>
            </a:r>
          </a:p>
          <a:p>
            <a:pPr>
              <a:lnSpc>
                <a:spcPct val="90000"/>
              </a:lnSpc>
            </a:pPr>
            <a:endParaRPr lang="en-US" sz="1800" cap="none" dirty="0">
              <a:solidFill>
                <a:schemeClr val="tx1"/>
              </a:solidFill>
            </a:endParaRPr>
          </a:p>
          <a:p>
            <a:pPr>
              <a:lnSpc>
                <a:spcPct val="90000"/>
              </a:lnSpc>
            </a:pPr>
            <a:r>
              <a:rPr lang="en-US" sz="1800" cap="none" dirty="0">
                <a:solidFill>
                  <a:schemeClr val="tx1"/>
                </a:solidFill>
              </a:rPr>
              <a:t>	</a:t>
            </a:r>
            <a:r>
              <a:rPr lang="en-US" sz="2000" b="1" cap="none" dirty="0">
                <a:solidFill>
                  <a:schemeClr val="tx1"/>
                </a:solidFill>
              </a:rPr>
              <a:t>What needs improvement </a:t>
            </a:r>
          </a:p>
          <a:p>
            <a:pPr>
              <a:lnSpc>
                <a:spcPct val="90000"/>
              </a:lnSpc>
            </a:pPr>
            <a:r>
              <a:rPr lang="en-US" sz="1800" cap="none" dirty="0">
                <a:solidFill>
                  <a:schemeClr val="tx1"/>
                </a:solidFill>
              </a:rPr>
              <a:t>  		-Logging work consistently (4 votes)</a:t>
            </a:r>
          </a:p>
          <a:p>
            <a:pPr>
              <a:lnSpc>
                <a:spcPct val="90000"/>
              </a:lnSpc>
            </a:pPr>
            <a:r>
              <a:rPr lang="en-US" sz="1800" cap="none" dirty="0">
                <a:solidFill>
                  <a:schemeClr val="tx1"/>
                </a:solidFill>
              </a:rPr>
              <a:t>  		-Time management (3 votes)</a:t>
            </a:r>
          </a:p>
          <a:p>
            <a:pPr>
              <a:lnSpc>
                <a:spcPct val="90000"/>
              </a:lnSpc>
            </a:pPr>
            <a:endParaRPr lang="en-US" sz="1800" cap="none" dirty="0">
              <a:solidFill>
                <a:schemeClr val="tx1"/>
              </a:solidFill>
            </a:endParaRPr>
          </a:p>
          <a:p>
            <a:pPr>
              <a:lnSpc>
                <a:spcPct val="90000"/>
              </a:lnSpc>
            </a:pPr>
            <a:r>
              <a:rPr lang="en-US" sz="2000" b="1" cap="none" dirty="0">
                <a:solidFill>
                  <a:schemeClr val="tx1"/>
                </a:solidFill>
              </a:rPr>
              <a:t>	Next step</a:t>
            </a:r>
          </a:p>
          <a:p>
            <a:pPr>
              <a:lnSpc>
                <a:spcPct val="90000"/>
              </a:lnSpc>
            </a:pPr>
            <a:r>
              <a:rPr lang="en-US" sz="1800" cap="none" dirty="0">
                <a:solidFill>
                  <a:schemeClr val="tx1"/>
                </a:solidFill>
              </a:rPr>
              <a:t> 		-</a:t>
            </a:r>
            <a:r>
              <a:rPr lang="en-US" dirty="0">
                <a:solidFill>
                  <a:schemeClr val="tx1"/>
                </a:solidFill>
              </a:rPr>
              <a:t> </a:t>
            </a:r>
            <a:r>
              <a:rPr lang="en-US" sz="1800" cap="none" dirty="0">
                <a:solidFill>
                  <a:schemeClr val="tx1"/>
                </a:solidFill>
              </a:rPr>
              <a:t>The best way to improve our time management is to log our daily activities. It will help eliminate focusing too much 			on less important task so that we can become more productive. (4 votes)</a:t>
            </a:r>
            <a:endParaRPr lang="en-US" sz="1800" dirty="0">
              <a:solidFill>
                <a:schemeClr val="tx1"/>
              </a:solidFill>
            </a:endParaRPr>
          </a:p>
          <a:p>
            <a:pPr>
              <a:lnSpc>
                <a:spcPct val="90000"/>
              </a:lnSpc>
            </a:pPr>
            <a:r>
              <a:rPr lang="en-US" sz="1800" dirty="0">
                <a:solidFill>
                  <a:schemeClr val="tx1"/>
                </a:solidFill>
              </a:rPr>
              <a:t>	</a:t>
            </a:r>
          </a:p>
          <a:p>
            <a:pPr>
              <a:lnSpc>
                <a:spcPct val="90000"/>
              </a:lnSpc>
            </a:pPr>
            <a:r>
              <a:rPr lang="en-US" sz="700" dirty="0">
                <a:solidFill>
                  <a:schemeClr val="tx1">
                    <a:alpha val="60000"/>
                  </a:schemeClr>
                </a:solidFill>
              </a:rPr>
              <a:t> </a:t>
            </a:r>
          </a:p>
          <a:p>
            <a:pPr>
              <a:lnSpc>
                <a:spcPct val="90000"/>
              </a:lnSpc>
            </a:pPr>
            <a:endParaRPr lang="en-US" sz="700" dirty="0">
              <a:solidFill>
                <a:schemeClr val="tx1">
                  <a:alpha val="60000"/>
                </a:schemeClr>
              </a:solidFill>
            </a:endParaRPr>
          </a:p>
          <a:p>
            <a:pPr>
              <a:lnSpc>
                <a:spcPct val="90000"/>
              </a:lnSpc>
            </a:pPr>
            <a:r>
              <a:rPr lang="en-US" sz="700" dirty="0">
                <a:solidFill>
                  <a:schemeClr val="tx1">
                    <a:alpha val="60000"/>
                  </a:schemeClr>
                </a:solidFill>
              </a:rPr>
              <a:t>  </a:t>
            </a:r>
          </a:p>
        </p:txBody>
      </p:sp>
    </p:spTree>
    <p:extLst>
      <p:ext uri="{BB962C8B-B14F-4D97-AF65-F5344CB8AC3E}">
        <p14:creationId xmlns:p14="http://schemas.microsoft.com/office/powerpoint/2010/main" val="4013746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1" name="Rectangle 10">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A814093-EBC1-43E7-A445-CBE0AC74EEA8}"/>
              </a:ext>
            </a:extLst>
          </p:cNvPr>
          <p:cNvSpPr>
            <a:spLocks noGrp="1"/>
          </p:cNvSpPr>
          <p:nvPr>
            <p:ph type="ctrTitle"/>
          </p:nvPr>
        </p:nvSpPr>
        <p:spPr>
          <a:xfrm>
            <a:off x="581192" y="1009399"/>
            <a:ext cx="6823988" cy="1327401"/>
          </a:xfrm>
        </p:spPr>
        <p:txBody>
          <a:bodyPr anchor="b">
            <a:normAutofit/>
          </a:bodyPr>
          <a:lstStyle/>
          <a:p>
            <a:r>
              <a:rPr lang="en-US" altLang="zh-CN" sz="4800" dirty="0">
                <a:solidFill>
                  <a:schemeClr val="tx1"/>
                </a:solidFill>
              </a:rPr>
              <a:t>GitHub link</a:t>
            </a:r>
            <a:endParaRPr lang="en-US" sz="4800" dirty="0">
              <a:solidFill>
                <a:schemeClr val="tx1"/>
              </a:solidFill>
            </a:endParaRPr>
          </a:p>
        </p:txBody>
      </p:sp>
      <p:sp>
        <p:nvSpPr>
          <p:cNvPr id="13" name="Rectangle 12">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06D85A2-8CF0-4F1B-BD65-BBD1370716AC}"/>
              </a:ext>
            </a:extLst>
          </p:cNvPr>
          <p:cNvPicPr>
            <a:picLocks noChangeAspect="1"/>
          </p:cNvPicPr>
          <p:nvPr/>
        </p:nvPicPr>
        <p:blipFill rotWithShape="1">
          <a:blip r:embed="rId2"/>
          <a:srcRect l="26482" r="31277"/>
          <a:stretch/>
        </p:blipFill>
        <p:spPr>
          <a:xfrm>
            <a:off x="8140428" y="10"/>
            <a:ext cx="4051572" cy="6857990"/>
          </a:xfrm>
          <a:prstGeom prst="rect">
            <a:avLst/>
          </a:prstGeom>
        </p:spPr>
      </p:pic>
      <p:sp>
        <p:nvSpPr>
          <p:cNvPr id="4" name="TextBox 3">
            <a:extLst>
              <a:ext uri="{FF2B5EF4-FFF2-40B4-BE49-F238E27FC236}">
                <a16:creationId xmlns:a16="http://schemas.microsoft.com/office/drawing/2014/main" id="{8C4997C3-44CE-485F-9D0D-05F1E710DB20}"/>
              </a:ext>
            </a:extLst>
          </p:cNvPr>
          <p:cNvSpPr txBox="1"/>
          <p:nvPr/>
        </p:nvSpPr>
        <p:spPr>
          <a:xfrm>
            <a:off x="827305" y="4731657"/>
            <a:ext cx="5689610" cy="1015663"/>
          </a:xfrm>
          <a:prstGeom prst="rect">
            <a:avLst/>
          </a:prstGeom>
          <a:noFill/>
        </p:spPr>
        <p:txBody>
          <a:bodyPr wrap="square" rtlCol="0">
            <a:spAutoFit/>
          </a:bodyPr>
          <a:lstStyle/>
          <a:p>
            <a:r>
              <a:rPr lang="en-US" sz="6000" dirty="0"/>
              <a:t>Thank You </a:t>
            </a:r>
          </a:p>
        </p:txBody>
      </p:sp>
      <p:sp>
        <p:nvSpPr>
          <p:cNvPr id="3" name="TextBox 2">
            <a:extLst>
              <a:ext uri="{FF2B5EF4-FFF2-40B4-BE49-F238E27FC236}">
                <a16:creationId xmlns:a16="http://schemas.microsoft.com/office/drawing/2014/main" id="{F3DCF3BF-54A1-4765-B098-3963FB85992E}"/>
              </a:ext>
            </a:extLst>
          </p:cNvPr>
          <p:cNvSpPr txBox="1"/>
          <p:nvPr/>
        </p:nvSpPr>
        <p:spPr>
          <a:xfrm>
            <a:off x="638619" y="2707474"/>
            <a:ext cx="4419800" cy="369332"/>
          </a:xfrm>
          <a:prstGeom prst="rect">
            <a:avLst/>
          </a:prstGeom>
          <a:noFill/>
        </p:spPr>
        <p:txBody>
          <a:bodyPr wrap="none" rtlCol="0">
            <a:spAutoFit/>
          </a:bodyPr>
          <a:lstStyle/>
          <a:p>
            <a:r>
              <a:rPr lang="en-US" dirty="0"/>
              <a:t>https://github.com/ksong227/CS691TeamDice</a:t>
            </a:r>
          </a:p>
        </p:txBody>
      </p:sp>
    </p:spTree>
    <p:extLst>
      <p:ext uri="{BB962C8B-B14F-4D97-AF65-F5344CB8AC3E}">
        <p14:creationId xmlns:p14="http://schemas.microsoft.com/office/powerpoint/2010/main" val="297696964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8" name="Rectangle 17">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81432A7-AC5F-409A-ABA5-093C77FE5952}"/>
              </a:ext>
            </a:extLst>
          </p:cNvPr>
          <p:cNvSpPr>
            <a:spLocks noGrp="1"/>
          </p:cNvSpPr>
          <p:nvPr>
            <p:ph type="ctrTitle"/>
          </p:nvPr>
        </p:nvSpPr>
        <p:spPr>
          <a:xfrm>
            <a:off x="581192" y="1009399"/>
            <a:ext cx="6823988" cy="862944"/>
          </a:xfrm>
        </p:spPr>
        <p:txBody>
          <a:bodyPr anchor="b">
            <a:normAutofit/>
          </a:bodyPr>
          <a:lstStyle/>
          <a:p>
            <a:r>
              <a:rPr lang="en-US" dirty="0">
                <a:solidFill>
                  <a:schemeClr val="tx1"/>
                </a:solidFill>
              </a:rPr>
              <a:t>Introduction</a:t>
            </a:r>
          </a:p>
        </p:txBody>
      </p:sp>
      <p:sp>
        <p:nvSpPr>
          <p:cNvPr id="20" name="Rectangle 19">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3C6055AF-035F-40A6-BAD7-F9FCD33D70B0}"/>
              </a:ext>
            </a:extLst>
          </p:cNvPr>
          <p:cNvPicPr>
            <a:picLocks noChangeAspect="1"/>
          </p:cNvPicPr>
          <p:nvPr/>
        </p:nvPicPr>
        <p:blipFill rotWithShape="1">
          <a:blip r:embed="rId2"/>
          <a:srcRect l="9440" r="16942"/>
          <a:stretch/>
        </p:blipFill>
        <p:spPr>
          <a:xfrm>
            <a:off x="8140428" y="10"/>
            <a:ext cx="4051572" cy="6857990"/>
          </a:xfrm>
          <a:prstGeom prst="rect">
            <a:avLst/>
          </a:prstGeom>
        </p:spPr>
      </p:pic>
      <p:sp>
        <p:nvSpPr>
          <p:cNvPr id="7" name="TextBox 6">
            <a:extLst>
              <a:ext uri="{FF2B5EF4-FFF2-40B4-BE49-F238E27FC236}">
                <a16:creationId xmlns:a16="http://schemas.microsoft.com/office/drawing/2014/main" id="{FB3917ED-AB33-4ABD-8A14-8D38F34DEAAC}"/>
              </a:ext>
            </a:extLst>
          </p:cNvPr>
          <p:cNvSpPr txBox="1"/>
          <p:nvPr/>
        </p:nvSpPr>
        <p:spPr>
          <a:xfrm>
            <a:off x="740229" y="2423886"/>
            <a:ext cx="6516914" cy="6186309"/>
          </a:xfrm>
          <a:prstGeom prst="rect">
            <a:avLst/>
          </a:prstGeom>
          <a:noFill/>
        </p:spPr>
        <p:txBody>
          <a:bodyPr wrap="square" rtlCol="0">
            <a:spAutoFit/>
          </a:bodyPr>
          <a:lstStyle/>
          <a:p>
            <a:r>
              <a:rPr lang="en-US" dirty="0"/>
              <a:t> A new application is made if a developer produces a new idea or when there is new technology to create better software. Our team viewed many existing online PC hardware stores, realized that they are either created with older development tools or lacking modern functions that users need nowadays. </a:t>
            </a:r>
          </a:p>
          <a:p>
            <a:r>
              <a:rPr lang="en-US" dirty="0"/>
              <a:t>      Therefore, we are here with a web application that is developed using React and other advanced technologies to achieve smooth browsing and satisfying functionality.  The web app will help users select and purchase the right hardware for their requirements. Users can see what other user</a:t>
            </a:r>
            <a:r>
              <a:rPr lang="en-US" altLang="zh-CN" dirty="0"/>
              <a:t>s’</a:t>
            </a:r>
            <a:r>
              <a:rPr lang="zh-CN" altLang="en-US" dirty="0"/>
              <a:t> </a:t>
            </a:r>
            <a:r>
              <a:rPr lang="en-US" altLang="zh-CN" dirty="0"/>
              <a:t>review</a:t>
            </a:r>
            <a:r>
              <a:rPr lang="zh-CN" altLang="en-US" dirty="0"/>
              <a:t> </a:t>
            </a:r>
            <a:r>
              <a:rPr lang="en-US" altLang="zh-CN" dirty="0"/>
              <a:t>for</a:t>
            </a:r>
            <a:r>
              <a:rPr lang="en-US" dirty="0"/>
              <a:t> different builds to help them determine if they meet their needs.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068897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E6FC-5F28-4EEC-8387-709FF8EFA287}"/>
              </a:ext>
            </a:extLst>
          </p:cNvPr>
          <p:cNvSpPr>
            <a:spLocks noGrp="1"/>
          </p:cNvSpPr>
          <p:nvPr>
            <p:ph type="ctrTitle"/>
          </p:nvPr>
        </p:nvSpPr>
        <p:spPr/>
        <p:txBody>
          <a:bodyPr/>
          <a:lstStyle/>
          <a:p>
            <a:r>
              <a:rPr lang="en-US" dirty="0"/>
              <a:t>Persona of a college Student </a:t>
            </a:r>
          </a:p>
        </p:txBody>
      </p:sp>
      <p:sp>
        <p:nvSpPr>
          <p:cNvPr id="4" name="TextBox 3">
            <a:extLst>
              <a:ext uri="{FF2B5EF4-FFF2-40B4-BE49-F238E27FC236}">
                <a16:creationId xmlns:a16="http://schemas.microsoft.com/office/drawing/2014/main" id="{BC9C3D28-B29C-4AC1-951C-5CD27A713A5C}"/>
              </a:ext>
            </a:extLst>
          </p:cNvPr>
          <p:cNvSpPr txBox="1"/>
          <p:nvPr/>
        </p:nvSpPr>
        <p:spPr>
          <a:xfrm>
            <a:off x="581191" y="3251200"/>
            <a:ext cx="10856066" cy="1569660"/>
          </a:xfrm>
          <a:prstGeom prst="rect">
            <a:avLst/>
          </a:prstGeom>
          <a:noFill/>
        </p:spPr>
        <p:txBody>
          <a:bodyPr wrap="square" rtlCol="0">
            <a:spAutoFit/>
          </a:bodyPr>
          <a:lstStyle/>
          <a:p>
            <a:r>
              <a:rPr lang="en-US" sz="2400" dirty="0">
                <a:solidFill>
                  <a:schemeClr val="bg1"/>
                </a:solidFill>
              </a:rPr>
              <a:t>Hi, I am Nancy studying Bachelor's in Computer Science at North Georgia University.  It’s difficult for me to pick a laptop out of many brands.  There are ASUS, MSI, Dell and so many famous brands with similar hardware specs.  I wish there was a good online application to help me identify which brand has the best hardware with the best price. </a:t>
            </a:r>
          </a:p>
        </p:txBody>
      </p:sp>
    </p:spTree>
    <p:extLst>
      <p:ext uri="{BB962C8B-B14F-4D97-AF65-F5344CB8AC3E}">
        <p14:creationId xmlns:p14="http://schemas.microsoft.com/office/powerpoint/2010/main" val="328192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E89E-0FC8-42A9-A3D8-1101BAB4FB80}"/>
              </a:ext>
            </a:extLst>
          </p:cNvPr>
          <p:cNvSpPr>
            <a:spLocks noGrp="1"/>
          </p:cNvSpPr>
          <p:nvPr>
            <p:ph type="ctrTitle"/>
          </p:nvPr>
        </p:nvSpPr>
        <p:spPr/>
        <p:txBody>
          <a:bodyPr/>
          <a:lstStyle/>
          <a:p>
            <a:r>
              <a:rPr lang="en-US" dirty="0"/>
              <a:t>Persona of a software engineer</a:t>
            </a:r>
          </a:p>
        </p:txBody>
      </p:sp>
      <p:sp>
        <p:nvSpPr>
          <p:cNvPr id="4" name="TextBox 3">
            <a:extLst>
              <a:ext uri="{FF2B5EF4-FFF2-40B4-BE49-F238E27FC236}">
                <a16:creationId xmlns:a16="http://schemas.microsoft.com/office/drawing/2014/main" id="{C73DA153-E401-47C4-8D4E-3E6DF26B99FB}"/>
              </a:ext>
            </a:extLst>
          </p:cNvPr>
          <p:cNvSpPr txBox="1"/>
          <p:nvPr/>
        </p:nvSpPr>
        <p:spPr>
          <a:xfrm>
            <a:off x="581191" y="3154017"/>
            <a:ext cx="10993549" cy="2308324"/>
          </a:xfrm>
          <a:prstGeom prst="rect">
            <a:avLst/>
          </a:prstGeom>
          <a:noFill/>
        </p:spPr>
        <p:txBody>
          <a:bodyPr wrap="square" rtlCol="0">
            <a:spAutoFit/>
          </a:bodyPr>
          <a:lstStyle/>
          <a:p>
            <a:r>
              <a:rPr lang="en-US" sz="2400" dirty="0">
                <a:solidFill>
                  <a:schemeClr val="bg1"/>
                </a:solidFill>
              </a:rPr>
              <a:t>Hi, I am </a:t>
            </a:r>
            <a:r>
              <a:rPr lang="en-US" sz="2400" dirty="0" err="1">
                <a:solidFill>
                  <a:schemeClr val="bg1"/>
                </a:solidFill>
              </a:rPr>
              <a:t>Jz</a:t>
            </a:r>
            <a:r>
              <a:rPr lang="en-US" sz="2400" dirty="0">
                <a:solidFill>
                  <a:schemeClr val="bg1"/>
                </a:solidFill>
              </a:rPr>
              <a:t> Han. I am an experienced IT worker living in the Georgia suburb. In Georgia, the retail store is far away from where I live so I always shop for PC parts online. However, the websites that I am f</a:t>
            </a:r>
            <a:r>
              <a:rPr lang="en-US" altLang="zh-CN" sz="2400" dirty="0">
                <a:solidFill>
                  <a:schemeClr val="bg1"/>
                </a:solidFill>
              </a:rPr>
              <a:t>amiliar with are only office related.  They do sell PC hardware but it’s not their major business. I wish there was a web application that would just focus on selling PC parts. It would need to have a clear category breakdown and run smoothly just like any other shopping website.</a:t>
            </a:r>
            <a:endParaRPr lang="en-US" sz="2400" dirty="0">
              <a:solidFill>
                <a:schemeClr val="bg1"/>
              </a:solidFill>
            </a:endParaRPr>
          </a:p>
        </p:txBody>
      </p:sp>
    </p:spTree>
    <p:extLst>
      <p:ext uri="{BB962C8B-B14F-4D97-AF65-F5344CB8AC3E}">
        <p14:creationId xmlns:p14="http://schemas.microsoft.com/office/powerpoint/2010/main" val="139358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ABD0-5F53-A841-8640-D0E27240F5B4}"/>
              </a:ext>
            </a:extLst>
          </p:cNvPr>
          <p:cNvSpPr>
            <a:spLocks noGrp="1"/>
          </p:cNvSpPr>
          <p:nvPr>
            <p:ph type="ctrTitle"/>
          </p:nvPr>
        </p:nvSpPr>
        <p:spPr/>
        <p:txBody>
          <a:bodyPr/>
          <a:lstStyle/>
          <a:p>
            <a:r>
              <a:rPr lang="en-US" dirty="0"/>
              <a:t>Persona of a </a:t>
            </a:r>
            <a:r>
              <a:rPr lang="en-US" dirty="0" err="1"/>
              <a:t>Fil</a:t>
            </a:r>
            <a:r>
              <a:rPr lang="en-US" altLang="zh-CN" dirty="0" err="1"/>
              <a:t>Mmaker</a:t>
            </a:r>
            <a:endParaRPr lang="en-US" dirty="0"/>
          </a:p>
        </p:txBody>
      </p:sp>
      <p:sp>
        <p:nvSpPr>
          <p:cNvPr id="4" name="TextBox 3">
            <a:extLst>
              <a:ext uri="{FF2B5EF4-FFF2-40B4-BE49-F238E27FC236}">
                <a16:creationId xmlns:a16="http://schemas.microsoft.com/office/drawing/2014/main" id="{0FA89686-AD3C-2248-9587-16189C25452E}"/>
              </a:ext>
            </a:extLst>
          </p:cNvPr>
          <p:cNvSpPr txBox="1"/>
          <p:nvPr/>
        </p:nvSpPr>
        <p:spPr>
          <a:xfrm>
            <a:off x="599225" y="3200791"/>
            <a:ext cx="10993549" cy="3170099"/>
          </a:xfrm>
          <a:prstGeom prst="rect">
            <a:avLst/>
          </a:prstGeom>
          <a:noFill/>
        </p:spPr>
        <p:txBody>
          <a:bodyPr wrap="square" rtlCol="0">
            <a:spAutoFit/>
          </a:bodyPr>
          <a:lstStyle/>
          <a:p>
            <a:r>
              <a:rPr lang="en-US" sz="2000" dirty="0">
                <a:solidFill>
                  <a:schemeClr val="bg1"/>
                </a:solidFill>
              </a:rPr>
              <a:t>Hi, my name is Mark. I’m an MFA of Filmmaking in the School of Visual Arts in New York. Next semester I will take classes related to video editing and color correction and I’m using 4K videos instead of 1080p videos. I’m changing my main editing tool from Adobe Premiere to Davinci Resolve. I have a great Gaming Desktop and it worked well with Premiere, but after moving to Davinci it runs much slower. I was told that</a:t>
            </a:r>
            <a:r>
              <a:rPr lang="zh-CN" altLang="en-US" sz="2000" dirty="0">
                <a:solidFill>
                  <a:schemeClr val="bg1"/>
                </a:solidFill>
              </a:rPr>
              <a:t> </a:t>
            </a:r>
            <a:r>
              <a:rPr lang="en-US" altLang="zh-CN" sz="2000" dirty="0">
                <a:solidFill>
                  <a:schemeClr val="bg1"/>
                </a:solidFill>
              </a:rPr>
              <a:t>I</a:t>
            </a:r>
            <a:r>
              <a:rPr lang="zh-CN" altLang="en-US" sz="2000" dirty="0">
                <a:solidFill>
                  <a:schemeClr val="bg1"/>
                </a:solidFill>
              </a:rPr>
              <a:t> </a:t>
            </a:r>
            <a:r>
              <a:rPr lang="en-US" altLang="zh-CN" sz="2000" dirty="0">
                <a:solidFill>
                  <a:schemeClr val="bg1"/>
                </a:solidFill>
              </a:rPr>
              <a:t>need</a:t>
            </a:r>
            <a:r>
              <a:rPr lang="zh-CN" altLang="en-US" sz="2000" dirty="0">
                <a:solidFill>
                  <a:schemeClr val="bg1"/>
                </a:solidFill>
              </a:rPr>
              <a:t> </a:t>
            </a:r>
            <a:r>
              <a:rPr lang="en-US" altLang="zh-CN" sz="2000" dirty="0">
                <a:solidFill>
                  <a:schemeClr val="bg1"/>
                </a:solidFill>
              </a:rPr>
              <a:t>a</a:t>
            </a:r>
            <a:r>
              <a:rPr lang="zh-CN" altLang="en-US" sz="2000" dirty="0">
                <a:solidFill>
                  <a:schemeClr val="bg1"/>
                </a:solidFill>
              </a:rPr>
              <a:t> </a:t>
            </a:r>
            <a:r>
              <a:rPr lang="en-US" altLang="zh-CN" sz="2000" dirty="0">
                <a:solidFill>
                  <a:schemeClr val="bg1"/>
                </a:solidFill>
              </a:rPr>
              <a:t>more</a:t>
            </a:r>
            <a:r>
              <a:rPr lang="zh-CN" altLang="en-US" sz="2000" dirty="0">
                <a:solidFill>
                  <a:schemeClr val="bg1"/>
                </a:solidFill>
              </a:rPr>
              <a:t> </a:t>
            </a:r>
            <a:r>
              <a:rPr lang="en-US" altLang="zh-CN" sz="2000" dirty="0">
                <a:solidFill>
                  <a:schemeClr val="bg1"/>
                </a:solidFill>
              </a:rPr>
              <a:t>powerful</a:t>
            </a:r>
            <a:r>
              <a:rPr lang="zh-CN" altLang="en-US" sz="2000" dirty="0">
                <a:solidFill>
                  <a:schemeClr val="bg1"/>
                </a:solidFill>
              </a:rPr>
              <a:t> </a:t>
            </a:r>
            <a:r>
              <a:rPr lang="en-US" altLang="zh-CN" sz="2000" dirty="0">
                <a:solidFill>
                  <a:schemeClr val="bg1"/>
                </a:solidFill>
              </a:rPr>
              <a:t>CPU</a:t>
            </a:r>
            <a:r>
              <a:rPr lang="zh-CN" altLang="en-US" sz="2000" dirty="0">
                <a:solidFill>
                  <a:schemeClr val="bg1"/>
                </a:solidFill>
              </a:rPr>
              <a:t> </a:t>
            </a:r>
            <a:r>
              <a:rPr lang="en-US" altLang="zh-CN" sz="2000" dirty="0">
                <a:solidFill>
                  <a:schemeClr val="bg1"/>
                </a:solidFill>
              </a:rPr>
              <a:t>to</a:t>
            </a:r>
            <a:r>
              <a:rPr lang="zh-CN" altLang="en-US" sz="2000" dirty="0">
                <a:solidFill>
                  <a:schemeClr val="bg1"/>
                </a:solidFill>
              </a:rPr>
              <a:t> </a:t>
            </a:r>
            <a:r>
              <a:rPr lang="en-US" altLang="zh-CN" sz="2000" dirty="0">
                <a:solidFill>
                  <a:schemeClr val="bg1"/>
                </a:solidFill>
              </a:rPr>
              <a:t>make</a:t>
            </a:r>
            <a:r>
              <a:rPr lang="zh-CN" altLang="en-US" sz="2000" dirty="0">
                <a:solidFill>
                  <a:schemeClr val="bg1"/>
                </a:solidFill>
              </a:rPr>
              <a:t> </a:t>
            </a:r>
            <a:r>
              <a:rPr lang="en-US" altLang="zh-CN" sz="2000" dirty="0">
                <a:solidFill>
                  <a:schemeClr val="bg1"/>
                </a:solidFill>
              </a:rPr>
              <a:t>the</a:t>
            </a:r>
            <a:r>
              <a:rPr lang="zh-CN" altLang="en-US" sz="2000" dirty="0">
                <a:solidFill>
                  <a:schemeClr val="bg1"/>
                </a:solidFill>
              </a:rPr>
              <a:t> </a:t>
            </a:r>
            <a:r>
              <a:rPr lang="en-US" altLang="zh-CN" sz="2000" dirty="0">
                <a:solidFill>
                  <a:schemeClr val="bg1"/>
                </a:solidFill>
              </a:rPr>
              <a:t>Davinci</a:t>
            </a:r>
            <a:r>
              <a:rPr lang="zh-CN" altLang="en-US" sz="2000" dirty="0">
                <a:solidFill>
                  <a:schemeClr val="bg1"/>
                </a:solidFill>
              </a:rPr>
              <a:t> </a:t>
            </a:r>
            <a:r>
              <a:rPr lang="en-US" altLang="zh-CN" sz="2000" dirty="0">
                <a:solidFill>
                  <a:schemeClr val="bg1"/>
                </a:solidFill>
              </a:rPr>
              <a:t>work</a:t>
            </a:r>
            <a:r>
              <a:rPr lang="zh-CN" altLang="en-US" sz="2000" dirty="0">
                <a:solidFill>
                  <a:schemeClr val="bg1"/>
                </a:solidFill>
              </a:rPr>
              <a:t> </a:t>
            </a:r>
            <a:r>
              <a:rPr lang="en-US" altLang="zh-CN" sz="2000" dirty="0">
                <a:solidFill>
                  <a:schemeClr val="bg1"/>
                </a:solidFill>
              </a:rPr>
              <a:t>perfectly. But the current processor manufacturers have made their product numbering too complicated, and it‘s hard for someone like me who lacks hardware knowledge to pick the processor I need. I hope</a:t>
            </a:r>
            <a:r>
              <a:rPr lang="zh-CN" altLang="en-US" sz="2000" dirty="0">
                <a:solidFill>
                  <a:schemeClr val="bg1"/>
                </a:solidFill>
              </a:rPr>
              <a:t> </a:t>
            </a:r>
            <a:r>
              <a:rPr lang="en-US" altLang="zh-CN" sz="2000" dirty="0">
                <a:solidFill>
                  <a:schemeClr val="bg1"/>
                </a:solidFill>
              </a:rPr>
              <a:t>there will</a:t>
            </a:r>
            <a:r>
              <a:rPr lang="zh-CN" altLang="en-US" sz="2000" dirty="0">
                <a:solidFill>
                  <a:schemeClr val="bg1"/>
                </a:solidFill>
              </a:rPr>
              <a:t> </a:t>
            </a:r>
            <a:r>
              <a:rPr lang="en-US" altLang="zh-CN" sz="2000" dirty="0">
                <a:solidFill>
                  <a:schemeClr val="bg1"/>
                </a:solidFill>
              </a:rPr>
              <a:t>be</a:t>
            </a:r>
            <a:r>
              <a:rPr lang="zh-CN" altLang="en-US" sz="2000" dirty="0">
                <a:solidFill>
                  <a:schemeClr val="bg1"/>
                </a:solidFill>
              </a:rPr>
              <a:t> </a:t>
            </a:r>
            <a:r>
              <a:rPr lang="en-US" altLang="zh-CN" sz="2000" dirty="0">
                <a:solidFill>
                  <a:schemeClr val="bg1"/>
                </a:solidFill>
              </a:rPr>
              <a:t>a website that could show me the configurations of different performance levels of computers where I could find the CPU I need and place an order directly on the website.</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54540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A78B-5281-7041-9983-5016C716094E}"/>
              </a:ext>
            </a:extLst>
          </p:cNvPr>
          <p:cNvSpPr>
            <a:spLocks noGrp="1"/>
          </p:cNvSpPr>
          <p:nvPr>
            <p:ph type="ctrTitle"/>
          </p:nvPr>
        </p:nvSpPr>
        <p:spPr/>
        <p:txBody>
          <a:bodyPr/>
          <a:lstStyle/>
          <a:p>
            <a:r>
              <a:rPr lang="en-US" dirty="0"/>
              <a:t>Persona of a Gamer</a:t>
            </a:r>
          </a:p>
        </p:txBody>
      </p:sp>
      <p:sp>
        <p:nvSpPr>
          <p:cNvPr id="4" name="TextBox 3">
            <a:extLst>
              <a:ext uri="{FF2B5EF4-FFF2-40B4-BE49-F238E27FC236}">
                <a16:creationId xmlns:a16="http://schemas.microsoft.com/office/drawing/2014/main" id="{CE23F5A4-AFCA-C848-8973-164C283DA8AD}"/>
              </a:ext>
            </a:extLst>
          </p:cNvPr>
          <p:cNvSpPr txBox="1"/>
          <p:nvPr/>
        </p:nvSpPr>
        <p:spPr>
          <a:xfrm>
            <a:off x="586216" y="3167743"/>
            <a:ext cx="11019568" cy="3046988"/>
          </a:xfrm>
          <a:prstGeom prst="rect">
            <a:avLst/>
          </a:prstGeom>
          <a:noFill/>
        </p:spPr>
        <p:txBody>
          <a:bodyPr wrap="square" rtlCol="0">
            <a:spAutoFit/>
          </a:bodyPr>
          <a:lstStyle/>
          <a:p>
            <a:r>
              <a:rPr lang="en-US" sz="2400" dirty="0">
                <a:solidFill>
                  <a:schemeClr val="bg1"/>
                </a:solidFill>
              </a:rPr>
              <a:t>Hi, I am Jessi</a:t>
            </a:r>
            <a:r>
              <a:rPr lang="en-US" altLang="zh-CN" sz="2400" dirty="0">
                <a:solidFill>
                  <a:schemeClr val="bg1"/>
                </a:solidFill>
              </a:rPr>
              <a:t>,</a:t>
            </a:r>
            <a:r>
              <a:rPr lang="zh-CN" altLang="en-US" sz="2400" dirty="0">
                <a:solidFill>
                  <a:schemeClr val="bg1"/>
                </a:solidFill>
              </a:rPr>
              <a:t> </a:t>
            </a:r>
            <a:r>
              <a:rPr lang="en-US" altLang="zh-CN" sz="2400" dirty="0">
                <a:solidFill>
                  <a:schemeClr val="bg1"/>
                </a:solidFill>
              </a:rPr>
              <a:t>a</a:t>
            </a:r>
            <a:r>
              <a:rPr lang="en-US" sz="2400" dirty="0">
                <a:solidFill>
                  <a:schemeClr val="bg1"/>
                </a:solidFill>
              </a:rPr>
              <a:t> Bachelor at Pace University. I’m a big fan of AAA PC gaming so I plan to buy a powerful </a:t>
            </a:r>
            <a:r>
              <a:rPr lang="en-US" altLang="zh-CN" sz="2400" dirty="0">
                <a:solidFill>
                  <a:schemeClr val="bg1"/>
                </a:solidFill>
              </a:rPr>
              <a:t>desktop</a:t>
            </a:r>
            <a:r>
              <a:rPr lang="en-US" sz="2400" dirty="0">
                <a:solidFill>
                  <a:schemeClr val="bg1"/>
                </a:solidFill>
              </a:rPr>
              <a:t> which can be used for heavy gaming as well as </a:t>
            </a:r>
            <a:r>
              <a:rPr lang="en-US" altLang="zh-CN" sz="2400" dirty="0">
                <a:solidFill>
                  <a:schemeClr val="bg1"/>
                </a:solidFill>
              </a:rPr>
              <a:t>course</a:t>
            </a:r>
            <a:r>
              <a:rPr lang="en-US" sz="2400" dirty="0">
                <a:solidFill>
                  <a:schemeClr val="bg1"/>
                </a:solidFill>
              </a:rPr>
              <a:t> work. However, the gaming desktop currently on the market is usually more expensive, so building a desktop by myself will save money while having the same performance. But I don‘t know how to pick hardware, it’s too complicated for me. I wish there was a website that s</a:t>
            </a:r>
            <a:r>
              <a:rPr lang="en-US" altLang="zh-CN" sz="2400" dirty="0">
                <a:solidFill>
                  <a:schemeClr val="bg1"/>
                </a:solidFill>
              </a:rPr>
              <a:t>old</a:t>
            </a:r>
            <a:r>
              <a:rPr lang="en-US" sz="2400" dirty="0">
                <a:solidFill>
                  <a:schemeClr val="bg1"/>
                </a:solidFill>
              </a:rPr>
              <a:t> custom built desktops so I </a:t>
            </a:r>
            <a:r>
              <a:rPr lang="en-US" altLang="zh-CN" sz="2400" dirty="0">
                <a:solidFill>
                  <a:schemeClr val="bg1"/>
                </a:solidFill>
              </a:rPr>
              <a:t>could</a:t>
            </a:r>
            <a:r>
              <a:rPr lang="en-US" sz="2400" dirty="0">
                <a:solidFill>
                  <a:schemeClr val="bg1"/>
                </a:solidFill>
              </a:rPr>
              <a:t> get a desktop with great gaming performance at a relatively low price</a:t>
            </a:r>
            <a:r>
              <a:rPr lang="en-US" altLang="zh-CN" sz="2400" dirty="0">
                <a:solidFill>
                  <a:schemeClr val="bg1"/>
                </a:solidFill>
              </a:rPr>
              <a:t>.</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299472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E8A4-5ED9-4453-8490-8EA06AE4DDF5}"/>
              </a:ext>
            </a:extLst>
          </p:cNvPr>
          <p:cNvSpPr>
            <a:spLocks noGrp="1"/>
          </p:cNvSpPr>
          <p:nvPr>
            <p:ph type="ctrTitle"/>
          </p:nvPr>
        </p:nvSpPr>
        <p:spPr>
          <a:xfrm>
            <a:off x="599225" y="699156"/>
            <a:ext cx="10993549" cy="857796"/>
          </a:xfrm>
        </p:spPr>
        <p:txBody>
          <a:bodyPr>
            <a:noAutofit/>
          </a:bodyPr>
          <a:lstStyle/>
          <a:p>
            <a:r>
              <a:rPr lang="en-US" sz="6000" dirty="0"/>
              <a:t>MVP</a:t>
            </a:r>
          </a:p>
        </p:txBody>
      </p:sp>
      <p:sp>
        <p:nvSpPr>
          <p:cNvPr id="6" name="文本框 5">
            <a:extLst>
              <a:ext uri="{FF2B5EF4-FFF2-40B4-BE49-F238E27FC236}">
                <a16:creationId xmlns:a16="http://schemas.microsoft.com/office/drawing/2014/main" id="{DEA73D71-EAE7-40AF-A9C6-CDAF5E45EDD0}"/>
              </a:ext>
            </a:extLst>
          </p:cNvPr>
          <p:cNvSpPr txBox="1"/>
          <p:nvPr/>
        </p:nvSpPr>
        <p:spPr>
          <a:xfrm>
            <a:off x="599225" y="1645920"/>
            <a:ext cx="10993549" cy="1200329"/>
          </a:xfrm>
          <a:prstGeom prst="rect">
            <a:avLst/>
          </a:prstGeom>
          <a:noFill/>
        </p:spPr>
        <p:txBody>
          <a:bodyPr wrap="square" rtlCol="0">
            <a:spAutoFit/>
          </a:bodyPr>
          <a:lstStyle/>
          <a:p>
            <a:r>
              <a:rPr lang="en-US" dirty="0"/>
              <a:t>Which problem does it solve?</a:t>
            </a:r>
          </a:p>
          <a:p>
            <a:endParaRPr lang="en-US" dirty="0"/>
          </a:p>
          <a:p>
            <a:r>
              <a:rPr lang="en-US" dirty="0"/>
              <a:t>For the customers who are not familiar with the computer specs and components, it is difficult to choose the right PC builds or laptops that meet their needs.</a:t>
            </a:r>
          </a:p>
        </p:txBody>
      </p:sp>
      <p:sp>
        <p:nvSpPr>
          <p:cNvPr id="8" name="文本框 7">
            <a:extLst>
              <a:ext uri="{FF2B5EF4-FFF2-40B4-BE49-F238E27FC236}">
                <a16:creationId xmlns:a16="http://schemas.microsoft.com/office/drawing/2014/main" id="{227503B2-1318-4D60-B0AE-FC1329D0D73C}"/>
              </a:ext>
            </a:extLst>
          </p:cNvPr>
          <p:cNvSpPr txBox="1"/>
          <p:nvPr/>
        </p:nvSpPr>
        <p:spPr>
          <a:xfrm>
            <a:off x="599224" y="3273088"/>
            <a:ext cx="2865335" cy="1477328"/>
          </a:xfrm>
          <a:prstGeom prst="rect">
            <a:avLst/>
          </a:prstGeom>
          <a:noFill/>
        </p:spPr>
        <p:txBody>
          <a:bodyPr wrap="square" rtlCol="0">
            <a:spAutoFit/>
          </a:bodyPr>
          <a:lstStyle/>
          <a:p>
            <a:r>
              <a:rPr lang="en-US" dirty="0">
                <a:solidFill>
                  <a:schemeClr val="bg1"/>
                </a:solidFill>
              </a:rPr>
              <a:t>Minimum:</a:t>
            </a:r>
          </a:p>
          <a:p>
            <a:endParaRPr lang="en-US" dirty="0">
              <a:solidFill>
                <a:schemeClr val="bg1"/>
              </a:solidFill>
            </a:endParaRPr>
          </a:p>
          <a:p>
            <a:r>
              <a:rPr lang="en-US" dirty="0">
                <a:solidFill>
                  <a:schemeClr val="bg1"/>
                </a:solidFill>
              </a:rPr>
              <a:t>A tool that helps customers bu</a:t>
            </a:r>
            <a:r>
              <a:rPr lang="en-US" altLang="zh-CN" dirty="0">
                <a:solidFill>
                  <a:schemeClr val="bg1"/>
                </a:solidFill>
              </a:rPr>
              <a:t>ild</a:t>
            </a:r>
            <a:r>
              <a:rPr lang="zh-CN" altLang="en-US" dirty="0">
                <a:solidFill>
                  <a:schemeClr val="bg1"/>
                </a:solidFill>
              </a:rPr>
              <a:t> </a:t>
            </a:r>
            <a:r>
              <a:rPr lang="en-US" dirty="0">
                <a:solidFill>
                  <a:schemeClr val="bg1"/>
                </a:solidFill>
              </a:rPr>
              <a:t>their own </a:t>
            </a:r>
            <a:r>
              <a:rPr lang="en-US" altLang="zh-CN" dirty="0">
                <a:solidFill>
                  <a:schemeClr val="bg1"/>
                </a:solidFill>
              </a:rPr>
              <a:t>PC</a:t>
            </a:r>
            <a:r>
              <a:rPr lang="en-US" dirty="0">
                <a:solidFill>
                  <a:schemeClr val="bg1"/>
                </a:solidFill>
              </a:rPr>
              <a:t> quickly and easily.</a:t>
            </a:r>
          </a:p>
        </p:txBody>
      </p:sp>
      <p:sp>
        <p:nvSpPr>
          <p:cNvPr id="9" name="文本框 8">
            <a:extLst>
              <a:ext uri="{FF2B5EF4-FFF2-40B4-BE49-F238E27FC236}">
                <a16:creationId xmlns:a16="http://schemas.microsoft.com/office/drawing/2014/main" id="{14D9833A-F0EC-419C-BC48-28D2AB7F6804}"/>
              </a:ext>
            </a:extLst>
          </p:cNvPr>
          <p:cNvSpPr txBox="1"/>
          <p:nvPr/>
        </p:nvSpPr>
        <p:spPr>
          <a:xfrm>
            <a:off x="3464559" y="3164681"/>
            <a:ext cx="5262877" cy="3139321"/>
          </a:xfrm>
          <a:prstGeom prst="rect">
            <a:avLst/>
          </a:prstGeom>
          <a:noFill/>
        </p:spPr>
        <p:txBody>
          <a:bodyPr wrap="square" rtlCol="0">
            <a:spAutoFit/>
          </a:bodyPr>
          <a:lstStyle/>
          <a:p>
            <a:r>
              <a:rPr lang="en-US" dirty="0">
                <a:solidFill>
                  <a:schemeClr val="bg1"/>
                </a:solidFill>
              </a:rPr>
              <a:t>Viable:</a:t>
            </a:r>
          </a:p>
          <a:p>
            <a:endParaRPr lang="en-US" dirty="0">
              <a:solidFill>
                <a:schemeClr val="bg1"/>
              </a:solidFill>
            </a:endParaRPr>
          </a:p>
          <a:p>
            <a:r>
              <a:rPr lang="en-US" dirty="0">
                <a:solidFill>
                  <a:schemeClr val="bg1"/>
                </a:solidFill>
              </a:rPr>
              <a:t>A tool that helps customers set up their own PC quickly and easily. For customers without computer-related knowledge, it allows them to pick the right hardware for their needs. Customers can provide their working software information, budget, and expected years of use to get hardware recommendations. After selecting your PC build, you can either purchase the hardware directly from the website or pay a service fee and have it installed and delivered to you.</a:t>
            </a:r>
          </a:p>
        </p:txBody>
      </p:sp>
      <p:sp>
        <p:nvSpPr>
          <p:cNvPr id="10" name="文本框 9">
            <a:extLst>
              <a:ext uri="{FF2B5EF4-FFF2-40B4-BE49-F238E27FC236}">
                <a16:creationId xmlns:a16="http://schemas.microsoft.com/office/drawing/2014/main" id="{BF587968-1F0A-4332-A876-18739B810846}"/>
              </a:ext>
            </a:extLst>
          </p:cNvPr>
          <p:cNvSpPr txBox="1"/>
          <p:nvPr/>
        </p:nvSpPr>
        <p:spPr>
          <a:xfrm>
            <a:off x="8727436" y="3200241"/>
            <a:ext cx="2865335" cy="2031325"/>
          </a:xfrm>
          <a:prstGeom prst="rect">
            <a:avLst/>
          </a:prstGeom>
          <a:noFill/>
        </p:spPr>
        <p:txBody>
          <a:bodyPr wrap="square" rtlCol="0">
            <a:spAutoFit/>
          </a:bodyPr>
          <a:lstStyle/>
          <a:p>
            <a:r>
              <a:rPr lang="en-US" dirty="0">
                <a:solidFill>
                  <a:schemeClr val="bg1"/>
                </a:solidFill>
              </a:rPr>
              <a:t>Minimum + Viable:</a:t>
            </a:r>
          </a:p>
          <a:p>
            <a:endParaRPr lang="en-US" dirty="0">
              <a:solidFill>
                <a:schemeClr val="bg1"/>
              </a:solidFill>
            </a:endParaRPr>
          </a:p>
          <a:p>
            <a:r>
              <a:rPr lang="en-US" dirty="0">
                <a:solidFill>
                  <a:schemeClr val="bg1"/>
                </a:solidFill>
              </a:rPr>
              <a:t>A tool that allows customers to select the right PC build for them while balancing budget and performance.</a:t>
            </a:r>
          </a:p>
        </p:txBody>
      </p:sp>
    </p:spTree>
    <p:extLst>
      <p:ext uri="{BB962C8B-B14F-4D97-AF65-F5344CB8AC3E}">
        <p14:creationId xmlns:p14="http://schemas.microsoft.com/office/powerpoint/2010/main" val="24868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9B9156-4309-4D24-931C-0916486D0EDC}"/>
              </a:ext>
            </a:extLst>
          </p:cNvPr>
          <p:cNvSpPr>
            <a:spLocks noGrp="1"/>
          </p:cNvSpPr>
          <p:nvPr>
            <p:ph type="ctrTitle"/>
          </p:nvPr>
        </p:nvSpPr>
        <p:spPr>
          <a:xfrm>
            <a:off x="771148" y="1037967"/>
            <a:ext cx="3054091" cy="4709131"/>
          </a:xfrm>
        </p:spPr>
        <p:txBody>
          <a:bodyPr vert="horz" lIns="91440" tIns="45720" rIns="91440" bIns="45720" rtlCol="0" anchor="ctr">
            <a:normAutofit/>
          </a:bodyPr>
          <a:lstStyle/>
          <a:p>
            <a:r>
              <a:rPr lang="en-US" sz="2800" b="0" kern="1200" cap="all" dirty="0">
                <a:solidFill>
                  <a:srgbClr val="FFFEFF"/>
                </a:solidFill>
                <a:latin typeface="+mj-lt"/>
                <a:ea typeface="+mj-ea"/>
                <a:cs typeface="+mj-cs"/>
              </a:rPr>
              <a:t>                   Comparison of  sprint 7 vs 8</a:t>
            </a:r>
          </a:p>
        </p:txBody>
      </p:sp>
      <p:sp>
        <p:nvSpPr>
          <p:cNvPr id="4" name="TextBox 3">
            <a:extLst>
              <a:ext uri="{FF2B5EF4-FFF2-40B4-BE49-F238E27FC236}">
                <a16:creationId xmlns:a16="http://schemas.microsoft.com/office/drawing/2014/main" id="{B3F7B8C6-AAFC-4AF5-B492-961A9FE455C3}"/>
              </a:ext>
            </a:extLst>
          </p:cNvPr>
          <p:cNvSpPr txBox="1"/>
          <p:nvPr/>
        </p:nvSpPr>
        <p:spPr>
          <a:xfrm>
            <a:off x="4477732" y="1423447"/>
            <a:ext cx="6834433" cy="3754874"/>
          </a:xfrm>
          <a:prstGeom prst="rect">
            <a:avLst/>
          </a:prstGeom>
          <a:noFill/>
        </p:spPr>
        <p:txBody>
          <a:bodyPr wrap="square" rtlCol="0">
            <a:spAutoFit/>
          </a:bodyPr>
          <a:lstStyle/>
          <a:p>
            <a:pPr>
              <a:spcAft>
                <a:spcPts val="600"/>
              </a:spcAft>
            </a:pPr>
            <a:r>
              <a:rPr lang="en-US" dirty="0"/>
              <a:t>SPRINT 7</a:t>
            </a:r>
          </a:p>
          <a:p>
            <a:pPr>
              <a:spcAft>
                <a:spcPts val="600"/>
              </a:spcAft>
            </a:pPr>
            <a:endParaRPr lang="en-US" dirty="0"/>
          </a:p>
          <a:p>
            <a:pPr>
              <a:spcAft>
                <a:spcPts val="600"/>
              </a:spcAft>
            </a:pPr>
            <a:r>
              <a:rPr lang="en-US" dirty="0"/>
              <a:t>The Database issue remaining from SPRINT 6 forced the team to finish the User Management section in advance</a:t>
            </a:r>
          </a:p>
          <a:p>
            <a:pPr>
              <a:spcAft>
                <a:spcPts val="600"/>
              </a:spcAft>
            </a:pPr>
            <a:r>
              <a:rPr lang="en-US" dirty="0"/>
              <a:t>  </a:t>
            </a:r>
          </a:p>
          <a:p>
            <a:pPr>
              <a:spcAft>
                <a:spcPts val="600"/>
              </a:spcAft>
            </a:pPr>
            <a:r>
              <a:rPr lang="en-US" dirty="0"/>
              <a:t>We completed Admin’s User Management ability with only the edit user function remaining</a:t>
            </a:r>
          </a:p>
          <a:p>
            <a:pPr>
              <a:spcAft>
                <a:spcPts val="600"/>
              </a:spcAft>
            </a:pPr>
            <a:endParaRPr lang="en-US" dirty="0"/>
          </a:p>
          <a:p>
            <a:pPr>
              <a:spcAft>
                <a:spcPts val="600"/>
              </a:spcAft>
            </a:pPr>
            <a:r>
              <a:rPr lang="en-US" dirty="0"/>
              <a:t>Code optimization was done so the deployment process can be easier. </a:t>
            </a:r>
          </a:p>
          <a:p>
            <a:pPr>
              <a:spcAft>
                <a:spcPts val="600"/>
              </a:spcAft>
            </a:pPr>
            <a:endParaRPr lang="en-US" dirty="0"/>
          </a:p>
          <a:p>
            <a:pPr>
              <a:spcAft>
                <a:spcPts val="600"/>
              </a:spcAft>
            </a:pPr>
            <a:r>
              <a:rPr lang="en-US" dirty="0"/>
              <a:t>Our team complete 2 user stories out of 3.  ( 66% of the commitment )</a:t>
            </a:r>
          </a:p>
        </p:txBody>
      </p:sp>
    </p:spTree>
    <p:extLst>
      <p:ext uri="{BB962C8B-B14F-4D97-AF65-F5344CB8AC3E}">
        <p14:creationId xmlns:p14="http://schemas.microsoft.com/office/powerpoint/2010/main" val="3321596205"/>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42541"/>
      </a:dk2>
      <a:lt2>
        <a:srgbClr val="E8E3E2"/>
      </a:lt2>
      <a:accent1>
        <a:srgbClr val="79AAB2"/>
      </a:accent1>
      <a:accent2>
        <a:srgbClr val="80AA9E"/>
      </a:accent2>
      <a:accent3>
        <a:srgbClr val="8BA3C1"/>
      </a:accent3>
      <a:accent4>
        <a:srgbClr val="BA7F8F"/>
      </a:accent4>
      <a:accent5>
        <a:srgbClr val="C39790"/>
      </a:accent5>
      <a:accent6>
        <a:srgbClr val="B79D7B"/>
      </a:accent6>
      <a:hlink>
        <a:srgbClr val="AE7369"/>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2043</Words>
  <Application>Microsoft Office PowerPoint</Application>
  <PresentationFormat>Widescreen</PresentationFormat>
  <Paragraphs>443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Gill Sans MT</vt:lpstr>
      <vt:lpstr>Wingdings 2</vt:lpstr>
      <vt:lpstr>DividendVTI</vt:lpstr>
      <vt:lpstr>PC builder web application</vt:lpstr>
      <vt:lpstr>Agenda</vt:lpstr>
      <vt:lpstr>Introduction</vt:lpstr>
      <vt:lpstr>Persona of a college Student </vt:lpstr>
      <vt:lpstr>Persona of a software engineer</vt:lpstr>
      <vt:lpstr>Persona of a FilMmaker</vt:lpstr>
      <vt:lpstr>Persona of a Gamer</vt:lpstr>
      <vt:lpstr>MVP</vt:lpstr>
      <vt:lpstr>                   Comparison of  sprint 7 vs 8</vt:lpstr>
      <vt:lpstr>PowerPoint Presentation</vt:lpstr>
      <vt:lpstr>Sprint recap &amp;  Product Backlog Overview</vt:lpstr>
      <vt:lpstr>PowerPoint Presentation</vt:lpstr>
      <vt:lpstr>PowerPoint Presentation</vt:lpstr>
      <vt:lpstr>PowerPoint Presentation</vt:lpstr>
      <vt:lpstr>PowerPoint Presentation</vt:lpstr>
      <vt:lpstr>Technologies we used</vt:lpstr>
      <vt:lpstr>Reasons we chose some of the technologies</vt:lpstr>
      <vt:lpstr>PowerPoint Presentation</vt:lpstr>
      <vt:lpstr>PowerPoint Presentation</vt:lpstr>
      <vt:lpstr>PowerPoint Presentation</vt:lpstr>
      <vt:lpstr>Retrospectives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 builder web application</dc:title>
  <dc:creator>Liu, Mr. Sichao</dc:creator>
  <cp:lastModifiedBy>Kevin Song</cp:lastModifiedBy>
  <cp:revision>37</cp:revision>
  <dcterms:created xsi:type="dcterms:W3CDTF">2021-03-16T17:26:22Z</dcterms:created>
  <dcterms:modified xsi:type="dcterms:W3CDTF">2021-04-27T19:49:33Z</dcterms:modified>
</cp:coreProperties>
</file>