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1"/>
  </p:notesMasterIdLst>
  <p:sldIdLst>
    <p:sldId id="256" r:id="rId2"/>
    <p:sldId id="257" r:id="rId3"/>
    <p:sldId id="258" r:id="rId4"/>
    <p:sldId id="259" r:id="rId5"/>
    <p:sldId id="275" r:id="rId6"/>
    <p:sldId id="276" r:id="rId7"/>
    <p:sldId id="277" r:id="rId8"/>
    <p:sldId id="291" r:id="rId9"/>
    <p:sldId id="292" r:id="rId10"/>
    <p:sldId id="288" r:id="rId11"/>
    <p:sldId id="290" r:id="rId12"/>
    <p:sldId id="294" r:id="rId13"/>
    <p:sldId id="286" r:id="rId14"/>
    <p:sldId id="280" r:id="rId15"/>
    <p:sldId id="278" r:id="rId16"/>
    <p:sldId id="285" r:id="rId17"/>
    <p:sldId id="293"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2"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4" autoAdjust="0"/>
    <p:restoredTop sz="94327" autoAdjust="0"/>
  </p:normalViewPr>
  <p:slideViewPr>
    <p:cSldViewPr snapToGrid="0">
      <p:cViewPr varScale="1">
        <p:scale>
          <a:sx n="81" d="100"/>
          <a:sy n="81" d="100"/>
        </p:scale>
        <p:origin x="8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5044-682F-4173-987C-0A0926376C86}" type="datetimeFigureOut">
              <a:rPr lang="en-US" smtClean="0"/>
              <a:t>3/16/2021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3A73-1472-415B-9044-37FF5DCFBBC2}" type="slidenum">
              <a:rPr lang="en-US" smtClean="0"/>
              <a:t>‹#›</a:t>
            </a:fld>
            <a:endParaRPr lang="en-US"/>
          </a:p>
        </p:txBody>
      </p:sp>
    </p:spTree>
    <p:extLst>
      <p:ext uri="{BB962C8B-B14F-4D97-AF65-F5344CB8AC3E}">
        <p14:creationId xmlns:p14="http://schemas.microsoft.com/office/powerpoint/2010/main" val="160516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E6F3A73-1472-415B-9044-37FF5DCFBBC2}" type="slidenum">
              <a:rPr lang="en-US" smtClean="0"/>
              <a:t>16</a:t>
            </a:fld>
            <a:endParaRPr lang="en-US"/>
          </a:p>
        </p:txBody>
      </p:sp>
    </p:spTree>
    <p:extLst>
      <p:ext uri="{BB962C8B-B14F-4D97-AF65-F5344CB8AC3E}">
        <p14:creationId xmlns:p14="http://schemas.microsoft.com/office/powerpoint/2010/main" val="120199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Haimiao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a:t>
            </a:r>
            <a:r>
              <a:rPr lang="zh-CN" altLang="en-US" sz="2600" dirty="0">
                <a:solidFill>
                  <a:srgbClr val="FFFFFF"/>
                </a:solidFill>
              </a:rPr>
              <a:t> </a:t>
            </a:r>
            <a:r>
              <a:rPr lang="en-US" sz="2600">
                <a:solidFill>
                  <a:srgbClr val="FFFFFF"/>
                </a:solidFill>
              </a:rPr>
              <a:t>VI</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pic>
        <p:nvPicPr>
          <p:cNvPr id="5" name="Picture 4" descr="A collage of a person&#10;&#10;Description automatically generated with medium confidence">
            <a:extLst>
              <a:ext uri="{FF2B5EF4-FFF2-40B4-BE49-F238E27FC236}">
                <a16:creationId xmlns:a16="http://schemas.microsoft.com/office/drawing/2014/main" id="{7C51266B-34CC-1640-B0FE-DCF243DB1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09" y="604757"/>
            <a:ext cx="6648703" cy="5681321"/>
          </a:xfrm>
          <a:prstGeom prst="rect">
            <a:avLst/>
          </a:prstGeom>
        </p:spPr>
      </p:pic>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Table 5">
            <a:extLst>
              <a:ext uri="{FF2B5EF4-FFF2-40B4-BE49-F238E27FC236}">
                <a16:creationId xmlns:a16="http://schemas.microsoft.com/office/drawing/2014/main" id="{A82DF34B-48EA-4DFE-A53E-D9075D6E4F5F}"/>
              </a:ext>
            </a:extLst>
          </p:cNvPr>
          <p:cNvGraphicFramePr>
            <a:graphicFrameLocks noGrp="1"/>
          </p:cNvGraphicFramePr>
          <p:nvPr>
            <p:extLst>
              <p:ext uri="{D42A27DB-BD31-4B8C-83A1-F6EECF244321}">
                <p14:modId xmlns:p14="http://schemas.microsoft.com/office/powerpoint/2010/main" val="202372803"/>
              </p:ext>
            </p:extLst>
          </p:nvPr>
        </p:nvGraphicFramePr>
        <p:xfrm>
          <a:off x="209524" y="241564"/>
          <a:ext cx="11767929" cy="6553200"/>
        </p:xfrm>
        <a:graphic>
          <a:graphicData uri="http://schemas.openxmlformats.org/drawingml/2006/table">
            <a:tbl>
              <a:tblPr firstRow="1" bandRow="1">
                <a:tableStyleId>{5C22544A-7EE6-4342-B048-85BDC9FD1C3A}</a:tableStyleId>
              </a:tblPr>
              <a:tblGrid>
                <a:gridCol w="1099930">
                  <a:extLst>
                    <a:ext uri="{9D8B030D-6E8A-4147-A177-3AD203B41FA5}">
                      <a16:colId xmlns:a16="http://schemas.microsoft.com/office/drawing/2014/main" val="1989454807"/>
                    </a:ext>
                  </a:extLst>
                </a:gridCol>
                <a:gridCol w="940904">
                  <a:extLst>
                    <a:ext uri="{9D8B030D-6E8A-4147-A177-3AD203B41FA5}">
                      <a16:colId xmlns:a16="http://schemas.microsoft.com/office/drawing/2014/main" val="699360124"/>
                    </a:ext>
                  </a:extLst>
                </a:gridCol>
                <a:gridCol w="1232453">
                  <a:extLst>
                    <a:ext uri="{9D8B030D-6E8A-4147-A177-3AD203B41FA5}">
                      <a16:colId xmlns:a16="http://schemas.microsoft.com/office/drawing/2014/main" val="3808730948"/>
                    </a:ext>
                  </a:extLst>
                </a:gridCol>
                <a:gridCol w="4227443">
                  <a:extLst>
                    <a:ext uri="{9D8B030D-6E8A-4147-A177-3AD203B41FA5}">
                      <a16:colId xmlns:a16="http://schemas.microsoft.com/office/drawing/2014/main" val="1313148040"/>
                    </a:ext>
                  </a:extLst>
                </a:gridCol>
                <a:gridCol w="2650435">
                  <a:extLst>
                    <a:ext uri="{9D8B030D-6E8A-4147-A177-3AD203B41FA5}">
                      <a16:colId xmlns:a16="http://schemas.microsoft.com/office/drawing/2014/main" val="3005618780"/>
                    </a:ext>
                  </a:extLst>
                </a:gridCol>
                <a:gridCol w="715617">
                  <a:extLst>
                    <a:ext uri="{9D8B030D-6E8A-4147-A177-3AD203B41FA5}">
                      <a16:colId xmlns:a16="http://schemas.microsoft.com/office/drawing/2014/main" val="1951505988"/>
                    </a:ext>
                  </a:extLst>
                </a:gridCol>
                <a:gridCol w="901147">
                  <a:extLst>
                    <a:ext uri="{9D8B030D-6E8A-4147-A177-3AD203B41FA5}">
                      <a16:colId xmlns:a16="http://schemas.microsoft.com/office/drawing/2014/main" val="3341760711"/>
                    </a:ext>
                  </a:extLst>
                </a:gridCol>
              </a:tblGrid>
              <a:tr h="426720">
                <a:tc>
                  <a:txBody>
                    <a:bodyPr/>
                    <a:lstStyle/>
                    <a:p>
                      <a:r>
                        <a:rPr lang="en-US" dirty="0"/>
                        <a:t> </a:t>
                      </a:r>
                      <a:r>
                        <a:rPr lang="en-US" sz="1500" dirty="0"/>
                        <a:t>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 I want to be able to…</a:t>
                      </a:r>
                    </a:p>
                  </a:txBody>
                  <a:tcPr/>
                </a:tc>
                <a:tc>
                  <a:txBody>
                    <a:bodyPr/>
                    <a:lstStyle/>
                    <a:p>
                      <a:r>
                        <a:rPr lang="en-US" dirty="0"/>
                        <a:t>So that …</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6720">
                <a:tc>
                  <a:txBody>
                    <a:bodyPr/>
                    <a:lstStyle/>
                    <a:p>
                      <a:r>
                        <a:rPr lang="en-US" dirty="0"/>
                        <a:t>1</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development tool </a:t>
                      </a:r>
                    </a:p>
                  </a:txBody>
                  <a:tcPr/>
                </a:tc>
                <a:tc>
                  <a:txBody>
                    <a:bodyPr/>
                    <a:lstStyle/>
                    <a:p>
                      <a:r>
                        <a:rPr lang="en-US" sz="1200" dirty="0"/>
                        <a:t>Team can start writing the app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517045202"/>
                  </a:ext>
                </a:extLst>
              </a:tr>
              <a:tr h="426720">
                <a:tc>
                  <a:txBody>
                    <a:bodyPr/>
                    <a:lstStyle/>
                    <a:p>
                      <a:r>
                        <a:rPr lang="en-US" dirty="0"/>
                        <a:t>2</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Design Website Template</a:t>
                      </a:r>
                    </a:p>
                  </a:txBody>
                  <a:tcPr/>
                </a:tc>
                <a:tc>
                  <a:txBody>
                    <a:bodyPr/>
                    <a:lstStyle/>
                    <a:p>
                      <a:r>
                        <a:rPr lang="en-US" sz="1200" dirty="0"/>
                        <a:t>Team can plan on HTML, CSS</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3301955113"/>
                  </a:ext>
                </a:extLst>
              </a:tr>
              <a:tr h="426720">
                <a:tc>
                  <a:txBody>
                    <a:bodyPr/>
                    <a:lstStyle/>
                    <a:p>
                      <a:r>
                        <a:rPr lang="en-US" dirty="0"/>
                        <a:t>3</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communication platform</a:t>
                      </a:r>
                    </a:p>
                  </a:txBody>
                  <a:tcPr/>
                </a:tc>
                <a:tc>
                  <a:txBody>
                    <a:bodyPr/>
                    <a:lstStyle/>
                    <a:p>
                      <a:r>
                        <a:rPr lang="en-US" sz="1200" dirty="0"/>
                        <a:t>Team members are free to communicate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2148973648"/>
                  </a:ext>
                </a:extLst>
              </a:tr>
              <a:tr h="426720">
                <a:tc>
                  <a:txBody>
                    <a:bodyPr/>
                    <a:lstStyle/>
                    <a:p>
                      <a:r>
                        <a:rPr lang="en-US" dirty="0"/>
                        <a:t>4</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a website </a:t>
                      </a:r>
                    </a:p>
                  </a:txBody>
                  <a:tcPr/>
                </a:tc>
                <a:tc>
                  <a:txBody>
                    <a:bodyPr/>
                    <a:lstStyle/>
                    <a:p>
                      <a:r>
                        <a:rPr lang="en-US" sz="1200" dirty="0"/>
                        <a:t>I can view/order items, create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26720">
                <a:tc>
                  <a:txBody>
                    <a:bodyPr/>
                    <a:lstStyle/>
                    <a:p>
                      <a:r>
                        <a:rPr lang="en-US" dirty="0"/>
                        <a:t>5</a:t>
                      </a:r>
                    </a:p>
                  </a:txBody>
                  <a:tcPr/>
                </a:tc>
                <a:tc>
                  <a:txBody>
                    <a:bodyPr/>
                    <a:lstStyle/>
                    <a:p>
                      <a:r>
                        <a:rPr lang="en-US" dirty="0"/>
                        <a:t>II</a:t>
                      </a:r>
                    </a:p>
                  </a:txBody>
                  <a:tcPr/>
                </a:tc>
                <a:tc>
                  <a:txBody>
                    <a:bodyPr/>
                    <a:lstStyle/>
                    <a:p>
                      <a:r>
                        <a:rPr lang="en-US" sz="1400" dirty="0"/>
                        <a:t>User/Admin</a:t>
                      </a:r>
                    </a:p>
                  </a:txBody>
                  <a:tcPr/>
                </a:tc>
                <a:tc>
                  <a:txBody>
                    <a:bodyPr/>
                    <a:lstStyle/>
                    <a:p>
                      <a:r>
                        <a:rPr lang="en-US" sz="1400" baseline="0" dirty="0"/>
                        <a:t>Visualized Product Components</a:t>
                      </a:r>
                    </a:p>
                  </a:txBody>
                  <a:tcPr/>
                </a:tc>
                <a:tc>
                  <a:txBody>
                    <a:bodyPr/>
                    <a:lstStyle/>
                    <a:p>
                      <a:r>
                        <a:rPr lang="en-US" sz="1200" dirty="0"/>
                        <a:t>I can display images and their info on website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31492999"/>
                  </a:ext>
                </a:extLst>
              </a:tr>
              <a:tr h="426720">
                <a:tc>
                  <a:txBody>
                    <a:bodyPr/>
                    <a:lstStyle/>
                    <a:p>
                      <a:r>
                        <a:rPr lang="en-US" dirty="0"/>
                        <a:t>6</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detailed Product </a:t>
                      </a:r>
                      <a:r>
                        <a:rPr lang="en-US" sz="1400" baseline="0" dirty="0"/>
                        <a:t>Page</a:t>
                      </a:r>
                      <a:endParaRPr lang="en-US" sz="1400" dirty="0"/>
                    </a:p>
                  </a:txBody>
                  <a:tcPr/>
                </a:tc>
                <a:tc>
                  <a:txBody>
                    <a:bodyPr/>
                    <a:lstStyle/>
                    <a:p>
                      <a:r>
                        <a:rPr lang="en-US" sz="1200" dirty="0"/>
                        <a:t>I can click on product to check their detail</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14091901"/>
                  </a:ext>
                </a:extLst>
              </a:tr>
              <a:tr h="426720">
                <a:tc>
                  <a:txBody>
                    <a:bodyPr/>
                    <a:lstStyle/>
                    <a:p>
                      <a:r>
                        <a:rPr lang="en-US" dirty="0"/>
                        <a:t>7</a:t>
                      </a:r>
                    </a:p>
                  </a:txBody>
                  <a:tcPr/>
                </a:tc>
                <a:tc>
                  <a:txBody>
                    <a:bodyPr/>
                    <a:lstStyle/>
                    <a:p>
                      <a:r>
                        <a:rPr lang="en-US" dirty="0"/>
                        <a:t>II</a:t>
                      </a:r>
                    </a:p>
                  </a:txBody>
                  <a:tcPr/>
                </a:tc>
                <a:tc>
                  <a:txBody>
                    <a:bodyPr/>
                    <a:lstStyle/>
                    <a:p>
                      <a:r>
                        <a:rPr lang="en-US" sz="1400" baseline="0" dirty="0"/>
                        <a:t>User</a:t>
                      </a:r>
                    </a:p>
                  </a:txBody>
                  <a:tcPr/>
                </a:tc>
                <a:tc>
                  <a:txBody>
                    <a:bodyPr/>
                    <a:lstStyle/>
                    <a:p>
                      <a:r>
                        <a:rPr lang="en-US" sz="1400" dirty="0"/>
                        <a:t>Have Shopping cart </a:t>
                      </a:r>
                    </a:p>
                  </a:txBody>
                  <a:tcPr/>
                </a:tc>
                <a:tc>
                  <a:txBody>
                    <a:bodyPr/>
                    <a:lstStyle/>
                    <a:p>
                      <a:r>
                        <a:rPr lang="en-US" sz="1200" dirty="0"/>
                        <a:t>I can check purchased product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98426665"/>
                  </a:ext>
                </a:extLst>
              </a:tr>
              <a:tr h="426720">
                <a:tc>
                  <a:txBody>
                    <a:bodyPr/>
                    <a:lstStyle/>
                    <a:p>
                      <a:r>
                        <a:rPr lang="en-US" dirty="0"/>
                        <a:t>8</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Register</a:t>
                      </a:r>
                    </a:p>
                  </a:txBody>
                  <a:tcPr/>
                </a:tc>
                <a:tc>
                  <a:txBody>
                    <a:bodyPr/>
                    <a:lstStyle/>
                    <a:p>
                      <a:r>
                        <a:rPr lang="en-US" sz="1200" dirty="0"/>
                        <a:t>I can use my profile to perform such as buying….</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169981447"/>
                  </a:ext>
                </a:extLst>
              </a:tr>
              <a:tr h="426720">
                <a:tc>
                  <a:txBody>
                    <a:bodyPr/>
                    <a:lstStyle/>
                    <a:p>
                      <a:r>
                        <a:rPr lang="en-US" dirty="0"/>
                        <a:t>9</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Login/Log out securely</a:t>
                      </a:r>
                    </a:p>
                  </a:txBody>
                  <a:tcPr/>
                </a:tc>
                <a:tc>
                  <a:txBody>
                    <a:bodyPr/>
                    <a:lstStyle/>
                    <a:p>
                      <a:r>
                        <a:rPr lang="en-US" sz="1200" dirty="0"/>
                        <a:t>My account is private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666626585"/>
                  </a:ext>
                </a:extLst>
              </a:tr>
              <a:tr h="426720">
                <a:tc>
                  <a:txBody>
                    <a:bodyPr/>
                    <a:lstStyle/>
                    <a:p>
                      <a:r>
                        <a:rPr lang="en-US" dirty="0"/>
                        <a:t>10</a:t>
                      </a:r>
                    </a:p>
                  </a:txBody>
                  <a:tcPr/>
                </a:tc>
                <a:tc>
                  <a:txBody>
                    <a:bodyPr/>
                    <a:lstStyle/>
                    <a:p>
                      <a:r>
                        <a:rPr lang="en-US" dirty="0"/>
                        <a:t>III</a:t>
                      </a:r>
                    </a:p>
                  </a:txBody>
                  <a:tcPr/>
                </a:tc>
                <a:tc>
                  <a:txBody>
                    <a:bodyPr/>
                    <a:lstStyle/>
                    <a:p>
                      <a:r>
                        <a:rPr lang="en-US" sz="1400" dirty="0"/>
                        <a:t>User</a:t>
                      </a:r>
                    </a:p>
                  </a:txBody>
                  <a:tcPr/>
                </a:tc>
                <a:tc>
                  <a:txBody>
                    <a:bodyPr/>
                    <a:lstStyle/>
                    <a:p>
                      <a:r>
                        <a:rPr lang="en-US" sz="1400" dirty="0"/>
                        <a:t>Display added items on cart icon </a:t>
                      </a:r>
                    </a:p>
                  </a:txBody>
                  <a:tcPr/>
                </a:tc>
                <a:tc>
                  <a:txBody>
                    <a:bodyPr/>
                    <a:lstStyle/>
                    <a:p>
                      <a:r>
                        <a:rPr lang="en-US" sz="1200" dirty="0"/>
                        <a:t>I can see number of items in cart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6720">
                <a:tc>
                  <a:txBody>
                    <a:bodyPr/>
                    <a:lstStyle/>
                    <a:p>
                      <a:r>
                        <a:rPr lang="en-US" dirty="0"/>
                        <a:t>11</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Edit qty of item in both product and check out page </a:t>
                      </a:r>
                    </a:p>
                  </a:txBody>
                  <a:tcPr/>
                </a:tc>
                <a:tc>
                  <a:txBody>
                    <a:bodyPr/>
                    <a:lstStyle/>
                    <a:p>
                      <a:r>
                        <a:rPr lang="en-US" sz="1200" dirty="0"/>
                        <a:t>I can freely edit item numbers.</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6720">
                <a:tc>
                  <a:txBody>
                    <a:bodyPr/>
                    <a:lstStyle/>
                    <a:p>
                      <a:r>
                        <a:rPr lang="en-US" dirty="0"/>
                        <a:t>12</a:t>
                      </a:r>
                    </a:p>
                  </a:txBody>
                  <a:tcPr/>
                </a:tc>
                <a:tc>
                  <a:txBody>
                    <a:bodyPr/>
                    <a:lstStyle/>
                    <a:p>
                      <a:r>
                        <a:rPr lang="en-US" dirty="0"/>
                        <a:t>IV</a:t>
                      </a:r>
                    </a:p>
                  </a:txBody>
                  <a:tcPr/>
                </a:tc>
                <a:tc>
                  <a:txBody>
                    <a:bodyPr/>
                    <a:lstStyle/>
                    <a:p>
                      <a:r>
                        <a:rPr lang="en-US" sz="1400" dirty="0"/>
                        <a:t>User</a:t>
                      </a:r>
                    </a:p>
                  </a:txBody>
                  <a:tcPr/>
                </a:tc>
                <a:tc>
                  <a:txBody>
                    <a:bodyPr/>
                    <a:lstStyle/>
                    <a:p>
                      <a:r>
                        <a:rPr lang="en-US" sz="1400" dirty="0"/>
                        <a:t>Enter name and shipping address </a:t>
                      </a:r>
                    </a:p>
                  </a:txBody>
                  <a:tcPr/>
                </a:tc>
                <a:tc>
                  <a:txBody>
                    <a:bodyPr/>
                    <a:lstStyle/>
                    <a:p>
                      <a:r>
                        <a:rPr lang="en-US" sz="1200" dirty="0"/>
                        <a:t>I can have name and shipping stored in profile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809289802"/>
                  </a:ext>
                </a:extLst>
              </a:tr>
              <a:tr h="426720">
                <a:tc>
                  <a:txBody>
                    <a:bodyPr/>
                    <a:lstStyle/>
                    <a:p>
                      <a:r>
                        <a:rPr lang="en-US" dirty="0"/>
                        <a:t>13</a:t>
                      </a:r>
                    </a:p>
                  </a:txBody>
                  <a:tcPr/>
                </a:tc>
                <a:tc>
                  <a:txBody>
                    <a:bodyPr/>
                    <a:lstStyle/>
                    <a:p>
                      <a:r>
                        <a:rPr lang="en-US" dirty="0"/>
                        <a:t>IV</a:t>
                      </a:r>
                    </a:p>
                  </a:txBody>
                  <a:tcPr/>
                </a:tc>
                <a:tc>
                  <a:txBody>
                    <a:bodyPr/>
                    <a:lstStyle/>
                    <a:p>
                      <a:r>
                        <a:rPr lang="en-US" sz="1400" dirty="0"/>
                        <a:t>User</a:t>
                      </a:r>
                    </a:p>
                  </a:txBody>
                  <a:tcPr/>
                </a:tc>
                <a:tc>
                  <a:txBody>
                    <a:bodyPr/>
                    <a:lstStyle/>
                    <a:p>
                      <a:r>
                        <a:rPr lang="en-US" sz="1400" dirty="0"/>
                        <a:t>I want to check out and have an order number </a:t>
                      </a:r>
                    </a:p>
                  </a:txBody>
                  <a:tcPr/>
                </a:tc>
                <a:tc>
                  <a:txBody>
                    <a:bodyPr/>
                    <a:lstStyle/>
                    <a:p>
                      <a:r>
                        <a:rPr lang="en-US" sz="1200" dirty="0"/>
                        <a:t>I can wait for my order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769360097"/>
                  </a:ext>
                </a:extLst>
              </a:tr>
              <a:tr h="426720">
                <a:tc>
                  <a:txBody>
                    <a:bodyPr/>
                    <a:lstStyle/>
                    <a:p>
                      <a:r>
                        <a:rPr lang="en-US" dirty="0"/>
                        <a:t>14</a:t>
                      </a:r>
                    </a:p>
                  </a:txBody>
                  <a:tcPr/>
                </a:tc>
                <a:tc>
                  <a:txBody>
                    <a:bodyPr/>
                    <a:lstStyle/>
                    <a:p>
                      <a:r>
                        <a:rPr lang="en-US" dirty="0"/>
                        <a:t>IV</a:t>
                      </a:r>
                    </a:p>
                  </a:txBody>
                  <a:tcPr/>
                </a:tc>
                <a:tc>
                  <a:txBody>
                    <a:bodyPr/>
                    <a:lstStyle/>
                    <a:p>
                      <a:r>
                        <a:rPr lang="en-US" sz="1400" dirty="0"/>
                        <a:t>Admin</a:t>
                      </a:r>
                    </a:p>
                  </a:txBody>
                  <a:tcPr/>
                </a:tc>
                <a:tc>
                  <a:txBody>
                    <a:bodyPr/>
                    <a:lstStyle/>
                    <a:p>
                      <a:r>
                        <a:rPr lang="en-US" sz="1400" dirty="0"/>
                        <a:t>I want to see order placed by customer </a:t>
                      </a:r>
                    </a:p>
                  </a:txBody>
                  <a:tcPr/>
                </a:tc>
                <a:tc>
                  <a:txBody>
                    <a:bodyPr/>
                    <a:lstStyle/>
                    <a:p>
                      <a:r>
                        <a:rPr lang="en-US" sz="1200" dirty="0"/>
                        <a:t>I can send order by shipping address </a:t>
                      </a:r>
                    </a:p>
                  </a:txBody>
                  <a:tcPr/>
                </a:tc>
                <a:tc>
                  <a:txBody>
                    <a:bodyPr/>
                    <a:lstStyle/>
                    <a:p>
                      <a:r>
                        <a:rPr lang="en-US" dirty="0"/>
                        <a:t>story</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F71391A-D958-49A1-8600-8C1F615A2847}"/>
              </a:ext>
            </a:extLst>
          </p:cNvPr>
          <p:cNvSpPr txBox="1"/>
          <p:nvPr/>
        </p:nvSpPr>
        <p:spPr>
          <a:xfrm>
            <a:off x="209524" y="-71497"/>
            <a:ext cx="2983842" cy="369332"/>
          </a:xfrm>
          <a:prstGeom prst="rect">
            <a:avLst/>
          </a:prstGeom>
          <a:noFill/>
        </p:spPr>
        <p:txBody>
          <a:bodyPr wrap="square" rtlCol="0">
            <a:spAutoFit/>
          </a:bodyPr>
          <a:lstStyle/>
          <a:p>
            <a:r>
              <a:rPr lang="en-US" dirty="0"/>
              <a:t>Product Backlog</a:t>
            </a:r>
          </a:p>
        </p:txBody>
      </p:sp>
    </p:spTree>
    <p:extLst>
      <p:ext uri="{BB962C8B-B14F-4D97-AF65-F5344CB8AC3E}">
        <p14:creationId xmlns:p14="http://schemas.microsoft.com/office/powerpoint/2010/main" val="366541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3500070843"/>
              </p:ext>
            </p:extLst>
          </p:nvPr>
        </p:nvGraphicFramePr>
        <p:xfrm>
          <a:off x="198783" y="331304"/>
          <a:ext cx="11767930" cy="6527772"/>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2805579">
                  <a:extLst>
                    <a:ext uri="{9D8B030D-6E8A-4147-A177-3AD203B41FA5}">
                      <a16:colId xmlns:a16="http://schemas.microsoft.com/office/drawing/2014/main" val="1313148040"/>
                    </a:ext>
                  </a:extLst>
                </a:gridCol>
                <a:gridCol w="3573679">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15</a:t>
                      </a:r>
                    </a:p>
                  </a:txBody>
                  <a:tcPr/>
                </a:tc>
                <a:tc>
                  <a:txBody>
                    <a:bodyPr/>
                    <a:lstStyle/>
                    <a:p>
                      <a:r>
                        <a:rPr lang="en-US" sz="1600" dirty="0"/>
                        <a:t>V</a:t>
                      </a:r>
                    </a:p>
                  </a:txBody>
                  <a:tcPr/>
                </a:tc>
                <a:tc>
                  <a:txBody>
                    <a:bodyPr/>
                    <a:lstStyle/>
                    <a:p>
                      <a:r>
                        <a:rPr lang="en-US" sz="1600" dirty="0"/>
                        <a:t>User</a:t>
                      </a:r>
                    </a:p>
                  </a:txBody>
                  <a:tcPr/>
                </a:tc>
                <a:tc>
                  <a:txBody>
                    <a:bodyPr/>
                    <a:lstStyle/>
                    <a:p>
                      <a:r>
                        <a:rPr lang="en-US" sz="1600" dirty="0"/>
                        <a:t>Have profile displayed</a:t>
                      </a:r>
                    </a:p>
                  </a:txBody>
                  <a:tcPr/>
                </a:tc>
                <a:tc>
                  <a:txBody>
                    <a:bodyPr/>
                    <a:lstStyle/>
                    <a:p>
                      <a:r>
                        <a:rPr lang="en-US" sz="1600" dirty="0"/>
                        <a:t>I can see my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517045202"/>
                  </a:ext>
                </a:extLst>
              </a:tr>
              <a:tr h="420993">
                <a:tc>
                  <a:txBody>
                    <a:bodyPr/>
                    <a:lstStyle/>
                    <a:p>
                      <a:r>
                        <a:rPr lang="en-US" dirty="0"/>
                        <a:t>16</a:t>
                      </a:r>
                    </a:p>
                  </a:txBody>
                  <a:tcPr/>
                </a:tc>
                <a:tc>
                  <a:txBody>
                    <a:bodyPr/>
                    <a:lstStyle/>
                    <a:p>
                      <a:r>
                        <a:rPr lang="en-US" sz="1600" dirty="0"/>
                        <a:t>V</a:t>
                      </a:r>
                    </a:p>
                  </a:txBody>
                  <a:tcPr/>
                </a:tc>
                <a:tc>
                  <a:txBody>
                    <a:bodyPr/>
                    <a:lstStyle/>
                    <a:p>
                      <a:r>
                        <a:rPr lang="en-US" sz="1600" dirty="0"/>
                        <a:t>U</a:t>
                      </a:r>
                      <a:r>
                        <a:rPr lang="en-US" altLang="zh-CN" sz="1600" dirty="0"/>
                        <a:t>ser</a:t>
                      </a:r>
                      <a:endParaRPr lang="en-US" sz="1600" dirty="0"/>
                    </a:p>
                  </a:txBody>
                  <a:tcPr/>
                </a:tc>
                <a:tc>
                  <a:txBody>
                    <a:bodyPr/>
                    <a:lstStyle/>
                    <a:p>
                      <a:r>
                        <a:rPr lang="en-US" sz="1600" dirty="0"/>
                        <a:t>Update my profile info</a:t>
                      </a:r>
                    </a:p>
                  </a:txBody>
                  <a:tcPr/>
                </a:tc>
                <a:tc>
                  <a:txBody>
                    <a:bodyPr/>
                    <a:lstStyle/>
                    <a:p>
                      <a:r>
                        <a:rPr lang="en-US" sz="1600" dirty="0"/>
                        <a:t>I can freely edit profile and save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01955113"/>
                  </a:ext>
                </a:extLst>
              </a:tr>
              <a:tr h="420993">
                <a:tc>
                  <a:txBody>
                    <a:bodyPr/>
                    <a:lstStyle/>
                    <a:p>
                      <a:r>
                        <a:rPr lang="en-US" dirty="0"/>
                        <a:t>17</a:t>
                      </a:r>
                    </a:p>
                  </a:txBody>
                  <a:tcPr/>
                </a:tc>
                <a:tc>
                  <a:txBody>
                    <a:bodyPr/>
                    <a:lstStyle/>
                    <a:p>
                      <a:r>
                        <a:rPr lang="en-US" sz="1600" dirty="0"/>
                        <a:t>V</a:t>
                      </a:r>
                    </a:p>
                  </a:txBody>
                  <a:tcPr/>
                </a:tc>
                <a:tc>
                  <a:txBody>
                    <a:bodyPr/>
                    <a:lstStyle/>
                    <a:p>
                      <a:r>
                        <a:rPr lang="en-US" sz="1600" dirty="0"/>
                        <a:t>Admin</a:t>
                      </a:r>
                    </a:p>
                  </a:txBody>
                  <a:tcPr/>
                </a:tc>
                <a:tc>
                  <a:txBody>
                    <a:bodyPr/>
                    <a:lstStyle/>
                    <a:p>
                      <a:r>
                        <a:rPr lang="en-US" sz="1600" dirty="0"/>
                        <a:t>List Product </a:t>
                      </a:r>
                    </a:p>
                  </a:txBody>
                  <a:tcPr/>
                </a:tc>
                <a:tc>
                  <a:txBody>
                    <a:bodyPr/>
                    <a:lstStyle/>
                    <a:p>
                      <a:r>
                        <a:rPr lang="en-US" sz="1600" dirty="0"/>
                        <a:t>I can see all order in list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18</a:t>
                      </a:r>
                    </a:p>
                  </a:txBody>
                  <a:tcPr/>
                </a:tc>
                <a:tc>
                  <a:txBody>
                    <a:bodyPr/>
                    <a:lstStyle/>
                    <a:p>
                      <a:r>
                        <a:rPr lang="en-US" altLang="zh-CN" sz="1600" dirty="0"/>
                        <a:t>VI</a:t>
                      </a:r>
                      <a:endParaRPr lang="en-US" sz="1600" dirty="0"/>
                    </a:p>
                  </a:txBody>
                  <a:tcPr/>
                </a:tc>
                <a:tc>
                  <a:txBody>
                    <a:bodyPr/>
                    <a:lstStyle/>
                    <a:p>
                      <a:r>
                        <a:rPr lang="en-US" sz="1600" dirty="0"/>
                        <a:t>Admin</a:t>
                      </a:r>
                    </a:p>
                  </a:txBody>
                  <a:tcPr/>
                </a:tc>
                <a:tc>
                  <a:txBody>
                    <a:bodyPr/>
                    <a:lstStyle/>
                    <a:p>
                      <a:r>
                        <a:rPr lang="en-US" sz="1600" dirty="0"/>
                        <a:t>Create Product</a:t>
                      </a:r>
                    </a:p>
                  </a:txBody>
                  <a:tcPr/>
                </a:tc>
                <a:tc>
                  <a:txBody>
                    <a:bodyPr/>
                    <a:lstStyle/>
                    <a:p>
                      <a:r>
                        <a:rPr lang="en-US" sz="1600" dirty="0"/>
                        <a:t>I can create product on website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19</a:t>
                      </a:r>
                    </a:p>
                  </a:txBody>
                  <a:tcPr/>
                </a:tc>
                <a:tc>
                  <a:txBody>
                    <a:bodyPr/>
                    <a:lstStyle/>
                    <a:p>
                      <a:r>
                        <a:rPr lang="en-US" sz="1600" dirty="0"/>
                        <a:t>VI</a:t>
                      </a:r>
                    </a:p>
                  </a:txBody>
                  <a:tcPr/>
                </a:tc>
                <a:tc>
                  <a:txBody>
                    <a:bodyPr/>
                    <a:lstStyle/>
                    <a:p>
                      <a:r>
                        <a:rPr lang="en-US" sz="1600" dirty="0"/>
                        <a:t>Admin</a:t>
                      </a:r>
                    </a:p>
                  </a:txBody>
                  <a:tcPr/>
                </a:tc>
                <a:tc>
                  <a:txBody>
                    <a:bodyPr/>
                    <a:lstStyle/>
                    <a:p>
                      <a:r>
                        <a:rPr lang="en-US" sz="1600" dirty="0"/>
                        <a:t>Update Product</a:t>
                      </a:r>
                    </a:p>
                  </a:txBody>
                  <a:tcPr/>
                </a:tc>
                <a:tc>
                  <a:txBody>
                    <a:bodyPr/>
                    <a:lstStyle/>
                    <a:p>
                      <a:r>
                        <a:rPr lang="en-US" sz="1600" dirty="0"/>
                        <a:t>I can edit product info on website</a:t>
                      </a:r>
                    </a:p>
                  </a:txBody>
                  <a:tcPr/>
                </a:tc>
                <a:tc>
                  <a:txBody>
                    <a:bodyPr/>
                    <a:lstStyle/>
                    <a:p>
                      <a:r>
                        <a:rPr lang="en-US" sz="1600"/>
                        <a:t>story</a:t>
                      </a:r>
                      <a:endParaRPr lang="en-US" sz="1600" dirty="0"/>
                    </a:p>
                  </a:txBody>
                  <a:tcPr/>
                </a:tc>
                <a:tc>
                  <a:txBody>
                    <a:bodyPr/>
                    <a:lstStyle/>
                    <a:p>
                      <a:r>
                        <a:rPr lang="en-US" sz="1600" dirty="0"/>
                        <a:t>In work</a:t>
                      </a:r>
                    </a:p>
                  </a:txBody>
                  <a:tcPr/>
                </a:tc>
                <a:extLst>
                  <a:ext uri="{0D108BD9-81ED-4DB2-BD59-A6C34878D82A}">
                    <a16:rowId xmlns:a16="http://schemas.microsoft.com/office/drawing/2014/main" val="4231492999"/>
                  </a:ext>
                </a:extLst>
              </a:tr>
              <a:tr h="420993">
                <a:tc>
                  <a:txBody>
                    <a:bodyPr/>
                    <a:lstStyle/>
                    <a:p>
                      <a:r>
                        <a:rPr lang="en-US" dirty="0"/>
                        <a:t>20</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Upload Product Image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 don’t have to upload image manually</a:t>
                      </a:r>
                    </a:p>
                    <a:p>
                      <a:endParaRPr lang="en-US" sz="1600" dirty="0"/>
                    </a:p>
                  </a:txBody>
                  <a:tcPr/>
                </a:tc>
                <a:tc>
                  <a:txBody>
                    <a:bodyPr/>
                    <a:lstStyle/>
                    <a:p>
                      <a:r>
                        <a:rPr lang="en-US" sz="1600" dirty="0"/>
                        <a:t>epic</a:t>
                      </a:r>
                    </a:p>
                  </a:txBody>
                  <a:tcPr/>
                </a:tc>
                <a:tc>
                  <a:txBody>
                    <a:bodyPr/>
                    <a:lstStyle/>
                    <a:p>
                      <a:r>
                        <a:rPr lang="en-US" sz="1600" dirty="0"/>
                        <a:t>In work</a:t>
                      </a:r>
                    </a:p>
                  </a:txBody>
                  <a:tcPr/>
                </a:tc>
                <a:extLst>
                  <a:ext uri="{0D108BD9-81ED-4DB2-BD59-A6C34878D82A}">
                    <a16:rowId xmlns:a16="http://schemas.microsoft.com/office/drawing/2014/main" val="3314091901"/>
                  </a:ext>
                </a:extLst>
              </a:tr>
              <a:tr h="420993">
                <a:tc>
                  <a:txBody>
                    <a:bodyPr/>
                    <a:lstStyle/>
                    <a:p>
                      <a:r>
                        <a:rPr lang="en-US" dirty="0"/>
                        <a:t>20 a</a:t>
                      </a:r>
                    </a:p>
                  </a:txBody>
                  <a:tcPr/>
                </a:tc>
                <a:tc>
                  <a:txBody>
                    <a:bodyPr/>
                    <a:lstStyle/>
                    <a:p>
                      <a:r>
                        <a:rPr lang="en-US" sz="1600" dirty="0"/>
                        <a:t>VII</a:t>
                      </a:r>
                    </a:p>
                  </a:txBody>
                  <a:tcPr/>
                </a:tc>
                <a:tc>
                  <a:txBody>
                    <a:bodyPr/>
                    <a:lstStyle/>
                    <a:p>
                      <a:endParaRPr lang="en-US" sz="1600" dirty="0"/>
                    </a:p>
                  </a:txBody>
                  <a:tcPr/>
                </a:tc>
                <a:tc>
                  <a:txBody>
                    <a:bodyPr/>
                    <a:lstStyle/>
                    <a:p>
                      <a:r>
                        <a:rPr lang="en-US" sz="1600" dirty="0"/>
                        <a:t>Define upload router</a:t>
                      </a:r>
                    </a:p>
                  </a:txBody>
                  <a:tcPr/>
                </a:tc>
                <a:tc>
                  <a:txBody>
                    <a:bodyPr/>
                    <a:lstStyle/>
                    <a:p>
                      <a:endParaRPr lang="en-US" sz="1600" dirty="0"/>
                    </a:p>
                  </a:txBody>
                  <a:tcPr/>
                </a:tc>
                <a:tc>
                  <a:txBody>
                    <a:bodyPr/>
                    <a:lstStyle/>
                    <a:p>
                      <a:r>
                        <a:rPr lang="en-US" sz="1600" dirty="0"/>
                        <a:t>task</a:t>
                      </a:r>
                    </a:p>
                  </a:txBody>
                  <a:tcPr/>
                </a:tc>
                <a:tc>
                  <a:txBody>
                    <a:bodyPr/>
                    <a:lstStyle/>
                    <a:p>
                      <a:r>
                        <a:rPr lang="en-US" sz="1600" dirty="0"/>
                        <a:t>In work</a:t>
                      </a:r>
                    </a:p>
                  </a:txBody>
                  <a:tcPr/>
                </a:tc>
                <a:extLst>
                  <a:ext uri="{0D108BD9-81ED-4DB2-BD59-A6C34878D82A}">
                    <a16:rowId xmlns:a16="http://schemas.microsoft.com/office/drawing/2014/main" val="98426665"/>
                  </a:ext>
                </a:extLst>
              </a:tr>
              <a:tr h="420993">
                <a:tc>
                  <a:txBody>
                    <a:bodyPr/>
                    <a:lstStyle/>
                    <a:p>
                      <a:r>
                        <a:rPr lang="en-US" dirty="0"/>
                        <a:t>20 b</a:t>
                      </a:r>
                    </a:p>
                  </a:txBody>
                  <a:tcPr/>
                </a:tc>
                <a:tc>
                  <a:txBody>
                    <a:bodyPr/>
                    <a:lstStyle/>
                    <a:p>
                      <a:r>
                        <a:rPr lang="en-US" sz="1600" dirty="0"/>
                        <a:t>VII</a:t>
                      </a:r>
                    </a:p>
                  </a:txBody>
                  <a:tcPr/>
                </a:tc>
                <a:tc>
                  <a:txBody>
                    <a:bodyPr/>
                    <a:lstStyle/>
                    <a:p>
                      <a:endParaRPr lang="en-US" sz="1600" dirty="0"/>
                    </a:p>
                  </a:txBody>
                  <a:tcPr/>
                </a:tc>
                <a:tc>
                  <a:txBody>
                    <a:bodyPr/>
                    <a:lstStyle/>
                    <a:p>
                      <a:r>
                        <a:rPr lang="en-US" sz="1600" dirty="0"/>
                        <a:t>Create uploads folder</a:t>
                      </a:r>
                    </a:p>
                  </a:txBody>
                  <a:tcPr/>
                </a:tc>
                <a:tc>
                  <a:txBody>
                    <a:bodyPr/>
                    <a:lstStyle/>
                    <a:p>
                      <a:endParaRPr lang="en-US" sz="1600" dirty="0"/>
                    </a:p>
                  </a:txBody>
                  <a:tcPr/>
                </a:tc>
                <a:tc>
                  <a:txBody>
                    <a:bodyPr/>
                    <a:lstStyle/>
                    <a:p>
                      <a:r>
                        <a:rPr lang="en-US" sz="1600" dirty="0"/>
                        <a:t>task</a:t>
                      </a:r>
                    </a:p>
                  </a:txBody>
                  <a:tcPr/>
                </a:tc>
                <a:tc>
                  <a:txBody>
                    <a:bodyPr/>
                    <a:lstStyle/>
                    <a:p>
                      <a:r>
                        <a:rPr lang="en-US" sz="1600" dirty="0"/>
                        <a:t>In work</a:t>
                      </a:r>
                    </a:p>
                  </a:txBody>
                  <a:tcPr/>
                </a:tc>
                <a:extLst>
                  <a:ext uri="{0D108BD9-81ED-4DB2-BD59-A6C34878D82A}">
                    <a16:rowId xmlns:a16="http://schemas.microsoft.com/office/drawing/2014/main" val="1169981447"/>
                  </a:ext>
                </a:extLst>
              </a:tr>
              <a:tr h="420993">
                <a:tc>
                  <a:txBody>
                    <a:bodyPr/>
                    <a:lstStyle/>
                    <a:p>
                      <a:r>
                        <a:rPr lang="en-US" dirty="0"/>
                        <a:t>20 c</a:t>
                      </a:r>
                    </a:p>
                  </a:txBody>
                  <a:tcPr/>
                </a:tc>
                <a:tc>
                  <a:txBody>
                    <a:bodyPr/>
                    <a:lstStyle/>
                    <a:p>
                      <a:r>
                        <a:rPr lang="en-US" sz="1600" dirty="0"/>
                        <a:t>VII</a:t>
                      </a:r>
                    </a:p>
                  </a:txBody>
                  <a:tcPr/>
                </a:tc>
                <a:tc>
                  <a:txBody>
                    <a:bodyPr/>
                    <a:lstStyle/>
                    <a:p>
                      <a:endParaRPr lang="en-US" sz="1600" dirty="0"/>
                    </a:p>
                  </a:txBody>
                  <a:tcPr/>
                </a:tc>
                <a:tc>
                  <a:txBody>
                    <a:bodyPr/>
                    <a:lstStyle/>
                    <a:p>
                      <a:r>
                        <a:rPr lang="en-US" sz="1600" dirty="0"/>
                        <a:t>Edit code in frontend</a:t>
                      </a:r>
                    </a:p>
                  </a:txBody>
                  <a:tcPr/>
                </a:tc>
                <a:tc>
                  <a:txBody>
                    <a:bodyPr/>
                    <a:lstStyle/>
                    <a:p>
                      <a:endParaRPr lang="en-US" sz="1600" dirty="0"/>
                    </a:p>
                  </a:txBody>
                  <a:tcPr/>
                </a:tc>
                <a:tc>
                  <a:txBody>
                    <a:bodyPr/>
                    <a:lstStyle/>
                    <a:p>
                      <a:r>
                        <a:rPr lang="en-US" sz="1600" dirty="0"/>
                        <a:t>task</a:t>
                      </a:r>
                    </a:p>
                  </a:txBody>
                  <a:tcPr/>
                </a:tc>
                <a:tc>
                  <a:txBody>
                    <a:bodyPr/>
                    <a:lstStyle/>
                    <a:p>
                      <a:endParaRPr lang="en-US" sz="1600"/>
                    </a:p>
                  </a:txBody>
                  <a:tcPr/>
                </a:tc>
                <a:extLst>
                  <a:ext uri="{0D108BD9-81ED-4DB2-BD59-A6C34878D82A}">
                    <a16:rowId xmlns:a16="http://schemas.microsoft.com/office/drawing/2014/main" val="1666626585"/>
                  </a:ext>
                </a:extLst>
              </a:tr>
              <a:tr h="420993">
                <a:tc>
                  <a:txBody>
                    <a:bodyPr/>
                    <a:lstStyle/>
                    <a:p>
                      <a:r>
                        <a:rPr lang="en-US" dirty="0"/>
                        <a:t>21</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List Users</a:t>
                      </a:r>
                    </a:p>
                  </a:txBody>
                  <a:tcPr/>
                </a:tc>
                <a:tc>
                  <a:txBody>
                    <a:bodyPr/>
                    <a:lstStyle/>
                    <a:p>
                      <a:r>
                        <a:rPr lang="en-US" sz="1600" dirty="0"/>
                        <a:t>I can list users out and check  them</a:t>
                      </a:r>
                    </a:p>
                  </a:txBody>
                  <a:tcPr/>
                </a:tc>
                <a:tc>
                  <a:txBody>
                    <a:bodyPr/>
                    <a:lstStyle/>
                    <a:p>
                      <a:r>
                        <a:rPr lang="en-US" sz="1600" dirty="0"/>
                        <a:t>story</a:t>
                      </a:r>
                    </a:p>
                  </a:txBody>
                  <a:tcPr/>
                </a:tc>
                <a:tc>
                  <a:txBody>
                    <a:bodyPr/>
                    <a:lstStyle/>
                    <a:p>
                      <a:endParaRPr lang="en-US" sz="1600"/>
                    </a:p>
                  </a:txBody>
                  <a:tcPr/>
                </a:tc>
                <a:extLst>
                  <a:ext uri="{0D108BD9-81ED-4DB2-BD59-A6C34878D82A}">
                    <a16:rowId xmlns:a16="http://schemas.microsoft.com/office/drawing/2014/main" val="4260443407"/>
                  </a:ext>
                </a:extLst>
              </a:tr>
              <a:tr h="420993">
                <a:tc>
                  <a:txBody>
                    <a:bodyPr/>
                    <a:lstStyle/>
                    <a:p>
                      <a:r>
                        <a:rPr lang="en-US" dirty="0"/>
                        <a:t>22</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Delete Users</a:t>
                      </a:r>
                    </a:p>
                  </a:txBody>
                  <a:tcPr/>
                </a:tc>
                <a:tc>
                  <a:txBody>
                    <a:bodyPr/>
                    <a:lstStyle/>
                    <a:p>
                      <a:r>
                        <a:rPr lang="en-US" sz="1600" dirty="0"/>
                        <a:t>I can remove unwanted user</a:t>
                      </a:r>
                    </a:p>
                  </a:txBody>
                  <a:tcPr/>
                </a:tc>
                <a:tc>
                  <a:txBody>
                    <a:bodyPr/>
                    <a:lstStyle/>
                    <a:p>
                      <a:r>
                        <a:rPr lang="en-US" sz="1600" dirty="0"/>
                        <a:t>story</a:t>
                      </a:r>
                    </a:p>
                  </a:txBody>
                  <a:tcPr/>
                </a:tc>
                <a:tc>
                  <a:txBody>
                    <a:bodyPr/>
                    <a:lstStyle/>
                    <a:p>
                      <a:endParaRPr lang="en-US" sz="1600"/>
                    </a:p>
                  </a:txBody>
                  <a:tcPr/>
                </a:tc>
                <a:extLst>
                  <a:ext uri="{0D108BD9-81ED-4DB2-BD59-A6C34878D82A}">
                    <a16:rowId xmlns:a16="http://schemas.microsoft.com/office/drawing/2014/main" val="1004266676"/>
                  </a:ext>
                </a:extLst>
              </a:tr>
              <a:tr h="420993">
                <a:tc>
                  <a:txBody>
                    <a:bodyPr/>
                    <a:lstStyle/>
                    <a:p>
                      <a:r>
                        <a:rPr lang="en-US" dirty="0"/>
                        <a:t>23</a:t>
                      </a:r>
                    </a:p>
                  </a:txBody>
                  <a:tcPr/>
                </a:tc>
                <a:tc>
                  <a:txBody>
                    <a:bodyPr/>
                    <a:lstStyle/>
                    <a:p>
                      <a:r>
                        <a:rPr lang="en-US" sz="1600" dirty="0"/>
                        <a:t>VIII</a:t>
                      </a:r>
                    </a:p>
                  </a:txBody>
                  <a:tcPr/>
                </a:tc>
                <a:tc>
                  <a:txBody>
                    <a:bodyPr/>
                    <a:lstStyle/>
                    <a:p>
                      <a:r>
                        <a:rPr lang="en-US" sz="1600" dirty="0"/>
                        <a:t>Admin</a:t>
                      </a:r>
                    </a:p>
                  </a:txBody>
                  <a:tcPr/>
                </a:tc>
                <a:tc>
                  <a:txBody>
                    <a:bodyPr/>
                    <a:lstStyle/>
                    <a:p>
                      <a:r>
                        <a:rPr lang="en-US" sz="1600" dirty="0"/>
                        <a:t>Edit Users</a:t>
                      </a:r>
                    </a:p>
                  </a:txBody>
                  <a:tcPr/>
                </a:tc>
                <a:tc>
                  <a:txBody>
                    <a:bodyPr/>
                    <a:lstStyle/>
                    <a:p>
                      <a:r>
                        <a:rPr lang="en-US" sz="1600" dirty="0"/>
                        <a:t>I can change user’s info as needed</a:t>
                      </a:r>
                    </a:p>
                  </a:txBody>
                  <a:tcPr/>
                </a:tc>
                <a:tc>
                  <a:txBody>
                    <a:bodyPr/>
                    <a:lstStyle/>
                    <a:p>
                      <a:r>
                        <a:rPr lang="en-US" sz="1600" dirty="0" err="1"/>
                        <a:t>epci</a:t>
                      </a:r>
                      <a:endParaRPr lang="en-US" sz="1600" dirty="0"/>
                    </a:p>
                  </a:txBody>
                  <a:tcPr/>
                </a:tc>
                <a:tc>
                  <a:txBody>
                    <a:bodyPr/>
                    <a:lstStyle/>
                    <a:p>
                      <a:endParaRPr lang="en-US" sz="1600"/>
                    </a:p>
                  </a:txBody>
                  <a:tcPr/>
                </a:tc>
                <a:extLst>
                  <a:ext uri="{0D108BD9-81ED-4DB2-BD59-A6C34878D82A}">
                    <a16:rowId xmlns:a16="http://schemas.microsoft.com/office/drawing/2014/main" val="809289802"/>
                  </a:ext>
                </a:extLst>
              </a:tr>
              <a:tr h="420993">
                <a:tc>
                  <a:txBody>
                    <a:bodyPr/>
                    <a:lstStyle/>
                    <a:p>
                      <a:r>
                        <a:rPr lang="en-US" dirty="0"/>
                        <a:t>23a</a:t>
                      </a:r>
                    </a:p>
                  </a:txBody>
                  <a:tcPr/>
                </a:tc>
                <a:tc>
                  <a:txBody>
                    <a:bodyPr/>
                    <a:lstStyle/>
                    <a:p>
                      <a:r>
                        <a:rPr lang="en-US" sz="1600" dirty="0"/>
                        <a:t>VIII</a:t>
                      </a:r>
                    </a:p>
                  </a:txBody>
                  <a:tcPr/>
                </a:tc>
                <a:tc>
                  <a:txBody>
                    <a:bodyPr/>
                    <a:lstStyle/>
                    <a:p>
                      <a:endParaRPr lang="en-US" sz="1600" dirty="0"/>
                    </a:p>
                  </a:txBody>
                  <a:tcPr/>
                </a:tc>
                <a:tc>
                  <a:txBody>
                    <a:bodyPr/>
                    <a:lstStyle/>
                    <a:p>
                      <a:r>
                        <a:rPr lang="en-US" sz="1600" dirty="0"/>
                        <a:t>Build </a:t>
                      </a:r>
                      <a:r>
                        <a:rPr lang="en-US" sz="1600" dirty="0" err="1"/>
                        <a:t>api</a:t>
                      </a:r>
                      <a:r>
                        <a:rPr lang="en-US" sz="1600" dirty="0"/>
                        <a:t> for update users</a:t>
                      </a:r>
                    </a:p>
                  </a:txBody>
                  <a:tcPr/>
                </a:tc>
                <a:tc>
                  <a:txBody>
                    <a:bodyPr/>
                    <a:lstStyle/>
                    <a:p>
                      <a:endParaRPr lang="en-US" sz="1600" dirty="0"/>
                    </a:p>
                  </a:txBody>
                  <a:tcPr/>
                </a:tc>
                <a:tc>
                  <a:txBody>
                    <a:bodyPr/>
                    <a:lstStyle/>
                    <a:p>
                      <a:r>
                        <a:rPr lang="en-US" sz="1600" dirty="0"/>
                        <a:t>task</a:t>
                      </a:r>
                    </a:p>
                  </a:txBody>
                  <a:tcPr/>
                </a:tc>
                <a:tc>
                  <a:txBody>
                    <a:bodyPr/>
                    <a:lstStyle/>
                    <a:p>
                      <a:endParaRPr lang="en-US" sz="1600"/>
                    </a:p>
                  </a:txBody>
                  <a:tcPr/>
                </a:tc>
                <a:extLst>
                  <a:ext uri="{0D108BD9-81ED-4DB2-BD59-A6C34878D82A}">
                    <a16:rowId xmlns:a16="http://schemas.microsoft.com/office/drawing/2014/main" val="3769360097"/>
                  </a:ext>
                </a:extLst>
              </a:tr>
              <a:tr h="420993">
                <a:tc>
                  <a:txBody>
                    <a:bodyPr/>
                    <a:lstStyle/>
                    <a:p>
                      <a:r>
                        <a:rPr lang="en-US" dirty="0"/>
                        <a:t>23b</a:t>
                      </a:r>
                    </a:p>
                  </a:txBody>
                  <a:tcPr/>
                </a:tc>
                <a:tc>
                  <a:txBody>
                    <a:bodyPr/>
                    <a:lstStyle/>
                    <a:p>
                      <a:r>
                        <a:rPr lang="en-US" sz="1600" dirty="0"/>
                        <a:t>VIII</a:t>
                      </a:r>
                    </a:p>
                  </a:txBody>
                  <a:tcPr/>
                </a:tc>
                <a:tc>
                  <a:txBody>
                    <a:bodyPr/>
                    <a:lstStyle/>
                    <a:p>
                      <a:endParaRPr lang="en-US" sz="1600" dirty="0"/>
                    </a:p>
                  </a:txBody>
                  <a:tcPr/>
                </a:tc>
                <a:tc>
                  <a:txBody>
                    <a:bodyPr/>
                    <a:lstStyle/>
                    <a:p>
                      <a:r>
                        <a:rPr lang="en-US" sz="1600" dirty="0"/>
                        <a:t>Create edit screen UI</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3" y="0"/>
            <a:ext cx="2703443" cy="369332"/>
          </a:xfrm>
          <a:prstGeom prst="rect">
            <a:avLst/>
          </a:prstGeom>
          <a:noFill/>
        </p:spPr>
        <p:txBody>
          <a:bodyPr wrap="square" rtlCol="0">
            <a:spAutoFit/>
          </a:bodyPr>
          <a:lstStyle/>
          <a:p>
            <a:r>
              <a:rPr lang="en-US" dirty="0"/>
              <a:t>  Product Backlog 2</a:t>
            </a:r>
          </a:p>
        </p:txBody>
      </p:sp>
    </p:spTree>
    <p:extLst>
      <p:ext uri="{BB962C8B-B14F-4D97-AF65-F5344CB8AC3E}">
        <p14:creationId xmlns:p14="http://schemas.microsoft.com/office/powerpoint/2010/main" val="113867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620837912"/>
              </p:ext>
            </p:extLst>
          </p:nvPr>
        </p:nvGraphicFramePr>
        <p:xfrm>
          <a:off x="198783" y="331304"/>
          <a:ext cx="11767930" cy="6527772"/>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3045215">
                  <a:extLst>
                    <a:ext uri="{9D8B030D-6E8A-4147-A177-3AD203B41FA5}">
                      <a16:colId xmlns:a16="http://schemas.microsoft.com/office/drawing/2014/main" val="1313148040"/>
                    </a:ext>
                  </a:extLst>
                </a:gridCol>
                <a:gridCol w="3334043">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24</a:t>
                      </a:r>
                    </a:p>
                  </a:txBody>
                  <a:tcPr/>
                </a:tc>
                <a:tc>
                  <a:txBody>
                    <a:bodyPr/>
                    <a:lstStyle/>
                    <a:p>
                      <a:r>
                        <a:rPr lang="en-US" sz="1600" dirty="0"/>
                        <a:t>VIII</a:t>
                      </a:r>
                    </a:p>
                  </a:txBody>
                  <a:tcPr/>
                </a:tc>
                <a:tc>
                  <a:txBody>
                    <a:bodyPr/>
                    <a:lstStyle/>
                    <a:p>
                      <a:r>
                        <a:rPr lang="en-US" sz="1600" dirty="0"/>
                        <a:t>Seller</a:t>
                      </a:r>
                    </a:p>
                  </a:txBody>
                  <a:tcPr/>
                </a:tc>
                <a:tc>
                  <a:txBody>
                    <a:bodyPr/>
                    <a:lstStyle/>
                    <a:p>
                      <a:r>
                        <a:rPr lang="en-US" sz="1600" dirty="0"/>
                        <a:t>Have a seller page </a:t>
                      </a:r>
                    </a:p>
                  </a:txBody>
                  <a:tcPr/>
                </a:tc>
                <a:tc>
                  <a:txBody>
                    <a:bodyPr/>
                    <a:lstStyle/>
                    <a:p>
                      <a:r>
                        <a:rPr lang="en-US" sz="1600" dirty="0"/>
                        <a:t>I can list product for sale as a user</a:t>
                      </a:r>
                    </a:p>
                  </a:txBody>
                  <a:tcPr/>
                </a:tc>
                <a:tc>
                  <a:txBody>
                    <a:bodyPr/>
                    <a:lstStyle/>
                    <a:p>
                      <a:r>
                        <a:rPr lang="en-US" sz="1600" dirty="0"/>
                        <a:t>story</a:t>
                      </a:r>
                    </a:p>
                  </a:txBody>
                  <a:tcPr/>
                </a:tc>
                <a:tc>
                  <a:txBody>
                    <a:bodyPr/>
                    <a:lstStyle/>
                    <a:p>
                      <a:endParaRPr lang="en-US" sz="1600" dirty="0"/>
                    </a:p>
                  </a:txBody>
                  <a:tcPr/>
                </a:tc>
                <a:extLst>
                  <a:ext uri="{0D108BD9-81ED-4DB2-BD59-A6C34878D82A}">
                    <a16:rowId xmlns:a16="http://schemas.microsoft.com/office/drawing/2014/main" val="517045202"/>
                  </a:ext>
                </a:extLst>
              </a:tr>
              <a:tr h="420993">
                <a:tc>
                  <a:txBody>
                    <a:bodyPr/>
                    <a:lstStyle/>
                    <a:p>
                      <a:r>
                        <a:rPr lang="en-US" dirty="0"/>
                        <a:t>25</a:t>
                      </a:r>
                    </a:p>
                  </a:txBody>
                  <a:tcPr/>
                </a:tc>
                <a:tc>
                  <a:txBody>
                    <a:bodyPr/>
                    <a:lstStyle/>
                    <a:p>
                      <a:r>
                        <a:rPr lang="en-US" sz="1600" dirty="0"/>
                        <a:t>VIII</a:t>
                      </a:r>
                    </a:p>
                  </a:txBody>
                  <a:tcPr/>
                </a:tc>
                <a:tc>
                  <a:txBody>
                    <a:bodyPr/>
                    <a:lstStyle/>
                    <a:p>
                      <a:r>
                        <a:rPr lang="en-US" sz="1600" dirty="0"/>
                        <a:t>Everyone</a:t>
                      </a:r>
                    </a:p>
                  </a:txBody>
                  <a:tcPr/>
                </a:tc>
                <a:tc>
                  <a:txBody>
                    <a:bodyPr/>
                    <a:lstStyle/>
                    <a:p>
                      <a:r>
                        <a:rPr lang="en-US" sz="1600" dirty="0"/>
                        <a:t>Deploy website </a:t>
                      </a:r>
                    </a:p>
                  </a:txBody>
                  <a:tcPr/>
                </a:tc>
                <a:tc>
                  <a:txBody>
                    <a:bodyPr/>
                    <a:lstStyle/>
                    <a:p>
                      <a:r>
                        <a:rPr lang="en-US" sz="1600" dirty="0"/>
                        <a:t>Website is good to use</a:t>
                      </a:r>
                    </a:p>
                  </a:txBody>
                  <a:tcPr/>
                </a:tc>
                <a:tc>
                  <a:txBody>
                    <a:bodyPr/>
                    <a:lstStyle/>
                    <a:p>
                      <a:r>
                        <a:rPr lang="en-US" sz="1600" dirty="0"/>
                        <a:t>story</a:t>
                      </a:r>
                    </a:p>
                  </a:txBody>
                  <a:tcPr/>
                </a:tc>
                <a:tc>
                  <a:txBody>
                    <a:bodyPr/>
                    <a:lstStyle/>
                    <a:p>
                      <a:endParaRPr lang="en-US" sz="1600" dirty="0"/>
                    </a:p>
                  </a:txBody>
                  <a:tcPr/>
                </a:tc>
                <a:extLst>
                  <a:ext uri="{0D108BD9-81ED-4DB2-BD59-A6C34878D82A}">
                    <a16:rowId xmlns:a16="http://schemas.microsoft.com/office/drawing/2014/main" val="3301955113"/>
                  </a:ext>
                </a:extLst>
              </a:tr>
              <a:tr h="420993">
                <a:tc>
                  <a:txBody>
                    <a:bodyPr/>
                    <a:lstStyle/>
                    <a:p>
                      <a:endParaRPr lang="en-US"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148973648"/>
                  </a:ext>
                </a:extLst>
              </a:tr>
              <a:tr h="420993">
                <a:tc>
                  <a:txBody>
                    <a:bodyPr/>
                    <a:lstStyle/>
                    <a:p>
                      <a:endParaRPr lang="en-US"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635142722"/>
                  </a:ext>
                </a:extLst>
              </a:tr>
              <a:tr h="475743">
                <a:tc>
                  <a:txBody>
                    <a:bodyPr/>
                    <a:lstStyle/>
                    <a:p>
                      <a:endParaRPr lang="en-US"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4231492999"/>
                  </a:ext>
                </a:extLst>
              </a:tr>
              <a:tr h="224854">
                <a:tc>
                  <a:txBody>
                    <a:bodyPr/>
                    <a:lstStyle/>
                    <a:p>
                      <a:endParaRPr lang="en-US"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14091901"/>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8426665"/>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69981447"/>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66626585"/>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60443407"/>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4266676"/>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809289802"/>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69360097"/>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3" y="0"/>
            <a:ext cx="2703443" cy="369332"/>
          </a:xfrm>
          <a:prstGeom prst="rect">
            <a:avLst/>
          </a:prstGeom>
          <a:noFill/>
        </p:spPr>
        <p:txBody>
          <a:bodyPr wrap="square" rtlCol="0">
            <a:spAutoFit/>
          </a:bodyPr>
          <a:lstStyle/>
          <a:p>
            <a:r>
              <a:rPr lang="en-US" dirty="0"/>
              <a:t>  Product Backlog 3</a:t>
            </a:r>
          </a:p>
        </p:txBody>
      </p:sp>
    </p:spTree>
    <p:extLst>
      <p:ext uri="{BB962C8B-B14F-4D97-AF65-F5344CB8AC3E}">
        <p14:creationId xmlns:p14="http://schemas.microsoft.com/office/powerpoint/2010/main" val="85518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EF4DBE-A60E-4AAE-9D62-1147461C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3955649-790D-4997-9D50-C1D8E32C1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4768"/>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8839B1D-4A8C-403C-9D1B-B83CF1DB6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9818AF9-99F4-4DD9-A3EB-0A3477509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50032"/>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99E9ED3-3354-495B-B777-E9731625C85A}"/>
              </a:ext>
            </a:extLst>
          </p:cNvPr>
          <p:cNvGraphicFramePr>
            <a:graphicFrameLocks noGrp="1"/>
          </p:cNvGraphicFramePr>
          <p:nvPr>
            <p:extLst>
              <p:ext uri="{D42A27DB-BD31-4B8C-83A1-F6EECF244321}">
                <p14:modId xmlns:p14="http://schemas.microsoft.com/office/powerpoint/2010/main" val="2769872624"/>
              </p:ext>
            </p:extLst>
          </p:nvPr>
        </p:nvGraphicFramePr>
        <p:xfrm>
          <a:off x="212034" y="365760"/>
          <a:ext cx="11767931" cy="6330460"/>
        </p:xfrm>
        <a:graphic>
          <a:graphicData uri="http://schemas.openxmlformats.org/drawingml/2006/table">
            <a:tbl>
              <a:tblPr firstRow="1" bandRow="1">
                <a:tableStyleId>{5C22544A-7EE6-4342-B048-85BDC9FD1C3A}</a:tableStyleId>
              </a:tblPr>
              <a:tblGrid>
                <a:gridCol w="535756">
                  <a:extLst>
                    <a:ext uri="{9D8B030D-6E8A-4147-A177-3AD203B41FA5}">
                      <a16:colId xmlns:a16="http://schemas.microsoft.com/office/drawing/2014/main" val="281384823"/>
                    </a:ext>
                  </a:extLst>
                </a:gridCol>
                <a:gridCol w="1345617">
                  <a:extLst>
                    <a:ext uri="{9D8B030D-6E8A-4147-A177-3AD203B41FA5}">
                      <a16:colId xmlns:a16="http://schemas.microsoft.com/office/drawing/2014/main" val="629998814"/>
                    </a:ext>
                  </a:extLst>
                </a:gridCol>
                <a:gridCol w="1253257">
                  <a:extLst>
                    <a:ext uri="{9D8B030D-6E8A-4147-A177-3AD203B41FA5}">
                      <a16:colId xmlns:a16="http://schemas.microsoft.com/office/drawing/2014/main" val="558023234"/>
                    </a:ext>
                  </a:extLst>
                </a:gridCol>
                <a:gridCol w="2318323">
                  <a:extLst>
                    <a:ext uri="{9D8B030D-6E8A-4147-A177-3AD203B41FA5}">
                      <a16:colId xmlns:a16="http://schemas.microsoft.com/office/drawing/2014/main" val="4075686664"/>
                    </a:ext>
                  </a:extLst>
                </a:gridCol>
                <a:gridCol w="933858">
                  <a:extLst>
                    <a:ext uri="{9D8B030D-6E8A-4147-A177-3AD203B41FA5}">
                      <a16:colId xmlns:a16="http://schemas.microsoft.com/office/drawing/2014/main" val="2946427198"/>
                    </a:ext>
                  </a:extLst>
                </a:gridCol>
                <a:gridCol w="2690560">
                  <a:extLst>
                    <a:ext uri="{9D8B030D-6E8A-4147-A177-3AD203B41FA5}">
                      <a16:colId xmlns:a16="http://schemas.microsoft.com/office/drawing/2014/main" val="3382079550"/>
                    </a:ext>
                  </a:extLst>
                </a:gridCol>
                <a:gridCol w="2690560">
                  <a:extLst>
                    <a:ext uri="{9D8B030D-6E8A-4147-A177-3AD203B41FA5}">
                      <a16:colId xmlns:a16="http://schemas.microsoft.com/office/drawing/2014/main" val="995933749"/>
                    </a:ext>
                  </a:extLst>
                </a:gridCol>
              </a:tblGrid>
              <a:tr h="570025">
                <a:tc>
                  <a:txBody>
                    <a:bodyPr/>
                    <a:lstStyle/>
                    <a:p>
                      <a:r>
                        <a:rPr lang="en-US" dirty="0"/>
                        <a:t>ID</a:t>
                      </a:r>
                    </a:p>
                  </a:txBody>
                  <a:tcPr/>
                </a:tc>
                <a:tc>
                  <a:txBody>
                    <a:bodyPr/>
                    <a:lstStyle/>
                    <a:p>
                      <a:r>
                        <a:rPr lang="en-US" dirty="0"/>
                        <a:t>Process</a:t>
                      </a:r>
                    </a:p>
                  </a:txBody>
                  <a:tcPr/>
                </a:tc>
                <a:tc>
                  <a:txBody>
                    <a:bodyPr/>
                    <a:lstStyle/>
                    <a:p>
                      <a:r>
                        <a:rPr lang="en-US" dirty="0"/>
                        <a:t>Test Case</a:t>
                      </a:r>
                    </a:p>
                  </a:txBody>
                  <a:tcPr/>
                </a:tc>
                <a:tc>
                  <a:txBody>
                    <a:bodyPr/>
                    <a:lstStyle/>
                    <a:p>
                      <a:r>
                        <a:rPr lang="en-US" dirty="0"/>
                        <a:t>Description</a:t>
                      </a:r>
                    </a:p>
                  </a:txBody>
                  <a:tcPr/>
                </a:tc>
                <a:tc>
                  <a:txBody>
                    <a:bodyPr/>
                    <a:lstStyle/>
                    <a:p>
                      <a:r>
                        <a:rPr lang="en-US" dirty="0"/>
                        <a:t>Status</a:t>
                      </a:r>
                    </a:p>
                  </a:txBody>
                  <a:tcPr/>
                </a:tc>
                <a:tc>
                  <a:txBody>
                    <a:bodyPr/>
                    <a:lstStyle/>
                    <a:p>
                      <a:r>
                        <a:rPr lang="en-US" dirty="0"/>
                        <a:t>Expected Result</a:t>
                      </a:r>
                    </a:p>
                  </a:txBody>
                  <a:tcPr/>
                </a:tc>
                <a:tc>
                  <a:txBody>
                    <a:bodyPr/>
                    <a:lstStyle/>
                    <a:p>
                      <a:r>
                        <a:rPr lang="en-US" dirty="0"/>
                        <a:t>Actual result</a:t>
                      </a:r>
                    </a:p>
                  </a:txBody>
                  <a:tcPr/>
                </a:tc>
                <a:extLst>
                  <a:ext uri="{0D108BD9-81ED-4DB2-BD59-A6C34878D82A}">
                    <a16:rowId xmlns:a16="http://schemas.microsoft.com/office/drawing/2014/main" val="2992214072"/>
                  </a:ext>
                </a:extLst>
              </a:tr>
              <a:tr h="1146397">
                <a:tc>
                  <a:txBody>
                    <a:bodyPr/>
                    <a:lstStyle/>
                    <a:p>
                      <a:r>
                        <a:rPr lang="en-US" sz="1600" dirty="0"/>
                        <a:t>18</a:t>
                      </a:r>
                    </a:p>
                  </a:txBody>
                  <a:tcPr/>
                </a:tc>
                <a:tc>
                  <a:txBody>
                    <a:bodyPr/>
                    <a:lstStyle/>
                    <a:p>
                      <a:r>
                        <a:rPr lang="en-US" sz="1600" dirty="0"/>
                        <a:t>Create Product</a:t>
                      </a:r>
                    </a:p>
                  </a:txBody>
                  <a:tcPr/>
                </a:tc>
                <a:tc>
                  <a:txBody>
                    <a:bodyPr/>
                    <a:lstStyle/>
                    <a:p>
                      <a:r>
                        <a:rPr lang="en-US" sz="1600" dirty="0"/>
                        <a:t>Click on Create Product Button</a:t>
                      </a:r>
                    </a:p>
                  </a:txBody>
                  <a:tcPr/>
                </a:tc>
                <a:tc>
                  <a:txBody>
                    <a:bodyPr/>
                    <a:lstStyle/>
                    <a:p>
                      <a:r>
                        <a:rPr lang="en-US" sz="1600" dirty="0"/>
                        <a:t>Login as admin </a:t>
                      </a:r>
                    </a:p>
                  </a:txBody>
                  <a:tcPr/>
                </a:tc>
                <a:tc>
                  <a:txBody>
                    <a:bodyPr/>
                    <a:lstStyle/>
                    <a:p>
                      <a:r>
                        <a:rPr lang="en-US" sz="1600" dirty="0"/>
                        <a:t>Passed </a:t>
                      </a:r>
                    </a:p>
                  </a:txBody>
                  <a:tcPr/>
                </a:tc>
                <a:tc>
                  <a:txBody>
                    <a:bodyPr/>
                    <a:lstStyle/>
                    <a:p>
                      <a:r>
                        <a:rPr lang="en-US" sz="1600" dirty="0"/>
                        <a:t>Current user should replace by admin user</a:t>
                      </a:r>
                    </a:p>
                  </a:txBody>
                  <a:tcPr/>
                </a:tc>
                <a:tc>
                  <a:txBody>
                    <a:bodyPr/>
                    <a:lstStyle/>
                    <a:p>
                      <a:r>
                        <a:rPr lang="en-US" sz="1600" dirty="0"/>
                        <a:t>Admin user successfully logged in.</a:t>
                      </a:r>
                    </a:p>
                  </a:txBody>
                  <a:tcPr/>
                </a:tc>
                <a:extLst>
                  <a:ext uri="{0D108BD9-81ED-4DB2-BD59-A6C34878D82A}">
                    <a16:rowId xmlns:a16="http://schemas.microsoft.com/office/drawing/2014/main" val="1118232412"/>
                  </a:ext>
                </a:extLst>
              </a:tr>
              <a:tr h="1146397">
                <a:tc>
                  <a:txBody>
                    <a:bodyPr/>
                    <a:lstStyle/>
                    <a:p>
                      <a:endParaRPr lang="en-US" sz="1600" dirty="0"/>
                    </a:p>
                  </a:txBody>
                  <a:tcPr/>
                </a:tc>
                <a:tc>
                  <a:txBody>
                    <a:bodyPr/>
                    <a:lstStyle/>
                    <a:p>
                      <a:endParaRPr lang="en-US" sz="1600" dirty="0"/>
                    </a:p>
                  </a:txBody>
                  <a:tcPr/>
                </a:tc>
                <a:tc>
                  <a:txBody>
                    <a:bodyPr/>
                    <a:lstStyle/>
                    <a:p>
                      <a:pPr marL="228600" indent="-228600">
                        <a:buFont typeface="+mj-lt"/>
                        <a:buAutoNum type="arabicPeriod"/>
                      </a:pPr>
                      <a:endParaRPr lang="en-US" sz="1600" dirty="0"/>
                    </a:p>
                  </a:txBody>
                  <a:tcPr/>
                </a:tc>
                <a:tc>
                  <a:txBody>
                    <a:bodyPr/>
                    <a:lstStyle/>
                    <a:p>
                      <a:r>
                        <a:rPr lang="en-US" sz="1600" dirty="0"/>
                        <a:t>Move mouse to admin icon and when drop down menu show up, click on products button</a:t>
                      </a:r>
                    </a:p>
                  </a:txBody>
                  <a:tcPr/>
                </a:tc>
                <a:tc>
                  <a:txBody>
                    <a:bodyPr/>
                    <a:lstStyle/>
                    <a:p>
                      <a:r>
                        <a:rPr lang="en-US" sz="1600" dirty="0"/>
                        <a:t>Passed</a:t>
                      </a:r>
                    </a:p>
                  </a:txBody>
                  <a:tcPr/>
                </a:tc>
                <a:tc>
                  <a:txBody>
                    <a:bodyPr/>
                    <a:lstStyle/>
                    <a:p>
                      <a:r>
                        <a:rPr lang="en-US" sz="1600" dirty="0"/>
                        <a:t>Products page showed up</a:t>
                      </a:r>
                    </a:p>
                  </a:txBody>
                  <a:tcPr/>
                </a:tc>
                <a:tc>
                  <a:txBody>
                    <a:bodyPr/>
                    <a:lstStyle/>
                    <a:p>
                      <a:r>
                        <a:rPr lang="en-US" sz="1600" dirty="0"/>
                        <a:t>Products page showed up</a:t>
                      </a:r>
                    </a:p>
                  </a:txBody>
                  <a:tcPr/>
                </a:tc>
                <a:extLst>
                  <a:ext uri="{0D108BD9-81ED-4DB2-BD59-A6C34878D82A}">
                    <a16:rowId xmlns:a16="http://schemas.microsoft.com/office/drawing/2014/main" val="2684081551"/>
                  </a:ext>
                </a:extLst>
              </a:tr>
              <a:tr h="1016715">
                <a:tc>
                  <a:txBody>
                    <a:bodyPr/>
                    <a:lstStyle/>
                    <a:p>
                      <a:endParaRPr lang="en-US" sz="1600" dirty="0"/>
                    </a:p>
                  </a:txBody>
                  <a:tcPr/>
                </a:tc>
                <a:tc>
                  <a:txBody>
                    <a:bodyPr/>
                    <a:lstStyle/>
                    <a:p>
                      <a:endParaRPr lang="en-US" sz="1600" dirty="0"/>
                    </a:p>
                  </a:txBody>
                  <a:tcPr/>
                </a:tc>
                <a:tc>
                  <a:txBody>
                    <a:bodyPr/>
                    <a:lstStyle/>
                    <a:p>
                      <a:pPr marL="0" indent="0">
                        <a:buFont typeface="+mj-lt"/>
                        <a:buNone/>
                      </a:pPr>
                      <a:endParaRPr lang="en-US" sz="1600" dirty="0"/>
                    </a:p>
                  </a:txBody>
                  <a:tcPr/>
                </a:tc>
                <a:tc>
                  <a:txBody>
                    <a:bodyPr/>
                    <a:lstStyle/>
                    <a:p>
                      <a:r>
                        <a:rPr lang="en-US" sz="1600" dirty="0"/>
                        <a:t>Click on Create product Button </a:t>
                      </a:r>
                    </a:p>
                  </a:txBody>
                  <a:tcPr/>
                </a:tc>
                <a:tc>
                  <a:txBody>
                    <a:bodyPr/>
                    <a:lstStyle/>
                    <a:p>
                      <a:r>
                        <a:rPr lang="en-US" sz="1600" dirty="0"/>
                        <a:t>Passed </a:t>
                      </a:r>
                    </a:p>
                  </a:txBody>
                  <a:tcPr/>
                </a:tc>
                <a:tc>
                  <a:txBody>
                    <a:bodyPr/>
                    <a:lstStyle/>
                    <a:p>
                      <a:r>
                        <a:rPr lang="en-US" sz="1600" dirty="0"/>
                        <a:t>A sample product added</a:t>
                      </a:r>
                    </a:p>
                  </a:txBody>
                  <a:tcPr/>
                </a:tc>
                <a:tc>
                  <a:txBody>
                    <a:bodyPr/>
                    <a:lstStyle/>
                    <a:p>
                      <a:r>
                        <a:rPr lang="en-US" sz="1600" dirty="0"/>
                        <a:t>Sample product successfully added.</a:t>
                      </a:r>
                    </a:p>
                  </a:txBody>
                  <a:tcPr/>
                </a:tc>
                <a:extLst>
                  <a:ext uri="{0D108BD9-81ED-4DB2-BD59-A6C34878D82A}">
                    <a16:rowId xmlns:a16="http://schemas.microsoft.com/office/drawing/2014/main" val="1735084307"/>
                  </a:ext>
                </a:extLst>
              </a:tr>
              <a:tr h="1304529">
                <a:tc>
                  <a:txBody>
                    <a:bodyPr/>
                    <a:lstStyle/>
                    <a:p>
                      <a:r>
                        <a:rPr lang="en-US" sz="1600" dirty="0"/>
                        <a:t>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Update Profile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600" dirty="0"/>
                        <a:t>Click on update button </a:t>
                      </a:r>
                    </a:p>
                    <a:p>
                      <a:pPr marL="0" indent="0">
                        <a:buFont typeface="+mj-lt"/>
                        <a:buNone/>
                      </a:pP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In user profile page, fill in different  user info and click update </a:t>
                      </a:r>
                    </a:p>
                    <a:p>
                      <a:endParaRPr lang="en-US" sz="1600" dirty="0"/>
                    </a:p>
                  </a:txBody>
                  <a:tcPr/>
                </a:tc>
                <a:tc>
                  <a:txBody>
                    <a:bodyPr/>
                    <a:lstStyle/>
                    <a:p>
                      <a:r>
                        <a:rPr lang="en-US" sz="1600" dirty="0"/>
                        <a:t>passed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User should have new info record in database and display correct name on icon</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User profile successfully updated.</a:t>
                      </a:r>
                    </a:p>
                    <a:p>
                      <a:endParaRPr lang="en-US" sz="1600" dirty="0"/>
                    </a:p>
                  </a:txBody>
                  <a:tcPr/>
                </a:tc>
                <a:extLst>
                  <a:ext uri="{0D108BD9-81ED-4DB2-BD59-A6C34878D82A}">
                    <a16:rowId xmlns:a16="http://schemas.microsoft.com/office/drawing/2014/main" val="3715068029"/>
                  </a:ext>
                </a:extLst>
              </a:tr>
              <a:tr h="1146397">
                <a:tc>
                  <a:txBody>
                    <a:bodyPr/>
                    <a:lstStyle/>
                    <a:p>
                      <a:r>
                        <a:rPr lang="en-US" sz="1600" dirty="0"/>
                        <a:t>19</a:t>
                      </a:r>
                    </a:p>
                  </a:txBody>
                  <a:tcPr/>
                </a:tc>
                <a:tc>
                  <a:txBody>
                    <a:bodyPr/>
                    <a:lstStyle/>
                    <a:p>
                      <a:r>
                        <a:rPr lang="en-US" sz="1600" dirty="0"/>
                        <a:t>Update </a:t>
                      </a:r>
                    </a:p>
                    <a:p>
                      <a:r>
                        <a:rPr lang="en-US" sz="1600" dirty="0"/>
                        <a:t>Product </a:t>
                      </a:r>
                    </a:p>
                  </a:txBody>
                  <a:tcPr/>
                </a:tc>
                <a:tc>
                  <a:txBody>
                    <a:bodyPr/>
                    <a:lstStyle/>
                    <a:p>
                      <a:pPr marL="0" indent="0">
                        <a:buFont typeface="+mj-lt"/>
                        <a:buNone/>
                      </a:pPr>
                      <a:r>
                        <a:rPr lang="en-US" sz="1600" dirty="0"/>
                        <a:t>Click on edit</a:t>
                      </a:r>
                    </a:p>
                    <a:p>
                      <a:pPr marL="0" indent="0">
                        <a:buFont typeface="+mj-lt"/>
                        <a:buNone/>
                      </a:pPr>
                      <a:r>
                        <a:rPr lang="en-US" sz="1600" dirty="0"/>
                        <a:t>Button in product page</a:t>
                      </a:r>
                    </a:p>
                  </a:txBody>
                  <a:tcPr/>
                </a:tc>
                <a:tc>
                  <a:txBody>
                    <a:bodyPr/>
                    <a:lstStyle/>
                    <a:p>
                      <a:r>
                        <a:rPr lang="en-US" sz="1600" dirty="0"/>
                        <a:t>Login as admin. Within the product page, click any product’s edit button</a:t>
                      </a:r>
                    </a:p>
                  </a:txBody>
                  <a:tcPr/>
                </a:tc>
                <a:tc>
                  <a:txBody>
                    <a:bodyPr/>
                    <a:lstStyle/>
                    <a:p>
                      <a:r>
                        <a:rPr lang="en-US" sz="1600" dirty="0"/>
                        <a:t>Fail</a:t>
                      </a:r>
                    </a:p>
                  </a:txBody>
                  <a:tcPr/>
                </a:tc>
                <a:tc>
                  <a:txBody>
                    <a:bodyPr/>
                    <a:lstStyle/>
                    <a:p>
                      <a:r>
                        <a:rPr lang="en-US" sz="1600" dirty="0"/>
                        <a:t>A form show up with correct product info, and admin can edit them.</a:t>
                      </a:r>
                    </a:p>
                  </a:txBody>
                  <a:tcPr/>
                </a:tc>
                <a:tc>
                  <a:txBody>
                    <a:bodyPr/>
                    <a:lstStyle/>
                    <a:p>
                      <a:r>
                        <a:rPr lang="en-US" sz="1600" dirty="0"/>
                        <a:t>Data base error _id undefined.</a:t>
                      </a:r>
                    </a:p>
                  </a:txBody>
                  <a:tcPr/>
                </a:tc>
                <a:extLst>
                  <a:ext uri="{0D108BD9-81ED-4DB2-BD59-A6C34878D82A}">
                    <a16:rowId xmlns:a16="http://schemas.microsoft.com/office/drawing/2014/main" val="3036162388"/>
                  </a:ext>
                </a:extLst>
              </a:tr>
            </a:tbl>
          </a:graphicData>
        </a:graphic>
      </p:graphicFrame>
      <p:sp>
        <p:nvSpPr>
          <p:cNvPr id="2" name="TextBox 1">
            <a:extLst>
              <a:ext uri="{FF2B5EF4-FFF2-40B4-BE49-F238E27FC236}">
                <a16:creationId xmlns:a16="http://schemas.microsoft.com/office/drawing/2014/main" id="{EC73B98A-021E-4213-833B-8A229E791251}"/>
              </a:ext>
            </a:extLst>
          </p:cNvPr>
          <p:cNvSpPr txBox="1"/>
          <p:nvPr/>
        </p:nvSpPr>
        <p:spPr>
          <a:xfrm>
            <a:off x="450166" y="0"/>
            <a:ext cx="2307102" cy="369332"/>
          </a:xfrm>
          <a:prstGeom prst="rect">
            <a:avLst/>
          </a:prstGeom>
          <a:noFill/>
        </p:spPr>
        <p:txBody>
          <a:bodyPr wrap="square" rtlCol="0">
            <a:spAutoFit/>
          </a:bodyPr>
          <a:lstStyle/>
          <a:p>
            <a:r>
              <a:rPr lang="en-US" dirty="0"/>
              <a:t>Sprint </a:t>
            </a:r>
            <a:r>
              <a:rPr lang="en-US"/>
              <a:t>6 Test Case</a:t>
            </a:r>
            <a:endParaRPr lang="en-US" dirty="0"/>
          </a:p>
        </p:txBody>
      </p:sp>
    </p:spTree>
    <p:extLst>
      <p:ext uri="{BB962C8B-B14F-4D97-AF65-F5344CB8AC3E}">
        <p14:creationId xmlns:p14="http://schemas.microsoft.com/office/powerpoint/2010/main" val="59400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a:xfrm>
            <a:off x="700218" y="1656292"/>
            <a:ext cx="3150659" cy="2085869"/>
          </a:xfrm>
        </p:spPr>
        <p:txBody>
          <a:bodyPr>
            <a:normAutofit/>
          </a:bodyPr>
          <a:lstStyle/>
          <a:p>
            <a:r>
              <a:rPr lang="en-US" sz="3100">
                <a:solidFill>
                  <a:srgbClr val="FFFFFF"/>
                </a:solidFill>
              </a:rPr>
              <a:t>Technologies we used</a:t>
            </a:r>
          </a:p>
        </p:txBody>
      </p:sp>
      <p:sp>
        <p:nvSpPr>
          <p:cNvPr id="19" name="Rectangle 18">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标&#10;&#10;描述已自动生成">
            <a:extLst>
              <a:ext uri="{FF2B5EF4-FFF2-40B4-BE49-F238E27FC236}">
                <a16:creationId xmlns:a16="http://schemas.microsoft.com/office/drawing/2014/main" id="{251231EF-C2AF-49C3-A1F4-786C59E95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999" y="860249"/>
            <a:ext cx="3356919" cy="2365102"/>
          </a:xfrm>
          <a:prstGeom prst="rect">
            <a:avLst/>
          </a:prstGeom>
        </p:spPr>
      </p:pic>
      <p:sp>
        <p:nvSpPr>
          <p:cNvPr id="27" name="Rectangle 26">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徽标&#10;&#10;描述已自动生成">
            <a:extLst>
              <a:ext uri="{FF2B5EF4-FFF2-40B4-BE49-F238E27FC236}">
                <a16:creationId xmlns:a16="http://schemas.microsoft.com/office/drawing/2014/main" id="{1814C85D-B05F-429E-84A4-56FC5BBD31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23232" y="1482114"/>
            <a:ext cx="3372551" cy="1121373"/>
          </a:xfrm>
          <a:prstGeom prst="rect">
            <a:avLst/>
          </a:prstGeom>
        </p:spPr>
      </p:pic>
      <p:sp>
        <p:nvSpPr>
          <p:cNvPr id="29" name="Rectangle 28">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图标&#10;&#10;描述已自动生成">
            <a:extLst>
              <a:ext uri="{FF2B5EF4-FFF2-40B4-BE49-F238E27FC236}">
                <a16:creationId xmlns:a16="http://schemas.microsoft.com/office/drawing/2014/main" id="{6C72833A-38BC-451A-A948-98B4BBA99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999" y="3957872"/>
            <a:ext cx="3356919" cy="2056113"/>
          </a:xfrm>
          <a:prstGeom prst="rect">
            <a:avLst/>
          </a:prstGeom>
        </p:spPr>
      </p:pic>
      <p:sp>
        <p:nvSpPr>
          <p:cNvPr id="31" name="Rectangle 30">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徽标&#10;&#10;描述已自动生成">
            <a:extLst>
              <a:ext uri="{FF2B5EF4-FFF2-40B4-BE49-F238E27FC236}">
                <a16:creationId xmlns:a16="http://schemas.microsoft.com/office/drawing/2014/main" id="{F4C44F10-DEDE-4891-A4E7-32CEAABD18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23232" y="4311418"/>
            <a:ext cx="3372551" cy="1349020"/>
          </a:xfrm>
          <a:prstGeom prst="rect">
            <a:avLst/>
          </a:prstGeom>
        </p:spPr>
      </p:pic>
    </p:spTree>
    <p:extLst>
      <p:ext uri="{BB962C8B-B14F-4D97-AF65-F5344CB8AC3E}">
        <p14:creationId xmlns:p14="http://schemas.microsoft.com/office/powerpoint/2010/main" val="388304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455472652"/>
              </p:ext>
            </p:extLst>
          </p:nvPr>
        </p:nvGraphicFramePr>
        <p:xfrm>
          <a:off x="198783" y="331304"/>
          <a:ext cx="11767930" cy="6346607"/>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2876403">
                  <a:extLst>
                    <a:ext uri="{9D8B030D-6E8A-4147-A177-3AD203B41FA5}">
                      <a16:colId xmlns:a16="http://schemas.microsoft.com/office/drawing/2014/main" val="1313148040"/>
                    </a:ext>
                  </a:extLst>
                </a:gridCol>
                <a:gridCol w="3502855">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sz="1700" dirty="0"/>
                        <a:t>20</a:t>
                      </a:r>
                    </a:p>
                  </a:txBody>
                  <a:tcPr/>
                </a:tc>
                <a:tc>
                  <a:txBody>
                    <a:bodyPr/>
                    <a:lstStyle/>
                    <a:p>
                      <a:r>
                        <a:rPr lang="en-US" sz="1700" dirty="0"/>
                        <a:t>VI</a:t>
                      </a:r>
                    </a:p>
                  </a:txBody>
                  <a:tcPr/>
                </a:tc>
                <a:tc>
                  <a:txBody>
                    <a:bodyPr/>
                    <a:lstStyle/>
                    <a:p>
                      <a:r>
                        <a:rPr lang="en-US" sz="1700" dirty="0"/>
                        <a:t>Admin</a:t>
                      </a:r>
                    </a:p>
                  </a:txBody>
                  <a:tcPr/>
                </a:tc>
                <a:tc>
                  <a:txBody>
                    <a:bodyPr/>
                    <a:lstStyle/>
                    <a:p>
                      <a:r>
                        <a:rPr lang="en-US" sz="1700" dirty="0"/>
                        <a:t>Update product</a:t>
                      </a:r>
                    </a:p>
                  </a:txBody>
                  <a:tcPr/>
                </a:tc>
                <a:tc>
                  <a:txBody>
                    <a:bodyPr/>
                    <a:lstStyle/>
                    <a:p>
                      <a:r>
                        <a:rPr lang="en-US" sz="1700" dirty="0"/>
                        <a:t>I can edit product info on website</a:t>
                      </a:r>
                    </a:p>
                  </a:txBody>
                  <a:tcPr/>
                </a:tc>
                <a:tc>
                  <a:txBody>
                    <a:bodyPr/>
                    <a:lstStyle/>
                    <a:p>
                      <a:r>
                        <a:rPr lang="en-US" sz="1700" dirty="0"/>
                        <a:t>story</a:t>
                      </a:r>
                    </a:p>
                  </a:txBody>
                  <a:tcPr/>
                </a:tc>
                <a:tc>
                  <a:txBody>
                    <a:bodyPr/>
                    <a:lstStyle/>
                    <a:p>
                      <a:r>
                        <a:rPr lang="en-US" sz="1700" dirty="0"/>
                        <a:t>Error</a:t>
                      </a:r>
                    </a:p>
                  </a:txBody>
                  <a:tcPr/>
                </a:tc>
                <a:extLst>
                  <a:ext uri="{0D108BD9-81ED-4DB2-BD59-A6C34878D82A}">
                    <a16:rowId xmlns:a16="http://schemas.microsoft.com/office/drawing/2014/main" val="517045202"/>
                  </a:ext>
                </a:extLst>
              </a:tr>
              <a:tr h="420993">
                <a:tc>
                  <a:txBody>
                    <a:bodyPr/>
                    <a:lstStyle/>
                    <a:p>
                      <a:r>
                        <a:rPr lang="en-US" sz="1700" dirty="0"/>
                        <a:t>21 </a:t>
                      </a:r>
                    </a:p>
                  </a:txBody>
                  <a:tcPr/>
                </a:tc>
                <a:tc>
                  <a:txBody>
                    <a:bodyPr/>
                    <a:lstStyle/>
                    <a:p>
                      <a:r>
                        <a:rPr lang="en-US" altLang="zh-CN" sz="1700" dirty="0"/>
                        <a:t>VII</a:t>
                      </a:r>
                      <a:endParaRPr lang="en-US" sz="1700" dirty="0"/>
                    </a:p>
                  </a:txBody>
                  <a:tcPr/>
                </a:tc>
                <a:tc>
                  <a:txBody>
                    <a:bodyPr/>
                    <a:lstStyle/>
                    <a:p>
                      <a:r>
                        <a:rPr lang="en-US" sz="1700" dirty="0"/>
                        <a:t>Admin</a:t>
                      </a:r>
                    </a:p>
                  </a:txBody>
                  <a:tcPr/>
                </a:tc>
                <a:tc>
                  <a:txBody>
                    <a:bodyPr/>
                    <a:lstStyle/>
                    <a:p>
                      <a:r>
                        <a:rPr lang="en-US" sz="1700" dirty="0"/>
                        <a:t>Upload Product Image </a:t>
                      </a:r>
                    </a:p>
                  </a:txBody>
                  <a:tcPr/>
                </a:tc>
                <a:tc>
                  <a:txBody>
                    <a:bodyPr/>
                    <a:lstStyle/>
                    <a:p>
                      <a:r>
                        <a:rPr lang="en-US" sz="1700" dirty="0"/>
                        <a:t>I don’t have to upload image manually</a:t>
                      </a:r>
                    </a:p>
                  </a:txBody>
                  <a:tcPr/>
                </a:tc>
                <a:tc>
                  <a:txBody>
                    <a:bodyPr/>
                    <a:lstStyle/>
                    <a:p>
                      <a:r>
                        <a:rPr lang="en-US" sz="1700" dirty="0"/>
                        <a:t>epic</a:t>
                      </a:r>
                    </a:p>
                  </a:txBody>
                  <a:tcPr/>
                </a:tc>
                <a:tc>
                  <a:txBody>
                    <a:bodyPr/>
                    <a:lstStyle/>
                    <a:p>
                      <a:r>
                        <a:rPr lang="en-US" sz="1700" dirty="0"/>
                        <a:t>In work </a:t>
                      </a:r>
                    </a:p>
                  </a:txBody>
                  <a:tcPr/>
                </a:tc>
                <a:extLst>
                  <a:ext uri="{0D108BD9-81ED-4DB2-BD59-A6C34878D82A}">
                    <a16:rowId xmlns:a16="http://schemas.microsoft.com/office/drawing/2014/main" val="3301955113"/>
                  </a:ext>
                </a:extLst>
              </a:tr>
              <a:tr h="420993">
                <a:tc>
                  <a:txBody>
                    <a:bodyPr/>
                    <a:lstStyle/>
                    <a:p>
                      <a:r>
                        <a:rPr lang="en-US" sz="1700" dirty="0"/>
                        <a:t>21 a</a:t>
                      </a:r>
                    </a:p>
                  </a:txBody>
                  <a:tcPr/>
                </a:tc>
                <a:tc>
                  <a:txBody>
                    <a:bodyPr/>
                    <a:lstStyle/>
                    <a:p>
                      <a:r>
                        <a:rPr lang="en-US" sz="1700" dirty="0"/>
                        <a:t>VII </a:t>
                      </a:r>
                    </a:p>
                  </a:txBody>
                  <a:tcPr/>
                </a:tc>
                <a:tc>
                  <a:txBody>
                    <a:bodyPr/>
                    <a:lstStyle/>
                    <a:p>
                      <a:endParaRPr lang="en-US" sz="1700" dirty="0"/>
                    </a:p>
                  </a:txBody>
                  <a:tcPr/>
                </a:tc>
                <a:tc>
                  <a:txBody>
                    <a:bodyPr/>
                    <a:lstStyle/>
                    <a:p>
                      <a:r>
                        <a:rPr lang="en-US" sz="1700" dirty="0"/>
                        <a:t>Define upload router </a:t>
                      </a:r>
                    </a:p>
                  </a:txBody>
                  <a:tcPr/>
                </a:tc>
                <a:tc>
                  <a:txBody>
                    <a:bodyPr/>
                    <a:lstStyle/>
                    <a:p>
                      <a:endParaRPr lang="en-US" sz="1700" dirty="0"/>
                    </a:p>
                  </a:txBody>
                  <a:tcPr/>
                </a:tc>
                <a:tc>
                  <a:txBody>
                    <a:bodyPr/>
                    <a:lstStyle/>
                    <a:p>
                      <a:r>
                        <a:rPr lang="en-US" sz="1700" dirty="0"/>
                        <a:t>task</a:t>
                      </a:r>
                    </a:p>
                  </a:txBody>
                  <a:tcPr/>
                </a:tc>
                <a:tc>
                  <a:txBody>
                    <a:bodyPr/>
                    <a:lstStyle/>
                    <a:p>
                      <a:r>
                        <a:rPr lang="en-US" sz="1700" dirty="0"/>
                        <a:t>In work</a:t>
                      </a:r>
                    </a:p>
                  </a:txBody>
                  <a:tcPr/>
                </a:tc>
                <a:extLst>
                  <a:ext uri="{0D108BD9-81ED-4DB2-BD59-A6C34878D82A}">
                    <a16:rowId xmlns:a16="http://schemas.microsoft.com/office/drawing/2014/main" val="2148973648"/>
                  </a:ext>
                </a:extLst>
              </a:tr>
              <a:tr h="420993">
                <a:tc>
                  <a:txBody>
                    <a:bodyPr/>
                    <a:lstStyle/>
                    <a:p>
                      <a:r>
                        <a:rPr lang="en-US" sz="1700" dirty="0"/>
                        <a:t>21 b</a:t>
                      </a:r>
                    </a:p>
                  </a:txBody>
                  <a:tcPr/>
                </a:tc>
                <a:tc>
                  <a:txBody>
                    <a:bodyPr/>
                    <a:lstStyle/>
                    <a:p>
                      <a:r>
                        <a:rPr lang="en-US" sz="1700" dirty="0"/>
                        <a:t>VII </a:t>
                      </a:r>
                    </a:p>
                  </a:txBody>
                  <a:tcPr/>
                </a:tc>
                <a:tc>
                  <a:txBody>
                    <a:bodyPr/>
                    <a:lstStyle/>
                    <a:p>
                      <a:endParaRPr lang="en-US" sz="1700" dirty="0"/>
                    </a:p>
                  </a:txBody>
                  <a:tcPr/>
                </a:tc>
                <a:tc>
                  <a:txBody>
                    <a:bodyPr/>
                    <a:lstStyle/>
                    <a:p>
                      <a:r>
                        <a:rPr lang="en-US" sz="1700" dirty="0"/>
                        <a:t>Create uploads folder</a:t>
                      </a:r>
                    </a:p>
                  </a:txBody>
                  <a:tcPr/>
                </a:tc>
                <a:tc>
                  <a:txBody>
                    <a:bodyPr/>
                    <a:lstStyle/>
                    <a:p>
                      <a:endParaRPr lang="en-US" sz="1700" dirty="0"/>
                    </a:p>
                  </a:txBody>
                  <a:tcPr/>
                </a:tc>
                <a:tc>
                  <a:txBody>
                    <a:bodyPr/>
                    <a:lstStyle/>
                    <a:p>
                      <a:r>
                        <a:rPr lang="en-US" sz="1700" dirty="0"/>
                        <a:t>task</a:t>
                      </a:r>
                    </a:p>
                  </a:txBody>
                  <a:tcPr/>
                </a:tc>
                <a:tc>
                  <a:txBody>
                    <a:bodyPr/>
                    <a:lstStyle/>
                    <a:p>
                      <a:r>
                        <a:rPr lang="en-US" sz="1700" dirty="0"/>
                        <a:t>In work</a:t>
                      </a:r>
                    </a:p>
                  </a:txBody>
                  <a:tcPr/>
                </a:tc>
                <a:extLst>
                  <a:ext uri="{0D108BD9-81ED-4DB2-BD59-A6C34878D82A}">
                    <a16:rowId xmlns:a16="http://schemas.microsoft.com/office/drawing/2014/main" val="3635142722"/>
                  </a:ext>
                </a:extLst>
              </a:tr>
              <a:tr h="452705">
                <a:tc>
                  <a:txBody>
                    <a:bodyPr/>
                    <a:lstStyle/>
                    <a:p>
                      <a:r>
                        <a:rPr lang="en-US" sz="1700" dirty="0"/>
                        <a:t>21 c</a:t>
                      </a:r>
                    </a:p>
                  </a:txBody>
                  <a:tcPr/>
                </a:tc>
                <a:tc>
                  <a:txBody>
                    <a:bodyPr/>
                    <a:lstStyle/>
                    <a:p>
                      <a:r>
                        <a:rPr lang="en-US" sz="1700" dirty="0"/>
                        <a:t>VII </a:t>
                      </a:r>
                    </a:p>
                  </a:txBody>
                  <a:tcPr/>
                </a:tc>
                <a:tc>
                  <a:txBody>
                    <a:bodyPr/>
                    <a:lstStyle/>
                    <a:p>
                      <a:endParaRPr lang="en-US" sz="1700" dirty="0"/>
                    </a:p>
                  </a:txBody>
                  <a:tcPr/>
                </a:tc>
                <a:tc>
                  <a:txBody>
                    <a:bodyPr/>
                    <a:lstStyle/>
                    <a:p>
                      <a:r>
                        <a:rPr lang="en-US" sz="1700" dirty="0"/>
                        <a:t>Edit code in frontend</a:t>
                      </a:r>
                    </a:p>
                  </a:txBody>
                  <a:tcPr/>
                </a:tc>
                <a:tc>
                  <a:txBody>
                    <a:bodyPr/>
                    <a:lstStyle/>
                    <a:p>
                      <a:endParaRPr lang="en-US" sz="1700" dirty="0"/>
                    </a:p>
                  </a:txBody>
                  <a:tcPr/>
                </a:tc>
                <a:tc>
                  <a:txBody>
                    <a:bodyPr/>
                    <a:lstStyle/>
                    <a:p>
                      <a:r>
                        <a:rPr lang="en-US" sz="1700" dirty="0"/>
                        <a:t>task</a:t>
                      </a:r>
                    </a:p>
                  </a:txBody>
                  <a:tcPr/>
                </a:tc>
                <a:tc>
                  <a:txBody>
                    <a:bodyPr/>
                    <a:lstStyle/>
                    <a:p>
                      <a:r>
                        <a:rPr lang="en-US" sz="1700" dirty="0" err="1"/>
                        <a:t>Rq</a:t>
                      </a:r>
                      <a:r>
                        <a:rPr lang="en-US" sz="1700" dirty="0"/>
                        <a:t> 21 a</a:t>
                      </a:r>
                    </a:p>
                  </a:txBody>
                  <a:tcPr/>
                </a:tc>
                <a:extLst>
                  <a:ext uri="{0D108BD9-81ED-4DB2-BD59-A6C34878D82A}">
                    <a16:rowId xmlns:a16="http://schemas.microsoft.com/office/drawing/2014/main" val="4231492999"/>
                  </a:ext>
                </a:extLst>
              </a:tr>
              <a:tr h="420993">
                <a:tc>
                  <a:txBody>
                    <a:bodyPr/>
                    <a:lstStyle/>
                    <a:p>
                      <a:r>
                        <a:rPr lang="en-US" sz="1700" dirty="0"/>
                        <a:t>22 </a:t>
                      </a:r>
                    </a:p>
                  </a:txBody>
                  <a:tcPr/>
                </a:tc>
                <a:tc>
                  <a:txBody>
                    <a:bodyPr/>
                    <a:lstStyle/>
                    <a:p>
                      <a:r>
                        <a:rPr lang="en-US" sz="1700" dirty="0"/>
                        <a:t>VII</a:t>
                      </a:r>
                    </a:p>
                  </a:txBody>
                  <a:tcPr/>
                </a:tc>
                <a:tc>
                  <a:txBody>
                    <a:bodyPr/>
                    <a:lstStyle/>
                    <a:p>
                      <a:r>
                        <a:rPr lang="en-US" sz="1700" dirty="0"/>
                        <a:t>Admin</a:t>
                      </a:r>
                    </a:p>
                  </a:txBody>
                  <a:tcPr/>
                </a:tc>
                <a:tc>
                  <a:txBody>
                    <a:bodyPr/>
                    <a:lstStyle/>
                    <a:p>
                      <a:r>
                        <a:rPr lang="en-US" sz="1700" dirty="0"/>
                        <a:t>List Users</a:t>
                      </a:r>
                    </a:p>
                  </a:txBody>
                  <a:tcPr/>
                </a:tc>
                <a:tc>
                  <a:txBody>
                    <a:bodyPr/>
                    <a:lstStyle/>
                    <a:p>
                      <a:r>
                        <a:rPr lang="en-US" sz="1700" dirty="0"/>
                        <a:t>I can List user out and check</a:t>
                      </a:r>
                    </a:p>
                  </a:txBody>
                  <a:tcPr/>
                </a:tc>
                <a:tc>
                  <a:txBody>
                    <a:bodyPr/>
                    <a:lstStyle/>
                    <a:p>
                      <a:r>
                        <a:rPr lang="en-US" sz="1700" dirty="0"/>
                        <a:t>story</a:t>
                      </a:r>
                    </a:p>
                  </a:txBody>
                  <a:tcPr/>
                </a:tc>
                <a:tc>
                  <a:txBody>
                    <a:bodyPr/>
                    <a:lstStyle/>
                    <a:p>
                      <a:endParaRPr lang="en-US" sz="1700" dirty="0"/>
                    </a:p>
                  </a:txBody>
                  <a:tcPr/>
                </a:tc>
                <a:extLst>
                  <a:ext uri="{0D108BD9-81ED-4DB2-BD59-A6C34878D82A}">
                    <a16:rowId xmlns:a16="http://schemas.microsoft.com/office/drawing/2014/main" val="3314091901"/>
                  </a:ext>
                </a:extLst>
              </a:tr>
              <a:tr h="420993">
                <a:tc>
                  <a:txBody>
                    <a:bodyPr/>
                    <a:lstStyle/>
                    <a:p>
                      <a:r>
                        <a:rPr lang="en-US" sz="1700" dirty="0"/>
                        <a:t>23</a:t>
                      </a:r>
                    </a:p>
                  </a:txBody>
                  <a:tcPr/>
                </a:tc>
                <a:tc>
                  <a:txBody>
                    <a:bodyPr/>
                    <a:lstStyle/>
                    <a:p>
                      <a:r>
                        <a:rPr lang="en-US" sz="1700" dirty="0"/>
                        <a:t>VII</a:t>
                      </a:r>
                    </a:p>
                  </a:txBody>
                  <a:tcPr/>
                </a:tc>
                <a:tc>
                  <a:txBody>
                    <a:bodyPr/>
                    <a:lstStyle/>
                    <a:p>
                      <a:r>
                        <a:rPr lang="en-US" sz="1700" dirty="0"/>
                        <a:t>Admin</a:t>
                      </a:r>
                    </a:p>
                  </a:txBody>
                  <a:tcPr/>
                </a:tc>
                <a:tc>
                  <a:txBody>
                    <a:bodyPr/>
                    <a:lstStyle/>
                    <a:p>
                      <a:r>
                        <a:rPr lang="en-US" sz="1700" dirty="0"/>
                        <a:t>Delete Users</a:t>
                      </a:r>
                    </a:p>
                  </a:txBody>
                  <a:tcPr/>
                </a:tc>
                <a:tc>
                  <a:txBody>
                    <a:bodyPr/>
                    <a:lstStyle/>
                    <a:p>
                      <a:r>
                        <a:rPr lang="en-US" sz="1700" dirty="0"/>
                        <a:t>I can remove unwanted user</a:t>
                      </a:r>
                    </a:p>
                  </a:txBody>
                  <a:tcPr/>
                </a:tc>
                <a:tc>
                  <a:txBody>
                    <a:bodyPr/>
                    <a:lstStyle/>
                    <a:p>
                      <a:r>
                        <a:rPr lang="en-US" sz="1700" dirty="0"/>
                        <a:t>story</a:t>
                      </a:r>
                    </a:p>
                  </a:txBody>
                  <a:tcPr/>
                </a:tc>
                <a:tc>
                  <a:txBody>
                    <a:bodyPr/>
                    <a:lstStyle/>
                    <a:p>
                      <a:endParaRPr lang="en-US" sz="1700" dirty="0"/>
                    </a:p>
                  </a:txBody>
                  <a:tcPr/>
                </a:tc>
                <a:extLst>
                  <a:ext uri="{0D108BD9-81ED-4DB2-BD59-A6C34878D82A}">
                    <a16:rowId xmlns:a16="http://schemas.microsoft.com/office/drawing/2014/main" val="98426665"/>
                  </a:ext>
                </a:extLst>
              </a:tr>
              <a:tr h="420993">
                <a:tc>
                  <a:txBody>
                    <a:bodyPr/>
                    <a:lstStyle/>
                    <a:p>
                      <a:r>
                        <a:rPr lang="en-US" sz="1700" dirty="0"/>
                        <a:t>24</a:t>
                      </a:r>
                    </a:p>
                  </a:txBody>
                  <a:tcPr/>
                </a:tc>
                <a:tc>
                  <a:txBody>
                    <a:bodyPr/>
                    <a:lstStyle/>
                    <a:p>
                      <a:r>
                        <a:rPr lang="en-US" sz="1700" dirty="0"/>
                        <a:t>VIII</a:t>
                      </a:r>
                    </a:p>
                  </a:txBody>
                  <a:tcPr/>
                </a:tc>
                <a:tc>
                  <a:txBody>
                    <a:bodyPr/>
                    <a:lstStyle/>
                    <a:p>
                      <a:r>
                        <a:rPr lang="en-US" sz="1700" dirty="0"/>
                        <a:t>Admin</a:t>
                      </a:r>
                    </a:p>
                  </a:txBody>
                  <a:tcPr/>
                </a:tc>
                <a:tc>
                  <a:txBody>
                    <a:bodyPr/>
                    <a:lstStyle/>
                    <a:p>
                      <a:r>
                        <a:rPr lang="en-US" sz="1700" dirty="0"/>
                        <a:t>Edit Users</a:t>
                      </a:r>
                    </a:p>
                  </a:txBody>
                  <a:tcPr/>
                </a:tc>
                <a:tc>
                  <a:txBody>
                    <a:bodyPr/>
                    <a:lstStyle/>
                    <a:p>
                      <a:r>
                        <a:rPr lang="en-US" sz="1700" dirty="0"/>
                        <a:t>I can change user’s info as needed</a:t>
                      </a:r>
                    </a:p>
                  </a:txBody>
                  <a:tcPr/>
                </a:tc>
                <a:tc>
                  <a:txBody>
                    <a:bodyPr/>
                    <a:lstStyle/>
                    <a:p>
                      <a:r>
                        <a:rPr lang="en-US" sz="1700" dirty="0"/>
                        <a:t>epic</a:t>
                      </a:r>
                    </a:p>
                  </a:txBody>
                  <a:tcPr/>
                </a:tc>
                <a:tc>
                  <a:txBody>
                    <a:bodyPr/>
                    <a:lstStyle/>
                    <a:p>
                      <a:endParaRPr lang="en-US" sz="1700" dirty="0"/>
                    </a:p>
                  </a:txBody>
                  <a:tcPr/>
                </a:tc>
                <a:extLst>
                  <a:ext uri="{0D108BD9-81ED-4DB2-BD59-A6C34878D82A}">
                    <a16:rowId xmlns:a16="http://schemas.microsoft.com/office/drawing/2014/main" val="1169981447"/>
                  </a:ext>
                </a:extLst>
              </a:tr>
              <a:tr h="420993">
                <a:tc>
                  <a:txBody>
                    <a:bodyPr/>
                    <a:lstStyle/>
                    <a:p>
                      <a:r>
                        <a:rPr lang="en-US" sz="1700" dirty="0"/>
                        <a:t>24 a</a:t>
                      </a:r>
                    </a:p>
                  </a:txBody>
                  <a:tcPr/>
                </a:tc>
                <a:tc>
                  <a:txBody>
                    <a:bodyPr/>
                    <a:lstStyle/>
                    <a:p>
                      <a:r>
                        <a:rPr lang="en-US" sz="1700" dirty="0"/>
                        <a:t>VIII</a:t>
                      </a:r>
                    </a:p>
                  </a:txBody>
                  <a:tcPr/>
                </a:tc>
                <a:tc>
                  <a:txBody>
                    <a:bodyPr/>
                    <a:lstStyle/>
                    <a:p>
                      <a:endParaRPr lang="en-US" sz="1700" dirty="0"/>
                    </a:p>
                  </a:txBody>
                  <a:tcPr/>
                </a:tc>
                <a:tc>
                  <a:txBody>
                    <a:bodyPr/>
                    <a:lstStyle/>
                    <a:p>
                      <a:r>
                        <a:rPr lang="en-US" sz="1700" dirty="0"/>
                        <a:t>Build </a:t>
                      </a:r>
                      <a:r>
                        <a:rPr lang="en-US" sz="1700" dirty="0" err="1"/>
                        <a:t>api</a:t>
                      </a:r>
                      <a:r>
                        <a:rPr lang="en-US" sz="1700" dirty="0"/>
                        <a:t> for update users </a:t>
                      </a:r>
                    </a:p>
                  </a:txBody>
                  <a:tcPr/>
                </a:tc>
                <a:tc>
                  <a:txBody>
                    <a:bodyPr/>
                    <a:lstStyle/>
                    <a:p>
                      <a:endParaRPr lang="en-US" sz="1700" dirty="0"/>
                    </a:p>
                  </a:txBody>
                  <a:tcPr/>
                </a:tc>
                <a:tc>
                  <a:txBody>
                    <a:bodyPr/>
                    <a:lstStyle/>
                    <a:p>
                      <a:r>
                        <a:rPr lang="en-US" sz="1700" dirty="0"/>
                        <a:t>task</a:t>
                      </a:r>
                    </a:p>
                  </a:txBody>
                  <a:tcPr/>
                </a:tc>
                <a:tc>
                  <a:txBody>
                    <a:bodyPr/>
                    <a:lstStyle/>
                    <a:p>
                      <a:endParaRPr lang="en-US" sz="1700"/>
                    </a:p>
                  </a:txBody>
                  <a:tcPr/>
                </a:tc>
                <a:extLst>
                  <a:ext uri="{0D108BD9-81ED-4DB2-BD59-A6C34878D82A}">
                    <a16:rowId xmlns:a16="http://schemas.microsoft.com/office/drawing/2014/main" val="1666626585"/>
                  </a:ext>
                </a:extLst>
              </a:tr>
              <a:tr h="420993">
                <a:tc>
                  <a:txBody>
                    <a:bodyPr/>
                    <a:lstStyle/>
                    <a:p>
                      <a:r>
                        <a:rPr lang="en-US" sz="1700" dirty="0"/>
                        <a:t>24 b</a:t>
                      </a:r>
                    </a:p>
                  </a:txBody>
                  <a:tcPr/>
                </a:tc>
                <a:tc>
                  <a:txBody>
                    <a:bodyPr/>
                    <a:lstStyle/>
                    <a:p>
                      <a:r>
                        <a:rPr lang="en-US" sz="1700" dirty="0"/>
                        <a:t>VIII</a:t>
                      </a:r>
                    </a:p>
                  </a:txBody>
                  <a:tcPr/>
                </a:tc>
                <a:tc>
                  <a:txBody>
                    <a:bodyPr/>
                    <a:lstStyle/>
                    <a:p>
                      <a:endParaRPr lang="en-US" sz="1700" dirty="0"/>
                    </a:p>
                  </a:txBody>
                  <a:tcPr/>
                </a:tc>
                <a:tc>
                  <a:txBody>
                    <a:bodyPr/>
                    <a:lstStyle/>
                    <a:p>
                      <a:r>
                        <a:rPr lang="en-US" sz="1700" dirty="0"/>
                        <a:t>Create edit screen UI</a:t>
                      </a:r>
                    </a:p>
                  </a:txBody>
                  <a:tcPr/>
                </a:tc>
                <a:tc>
                  <a:txBody>
                    <a:bodyPr/>
                    <a:lstStyle/>
                    <a:p>
                      <a:endParaRPr lang="en-US" sz="1700" dirty="0"/>
                    </a:p>
                  </a:txBody>
                  <a:tcPr/>
                </a:tc>
                <a:tc>
                  <a:txBody>
                    <a:bodyPr/>
                    <a:lstStyle/>
                    <a:p>
                      <a:r>
                        <a:rPr lang="en-US" sz="1700" dirty="0"/>
                        <a:t>task</a:t>
                      </a:r>
                    </a:p>
                  </a:txBody>
                  <a:tcPr/>
                </a:tc>
                <a:tc>
                  <a:txBody>
                    <a:bodyPr/>
                    <a:lstStyle/>
                    <a:p>
                      <a:endParaRPr lang="en-US" sz="1700"/>
                    </a:p>
                  </a:txBody>
                  <a:tcPr/>
                </a:tc>
                <a:extLst>
                  <a:ext uri="{0D108BD9-81ED-4DB2-BD59-A6C34878D82A}">
                    <a16:rowId xmlns:a16="http://schemas.microsoft.com/office/drawing/2014/main" val="4260443407"/>
                  </a:ext>
                </a:extLst>
              </a:tr>
              <a:tr h="420993">
                <a:tc>
                  <a:txBody>
                    <a:bodyPr/>
                    <a:lstStyle/>
                    <a:p>
                      <a:r>
                        <a:rPr lang="en-US" sz="1700" dirty="0"/>
                        <a:t>25</a:t>
                      </a:r>
                    </a:p>
                  </a:txBody>
                  <a:tcPr/>
                </a:tc>
                <a:tc>
                  <a:txBody>
                    <a:bodyPr/>
                    <a:lstStyle/>
                    <a:p>
                      <a:r>
                        <a:rPr lang="en-US" sz="1700" dirty="0"/>
                        <a:t>VIII</a:t>
                      </a:r>
                    </a:p>
                  </a:txBody>
                  <a:tcPr/>
                </a:tc>
                <a:tc>
                  <a:txBody>
                    <a:bodyPr/>
                    <a:lstStyle/>
                    <a:p>
                      <a:r>
                        <a:rPr lang="en-US" sz="1700" dirty="0"/>
                        <a:t>Seller</a:t>
                      </a:r>
                    </a:p>
                  </a:txBody>
                  <a:tcPr/>
                </a:tc>
                <a:tc>
                  <a:txBody>
                    <a:bodyPr/>
                    <a:lstStyle/>
                    <a:p>
                      <a:r>
                        <a:rPr lang="en-US" sz="1700" dirty="0"/>
                        <a:t>Have a seller page</a:t>
                      </a:r>
                    </a:p>
                  </a:txBody>
                  <a:tcPr/>
                </a:tc>
                <a:tc>
                  <a:txBody>
                    <a:bodyPr/>
                    <a:lstStyle/>
                    <a:p>
                      <a:r>
                        <a:rPr lang="en-US" sz="1700" dirty="0"/>
                        <a:t>I can list product for sale as a user</a:t>
                      </a:r>
                    </a:p>
                  </a:txBody>
                  <a:tcPr/>
                </a:tc>
                <a:tc>
                  <a:txBody>
                    <a:bodyPr/>
                    <a:lstStyle/>
                    <a:p>
                      <a:r>
                        <a:rPr lang="en-US" sz="1700" dirty="0"/>
                        <a:t>story</a:t>
                      </a:r>
                    </a:p>
                  </a:txBody>
                  <a:tcPr/>
                </a:tc>
                <a:tc>
                  <a:txBody>
                    <a:bodyPr/>
                    <a:lstStyle/>
                    <a:p>
                      <a:endParaRPr lang="en-US" sz="1700"/>
                    </a:p>
                  </a:txBody>
                  <a:tcPr/>
                </a:tc>
                <a:extLst>
                  <a:ext uri="{0D108BD9-81ED-4DB2-BD59-A6C34878D82A}">
                    <a16:rowId xmlns:a16="http://schemas.microsoft.com/office/drawing/2014/main" val="1004266676"/>
                  </a:ext>
                </a:extLst>
              </a:tr>
              <a:tr h="420993">
                <a:tc>
                  <a:txBody>
                    <a:bodyPr/>
                    <a:lstStyle/>
                    <a:p>
                      <a:r>
                        <a:rPr lang="en-US" sz="1700" dirty="0"/>
                        <a:t>26</a:t>
                      </a:r>
                    </a:p>
                  </a:txBody>
                  <a:tcPr/>
                </a:tc>
                <a:tc>
                  <a:txBody>
                    <a:bodyPr/>
                    <a:lstStyle/>
                    <a:p>
                      <a:r>
                        <a:rPr lang="en-US" sz="1700" dirty="0"/>
                        <a:t>VIII</a:t>
                      </a:r>
                    </a:p>
                  </a:txBody>
                  <a:tcPr/>
                </a:tc>
                <a:tc>
                  <a:txBody>
                    <a:bodyPr/>
                    <a:lstStyle/>
                    <a:p>
                      <a:r>
                        <a:rPr lang="en-US" sz="1700" dirty="0"/>
                        <a:t>Everyone</a:t>
                      </a:r>
                    </a:p>
                  </a:txBody>
                  <a:tcPr/>
                </a:tc>
                <a:tc>
                  <a:txBody>
                    <a:bodyPr/>
                    <a:lstStyle/>
                    <a:p>
                      <a:r>
                        <a:rPr lang="en-US" sz="1700" dirty="0"/>
                        <a:t>Deploy website </a:t>
                      </a:r>
                    </a:p>
                  </a:txBody>
                  <a:tcPr/>
                </a:tc>
                <a:tc>
                  <a:txBody>
                    <a:bodyPr/>
                    <a:lstStyle/>
                    <a:p>
                      <a:r>
                        <a:rPr lang="en-US" sz="1700" dirty="0"/>
                        <a:t>Website is good to use </a:t>
                      </a:r>
                    </a:p>
                  </a:txBody>
                  <a:tcPr/>
                </a:tc>
                <a:tc>
                  <a:txBody>
                    <a:bodyPr/>
                    <a:lstStyle/>
                    <a:p>
                      <a:r>
                        <a:rPr lang="en-US" sz="1700" dirty="0"/>
                        <a:t>story</a:t>
                      </a:r>
                    </a:p>
                  </a:txBody>
                  <a:tcPr/>
                </a:tc>
                <a:tc>
                  <a:txBody>
                    <a:bodyPr/>
                    <a:lstStyle/>
                    <a:p>
                      <a:endParaRPr lang="en-US" sz="1700" dirty="0"/>
                    </a:p>
                  </a:txBody>
                  <a:tcPr/>
                </a:tc>
                <a:extLst>
                  <a:ext uri="{0D108BD9-81ED-4DB2-BD59-A6C34878D82A}">
                    <a16:rowId xmlns:a16="http://schemas.microsoft.com/office/drawing/2014/main" val="809289802"/>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69360097"/>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3" y="0"/>
            <a:ext cx="2703443" cy="369332"/>
          </a:xfrm>
          <a:prstGeom prst="rect">
            <a:avLst/>
          </a:prstGeom>
          <a:noFill/>
        </p:spPr>
        <p:txBody>
          <a:bodyPr wrap="square" rtlCol="0">
            <a:spAutoFit/>
          </a:bodyPr>
          <a:lstStyle/>
          <a:p>
            <a:r>
              <a:rPr lang="en-US" dirty="0"/>
              <a:t>  Sprint backlog</a:t>
            </a:r>
          </a:p>
        </p:txBody>
      </p:sp>
    </p:spTree>
    <p:extLst>
      <p:ext uri="{BB962C8B-B14F-4D97-AF65-F5344CB8AC3E}">
        <p14:creationId xmlns:p14="http://schemas.microsoft.com/office/powerpoint/2010/main" val="429176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2" name="图片 1"/>
          <p:cNvPicPr>
            <a:picLocks noChangeAspect="1"/>
          </p:cNvPicPr>
          <p:nvPr/>
        </p:nvPicPr>
        <p:blipFill>
          <a:blip r:embed="rId3"/>
          <a:stretch>
            <a:fillRect/>
          </a:stretch>
        </p:blipFill>
        <p:spPr>
          <a:xfrm>
            <a:off x="4393037" y="516046"/>
            <a:ext cx="7438337" cy="5876287"/>
          </a:xfrm>
          <a:prstGeom prst="rect">
            <a:avLst/>
          </a:prstGeom>
        </p:spPr>
      </p:pic>
    </p:spTree>
    <p:extLst>
      <p:ext uri="{BB962C8B-B14F-4D97-AF65-F5344CB8AC3E}">
        <p14:creationId xmlns:p14="http://schemas.microsoft.com/office/powerpoint/2010/main" val="16295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3D9B4F-21BE-49B1-9512-248F3213D777}"/>
              </a:ext>
            </a:extLst>
          </p:cNvPr>
          <p:cNvPicPr>
            <a:picLocks noChangeAspect="1"/>
          </p:cNvPicPr>
          <p:nvPr/>
        </p:nvPicPr>
        <p:blipFill rotWithShape="1">
          <a:blip r:embed="rId2"/>
          <a:srcRect t="29115" b="15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a:extLst>
              <a:ext uri="{FF2B5EF4-FFF2-40B4-BE49-F238E27FC236}">
                <a16:creationId xmlns:a16="http://schemas.microsoft.com/office/drawing/2014/main" id="{5BB055F9-0A1A-44AA-B9E6-AC6BC7336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30" y="772510"/>
            <a:ext cx="11844339" cy="5864773"/>
          </a:xfrm>
          <a:prstGeom prst="rect">
            <a:avLst/>
          </a:prstGeom>
        </p:spPr>
      </p:pic>
      <p:sp>
        <p:nvSpPr>
          <p:cNvPr id="4" name="TextBox 3">
            <a:extLst>
              <a:ext uri="{FF2B5EF4-FFF2-40B4-BE49-F238E27FC236}">
                <a16:creationId xmlns:a16="http://schemas.microsoft.com/office/drawing/2014/main" id="{40E07A4B-17C3-444D-AEBE-999886C267C6}"/>
              </a:ext>
            </a:extLst>
          </p:cNvPr>
          <p:cNvSpPr txBox="1"/>
          <p:nvPr/>
        </p:nvSpPr>
        <p:spPr>
          <a:xfrm>
            <a:off x="299545" y="0"/>
            <a:ext cx="4981903" cy="523220"/>
          </a:xfrm>
          <a:prstGeom prst="rect">
            <a:avLst/>
          </a:prstGeom>
          <a:noFill/>
        </p:spPr>
        <p:txBody>
          <a:bodyPr wrap="square" rtlCol="0">
            <a:spAutoFit/>
          </a:bodyPr>
          <a:lstStyle/>
          <a:p>
            <a:r>
              <a:rPr lang="en-US" sz="2800" dirty="0"/>
              <a:t>Project Timeline</a:t>
            </a:r>
          </a:p>
        </p:txBody>
      </p:sp>
    </p:spTree>
    <p:extLst>
      <p:ext uri="{BB962C8B-B14F-4D97-AF65-F5344CB8AC3E}">
        <p14:creationId xmlns:p14="http://schemas.microsoft.com/office/powerpoint/2010/main" val="386495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1276602"/>
          </a:xfrm>
        </p:spPr>
        <p:txBody>
          <a:bodyPr anchor="b">
            <a:normAutofit/>
          </a:bodyPr>
          <a:lstStyle/>
          <a:p>
            <a:r>
              <a:rPr lang="en-US" sz="6000" dirty="0">
                <a:solidFill>
                  <a:schemeClr val="tx1"/>
                </a:solidFill>
              </a:rPr>
              <a:t>Retrospectives</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0E3B8FB-3A68-40EB-A005-B596B5C773F2}"/>
              </a:ext>
            </a:extLst>
          </p:cNvPr>
          <p:cNvPicPr>
            <a:picLocks noChangeAspect="1"/>
          </p:cNvPicPr>
          <p:nvPr/>
        </p:nvPicPr>
        <p:blipFill rotWithShape="1">
          <a:blip r:embed="rId2"/>
          <a:srcRect l="16549" r="44016" b="-1"/>
          <a:stretch/>
        </p:blipFill>
        <p:spPr>
          <a:xfrm>
            <a:off x="8140428" y="10"/>
            <a:ext cx="4051572" cy="6857990"/>
          </a:xfrm>
          <a:prstGeom prst="rect">
            <a:avLst/>
          </a:prstGeom>
        </p:spPr>
      </p:pic>
      <p:sp>
        <p:nvSpPr>
          <p:cNvPr id="3" name="TextBox 2">
            <a:extLst>
              <a:ext uri="{FF2B5EF4-FFF2-40B4-BE49-F238E27FC236}">
                <a16:creationId xmlns:a16="http://schemas.microsoft.com/office/drawing/2014/main" id="{29F856B1-FF05-4FB8-BB81-A11708BE4F02}"/>
              </a:ext>
            </a:extLst>
          </p:cNvPr>
          <p:cNvSpPr txBox="1"/>
          <p:nvPr/>
        </p:nvSpPr>
        <p:spPr>
          <a:xfrm>
            <a:off x="581192" y="2447778"/>
            <a:ext cx="7141971" cy="3754874"/>
          </a:xfrm>
          <a:prstGeom prst="rect">
            <a:avLst/>
          </a:prstGeom>
          <a:noFill/>
        </p:spPr>
        <p:txBody>
          <a:bodyPr wrap="square" rtlCol="0">
            <a:spAutoFit/>
          </a:bodyPr>
          <a:lstStyle/>
          <a:p>
            <a:r>
              <a:rPr lang="en-US" sz="2000" dirty="0"/>
              <a:t>1.What went well</a:t>
            </a:r>
          </a:p>
          <a:p>
            <a:endParaRPr lang="en-US" dirty="0"/>
          </a:p>
          <a:p>
            <a:r>
              <a:rPr lang="en-US" dirty="0"/>
              <a:t>  Group meeting </a:t>
            </a:r>
            <a:r>
              <a:rPr lang="en-US" altLang="zh-CN" dirty="0"/>
              <a:t>frequently </a:t>
            </a:r>
            <a:r>
              <a:rPr lang="en-US" dirty="0"/>
              <a:t>ensure we have a good time management </a:t>
            </a:r>
          </a:p>
          <a:p>
            <a:r>
              <a:rPr lang="en-US" dirty="0"/>
              <a:t>  Good code progress </a:t>
            </a:r>
          </a:p>
          <a:p>
            <a:endParaRPr lang="en-US" dirty="0"/>
          </a:p>
          <a:p>
            <a:r>
              <a:rPr lang="en-US" sz="2000" dirty="0"/>
              <a:t>2.What needs improvement </a:t>
            </a:r>
          </a:p>
          <a:p>
            <a:endParaRPr lang="en-US" dirty="0"/>
          </a:p>
          <a:p>
            <a:r>
              <a:rPr lang="en-US" dirty="0"/>
              <a:t>  Give more focus on agile and reflect its concept on our pptx.</a:t>
            </a:r>
          </a:p>
          <a:p>
            <a:r>
              <a:rPr lang="en-US" dirty="0"/>
              <a:t>  Catch coding error while writing it, do not finish coding then come back.</a:t>
            </a:r>
          </a:p>
          <a:p>
            <a:endParaRPr lang="en-US" dirty="0"/>
          </a:p>
          <a:p>
            <a:r>
              <a:rPr lang="en-US" sz="2000" dirty="0"/>
              <a:t>3.Next step </a:t>
            </a:r>
          </a:p>
          <a:p>
            <a:endParaRPr lang="en-US" dirty="0"/>
          </a:p>
          <a:p>
            <a:r>
              <a:rPr lang="en-US" dirty="0"/>
              <a:t>  Prepare for website deploy</a:t>
            </a:r>
          </a:p>
        </p:txBody>
      </p:sp>
    </p:spTree>
    <p:extLst>
      <p:ext uri="{BB962C8B-B14F-4D97-AF65-F5344CB8AC3E}">
        <p14:creationId xmlns:p14="http://schemas.microsoft.com/office/powerpoint/2010/main" val="151018221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they are either created with older development tools or lacking functions that we need nowadays. </a:t>
            </a:r>
          </a:p>
          <a:p>
            <a:r>
              <a:rPr lang="en-US" dirty="0"/>
              <a:t>      Therefore, we are here with a web application that is developed using React and other advanced technologies to achieve smooth browsing and satisfying functionality. This web app will guide students and users who have less experience on PC hardware to pick the right parts. Also, it will help experienced PC shoppers fulfill their dream of building their own pc.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is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would need to have a clear category breakdown and run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2862322"/>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So I’m changing my main editing tool from Adobe Premiere to Davinci Resolve. I have a great Gaming Desktop and it worked well with Premiere, but after moving to Davinci it runs much slower. I was told that different professional</a:t>
            </a:r>
            <a:r>
              <a:rPr lang="zh-CN" altLang="en-US" sz="2000" dirty="0">
                <a:solidFill>
                  <a:schemeClr val="bg1"/>
                </a:solidFill>
              </a:rPr>
              <a:t> </a:t>
            </a:r>
            <a:r>
              <a:rPr lang="en-US" sz="2000" dirty="0">
                <a:solidFill>
                  <a:schemeClr val="bg1"/>
                </a:solidFill>
              </a:rPr>
              <a:t>software sometimes make more use of different</a:t>
            </a:r>
            <a:r>
              <a:rPr lang="zh-CN" altLang="en-US" sz="2000" dirty="0">
                <a:solidFill>
                  <a:schemeClr val="bg1"/>
                </a:solidFill>
              </a:rPr>
              <a:t> </a:t>
            </a:r>
            <a:r>
              <a:rPr lang="en-US" sz="2000" dirty="0">
                <a:solidFill>
                  <a:schemeClr val="bg1"/>
                </a:solidFill>
              </a:rPr>
              <a:t>components of the PC.  When I was</a:t>
            </a:r>
            <a:r>
              <a:rPr lang="zh-CN" altLang="en-US" sz="2000" dirty="0">
                <a:solidFill>
                  <a:schemeClr val="bg1"/>
                </a:solidFill>
              </a:rPr>
              <a:t> </a:t>
            </a:r>
            <a:r>
              <a:rPr lang="en-US" altLang="zh-CN" sz="2000" dirty="0">
                <a:solidFill>
                  <a:schemeClr val="bg1"/>
                </a:solidFill>
              </a:rPr>
              <a:t>trying</a:t>
            </a:r>
            <a:r>
              <a:rPr lang="zh-CN" altLang="en-US" sz="2000" dirty="0">
                <a:solidFill>
                  <a:schemeClr val="bg1"/>
                </a:solidFill>
              </a:rPr>
              <a:t> </a:t>
            </a:r>
            <a:r>
              <a:rPr lang="en-US" altLang="zh-CN" sz="2000" dirty="0">
                <a:solidFill>
                  <a:schemeClr val="bg1"/>
                </a:solidFill>
              </a:rPr>
              <a:t>to</a:t>
            </a:r>
            <a:r>
              <a:rPr lang="en-US" sz="2000" dirty="0">
                <a:solidFill>
                  <a:schemeClr val="bg1"/>
                </a:solidFill>
              </a:rPr>
              <a:t> find which part of my PC should be</a:t>
            </a:r>
            <a:r>
              <a:rPr lang="zh-CN" altLang="en-US" sz="2000" dirty="0">
                <a:solidFill>
                  <a:schemeClr val="bg1"/>
                </a:solidFill>
              </a:rPr>
              <a:t> </a:t>
            </a:r>
            <a:r>
              <a:rPr lang="en-US" altLang="zh-CN" sz="2000" dirty="0">
                <a:solidFill>
                  <a:schemeClr val="bg1"/>
                </a:solidFill>
              </a:rPr>
              <a:t>replaced,</a:t>
            </a:r>
            <a:r>
              <a:rPr lang="en-US" sz="2000" dirty="0">
                <a:solidFill>
                  <a:schemeClr val="bg1"/>
                </a:solidFill>
              </a:rPr>
              <a:t> I found that all</a:t>
            </a:r>
            <a:r>
              <a:rPr lang="zh-CN" altLang="en-US" sz="2000" dirty="0">
                <a:solidFill>
                  <a:schemeClr val="bg1"/>
                </a:solidFill>
              </a:rPr>
              <a:t> </a:t>
            </a:r>
            <a:r>
              <a:rPr lang="en-US" sz="2000" dirty="0">
                <a:solidFill>
                  <a:schemeClr val="bg1"/>
                </a:solidFill>
              </a:rPr>
              <a:t>the current PC building websites separated their PC builds into categories like gaming PC, creator PC, or office PC. It would be helpful to have a PC Building website which can make buying suggestions based not only on the main use, but also based on the specific workflow and tools.</a:t>
            </a:r>
          </a:p>
        </p:txBody>
      </p:sp>
    </p:spTree>
    <p:extLst>
      <p:ext uri="{BB962C8B-B14F-4D97-AF65-F5344CB8AC3E}">
        <p14:creationId xmlns:p14="http://schemas.microsoft.com/office/powerpoint/2010/main" val="154540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laptop which can be used for heavy gaming as well as </a:t>
            </a:r>
            <a:r>
              <a:rPr lang="en-US" altLang="zh-CN" sz="2400" dirty="0">
                <a:solidFill>
                  <a:schemeClr val="bg1"/>
                </a:solidFill>
              </a:rPr>
              <a:t>course</a:t>
            </a:r>
            <a:r>
              <a:rPr lang="en-US" sz="2400" dirty="0">
                <a:solidFill>
                  <a:schemeClr val="bg1"/>
                </a:solidFill>
              </a:rPr>
              <a:t> work.  The existing PC websites only show the specs of the laptops. However, the gaming performance is not only related to the specs on the laptop.  The thermal strategy, </a:t>
            </a:r>
            <a:r>
              <a:rPr lang="en-US" sz="2400" dirty="0" err="1">
                <a:solidFill>
                  <a:schemeClr val="bg1"/>
                </a:solidFill>
              </a:rPr>
              <a:t>TDP</a:t>
            </a:r>
            <a:r>
              <a:rPr lang="en-US" sz="2400" dirty="0">
                <a:solidFill>
                  <a:schemeClr val="bg1"/>
                </a:solidFill>
              </a:rPr>
              <a:t> settings, power management, and even pre-installed software will affect the gaming performance in the real world. These detailed information are not shown on existing websites. It would be great to have a website to show me the real gaming performance of each laptop to help me make purchase decisions.</a:t>
            </a:r>
          </a:p>
        </p:txBody>
      </p:sp>
    </p:spTree>
    <p:extLst>
      <p:ext uri="{BB962C8B-B14F-4D97-AF65-F5344CB8AC3E}">
        <p14:creationId xmlns:p14="http://schemas.microsoft.com/office/powerpoint/2010/main" val="299472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E8A4-5ED9-4453-8490-8EA06AE4DDF5}"/>
              </a:ext>
            </a:extLst>
          </p:cNvPr>
          <p:cNvSpPr>
            <a:spLocks noGrp="1"/>
          </p:cNvSpPr>
          <p:nvPr>
            <p:ph type="ctrTitle"/>
          </p:nvPr>
        </p:nvSpPr>
        <p:spPr>
          <a:xfrm>
            <a:off x="599225" y="699156"/>
            <a:ext cx="10993549" cy="857796"/>
          </a:xfrm>
        </p:spPr>
        <p:txBody>
          <a:bodyPr>
            <a:noAutofit/>
          </a:bodyPr>
          <a:lstStyle/>
          <a:p>
            <a:r>
              <a:rPr lang="en-US" sz="6000" dirty="0"/>
              <a:t>MVP</a:t>
            </a:r>
          </a:p>
        </p:txBody>
      </p:sp>
      <p:sp>
        <p:nvSpPr>
          <p:cNvPr id="6" name="文本框 5">
            <a:extLst>
              <a:ext uri="{FF2B5EF4-FFF2-40B4-BE49-F238E27FC236}">
                <a16:creationId xmlns:a16="http://schemas.microsoft.com/office/drawing/2014/main" id="{DEA73D71-EAE7-40AF-A9C6-CDAF5E45EDD0}"/>
              </a:ext>
            </a:extLst>
          </p:cNvPr>
          <p:cNvSpPr txBox="1"/>
          <p:nvPr/>
        </p:nvSpPr>
        <p:spPr>
          <a:xfrm>
            <a:off x="599225" y="1645920"/>
            <a:ext cx="10993549" cy="1200329"/>
          </a:xfrm>
          <a:prstGeom prst="rect">
            <a:avLst/>
          </a:prstGeom>
          <a:noFill/>
        </p:spPr>
        <p:txBody>
          <a:bodyPr wrap="square" rtlCol="0">
            <a:spAutoFit/>
          </a:bodyPr>
          <a:lstStyle/>
          <a:p>
            <a:r>
              <a:rPr lang="en-US" dirty="0"/>
              <a:t>Which problem does it solve?</a:t>
            </a:r>
          </a:p>
          <a:p>
            <a:endParaRPr lang="en-US" dirty="0"/>
          </a:p>
          <a:p>
            <a:r>
              <a:rPr lang="en-US" dirty="0"/>
              <a:t>For the customers who are not familiar with the computer specs and components, it is difficult to choose the right PC builds or laptops that meet their needs.</a:t>
            </a:r>
          </a:p>
        </p:txBody>
      </p:sp>
      <p:sp>
        <p:nvSpPr>
          <p:cNvPr id="8" name="文本框 7">
            <a:extLst>
              <a:ext uri="{FF2B5EF4-FFF2-40B4-BE49-F238E27FC236}">
                <a16:creationId xmlns:a16="http://schemas.microsoft.com/office/drawing/2014/main" id="{227503B2-1318-4D60-B0AE-FC1329D0D73C}"/>
              </a:ext>
            </a:extLst>
          </p:cNvPr>
          <p:cNvSpPr txBox="1"/>
          <p:nvPr/>
        </p:nvSpPr>
        <p:spPr>
          <a:xfrm>
            <a:off x="599224" y="3273088"/>
            <a:ext cx="2865335" cy="1477328"/>
          </a:xfrm>
          <a:prstGeom prst="rect">
            <a:avLst/>
          </a:prstGeom>
          <a:noFill/>
        </p:spPr>
        <p:txBody>
          <a:bodyPr wrap="square" rtlCol="0">
            <a:spAutoFit/>
          </a:bodyPr>
          <a:lstStyle/>
          <a:p>
            <a:r>
              <a:rPr lang="en-US" dirty="0">
                <a:solidFill>
                  <a:schemeClr val="bg1"/>
                </a:solidFill>
              </a:rPr>
              <a:t>Minimum:</a:t>
            </a:r>
          </a:p>
          <a:p>
            <a:endParaRPr lang="en-US" dirty="0">
              <a:solidFill>
                <a:schemeClr val="bg1"/>
              </a:solidFill>
            </a:endParaRPr>
          </a:p>
          <a:p>
            <a:r>
              <a:rPr lang="en-US" dirty="0">
                <a:solidFill>
                  <a:schemeClr val="bg1"/>
                </a:solidFill>
              </a:rPr>
              <a:t>A tool that helps customers bu</a:t>
            </a:r>
            <a:r>
              <a:rPr lang="en-US" altLang="zh-CN" dirty="0">
                <a:solidFill>
                  <a:schemeClr val="bg1"/>
                </a:solidFill>
              </a:rPr>
              <a:t>ild</a:t>
            </a:r>
            <a:r>
              <a:rPr lang="zh-CN" altLang="en-US" dirty="0">
                <a:solidFill>
                  <a:schemeClr val="bg1"/>
                </a:solidFill>
              </a:rPr>
              <a:t> </a:t>
            </a:r>
            <a:r>
              <a:rPr lang="en-US" dirty="0">
                <a:solidFill>
                  <a:schemeClr val="bg1"/>
                </a:solidFill>
              </a:rPr>
              <a:t>their own </a:t>
            </a:r>
            <a:r>
              <a:rPr lang="en-US" altLang="zh-CN" dirty="0">
                <a:solidFill>
                  <a:schemeClr val="bg1"/>
                </a:solidFill>
              </a:rPr>
              <a:t>PC</a:t>
            </a:r>
            <a:r>
              <a:rPr lang="en-US" dirty="0">
                <a:solidFill>
                  <a:schemeClr val="bg1"/>
                </a:solidFill>
              </a:rPr>
              <a:t> quickly and easily.</a:t>
            </a:r>
          </a:p>
        </p:txBody>
      </p:sp>
      <p:sp>
        <p:nvSpPr>
          <p:cNvPr id="9" name="文本框 8">
            <a:extLst>
              <a:ext uri="{FF2B5EF4-FFF2-40B4-BE49-F238E27FC236}">
                <a16:creationId xmlns:a16="http://schemas.microsoft.com/office/drawing/2014/main" id="{14D9833A-F0EC-419C-BC48-28D2AB7F6804}"/>
              </a:ext>
            </a:extLst>
          </p:cNvPr>
          <p:cNvSpPr txBox="1"/>
          <p:nvPr/>
        </p:nvSpPr>
        <p:spPr>
          <a:xfrm>
            <a:off x="3464559" y="3164681"/>
            <a:ext cx="5262877" cy="3139321"/>
          </a:xfrm>
          <a:prstGeom prst="rect">
            <a:avLst/>
          </a:prstGeom>
          <a:noFill/>
        </p:spPr>
        <p:txBody>
          <a:bodyPr wrap="square" rtlCol="0">
            <a:spAutoFit/>
          </a:bodyPr>
          <a:lstStyle/>
          <a:p>
            <a:r>
              <a:rPr lang="en-US" dirty="0">
                <a:solidFill>
                  <a:schemeClr val="bg1"/>
                </a:solidFill>
              </a:rPr>
              <a:t>Viable:</a:t>
            </a:r>
          </a:p>
          <a:p>
            <a:endParaRPr lang="en-US" dirty="0">
              <a:solidFill>
                <a:schemeClr val="bg1"/>
              </a:solidFill>
            </a:endParaRPr>
          </a:p>
          <a:p>
            <a:r>
              <a:rPr lang="en-US" dirty="0">
                <a:solidFill>
                  <a:schemeClr val="bg1"/>
                </a:solidFill>
              </a:rPr>
              <a:t>A tool that helps customers set up their own PC quickly and easily. For customers without computer-related knowledge, it allows them to pick the right hardware for their needs. Customers can provide their working software information, budget, and expected years of use to get hardware recommendations. After selecting your PC build, you can either purchase the hardware directly from the website or pay a service fee and have it installed and delivered to you.</a:t>
            </a:r>
          </a:p>
        </p:txBody>
      </p:sp>
      <p:sp>
        <p:nvSpPr>
          <p:cNvPr id="10" name="文本框 9">
            <a:extLst>
              <a:ext uri="{FF2B5EF4-FFF2-40B4-BE49-F238E27FC236}">
                <a16:creationId xmlns:a16="http://schemas.microsoft.com/office/drawing/2014/main" id="{BF587968-1F0A-4332-A876-18739B810846}"/>
              </a:ext>
            </a:extLst>
          </p:cNvPr>
          <p:cNvSpPr txBox="1"/>
          <p:nvPr/>
        </p:nvSpPr>
        <p:spPr>
          <a:xfrm>
            <a:off x="8727436" y="3200241"/>
            <a:ext cx="2865335" cy="2031325"/>
          </a:xfrm>
          <a:prstGeom prst="rect">
            <a:avLst/>
          </a:prstGeom>
          <a:noFill/>
        </p:spPr>
        <p:txBody>
          <a:bodyPr wrap="square" rtlCol="0">
            <a:spAutoFit/>
          </a:bodyPr>
          <a:lstStyle/>
          <a:p>
            <a:r>
              <a:rPr lang="en-US" dirty="0">
                <a:solidFill>
                  <a:schemeClr val="bg1"/>
                </a:solidFill>
              </a:rPr>
              <a:t>Minimum + Viable:</a:t>
            </a:r>
          </a:p>
          <a:p>
            <a:endParaRPr lang="en-US" dirty="0">
              <a:solidFill>
                <a:schemeClr val="bg1"/>
              </a:solidFill>
            </a:endParaRPr>
          </a:p>
          <a:p>
            <a:r>
              <a:rPr lang="en-US" dirty="0">
                <a:solidFill>
                  <a:schemeClr val="bg1"/>
                </a:solidFill>
              </a:rPr>
              <a:t>A tool that allows customers to select the right PC build for them while balancing budget and performance.</a:t>
            </a:r>
          </a:p>
        </p:txBody>
      </p:sp>
    </p:spTree>
    <p:extLst>
      <p:ext uri="{BB962C8B-B14F-4D97-AF65-F5344CB8AC3E}">
        <p14:creationId xmlns:p14="http://schemas.microsoft.com/office/powerpoint/2010/main" val="248683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B9156-4309-4D24-931C-0916486D0EDC}"/>
              </a:ext>
            </a:extLst>
          </p:cNvPr>
          <p:cNvSpPr>
            <a:spLocks noGrp="1"/>
          </p:cNvSpPr>
          <p:nvPr>
            <p:ph type="ctrTitle"/>
          </p:nvPr>
        </p:nvSpPr>
        <p:spPr>
          <a:xfrm>
            <a:off x="350697" y="436040"/>
            <a:ext cx="10993549" cy="1153609"/>
          </a:xfrm>
        </p:spPr>
        <p:txBody>
          <a:bodyPr vert="horz" lIns="91440" tIns="45720" rIns="91440" bIns="45720" rtlCol="0" anchor="b">
            <a:normAutofit/>
          </a:bodyPr>
          <a:lstStyle/>
          <a:p>
            <a:r>
              <a:rPr lang="en-US" dirty="0"/>
              <a:t>                   Comparison  sprint 5 vs 6</a:t>
            </a:r>
          </a:p>
        </p:txBody>
      </p:sp>
      <p:sp>
        <p:nvSpPr>
          <p:cNvPr id="11" name="TextBox 10">
            <a:extLst>
              <a:ext uri="{FF2B5EF4-FFF2-40B4-BE49-F238E27FC236}">
                <a16:creationId xmlns:a16="http://schemas.microsoft.com/office/drawing/2014/main" id="{9596BAFE-5AF1-4D65-B3DD-68BCE96769FA}"/>
              </a:ext>
            </a:extLst>
          </p:cNvPr>
          <p:cNvSpPr txBox="1"/>
          <p:nvPr/>
        </p:nvSpPr>
        <p:spPr>
          <a:xfrm>
            <a:off x="248530" y="1610808"/>
            <a:ext cx="5731356" cy="5015075"/>
          </a:xfrm>
          <a:prstGeom prst="rect">
            <a:avLst/>
          </a:prstGeom>
        </p:spPr>
        <p:txBody>
          <a:bodyPr vert="horz" lIns="91440" tIns="45720" rIns="91440" bIns="45720" rtlCol="0" anchor="t">
            <a:normAutofit/>
          </a:bodyPr>
          <a:lstStyle/>
          <a:p>
            <a:pPr defTabSz="457200">
              <a:lnSpc>
                <a:spcPct val="90000"/>
              </a:lnSpc>
              <a:spcBef>
                <a:spcPct val="20000"/>
              </a:spcBef>
              <a:spcAft>
                <a:spcPts val="600"/>
              </a:spcAft>
              <a:buClr>
                <a:schemeClr val="accent1"/>
              </a:buClr>
              <a:buSzPct val="92000"/>
            </a:pPr>
            <a:r>
              <a:rPr lang="en-US" cap="all" dirty="0"/>
              <a:t>                            Sprint 5</a:t>
            </a:r>
          </a:p>
          <a:p>
            <a:pPr defTabSz="457200">
              <a:lnSpc>
                <a:spcPct val="90000"/>
              </a:lnSpc>
              <a:spcBef>
                <a:spcPct val="20000"/>
              </a:spcBef>
              <a:spcAft>
                <a:spcPts val="600"/>
              </a:spcAft>
              <a:buClr>
                <a:schemeClr val="accent1"/>
              </a:buClr>
              <a:buSzPct val="92000"/>
            </a:pPr>
            <a:endParaRPr lang="en-US" cap="all" dirty="0"/>
          </a:p>
          <a:p>
            <a:pPr defTabSz="457200">
              <a:lnSpc>
                <a:spcPct val="90000"/>
              </a:lnSpc>
              <a:spcBef>
                <a:spcPct val="20000"/>
              </a:spcBef>
              <a:spcAft>
                <a:spcPts val="600"/>
              </a:spcAft>
              <a:buClr>
                <a:schemeClr val="accent1"/>
              </a:buClr>
              <a:buSzPct val="92000"/>
            </a:pPr>
            <a:r>
              <a:rPr lang="en-US" dirty="0"/>
              <a:t>We completed User Profile design including </a:t>
            </a:r>
          </a:p>
          <a:p>
            <a:pPr defTabSz="457200">
              <a:lnSpc>
                <a:spcPct val="90000"/>
              </a:lnSpc>
              <a:spcBef>
                <a:spcPct val="20000"/>
              </a:spcBef>
              <a:spcAft>
                <a:spcPts val="600"/>
              </a:spcAft>
              <a:buClr>
                <a:schemeClr val="accent1"/>
              </a:buClr>
              <a:buSzPct val="92000"/>
            </a:pPr>
            <a:r>
              <a:rPr lang="en-US" dirty="0"/>
              <a:t>  Display User Profile </a:t>
            </a:r>
          </a:p>
          <a:p>
            <a:pPr marL="285750" indent="-285750" defTabSz="457200">
              <a:lnSpc>
                <a:spcPct val="90000"/>
              </a:lnSpc>
              <a:spcBef>
                <a:spcPct val="20000"/>
              </a:spcBef>
              <a:spcAft>
                <a:spcPts val="600"/>
              </a:spcAft>
              <a:buClr>
                <a:schemeClr val="accent1"/>
              </a:buClr>
              <a:buSzPct val="92000"/>
              <a:buFont typeface="Arial" panose="020B0604020202020204" pitchFamily="34" charset="0"/>
              <a:buChar char="•"/>
            </a:pPr>
            <a:r>
              <a:rPr lang="en-US" dirty="0"/>
              <a:t>      Create user details </a:t>
            </a:r>
            <a:r>
              <a:rPr lang="en-US" dirty="0" err="1"/>
              <a:t>api</a:t>
            </a:r>
            <a:endParaRPr lang="en-US" dirty="0"/>
          </a:p>
          <a:p>
            <a:pPr marL="285750" indent="-285750" defTabSz="457200">
              <a:lnSpc>
                <a:spcPct val="90000"/>
              </a:lnSpc>
              <a:spcBef>
                <a:spcPct val="20000"/>
              </a:spcBef>
              <a:spcAft>
                <a:spcPts val="600"/>
              </a:spcAft>
              <a:buClr>
                <a:schemeClr val="accent1"/>
              </a:buClr>
              <a:buSzPct val="92000"/>
              <a:buFont typeface="Arial" panose="020B0604020202020204" pitchFamily="34" charset="0"/>
              <a:buChar char="•"/>
            </a:pPr>
            <a:r>
              <a:rPr lang="en-US" dirty="0"/>
              <a:t>      display user information</a:t>
            </a:r>
          </a:p>
          <a:p>
            <a:pPr defTabSz="457200">
              <a:lnSpc>
                <a:spcPct val="90000"/>
              </a:lnSpc>
              <a:spcBef>
                <a:spcPct val="20000"/>
              </a:spcBef>
              <a:spcAft>
                <a:spcPts val="600"/>
              </a:spcAft>
              <a:buClr>
                <a:schemeClr val="accent1"/>
              </a:buClr>
              <a:buSzPct val="92000"/>
            </a:pPr>
            <a:r>
              <a:rPr lang="en-US" dirty="0"/>
              <a:t>   Update user profile’s Page </a:t>
            </a:r>
          </a:p>
          <a:p>
            <a:pPr marL="285750" indent="-285750" defTabSz="457200">
              <a:lnSpc>
                <a:spcPct val="90000"/>
              </a:lnSpc>
              <a:spcBef>
                <a:spcPct val="20000"/>
              </a:spcBef>
              <a:spcAft>
                <a:spcPts val="600"/>
              </a:spcAft>
              <a:buClr>
                <a:schemeClr val="accent1"/>
              </a:buClr>
              <a:buSzPct val="92000"/>
              <a:buFont typeface="Arial" panose="020B0604020202020204" pitchFamily="34" charset="0"/>
              <a:buChar char="•"/>
            </a:pPr>
            <a:r>
              <a:rPr lang="en-US" dirty="0"/>
              <a:t>       Create user update </a:t>
            </a:r>
            <a:r>
              <a:rPr lang="en-US" dirty="0" err="1"/>
              <a:t>api</a:t>
            </a:r>
            <a:endParaRPr lang="en-US" dirty="0"/>
          </a:p>
          <a:p>
            <a:pPr marL="285750" indent="-285750" defTabSz="457200">
              <a:lnSpc>
                <a:spcPct val="90000"/>
              </a:lnSpc>
              <a:spcBef>
                <a:spcPct val="20000"/>
              </a:spcBef>
              <a:spcAft>
                <a:spcPts val="600"/>
              </a:spcAft>
              <a:buClr>
                <a:schemeClr val="accent1"/>
              </a:buClr>
              <a:buSzPct val="92000"/>
              <a:buFont typeface="Arial" panose="020B0604020202020204" pitchFamily="34" charset="0"/>
              <a:buChar char="•"/>
            </a:pPr>
            <a:r>
              <a:rPr lang="en-US" dirty="0"/>
              <a:t>       update user info (fail due to a database error)</a:t>
            </a:r>
          </a:p>
          <a:p>
            <a:pPr defTabSz="457200">
              <a:lnSpc>
                <a:spcPct val="90000"/>
              </a:lnSpc>
              <a:spcBef>
                <a:spcPct val="20000"/>
              </a:spcBef>
              <a:spcAft>
                <a:spcPts val="600"/>
              </a:spcAft>
              <a:buClr>
                <a:schemeClr val="accent1"/>
              </a:buClr>
              <a:buSzPct val="92000"/>
            </a:pPr>
            <a:endParaRPr lang="en-US" dirty="0"/>
          </a:p>
          <a:p>
            <a:pPr defTabSz="457200">
              <a:lnSpc>
                <a:spcPct val="90000"/>
              </a:lnSpc>
              <a:spcBef>
                <a:spcPct val="20000"/>
              </a:spcBef>
              <a:spcAft>
                <a:spcPts val="600"/>
              </a:spcAft>
              <a:buClr>
                <a:schemeClr val="accent1"/>
              </a:buClr>
              <a:buSzPct val="92000"/>
            </a:pPr>
            <a:r>
              <a:rPr lang="en-US" dirty="0"/>
              <a:t>Since the update function fail, our team met ¾ = 75% of the commitment.</a:t>
            </a:r>
          </a:p>
        </p:txBody>
      </p:sp>
      <p:sp>
        <p:nvSpPr>
          <p:cNvPr id="18" name="Rectangle 1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F5C3EE58-110C-4CE6-9788-F46A0D799562}"/>
              </a:ext>
            </a:extLst>
          </p:cNvPr>
          <p:cNvSpPr txBox="1"/>
          <p:nvPr/>
        </p:nvSpPr>
        <p:spPr>
          <a:xfrm>
            <a:off x="6344529" y="1589649"/>
            <a:ext cx="5248245" cy="6093976"/>
          </a:xfrm>
          <a:prstGeom prst="rect">
            <a:avLst/>
          </a:prstGeom>
          <a:noFill/>
        </p:spPr>
        <p:txBody>
          <a:bodyPr wrap="square" rtlCol="0">
            <a:spAutoFit/>
          </a:bodyPr>
          <a:lstStyle/>
          <a:p>
            <a:pPr>
              <a:spcAft>
                <a:spcPts val="600"/>
              </a:spcAft>
            </a:pPr>
            <a:r>
              <a:rPr lang="en-US" sz="1600" dirty="0"/>
              <a:t>                               Sprint 6</a:t>
            </a:r>
          </a:p>
          <a:p>
            <a:pPr>
              <a:spcAft>
                <a:spcPts val="600"/>
              </a:spcAft>
            </a:pPr>
            <a:r>
              <a:rPr lang="en-US" sz="1600" dirty="0"/>
              <a:t>We fix the “update user info” error in SPRINT 5</a:t>
            </a:r>
          </a:p>
          <a:p>
            <a:pPr>
              <a:spcAft>
                <a:spcPts val="600"/>
              </a:spcAft>
            </a:pPr>
            <a:r>
              <a:rPr lang="en-US" sz="1600" dirty="0"/>
              <a:t>We completed Admin product management view</a:t>
            </a:r>
          </a:p>
          <a:p>
            <a:pPr>
              <a:spcAft>
                <a:spcPts val="600"/>
              </a:spcAft>
            </a:pPr>
            <a:r>
              <a:rPr lang="en-US" sz="1600" dirty="0"/>
              <a:t>      List Product</a:t>
            </a:r>
          </a:p>
          <a:p>
            <a:pPr marL="285750" indent="-285750">
              <a:spcAft>
                <a:spcPts val="600"/>
              </a:spcAft>
              <a:buFont typeface="Arial" panose="020B0604020202020204" pitchFamily="34" charset="0"/>
              <a:buChar char="•"/>
            </a:pPr>
            <a:r>
              <a:rPr lang="en-US" sz="1600" dirty="0"/>
              <a:t>       Create product list screen</a:t>
            </a:r>
          </a:p>
          <a:p>
            <a:pPr marL="285750" indent="-285750">
              <a:spcAft>
                <a:spcPts val="600"/>
              </a:spcAft>
              <a:buFont typeface="Arial" panose="020B0604020202020204" pitchFamily="34" charset="0"/>
              <a:buChar char="•"/>
            </a:pPr>
            <a:r>
              <a:rPr lang="en-US" sz="1600" dirty="0"/>
              <a:t>       Display products form </a:t>
            </a:r>
          </a:p>
          <a:p>
            <a:pPr>
              <a:spcAft>
                <a:spcPts val="600"/>
              </a:spcAft>
            </a:pPr>
            <a:r>
              <a:rPr lang="en-US" sz="1600" dirty="0"/>
              <a:t>      Create Product </a:t>
            </a:r>
          </a:p>
          <a:p>
            <a:pPr marL="285750" indent="-285750">
              <a:spcAft>
                <a:spcPts val="600"/>
              </a:spcAft>
              <a:buFont typeface="Arial" panose="020B0604020202020204" pitchFamily="34" charset="0"/>
              <a:buChar char="•"/>
            </a:pPr>
            <a:r>
              <a:rPr lang="en-US" sz="1600" dirty="0"/>
              <a:t>        Build create product </a:t>
            </a:r>
            <a:r>
              <a:rPr lang="en-US" sz="1600" dirty="0" err="1"/>
              <a:t>api</a:t>
            </a:r>
            <a:endParaRPr lang="en-US" sz="1600" dirty="0"/>
          </a:p>
          <a:p>
            <a:pPr marL="285750" indent="-285750">
              <a:spcAft>
                <a:spcPts val="600"/>
              </a:spcAft>
              <a:buFont typeface="Arial" panose="020B0604020202020204" pitchFamily="34" charset="0"/>
              <a:buChar char="•"/>
            </a:pPr>
            <a:r>
              <a:rPr lang="en-US" sz="1600" dirty="0"/>
              <a:t>        Finish the code for create product button</a:t>
            </a:r>
          </a:p>
          <a:p>
            <a:pPr>
              <a:spcAft>
                <a:spcPts val="600"/>
              </a:spcAft>
            </a:pPr>
            <a:r>
              <a:rPr lang="en-US" sz="1600" dirty="0"/>
              <a:t>       Build Product Edit Page</a:t>
            </a:r>
          </a:p>
          <a:p>
            <a:pPr marL="285750" indent="-285750">
              <a:spcAft>
                <a:spcPts val="600"/>
              </a:spcAft>
              <a:buFont typeface="Arial" panose="020B0604020202020204" pitchFamily="34" charset="0"/>
              <a:buChar char="•"/>
            </a:pPr>
            <a:r>
              <a:rPr lang="en-US" sz="1600" dirty="0"/>
              <a:t>        Create edit button and its page</a:t>
            </a:r>
          </a:p>
          <a:p>
            <a:pPr marL="285750" indent="-285750">
              <a:spcAft>
                <a:spcPts val="600"/>
              </a:spcAft>
              <a:buFont typeface="Arial" panose="020B0604020202020204" pitchFamily="34" charset="0"/>
              <a:buChar char="•"/>
            </a:pPr>
            <a:r>
              <a:rPr lang="en-US" sz="1600" dirty="0"/>
              <a:t>        Code function to load product details</a:t>
            </a:r>
          </a:p>
          <a:p>
            <a:pPr>
              <a:spcAft>
                <a:spcPts val="600"/>
              </a:spcAft>
            </a:pPr>
            <a:r>
              <a:rPr lang="en-US" sz="1600" dirty="0"/>
              <a:t>       Update Product (fail)</a:t>
            </a:r>
          </a:p>
          <a:p>
            <a:pPr>
              <a:spcAft>
                <a:spcPts val="600"/>
              </a:spcAft>
            </a:pPr>
            <a:r>
              <a:rPr lang="en-US" sz="1600" dirty="0"/>
              <a:t>We manage to write code for update product; however, it refuse to give right result.  So, our team met 75% commitment again.</a:t>
            </a:r>
          </a:p>
          <a:p>
            <a:pPr marL="285750" indent="-285750">
              <a:spcAft>
                <a:spcPts val="600"/>
              </a:spcAft>
              <a:buFont typeface="Arial" panose="020B0604020202020204" pitchFamily="34" charset="0"/>
              <a:buChar char="•"/>
            </a:pPr>
            <a:endParaRPr lang="en-US" dirty="0"/>
          </a:p>
          <a:p>
            <a:pPr>
              <a:spcAft>
                <a:spcPts val="600"/>
              </a:spcAft>
            </a:pPr>
            <a:endParaRPr lang="en-US" dirty="0"/>
          </a:p>
          <a:p>
            <a:pPr>
              <a:spcAft>
                <a:spcPts val="600"/>
              </a:spcAft>
            </a:pPr>
            <a:r>
              <a:rPr lang="en-US" dirty="0"/>
              <a:t> </a:t>
            </a:r>
          </a:p>
        </p:txBody>
      </p:sp>
    </p:spTree>
    <p:extLst>
      <p:ext uri="{BB962C8B-B14F-4D97-AF65-F5344CB8AC3E}">
        <p14:creationId xmlns:p14="http://schemas.microsoft.com/office/powerpoint/2010/main" val="332159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9F4F6-779D-448C-AFEA-97778633DF17}"/>
              </a:ext>
            </a:extLst>
          </p:cNvPr>
          <p:cNvSpPr>
            <a:spLocks noGrp="1"/>
          </p:cNvSpPr>
          <p:nvPr>
            <p:ph type="ctrTitle"/>
          </p:nvPr>
        </p:nvSpPr>
        <p:spPr>
          <a:xfrm>
            <a:off x="581192" y="1124999"/>
            <a:ext cx="4076149" cy="4608003"/>
          </a:xfrm>
        </p:spPr>
        <p:txBody>
          <a:bodyPr vert="horz" lIns="91440" tIns="45720" rIns="91440" bIns="45720" rtlCol="0" anchor="ctr">
            <a:normAutofit/>
          </a:bodyPr>
          <a:lstStyle/>
          <a:p>
            <a:r>
              <a:rPr lang="en-US" sz="4000" b="0" kern="1200" cap="all" dirty="0">
                <a:solidFill>
                  <a:schemeClr val="accent1"/>
                </a:solidFill>
                <a:latin typeface="+mj-lt"/>
                <a:ea typeface="+mj-ea"/>
                <a:cs typeface="+mj-cs"/>
              </a:rPr>
              <a:t>What we plan in SPRINT 7</a:t>
            </a:r>
          </a:p>
        </p:txBody>
      </p:sp>
      <p:sp>
        <p:nvSpPr>
          <p:cNvPr id="17" name="Rectangle 16">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B55A581-DB39-4E55-ACB0-228C6241E6EE}"/>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We plan to finish coding admin’s product management page. The edit issue will be fixed ,also admin will finally be able to upload product image.</a:t>
            </a:r>
          </a:p>
          <a:p>
            <a:pPr defTabSz="457200">
              <a:spcBef>
                <a:spcPct val="20000"/>
              </a:spcBef>
              <a:spcAft>
                <a:spcPts val="600"/>
              </a:spcAft>
              <a:buClr>
                <a:schemeClr val="accent1"/>
              </a:buClr>
              <a:buSzPct val="92000"/>
              <a:buFont typeface="Wingdings 2" panose="05020102010507070707" pitchFamily="18" charset="2"/>
              <a:buChar char=""/>
            </a:pPr>
            <a:endParaRPr lang="en-US" sz="2000" dirty="0">
              <a:solidFill>
                <a:schemeClr val="tx1">
                  <a:lumMod val="75000"/>
                  <a:lumOff val="25000"/>
                </a:schemeClr>
              </a:solidFill>
            </a:endParaRPr>
          </a:p>
          <a:p>
            <a:pPr defTabSz="457200">
              <a:spcBef>
                <a:spcPct val="20000"/>
              </a:spcBef>
              <a:spcAft>
                <a:spcPts val="600"/>
              </a:spcAft>
              <a:buClr>
                <a:schemeClr val="accent1"/>
              </a:buClr>
              <a:buSzPct val="92000"/>
              <a:buFont typeface="Wingdings 2" panose="05020102010507070707" pitchFamily="18" charset="2"/>
              <a:buChar char=""/>
            </a:pPr>
            <a:r>
              <a:rPr lang="en-US" sz="2000" dirty="0">
                <a:solidFill>
                  <a:schemeClr val="tx1">
                    <a:lumMod val="75000"/>
                    <a:lumOff val="25000"/>
                  </a:schemeClr>
                </a:solidFill>
              </a:rPr>
              <a:t>Then our team will start to implement admin’s user management page and all it’s function. </a:t>
            </a:r>
          </a:p>
          <a:p>
            <a:pPr defTabSz="457200">
              <a:spcBef>
                <a:spcPct val="20000"/>
              </a:spcBef>
              <a:spcAft>
                <a:spcPts val="600"/>
              </a:spcAft>
              <a:buClr>
                <a:schemeClr val="accent1"/>
              </a:buClr>
              <a:buSzPct val="92000"/>
              <a:buFont typeface="Wingdings 2" panose="05020102010507070707" pitchFamily="18" charset="2"/>
              <a:buChar char=""/>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276301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1935</Words>
  <Application>Microsoft Office PowerPoint</Application>
  <PresentationFormat>Widescreen</PresentationFormat>
  <Paragraphs>423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 2</vt:lpstr>
      <vt:lpstr>DividendVTI</vt:lpstr>
      <vt:lpstr>PC builder web application</vt:lpstr>
      <vt:lpstr>Introduction</vt:lpstr>
      <vt:lpstr>Persona of a college Student </vt:lpstr>
      <vt:lpstr>Persona of a software engineer</vt:lpstr>
      <vt:lpstr>Persona of a FilMmaker</vt:lpstr>
      <vt:lpstr>Persona of a Gamer</vt:lpstr>
      <vt:lpstr>MVP</vt:lpstr>
      <vt:lpstr>                   Comparison  sprint 5 vs 6</vt:lpstr>
      <vt:lpstr>What we plan in SPRINT 7</vt:lpstr>
      <vt:lpstr>PowerPoint Presentation</vt:lpstr>
      <vt:lpstr>PowerPoint Presentation</vt:lpstr>
      <vt:lpstr>PowerPoint Presentation</vt:lpstr>
      <vt:lpstr>PowerPoint Presentation</vt:lpstr>
      <vt:lpstr>Technologies we used</vt:lpstr>
      <vt:lpstr>PowerPoint Presentation</vt:lpstr>
      <vt:lpstr>PowerPoint Presentation</vt:lpstr>
      <vt:lpstr>PowerPoint Presentation</vt:lpstr>
      <vt:lpstr>Retrospectives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Sichao</cp:lastModifiedBy>
  <cp:revision>18</cp:revision>
  <dcterms:created xsi:type="dcterms:W3CDTF">2021-03-16T17:26:22Z</dcterms:created>
  <dcterms:modified xsi:type="dcterms:W3CDTF">2021-03-17T02:39:29Z</dcterms:modified>
</cp:coreProperties>
</file>