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0"/>
  </p:notesMasterIdLst>
  <p:sldIdLst>
    <p:sldId id="298" r:id="rId2"/>
    <p:sldId id="258" r:id="rId3"/>
    <p:sldId id="259" r:id="rId4"/>
    <p:sldId id="275" r:id="rId5"/>
    <p:sldId id="276" r:id="rId6"/>
    <p:sldId id="297" r:id="rId7"/>
    <p:sldId id="299" r:id="rId8"/>
    <p:sldId id="30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Mr. Sichao" initials="LMS" lastIdx="2" clrIdx="0">
    <p:extLst>
      <p:ext uri="{19B8F6BF-5375-455C-9EA6-DF929625EA0E}">
        <p15:presenceInfo xmlns:p15="http://schemas.microsoft.com/office/powerpoint/2012/main" userId="S::sl39575n@pace.edu::d2c2018b-2fb1-468c-8a62-6f692650e7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5" autoAdjust="0"/>
    <p:restoredTop sz="94368" autoAdjust="0"/>
  </p:normalViewPr>
  <p:slideViewPr>
    <p:cSldViewPr snapToGrid="0">
      <p:cViewPr varScale="1">
        <p:scale>
          <a:sx n="107" d="100"/>
          <a:sy n="107" d="100"/>
        </p:scale>
        <p:origin x="8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45044-682F-4173-987C-0A0926376C86}" type="datetimeFigureOut">
              <a:rPr lang="en-US" smtClean="0"/>
              <a:t>4/27/21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F3A73-1472-415B-9044-37FF5DCFBBC2}" type="slidenum">
              <a:rPr lang="en-US" smtClean="0"/>
              <a:t>‹#›</a:t>
            </a:fld>
            <a:endParaRPr lang="en-US"/>
          </a:p>
        </p:txBody>
      </p:sp>
    </p:spTree>
    <p:extLst>
      <p:ext uri="{BB962C8B-B14F-4D97-AF65-F5344CB8AC3E}">
        <p14:creationId xmlns:p14="http://schemas.microsoft.com/office/powerpoint/2010/main" val="1605160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E6F3A73-1472-415B-9044-37FF5DCFBBC2}" type="slidenum">
              <a:rPr lang="en-US" smtClean="0"/>
              <a:t>7</a:t>
            </a:fld>
            <a:endParaRPr lang="en-US"/>
          </a:p>
        </p:txBody>
      </p:sp>
    </p:spTree>
    <p:extLst>
      <p:ext uri="{BB962C8B-B14F-4D97-AF65-F5344CB8AC3E}">
        <p14:creationId xmlns:p14="http://schemas.microsoft.com/office/powerpoint/2010/main" val="4133783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4/27/21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271431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4/27/21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051197"/>
      </p:ext>
    </p:extLst>
  </p:cSld>
  <p:clrMap bg1="lt1" tx1="dk1" bg2="lt2" tx2="dk2" accent1="accent1" accent2="accent2" accent3="accent3" accent4="accent4" accent5="accent5" accent6="accent6" hlink="hlink" folHlink="folHlink"/>
  <p:sldLayoutIdLst>
    <p:sldLayoutId id="2147483734" r:id="rId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1432A7-AC5F-409A-ABA5-093C77FE5952}"/>
              </a:ext>
            </a:extLst>
          </p:cNvPr>
          <p:cNvSpPr>
            <a:spLocks noGrp="1"/>
          </p:cNvSpPr>
          <p:nvPr>
            <p:ph type="ctrTitle"/>
          </p:nvPr>
        </p:nvSpPr>
        <p:spPr>
          <a:xfrm>
            <a:off x="581192" y="1009399"/>
            <a:ext cx="6823988" cy="862944"/>
          </a:xfrm>
        </p:spPr>
        <p:txBody>
          <a:bodyPr anchor="b">
            <a:normAutofit/>
          </a:bodyPr>
          <a:lstStyle/>
          <a:p>
            <a:r>
              <a:rPr lang="en-US" dirty="0">
                <a:solidFill>
                  <a:schemeClr val="tx1"/>
                </a:solidFill>
              </a:rPr>
              <a:t>Introduction</a:t>
            </a:r>
          </a:p>
        </p:txBody>
      </p:sp>
      <p:sp>
        <p:nvSpPr>
          <p:cNvPr id="20" name="Rectangle 19">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3C6055AF-035F-40A6-BAD7-F9FCD33D70B0}"/>
              </a:ext>
            </a:extLst>
          </p:cNvPr>
          <p:cNvPicPr>
            <a:picLocks noChangeAspect="1"/>
          </p:cNvPicPr>
          <p:nvPr/>
        </p:nvPicPr>
        <p:blipFill rotWithShape="1">
          <a:blip r:embed="rId2"/>
          <a:srcRect l="9440" r="16942"/>
          <a:stretch/>
        </p:blipFill>
        <p:spPr>
          <a:xfrm>
            <a:off x="8140428" y="10"/>
            <a:ext cx="4051572" cy="6857990"/>
          </a:xfrm>
          <a:prstGeom prst="rect">
            <a:avLst/>
          </a:prstGeom>
        </p:spPr>
      </p:pic>
      <p:sp>
        <p:nvSpPr>
          <p:cNvPr id="7" name="TextBox 6">
            <a:extLst>
              <a:ext uri="{FF2B5EF4-FFF2-40B4-BE49-F238E27FC236}">
                <a16:creationId xmlns:a16="http://schemas.microsoft.com/office/drawing/2014/main" id="{FB3917ED-AB33-4ABD-8A14-8D38F34DEAAC}"/>
              </a:ext>
            </a:extLst>
          </p:cNvPr>
          <p:cNvSpPr txBox="1"/>
          <p:nvPr/>
        </p:nvSpPr>
        <p:spPr>
          <a:xfrm>
            <a:off x="740229" y="2423886"/>
            <a:ext cx="6516914" cy="5909310"/>
          </a:xfrm>
          <a:prstGeom prst="rect">
            <a:avLst/>
          </a:prstGeom>
          <a:noFill/>
        </p:spPr>
        <p:txBody>
          <a:bodyPr wrap="square" rtlCol="0">
            <a:spAutoFit/>
          </a:bodyPr>
          <a:lstStyle/>
          <a:p>
            <a:r>
              <a:rPr lang="en-US" dirty="0"/>
              <a:t>      A new application is made if a developer produces a new idea or when there is new technology to create better software. Our team viewed many existing online PC hardware stores, they are either created with older development tools or lacking functions that we need nowadays. </a:t>
            </a:r>
          </a:p>
          <a:p>
            <a:r>
              <a:rPr lang="en-US" dirty="0"/>
              <a:t>      Therefore, we are here with a web application that is developed using React and other advanced technologies to achieve smooth browsing and satisfying functionality. The web app will help users to select and purchase the right hardware for their requirements. Users can see what other user</a:t>
            </a:r>
            <a:r>
              <a:rPr lang="en-US" altLang="zh-CN" dirty="0"/>
              <a:t>s’</a:t>
            </a:r>
            <a:r>
              <a:rPr lang="zh-CN" altLang="en-US" dirty="0"/>
              <a:t> </a:t>
            </a:r>
            <a:r>
              <a:rPr lang="en-US" altLang="zh-CN" dirty="0"/>
              <a:t>reviews</a:t>
            </a:r>
            <a:r>
              <a:rPr lang="zh-CN" altLang="en-US" dirty="0"/>
              <a:t> </a:t>
            </a:r>
            <a:r>
              <a:rPr lang="en-US" altLang="zh-CN" dirty="0"/>
              <a:t>of</a:t>
            </a:r>
            <a:r>
              <a:rPr lang="en-US" dirty="0"/>
              <a:t> different builds to help them determine if they meet their needs.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4168336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E6FC-5F28-4EEC-8387-709FF8EFA287}"/>
              </a:ext>
            </a:extLst>
          </p:cNvPr>
          <p:cNvSpPr>
            <a:spLocks noGrp="1"/>
          </p:cNvSpPr>
          <p:nvPr>
            <p:ph type="ctrTitle"/>
          </p:nvPr>
        </p:nvSpPr>
        <p:spPr/>
        <p:txBody>
          <a:bodyPr/>
          <a:lstStyle/>
          <a:p>
            <a:r>
              <a:rPr lang="en-US" dirty="0"/>
              <a:t>Persona of a college Student </a:t>
            </a:r>
          </a:p>
        </p:txBody>
      </p:sp>
      <p:sp>
        <p:nvSpPr>
          <p:cNvPr id="4" name="TextBox 3">
            <a:extLst>
              <a:ext uri="{FF2B5EF4-FFF2-40B4-BE49-F238E27FC236}">
                <a16:creationId xmlns:a16="http://schemas.microsoft.com/office/drawing/2014/main" id="{BC9C3D28-B29C-4AC1-951C-5CD27A713A5C}"/>
              </a:ext>
            </a:extLst>
          </p:cNvPr>
          <p:cNvSpPr txBox="1"/>
          <p:nvPr/>
        </p:nvSpPr>
        <p:spPr>
          <a:xfrm>
            <a:off x="581191" y="3251200"/>
            <a:ext cx="10856066" cy="1569660"/>
          </a:xfrm>
          <a:prstGeom prst="rect">
            <a:avLst/>
          </a:prstGeom>
          <a:noFill/>
        </p:spPr>
        <p:txBody>
          <a:bodyPr wrap="square" rtlCol="0">
            <a:spAutoFit/>
          </a:bodyPr>
          <a:lstStyle/>
          <a:p>
            <a:r>
              <a:rPr lang="en-US" sz="2400" dirty="0">
                <a:solidFill>
                  <a:schemeClr val="bg1"/>
                </a:solidFill>
              </a:rPr>
              <a:t>Hi, I am Nancy studying Bachelor‘s in Computer Science at North Georgia University.  It’s difficult for me to pick a laptop out of many brands.  There are ASUS, MSI, Dell and so many famous brands with similar hardware specs.  I wish there is a good online application to help me identify which </a:t>
            </a:r>
            <a:r>
              <a:rPr lang="en-US" altLang="zh-CN" sz="2400" dirty="0">
                <a:solidFill>
                  <a:schemeClr val="bg1"/>
                </a:solidFill>
              </a:rPr>
              <a:t>will</a:t>
            </a:r>
            <a:r>
              <a:rPr lang="zh-CN" altLang="en-US" sz="2400" dirty="0">
                <a:solidFill>
                  <a:schemeClr val="bg1"/>
                </a:solidFill>
              </a:rPr>
              <a:t> </a:t>
            </a:r>
            <a:r>
              <a:rPr lang="en-US" altLang="zh-CN" sz="2400" dirty="0">
                <a:solidFill>
                  <a:schemeClr val="bg1"/>
                </a:solidFill>
              </a:rPr>
              <a:t>meet</a:t>
            </a:r>
            <a:r>
              <a:rPr lang="zh-CN" altLang="en-US" sz="2400" dirty="0">
                <a:solidFill>
                  <a:schemeClr val="bg1"/>
                </a:solidFill>
              </a:rPr>
              <a:t> </a:t>
            </a:r>
            <a:r>
              <a:rPr lang="en-US" altLang="zh-CN" sz="2400" dirty="0">
                <a:solidFill>
                  <a:schemeClr val="bg1"/>
                </a:solidFill>
              </a:rPr>
              <a:t>my</a:t>
            </a:r>
            <a:r>
              <a:rPr lang="zh-CN" altLang="en-US" sz="2400" dirty="0">
                <a:solidFill>
                  <a:schemeClr val="bg1"/>
                </a:solidFill>
              </a:rPr>
              <a:t> </a:t>
            </a:r>
            <a:r>
              <a:rPr lang="en-US" altLang="zh-CN" sz="2400" dirty="0">
                <a:solidFill>
                  <a:schemeClr val="bg1"/>
                </a:solidFill>
              </a:rPr>
              <a:t>requirements</a:t>
            </a:r>
            <a:r>
              <a:rPr lang="zh-CN" altLang="en-US" sz="2400" dirty="0">
                <a:solidFill>
                  <a:schemeClr val="bg1"/>
                </a:solidFill>
              </a:rPr>
              <a:t> </a:t>
            </a:r>
            <a:r>
              <a:rPr lang="en-US" sz="2400" dirty="0">
                <a:solidFill>
                  <a:schemeClr val="bg1"/>
                </a:solidFill>
              </a:rPr>
              <a:t>with the best price. </a:t>
            </a:r>
          </a:p>
        </p:txBody>
      </p:sp>
    </p:spTree>
    <p:extLst>
      <p:ext uri="{BB962C8B-B14F-4D97-AF65-F5344CB8AC3E}">
        <p14:creationId xmlns:p14="http://schemas.microsoft.com/office/powerpoint/2010/main" val="328192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E89E-0FC8-42A9-A3D8-1101BAB4FB80}"/>
              </a:ext>
            </a:extLst>
          </p:cNvPr>
          <p:cNvSpPr>
            <a:spLocks noGrp="1"/>
          </p:cNvSpPr>
          <p:nvPr>
            <p:ph type="ctrTitle"/>
          </p:nvPr>
        </p:nvSpPr>
        <p:spPr/>
        <p:txBody>
          <a:bodyPr/>
          <a:lstStyle/>
          <a:p>
            <a:r>
              <a:rPr lang="en-US" dirty="0"/>
              <a:t>Persona of a software engineer</a:t>
            </a:r>
          </a:p>
        </p:txBody>
      </p:sp>
      <p:sp>
        <p:nvSpPr>
          <p:cNvPr id="4" name="TextBox 3">
            <a:extLst>
              <a:ext uri="{FF2B5EF4-FFF2-40B4-BE49-F238E27FC236}">
                <a16:creationId xmlns:a16="http://schemas.microsoft.com/office/drawing/2014/main" id="{C73DA153-E401-47C4-8D4E-3E6DF26B99FB}"/>
              </a:ext>
            </a:extLst>
          </p:cNvPr>
          <p:cNvSpPr txBox="1"/>
          <p:nvPr/>
        </p:nvSpPr>
        <p:spPr>
          <a:xfrm>
            <a:off x="581191" y="3154017"/>
            <a:ext cx="10993549" cy="2308324"/>
          </a:xfrm>
          <a:prstGeom prst="rect">
            <a:avLst/>
          </a:prstGeom>
          <a:noFill/>
        </p:spPr>
        <p:txBody>
          <a:bodyPr wrap="square" rtlCol="0">
            <a:spAutoFit/>
          </a:bodyPr>
          <a:lstStyle/>
          <a:p>
            <a:r>
              <a:rPr lang="en-US" sz="2400" dirty="0">
                <a:solidFill>
                  <a:schemeClr val="bg1"/>
                </a:solidFill>
              </a:rPr>
              <a:t>Hi, I am </a:t>
            </a:r>
            <a:r>
              <a:rPr lang="en-US" sz="2400" dirty="0" err="1">
                <a:solidFill>
                  <a:schemeClr val="bg1"/>
                </a:solidFill>
              </a:rPr>
              <a:t>Jz</a:t>
            </a:r>
            <a:r>
              <a:rPr lang="en-US" sz="2400" dirty="0">
                <a:solidFill>
                  <a:schemeClr val="bg1"/>
                </a:solidFill>
              </a:rPr>
              <a:t> Han. I am an experienced IT worker living in the Georgia suburb. In Georgia, the retail store is far away from where I live so I always shop for PC parts online. However, the websites that I am f</a:t>
            </a:r>
            <a:r>
              <a:rPr lang="en-US" altLang="zh-CN" sz="2400" dirty="0">
                <a:solidFill>
                  <a:schemeClr val="bg1"/>
                </a:solidFill>
              </a:rPr>
              <a:t>amiliar with are only office related.  They do sell PC hardware but it’s not their major business. I wish there was a web application that would just focus on selling PC parts. It sells</a:t>
            </a:r>
            <a:r>
              <a:rPr lang="zh-CN" altLang="en-US" sz="2400" dirty="0">
                <a:solidFill>
                  <a:schemeClr val="bg1"/>
                </a:solidFill>
              </a:rPr>
              <a:t> </a:t>
            </a:r>
            <a:r>
              <a:rPr lang="en-US" altLang="zh-CN" sz="2400" dirty="0">
                <a:solidFill>
                  <a:schemeClr val="bg1"/>
                </a:solidFill>
              </a:rPr>
              <a:t>the</a:t>
            </a:r>
            <a:r>
              <a:rPr lang="zh-CN" altLang="en-US" sz="2400" dirty="0">
                <a:solidFill>
                  <a:schemeClr val="bg1"/>
                </a:solidFill>
              </a:rPr>
              <a:t> </a:t>
            </a:r>
            <a:r>
              <a:rPr lang="en-US" altLang="zh-CN" sz="2400" dirty="0">
                <a:solidFill>
                  <a:schemeClr val="bg1"/>
                </a:solidFill>
              </a:rPr>
              <a:t>PC</a:t>
            </a:r>
            <a:r>
              <a:rPr lang="zh-CN" altLang="en-US" sz="2400" dirty="0">
                <a:solidFill>
                  <a:schemeClr val="bg1"/>
                </a:solidFill>
              </a:rPr>
              <a:t> </a:t>
            </a:r>
            <a:r>
              <a:rPr lang="en-US" altLang="zh-CN" sz="2400" dirty="0">
                <a:solidFill>
                  <a:schemeClr val="bg1"/>
                </a:solidFill>
              </a:rPr>
              <a:t>hardware</a:t>
            </a:r>
            <a:r>
              <a:rPr lang="zh-CN" altLang="en-US" sz="2400" dirty="0">
                <a:solidFill>
                  <a:schemeClr val="bg1"/>
                </a:solidFill>
              </a:rPr>
              <a:t> </a:t>
            </a:r>
            <a:r>
              <a:rPr lang="en-US" altLang="zh-CN" sz="2400" dirty="0">
                <a:solidFill>
                  <a:schemeClr val="bg1"/>
                </a:solidFill>
              </a:rPr>
              <a:t>I</a:t>
            </a:r>
            <a:r>
              <a:rPr lang="zh-CN" altLang="en-US" sz="2400" dirty="0">
                <a:solidFill>
                  <a:schemeClr val="bg1"/>
                </a:solidFill>
              </a:rPr>
              <a:t> </a:t>
            </a:r>
            <a:r>
              <a:rPr lang="en-US" altLang="zh-CN" sz="2400" dirty="0">
                <a:solidFill>
                  <a:schemeClr val="bg1"/>
                </a:solidFill>
              </a:rPr>
              <a:t>need</a:t>
            </a:r>
            <a:r>
              <a:rPr lang="zh-CN" altLang="en-US" sz="2400" dirty="0">
                <a:solidFill>
                  <a:schemeClr val="bg1"/>
                </a:solidFill>
              </a:rPr>
              <a:t> </a:t>
            </a:r>
            <a:r>
              <a:rPr lang="en-US" altLang="zh-CN" sz="2400" dirty="0">
                <a:solidFill>
                  <a:schemeClr val="bg1"/>
                </a:solidFill>
              </a:rPr>
              <a:t>and runs smoothly just like any other shopping website.</a:t>
            </a:r>
            <a:endParaRPr lang="en-US" sz="2400" dirty="0">
              <a:solidFill>
                <a:schemeClr val="bg1"/>
              </a:solidFill>
            </a:endParaRPr>
          </a:p>
        </p:txBody>
      </p:sp>
    </p:spTree>
    <p:extLst>
      <p:ext uri="{BB962C8B-B14F-4D97-AF65-F5344CB8AC3E}">
        <p14:creationId xmlns:p14="http://schemas.microsoft.com/office/powerpoint/2010/main" val="1393580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ABD0-5F53-A841-8640-D0E27240F5B4}"/>
              </a:ext>
            </a:extLst>
          </p:cNvPr>
          <p:cNvSpPr>
            <a:spLocks noGrp="1"/>
          </p:cNvSpPr>
          <p:nvPr>
            <p:ph type="ctrTitle"/>
          </p:nvPr>
        </p:nvSpPr>
        <p:spPr/>
        <p:txBody>
          <a:bodyPr/>
          <a:lstStyle/>
          <a:p>
            <a:r>
              <a:rPr lang="en-US" dirty="0"/>
              <a:t>Persona of a </a:t>
            </a:r>
            <a:r>
              <a:rPr lang="en-US" dirty="0" err="1"/>
              <a:t>Fil</a:t>
            </a:r>
            <a:r>
              <a:rPr lang="en-US" altLang="zh-CN" dirty="0" err="1"/>
              <a:t>Mmaker</a:t>
            </a:r>
            <a:endParaRPr lang="en-US" dirty="0"/>
          </a:p>
        </p:txBody>
      </p:sp>
      <p:sp>
        <p:nvSpPr>
          <p:cNvPr id="4" name="TextBox 3">
            <a:extLst>
              <a:ext uri="{FF2B5EF4-FFF2-40B4-BE49-F238E27FC236}">
                <a16:creationId xmlns:a16="http://schemas.microsoft.com/office/drawing/2014/main" id="{0FA89686-AD3C-2248-9587-16189C25452E}"/>
              </a:ext>
            </a:extLst>
          </p:cNvPr>
          <p:cNvSpPr txBox="1"/>
          <p:nvPr/>
        </p:nvSpPr>
        <p:spPr>
          <a:xfrm>
            <a:off x="599225" y="3200791"/>
            <a:ext cx="10993549" cy="2862322"/>
          </a:xfrm>
          <a:prstGeom prst="rect">
            <a:avLst/>
          </a:prstGeom>
          <a:noFill/>
        </p:spPr>
        <p:txBody>
          <a:bodyPr wrap="square" rtlCol="0">
            <a:spAutoFit/>
          </a:bodyPr>
          <a:lstStyle/>
          <a:p>
            <a:r>
              <a:rPr lang="en-US" sz="2000" dirty="0">
                <a:solidFill>
                  <a:schemeClr val="bg1"/>
                </a:solidFill>
              </a:rPr>
              <a:t>Hi, my name is Mark. I’m an MFA of Filmmaking in the School of Visual Arts in New York. Next semester I will take classes related to video editing and color correction and I’m using 4K videos instead of 1080p videos. I’m changing my main editing tool from Adobe Premiere to Davinci Resolve. I have a great Gaming Desktop and it worked well with Premiere, but after moving to Davinci it runs much slower. I was told that</a:t>
            </a:r>
            <a:r>
              <a:rPr lang="zh-CN" altLang="en-US" sz="2000" dirty="0">
                <a:solidFill>
                  <a:schemeClr val="bg1"/>
                </a:solidFill>
              </a:rPr>
              <a:t> </a:t>
            </a:r>
            <a:r>
              <a:rPr lang="en-US" altLang="zh-CN" sz="2000" dirty="0">
                <a:solidFill>
                  <a:schemeClr val="bg1"/>
                </a:solidFill>
              </a:rPr>
              <a:t>I</a:t>
            </a:r>
            <a:r>
              <a:rPr lang="zh-CN" altLang="en-US" sz="2000" dirty="0">
                <a:solidFill>
                  <a:schemeClr val="bg1"/>
                </a:solidFill>
              </a:rPr>
              <a:t> </a:t>
            </a:r>
            <a:r>
              <a:rPr lang="en-US" altLang="zh-CN" sz="2000" dirty="0">
                <a:solidFill>
                  <a:schemeClr val="bg1"/>
                </a:solidFill>
              </a:rPr>
              <a:t>need</a:t>
            </a:r>
            <a:r>
              <a:rPr lang="zh-CN" altLang="en-US" sz="2000" dirty="0">
                <a:solidFill>
                  <a:schemeClr val="bg1"/>
                </a:solidFill>
              </a:rPr>
              <a:t> </a:t>
            </a:r>
            <a:r>
              <a:rPr lang="en-US" altLang="zh-CN" sz="2000" dirty="0">
                <a:solidFill>
                  <a:schemeClr val="bg1"/>
                </a:solidFill>
              </a:rPr>
              <a:t>a</a:t>
            </a:r>
            <a:r>
              <a:rPr lang="zh-CN" altLang="en-US" sz="2000" dirty="0">
                <a:solidFill>
                  <a:schemeClr val="bg1"/>
                </a:solidFill>
              </a:rPr>
              <a:t> </a:t>
            </a:r>
            <a:r>
              <a:rPr lang="en-US" altLang="zh-CN" sz="2000" dirty="0">
                <a:solidFill>
                  <a:schemeClr val="bg1"/>
                </a:solidFill>
              </a:rPr>
              <a:t>more</a:t>
            </a:r>
            <a:r>
              <a:rPr lang="zh-CN" altLang="en-US" sz="2000" dirty="0">
                <a:solidFill>
                  <a:schemeClr val="bg1"/>
                </a:solidFill>
              </a:rPr>
              <a:t> </a:t>
            </a:r>
            <a:r>
              <a:rPr lang="en-US" altLang="zh-CN" sz="2000" dirty="0">
                <a:solidFill>
                  <a:schemeClr val="bg1"/>
                </a:solidFill>
              </a:rPr>
              <a:t>powerful</a:t>
            </a:r>
            <a:r>
              <a:rPr lang="zh-CN" altLang="en-US" sz="2000" dirty="0">
                <a:solidFill>
                  <a:schemeClr val="bg1"/>
                </a:solidFill>
              </a:rPr>
              <a:t> </a:t>
            </a:r>
            <a:r>
              <a:rPr lang="en-US" altLang="zh-CN" sz="2000" dirty="0">
                <a:solidFill>
                  <a:schemeClr val="bg1"/>
                </a:solidFill>
              </a:rPr>
              <a:t>CPU</a:t>
            </a:r>
            <a:r>
              <a:rPr lang="zh-CN" altLang="en-US" sz="2000" dirty="0">
                <a:solidFill>
                  <a:schemeClr val="bg1"/>
                </a:solidFill>
              </a:rPr>
              <a:t> </a:t>
            </a:r>
            <a:r>
              <a:rPr lang="en-US" altLang="zh-CN" sz="2000" dirty="0">
                <a:solidFill>
                  <a:schemeClr val="bg1"/>
                </a:solidFill>
              </a:rPr>
              <a:t>to</a:t>
            </a:r>
            <a:r>
              <a:rPr lang="zh-CN" altLang="en-US" sz="2000" dirty="0">
                <a:solidFill>
                  <a:schemeClr val="bg1"/>
                </a:solidFill>
              </a:rPr>
              <a:t> </a:t>
            </a:r>
            <a:r>
              <a:rPr lang="en-US" altLang="zh-CN" sz="2000" dirty="0">
                <a:solidFill>
                  <a:schemeClr val="bg1"/>
                </a:solidFill>
              </a:rPr>
              <a:t>make</a:t>
            </a:r>
            <a:r>
              <a:rPr lang="zh-CN" altLang="en-US" sz="2000" dirty="0">
                <a:solidFill>
                  <a:schemeClr val="bg1"/>
                </a:solidFill>
              </a:rPr>
              <a:t> </a:t>
            </a:r>
            <a:r>
              <a:rPr lang="en-US" altLang="zh-CN" sz="2000" dirty="0">
                <a:solidFill>
                  <a:schemeClr val="bg1"/>
                </a:solidFill>
              </a:rPr>
              <a:t>the</a:t>
            </a:r>
            <a:r>
              <a:rPr lang="zh-CN" altLang="en-US" sz="2000" dirty="0">
                <a:solidFill>
                  <a:schemeClr val="bg1"/>
                </a:solidFill>
              </a:rPr>
              <a:t> </a:t>
            </a:r>
            <a:r>
              <a:rPr lang="en-US" altLang="zh-CN" sz="2000" dirty="0">
                <a:solidFill>
                  <a:schemeClr val="bg1"/>
                </a:solidFill>
              </a:rPr>
              <a:t>Davinci</a:t>
            </a:r>
            <a:r>
              <a:rPr lang="zh-CN" altLang="en-US" sz="2000" dirty="0">
                <a:solidFill>
                  <a:schemeClr val="bg1"/>
                </a:solidFill>
              </a:rPr>
              <a:t> </a:t>
            </a:r>
            <a:r>
              <a:rPr lang="en-US" altLang="zh-CN" sz="2000" dirty="0">
                <a:solidFill>
                  <a:schemeClr val="bg1"/>
                </a:solidFill>
              </a:rPr>
              <a:t>work</a:t>
            </a:r>
            <a:r>
              <a:rPr lang="zh-CN" altLang="en-US" sz="2000" dirty="0">
                <a:solidFill>
                  <a:schemeClr val="bg1"/>
                </a:solidFill>
              </a:rPr>
              <a:t> </a:t>
            </a:r>
            <a:r>
              <a:rPr lang="en-US" altLang="zh-CN" sz="2000" dirty="0">
                <a:solidFill>
                  <a:schemeClr val="bg1"/>
                </a:solidFill>
              </a:rPr>
              <a:t>perfectly. But the current processor manufacturers have made their product numbering too complicated, and it‘s hard for someone like me who lacks hardware knowledge to pick the processor I need. I hope</a:t>
            </a:r>
            <a:r>
              <a:rPr lang="zh-CN" altLang="en-US" sz="2000" dirty="0">
                <a:solidFill>
                  <a:schemeClr val="bg1"/>
                </a:solidFill>
              </a:rPr>
              <a:t> </a:t>
            </a:r>
            <a:r>
              <a:rPr lang="en-US" altLang="zh-CN" sz="2000" dirty="0">
                <a:solidFill>
                  <a:schemeClr val="bg1"/>
                </a:solidFill>
              </a:rPr>
              <a:t>there will</a:t>
            </a:r>
            <a:r>
              <a:rPr lang="zh-CN" altLang="en-US" sz="2000" dirty="0">
                <a:solidFill>
                  <a:schemeClr val="bg1"/>
                </a:solidFill>
              </a:rPr>
              <a:t> </a:t>
            </a:r>
            <a:r>
              <a:rPr lang="en-US" altLang="zh-CN" sz="2000" dirty="0">
                <a:solidFill>
                  <a:schemeClr val="bg1"/>
                </a:solidFill>
              </a:rPr>
              <a:t>be</a:t>
            </a:r>
            <a:r>
              <a:rPr lang="zh-CN" altLang="en-US" sz="2000" dirty="0">
                <a:solidFill>
                  <a:schemeClr val="bg1"/>
                </a:solidFill>
              </a:rPr>
              <a:t> </a:t>
            </a:r>
            <a:r>
              <a:rPr lang="en-US" altLang="zh-CN" sz="2000" dirty="0">
                <a:solidFill>
                  <a:schemeClr val="bg1"/>
                </a:solidFill>
              </a:rPr>
              <a:t>a website that could show me the configurations of different performance levels of computers where I could find the CPU I need and place an order directly on the website.</a:t>
            </a:r>
            <a:endParaRPr lang="en-US" sz="2000" dirty="0">
              <a:solidFill>
                <a:schemeClr val="bg1"/>
              </a:solidFill>
            </a:endParaRPr>
          </a:p>
        </p:txBody>
      </p:sp>
    </p:spTree>
    <p:extLst>
      <p:ext uri="{BB962C8B-B14F-4D97-AF65-F5344CB8AC3E}">
        <p14:creationId xmlns:p14="http://schemas.microsoft.com/office/powerpoint/2010/main" val="1545401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A78B-5281-7041-9983-5016C716094E}"/>
              </a:ext>
            </a:extLst>
          </p:cNvPr>
          <p:cNvSpPr>
            <a:spLocks noGrp="1"/>
          </p:cNvSpPr>
          <p:nvPr>
            <p:ph type="ctrTitle"/>
          </p:nvPr>
        </p:nvSpPr>
        <p:spPr/>
        <p:txBody>
          <a:bodyPr/>
          <a:lstStyle/>
          <a:p>
            <a:r>
              <a:rPr lang="en-US" dirty="0"/>
              <a:t>Persona of a Gamer</a:t>
            </a:r>
          </a:p>
        </p:txBody>
      </p:sp>
      <p:sp>
        <p:nvSpPr>
          <p:cNvPr id="4" name="TextBox 3">
            <a:extLst>
              <a:ext uri="{FF2B5EF4-FFF2-40B4-BE49-F238E27FC236}">
                <a16:creationId xmlns:a16="http://schemas.microsoft.com/office/drawing/2014/main" id="{CE23F5A4-AFCA-C848-8973-164C283DA8AD}"/>
              </a:ext>
            </a:extLst>
          </p:cNvPr>
          <p:cNvSpPr txBox="1"/>
          <p:nvPr/>
        </p:nvSpPr>
        <p:spPr>
          <a:xfrm>
            <a:off x="586216" y="3167743"/>
            <a:ext cx="11019568" cy="3046988"/>
          </a:xfrm>
          <a:prstGeom prst="rect">
            <a:avLst/>
          </a:prstGeom>
          <a:noFill/>
        </p:spPr>
        <p:txBody>
          <a:bodyPr wrap="square" rtlCol="0">
            <a:spAutoFit/>
          </a:bodyPr>
          <a:lstStyle/>
          <a:p>
            <a:r>
              <a:rPr lang="en-US" sz="2400" dirty="0">
                <a:solidFill>
                  <a:schemeClr val="bg1"/>
                </a:solidFill>
              </a:rPr>
              <a:t>Hi, I am Jessi</a:t>
            </a:r>
            <a:r>
              <a:rPr lang="en-US" altLang="zh-CN" sz="2400" dirty="0">
                <a:solidFill>
                  <a:schemeClr val="bg1"/>
                </a:solidFill>
              </a:rPr>
              <a:t>,</a:t>
            </a:r>
            <a:r>
              <a:rPr lang="zh-CN" altLang="en-US" sz="2400" dirty="0">
                <a:solidFill>
                  <a:schemeClr val="bg1"/>
                </a:solidFill>
              </a:rPr>
              <a:t> </a:t>
            </a:r>
            <a:r>
              <a:rPr lang="en-US" altLang="zh-CN" sz="2400" dirty="0">
                <a:solidFill>
                  <a:schemeClr val="bg1"/>
                </a:solidFill>
              </a:rPr>
              <a:t>a</a:t>
            </a:r>
            <a:r>
              <a:rPr lang="en-US" sz="2400" dirty="0">
                <a:solidFill>
                  <a:schemeClr val="bg1"/>
                </a:solidFill>
              </a:rPr>
              <a:t> Bachelor at Pace University. I’m a big fan of AAA PC gaming so I plan to buy a powerful </a:t>
            </a:r>
            <a:r>
              <a:rPr lang="en-US" altLang="zh-CN" sz="2400" dirty="0">
                <a:solidFill>
                  <a:schemeClr val="bg1"/>
                </a:solidFill>
              </a:rPr>
              <a:t>desktop</a:t>
            </a:r>
            <a:r>
              <a:rPr lang="en-US" sz="2400" dirty="0">
                <a:solidFill>
                  <a:schemeClr val="bg1"/>
                </a:solidFill>
              </a:rPr>
              <a:t> which can be used for heavy gaming as well as </a:t>
            </a:r>
            <a:r>
              <a:rPr lang="en-US" altLang="zh-CN" sz="2400" dirty="0">
                <a:solidFill>
                  <a:schemeClr val="bg1"/>
                </a:solidFill>
              </a:rPr>
              <a:t>course</a:t>
            </a:r>
            <a:r>
              <a:rPr lang="en-US" sz="2400" dirty="0">
                <a:solidFill>
                  <a:schemeClr val="bg1"/>
                </a:solidFill>
              </a:rPr>
              <a:t> work. However, the gaming desktop currently on the market is usually more expensive, so building one desktop by yourself will save money while having the same performance. but I don‘t know how to pick hardware, it’s too complicated for me. But I don‘t know how to pick hardware, it’s too complicated for me. I wish there will</a:t>
            </a:r>
            <a:r>
              <a:rPr lang="zh-CN" altLang="en-US" sz="2400" dirty="0">
                <a:solidFill>
                  <a:schemeClr val="bg1"/>
                </a:solidFill>
              </a:rPr>
              <a:t> </a:t>
            </a:r>
            <a:r>
              <a:rPr lang="en-US" altLang="zh-CN" sz="2400" dirty="0">
                <a:solidFill>
                  <a:schemeClr val="bg1"/>
                </a:solidFill>
              </a:rPr>
              <a:t>be</a:t>
            </a:r>
            <a:r>
              <a:rPr lang="en-US" sz="2400" dirty="0">
                <a:solidFill>
                  <a:schemeClr val="bg1"/>
                </a:solidFill>
              </a:rPr>
              <a:t> a website that s</a:t>
            </a:r>
            <a:r>
              <a:rPr lang="en-US" altLang="zh-CN" sz="2400" dirty="0">
                <a:solidFill>
                  <a:schemeClr val="bg1"/>
                </a:solidFill>
              </a:rPr>
              <a:t>ells</a:t>
            </a:r>
            <a:r>
              <a:rPr lang="en-US" sz="2400" dirty="0">
                <a:solidFill>
                  <a:schemeClr val="bg1"/>
                </a:solidFill>
              </a:rPr>
              <a:t> custom build desktops so I </a:t>
            </a:r>
            <a:r>
              <a:rPr lang="en-US" altLang="zh-CN" sz="2400" dirty="0">
                <a:solidFill>
                  <a:schemeClr val="bg1"/>
                </a:solidFill>
              </a:rPr>
              <a:t>will</a:t>
            </a:r>
            <a:r>
              <a:rPr lang="en-US" sz="2400" dirty="0">
                <a:solidFill>
                  <a:schemeClr val="bg1"/>
                </a:solidFill>
              </a:rPr>
              <a:t> get a desktop with great gaming performance at a relatively low price</a:t>
            </a:r>
            <a:r>
              <a:rPr lang="en-US" altLang="zh-CN" sz="2400" dirty="0">
                <a:solidFill>
                  <a:schemeClr val="bg1"/>
                </a:solidFill>
              </a:rPr>
              <a:t>.</a:t>
            </a:r>
            <a:endParaRPr lang="en-US" sz="2400" dirty="0">
              <a:solidFill>
                <a:schemeClr val="bg1"/>
              </a:solidFill>
            </a:endParaRPr>
          </a:p>
        </p:txBody>
      </p:sp>
    </p:spTree>
    <p:extLst>
      <p:ext uri="{BB962C8B-B14F-4D97-AF65-F5344CB8AC3E}">
        <p14:creationId xmlns:p14="http://schemas.microsoft.com/office/powerpoint/2010/main" val="2994720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alpha val="98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193F-AEE9-437B-8C3F-4D7E7F079BFC}"/>
              </a:ext>
            </a:extLst>
          </p:cNvPr>
          <p:cNvSpPr>
            <a:spLocks noGrp="1"/>
          </p:cNvSpPr>
          <p:nvPr>
            <p:ph type="ctrTitle"/>
          </p:nvPr>
        </p:nvSpPr>
        <p:spPr>
          <a:xfrm>
            <a:off x="581192" y="1009399"/>
            <a:ext cx="6823988" cy="492436"/>
          </a:xfrm>
          <a:noFill/>
        </p:spPr>
        <p:txBody>
          <a:bodyPr anchor="b">
            <a:normAutofit fontScale="90000"/>
          </a:bodyPr>
          <a:lstStyle/>
          <a:p>
            <a:r>
              <a:rPr lang="en-US" sz="6000" dirty="0">
                <a:solidFill>
                  <a:schemeClr val="tx1"/>
                </a:solidFill>
              </a:rPr>
              <a:t>Retrospectives</a:t>
            </a:r>
          </a:p>
        </p:txBody>
      </p:sp>
      <p:sp>
        <p:nvSpPr>
          <p:cNvPr id="4" name="Subtitle 3">
            <a:extLst>
              <a:ext uri="{FF2B5EF4-FFF2-40B4-BE49-F238E27FC236}">
                <a16:creationId xmlns:a16="http://schemas.microsoft.com/office/drawing/2014/main" id="{6F86E8A0-4CA9-024B-B16B-848BCF74CD8F}"/>
              </a:ext>
            </a:extLst>
          </p:cNvPr>
          <p:cNvSpPr>
            <a:spLocks noGrp="1"/>
          </p:cNvSpPr>
          <p:nvPr>
            <p:ph type="subTitle" idx="1"/>
          </p:nvPr>
        </p:nvSpPr>
        <p:spPr>
          <a:xfrm>
            <a:off x="0" y="1620983"/>
            <a:ext cx="12192000" cy="5237018"/>
          </a:xfrm>
          <a:solidFill>
            <a:schemeClr val="accent1"/>
          </a:solidFill>
        </p:spPr>
        <p:txBody>
          <a:bodyPr anchor="t">
            <a:normAutofit lnSpcReduction="10000"/>
          </a:bodyPr>
          <a:lstStyle/>
          <a:p>
            <a:pPr>
              <a:lnSpc>
                <a:spcPct val="90000"/>
              </a:lnSpc>
            </a:pPr>
            <a:r>
              <a:rPr lang="en-US" sz="1800" cap="none" dirty="0">
                <a:solidFill>
                  <a:schemeClr val="tx1">
                    <a:alpha val="60000"/>
                  </a:schemeClr>
                </a:solidFill>
              </a:rPr>
              <a:t>	</a:t>
            </a:r>
          </a:p>
          <a:p>
            <a:pPr>
              <a:lnSpc>
                <a:spcPct val="90000"/>
              </a:lnSpc>
            </a:pPr>
            <a:r>
              <a:rPr lang="en-US" sz="2000" b="1" cap="none" dirty="0">
                <a:solidFill>
                  <a:schemeClr val="tx1">
                    <a:alpha val="60000"/>
                  </a:schemeClr>
                </a:solidFill>
              </a:rPr>
              <a:t>	</a:t>
            </a:r>
            <a:r>
              <a:rPr lang="en-US" sz="2000" b="1" cap="none" dirty="0">
                <a:solidFill>
                  <a:schemeClr val="tx1"/>
                </a:solidFill>
              </a:rPr>
              <a:t>What went well</a:t>
            </a:r>
          </a:p>
          <a:p>
            <a:pPr>
              <a:lnSpc>
                <a:spcPct val="90000"/>
              </a:lnSpc>
            </a:pPr>
            <a:r>
              <a:rPr lang="en-US" sz="1800" cap="none" dirty="0">
                <a:solidFill>
                  <a:schemeClr val="tx1"/>
                </a:solidFill>
              </a:rPr>
              <a:t> 		-Communication among team members (5 votes)</a:t>
            </a:r>
          </a:p>
          <a:p>
            <a:pPr>
              <a:lnSpc>
                <a:spcPct val="90000"/>
              </a:lnSpc>
            </a:pPr>
            <a:r>
              <a:rPr lang="en-US" sz="1800" cap="none" dirty="0">
                <a:solidFill>
                  <a:schemeClr val="tx1"/>
                </a:solidFill>
              </a:rPr>
              <a:t> 		-Team planning and participation (3 votes)</a:t>
            </a:r>
          </a:p>
          <a:p>
            <a:pPr>
              <a:lnSpc>
                <a:spcPct val="90000"/>
              </a:lnSpc>
            </a:pPr>
            <a:endParaRPr lang="en-US" sz="1800" cap="none" dirty="0">
              <a:solidFill>
                <a:schemeClr val="tx1"/>
              </a:solidFill>
            </a:endParaRPr>
          </a:p>
          <a:p>
            <a:pPr>
              <a:lnSpc>
                <a:spcPct val="90000"/>
              </a:lnSpc>
            </a:pPr>
            <a:r>
              <a:rPr lang="en-US" sz="1800" cap="none" dirty="0">
                <a:solidFill>
                  <a:schemeClr val="tx1"/>
                </a:solidFill>
              </a:rPr>
              <a:t>	</a:t>
            </a:r>
            <a:r>
              <a:rPr lang="en-US" sz="2000" b="1" cap="none" dirty="0">
                <a:solidFill>
                  <a:schemeClr val="tx1"/>
                </a:solidFill>
              </a:rPr>
              <a:t>What needs improvement </a:t>
            </a:r>
          </a:p>
          <a:p>
            <a:pPr>
              <a:lnSpc>
                <a:spcPct val="90000"/>
              </a:lnSpc>
            </a:pPr>
            <a:r>
              <a:rPr lang="en-US" sz="1800" cap="none" dirty="0">
                <a:solidFill>
                  <a:schemeClr val="tx1"/>
                </a:solidFill>
              </a:rPr>
              <a:t>  		-logging work consistently (4 votes)</a:t>
            </a:r>
          </a:p>
          <a:p>
            <a:pPr>
              <a:lnSpc>
                <a:spcPct val="90000"/>
              </a:lnSpc>
            </a:pPr>
            <a:r>
              <a:rPr lang="en-US" sz="1800" cap="none" dirty="0">
                <a:solidFill>
                  <a:schemeClr val="tx1"/>
                </a:solidFill>
              </a:rPr>
              <a:t>  		-Time management (3 votes)</a:t>
            </a:r>
          </a:p>
          <a:p>
            <a:pPr>
              <a:lnSpc>
                <a:spcPct val="90000"/>
              </a:lnSpc>
            </a:pPr>
            <a:endParaRPr lang="en-US" sz="1800" cap="none" dirty="0">
              <a:solidFill>
                <a:schemeClr val="tx1"/>
              </a:solidFill>
            </a:endParaRPr>
          </a:p>
          <a:p>
            <a:pPr>
              <a:lnSpc>
                <a:spcPct val="90000"/>
              </a:lnSpc>
            </a:pPr>
            <a:r>
              <a:rPr lang="en-US" sz="2000" b="1" cap="none" dirty="0">
                <a:solidFill>
                  <a:schemeClr val="tx1"/>
                </a:solidFill>
              </a:rPr>
              <a:t>	Next step</a:t>
            </a:r>
          </a:p>
          <a:p>
            <a:pPr>
              <a:lnSpc>
                <a:spcPct val="90000"/>
              </a:lnSpc>
            </a:pPr>
            <a:r>
              <a:rPr lang="en-US" sz="1800" cap="none" dirty="0">
                <a:solidFill>
                  <a:schemeClr val="tx1"/>
                </a:solidFill>
              </a:rPr>
              <a:t> 		-</a:t>
            </a:r>
            <a:r>
              <a:rPr lang="en-US" dirty="0">
                <a:solidFill>
                  <a:schemeClr val="tx1"/>
                </a:solidFill>
              </a:rPr>
              <a:t> </a:t>
            </a:r>
            <a:r>
              <a:rPr lang="en-US" sz="1800" cap="none" dirty="0">
                <a:solidFill>
                  <a:schemeClr val="tx1"/>
                </a:solidFill>
              </a:rPr>
              <a:t>The best way to improve our time management is to log our daily activities. It will help eliminate focusing too much 			on less important task so that we can become more productive. (4 votes)</a:t>
            </a:r>
            <a:endParaRPr lang="en-US" sz="1800" dirty="0">
              <a:solidFill>
                <a:schemeClr val="tx1"/>
              </a:solidFill>
            </a:endParaRPr>
          </a:p>
          <a:p>
            <a:pPr>
              <a:lnSpc>
                <a:spcPct val="90000"/>
              </a:lnSpc>
            </a:pPr>
            <a:r>
              <a:rPr lang="en-US" sz="1800" dirty="0">
                <a:solidFill>
                  <a:schemeClr val="tx1"/>
                </a:solidFill>
              </a:rPr>
              <a:t>	</a:t>
            </a:r>
          </a:p>
          <a:p>
            <a:pPr>
              <a:lnSpc>
                <a:spcPct val="90000"/>
              </a:lnSpc>
            </a:pPr>
            <a:r>
              <a:rPr lang="en-US" sz="700" dirty="0">
                <a:solidFill>
                  <a:schemeClr val="tx1">
                    <a:alpha val="60000"/>
                  </a:schemeClr>
                </a:solidFill>
              </a:rPr>
              <a:t> </a:t>
            </a:r>
          </a:p>
          <a:p>
            <a:pPr>
              <a:lnSpc>
                <a:spcPct val="90000"/>
              </a:lnSpc>
            </a:pPr>
            <a:endParaRPr lang="en-US" sz="700" dirty="0">
              <a:solidFill>
                <a:schemeClr val="tx1">
                  <a:alpha val="60000"/>
                </a:schemeClr>
              </a:solidFill>
            </a:endParaRPr>
          </a:p>
          <a:p>
            <a:pPr>
              <a:lnSpc>
                <a:spcPct val="90000"/>
              </a:lnSpc>
            </a:pPr>
            <a:r>
              <a:rPr lang="en-US" sz="700" dirty="0">
                <a:solidFill>
                  <a:schemeClr val="tx1">
                    <a:alpha val="60000"/>
                  </a:schemeClr>
                </a:solidFill>
              </a:rPr>
              <a:t>  </a:t>
            </a:r>
          </a:p>
        </p:txBody>
      </p:sp>
    </p:spTree>
    <p:extLst>
      <p:ext uri="{BB962C8B-B14F-4D97-AF65-F5344CB8AC3E}">
        <p14:creationId xmlns:p14="http://schemas.microsoft.com/office/powerpoint/2010/main" val="4013746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9441A13-ACB5-4F63-8828-44062BF47193}"/>
              </a:ext>
            </a:extLst>
          </p:cNvPr>
          <p:cNvSpPr txBox="1"/>
          <p:nvPr/>
        </p:nvSpPr>
        <p:spPr>
          <a:xfrm>
            <a:off x="690903" y="1857828"/>
            <a:ext cx="3412067" cy="2462385"/>
          </a:xfrm>
          <a:prstGeom prst="rect">
            <a:avLst/>
          </a:prstGeom>
        </p:spPr>
        <p:txBody>
          <a:bodyPr vert="horz" lIns="91440" tIns="45720" rIns="91440" bIns="45720" rtlCol="0" anchor="b">
            <a:normAutofit/>
          </a:bodyPr>
          <a:lstStyle/>
          <a:p>
            <a:pPr defTabSz="457200">
              <a:spcBef>
                <a:spcPct val="0"/>
              </a:spcBef>
              <a:spcAft>
                <a:spcPts val="600"/>
              </a:spcAft>
            </a:pPr>
            <a:r>
              <a:rPr lang="en-US" sz="2400" cap="all" dirty="0">
                <a:solidFill>
                  <a:srgbClr val="FFFFFF"/>
                </a:solidFill>
                <a:latin typeface="+mj-lt"/>
                <a:ea typeface="+mj-ea"/>
                <a:cs typeface="+mj-cs"/>
              </a:rPr>
              <a:t>BURNDOWN CHART </a:t>
            </a:r>
          </a:p>
          <a:p>
            <a:pPr defTabSz="457200">
              <a:spcBef>
                <a:spcPct val="0"/>
              </a:spcBef>
              <a:spcAft>
                <a:spcPts val="600"/>
              </a:spcAft>
            </a:pPr>
            <a:endParaRPr lang="en-US" sz="3600" cap="all" dirty="0">
              <a:solidFill>
                <a:srgbClr val="FFFFFF"/>
              </a:solidFill>
              <a:latin typeface="+mj-lt"/>
              <a:ea typeface="+mj-ea"/>
              <a:cs typeface="+mj-cs"/>
            </a:endParaRPr>
          </a:p>
        </p:txBody>
      </p:sp>
      <p:sp useBgFill="1">
        <p:nvSpPr>
          <p:cNvPr id="8" name="Rectangle 2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2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10" name="Rectangle 3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1" name="Rectangle 3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12" name="TextBox 5">
            <a:extLst>
              <a:ext uri="{FF2B5EF4-FFF2-40B4-BE49-F238E27FC236}">
                <a16:creationId xmlns:a16="http://schemas.microsoft.com/office/drawing/2014/main" id="{C9441A13-ACB5-4F63-8828-44062BF47193}"/>
              </a:ext>
            </a:extLst>
          </p:cNvPr>
          <p:cNvSpPr txBox="1"/>
          <p:nvPr/>
        </p:nvSpPr>
        <p:spPr>
          <a:xfrm>
            <a:off x="690903" y="1857828"/>
            <a:ext cx="3412067" cy="2462385"/>
          </a:xfrm>
          <a:prstGeom prst="rect">
            <a:avLst/>
          </a:prstGeom>
        </p:spPr>
        <p:txBody>
          <a:bodyPr vert="horz" lIns="91440" tIns="45720" rIns="91440" bIns="45720" rtlCol="0" anchor="b">
            <a:normAutofit/>
          </a:bodyPr>
          <a:lstStyle/>
          <a:p>
            <a:pPr defTabSz="457200">
              <a:spcBef>
                <a:spcPct val="0"/>
              </a:spcBef>
              <a:spcAft>
                <a:spcPts val="600"/>
              </a:spcAft>
            </a:pPr>
            <a:r>
              <a:rPr lang="en-US" sz="2400" cap="all" dirty="0">
                <a:solidFill>
                  <a:srgbClr val="FFFFFF"/>
                </a:solidFill>
                <a:latin typeface="+mj-lt"/>
                <a:ea typeface="+mj-ea"/>
                <a:cs typeface="+mj-cs"/>
              </a:rPr>
              <a:t>BURNDOWN CHART </a:t>
            </a:r>
          </a:p>
          <a:p>
            <a:pPr defTabSz="457200">
              <a:spcBef>
                <a:spcPct val="0"/>
              </a:spcBef>
              <a:spcAft>
                <a:spcPts val="600"/>
              </a:spcAft>
            </a:pPr>
            <a:endParaRPr lang="en-US" sz="3600" cap="all" dirty="0">
              <a:solidFill>
                <a:srgbClr val="FFFFFF"/>
              </a:solidFill>
              <a:latin typeface="+mj-lt"/>
              <a:ea typeface="+mj-ea"/>
              <a:cs typeface="+mj-cs"/>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499" y="1698754"/>
            <a:ext cx="7347395" cy="3609516"/>
          </a:xfrm>
          <a:prstGeom prst="rect">
            <a:avLst/>
          </a:prstGeom>
        </p:spPr>
      </p:pic>
    </p:spTree>
    <p:extLst>
      <p:ext uri="{BB962C8B-B14F-4D97-AF65-F5344CB8AC3E}">
        <p14:creationId xmlns:p14="http://schemas.microsoft.com/office/powerpoint/2010/main" val="2064469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endParaRPr lang="en-US"/>
          </a:p>
        </p:txBody>
      </p:sp>
      <p:sp>
        <p:nvSpPr>
          <p:cNvPr id="5" name="副标题 4"/>
          <p:cNvSpPr>
            <a:spLocks noGrp="1"/>
          </p:cNvSpPr>
          <p:nvPr>
            <p:ph type="subTitle" idx="1"/>
          </p:nvPr>
        </p:nvSpPr>
        <p:spPr/>
        <p:txBody>
          <a:bodyPr/>
          <a:lstStyle/>
          <a:p>
            <a:endParaRPr lang="en-US"/>
          </a:p>
        </p:txBody>
      </p:sp>
      <p:sp useBgFill="1">
        <p:nvSpPr>
          <p:cNvPr id="6" name="Rectangle 2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2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8" name="Rectangle 3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9" name="Rectangle 3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10" name="TextBox 5">
            <a:extLst>
              <a:ext uri="{FF2B5EF4-FFF2-40B4-BE49-F238E27FC236}">
                <a16:creationId xmlns:a16="http://schemas.microsoft.com/office/drawing/2014/main" id="{C9441A13-ACB5-4F63-8828-44062BF47193}"/>
              </a:ext>
            </a:extLst>
          </p:cNvPr>
          <p:cNvSpPr txBox="1"/>
          <p:nvPr/>
        </p:nvSpPr>
        <p:spPr>
          <a:xfrm>
            <a:off x="690903" y="1857828"/>
            <a:ext cx="3412067" cy="2462385"/>
          </a:xfrm>
          <a:prstGeom prst="rect">
            <a:avLst/>
          </a:prstGeom>
        </p:spPr>
        <p:txBody>
          <a:bodyPr vert="horz" lIns="91440" tIns="45720" rIns="91440" bIns="45720" rtlCol="0" anchor="b">
            <a:normAutofit/>
          </a:bodyPr>
          <a:lstStyle/>
          <a:p>
            <a:pPr defTabSz="457200">
              <a:spcBef>
                <a:spcPct val="0"/>
              </a:spcBef>
              <a:spcAft>
                <a:spcPts val="600"/>
              </a:spcAft>
            </a:pPr>
            <a:r>
              <a:rPr lang="en-US" sz="2400" cap="all" dirty="0">
                <a:solidFill>
                  <a:srgbClr val="FFFFFF"/>
                </a:solidFill>
                <a:latin typeface="+mj-lt"/>
                <a:ea typeface="+mj-ea"/>
                <a:cs typeface="+mj-cs"/>
              </a:rPr>
              <a:t>TIMELINE OF SPRINTS </a:t>
            </a:r>
          </a:p>
          <a:p>
            <a:pPr defTabSz="457200">
              <a:spcBef>
                <a:spcPct val="0"/>
              </a:spcBef>
              <a:spcAft>
                <a:spcPts val="600"/>
              </a:spcAft>
            </a:pPr>
            <a:endParaRPr lang="en-US" sz="3600" cap="all" dirty="0">
              <a:solidFill>
                <a:srgbClr val="FFFFFF"/>
              </a:solidFill>
              <a:latin typeface="+mj-lt"/>
              <a:ea typeface="+mj-ea"/>
              <a:cs typeface="+mj-cs"/>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8069" y="1696412"/>
            <a:ext cx="7760099" cy="3803845"/>
          </a:xfrm>
          <a:prstGeom prst="rect">
            <a:avLst/>
          </a:prstGeom>
        </p:spPr>
      </p:pic>
    </p:spTree>
    <p:extLst>
      <p:ext uri="{BB962C8B-B14F-4D97-AF65-F5344CB8AC3E}">
        <p14:creationId xmlns:p14="http://schemas.microsoft.com/office/powerpoint/2010/main" val="3686181437"/>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42541"/>
      </a:dk2>
      <a:lt2>
        <a:srgbClr val="E8E3E2"/>
      </a:lt2>
      <a:accent1>
        <a:srgbClr val="79AAB2"/>
      </a:accent1>
      <a:accent2>
        <a:srgbClr val="80AA9E"/>
      </a:accent2>
      <a:accent3>
        <a:srgbClr val="8BA3C1"/>
      </a:accent3>
      <a:accent4>
        <a:srgbClr val="BA7F8F"/>
      </a:accent4>
      <a:accent5>
        <a:srgbClr val="C39790"/>
      </a:accent5>
      <a:accent6>
        <a:srgbClr val="B79D7B"/>
      </a:accent6>
      <a:hlink>
        <a:srgbClr val="AE7369"/>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716</Words>
  <Application>Microsoft Macintosh PowerPoint</Application>
  <PresentationFormat>宽屏</PresentationFormat>
  <Paragraphs>39</Paragraphs>
  <Slides>8</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Calibri</vt:lpstr>
      <vt:lpstr>Gill Sans MT</vt:lpstr>
      <vt:lpstr>Wingdings 2</vt:lpstr>
      <vt:lpstr>DividendVTI</vt:lpstr>
      <vt:lpstr>Introduction</vt:lpstr>
      <vt:lpstr>Persona of a college Student </vt:lpstr>
      <vt:lpstr>Persona of a software engineer</vt:lpstr>
      <vt:lpstr>Persona of a FilMmaker</vt:lpstr>
      <vt:lpstr>Persona of a Gamer</vt:lpstr>
      <vt:lpstr>Retrospectives</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 builder web application</dc:title>
  <dc:creator>Liu, Mr. Sichao</dc:creator>
  <cp:lastModifiedBy>Zhang, Ms. Xu</cp:lastModifiedBy>
  <cp:revision>28</cp:revision>
  <dcterms:created xsi:type="dcterms:W3CDTF">2021-03-16T17:26:22Z</dcterms:created>
  <dcterms:modified xsi:type="dcterms:W3CDTF">2021-04-27T15:36:47Z</dcterms:modified>
</cp:coreProperties>
</file>