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75" r:id="rId6"/>
    <p:sldId id="276" r:id="rId7"/>
    <p:sldId id="260" r:id="rId8"/>
    <p:sldId id="261" r:id="rId9"/>
    <p:sldId id="262" r:id="rId10"/>
    <p:sldId id="263" r:id="rId11"/>
    <p:sldId id="264" r:id="rId12"/>
    <p:sldId id="265" r:id="rId13"/>
    <p:sldId id="266" r:id="rId14"/>
    <p:sldId id="273" r:id="rId15"/>
    <p:sldId id="267" r:id="rId16"/>
    <p:sldId id="274"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1"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4660"/>
  </p:normalViewPr>
  <p:slideViewPr>
    <p:cSldViewPr snapToGrid="0">
      <p:cViewPr varScale="1">
        <p:scale>
          <a:sx n="101" d="100"/>
          <a:sy n="101" d="100"/>
        </p:scale>
        <p:origin x="11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applebee@gmail.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8CAD12B-BAEA-43ED-A071-763985197FD5}"/>
              </a:ext>
            </a:extLst>
          </p:cNvPr>
          <p:cNvGraphicFramePr>
            <a:graphicFrameLocks noGrp="1"/>
          </p:cNvGraphicFramePr>
          <p:nvPr>
            <p:extLst>
              <p:ext uri="{D42A27DB-BD31-4B8C-83A1-F6EECF244321}">
                <p14:modId xmlns:p14="http://schemas.microsoft.com/office/powerpoint/2010/main" val="2508782828"/>
              </p:ext>
            </p:extLst>
          </p:nvPr>
        </p:nvGraphicFramePr>
        <p:xfrm>
          <a:off x="446533" y="1158977"/>
          <a:ext cx="11293912" cy="5675745"/>
        </p:xfrm>
        <a:graphic>
          <a:graphicData uri="http://schemas.openxmlformats.org/drawingml/2006/table">
            <a:tbl>
              <a:tblPr firstRow="1" bandRow="1">
                <a:tableStyleId>{5C22544A-7EE6-4342-B048-85BDC9FD1C3A}</a:tableStyleId>
              </a:tblPr>
              <a:tblGrid>
                <a:gridCol w="1607553">
                  <a:extLst>
                    <a:ext uri="{9D8B030D-6E8A-4147-A177-3AD203B41FA5}">
                      <a16:colId xmlns:a16="http://schemas.microsoft.com/office/drawing/2014/main" val="3082778250"/>
                    </a:ext>
                  </a:extLst>
                </a:gridCol>
                <a:gridCol w="4039403">
                  <a:extLst>
                    <a:ext uri="{9D8B030D-6E8A-4147-A177-3AD203B41FA5}">
                      <a16:colId xmlns:a16="http://schemas.microsoft.com/office/drawing/2014/main" val="2923575896"/>
                    </a:ext>
                  </a:extLst>
                </a:gridCol>
                <a:gridCol w="1685536">
                  <a:extLst>
                    <a:ext uri="{9D8B030D-6E8A-4147-A177-3AD203B41FA5}">
                      <a16:colId xmlns:a16="http://schemas.microsoft.com/office/drawing/2014/main" val="949953039"/>
                    </a:ext>
                  </a:extLst>
                </a:gridCol>
                <a:gridCol w="3961420">
                  <a:extLst>
                    <a:ext uri="{9D8B030D-6E8A-4147-A177-3AD203B41FA5}">
                      <a16:colId xmlns:a16="http://schemas.microsoft.com/office/drawing/2014/main" val="1188640633"/>
                    </a:ext>
                  </a:extLst>
                </a:gridCol>
              </a:tblGrid>
              <a:tr h="352301">
                <a:tc>
                  <a:txBody>
                    <a:bodyPr/>
                    <a:lstStyle/>
                    <a:p>
                      <a:r>
                        <a:rPr lang="en-US" dirty="0"/>
                        <a:t>Scenario</a:t>
                      </a:r>
                    </a:p>
                  </a:txBody>
                  <a:tcPr/>
                </a:tc>
                <a:tc>
                  <a:txBody>
                    <a:bodyPr/>
                    <a:lstStyle/>
                    <a:p>
                      <a:r>
                        <a:rPr lang="en-US" dirty="0"/>
                        <a:t>Test Cases</a:t>
                      </a:r>
                    </a:p>
                  </a:txBody>
                  <a:tcPr/>
                </a:tc>
                <a:tc>
                  <a:txBody>
                    <a:bodyPr/>
                    <a:lstStyle/>
                    <a:p>
                      <a:r>
                        <a:rPr lang="en-US" dirty="0"/>
                        <a:t>Test Data</a:t>
                      </a:r>
                    </a:p>
                  </a:txBody>
                  <a:tcPr/>
                </a:tc>
                <a:tc>
                  <a:txBody>
                    <a:bodyPr/>
                    <a:lstStyle/>
                    <a:p>
                      <a:r>
                        <a:rPr lang="en-US" dirty="0"/>
                        <a:t>Expected Result</a:t>
                      </a:r>
                    </a:p>
                  </a:txBody>
                  <a:tcPr/>
                </a:tc>
                <a:extLst>
                  <a:ext uri="{0D108BD9-81ED-4DB2-BD59-A6C34878D82A}">
                    <a16:rowId xmlns:a16="http://schemas.microsoft.com/office/drawing/2014/main" val="2685766574"/>
                  </a:ext>
                </a:extLst>
              </a:tr>
              <a:tr h="35230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5749403"/>
                  </a:ext>
                </a:extLst>
              </a:tr>
              <a:tr h="1857306">
                <a:tc>
                  <a:txBody>
                    <a:bodyPr/>
                    <a:lstStyle/>
                    <a:p>
                      <a:r>
                        <a:rPr lang="en-US" dirty="0"/>
                        <a:t>Create Account</a:t>
                      </a:r>
                    </a:p>
                  </a:txBody>
                  <a:tcPr/>
                </a:tc>
                <a:tc>
                  <a:txBody>
                    <a:bodyPr/>
                    <a:lstStyle/>
                    <a:p>
                      <a:pPr marL="285750" indent="-285750">
                        <a:buFont typeface="Arial" panose="020B0604020202020204" pitchFamily="34" charset="0"/>
                        <a:buChar char="•"/>
                      </a:pPr>
                      <a:r>
                        <a:rPr lang="en-US" sz="1600" dirty="0"/>
                        <a:t>Sign up with Email and password </a:t>
                      </a:r>
                    </a:p>
                    <a:p>
                      <a:pPr marL="285750" indent="-285750">
                        <a:buFont typeface="Arial" panose="020B0604020202020204" pitchFamily="34" charset="0"/>
                        <a:buChar char="•"/>
                      </a:pPr>
                      <a:r>
                        <a:rPr lang="en-US" sz="1600" dirty="0"/>
                        <a:t>Error if the Email is not in correct format </a:t>
                      </a:r>
                    </a:p>
                    <a:p>
                      <a:pPr marL="285750" indent="-285750">
                        <a:buFont typeface="Arial" panose="020B0604020202020204" pitchFamily="34" charset="0"/>
                        <a:buChar char="•"/>
                      </a:pPr>
                      <a:r>
                        <a:rPr lang="en-US" sz="1600" dirty="0"/>
                        <a:t>Remind User if Password is wrong</a:t>
                      </a:r>
                    </a:p>
                    <a:p>
                      <a:pPr marL="285750" indent="-285750">
                        <a:buFont typeface="Arial" panose="020B0604020202020204" pitchFamily="34" charset="0"/>
                        <a:buChar char="•"/>
                      </a:pPr>
                      <a:r>
                        <a:rPr lang="en-US" sz="1600" dirty="0"/>
                        <a:t>Remind User if Password is shorter than 6 characters.</a:t>
                      </a:r>
                    </a:p>
                    <a:p>
                      <a:pPr marL="285750" indent="-285750">
                        <a:buFont typeface="Arial" panose="020B0604020202020204" pitchFamily="34" charset="0"/>
                        <a:buChar char="•"/>
                      </a:pPr>
                      <a:r>
                        <a:rPr lang="en-US" sz="1600" dirty="0"/>
                        <a:t>Successful Register after input Email, Password in correct format</a:t>
                      </a:r>
                    </a:p>
                  </a:txBody>
                  <a:tcPr/>
                </a:tc>
                <a:tc>
                  <a:txBody>
                    <a:bodyPr/>
                    <a:lstStyle/>
                    <a:p>
                      <a:r>
                        <a:rPr lang="en-US" sz="1600" dirty="0"/>
                        <a:t>Email:</a:t>
                      </a:r>
                    </a:p>
                    <a:p>
                      <a:r>
                        <a:rPr lang="en-US" sz="1600" dirty="0">
                          <a:hlinkClick r:id="rId2"/>
                        </a:rPr>
                        <a:t>applebee@gmail.com</a:t>
                      </a:r>
                      <a:endParaRPr lang="en-US" sz="1600" dirty="0"/>
                    </a:p>
                    <a:p>
                      <a:r>
                        <a:rPr lang="en-US" sz="1600" dirty="0"/>
                        <a:t>Password:</a:t>
                      </a:r>
                    </a:p>
                    <a:p>
                      <a:r>
                        <a:rPr lang="en-US" sz="1600" dirty="0"/>
                        <a:t>111345p</a:t>
                      </a:r>
                    </a:p>
                  </a:txBody>
                  <a:tcPr/>
                </a:tc>
                <a:tc>
                  <a:txBody>
                    <a:bodyPr/>
                    <a:lstStyle/>
                    <a:p>
                      <a:pPr marL="285750" indent="-285750">
                        <a:buFont typeface="Arial" panose="020B0604020202020204" pitchFamily="34" charset="0"/>
                        <a:buChar char="•"/>
                      </a:pPr>
                      <a:r>
                        <a:rPr lang="en-US" sz="1300" dirty="0"/>
                        <a:t>User should complete registration and be redirected to their Home page.</a:t>
                      </a:r>
                    </a:p>
                    <a:p>
                      <a:pPr marL="285750" indent="-285750">
                        <a:buFont typeface="Arial" panose="020B0604020202020204" pitchFamily="34" charset="0"/>
                        <a:buChar char="•"/>
                      </a:pPr>
                      <a:r>
                        <a:rPr lang="en-US" sz="1300" dirty="0"/>
                        <a:t>Only Email with certain format can register. If not, an error message : “</a:t>
                      </a:r>
                      <a:r>
                        <a:rPr lang="en-US" sz="1300" b="0" i="0" kern="1200" dirty="0">
                          <a:solidFill>
                            <a:schemeClr val="dk1"/>
                          </a:solidFill>
                          <a:effectLst/>
                          <a:latin typeface="+mn-lt"/>
                          <a:ea typeface="+mn-ea"/>
                          <a:cs typeface="+mn-cs"/>
                        </a:rPr>
                        <a:t>The email address is badly formatted.” will pop up.</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Incorrect Password will get an error message: “The password is invalid.”</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After User registers, they will be automatically sent to Home page.</a:t>
                      </a:r>
                    </a:p>
                  </a:txBody>
                  <a:tcPr/>
                </a:tc>
                <a:extLst>
                  <a:ext uri="{0D108BD9-81ED-4DB2-BD59-A6C34878D82A}">
                    <a16:rowId xmlns:a16="http://schemas.microsoft.com/office/drawing/2014/main" val="37648768"/>
                  </a:ext>
                </a:extLst>
              </a:tr>
              <a:tr h="19329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79490964"/>
                  </a:ext>
                </a:extLst>
              </a:tr>
              <a:tr h="1262412">
                <a:tc>
                  <a:txBody>
                    <a:bodyPr/>
                    <a:lstStyle/>
                    <a:p>
                      <a:r>
                        <a:rPr lang="en-US" dirty="0"/>
                        <a:t>Login Form</a:t>
                      </a:r>
                    </a:p>
                  </a:txBody>
                  <a:tcPr/>
                </a:tc>
                <a:tc>
                  <a:txBody>
                    <a:bodyPr/>
                    <a:lstStyle/>
                    <a:p>
                      <a:pPr marL="285750" indent="-285750">
                        <a:buFont typeface="Arial" panose="020B0604020202020204" pitchFamily="34" charset="0"/>
                        <a:buChar char="•"/>
                      </a:pPr>
                      <a:r>
                        <a:rPr lang="en-US" sz="1600" dirty="0"/>
                        <a:t>Sign in with valid Email address and password</a:t>
                      </a:r>
                    </a:p>
                    <a:p>
                      <a:pPr marL="285750" indent="-285750">
                        <a:buFont typeface="Arial" panose="020B0604020202020204" pitchFamily="34" charset="0"/>
                        <a:buChar char="•"/>
                      </a:pPr>
                      <a:r>
                        <a:rPr lang="en-US" sz="1600" dirty="0"/>
                        <a:t>Reach User’s Home page</a:t>
                      </a:r>
                    </a:p>
                    <a:p>
                      <a:pPr marL="285750" indent="-285750">
                        <a:buFont typeface="Arial" panose="020B0604020202020204" pitchFamily="34" charset="0"/>
                        <a:buChar char="•"/>
                      </a:pPr>
                      <a:r>
                        <a:rPr lang="en-US" sz="1600" dirty="0"/>
                        <a:t>Error message for too many incorrect attempts</a:t>
                      </a:r>
                    </a:p>
                  </a:txBody>
                  <a:tcPr/>
                </a:tc>
                <a:tc>
                  <a:txBody>
                    <a:bodyPr/>
                    <a:lstStyle/>
                    <a:p>
                      <a:r>
                        <a:rPr lang="en-US" sz="1600" dirty="0"/>
                        <a:t>Same Email and Password From Register </a:t>
                      </a:r>
                    </a:p>
                  </a:txBody>
                  <a:tcPr/>
                </a:tc>
                <a:tc>
                  <a:txBody>
                    <a:bodyPr/>
                    <a:lstStyle/>
                    <a:p>
                      <a:pPr marL="285750" indent="-285750">
                        <a:buFont typeface="Arial" panose="020B0604020202020204" pitchFamily="34" charset="0"/>
                        <a:buChar char="•"/>
                      </a:pPr>
                      <a:r>
                        <a:rPr lang="en-US" sz="1300" dirty="0"/>
                        <a:t>User should be able to login with email and password.</a:t>
                      </a:r>
                    </a:p>
                    <a:p>
                      <a:pPr marL="285750" indent="-285750">
                        <a:buFont typeface="Arial" panose="020B0604020202020204" pitchFamily="34" charset="0"/>
                        <a:buChar char="•"/>
                      </a:pPr>
                      <a:r>
                        <a:rPr lang="en-US" sz="1300" dirty="0"/>
                        <a:t>They will redirect to homepage after login</a:t>
                      </a:r>
                    </a:p>
                    <a:p>
                      <a:pPr marL="285750" indent="-285750">
                        <a:buFont typeface="Arial" panose="020B0604020202020204" pitchFamily="34" charset="0"/>
                        <a:buChar char="•"/>
                      </a:pPr>
                      <a:r>
                        <a:rPr lang="en-US" sz="1300" dirty="0"/>
                        <a:t>Message: “too many attempts” will pop up to prevent bot spam.</a:t>
                      </a:r>
                    </a:p>
                  </a:txBody>
                  <a:tcPr/>
                </a:tc>
                <a:extLst>
                  <a:ext uri="{0D108BD9-81ED-4DB2-BD59-A6C34878D82A}">
                    <a16:rowId xmlns:a16="http://schemas.microsoft.com/office/drawing/2014/main" val="3966217764"/>
                  </a:ext>
                </a:extLst>
              </a:tr>
              <a:tr h="211091">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0840783"/>
                  </a:ext>
                </a:extLst>
              </a:tr>
              <a:tr h="1027545">
                <a:tc>
                  <a:txBody>
                    <a:bodyPr/>
                    <a:lstStyle/>
                    <a:p>
                      <a:r>
                        <a:rPr lang="en-US" dirty="0"/>
                        <a:t>Log Out </a:t>
                      </a:r>
                    </a:p>
                  </a:txBody>
                  <a:tcPr/>
                </a:tc>
                <a:tc>
                  <a:txBody>
                    <a:bodyPr/>
                    <a:lstStyle/>
                    <a:p>
                      <a:pPr marL="285750" indent="-285750">
                        <a:buFont typeface="Arial" panose="020B0604020202020204" pitchFamily="34" charset="0"/>
                        <a:buChar char="•"/>
                      </a:pPr>
                      <a:r>
                        <a:rPr lang="en-US" sz="1400" dirty="0"/>
                        <a:t>After entering to user’s page, refreshing the page will not redirect.</a:t>
                      </a:r>
                    </a:p>
                    <a:p>
                      <a:pPr marL="285750" indent="-285750">
                        <a:buFont typeface="Arial" panose="020B0604020202020204" pitchFamily="34" charset="0"/>
                        <a:buChar char="•"/>
                      </a:pPr>
                      <a:r>
                        <a:rPr lang="en-US" sz="1400" dirty="0"/>
                        <a:t>Click Log Out button can redirect back to Login/Register Page.</a:t>
                      </a:r>
                    </a:p>
                  </a:txBody>
                  <a:tcPr/>
                </a:tc>
                <a:tc>
                  <a:txBody>
                    <a:bodyPr/>
                    <a:lstStyle/>
                    <a:p>
                      <a:endParaRPr lang="en-US" dirty="0"/>
                    </a:p>
                  </a:txBody>
                  <a:tcPr/>
                </a:tc>
                <a:tc>
                  <a:txBody>
                    <a:bodyPr/>
                    <a:lstStyle/>
                    <a:p>
                      <a:pPr marL="285750" indent="-285750">
                        <a:buFont typeface="Arial" panose="020B0604020202020204" pitchFamily="34" charset="0"/>
                        <a:buChar char="•"/>
                      </a:pPr>
                      <a:r>
                        <a:rPr lang="en-US" sz="1300" dirty="0"/>
                        <a:t>Refresh page will not drop user connection. They will stay logged in until manually logged out.</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926232150"/>
                  </a:ext>
                </a:extLst>
              </a:tr>
            </a:tbl>
          </a:graphicData>
        </a:graphic>
      </p:graphicFrame>
      <p:sp>
        <p:nvSpPr>
          <p:cNvPr id="7" name="TextBox 6">
            <a:extLst>
              <a:ext uri="{FF2B5EF4-FFF2-40B4-BE49-F238E27FC236}">
                <a16:creationId xmlns:a16="http://schemas.microsoft.com/office/drawing/2014/main" id="{A688AB2E-7519-472C-A76E-817291CF75AD}"/>
              </a:ext>
            </a:extLst>
          </p:cNvPr>
          <p:cNvSpPr txBox="1"/>
          <p:nvPr/>
        </p:nvSpPr>
        <p:spPr>
          <a:xfrm>
            <a:off x="795130" y="453642"/>
            <a:ext cx="5910470" cy="369332"/>
          </a:xfrm>
          <a:prstGeom prst="rect">
            <a:avLst/>
          </a:prstGeom>
          <a:noFill/>
        </p:spPr>
        <p:txBody>
          <a:bodyPr wrap="square" rtlCol="0">
            <a:spAutoFit/>
          </a:bodyPr>
          <a:lstStyle/>
          <a:p>
            <a:r>
              <a:rPr lang="en-US" dirty="0"/>
              <a:t>Test Case</a:t>
            </a:r>
          </a:p>
        </p:txBody>
      </p:sp>
    </p:spTree>
    <p:extLst>
      <p:ext uri="{BB962C8B-B14F-4D97-AF65-F5344CB8AC3E}">
        <p14:creationId xmlns:p14="http://schemas.microsoft.com/office/powerpoint/2010/main" val="349244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2806-2960-4414-BDB0-6703F8AD1FEB}"/>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rPr>
              <a:t>Project demo</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C807609-BD64-48B4-A067-B5465145C478}"/>
              </a:ext>
            </a:extLst>
          </p:cNvPr>
          <p:cNvPicPr>
            <a:picLocks noChangeAspect="1"/>
          </p:cNvPicPr>
          <p:nvPr/>
        </p:nvPicPr>
        <p:blipFill rotWithShape="1">
          <a:blip r:embed="rId2"/>
          <a:srcRect l="18005" r="40196" b="-1"/>
          <a:stretch/>
        </p:blipFill>
        <p:spPr>
          <a:xfrm>
            <a:off x="8140428" y="10"/>
            <a:ext cx="4051572" cy="6857990"/>
          </a:xfrm>
          <a:prstGeom prst="rect">
            <a:avLst/>
          </a:prstGeom>
        </p:spPr>
      </p:pic>
    </p:spTree>
    <p:extLst>
      <p:ext uri="{BB962C8B-B14F-4D97-AF65-F5344CB8AC3E}">
        <p14:creationId xmlns:p14="http://schemas.microsoft.com/office/powerpoint/2010/main" val="4541148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Our main page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5" name="Picture 4" descr="Graphical user interface, application&#10;&#10;Description automatically generated">
            <a:extLst>
              <a:ext uri="{FF2B5EF4-FFF2-40B4-BE49-F238E27FC236}">
                <a16:creationId xmlns:a16="http://schemas.microsoft.com/office/drawing/2014/main" id="{1E021D6B-3DFB-4F0A-91A9-D65939785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046" y="618067"/>
            <a:ext cx="5624878" cy="5598157"/>
          </a:xfrm>
          <a:prstGeom prst="rect">
            <a:avLst/>
          </a:prstGeom>
        </p:spPr>
      </p:pic>
    </p:spTree>
    <p:extLst>
      <p:ext uri="{BB962C8B-B14F-4D97-AF65-F5344CB8AC3E}">
        <p14:creationId xmlns:p14="http://schemas.microsoft.com/office/powerpoint/2010/main" val="160573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C57D8DEF-804B-4160-8276-67DE799E2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323" y="959907"/>
            <a:ext cx="4524051" cy="5099051"/>
          </a:xfrm>
          <a:prstGeom prst="rect">
            <a:avLst/>
          </a:prstGeom>
        </p:spPr>
      </p:pic>
      <p:sp>
        <p:nvSpPr>
          <p:cNvPr id="27" name="Rectangle 26">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5056DD1D-FF52-4C04-8551-02D752372852}"/>
              </a:ext>
            </a:extLst>
          </p:cNvPr>
          <p:cNvPicPr>
            <a:picLocks noChangeAspect="1"/>
          </p:cNvPicPr>
          <p:nvPr/>
        </p:nvPicPr>
        <p:blipFill>
          <a:blip r:embed="rId3"/>
          <a:stretch>
            <a:fillRect/>
          </a:stretch>
        </p:blipFill>
        <p:spPr>
          <a:xfrm>
            <a:off x="7488202" y="1402443"/>
            <a:ext cx="3419475" cy="1295400"/>
          </a:xfrm>
          <a:prstGeom prst="rect">
            <a:avLst/>
          </a:prstGeom>
        </p:spPr>
      </p:pic>
      <p:sp>
        <p:nvSpPr>
          <p:cNvPr id="11" name="TextBox 10">
            <a:extLst>
              <a:ext uri="{FF2B5EF4-FFF2-40B4-BE49-F238E27FC236}">
                <a16:creationId xmlns:a16="http://schemas.microsoft.com/office/drawing/2014/main" id="{2C8878C7-0523-4B10-B036-109EDF7753D1}"/>
              </a:ext>
            </a:extLst>
          </p:cNvPr>
          <p:cNvSpPr txBox="1"/>
          <p:nvPr/>
        </p:nvSpPr>
        <p:spPr>
          <a:xfrm>
            <a:off x="7126514" y="3222171"/>
            <a:ext cx="4165600" cy="1908215"/>
          </a:xfrm>
          <a:prstGeom prst="rect">
            <a:avLst/>
          </a:prstGeom>
          <a:noFill/>
        </p:spPr>
        <p:txBody>
          <a:bodyPr wrap="square" rtlCol="0">
            <a:spAutoFit/>
          </a:bodyPr>
          <a:lstStyle/>
          <a:p>
            <a:pPr defTabSz="457200">
              <a:lnSpc>
                <a:spcPct val="90000"/>
              </a:lnSpc>
              <a:spcBef>
                <a:spcPct val="0"/>
              </a:spcBef>
              <a:spcAft>
                <a:spcPts val="600"/>
              </a:spcAft>
            </a:pPr>
            <a:r>
              <a:rPr lang="en-US" sz="2000" dirty="0">
                <a:solidFill>
                  <a:srgbClr val="FFFFFF"/>
                </a:solidFill>
              </a:rPr>
              <a:t>Any incorrect Email format will prevent User from Registration. </a:t>
            </a:r>
          </a:p>
          <a:p>
            <a:pPr defTabSz="457200">
              <a:lnSpc>
                <a:spcPct val="90000"/>
              </a:lnSpc>
              <a:spcBef>
                <a:spcPct val="0"/>
              </a:spcBef>
              <a:spcAft>
                <a:spcPts val="600"/>
              </a:spcAft>
            </a:pPr>
            <a:endParaRPr lang="en-US" sz="2000" dirty="0">
              <a:solidFill>
                <a:srgbClr val="FFFFFF"/>
              </a:solidFill>
            </a:endParaRPr>
          </a:p>
          <a:p>
            <a:pPr defTabSz="457200">
              <a:lnSpc>
                <a:spcPct val="90000"/>
              </a:lnSpc>
              <a:spcBef>
                <a:spcPct val="0"/>
              </a:spcBef>
              <a:spcAft>
                <a:spcPts val="600"/>
              </a:spcAft>
            </a:pPr>
            <a:r>
              <a:rPr lang="en-US" sz="2000" dirty="0">
                <a:solidFill>
                  <a:srgbClr val="FFFFFF"/>
                </a:solidFill>
              </a:rPr>
              <a:t>Successful login leads to Home Page. User info are stored in google firebase.</a:t>
            </a:r>
          </a:p>
        </p:txBody>
      </p:sp>
    </p:spTree>
    <p:extLst>
      <p:ext uri="{BB962C8B-B14F-4D97-AF65-F5344CB8AC3E}">
        <p14:creationId xmlns:p14="http://schemas.microsoft.com/office/powerpoint/2010/main" val="187504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79AA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27182D9-3B04-4733-A960-488533E9F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0" y="1123527"/>
            <a:ext cx="9694314" cy="4604800"/>
          </a:xfrm>
          <a:prstGeom prst="rect">
            <a:avLst/>
          </a:prstGeom>
        </p:spPr>
      </p:pic>
    </p:spTree>
    <p:extLst>
      <p:ext uri="{BB962C8B-B14F-4D97-AF65-F5344CB8AC3E}">
        <p14:creationId xmlns:p14="http://schemas.microsoft.com/office/powerpoint/2010/main" val="53524192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3341494323"/>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035618">
                  <a:extLst>
                    <a:ext uri="{9D8B030D-6E8A-4147-A177-3AD203B41FA5}">
                      <a16:colId xmlns:a16="http://schemas.microsoft.com/office/drawing/2014/main" val="3437457173"/>
                    </a:ext>
                  </a:extLst>
                </a:gridCol>
                <a:gridCol w="2092382">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Brainstorming </a:t>
                      </a:r>
                    </a:p>
                  </a:txBody>
                  <a:tcPr/>
                </a:tc>
                <a:tc>
                  <a:txBody>
                    <a:bodyPr/>
                    <a:lstStyle/>
                    <a:p>
                      <a:r>
                        <a:rPr lang="en-US" dirty="0"/>
                        <a:t>1</a:t>
                      </a:r>
                    </a:p>
                  </a:txBody>
                  <a:tcPr/>
                </a:tc>
                <a:extLst>
                  <a:ext uri="{0D108BD9-81ED-4DB2-BD59-A6C34878D82A}">
                    <a16:rowId xmlns:a16="http://schemas.microsoft.com/office/drawing/2014/main" val="1223191832"/>
                  </a:ext>
                </a:extLst>
              </a:tr>
              <a:tr h="370840">
                <a:tc>
                  <a:txBody>
                    <a:bodyPr/>
                    <a:lstStyle/>
                    <a:p>
                      <a:r>
                        <a:rPr lang="en-US" altLang="zh-CN" dirty="0"/>
                        <a:t>Clear division of work </a:t>
                      </a:r>
                      <a:endParaRPr lang="en-US" dirty="0"/>
                    </a:p>
                  </a:txBody>
                  <a:tcPr/>
                </a:tc>
                <a:tc>
                  <a:txBody>
                    <a:bodyPr/>
                    <a:lstStyle/>
                    <a:p>
                      <a:r>
                        <a:rPr lang="en-US" dirty="0"/>
                        <a:t>2</a:t>
                      </a:r>
                    </a:p>
                  </a:txBody>
                  <a:tcPr/>
                </a:tc>
                <a:extLst>
                  <a:ext uri="{0D108BD9-81ED-4DB2-BD59-A6C34878D82A}">
                    <a16:rowId xmlns:a16="http://schemas.microsoft.com/office/drawing/2014/main" val="1525201689"/>
                  </a:ext>
                </a:extLst>
              </a:tr>
              <a:tr h="370840">
                <a:tc>
                  <a:txBody>
                    <a:bodyPr/>
                    <a:lstStyle/>
                    <a:p>
                      <a:r>
                        <a:rPr lang="en-US" dirty="0"/>
                        <a:t>All members share their ideas</a:t>
                      </a:r>
                    </a:p>
                  </a:txBody>
                  <a:tcPr/>
                </a:tc>
                <a:tc>
                  <a:txBody>
                    <a:bodyPr/>
                    <a:lstStyle/>
                    <a:p>
                      <a:r>
                        <a:rPr lang="en-US" dirty="0"/>
                        <a:t>1</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193882916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048870">
                  <a:extLst>
                    <a:ext uri="{9D8B030D-6E8A-4147-A177-3AD203B41FA5}">
                      <a16:colId xmlns:a16="http://schemas.microsoft.com/office/drawing/2014/main" val="4199292812"/>
                    </a:ext>
                  </a:extLst>
                </a:gridCol>
                <a:gridCol w="2079130">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Work on a presentation skills</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Rethinking about tools </a:t>
                      </a:r>
                    </a:p>
                  </a:txBody>
                  <a:tcPr/>
                </a:tc>
                <a:tc>
                  <a:txBody>
                    <a:bodyPr/>
                    <a:lstStyle/>
                    <a:p>
                      <a:r>
                        <a:rPr lang="en-US" dirty="0"/>
                        <a:t>1</a:t>
                      </a:r>
                    </a:p>
                  </a:txBody>
                  <a:tcPr/>
                </a:tc>
                <a:extLst>
                  <a:ext uri="{0D108BD9-81ED-4DB2-BD59-A6C34878D82A}">
                    <a16:rowId xmlns:a16="http://schemas.microsoft.com/office/drawing/2014/main" val="1795855076"/>
                  </a:ext>
                </a:extLst>
              </a:tr>
              <a:tr h="370840">
                <a:tc>
                  <a:txBody>
                    <a:bodyPr/>
                    <a:lstStyle/>
                    <a:p>
                      <a:r>
                        <a:rPr lang="en-US" dirty="0"/>
                        <a:t>Contribution from every team member</a:t>
                      </a:r>
                    </a:p>
                  </a:txBody>
                  <a:tcPr/>
                </a:tc>
                <a:tc>
                  <a:txBody>
                    <a:bodyPr/>
                    <a:lstStyle/>
                    <a:p>
                      <a:r>
                        <a:rPr lang="en-US" dirty="0"/>
                        <a:t>2</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3397760372"/>
              </p:ext>
            </p:extLst>
          </p:nvPr>
        </p:nvGraphicFramePr>
        <p:xfrm>
          <a:off x="1809669" y="4709375"/>
          <a:ext cx="8128000" cy="731520"/>
        </p:xfrm>
        <a:graphic>
          <a:graphicData uri="http://schemas.openxmlformats.org/drawingml/2006/table">
            <a:tbl>
              <a:tblPr firstRow="1" bandRow="1">
                <a:tableStyleId>{5C22544A-7EE6-4342-B048-85BDC9FD1C3A}</a:tableStyleId>
              </a:tblPr>
              <a:tblGrid>
                <a:gridCol w="4061044">
                  <a:extLst>
                    <a:ext uri="{9D8B030D-6E8A-4147-A177-3AD203B41FA5}">
                      <a16:colId xmlns:a16="http://schemas.microsoft.com/office/drawing/2014/main" val="1059978438"/>
                    </a:ext>
                  </a:extLst>
                </a:gridCol>
                <a:gridCol w="4066956">
                  <a:extLst>
                    <a:ext uri="{9D8B030D-6E8A-4147-A177-3AD203B41FA5}">
                      <a16:colId xmlns:a16="http://schemas.microsoft.com/office/drawing/2014/main" val="2158771475"/>
                    </a:ext>
                  </a:extLst>
                </a:gridCol>
              </a:tblGrid>
              <a:tr h="324613">
                <a:tc>
                  <a:txBody>
                    <a:bodyPr/>
                    <a:lstStyle/>
                    <a:p>
                      <a:r>
                        <a:rPr lang="en-US" dirty="0"/>
                        <a:t>Sprint 1</a:t>
                      </a:r>
                    </a:p>
                  </a:txBody>
                  <a:tcPr/>
                </a:tc>
                <a:tc>
                  <a:txBody>
                    <a:bodyPr/>
                    <a:lstStyle/>
                    <a:p>
                      <a:endParaRPr lang="en-US" dirty="0"/>
                    </a:p>
                  </a:txBody>
                  <a:tcPr/>
                </a:tc>
                <a:extLst>
                  <a:ext uri="{0D108BD9-81ED-4DB2-BD59-A6C34878D82A}">
                    <a16:rowId xmlns:a16="http://schemas.microsoft.com/office/drawing/2014/main" val="1106750731"/>
                  </a:ext>
                </a:extLst>
              </a:tr>
              <a:tr h="324613">
                <a:tc>
                  <a:txBody>
                    <a:bodyPr/>
                    <a:lstStyle/>
                    <a:p>
                      <a:r>
                        <a:rPr lang="en-US" dirty="0"/>
                        <a:t>Finalized project ideal</a:t>
                      </a:r>
                    </a:p>
                  </a:txBody>
                  <a:tcPr/>
                </a:tc>
                <a:tc>
                  <a:txBody>
                    <a:bodyPr/>
                    <a:lstStyle/>
                    <a:p>
                      <a:r>
                        <a:rPr lang="en-US" dirty="0"/>
                        <a:t>Gather information and technologies </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1</a:t>
            </a:r>
          </a:p>
        </p:txBody>
      </p:sp>
    </p:spTree>
    <p:extLst>
      <p:ext uri="{BB962C8B-B14F-4D97-AF65-F5344CB8AC3E}">
        <p14:creationId xmlns:p14="http://schemas.microsoft.com/office/powerpoint/2010/main" val="192273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1502350300"/>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Successfully created Login/Register page</a:t>
                      </a:r>
                    </a:p>
                  </a:txBody>
                  <a:tcPr/>
                </a:tc>
                <a:tc>
                  <a:txBody>
                    <a:bodyPr/>
                    <a:lstStyle/>
                    <a:p>
                      <a:r>
                        <a:rPr lang="en-US" dirty="0"/>
                        <a:t>4</a:t>
                      </a:r>
                    </a:p>
                  </a:txBody>
                  <a:tcPr/>
                </a:tc>
                <a:extLst>
                  <a:ext uri="{0D108BD9-81ED-4DB2-BD59-A6C34878D82A}">
                    <a16:rowId xmlns:a16="http://schemas.microsoft.com/office/drawing/2014/main" val="1223191832"/>
                  </a:ext>
                </a:extLst>
              </a:tr>
              <a:tr h="370840">
                <a:tc>
                  <a:txBody>
                    <a:bodyPr/>
                    <a:lstStyle/>
                    <a:p>
                      <a:r>
                        <a:rPr lang="en-US" dirty="0"/>
                        <a:t>Successfully created firebase to store user’s data</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Web App can check and response to wrong input </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98003181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Email verification system still have error </a:t>
                      </a:r>
                    </a:p>
                  </a:txBody>
                  <a:tcPr/>
                </a:tc>
                <a:tc>
                  <a:txBody>
                    <a:bodyPr/>
                    <a:lstStyle/>
                    <a:p>
                      <a:r>
                        <a:rPr lang="en-US" dirty="0"/>
                        <a:t>2</a:t>
                      </a:r>
                    </a:p>
                  </a:txBody>
                  <a:tcPr/>
                </a:tc>
                <a:extLst>
                  <a:ext uri="{0D108BD9-81ED-4DB2-BD59-A6C34878D82A}">
                    <a16:rowId xmlns:a16="http://schemas.microsoft.com/office/drawing/2014/main" val="496091286"/>
                  </a:ext>
                </a:extLst>
              </a:tr>
              <a:tr h="370840">
                <a:tc>
                  <a:txBody>
                    <a:bodyPr/>
                    <a:lstStyle/>
                    <a:p>
                      <a:r>
                        <a:rPr lang="en-US" dirty="0"/>
                        <a:t>Time Management </a:t>
                      </a:r>
                    </a:p>
                  </a:txBody>
                  <a:tcPr/>
                </a:tc>
                <a:tc>
                  <a:txBody>
                    <a:bodyPr/>
                    <a:lstStyle/>
                    <a:p>
                      <a:r>
                        <a:rPr lang="en-US" dirty="0"/>
                        <a:t>4</a:t>
                      </a:r>
                    </a:p>
                  </a:txBody>
                  <a:tcPr/>
                </a:tc>
                <a:extLst>
                  <a:ext uri="{0D108BD9-81ED-4DB2-BD59-A6C34878D82A}">
                    <a16:rowId xmlns:a16="http://schemas.microsoft.com/office/drawing/2014/main" val="1795855076"/>
                  </a:ext>
                </a:extLst>
              </a:tr>
              <a:tr h="370840">
                <a:tc>
                  <a:txBody>
                    <a:bodyPr/>
                    <a:lstStyle/>
                    <a:p>
                      <a:r>
                        <a:rPr lang="en-US" dirty="0"/>
                        <a:t>Background image to the homepage</a:t>
                      </a:r>
                    </a:p>
                  </a:txBody>
                  <a:tcPr/>
                </a:tc>
                <a:tc>
                  <a:txBody>
                    <a:bodyPr/>
                    <a:lstStyle/>
                    <a:p>
                      <a:r>
                        <a:rPr lang="en-US" dirty="0"/>
                        <a:t>3</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478483930"/>
              </p:ext>
            </p:extLst>
          </p:nvPr>
        </p:nvGraphicFramePr>
        <p:xfrm>
          <a:off x="1809669" y="483563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9978438"/>
                    </a:ext>
                  </a:extLst>
                </a:gridCol>
                <a:gridCol w="4064000">
                  <a:extLst>
                    <a:ext uri="{9D8B030D-6E8A-4147-A177-3AD203B41FA5}">
                      <a16:colId xmlns:a16="http://schemas.microsoft.com/office/drawing/2014/main" val="2158771475"/>
                    </a:ext>
                  </a:extLst>
                </a:gridCol>
              </a:tblGrid>
              <a:tr h="370840">
                <a:tc>
                  <a:txBody>
                    <a:bodyPr/>
                    <a:lstStyle/>
                    <a:p>
                      <a:r>
                        <a:rPr lang="en-US" dirty="0"/>
                        <a:t>Sprint II</a:t>
                      </a: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dirty="0"/>
                        <a:t>Made part of the project UI</a:t>
                      </a:r>
                    </a:p>
                  </a:txBody>
                  <a:tcPr/>
                </a:tc>
                <a:tc>
                  <a:txBody>
                    <a:bodyPr/>
                    <a:lstStyle/>
                    <a:p>
                      <a:r>
                        <a:rPr lang="en-US" dirty="0"/>
                        <a:t>Started on Implementation of Database</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II</a:t>
            </a:r>
          </a:p>
        </p:txBody>
      </p:sp>
    </p:spTree>
    <p:extLst>
      <p:ext uri="{BB962C8B-B14F-4D97-AF65-F5344CB8AC3E}">
        <p14:creationId xmlns:p14="http://schemas.microsoft.com/office/powerpoint/2010/main" val="276790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Future scope</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6" name="TextBox 5">
            <a:extLst>
              <a:ext uri="{FF2B5EF4-FFF2-40B4-BE49-F238E27FC236}">
                <a16:creationId xmlns:a16="http://schemas.microsoft.com/office/drawing/2014/main" id="{1E3E80E9-0A57-4649-89A6-C306CEE04EFD}"/>
              </a:ext>
            </a:extLst>
          </p:cNvPr>
          <p:cNvSpPr txBox="1"/>
          <p:nvPr/>
        </p:nvSpPr>
        <p:spPr>
          <a:xfrm>
            <a:off x="1086678" y="2491409"/>
            <a:ext cx="5804452" cy="1477328"/>
          </a:xfrm>
          <a:prstGeom prst="rect">
            <a:avLst/>
          </a:prstGeom>
          <a:noFill/>
        </p:spPr>
        <p:txBody>
          <a:bodyPr wrap="square" rtlCol="0">
            <a:spAutoFit/>
          </a:bodyPr>
          <a:lstStyle/>
          <a:p>
            <a:pPr marL="342900" indent="-342900">
              <a:buFont typeface="+mj-lt"/>
              <a:buAutoNum type="arabicPeriod"/>
            </a:pPr>
            <a:r>
              <a:rPr lang="en-US" dirty="0"/>
              <a:t>We could merge the login &amp; register input field </a:t>
            </a:r>
          </a:p>
          <a:p>
            <a:pPr marL="342900" indent="-342900">
              <a:buFont typeface="+mj-lt"/>
              <a:buAutoNum type="arabicPeriod"/>
            </a:pPr>
            <a:r>
              <a:rPr lang="en-US" dirty="0"/>
              <a:t>More scrum meeting virtually</a:t>
            </a:r>
          </a:p>
          <a:p>
            <a:pPr marL="342900" indent="-342900">
              <a:buFont typeface="+mj-lt"/>
              <a:buAutoNum type="arabicPeriod"/>
            </a:pPr>
            <a:r>
              <a:rPr lang="en-US" dirty="0"/>
              <a:t>Create admin page and function </a:t>
            </a:r>
          </a:p>
          <a:p>
            <a:pPr marL="342900" indent="-342900">
              <a:buFont typeface="+mj-lt"/>
              <a:buAutoNum type="arabicPeriod"/>
            </a:pPr>
            <a:r>
              <a:rPr lang="en-US" dirty="0"/>
              <a:t>Add a product list </a:t>
            </a:r>
          </a:p>
          <a:p>
            <a:pPr marL="342900" indent="-342900">
              <a:buFont typeface="+mj-lt"/>
              <a:buAutoNum type="arabicPeriod"/>
            </a:pPr>
            <a:r>
              <a:rPr lang="en-US" dirty="0"/>
              <a:t>Fix the error Email verification system</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This web app will guide students and users who have less experience on PC hardware to pick the right parts. Also, it will help experienced PC shoppers fulfill their dream of building their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2862322"/>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So I’m changing my main editing tool from Adobe Premiere to Davinci Resolve. I have a great Gaming Desktop and it worked well with Premiere, but after moving to Davinci it runs much slower. I was told that different professional</a:t>
            </a:r>
            <a:r>
              <a:rPr lang="zh-CN" altLang="en-US" sz="2000" dirty="0">
                <a:solidFill>
                  <a:schemeClr val="bg1"/>
                </a:solidFill>
              </a:rPr>
              <a:t> </a:t>
            </a:r>
            <a:r>
              <a:rPr lang="en-US" sz="2000" dirty="0">
                <a:solidFill>
                  <a:schemeClr val="bg1"/>
                </a:solidFill>
              </a:rPr>
              <a:t>software sometimes make more use of different</a:t>
            </a:r>
            <a:r>
              <a:rPr lang="zh-CN" altLang="en-US" sz="2000" dirty="0">
                <a:solidFill>
                  <a:schemeClr val="bg1"/>
                </a:solidFill>
              </a:rPr>
              <a:t> </a:t>
            </a:r>
            <a:r>
              <a:rPr lang="en-US" sz="2000" dirty="0">
                <a:solidFill>
                  <a:schemeClr val="bg1"/>
                </a:solidFill>
              </a:rPr>
              <a:t>components of the PC.  When I was</a:t>
            </a:r>
            <a:r>
              <a:rPr lang="zh-CN" altLang="en-US" sz="2000" dirty="0">
                <a:solidFill>
                  <a:schemeClr val="bg1"/>
                </a:solidFill>
              </a:rPr>
              <a:t> </a:t>
            </a:r>
            <a:r>
              <a:rPr lang="en-US" altLang="zh-CN" sz="2000" dirty="0">
                <a:solidFill>
                  <a:schemeClr val="bg1"/>
                </a:solidFill>
              </a:rPr>
              <a:t>trying</a:t>
            </a:r>
            <a:r>
              <a:rPr lang="zh-CN" altLang="en-US" sz="2000" dirty="0">
                <a:solidFill>
                  <a:schemeClr val="bg1"/>
                </a:solidFill>
              </a:rPr>
              <a:t> </a:t>
            </a:r>
            <a:r>
              <a:rPr lang="en-US" altLang="zh-CN" sz="2000" dirty="0">
                <a:solidFill>
                  <a:schemeClr val="bg1"/>
                </a:solidFill>
              </a:rPr>
              <a:t>to</a:t>
            </a:r>
            <a:r>
              <a:rPr lang="en-US" sz="2000" dirty="0">
                <a:solidFill>
                  <a:schemeClr val="bg1"/>
                </a:solidFill>
              </a:rPr>
              <a:t> find which part of my PC should be</a:t>
            </a:r>
            <a:r>
              <a:rPr lang="zh-CN" altLang="en-US" sz="2000" dirty="0">
                <a:solidFill>
                  <a:schemeClr val="bg1"/>
                </a:solidFill>
              </a:rPr>
              <a:t> </a:t>
            </a:r>
            <a:r>
              <a:rPr lang="en-US" altLang="zh-CN" sz="2000" dirty="0">
                <a:solidFill>
                  <a:schemeClr val="bg1"/>
                </a:solidFill>
              </a:rPr>
              <a:t>replaced,</a:t>
            </a:r>
            <a:r>
              <a:rPr lang="en-US" sz="2000" dirty="0">
                <a:solidFill>
                  <a:schemeClr val="bg1"/>
                </a:solidFill>
              </a:rPr>
              <a:t> I found that all</a:t>
            </a:r>
            <a:r>
              <a:rPr lang="zh-CN" altLang="en-US" sz="2000" dirty="0">
                <a:solidFill>
                  <a:schemeClr val="bg1"/>
                </a:solidFill>
              </a:rPr>
              <a:t> </a:t>
            </a:r>
            <a:r>
              <a:rPr lang="en-US" sz="2000" dirty="0">
                <a:solidFill>
                  <a:schemeClr val="bg1"/>
                </a:solidFill>
              </a:rPr>
              <a:t>the current PC building websites separated their PC builds into categories like gaming PC, creator PC, or office PC. It would be helpful to have a PC Building website which can make buying suggestions based not only on the main use, but also based on the specific workflow and tools.</a:t>
            </a:r>
          </a:p>
        </p:txBody>
      </p:sp>
    </p:spTree>
    <p:extLst>
      <p:ext uri="{BB962C8B-B14F-4D97-AF65-F5344CB8AC3E}">
        <p14:creationId xmlns:p14="http://schemas.microsoft.com/office/powerpoint/2010/main" val="154540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laptop which can be used for heavy gaming as well as </a:t>
            </a:r>
            <a:r>
              <a:rPr lang="en-US" altLang="zh-CN" sz="2400" dirty="0">
                <a:solidFill>
                  <a:schemeClr val="bg1"/>
                </a:solidFill>
              </a:rPr>
              <a:t>course</a:t>
            </a:r>
            <a:r>
              <a:rPr lang="en-US" sz="2400" dirty="0">
                <a:solidFill>
                  <a:schemeClr val="bg1"/>
                </a:solidFill>
              </a:rPr>
              <a:t> work.  The existing PC websites only show the specs of the laptops. However, the gaming performance is not only related to the specs on the laptop.  The thermal strategy, </a:t>
            </a:r>
            <a:r>
              <a:rPr lang="en-US" sz="2400" dirty="0" err="1">
                <a:solidFill>
                  <a:schemeClr val="bg1"/>
                </a:solidFill>
              </a:rPr>
              <a:t>TDP</a:t>
            </a:r>
            <a:r>
              <a:rPr lang="en-US" sz="2400" dirty="0">
                <a:solidFill>
                  <a:schemeClr val="bg1"/>
                </a:solidFill>
              </a:rPr>
              <a:t> settings, power management, and even pre-installed software will affect the gaming performance in the real world. These detailed information are not shown on existing websites. It would be great to have a website to show me the real gaming performance of each laptop to help me make purchase decisions.</a:t>
            </a:r>
          </a:p>
        </p:txBody>
      </p:sp>
    </p:spTree>
    <p:extLst>
      <p:ext uri="{BB962C8B-B14F-4D97-AF65-F5344CB8AC3E}">
        <p14:creationId xmlns:p14="http://schemas.microsoft.com/office/powerpoint/2010/main" val="299472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655559222"/>
              </p:ext>
            </p:extLst>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13" name="Table 14">
            <a:extLst>
              <a:ext uri="{FF2B5EF4-FFF2-40B4-BE49-F238E27FC236}">
                <a16:creationId xmlns:a16="http://schemas.microsoft.com/office/drawing/2014/main" id="{4331C897-2EE2-4058-BD89-8F4354A66491}"/>
              </a:ext>
            </a:extLst>
          </p:cNvPr>
          <p:cNvGraphicFramePr>
            <a:graphicFrameLocks noGrp="1"/>
          </p:cNvGraphicFramePr>
          <p:nvPr>
            <p:extLst>
              <p:ext uri="{D42A27DB-BD31-4B8C-83A1-F6EECF244321}">
                <p14:modId xmlns:p14="http://schemas.microsoft.com/office/powerpoint/2010/main" val="79551705"/>
              </p:ext>
            </p:extLst>
          </p:nvPr>
        </p:nvGraphicFramePr>
        <p:xfrm>
          <a:off x="1016001" y="1284515"/>
          <a:ext cx="10301360" cy="3988526"/>
        </p:xfrm>
        <a:graphic>
          <a:graphicData uri="http://schemas.openxmlformats.org/drawingml/2006/table">
            <a:tbl>
              <a:tblPr firstRow="1" bandRow="1">
                <a:tableStyleId>{5C22544A-7EE6-4342-B048-85BDC9FD1C3A}</a:tableStyleId>
              </a:tblPr>
              <a:tblGrid>
                <a:gridCol w="746538">
                  <a:extLst>
                    <a:ext uri="{9D8B030D-6E8A-4147-A177-3AD203B41FA5}">
                      <a16:colId xmlns:a16="http://schemas.microsoft.com/office/drawing/2014/main" val="3721174720"/>
                    </a:ext>
                  </a:extLst>
                </a:gridCol>
                <a:gridCol w="1762539">
                  <a:extLst>
                    <a:ext uri="{9D8B030D-6E8A-4147-A177-3AD203B41FA5}">
                      <a16:colId xmlns:a16="http://schemas.microsoft.com/office/drawing/2014/main" val="3544834240"/>
                    </a:ext>
                  </a:extLst>
                </a:gridCol>
                <a:gridCol w="4916557">
                  <a:extLst>
                    <a:ext uri="{9D8B030D-6E8A-4147-A177-3AD203B41FA5}">
                      <a16:colId xmlns:a16="http://schemas.microsoft.com/office/drawing/2014/main" val="1967960903"/>
                    </a:ext>
                  </a:extLst>
                </a:gridCol>
                <a:gridCol w="1577008">
                  <a:extLst>
                    <a:ext uri="{9D8B030D-6E8A-4147-A177-3AD203B41FA5}">
                      <a16:colId xmlns:a16="http://schemas.microsoft.com/office/drawing/2014/main" val="926572943"/>
                    </a:ext>
                  </a:extLst>
                </a:gridCol>
                <a:gridCol w="1298718">
                  <a:extLst>
                    <a:ext uri="{9D8B030D-6E8A-4147-A177-3AD203B41FA5}">
                      <a16:colId xmlns:a16="http://schemas.microsoft.com/office/drawing/2014/main" val="3256339327"/>
                    </a:ext>
                  </a:extLst>
                </a:gridCol>
              </a:tblGrid>
              <a:tr h="650302">
                <a:tc>
                  <a:txBody>
                    <a:bodyPr/>
                    <a:lstStyle/>
                    <a:p>
                      <a:r>
                        <a:rPr lang="en-US" dirty="0"/>
                        <a:t>#</a:t>
                      </a:r>
                    </a:p>
                  </a:txBody>
                  <a:tcPr/>
                </a:tc>
                <a:tc>
                  <a:txBody>
                    <a:bodyPr/>
                    <a:lstStyle/>
                    <a:p>
                      <a:r>
                        <a:rPr lang="en-US" dirty="0"/>
                        <a:t>Tasks</a:t>
                      </a:r>
                    </a:p>
                  </a:txBody>
                  <a:tcPr/>
                </a:tc>
                <a:tc>
                  <a:txBody>
                    <a:bodyPr/>
                    <a:lstStyle/>
                    <a:p>
                      <a:r>
                        <a:rPr lang="en-US" dirty="0"/>
                        <a:t>Features</a:t>
                      </a:r>
                    </a:p>
                  </a:txBody>
                  <a:tcPr/>
                </a:tc>
                <a:tc>
                  <a:txBody>
                    <a:bodyPr/>
                    <a:lstStyle/>
                    <a:p>
                      <a:r>
                        <a:rPr lang="en-US" dirty="0"/>
                        <a:t>Date</a:t>
                      </a:r>
                    </a:p>
                  </a:txBody>
                  <a:tcPr/>
                </a:tc>
                <a:tc>
                  <a:txBody>
                    <a:bodyPr/>
                    <a:lstStyle/>
                    <a:p>
                      <a:r>
                        <a:rPr lang="en-US" dirty="0"/>
                        <a:t>Priority</a:t>
                      </a:r>
                    </a:p>
                  </a:txBody>
                  <a:tcPr/>
                </a:tc>
                <a:extLst>
                  <a:ext uri="{0D108BD9-81ED-4DB2-BD59-A6C34878D82A}">
                    <a16:rowId xmlns:a16="http://schemas.microsoft.com/office/drawing/2014/main" val="2941361379"/>
                  </a:ext>
                </a:extLst>
              </a:tr>
              <a:tr h="622853">
                <a:tc>
                  <a:txBody>
                    <a:bodyPr/>
                    <a:lstStyle/>
                    <a:p>
                      <a:r>
                        <a:rPr lang="en-US" dirty="0"/>
                        <a:t>1</a:t>
                      </a:r>
                    </a:p>
                  </a:txBody>
                  <a:tcPr/>
                </a:tc>
                <a:tc>
                  <a:txBody>
                    <a:bodyPr/>
                    <a:lstStyle/>
                    <a:p>
                      <a:r>
                        <a:rPr lang="en-US" dirty="0"/>
                        <a:t>Brain</a:t>
                      </a:r>
                    </a:p>
                    <a:p>
                      <a:r>
                        <a:rPr lang="en-US" dirty="0"/>
                        <a:t>Storming</a:t>
                      </a:r>
                    </a:p>
                  </a:txBody>
                  <a:tcPr/>
                </a:tc>
                <a:tc>
                  <a:txBody>
                    <a:bodyPr/>
                    <a:lstStyle/>
                    <a:p>
                      <a:r>
                        <a:rPr lang="en-US" dirty="0"/>
                        <a:t>Every team members shared ideas. We, as a team decided the topic for the project.</a:t>
                      </a:r>
                    </a:p>
                  </a:txBody>
                  <a:tcPr/>
                </a:tc>
                <a:tc>
                  <a:txBody>
                    <a:bodyPr/>
                    <a:lstStyle/>
                    <a:p>
                      <a:r>
                        <a:rPr lang="en-US" dirty="0"/>
                        <a:t>08/33/2020</a:t>
                      </a:r>
                    </a:p>
                    <a:p>
                      <a:r>
                        <a:rPr lang="en-US" dirty="0"/>
                        <a:t>to 09/07/2020</a:t>
                      </a:r>
                    </a:p>
                  </a:txBody>
                  <a:tcPr/>
                </a:tc>
                <a:tc>
                  <a:txBody>
                    <a:bodyPr/>
                    <a:lstStyle/>
                    <a:p>
                      <a:r>
                        <a:rPr lang="en-US" dirty="0"/>
                        <a:t>High</a:t>
                      </a:r>
                    </a:p>
                  </a:txBody>
                  <a:tcPr/>
                </a:tc>
                <a:extLst>
                  <a:ext uri="{0D108BD9-81ED-4DB2-BD59-A6C34878D82A}">
                    <a16:rowId xmlns:a16="http://schemas.microsoft.com/office/drawing/2014/main" val="3417682182"/>
                  </a:ext>
                </a:extLst>
              </a:tr>
              <a:tr h="728870">
                <a:tc>
                  <a:txBody>
                    <a:bodyPr/>
                    <a:lstStyle/>
                    <a:p>
                      <a:r>
                        <a:rPr lang="en-US" dirty="0"/>
                        <a:t>2</a:t>
                      </a:r>
                    </a:p>
                  </a:txBody>
                  <a:tcPr/>
                </a:tc>
                <a:tc>
                  <a:txBody>
                    <a:bodyPr/>
                    <a:lstStyle/>
                    <a:p>
                      <a:r>
                        <a:rPr lang="en-US" dirty="0"/>
                        <a:t>Requirement </a:t>
                      </a:r>
                    </a:p>
                    <a:p>
                      <a:r>
                        <a:rPr lang="en-US" dirty="0"/>
                        <a:t>Gathering</a:t>
                      </a:r>
                    </a:p>
                  </a:txBody>
                  <a:tcPr/>
                </a:tc>
                <a:tc>
                  <a:txBody>
                    <a:bodyPr/>
                    <a:lstStyle/>
                    <a:p>
                      <a:r>
                        <a:rPr lang="en-US" dirty="0"/>
                        <a:t>Gathering all the required information that will be helpful to the project.</a:t>
                      </a:r>
                    </a:p>
                  </a:txBody>
                  <a:tcPr/>
                </a:tc>
                <a:tc>
                  <a:txBody>
                    <a:bodyPr/>
                    <a:lstStyle/>
                    <a:p>
                      <a:r>
                        <a:rPr lang="en-US" dirty="0"/>
                        <a:t>09/07/2020</a:t>
                      </a:r>
                    </a:p>
                    <a:p>
                      <a:r>
                        <a:rPr lang="en-US" dirty="0"/>
                        <a:t>to 9/15/2020</a:t>
                      </a:r>
                    </a:p>
                  </a:txBody>
                  <a:tcPr/>
                </a:tc>
                <a:tc>
                  <a:txBody>
                    <a:bodyPr/>
                    <a:lstStyle/>
                    <a:p>
                      <a:r>
                        <a:rPr lang="en-US" dirty="0"/>
                        <a:t>Moderate</a:t>
                      </a:r>
                    </a:p>
                  </a:txBody>
                  <a:tcPr/>
                </a:tc>
                <a:extLst>
                  <a:ext uri="{0D108BD9-81ED-4DB2-BD59-A6C34878D82A}">
                    <a16:rowId xmlns:a16="http://schemas.microsoft.com/office/drawing/2014/main" val="867493732"/>
                  </a:ext>
                </a:extLst>
              </a:tr>
              <a:tr h="689114">
                <a:tc>
                  <a:txBody>
                    <a:bodyPr/>
                    <a:lstStyle/>
                    <a:p>
                      <a:r>
                        <a:rPr lang="en-US" dirty="0"/>
                        <a:t>3</a:t>
                      </a:r>
                    </a:p>
                  </a:txBody>
                  <a:tcPr/>
                </a:tc>
                <a:tc>
                  <a:txBody>
                    <a:bodyPr/>
                    <a:lstStyle/>
                    <a:p>
                      <a:r>
                        <a:rPr lang="en-US" dirty="0"/>
                        <a:t>Research on </a:t>
                      </a:r>
                    </a:p>
                    <a:p>
                      <a:r>
                        <a:rPr lang="en-US" dirty="0"/>
                        <a:t>technologies</a:t>
                      </a:r>
                    </a:p>
                  </a:txBody>
                  <a:tcPr/>
                </a:tc>
                <a:tc>
                  <a:txBody>
                    <a:bodyPr/>
                    <a:lstStyle/>
                    <a:p>
                      <a:r>
                        <a:rPr lang="en-US" dirty="0"/>
                        <a:t>Group discussion about what technologies to be used in our web application.</a:t>
                      </a:r>
                    </a:p>
                  </a:txBody>
                  <a:tcPr/>
                </a:tc>
                <a:tc>
                  <a:txBody>
                    <a:bodyPr/>
                    <a:lstStyle/>
                    <a:p>
                      <a:r>
                        <a:rPr lang="en-US" dirty="0"/>
                        <a:t>09/17/2020</a:t>
                      </a:r>
                    </a:p>
                    <a:p>
                      <a:r>
                        <a:rPr lang="en-US" dirty="0"/>
                        <a:t>to 9/20/2020</a:t>
                      </a:r>
                    </a:p>
                  </a:txBody>
                  <a:tcPr/>
                </a:tc>
                <a:tc>
                  <a:txBody>
                    <a:bodyPr/>
                    <a:lstStyle/>
                    <a:p>
                      <a:r>
                        <a:rPr lang="en-US" dirty="0"/>
                        <a:t>High</a:t>
                      </a:r>
                    </a:p>
                  </a:txBody>
                  <a:tcPr/>
                </a:tc>
                <a:extLst>
                  <a:ext uri="{0D108BD9-81ED-4DB2-BD59-A6C34878D82A}">
                    <a16:rowId xmlns:a16="http://schemas.microsoft.com/office/drawing/2014/main" val="2778607831"/>
                  </a:ext>
                </a:extLst>
              </a:tr>
              <a:tr h="622852">
                <a:tc>
                  <a:txBody>
                    <a:bodyPr/>
                    <a:lstStyle/>
                    <a:p>
                      <a:r>
                        <a:rPr lang="en-US" dirty="0"/>
                        <a:t>4</a:t>
                      </a:r>
                    </a:p>
                  </a:txBody>
                  <a:tcPr/>
                </a:tc>
                <a:tc>
                  <a:txBody>
                    <a:bodyPr/>
                    <a:lstStyle/>
                    <a:p>
                      <a:r>
                        <a:rPr lang="en-US" dirty="0"/>
                        <a:t>Creating user login page </a:t>
                      </a:r>
                    </a:p>
                  </a:txBody>
                  <a:tcPr/>
                </a:tc>
                <a:tc>
                  <a:txBody>
                    <a:bodyPr/>
                    <a:lstStyle/>
                    <a:p>
                      <a:r>
                        <a:rPr lang="en-US" dirty="0"/>
                        <a:t>We had started planning and designing the user interface.</a:t>
                      </a:r>
                    </a:p>
                  </a:txBody>
                  <a:tcPr/>
                </a:tc>
                <a:tc>
                  <a:txBody>
                    <a:bodyPr/>
                    <a:lstStyle/>
                    <a:p>
                      <a:r>
                        <a:rPr lang="en-US" dirty="0"/>
                        <a:t>09/25/2020</a:t>
                      </a:r>
                    </a:p>
                    <a:p>
                      <a:r>
                        <a:rPr lang="en-US" dirty="0"/>
                        <a:t>to 9/28/2020</a:t>
                      </a:r>
                    </a:p>
                  </a:txBody>
                  <a:tcPr/>
                </a:tc>
                <a:tc>
                  <a:txBody>
                    <a:bodyPr/>
                    <a:lstStyle/>
                    <a:p>
                      <a:r>
                        <a:rPr lang="en-US" dirty="0"/>
                        <a:t>Moderate</a:t>
                      </a:r>
                    </a:p>
                  </a:txBody>
                  <a:tcPr/>
                </a:tc>
                <a:extLst>
                  <a:ext uri="{0D108BD9-81ED-4DB2-BD59-A6C34878D82A}">
                    <a16:rowId xmlns:a16="http://schemas.microsoft.com/office/drawing/2014/main" val="877015754"/>
                  </a:ext>
                </a:extLst>
              </a:tr>
              <a:tr h="573135">
                <a:tc>
                  <a:txBody>
                    <a:bodyPr/>
                    <a:lstStyle/>
                    <a:p>
                      <a:r>
                        <a:rPr lang="en-US" dirty="0"/>
                        <a:t>5</a:t>
                      </a:r>
                    </a:p>
                  </a:txBody>
                  <a:tcPr/>
                </a:tc>
                <a:tc>
                  <a:txBody>
                    <a:bodyPr/>
                    <a:lstStyle/>
                    <a:p>
                      <a:r>
                        <a:rPr lang="en-US" dirty="0"/>
                        <a:t>Creating backend </a:t>
                      </a:r>
                    </a:p>
                  </a:txBody>
                  <a:tcPr/>
                </a:tc>
                <a:tc>
                  <a:txBody>
                    <a:bodyPr/>
                    <a:lstStyle/>
                    <a:p>
                      <a:r>
                        <a:rPr lang="en-US" dirty="0"/>
                        <a:t>We had started learning firebase and were trying to connect it to our interface.</a:t>
                      </a:r>
                    </a:p>
                  </a:txBody>
                  <a:tcPr/>
                </a:tc>
                <a:tc>
                  <a:txBody>
                    <a:bodyPr/>
                    <a:lstStyle/>
                    <a:p>
                      <a:r>
                        <a:rPr lang="en-US" dirty="0"/>
                        <a:t>09/29/2020</a:t>
                      </a:r>
                    </a:p>
                    <a:p>
                      <a:r>
                        <a:rPr lang="en-US" dirty="0"/>
                        <a:t>to 10/02/2020</a:t>
                      </a:r>
                    </a:p>
                  </a:txBody>
                  <a:tcPr/>
                </a:tc>
                <a:tc>
                  <a:txBody>
                    <a:bodyPr/>
                    <a:lstStyle/>
                    <a:p>
                      <a:r>
                        <a:rPr lang="en-US" dirty="0"/>
                        <a:t>High</a:t>
                      </a:r>
                    </a:p>
                  </a:txBody>
                  <a:tcPr/>
                </a:tc>
                <a:extLst>
                  <a:ext uri="{0D108BD9-81ED-4DB2-BD59-A6C34878D82A}">
                    <a16:rowId xmlns:a16="http://schemas.microsoft.com/office/drawing/2014/main" val="530836145"/>
                  </a:ext>
                </a:extLst>
              </a:tr>
            </a:tbl>
          </a:graphicData>
        </a:graphic>
      </p:graphicFrame>
      <p:sp>
        <p:nvSpPr>
          <p:cNvPr id="16" name="TextBox 15">
            <a:extLst>
              <a:ext uri="{FF2B5EF4-FFF2-40B4-BE49-F238E27FC236}">
                <a16:creationId xmlns:a16="http://schemas.microsoft.com/office/drawing/2014/main" id="{81F840A8-DF61-42DC-B40B-338526A5791E}"/>
              </a:ext>
            </a:extLst>
          </p:cNvPr>
          <p:cNvSpPr txBox="1"/>
          <p:nvPr/>
        </p:nvSpPr>
        <p:spPr>
          <a:xfrm>
            <a:off x="1016000" y="453642"/>
            <a:ext cx="4722191" cy="369332"/>
          </a:xfrm>
          <a:prstGeom prst="rect">
            <a:avLst/>
          </a:prstGeom>
          <a:noFill/>
        </p:spPr>
        <p:txBody>
          <a:bodyPr wrap="square" rtlCol="0">
            <a:spAutoFit/>
          </a:bodyPr>
          <a:lstStyle/>
          <a:p>
            <a:r>
              <a:rPr lang="en-US" dirty="0"/>
              <a:t>Product Back</a:t>
            </a:r>
            <a:r>
              <a:rPr lang="en-US" altLang="zh-CN" dirty="0"/>
              <a:t>log</a:t>
            </a:r>
            <a:endParaRPr lang="en-US" dirty="0"/>
          </a:p>
        </p:txBody>
      </p:sp>
    </p:spTree>
    <p:extLst>
      <p:ext uri="{BB962C8B-B14F-4D97-AF65-F5344CB8AC3E}">
        <p14:creationId xmlns:p14="http://schemas.microsoft.com/office/powerpoint/2010/main" val="23260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p:txBody>
          <a:bodyPr/>
          <a:lstStyle/>
          <a:p>
            <a:r>
              <a:rPr lang="en-US" dirty="0"/>
              <a:t>User Stories &amp; Acceptance Criteria</a:t>
            </a:r>
          </a:p>
        </p:txBody>
      </p:sp>
      <p:graphicFrame>
        <p:nvGraphicFramePr>
          <p:cNvPr id="8" name="Table 8">
            <a:extLst>
              <a:ext uri="{FF2B5EF4-FFF2-40B4-BE49-F238E27FC236}">
                <a16:creationId xmlns:a16="http://schemas.microsoft.com/office/drawing/2014/main" id="{E0EB1532-C95A-4410-AD11-C5C6C06DF447}"/>
              </a:ext>
            </a:extLst>
          </p:cNvPr>
          <p:cNvGraphicFramePr>
            <a:graphicFrameLocks noGrp="1"/>
          </p:cNvGraphicFramePr>
          <p:nvPr>
            <p:extLst>
              <p:ext uri="{D42A27DB-BD31-4B8C-83A1-F6EECF244321}">
                <p14:modId xmlns:p14="http://schemas.microsoft.com/office/powerpoint/2010/main" val="1863079353"/>
              </p:ext>
            </p:extLst>
          </p:nvPr>
        </p:nvGraphicFramePr>
        <p:xfrm>
          <a:off x="728870" y="3260034"/>
          <a:ext cx="10694504" cy="3053607"/>
        </p:xfrm>
        <a:graphic>
          <a:graphicData uri="http://schemas.openxmlformats.org/drawingml/2006/table">
            <a:tbl>
              <a:tblPr firstRow="1" bandRow="1">
                <a:tableStyleId>{5C22544A-7EE6-4342-B048-85BDC9FD1C3A}</a:tableStyleId>
              </a:tblPr>
              <a:tblGrid>
                <a:gridCol w="5347252">
                  <a:extLst>
                    <a:ext uri="{9D8B030D-6E8A-4147-A177-3AD203B41FA5}">
                      <a16:colId xmlns:a16="http://schemas.microsoft.com/office/drawing/2014/main" val="2838068099"/>
                    </a:ext>
                  </a:extLst>
                </a:gridCol>
                <a:gridCol w="5347252">
                  <a:extLst>
                    <a:ext uri="{9D8B030D-6E8A-4147-A177-3AD203B41FA5}">
                      <a16:colId xmlns:a16="http://schemas.microsoft.com/office/drawing/2014/main" val="2270170429"/>
                    </a:ext>
                  </a:extLst>
                </a:gridCol>
              </a:tblGrid>
              <a:tr h="748033">
                <a:tc>
                  <a:txBody>
                    <a:bodyPr/>
                    <a:lstStyle/>
                    <a:p>
                      <a:r>
                        <a:rPr lang="en-US" dirty="0"/>
                        <a:t>User Story </a:t>
                      </a:r>
                    </a:p>
                  </a:txBody>
                  <a:tcPr/>
                </a:tc>
                <a:tc>
                  <a:txBody>
                    <a:bodyPr/>
                    <a:lstStyle/>
                    <a:p>
                      <a:r>
                        <a:rPr lang="en-US" dirty="0"/>
                        <a:t>Criteria</a:t>
                      </a:r>
                    </a:p>
                  </a:txBody>
                  <a:tcPr/>
                </a:tc>
                <a:extLst>
                  <a:ext uri="{0D108BD9-81ED-4DB2-BD59-A6C34878D82A}">
                    <a16:rowId xmlns:a16="http://schemas.microsoft.com/office/drawing/2014/main" val="4229573092"/>
                  </a:ext>
                </a:extLst>
              </a:tr>
              <a:tr h="1116854">
                <a:tc>
                  <a:txBody>
                    <a:bodyPr/>
                    <a:lstStyle/>
                    <a:p>
                      <a:r>
                        <a:rPr lang="en-US" dirty="0"/>
                        <a:t>As a User, I want to login to the website. I can freely create an account using my email address.</a:t>
                      </a:r>
                    </a:p>
                  </a:txBody>
                  <a:tcPr/>
                </a:tc>
                <a:tc>
                  <a:txBody>
                    <a:bodyPr/>
                    <a:lstStyle/>
                    <a:p>
                      <a:r>
                        <a:rPr lang="en-US" dirty="0"/>
                        <a:t>When users visit the website, they must first see the main page with login and register window. They can fill the registration form if they are a new user or login directly.</a:t>
                      </a:r>
                    </a:p>
                  </a:txBody>
                  <a:tcPr/>
                </a:tc>
                <a:extLst>
                  <a:ext uri="{0D108BD9-81ED-4DB2-BD59-A6C34878D82A}">
                    <a16:rowId xmlns:a16="http://schemas.microsoft.com/office/drawing/2014/main" val="3478085622"/>
                  </a:ext>
                </a:extLst>
              </a:tr>
              <a:tr h="1116854">
                <a:tc>
                  <a:txBody>
                    <a:bodyPr/>
                    <a:lstStyle/>
                    <a:p>
                      <a:r>
                        <a:rPr lang="en-US" dirty="0"/>
                        <a:t>As a Web admin, I want to differentiate my account management from normal user.</a:t>
                      </a:r>
                    </a:p>
                  </a:txBody>
                  <a:tcPr/>
                </a:tc>
                <a:tc>
                  <a:txBody>
                    <a:bodyPr/>
                    <a:lstStyle/>
                    <a:p>
                      <a:r>
                        <a:rPr lang="en-US" dirty="0"/>
                        <a:t>An admin account is only creatable through backend. They can also login from the website admin login page by using password and Email. </a:t>
                      </a:r>
                    </a:p>
                  </a:txBody>
                  <a:tcPr/>
                </a:tc>
                <a:extLst>
                  <a:ext uri="{0D108BD9-81ED-4DB2-BD59-A6C34878D82A}">
                    <a16:rowId xmlns:a16="http://schemas.microsoft.com/office/drawing/2014/main" val="2674060705"/>
                  </a:ext>
                </a:extLst>
              </a:tr>
            </a:tbl>
          </a:graphicData>
        </a:graphic>
      </p:graphicFrame>
    </p:spTree>
    <p:extLst>
      <p:ext uri="{BB962C8B-B14F-4D97-AF65-F5344CB8AC3E}">
        <p14:creationId xmlns:p14="http://schemas.microsoft.com/office/powerpoint/2010/main" val="423154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53BF-6C67-4F1A-A76D-1B2A0B2E4ADF}"/>
              </a:ext>
            </a:extLst>
          </p:cNvPr>
          <p:cNvSpPr>
            <a:spLocks noGrp="1"/>
          </p:cNvSpPr>
          <p:nvPr>
            <p:ph type="ctrTitle"/>
          </p:nvPr>
        </p:nvSpPr>
        <p:spPr/>
        <p:txBody>
          <a:bodyPr/>
          <a:lstStyle/>
          <a:p>
            <a:r>
              <a:rPr lang="en-US" dirty="0"/>
              <a:t>User Stories &amp; Acceptance Criteria</a:t>
            </a:r>
          </a:p>
        </p:txBody>
      </p:sp>
      <p:graphicFrame>
        <p:nvGraphicFramePr>
          <p:cNvPr id="4" name="Table 4">
            <a:extLst>
              <a:ext uri="{FF2B5EF4-FFF2-40B4-BE49-F238E27FC236}">
                <a16:creationId xmlns:a16="http://schemas.microsoft.com/office/drawing/2014/main" id="{779CDC4F-3B14-4A07-9C3A-7C5A32D6DE7C}"/>
              </a:ext>
            </a:extLst>
          </p:cNvPr>
          <p:cNvGraphicFramePr>
            <a:graphicFrameLocks noGrp="1"/>
          </p:cNvGraphicFramePr>
          <p:nvPr>
            <p:extLst>
              <p:ext uri="{D42A27DB-BD31-4B8C-83A1-F6EECF244321}">
                <p14:modId xmlns:p14="http://schemas.microsoft.com/office/powerpoint/2010/main" val="4176399759"/>
              </p:ext>
            </p:extLst>
          </p:nvPr>
        </p:nvGraphicFramePr>
        <p:xfrm>
          <a:off x="745951" y="3313043"/>
          <a:ext cx="10700098" cy="2984109"/>
        </p:xfrm>
        <a:graphic>
          <a:graphicData uri="http://schemas.openxmlformats.org/drawingml/2006/table">
            <a:tbl>
              <a:tblPr firstRow="1" bandRow="1">
                <a:tableStyleId>{5C22544A-7EE6-4342-B048-85BDC9FD1C3A}</a:tableStyleId>
              </a:tblPr>
              <a:tblGrid>
                <a:gridCol w="5350049">
                  <a:extLst>
                    <a:ext uri="{9D8B030D-6E8A-4147-A177-3AD203B41FA5}">
                      <a16:colId xmlns:a16="http://schemas.microsoft.com/office/drawing/2014/main" val="4143658756"/>
                    </a:ext>
                  </a:extLst>
                </a:gridCol>
                <a:gridCol w="5350049">
                  <a:extLst>
                    <a:ext uri="{9D8B030D-6E8A-4147-A177-3AD203B41FA5}">
                      <a16:colId xmlns:a16="http://schemas.microsoft.com/office/drawing/2014/main" val="1357616360"/>
                    </a:ext>
                  </a:extLst>
                </a:gridCol>
              </a:tblGrid>
              <a:tr h="606669">
                <a:tc>
                  <a:txBody>
                    <a:bodyPr/>
                    <a:lstStyle/>
                    <a:p>
                      <a:r>
                        <a:rPr lang="en-US" dirty="0"/>
                        <a:t>User Story</a:t>
                      </a:r>
                    </a:p>
                  </a:txBody>
                  <a:tcPr/>
                </a:tc>
                <a:tc>
                  <a:txBody>
                    <a:bodyPr/>
                    <a:lstStyle/>
                    <a:p>
                      <a:r>
                        <a:rPr lang="en-US" dirty="0"/>
                        <a:t> Criteria</a:t>
                      </a:r>
                    </a:p>
                  </a:txBody>
                  <a:tcPr/>
                </a:tc>
                <a:extLst>
                  <a:ext uri="{0D108BD9-81ED-4DB2-BD59-A6C34878D82A}">
                    <a16:rowId xmlns:a16="http://schemas.microsoft.com/office/drawing/2014/main" val="661802871"/>
                  </a:ext>
                </a:extLst>
              </a:tr>
              <a:tr h="497939">
                <a:tc>
                  <a:txBody>
                    <a:bodyPr/>
                    <a:lstStyle/>
                    <a:p>
                      <a:r>
                        <a:rPr lang="en-US" dirty="0"/>
                        <a:t>As a web app manager, I want to verify the existence of a new user’s Email.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When User fills registration form and completes registration, an Email with link should be sent to the same Email to verify the account. User must click the link within the Email to complete registration.</a:t>
                      </a:r>
                    </a:p>
                  </a:txBody>
                  <a:tcPr/>
                </a:tc>
                <a:extLst>
                  <a:ext uri="{0D108BD9-81ED-4DB2-BD59-A6C34878D82A}">
                    <a16:rowId xmlns:a16="http://schemas.microsoft.com/office/drawing/2014/main" val="3429054138"/>
                  </a:ext>
                </a:extLst>
              </a:tr>
              <a:tr h="1127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Web admin, I want to login to the website with ability to manage other accounts or create new items.</a:t>
                      </a:r>
                    </a:p>
                    <a:p>
                      <a:r>
                        <a:rPr lang="en-US" dirty="0"/>
                        <a:t> </a:t>
                      </a:r>
                    </a:p>
                  </a:txBody>
                  <a:tcPr/>
                </a:tc>
                <a:tc>
                  <a:txBody>
                    <a:bodyPr/>
                    <a:lstStyle/>
                    <a:p>
                      <a:r>
                        <a:rPr lang="en-US" dirty="0"/>
                        <a:t>Once Web admin logs in, they can click on a specialized tab to perform various activities which include: Creating, retrieving, updating and deleting users or products Etc.…</a:t>
                      </a:r>
                    </a:p>
                  </a:txBody>
                  <a:tcPr/>
                </a:tc>
                <a:extLst>
                  <a:ext uri="{0D108BD9-81ED-4DB2-BD59-A6C34878D82A}">
                    <a16:rowId xmlns:a16="http://schemas.microsoft.com/office/drawing/2014/main" val="366106404"/>
                  </a:ext>
                </a:extLst>
              </a:tr>
            </a:tbl>
          </a:graphicData>
        </a:graphic>
      </p:graphicFrame>
    </p:spTree>
    <p:extLst>
      <p:ext uri="{BB962C8B-B14F-4D97-AF65-F5344CB8AC3E}">
        <p14:creationId xmlns:p14="http://schemas.microsoft.com/office/powerpoint/2010/main" val="147205564"/>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94</TotalTime>
  <Words>1405</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 2</vt:lpstr>
      <vt:lpstr>DividendVTI</vt:lpstr>
      <vt:lpstr>PC builder web application</vt:lpstr>
      <vt:lpstr>Introduction</vt:lpstr>
      <vt:lpstr>Persona of a college Student </vt:lpstr>
      <vt:lpstr>Persona of a software engineer</vt:lpstr>
      <vt:lpstr>Persona of a FilMmaker</vt:lpstr>
      <vt:lpstr>Persona of a Gamer</vt:lpstr>
      <vt:lpstr>PowerPoint Presentation</vt:lpstr>
      <vt:lpstr>User Stories &amp; Acceptance Criteria</vt:lpstr>
      <vt:lpstr>User Stories &amp; Acceptance Criteria</vt:lpstr>
      <vt:lpstr>PowerPoint Presentation</vt:lpstr>
      <vt:lpstr>Project demo</vt:lpstr>
      <vt:lpstr>PowerPoint Presentation</vt:lpstr>
      <vt:lpstr>PowerPoint Presentation</vt:lpstr>
      <vt:lpstr>PowerPoint Presentation</vt:lpstr>
      <vt:lpstr>Sprint backlog</vt:lpstr>
      <vt:lpstr>Sprint backlog</vt:lpstr>
      <vt:lpstr>Future scope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18</cp:revision>
  <dcterms:created xsi:type="dcterms:W3CDTF">2020-10-04T03:24:25Z</dcterms:created>
  <dcterms:modified xsi:type="dcterms:W3CDTF">2020-10-30T16:16:56Z</dcterms:modified>
</cp:coreProperties>
</file>