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8"/>
  </p:notesMasterIdLst>
  <p:sldIdLst>
    <p:sldId id="256" r:id="rId2"/>
    <p:sldId id="257" r:id="rId3"/>
    <p:sldId id="258" r:id="rId4"/>
    <p:sldId id="259" r:id="rId5"/>
    <p:sldId id="275" r:id="rId6"/>
    <p:sldId id="27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 Mr. Sichao" initials="LMS" lastIdx="2" clrIdx="0">
    <p:extLst>
      <p:ext uri="{19B8F6BF-5375-455C-9EA6-DF929625EA0E}">
        <p15:presenceInfo xmlns:p15="http://schemas.microsoft.com/office/powerpoint/2012/main" userId="S::sl39575n@pace.edu::d2c2018b-2fb1-468c-8a62-6f692650e7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5" autoAdjust="0"/>
    <p:restoredTop sz="94360" autoAdjust="0"/>
  </p:normalViewPr>
  <p:slideViewPr>
    <p:cSldViewPr snapToGrid="0">
      <p:cViewPr varScale="1">
        <p:scale>
          <a:sx n="107" d="100"/>
          <a:sy n="107" d="100"/>
        </p:scale>
        <p:origin x="86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145044-682F-4173-987C-0A0926376C86}" type="datetimeFigureOut">
              <a:rPr lang="en-US" smtClean="0"/>
              <a:t>4/26/21</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F3A73-1472-415B-9044-37FF5DCFBBC2}" type="slidenum">
              <a:rPr lang="en-US" smtClean="0"/>
              <a:t>‹#›</a:t>
            </a:fld>
            <a:endParaRPr lang="en-US"/>
          </a:p>
        </p:txBody>
      </p:sp>
    </p:spTree>
    <p:extLst>
      <p:ext uri="{BB962C8B-B14F-4D97-AF65-F5344CB8AC3E}">
        <p14:creationId xmlns:p14="http://schemas.microsoft.com/office/powerpoint/2010/main" val="1605160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4/26/21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271431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4/26/21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9051197"/>
      </p:ext>
    </p:extLst>
  </p:cSld>
  <p:clrMap bg1="lt1" tx1="dk1" bg2="lt2" tx2="dk2" accent1="accent1" accent2="accent2" accent3="accent3" accent4="accent4" accent5="accent5" accent6="accent6" hlink="hlink" folHlink="folHlink"/>
  <p:sldLayoutIdLst>
    <p:sldLayoutId id="2147483734" r:id="rId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3">
            <a:extLst>
              <a:ext uri="{FF2B5EF4-FFF2-40B4-BE49-F238E27FC236}">
                <a16:creationId xmlns:a16="http://schemas.microsoft.com/office/drawing/2014/main" id="{3AC48EB3-33FF-483C-B7C4-88AFEDEC2EFB}"/>
              </a:ext>
            </a:extLst>
          </p:cNvPr>
          <p:cNvPicPr>
            <a:picLocks noChangeAspect="1"/>
          </p:cNvPicPr>
          <p:nvPr/>
        </p:nvPicPr>
        <p:blipFill rotWithShape="1">
          <a:blip r:embed="rId2"/>
          <a:srcRect t="12590" b="3141"/>
          <a:stretch/>
        </p:blipFill>
        <p:spPr>
          <a:xfrm>
            <a:off x="20" y="0"/>
            <a:ext cx="12191980" cy="6857990"/>
          </a:xfrm>
          <a:prstGeom prst="rect">
            <a:avLst/>
          </a:prstGeom>
        </p:spPr>
      </p:pic>
      <p:sp>
        <p:nvSpPr>
          <p:cNvPr id="2" name="Title 1">
            <a:extLst>
              <a:ext uri="{FF2B5EF4-FFF2-40B4-BE49-F238E27FC236}">
                <a16:creationId xmlns:a16="http://schemas.microsoft.com/office/drawing/2014/main" id="{4377256C-06DF-46C3-AA0D-525A4EA0A983}"/>
              </a:ext>
            </a:extLst>
          </p:cNvPr>
          <p:cNvSpPr>
            <a:spLocks noGrp="1"/>
          </p:cNvSpPr>
          <p:nvPr>
            <p:ph type="ctrTitle"/>
          </p:nvPr>
        </p:nvSpPr>
        <p:spPr>
          <a:xfrm>
            <a:off x="932661" y="442388"/>
            <a:ext cx="4367392" cy="1188720"/>
          </a:xfrm>
        </p:spPr>
        <p:txBody>
          <a:bodyPr vert="horz" lIns="91440" tIns="45720" rIns="91440" bIns="45720" rtlCol="0" anchor="b">
            <a:normAutofit/>
          </a:bodyPr>
          <a:lstStyle/>
          <a:p>
            <a:r>
              <a:rPr lang="en-US" sz="2800" b="0" kern="1200" cap="all" dirty="0">
                <a:solidFill>
                  <a:srgbClr val="FFFFFF"/>
                </a:solidFill>
                <a:latin typeface="+mj-lt"/>
                <a:ea typeface="+mj-ea"/>
                <a:cs typeface="+mj-cs"/>
              </a:rPr>
              <a:t>PC builder web application</a:t>
            </a:r>
          </a:p>
        </p:txBody>
      </p:sp>
      <p:sp>
        <p:nvSpPr>
          <p:cNvPr id="3" name="Subtitle 2">
            <a:extLst>
              <a:ext uri="{FF2B5EF4-FFF2-40B4-BE49-F238E27FC236}">
                <a16:creationId xmlns:a16="http://schemas.microsoft.com/office/drawing/2014/main" id="{558D7CA6-F2C8-4269-AC4F-2D586E902973}"/>
              </a:ext>
            </a:extLst>
          </p:cNvPr>
          <p:cNvSpPr>
            <a:spLocks noGrp="1"/>
          </p:cNvSpPr>
          <p:nvPr>
            <p:ph type="subTitle" idx="1"/>
          </p:nvPr>
        </p:nvSpPr>
        <p:spPr>
          <a:xfrm>
            <a:off x="835819" y="2214304"/>
            <a:ext cx="4367392" cy="3527995"/>
          </a:xfrm>
        </p:spPr>
        <p:txBody>
          <a:bodyPr vert="horz" lIns="91440" tIns="45720" rIns="91440" bIns="45720" rtlCol="0" anchor="ctr">
            <a:normAutofit fontScale="70000" lnSpcReduction="20000"/>
          </a:bodyPr>
          <a:lstStyle/>
          <a:p>
            <a:pPr>
              <a:lnSpc>
                <a:spcPct val="90000"/>
              </a:lnSpc>
              <a:buFont typeface="Wingdings 2" panose="05020102010507070707" pitchFamily="18" charset="2"/>
              <a:buChar char=""/>
            </a:pPr>
            <a:r>
              <a:rPr lang="en-US" sz="1700" dirty="0">
                <a:solidFill>
                  <a:srgbClr val="FFFFFF"/>
                </a:solidFill>
              </a:rPr>
              <a:t>Team member:</a:t>
            </a:r>
          </a:p>
          <a:p>
            <a:pPr>
              <a:lnSpc>
                <a:spcPct val="90000"/>
              </a:lnSpc>
              <a:buFont typeface="Wingdings 2" panose="05020102010507070707" pitchFamily="18" charset="2"/>
              <a:buChar char=""/>
            </a:pPr>
            <a:r>
              <a:rPr lang="en-US" sz="2600" dirty="0">
                <a:solidFill>
                  <a:srgbClr val="FFFFFF"/>
                </a:solidFill>
              </a:rPr>
              <a:t>Kevin Song</a:t>
            </a:r>
          </a:p>
          <a:p>
            <a:pPr>
              <a:lnSpc>
                <a:spcPct val="90000"/>
              </a:lnSpc>
              <a:buFont typeface="Wingdings 2" panose="05020102010507070707" pitchFamily="18" charset="2"/>
              <a:buChar char=""/>
            </a:pPr>
            <a:r>
              <a:rPr lang="en-US" sz="2600" dirty="0" err="1">
                <a:solidFill>
                  <a:srgbClr val="FFFFFF"/>
                </a:solidFill>
              </a:rPr>
              <a:t>Siyuan</a:t>
            </a:r>
            <a:r>
              <a:rPr lang="en-US" sz="2600" dirty="0">
                <a:solidFill>
                  <a:srgbClr val="FFFFFF"/>
                </a:solidFill>
              </a:rPr>
              <a:t> He</a:t>
            </a:r>
          </a:p>
          <a:p>
            <a:pPr>
              <a:lnSpc>
                <a:spcPct val="90000"/>
              </a:lnSpc>
              <a:buFont typeface="Wingdings 2" panose="05020102010507070707" pitchFamily="18" charset="2"/>
              <a:buChar char=""/>
            </a:pPr>
            <a:r>
              <a:rPr lang="en-US" sz="2600" dirty="0">
                <a:solidFill>
                  <a:srgbClr val="FFFFFF"/>
                </a:solidFill>
              </a:rPr>
              <a:t>Xu Zhang</a:t>
            </a:r>
          </a:p>
          <a:p>
            <a:pPr>
              <a:lnSpc>
                <a:spcPct val="90000"/>
              </a:lnSpc>
              <a:buFont typeface="Wingdings 2" panose="05020102010507070707" pitchFamily="18" charset="2"/>
              <a:buChar char=""/>
            </a:pPr>
            <a:r>
              <a:rPr lang="en-US" sz="2600" dirty="0" err="1">
                <a:solidFill>
                  <a:srgbClr val="FFFFFF"/>
                </a:solidFill>
              </a:rPr>
              <a:t>Haimiao</a:t>
            </a:r>
            <a:r>
              <a:rPr lang="en-US" sz="2600" dirty="0">
                <a:solidFill>
                  <a:srgbClr val="FFFFFF"/>
                </a:solidFill>
              </a:rPr>
              <a:t> Yu</a:t>
            </a:r>
          </a:p>
          <a:p>
            <a:pPr>
              <a:lnSpc>
                <a:spcPct val="90000"/>
              </a:lnSpc>
              <a:buFont typeface="Wingdings 2" panose="05020102010507070707" pitchFamily="18" charset="2"/>
              <a:buChar char=""/>
            </a:pPr>
            <a:r>
              <a:rPr lang="en-US" sz="2600" dirty="0" err="1">
                <a:solidFill>
                  <a:srgbClr val="FFFFFF"/>
                </a:solidFill>
              </a:rPr>
              <a:t>Chhanna</a:t>
            </a:r>
            <a:r>
              <a:rPr lang="en-US" sz="2600" dirty="0">
                <a:solidFill>
                  <a:srgbClr val="FFFFFF"/>
                </a:solidFill>
              </a:rPr>
              <a:t> </a:t>
            </a:r>
            <a:r>
              <a:rPr lang="en-US" sz="2600" dirty="0" err="1">
                <a:solidFill>
                  <a:srgbClr val="FFFFFF"/>
                </a:solidFill>
              </a:rPr>
              <a:t>Gaha</a:t>
            </a:r>
            <a:endParaRPr lang="en-US" sz="2600" dirty="0">
              <a:solidFill>
                <a:srgbClr val="FFFFFF"/>
              </a:solidFill>
            </a:endParaRPr>
          </a:p>
          <a:p>
            <a:pPr>
              <a:lnSpc>
                <a:spcPct val="90000"/>
              </a:lnSpc>
              <a:buFont typeface="Wingdings 2" panose="05020102010507070707" pitchFamily="18" charset="2"/>
              <a:buChar char=""/>
            </a:pPr>
            <a:r>
              <a:rPr lang="en-US" sz="2600" dirty="0">
                <a:solidFill>
                  <a:srgbClr val="FFFFFF"/>
                </a:solidFill>
              </a:rPr>
              <a:t>Sichao Liu</a:t>
            </a:r>
          </a:p>
          <a:p>
            <a:pPr>
              <a:lnSpc>
                <a:spcPct val="90000"/>
              </a:lnSpc>
              <a:buFont typeface="Wingdings 2" panose="05020102010507070707" pitchFamily="18" charset="2"/>
              <a:buChar char=""/>
            </a:pPr>
            <a:endParaRPr lang="en-US" sz="2600" dirty="0">
              <a:solidFill>
                <a:srgbClr val="FFFFFF"/>
              </a:solidFill>
            </a:endParaRPr>
          </a:p>
          <a:p>
            <a:pPr>
              <a:lnSpc>
                <a:spcPct val="90000"/>
              </a:lnSpc>
              <a:buFont typeface="Wingdings 2" panose="05020102010507070707" pitchFamily="18" charset="2"/>
              <a:buChar char=""/>
            </a:pPr>
            <a:r>
              <a:rPr lang="en-US" sz="2600" dirty="0">
                <a:solidFill>
                  <a:srgbClr val="FFFFFF"/>
                </a:solidFill>
              </a:rPr>
              <a:t>Guided By: Professor Henry Wong</a:t>
            </a:r>
          </a:p>
          <a:p>
            <a:pPr>
              <a:lnSpc>
                <a:spcPct val="90000"/>
              </a:lnSpc>
              <a:buFont typeface="Wingdings 2" panose="05020102010507070707" pitchFamily="18" charset="2"/>
              <a:buChar char=""/>
            </a:pPr>
            <a:r>
              <a:rPr lang="en-US" sz="2600" dirty="0">
                <a:solidFill>
                  <a:srgbClr val="FFFFFF"/>
                </a:solidFill>
              </a:rPr>
              <a:t>Deliverable</a:t>
            </a:r>
            <a:r>
              <a:rPr lang="zh-CN" altLang="en-US" sz="2600" dirty="0">
                <a:solidFill>
                  <a:srgbClr val="FFFFFF"/>
                </a:solidFill>
              </a:rPr>
              <a:t> </a:t>
            </a:r>
            <a:r>
              <a:rPr lang="en-US" sz="2600" dirty="0">
                <a:solidFill>
                  <a:srgbClr val="FFFFFF"/>
                </a:solidFill>
              </a:rPr>
              <a:t> VIII</a:t>
            </a:r>
          </a:p>
          <a:p>
            <a:pPr>
              <a:lnSpc>
                <a:spcPct val="90000"/>
              </a:lnSpc>
              <a:buFont typeface="Wingdings 2" panose="05020102010507070707" pitchFamily="18" charset="2"/>
              <a:buChar char=""/>
            </a:pPr>
            <a:r>
              <a:rPr lang="en-US" sz="2600" dirty="0">
                <a:solidFill>
                  <a:srgbClr val="FFFFFF"/>
                </a:solidFill>
              </a:rPr>
              <a:t>Team Name: Dice </a:t>
            </a:r>
          </a:p>
          <a:p>
            <a:pPr>
              <a:lnSpc>
                <a:spcPct val="90000"/>
              </a:lnSpc>
              <a:buFont typeface="Wingdings 2" panose="05020102010507070707" pitchFamily="18" charset="2"/>
              <a:buChar char=""/>
            </a:pPr>
            <a:endParaRPr lang="en-US" sz="1400" dirty="0">
              <a:solidFill>
                <a:srgbClr val="FFFFFF"/>
              </a:solidFill>
            </a:endParaRPr>
          </a:p>
          <a:p>
            <a:pPr>
              <a:lnSpc>
                <a:spcPct val="90000"/>
              </a:lnSpc>
              <a:buFont typeface="Wingdings 2" panose="05020102010507070707" pitchFamily="18" charset="2"/>
              <a:buChar char=""/>
            </a:pPr>
            <a:endParaRPr lang="en-US" sz="1400" dirty="0">
              <a:solidFill>
                <a:srgbClr val="FFFFFF"/>
              </a:solidFill>
            </a:endParaRPr>
          </a:p>
        </p:txBody>
      </p:sp>
      <p:pic>
        <p:nvPicPr>
          <p:cNvPr id="5" name="Picture 4" descr="A collage of a person&#10;&#10;Description automatically generated with medium confidence">
            <a:extLst>
              <a:ext uri="{FF2B5EF4-FFF2-40B4-BE49-F238E27FC236}">
                <a16:creationId xmlns:a16="http://schemas.microsoft.com/office/drawing/2014/main" id="{7C51266B-34CC-1640-B0FE-DCF243DB18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4209" y="604757"/>
            <a:ext cx="6648703" cy="5681321"/>
          </a:xfrm>
          <a:prstGeom prst="rect">
            <a:avLst/>
          </a:prstGeom>
        </p:spPr>
      </p:pic>
    </p:spTree>
    <p:extLst>
      <p:ext uri="{BB962C8B-B14F-4D97-AF65-F5344CB8AC3E}">
        <p14:creationId xmlns:p14="http://schemas.microsoft.com/office/powerpoint/2010/main" val="3437346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81432A7-AC5F-409A-ABA5-093C77FE5952}"/>
              </a:ext>
            </a:extLst>
          </p:cNvPr>
          <p:cNvSpPr>
            <a:spLocks noGrp="1"/>
          </p:cNvSpPr>
          <p:nvPr>
            <p:ph type="ctrTitle"/>
          </p:nvPr>
        </p:nvSpPr>
        <p:spPr>
          <a:xfrm>
            <a:off x="581192" y="1009399"/>
            <a:ext cx="6823988" cy="862944"/>
          </a:xfrm>
        </p:spPr>
        <p:txBody>
          <a:bodyPr anchor="b">
            <a:normAutofit/>
          </a:bodyPr>
          <a:lstStyle/>
          <a:p>
            <a:r>
              <a:rPr lang="en-US" dirty="0">
                <a:solidFill>
                  <a:schemeClr val="tx1"/>
                </a:solidFill>
              </a:rPr>
              <a:t>Introduction</a:t>
            </a:r>
          </a:p>
        </p:txBody>
      </p:sp>
      <p:sp>
        <p:nvSpPr>
          <p:cNvPr id="20" name="Rectangle 19">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3C6055AF-035F-40A6-BAD7-F9FCD33D70B0}"/>
              </a:ext>
            </a:extLst>
          </p:cNvPr>
          <p:cNvPicPr>
            <a:picLocks noChangeAspect="1"/>
          </p:cNvPicPr>
          <p:nvPr/>
        </p:nvPicPr>
        <p:blipFill rotWithShape="1">
          <a:blip r:embed="rId2"/>
          <a:srcRect l="9440" r="16942"/>
          <a:stretch/>
        </p:blipFill>
        <p:spPr>
          <a:xfrm>
            <a:off x="8140428" y="10"/>
            <a:ext cx="4051572" cy="6857990"/>
          </a:xfrm>
          <a:prstGeom prst="rect">
            <a:avLst/>
          </a:prstGeom>
        </p:spPr>
      </p:pic>
      <p:sp>
        <p:nvSpPr>
          <p:cNvPr id="7" name="TextBox 6">
            <a:extLst>
              <a:ext uri="{FF2B5EF4-FFF2-40B4-BE49-F238E27FC236}">
                <a16:creationId xmlns:a16="http://schemas.microsoft.com/office/drawing/2014/main" id="{FB3917ED-AB33-4ABD-8A14-8D38F34DEAAC}"/>
              </a:ext>
            </a:extLst>
          </p:cNvPr>
          <p:cNvSpPr txBox="1"/>
          <p:nvPr/>
        </p:nvSpPr>
        <p:spPr>
          <a:xfrm>
            <a:off x="740229" y="2423886"/>
            <a:ext cx="6516914" cy="5909310"/>
          </a:xfrm>
          <a:prstGeom prst="rect">
            <a:avLst/>
          </a:prstGeom>
          <a:noFill/>
        </p:spPr>
        <p:txBody>
          <a:bodyPr wrap="square" rtlCol="0">
            <a:spAutoFit/>
          </a:bodyPr>
          <a:lstStyle/>
          <a:p>
            <a:r>
              <a:rPr lang="en-US" dirty="0"/>
              <a:t>      A new application is made if a developer produces a new idea or when there is new technology to create better software. Our team viewed many existing online PC hardware stores, they are either created with older development tools or lacking functions that we need nowadays. </a:t>
            </a:r>
          </a:p>
          <a:p>
            <a:r>
              <a:rPr lang="en-US" dirty="0"/>
              <a:t>      Therefore, we are here with a web application that is developed using React and other advanced technologies to achieve smooth browsing and satisfying functionality. The web app will help users to select and purchase the right hardware for their requirements. Users can see what other user</a:t>
            </a:r>
            <a:r>
              <a:rPr lang="en-US" altLang="zh-CN" dirty="0"/>
              <a:t>s’</a:t>
            </a:r>
            <a:r>
              <a:rPr lang="zh-CN" altLang="en-US" dirty="0"/>
              <a:t> </a:t>
            </a:r>
            <a:r>
              <a:rPr lang="en-US" altLang="zh-CN" dirty="0"/>
              <a:t>reviews</a:t>
            </a:r>
            <a:r>
              <a:rPr lang="zh-CN" altLang="en-US" dirty="0"/>
              <a:t> </a:t>
            </a:r>
            <a:r>
              <a:rPr lang="en-US" altLang="zh-CN" dirty="0"/>
              <a:t>of</a:t>
            </a:r>
            <a:r>
              <a:rPr lang="en-US" dirty="0"/>
              <a:t> different builds to help them determine if they meet their needs.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0688973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8E6FC-5F28-4EEC-8387-709FF8EFA287}"/>
              </a:ext>
            </a:extLst>
          </p:cNvPr>
          <p:cNvSpPr>
            <a:spLocks noGrp="1"/>
          </p:cNvSpPr>
          <p:nvPr>
            <p:ph type="ctrTitle"/>
          </p:nvPr>
        </p:nvSpPr>
        <p:spPr/>
        <p:txBody>
          <a:bodyPr/>
          <a:lstStyle/>
          <a:p>
            <a:r>
              <a:rPr lang="en-US" dirty="0"/>
              <a:t>Persona of a college Student </a:t>
            </a:r>
          </a:p>
        </p:txBody>
      </p:sp>
      <p:sp>
        <p:nvSpPr>
          <p:cNvPr id="4" name="TextBox 3">
            <a:extLst>
              <a:ext uri="{FF2B5EF4-FFF2-40B4-BE49-F238E27FC236}">
                <a16:creationId xmlns:a16="http://schemas.microsoft.com/office/drawing/2014/main" id="{BC9C3D28-B29C-4AC1-951C-5CD27A713A5C}"/>
              </a:ext>
            </a:extLst>
          </p:cNvPr>
          <p:cNvSpPr txBox="1"/>
          <p:nvPr/>
        </p:nvSpPr>
        <p:spPr>
          <a:xfrm>
            <a:off x="581191" y="3251200"/>
            <a:ext cx="10856066" cy="1569660"/>
          </a:xfrm>
          <a:prstGeom prst="rect">
            <a:avLst/>
          </a:prstGeom>
          <a:noFill/>
        </p:spPr>
        <p:txBody>
          <a:bodyPr wrap="square" rtlCol="0">
            <a:spAutoFit/>
          </a:bodyPr>
          <a:lstStyle/>
          <a:p>
            <a:r>
              <a:rPr lang="en-US" sz="2400" dirty="0">
                <a:solidFill>
                  <a:schemeClr val="bg1"/>
                </a:solidFill>
              </a:rPr>
              <a:t>Hi, I am Nancy studying Bachelor‘s in Computer Science at North Georgia University.  It’s difficult for me to pick a laptop out of many brands.  There are ASUS, MSI, Dell and so many famous brands with similar hardware specs.  I wish there is a good online application to help me identify which </a:t>
            </a:r>
            <a:r>
              <a:rPr lang="en-US" altLang="zh-CN" sz="2400" dirty="0">
                <a:solidFill>
                  <a:schemeClr val="bg1"/>
                </a:solidFill>
              </a:rPr>
              <a:t>will</a:t>
            </a:r>
            <a:r>
              <a:rPr lang="zh-CN" altLang="en-US" sz="2400" dirty="0">
                <a:solidFill>
                  <a:schemeClr val="bg1"/>
                </a:solidFill>
              </a:rPr>
              <a:t> </a:t>
            </a:r>
            <a:r>
              <a:rPr lang="en-US" altLang="zh-CN" sz="2400" dirty="0">
                <a:solidFill>
                  <a:schemeClr val="bg1"/>
                </a:solidFill>
              </a:rPr>
              <a:t>meet</a:t>
            </a:r>
            <a:r>
              <a:rPr lang="zh-CN" altLang="en-US" sz="2400" dirty="0">
                <a:solidFill>
                  <a:schemeClr val="bg1"/>
                </a:solidFill>
              </a:rPr>
              <a:t> </a:t>
            </a:r>
            <a:r>
              <a:rPr lang="en-US" altLang="zh-CN" sz="2400" dirty="0">
                <a:solidFill>
                  <a:schemeClr val="bg1"/>
                </a:solidFill>
              </a:rPr>
              <a:t>my</a:t>
            </a:r>
            <a:r>
              <a:rPr lang="zh-CN" altLang="en-US" sz="2400" dirty="0">
                <a:solidFill>
                  <a:schemeClr val="bg1"/>
                </a:solidFill>
              </a:rPr>
              <a:t> </a:t>
            </a:r>
            <a:r>
              <a:rPr lang="en-US" altLang="zh-CN" sz="2400" dirty="0">
                <a:solidFill>
                  <a:schemeClr val="bg1"/>
                </a:solidFill>
              </a:rPr>
              <a:t>requirements</a:t>
            </a:r>
            <a:r>
              <a:rPr lang="zh-CN" altLang="en-US" sz="2400" dirty="0">
                <a:solidFill>
                  <a:schemeClr val="bg1"/>
                </a:solidFill>
              </a:rPr>
              <a:t> </a:t>
            </a:r>
            <a:r>
              <a:rPr lang="en-US" sz="2400" dirty="0">
                <a:solidFill>
                  <a:schemeClr val="bg1"/>
                </a:solidFill>
              </a:rPr>
              <a:t>with the best price. </a:t>
            </a:r>
          </a:p>
        </p:txBody>
      </p:sp>
    </p:spTree>
    <p:extLst>
      <p:ext uri="{BB962C8B-B14F-4D97-AF65-F5344CB8AC3E}">
        <p14:creationId xmlns:p14="http://schemas.microsoft.com/office/powerpoint/2010/main" val="3281928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E89E-0FC8-42A9-A3D8-1101BAB4FB80}"/>
              </a:ext>
            </a:extLst>
          </p:cNvPr>
          <p:cNvSpPr>
            <a:spLocks noGrp="1"/>
          </p:cNvSpPr>
          <p:nvPr>
            <p:ph type="ctrTitle"/>
          </p:nvPr>
        </p:nvSpPr>
        <p:spPr/>
        <p:txBody>
          <a:bodyPr/>
          <a:lstStyle/>
          <a:p>
            <a:r>
              <a:rPr lang="en-US" dirty="0"/>
              <a:t>Persona of a software engineer</a:t>
            </a:r>
          </a:p>
        </p:txBody>
      </p:sp>
      <p:sp>
        <p:nvSpPr>
          <p:cNvPr id="4" name="TextBox 3">
            <a:extLst>
              <a:ext uri="{FF2B5EF4-FFF2-40B4-BE49-F238E27FC236}">
                <a16:creationId xmlns:a16="http://schemas.microsoft.com/office/drawing/2014/main" id="{C73DA153-E401-47C4-8D4E-3E6DF26B99FB}"/>
              </a:ext>
            </a:extLst>
          </p:cNvPr>
          <p:cNvSpPr txBox="1"/>
          <p:nvPr/>
        </p:nvSpPr>
        <p:spPr>
          <a:xfrm>
            <a:off x="581191" y="3154017"/>
            <a:ext cx="10993549" cy="2308324"/>
          </a:xfrm>
          <a:prstGeom prst="rect">
            <a:avLst/>
          </a:prstGeom>
          <a:noFill/>
        </p:spPr>
        <p:txBody>
          <a:bodyPr wrap="square" rtlCol="0">
            <a:spAutoFit/>
          </a:bodyPr>
          <a:lstStyle/>
          <a:p>
            <a:r>
              <a:rPr lang="en-US" sz="2400" dirty="0">
                <a:solidFill>
                  <a:schemeClr val="bg1"/>
                </a:solidFill>
              </a:rPr>
              <a:t>Hi, I am </a:t>
            </a:r>
            <a:r>
              <a:rPr lang="en-US" sz="2400" dirty="0" err="1">
                <a:solidFill>
                  <a:schemeClr val="bg1"/>
                </a:solidFill>
              </a:rPr>
              <a:t>Jz</a:t>
            </a:r>
            <a:r>
              <a:rPr lang="en-US" sz="2400" dirty="0">
                <a:solidFill>
                  <a:schemeClr val="bg1"/>
                </a:solidFill>
              </a:rPr>
              <a:t> Han. I am an experienced IT worker living in the Georgia suburb. In Georgia, the retail store is far away from where I live so I always shop for PC parts online. However, the websites that I am f</a:t>
            </a:r>
            <a:r>
              <a:rPr lang="en-US" altLang="zh-CN" sz="2400" dirty="0">
                <a:solidFill>
                  <a:schemeClr val="bg1"/>
                </a:solidFill>
              </a:rPr>
              <a:t>amiliar with are only office related.  They do sell PC hardware but it’s not their major business. I wish there was a web application that would just focus on selling PC parts. It sells</a:t>
            </a:r>
            <a:r>
              <a:rPr lang="zh-CN" altLang="en-US" sz="2400" dirty="0">
                <a:solidFill>
                  <a:schemeClr val="bg1"/>
                </a:solidFill>
              </a:rPr>
              <a:t> </a:t>
            </a:r>
            <a:r>
              <a:rPr lang="en-US" altLang="zh-CN" sz="2400" dirty="0">
                <a:solidFill>
                  <a:schemeClr val="bg1"/>
                </a:solidFill>
              </a:rPr>
              <a:t>the</a:t>
            </a:r>
            <a:r>
              <a:rPr lang="zh-CN" altLang="en-US" sz="2400" dirty="0">
                <a:solidFill>
                  <a:schemeClr val="bg1"/>
                </a:solidFill>
              </a:rPr>
              <a:t> </a:t>
            </a:r>
            <a:r>
              <a:rPr lang="en-US" altLang="zh-CN" sz="2400" dirty="0">
                <a:solidFill>
                  <a:schemeClr val="bg1"/>
                </a:solidFill>
              </a:rPr>
              <a:t>PC</a:t>
            </a:r>
            <a:r>
              <a:rPr lang="zh-CN" altLang="en-US" sz="2400" dirty="0">
                <a:solidFill>
                  <a:schemeClr val="bg1"/>
                </a:solidFill>
              </a:rPr>
              <a:t> </a:t>
            </a:r>
            <a:r>
              <a:rPr lang="en-US" altLang="zh-CN" sz="2400" dirty="0">
                <a:solidFill>
                  <a:schemeClr val="bg1"/>
                </a:solidFill>
              </a:rPr>
              <a:t>hardware</a:t>
            </a:r>
            <a:r>
              <a:rPr lang="zh-CN" altLang="en-US" sz="2400" dirty="0">
                <a:solidFill>
                  <a:schemeClr val="bg1"/>
                </a:solidFill>
              </a:rPr>
              <a:t> </a:t>
            </a:r>
            <a:r>
              <a:rPr lang="en-US" altLang="zh-CN" sz="2400" dirty="0">
                <a:solidFill>
                  <a:schemeClr val="bg1"/>
                </a:solidFill>
              </a:rPr>
              <a:t>I</a:t>
            </a:r>
            <a:r>
              <a:rPr lang="zh-CN" altLang="en-US" sz="2400" dirty="0">
                <a:solidFill>
                  <a:schemeClr val="bg1"/>
                </a:solidFill>
              </a:rPr>
              <a:t> </a:t>
            </a:r>
            <a:r>
              <a:rPr lang="en-US" altLang="zh-CN" sz="2400" dirty="0">
                <a:solidFill>
                  <a:schemeClr val="bg1"/>
                </a:solidFill>
              </a:rPr>
              <a:t>need</a:t>
            </a:r>
            <a:r>
              <a:rPr lang="zh-CN" altLang="en-US" sz="2400" dirty="0">
                <a:solidFill>
                  <a:schemeClr val="bg1"/>
                </a:solidFill>
              </a:rPr>
              <a:t> </a:t>
            </a:r>
            <a:r>
              <a:rPr lang="en-US" altLang="zh-CN" sz="2400" dirty="0">
                <a:solidFill>
                  <a:schemeClr val="bg1"/>
                </a:solidFill>
              </a:rPr>
              <a:t>and runs smoothly just like any other shopping website.</a:t>
            </a:r>
            <a:endParaRPr lang="en-US" sz="2400" dirty="0">
              <a:solidFill>
                <a:schemeClr val="bg1"/>
              </a:solidFill>
            </a:endParaRPr>
          </a:p>
        </p:txBody>
      </p:sp>
    </p:spTree>
    <p:extLst>
      <p:ext uri="{BB962C8B-B14F-4D97-AF65-F5344CB8AC3E}">
        <p14:creationId xmlns:p14="http://schemas.microsoft.com/office/powerpoint/2010/main" val="1393580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6ABD0-5F53-A841-8640-D0E27240F5B4}"/>
              </a:ext>
            </a:extLst>
          </p:cNvPr>
          <p:cNvSpPr>
            <a:spLocks noGrp="1"/>
          </p:cNvSpPr>
          <p:nvPr>
            <p:ph type="ctrTitle"/>
          </p:nvPr>
        </p:nvSpPr>
        <p:spPr/>
        <p:txBody>
          <a:bodyPr/>
          <a:lstStyle/>
          <a:p>
            <a:r>
              <a:rPr lang="en-US" dirty="0"/>
              <a:t>Persona of a </a:t>
            </a:r>
            <a:r>
              <a:rPr lang="en-US" dirty="0" err="1"/>
              <a:t>Fil</a:t>
            </a:r>
            <a:r>
              <a:rPr lang="en-US" altLang="zh-CN" dirty="0" err="1"/>
              <a:t>Mmaker</a:t>
            </a:r>
            <a:endParaRPr lang="en-US" dirty="0"/>
          </a:p>
        </p:txBody>
      </p:sp>
      <p:sp>
        <p:nvSpPr>
          <p:cNvPr id="4" name="TextBox 3">
            <a:extLst>
              <a:ext uri="{FF2B5EF4-FFF2-40B4-BE49-F238E27FC236}">
                <a16:creationId xmlns:a16="http://schemas.microsoft.com/office/drawing/2014/main" id="{0FA89686-AD3C-2248-9587-16189C25452E}"/>
              </a:ext>
            </a:extLst>
          </p:cNvPr>
          <p:cNvSpPr txBox="1"/>
          <p:nvPr/>
        </p:nvSpPr>
        <p:spPr>
          <a:xfrm>
            <a:off x="599225" y="3200791"/>
            <a:ext cx="10993549" cy="2862322"/>
          </a:xfrm>
          <a:prstGeom prst="rect">
            <a:avLst/>
          </a:prstGeom>
          <a:noFill/>
        </p:spPr>
        <p:txBody>
          <a:bodyPr wrap="square" rtlCol="0">
            <a:spAutoFit/>
          </a:bodyPr>
          <a:lstStyle/>
          <a:p>
            <a:r>
              <a:rPr lang="en-US" sz="2000" dirty="0">
                <a:solidFill>
                  <a:schemeClr val="bg1"/>
                </a:solidFill>
              </a:rPr>
              <a:t>Hi, my name is Mark. I’m an MFA of Filmmaking in the School of Visual Arts in New York. Next semester I will take classes related to video editing and color correction and I’m using 4K videos instead of 1080p videos. I’m changing my main editing tool from Adobe Premiere to Davinci Resolve. I have a great Gaming Desktop and it worked well with Premiere, but after moving to Davinci it runs much slower. I was told that</a:t>
            </a:r>
            <a:r>
              <a:rPr lang="zh-CN" altLang="en-US" sz="2000" dirty="0">
                <a:solidFill>
                  <a:schemeClr val="bg1"/>
                </a:solidFill>
              </a:rPr>
              <a:t> </a:t>
            </a:r>
            <a:r>
              <a:rPr lang="en-US" altLang="zh-CN" sz="2000" dirty="0">
                <a:solidFill>
                  <a:schemeClr val="bg1"/>
                </a:solidFill>
              </a:rPr>
              <a:t>I</a:t>
            </a:r>
            <a:r>
              <a:rPr lang="zh-CN" altLang="en-US" sz="2000" dirty="0">
                <a:solidFill>
                  <a:schemeClr val="bg1"/>
                </a:solidFill>
              </a:rPr>
              <a:t> </a:t>
            </a:r>
            <a:r>
              <a:rPr lang="en-US" altLang="zh-CN" sz="2000" dirty="0">
                <a:solidFill>
                  <a:schemeClr val="bg1"/>
                </a:solidFill>
              </a:rPr>
              <a:t>need</a:t>
            </a:r>
            <a:r>
              <a:rPr lang="zh-CN" altLang="en-US" sz="2000" dirty="0">
                <a:solidFill>
                  <a:schemeClr val="bg1"/>
                </a:solidFill>
              </a:rPr>
              <a:t> </a:t>
            </a:r>
            <a:r>
              <a:rPr lang="en-US" altLang="zh-CN" sz="2000" dirty="0">
                <a:solidFill>
                  <a:schemeClr val="bg1"/>
                </a:solidFill>
              </a:rPr>
              <a:t>a</a:t>
            </a:r>
            <a:r>
              <a:rPr lang="zh-CN" altLang="en-US" sz="2000" dirty="0">
                <a:solidFill>
                  <a:schemeClr val="bg1"/>
                </a:solidFill>
              </a:rPr>
              <a:t> </a:t>
            </a:r>
            <a:r>
              <a:rPr lang="en-US" altLang="zh-CN" sz="2000" dirty="0">
                <a:solidFill>
                  <a:schemeClr val="bg1"/>
                </a:solidFill>
              </a:rPr>
              <a:t>more</a:t>
            </a:r>
            <a:r>
              <a:rPr lang="zh-CN" altLang="en-US" sz="2000" dirty="0">
                <a:solidFill>
                  <a:schemeClr val="bg1"/>
                </a:solidFill>
              </a:rPr>
              <a:t> </a:t>
            </a:r>
            <a:r>
              <a:rPr lang="en-US" altLang="zh-CN" sz="2000" dirty="0">
                <a:solidFill>
                  <a:schemeClr val="bg1"/>
                </a:solidFill>
              </a:rPr>
              <a:t>powerful</a:t>
            </a:r>
            <a:r>
              <a:rPr lang="zh-CN" altLang="en-US" sz="2000" dirty="0">
                <a:solidFill>
                  <a:schemeClr val="bg1"/>
                </a:solidFill>
              </a:rPr>
              <a:t> </a:t>
            </a:r>
            <a:r>
              <a:rPr lang="en-US" altLang="zh-CN" sz="2000" dirty="0">
                <a:solidFill>
                  <a:schemeClr val="bg1"/>
                </a:solidFill>
              </a:rPr>
              <a:t>CPU</a:t>
            </a:r>
            <a:r>
              <a:rPr lang="zh-CN" altLang="en-US" sz="2000" dirty="0">
                <a:solidFill>
                  <a:schemeClr val="bg1"/>
                </a:solidFill>
              </a:rPr>
              <a:t> </a:t>
            </a:r>
            <a:r>
              <a:rPr lang="en-US" altLang="zh-CN" sz="2000" dirty="0">
                <a:solidFill>
                  <a:schemeClr val="bg1"/>
                </a:solidFill>
              </a:rPr>
              <a:t>to</a:t>
            </a:r>
            <a:r>
              <a:rPr lang="zh-CN" altLang="en-US" sz="2000" dirty="0">
                <a:solidFill>
                  <a:schemeClr val="bg1"/>
                </a:solidFill>
              </a:rPr>
              <a:t> </a:t>
            </a:r>
            <a:r>
              <a:rPr lang="en-US" altLang="zh-CN" sz="2000" dirty="0">
                <a:solidFill>
                  <a:schemeClr val="bg1"/>
                </a:solidFill>
              </a:rPr>
              <a:t>make</a:t>
            </a:r>
            <a:r>
              <a:rPr lang="zh-CN" altLang="en-US" sz="2000" dirty="0">
                <a:solidFill>
                  <a:schemeClr val="bg1"/>
                </a:solidFill>
              </a:rPr>
              <a:t> </a:t>
            </a:r>
            <a:r>
              <a:rPr lang="en-US" altLang="zh-CN" sz="2000" dirty="0">
                <a:solidFill>
                  <a:schemeClr val="bg1"/>
                </a:solidFill>
              </a:rPr>
              <a:t>the</a:t>
            </a:r>
            <a:r>
              <a:rPr lang="zh-CN" altLang="en-US" sz="2000" dirty="0">
                <a:solidFill>
                  <a:schemeClr val="bg1"/>
                </a:solidFill>
              </a:rPr>
              <a:t> </a:t>
            </a:r>
            <a:r>
              <a:rPr lang="en-US" altLang="zh-CN" sz="2000" dirty="0">
                <a:solidFill>
                  <a:schemeClr val="bg1"/>
                </a:solidFill>
              </a:rPr>
              <a:t>Davinci</a:t>
            </a:r>
            <a:r>
              <a:rPr lang="zh-CN" altLang="en-US" sz="2000" dirty="0">
                <a:solidFill>
                  <a:schemeClr val="bg1"/>
                </a:solidFill>
              </a:rPr>
              <a:t> </a:t>
            </a:r>
            <a:r>
              <a:rPr lang="en-US" altLang="zh-CN" sz="2000" dirty="0">
                <a:solidFill>
                  <a:schemeClr val="bg1"/>
                </a:solidFill>
              </a:rPr>
              <a:t>work</a:t>
            </a:r>
            <a:r>
              <a:rPr lang="zh-CN" altLang="en-US" sz="2000" dirty="0">
                <a:solidFill>
                  <a:schemeClr val="bg1"/>
                </a:solidFill>
              </a:rPr>
              <a:t> </a:t>
            </a:r>
            <a:r>
              <a:rPr lang="en-US" altLang="zh-CN" sz="2000" dirty="0">
                <a:solidFill>
                  <a:schemeClr val="bg1"/>
                </a:solidFill>
              </a:rPr>
              <a:t>perfectly. But the current processor manufacturers have made their product numbering too complicated, and it‘s hard for someone like me who lacks hardware knowledge to pick the processor I need. I hope</a:t>
            </a:r>
            <a:r>
              <a:rPr lang="zh-CN" altLang="en-US" sz="2000" dirty="0">
                <a:solidFill>
                  <a:schemeClr val="bg1"/>
                </a:solidFill>
              </a:rPr>
              <a:t> </a:t>
            </a:r>
            <a:r>
              <a:rPr lang="en-US" altLang="zh-CN" sz="2000" dirty="0">
                <a:solidFill>
                  <a:schemeClr val="bg1"/>
                </a:solidFill>
              </a:rPr>
              <a:t>there will</a:t>
            </a:r>
            <a:r>
              <a:rPr lang="zh-CN" altLang="en-US" sz="2000" dirty="0">
                <a:solidFill>
                  <a:schemeClr val="bg1"/>
                </a:solidFill>
              </a:rPr>
              <a:t> </a:t>
            </a:r>
            <a:r>
              <a:rPr lang="en-US" altLang="zh-CN" sz="2000" dirty="0">
                <a:solidFill>
                  <a:schemeClr val="bg1"/>
                </a:solidFill>
              </a:rPr>
              <a:t>be</a:t>
            </a:r>
            <a:r>
              <a:rPr lang="zh-CN" altLang="en-US" sz="2000" dirty="0">
                <a:solidFill>
                  <a:schemeClr val="bg1"/>
                </a:solidFill>
              </a:rPr>
              <a:t> </a:t>
            </a:r>
            <a:r>
              <a:rPr lang="en-US" altLang="zh-CN" sz="2000" dirty="0">
                <a:solidFill>
                  <a:schemeClr val="bg1"/>
                </a:solidFill>
              </a:rPr>
              <a:t>a website that could show me the configurations of different performance levels of computers where I could find the CPU I need and place an order directly on the website.</a:t>
            </a:r>
            <a:endParaRPr lang="en-US" sz="2000" dirty="0">
              <a:solidFill>
                <a:schemeClr val="bg1"/>
              </a:solidFill>
            </a:endParaRPr>
          </a:p>
        </p:txBody>
      </p:sp>
    </p:spTree>
    <p:extLst>
      <p:ext uri="{BB962C8B-B14F-4D97-AF65-F5344CB8AC3E}">
        <p14:creationId xmlns:p14="http://schemas.microsoft.com/office/powerpoint/2010/main" val="1545401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EA78B-5281-7041-9983-5016C716094E}"/>
              </a:ext>
            </a:extLst>
          </p:cNvPr>
          <p:cNvSpPr>
            <a:spLocks noGrp="1"/>
          </p:cNvSpPr>
          <p:nvPr>
            <p:ph type="ctrTitle"/>
          </p:nvPr>
        </p:nvSpPr>
        <p:spPr/>
        <p:txBody>
          <a:bodyPr/>
          <a:lstStyle/>
          <a:p>
            <a:r>
              <a:rPr lang="en-US" dirty="0"/>
              <a:t>Persona of a Gamer</a:t>
            </a:r>
          </a:p>
        </p:txBody>
      </p:sp>
      <p:sp>
        <p:nvSpPr>
          <p:cNvPr id="4" name="TextBox 3">
            <a:extLst>
              <a:ext uri="{FF2B5EF4-FFF2-40B4-BE49-F238E27FC236}">
                <a16:creationId xmlns:a16="http://schemas.microsoft.com/office/drawing/2014/main" id="{CE23F5A4-AFCA-C848-8973-164C283DA8AD}"/>
              </a:ext>
            </a:extLst>
          </p:cNvPr>
          <p:cNvSpPr txBox="1"/>
          <p:nvPr/>
        </p:nvSpPr>
        <p:spPr>
          <a:xfrm>
            <a:off x="586216" y="3167743"/>
            <a:ext cx="11019568" cy="3046988"/>
          </a:xfrm>
          <a:prstGeom prst="rect">
            <a:avLst/>
          </a:prstGeom>
          <a:noFill/>
        </p:spPr>
        <p:txBody>
          <a:bodyPr wrap="square" rtlCol="0">
            <a:spAutoFit/>
          </a:bodyPr>
          <a:lstStyle/>
          <a:p>
            <a:r>
              <a:rPr lang="en-US" sz="2400" dirty="0">
                <a:solidFill>
                  <a:schemeClr val="bg1"/>
                </a:solidFill>
              </a:rPr>
              <a:t>Hi, I am Jessi</a:t>
            </a:r>
            <a:r>
              <a:rPr lang="en-US" altLang="zh-CN" sz="2400" dirty="0">
                <a:solidFill>
                  <a:schemeClr val="bg1"/>
                </a:solidFill>
              </a:rPr>
              <a:t>,</a:t>
            </a:r>
            <a:r>
              <a:rPr lang="zh-CN" altLang="en-US" sz="2400" dirty="0">
                <a:solidFill>
                  <a:schemeClr val="bg1"/>
                </a:solidFill>
              </a:rPr>
              <a:t> </a:t>
            </a:r>
            <a:r>
              <a:rPr lang="en-US" altLang="zh-CN" sz="2400" dirty="0">
                <a:solidFill>
                  <a:schemeClr val="bg1"/>
                </a:solidFill>
              </a:rPr>
              <a:t>a</a:t>
            </a:r>
            <a:r>
              <a:rPr lang="en-US" sz="2400" dirty="0">
                <a:solidFill>
                  <a:schemeClr val="bg1"/>
                </a:solidFill>
              </a:rPr>
              <a:t> Bachelor at Pace University. I’m a big fan of AAA PC gaming so I plan to buy a powerful </a:t>
            </a:r>
            <a:r>
              <a:rPr lang="en-US" altLang="zh-CN" sz="2400" dirty="0">
                <a:solidFill>
                  <a:schemeClr val="bg1"/>
                </a:solidFill>
              </a:rPr>
              <a:t>desktop</a:t>
            </a:r>
            <a:r>
              <a:rPr lang="en-US" sz="2400" dirty="0">
                <a:solidFill>
                  <a:schemeClr val="bg1"/>
                </a:solidFill>
              </a:rPr>
              <a:t> which can be used for heavy gaming as well as </a:t>
            </a:r>
            <a:r>
              <a:rPr lang="en-US" altLang="zh-CN" sz="2400" dirty="0">
                <a:solidFill>
                  <a:schemeClr val="bg1"/>
                </a:solidFill>
              </a:rPr>
              <a:t>course</a:t>
            </a:r>
            <a:r>
              <a:rPr lang="en-US" sz="2400" dirty="0">
                <a:solidFill>
                  <a:schemeClr val="bg1"/>
                </a:solidFill>
              </a:rPr>
              <a:t> work. However, the gaming desktop currently on the market is usually more expensive, so building one desktop by yourself will save money while having the same performance. but I don‘t know how to pick hardware, it’s too complicated for me. But I don‘t know how to pick hardware, it’s too complicated for me. I wish there will</a:t>
            </a:r>
            <a:r>
              <a:rPr lang="zh-CN" altLang="en-US" sz="2400" dirty="0">
                <a:solidFill>
                  <a:schemeClr val="bg1"/>
                </a:solidFill>
              </a:rPr>
              <a:t> </a:t>
            </a:r>
            <a:r>
              <a:rPr lang="en-US" altLang="zh-CN" sz="2400" dirty="0">
                <a:solidFill>
                  <a:schemeClr val="bg1"/>
                </a:solidFill>
              </a:rPr>
              <a:t>be</a:t>
            </a:r>
            <a:r>
              <a:rPr lang="en-US" sz="2400" dirty="0">
                <a:solidFill>
                  <a:schemeClr val="bg1"/>
                </a:solidFill>
              </a:rPr>
              <a:t> a website that s</a:t>
            </a:r>
            <a:r>
              <a:rPr lang="en-US" altLang="zh-CN" sz="2400" dirty="0">
                <a:solidFill>
                  <a:schemeClr val="bg1"/>
                </a:solidFill>
              </a:rPr>
              <a:t>ells</a:t>
            </a:r>
            <a:r>
              <a:rPr lang="en-US" sz="2400" dirty="0">
                <a:solidFill>
                  <a:schemeClr val="bg1"/>
                </a:solidFill>
              </a:rPr>
              <a:t> custom build desktops so I </a:t>
            </a:r>
            <a:r>
              <a:rPr lang="en-US" altLang="zh-CN" sz="2400" dirty="0">
                <a:solidFill>
                  <a:schemeClr val="bg1"/>
                </a:solidFill>
              </a:rPr>
              <a:t>will</a:t>
            </a:r>
            <a:r>
              <a:rPr lang="en-US" sz="2400" dirty="0">
                <a:solidFill>
                  <a:schemeClr val="bg1"/>
                </a:solidFill>
              </a:rPr>
              <a:t> get a desktop with great gaming performance at a relatively low price</a:t>
            </a:r>
            <a:r>
              <a:rPr lang="en-US" altLang="zh-CN" sz="2400" dirty="0">
                <a:solidFill>
                  <a:schemeClr val="bg1"/>
                </a:solidFill>
              </a:rPr>
              <a:t>.</a:t>
            </a:r>
            <a:endParaRPr lang="en-US" sz="2400" dirty="0">
              <a:solidFill>
                <a:schemeClr val="bg1"/>
              </a:solidFill>
            </a:endParaRPr>
          </a:p>
        </p:txBody>
      </p:sp>
    </p:spTree>
    <p:extLst>
      <p:ext uri="{BB962C8B-B14F-4D97-AF65-F5344CB8AC3E}">
        <p14:creationId xmlns:p14="http://schemas.microsoft.com/office/powerpoint/2010/main" val="2994720429"/>
      </p:ext>
    </p:extLst>
  </p:cSld>
  <p:clrMapOvr>
    <a:masterClrMapping/>
  </p:clrMapOvr>
</p:sld>
</file>

<file path=ppt/theme/theme1.xml><?xml version="1.0" encoding="utf-8"?>
<a:theme xmlns:a="http://schemas.openxmlformats.org/drawingml/2006/main" name="DividendVTI">
  <a:themeElements>
    <a:clrScheme name="AnalogousFromLightSeed_2SEEDS">
      <a:dk1>
        <a:srgbClr val="000000"/>
      </a:dk1>
      <a:lt1>
        <a:srgbClr val="FFFFFF"/>
      </a:lt1>
      <a:dk2>
        <a:srgbClr val="242541"/>
      </a:dk2>
      <a:lt2>
        <a:srgbClr val="E8E3E2"/>
      </a:lt2>
      <a:accent1>
        <a:srgbClr val="79AAB2"/>
      </a:accent1>
      <a:accent2>
        <a:srgbClr val="80AA9E"/>
      </a:accent2>
      <a:accent3>
        <a:srgbClr val="8BA3C1"/>
      </a:accent3>
      <a:accent4>
        <a:srgbClr val="BA7F8F"/>
      </a:accent4>
      <a:accent5>
        <a:srgbClr val="C39790"/>
      </a:accent5>
      <a:accent6>
        <a:srgbClr val="B79D7B"/>
      </a:accent6>
      <a:hlink>
        <a:srgbClr val="AE7369"/>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633</Words>
  <Application>Microsoft Macintosh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Gill Sans MT</vt:lpstr>
      <vt:lpstr>Wingdings 2</vt:lpstr>
      <vt:lpstr>DividendVTI</vt:lpstr>
      <vt:lpstr>PC builder web application</vt:lpstr>
      <vt:lpstr>Introduction</vt:lpstr>
      <vt:lpstr>Persona of a college Student </vt:lpstr>
      <vt:lpstr>Persona of a software engineer</vt:lpstr>
      <vt:lpstr>Persona of a FilMmaker</vt:lpstr>
      <vt:lpstr>Persona of a Gamer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 builder web application</dc:title>
  <dc:creator>Liu, Mr. Sichao</dc:creator>
  <cp:lastModifiedBy>He, Siyuan</cp:lastModifiedBy>
  <cp:revision>22</cp:revision>
  <dcterms:created xsi:type="dcterms:W3CDTF">2021-03-16T17:26:22Z</dcterms:created>
  <dcterms:modified xsi:type="dcterms:W3CDTF">2021-04-26T16:28:08Z</dcterms:modified>
</cp:coreProperties>
</file>