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86" r:id="rId5"/>
    <p:sldId id="287" r:id="rId6"/>
    <p:sldId id="259" r:id="rId7"/>
    <p:sldId id="314" r:id="rId8"/>
    <p:sldId id="289" r:id="rId9"/>
    <p:sldId id="302" r:id="rId10"/>
    <p:sldId id="304" r:id="rId11"/>
    <p:sldId id="309" r:id="rId12"/>
    <p:sldId id="308" r:id="rId13"/>
    <p:sldId id="301" r:id="rId14"/>
    <p:sldId id="312" r:id="rId15"/>
    <p:sldId id="313" r:id="rId16"/>
    <p:sldId id="305" r:id="rId17"/>
    <p:sldId id="315" r:id="rId18"/>
    <p:sldId id="307" r:id="rId19"/>
    <p:sldId id="311" r:id="rId20"/>
    <p:sldId id="284" r:id="rId21"/>
    <p:sldId id="285" r:id="rId22"/>
  </p:sldIdLst>
  <p:sldSz cx="9144000" cy="5143500" type="screen16x9"/>
  <p:notesSz cx="6858000" cy="9144000"/>
  <p:embeddedFontLst>
    <p:embeddedFont>
      <p:font typeface="Bahnschrift" panose="020B0502040204020203" pitchFamily="34" charset="0"/>
      <p:regular r:id="rId24"/>
      <p:bold r:id="rId25"/>
    </p:embeddedFont>
    <p:embeddedFont>
      <p:font typeface="Calibri" panose="020F0502020204030204" pitchFamily="34" charset="0"/>
      <p:regular r:id="rId26"/>
      <p:bold r:id="rId27"/>
      <p:italic r:id="rId28"/>
      <p:boldItalic r:id="rId29"/>
    </p:embeddedFont>
    <p:embeddedFont>
      <p:font typeface="Inter-Regular" panose="020B0502030000000004" pitchFamily="34" charset="0"/>
      <p:regular r:id="rId30"/>
      <p:bold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64354" autoAdjust="0"/>
  </p:normalViewPr>
  <p:slideViewPr>
    <p:cSldViewPr snapToGrid="0">
      <p:cViewPr varScale="1">
        <p:scale>
          <a:sx n="106" d="100"/>
          <a:sy n="106" d="100"/>
        </p:scale>
        <p:origin x="212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4627b89d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4627b89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4b7791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4b7791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0712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4b7791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4b7791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altLang="zh-CN" dirty="0"/>
          </a:p>
        </p:txBody>
      </p:sp>
    </p:spTree>
    <p:extLst>
      <p:ext uri="{BB962C8B-B14F-4D97-AF65-F5344CB8AC3E}">
        <p14:creationId xmlns:p14="http://schemas.microsoft.com/office/powerpoint/2010/main" val="155277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4b7791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4b7791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altLang="zh-CN" sz="1100" dirty="0"/>
          </a:p>
        </p:txBody>
      </p:sp>
    </p:spTree>
    <p:extLst>
      <p:ext uri="{BB962C8B-B14F-4D97-AF65-F5344CB8AC3E}">
        <p14:creationId xmlns:p14="http://schemas.microsoft.com/office/powerpoint/2010/main" val="3095334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4b7791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4b7791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0177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4b7791ae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4b7791ae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CN" altLang="en-US" dirty="0"/>
          </a:p>
        </p:txBody>
      </p:sp>
    </p:spTree>
    <p:extLst>
      <p:ext uri="{BB962C8B-B14F-4D97-AF65-F5344CB8AC3E}">
        <p14:creationId xmlns:p14="http://schemas.microsoft.com/office/powerpoint/2010/main" val="988413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4b7791ae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4b7791ae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CN" baseline="0" dirty="0"/>
          </a:p>
        </p:txBody>
      </p:sp>
    </p:spTree>
    <p:extLst>
      <p:ext uri="{BB962C8B-B14F-4D97-AF65-F5344CB8AC3E}">
        <p14:creationId xmlns:p14="http://schemas.microsoft.com/office/powerpoint/2010/main" val="2757259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4b7791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4b7791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我们可以把相同功能的代码封装到函数里，调用函数时传入不同的参数来处理逻辑分支。</a:t>
            </a:r>
            <a:r>
              <a:rPr lang="en-US" altLang="zh-CN" dirty="0"/>
              <a:t>RN function encapsulate the code with the same functions into one, and pass in different parameters when calling the function to handle the logic branch.</a:t>
            </a:r>
          </a:p>
        </p:txBody>
      </p:sp>
    </p:spTree>
    <p:extLst>
      <p:ext uri="{BB962C8B-B14F-4D97-AF65-F5344CB8AC3E}">
        <p14:creationId xmlns:p14="http://schemas.microsoft.com/office/powerpoint/2010/main" val="2371759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4b7791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4b7791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42774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4b7791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4b7791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89051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4b7791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4b7791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indent="0">
              <a:buNone/>
            </a:pPr>
            <a:endParaRPr lang="en-US" altLang="zh-CN" sz="1100" dirty="0"/>
          </a:p>
        </p:txBody>
      </p:sp>
    </p:spTree>
    <p:extLst>
      <p:ext uri="{BB962C8B-B14F-4D97-AF65-F5344CB8AC3E}">
        <p14:creationId xmlns:p14="http://schemas.microsoft.com/office/powerpoint/2010/main" val="311485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4b7791ae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4b7791ae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4cdc8fc0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4cdc8fc0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4927809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4927809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4627b89d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4627b89d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4627b89d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4627b89d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80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4b3aa48a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4b3aa48a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045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4b3aa48a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4b3aa48a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4b7791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4b7791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indent="0">
              <a:buNone/>
            </a:pPr>
            <a:endParaRPr lang="en-US" sz="1100" dirty="0"/>
          </a:p>
        </p:txBody>
      </p:sp>
    </p:spTree>
    <p:extLst>
      <p:ext uri="{BB962C8B-B14F-4D97-AF65-F5344CB8AC3E}">
        <p14:creationId xmlns:p14="http://schemas.microsoft.com/office/powerpoint/2010/main" val="699966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4627b89d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4627b89d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43018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4b7791a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4b7791a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indent="0">
              <a:buNone/>
            </a:pPr>
            <a:endParaRPr dirty="0"/>
          </a:p>
        </p:txBody>
      </p:sp>
    </p:spTree>
    <p:extLst>
      <p:ext uri="{BB962C8B-B14F-4D97-AF65-F5344CB8AC3E}">
        <p14:creationId xmlns:p14="http://schemas.microsoft.com/office/powerpoint/2010/main" val="395814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p:cSld name="BLANK_1">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53"/>
        <p:cNvGrpSpPr/>
        <p:nvPr/>
      </p:nvGrpSpPr>
      <p:grpSpPr>
        <a:xfrm>
          <a:off x="0" y="0"/>
          <a:ext cx="0" cy="0"/>
          <a:chOff x="0" y="0"/>
          <a:chExt cx="0" cy="0"/>
        </a:xfrm>
      </p:grpSpPr>
      <p:sp>
        <p:nvSpPr>
          <p:cNvPr id="54" name="Google Shape;54;p12"/>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5" name="Google Shape;55;p12"/>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1pPr>
            <a:lvl2pPr marL="914400" lvl="1"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2pPr>
            <a:lvl3pPr marL="1371600" lvl="2"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3pPr>
            <a:lvl4pPr marL="1828800" lvl="3"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4pPr>
            <a:lvl5pPr marL="2286000" lvl="4"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5pPr>
            <a:lvl6pPr marL="2743200" lvl="5"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6pPr>
            <a:lvl7pPr marL="3200400" lvl="6"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7pPr>
            <a:lvl8pPr marL="3657600" lvl="7"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8pPr>
            <a:lvl9pPr marL="4114800" lvl="8"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9pPr>
          </a:lstStyle>
          <a:p>
            <a:endParaRPr/>
          </a:p>
        </p:txBody>
      </p:sp>
      <p:sp>
        <p:nvSpPr>
          <p:cNvPr id="18" name="Google Shape;18;p4"/>
          <p:cNvSpPr txBox="1"/>
          <p:nvPr/>
        </p:nvSpPr>
        <p:spPr>
          <a:xfrm>
            <a:off x="961675" y="52799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accent2"/>
                </a:solidFill>
              </a:rPr>
              <a:t>“</a:t>
            </a:r>
            <a:endParaRPr sz="9600" b="1">
              <a:solidFill>
                <a:schemeClr val="accent2"/>
              </a:solidFill>
            </a:endParaRPr>
          </a:p>
        </p:txBody>
      </p:sp>
      <p:sp>
        <p:nvSpPr>
          <p:cNvPr id="19" name="Google Shape;19;p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7"/>
          <p:cNvSpPr txBox="1">
            <a:spLocks noGrp="1"/>
          </p:cNvSpPr>
          <p:nvPr>
            <p:ph type="body" idx="1"/>
          </p:nvPr>
        </p:nvSpPr>
        <p:spPr>
          <a:xfrm>
            <a:off x="1037875"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 name="Google Shape;36;p7"/>
          <p:cNvSpPr txBox="1">
            <a:spLocks noGrp="1"/>
          </p:cNvSpPr>
          <p:nvPr>
            <p:ph type="body" idx="2"/>
          </p:nvPr>
        </p:nvSpPr>
        <p:spPr>
          <a:xfrm>
            <a:off x="3460026"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7" name="Google Shape;37;p7"/>
          <p:cNvSpPr txBox="1">
            <a:spLocks noGrp="1"/>
          </p:cNvSpPr>
          <p:nvPr>
            <p:ph type="body" idx="3"/>
          </p:nvPr>
        </p:nvSpPr>
        <p:spPr>
          <a:xfrm>
            <a:off x="5882177"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0" y="2625823"/>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037875" y="4177700"/>
            <a:ext cx="7068300" cy="393600"/>
          </a:xfrm>
          <a:prstGeom prst="rect">
            <a:avLst/>
          </a:prstGeom>
        </p:spPr>
        <p:txBody>
          <a:bodyPr spcFirstLastPara="1" wrap="square" lIns="0" tIns="0" rIns="0" bIns="0" anchor="t" anchorCtr="0">
            <a:noAutofit/>
          </a:bodyPr>
          <a:lstStyle>
            <a:lvl1pPr marL="457200" lvl="0" indent="-228600" rtl="0">
              <a:spcBef>
                <a:spcPts val="0"/>
              </a:spcBef>
              <a:spcAft>
                <a:spcPts val="0"/>
              </a:spcAft>
              <a:buSzPts val="1800"/>
              <a:buNone/>
              <a:defRPr sz="1800"/>
            </a:lvl1pPr>
          </a:lstStyle>
          <a:p>
            <a:endParaRPr/>
          </a:p>
        </p:txBody>
      </p:sp>
      <p:sp>
        <p:nvSpPr>
          <p:cNvPr id="46" name="Google Shape;46;p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reactnative.dev/docs/scrollview"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s://reactnative.dev/docs/touchablehighlight" TargetMode="External"/><Relationship Id="rId5" Type="http://schemas.openxmlformats.org/officeDocument/2006/relationships/hyperlink" Target="http://www.hackingwithreact.com/read/1/13/rendering-an-array-of-data-with-map-and-jsx" TargetMode="External"/><Relationship Id="rId4" Type="http://schemas.openxmlformats.org/officeDocument/2006/relationships/hyperlink" Target="https://reactjs.org/docs/handling-events.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best-real-estate-apps-5071405"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502023" y="466164"/>
            <a:ext cx="7942729" cy="220246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a:latin typeface="Verdana"/>
                <a:ea typeface="Verdana"/>
                <a:cs typeface="Verdana"/>
                <a:sym typeface="Verdana"/>
              </a:rPr>
              <a:t>Home finder mobile Application</a:t>
            </a:r>
            <a:endParaRPr sz="3600" dirty="0">
              <a:latin typeface="Verdana"/>
              <a:ea typeface="Verdana"/>
              <a:cs typeface="Verdana"/>
              <a:sym typeface="Verdana"/>
            </a:endParaRPr>
          </a:p>
        </p:txBody>
      </p:sp>
      <p:sp>
        <p:nvSpPr>
          <p:cNvPr id="62" name="Google Shape;62;p13"/>
          <p:cNvSpPr txBox="1"/>
          <p:nvPr/>
        </p:nvSpPr>
        <p:spPr>
          <a:xfrm>
            <a:off x="5692090" y="2742713"/>
            <a:ext cx="2107500" cy="153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lt2"/>
                </a:solidFill>
              </a:rPr>
              <a:t>Xu Zhang </a:t>
            </a:r>
            <a:endParaRPr sz="3200" dirty="0">
              <a:solidFill>
                <a:schemeClr val="lt2"/>
              </a:solidFill>
            </a:endParaRPr>
          </a:p>
        </p:txBody>
      </p:sp>
      <p:sp>
        <p:nvSpPr>
          <p:cNvPr id="63" name="Google Shape;63;p13"/>
          <p:cNvSpPr txBox="1"/>
          <p:nvPr/>
        </p:nvSpPr>
        <p:spPr>
          <a:xfrm>
            <a:off x="1591825" y="4215025"/>
            <a:ext cx="7191900" cy="54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accent1"/>
                </a:solidFill>
              </a:rPr>
              <a:t>Seidenberg School of CSIS, Pace University, New York</a:t>
            </a: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8" name="文本占位符 2">
            <a:extLst>
              <a:ext uri="{FF2B5EF4-FFF2-40B4-BE49-F238E27FC236}">
                <a16:creationId xmlns:a16="http://schemas.microsoft.com/office/drawing/2014/main" id="{99B78C84-8CD4-D748-94C3-8BD800ABB2F8}"/>
              </a:ext>
            </a:extLst>
          </p:cNvPr>
          <p:cNvSpPr>
            <a:spLocks noGrp="1"/>
          </p:cNvSpPr>
          <p:nvPr>
            <p:ph type="body" idx="1"/>
          </p:nvPr>
        </p:nvSpPr>
        <p:spPr>
          <a:xfrm>
            <a:off x="707856" y="615488"/>
            <a:ext cx="6488892" cy="2437452"/>
          </a:xfrm>
        </p:spPr>
        <p:txBody>
          <a:bodyPr/>
          <a:lstStyle/>
          <a:p>
            <a:pPr marL="76200" indent="0">
              <a:buNone/>
            </a:pPr>
            <a:r>
              <a:rPr lang="en-US" altLang="zh-CN" sz="1800" dirty="0">
                <a:latin typeface="Bahnschrift" panose="020B0502040204020203" pitchFamily="34" charset="0"/>
              </a:rPr>
              <a:t>RN components</a:t>
            </a:r>
          </a:p>
          <a:p>
            <a:r>
              <a:rPr lang="en" altLang="zh-CN" sz="1800" dirty="0">
                <a:latin typeface="Bahnschrift" panose="020B0502040204020203" pitchFamily="34" charset="0"/>
              </a:rPr>
              <a:t>View,ScrollView</a:t>
            </a:r>
          </a:p>
          <a:p>
            <a:r>
              <a:rPr lang="en" altLang="zh-CN" sz="1800" dirty="0">
                <a:latin typeface="Bahnschrift" panose="020B0502040204020203" pitchFamily="34" charset="0"/>
              </a:rPr>
              <a:t>Text, TextInput</a:t>
            </a:r>
          </a:p>
          <a:p>
            <a:r>
              <a:rPr lang="en" altLang="zh-CN" sz="1800" dirty="0">
                <a:latin typeface="Bahnschrift" panose="020B0502040204020203" pitchFamily="34" charset="0"/>
              </a:rPr>
              <a:t>ImageBackground, Image</a:t>
            </a:r>
          </a:p>
          <a:p>
            <a:r>
              <a:rPr lang="en" altLang="zh-CN" sz="1800" dirty="0">
                <a:latin typeface="Bahnschrift" panose="020B0502040204020203" pitchFamily="34" charset="0"/>
              </a:rPr>
              <a:t>TouchableHight</a:t>
            </a:r>
          </a:p>
          <a:p>
            <a:r>
              <a:rPr lang="en" altLang="zh-CN" sz="1800" dirty="0">
                <a:latin typeface="Bahnschrift" panose="020B0502040204020203" pitchFamily="34" charset="0"/>
              </a:rPr>
              <a:t>StyleSheet Dimensions</a:t>
            </a:r>
          </a:p>
          <a:p>
            <a:pPr marL="76200" indent="0">
              <a:buNone/>
            </a:pPr>
            <a:endParaRPr lang="en-US" altLang="zh-CN" sz="18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032" y="3050296"/>
            <a:ext cx="6617040" cy="36196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2870" y="3412265"/>
            <a:ext cx="4737343" cy="1498677"/>
          </a:xfrm>
          <a:prstGeom prst="rect">
            <a:avLst/>
          </a:prstGeom>
        </p:spPr>
      </p:pic>
      <p:sp>
        <p:nvSpPr>
          <p:cNvPr id="9" name="Google Shape;94;p17">
            <a:extLst>
              <a:ext uri="{FF2B5EF4-FFF2-40B4-BE49-F238E27FC236}">
                <a16:creationId xmlns:a16="http://schemas.microsoft.com/office/drawing/2014/main" id="{C75DD799-3C7D-D248-B366-DE390A9E1E2B}"/>
              </a:ext>
            </a:extLst>
          </p:cNvPr>
          <p:cNvSpPr txBox="1">
            <a:spLocks/>
          </p:cNvSpPr>
          <p:nvPr/>
        </p:nvSpPr>
        <p:spPr>
          <a:xfrm>
            <a:off x="238792" y="202835"/>
            <a:ext cx="6546266" cy="43244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1pPr>
            <a:lvl2pPr marR="0" lvl="1"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2pPr>
            <a:lvl3pPr marR="0" lvl="2"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3pPr>
            <a:lvl4pPr marR="0" lvl="3"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4pPr>
            <a:lvl5pPr marR="0" lvl="4"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5pPr>
            <a:lvl6pPr marR="0" lvl="5"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6pPr>
            <a:lvl7pPr marR="0" lvl="6"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7pPr>
            <a:lvl8pPr marR="0" lvl="7"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8pPr>
            <a:lvl9pPr marR="0" lvl="8"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9pPr>
          </a:lstStyle>
          <a:p>
            <a:r>
              <a:rPr lang="en-US" dirty="0">
                <a:latin typeface="Bahnschrift" panose="020B0502040204020203" pitchFamily="34" charset="0"/>
              </a:rPr>
              <a:t>Presentation Layer</a:t>
            </a:r>
          </a:p>
        </p:txBody>
      </p:sp>
    </p:spTree>
    <p:extLst>
      <p:ext uri="{BB962C8B-B14F-4D97-AF65-F5344CB8AC3E}">
        <p14:creationId xmlns:p14="http://schemas.microsoft.com/office/powerpoint/2010/main" val="392657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矩形 1"/>
          <p:cNvSpPr/>
          <p:nvPr/>
        </p:nvSpPr>
        <p:spPr>
          <a:xfrm>
            <a:off x="547136" y="1965906"/>
            <a:ext cx="6733562" cy="954107"/>
          </a:xfrm>
          <a:prstGeom prst="rect">
            <a:avLst/>
          </a:prstGeom>
        </p:spPr>
        <p:txBody>
          <a:bodyPr wrap="square">
            <a:spAutoFit/>
          </a:bodyPr>
          <a:lstStyle/>
          <a:p>
            <a:r>
              <a:rPr lang="en-US" altLang="zh-CN" dirty="0">
                <a:latin typeface="Bahnschrift" panose="020B0502040204020203" pitchFamily="34" charset="0"/>
              </a:rPr>
              <a:t>RN </a:t>
            </a:r>
            <a:r>
              <a:rPr lang="en" altLang="zh-CN" dirty="0" err="1">
                <a:latin typeface="Bahnschrift" panose="020B0502040204020203" pitchFamily="34" charset="0"/>
              </a:rPr>
              <a:t>StyleSheet</a:t>
            </a:r>
            <a:endParaRPr lang="en" altLang="zh-CN" dirty="0">
              <a:latin typeface="Bahnschrift" panose="020B0502040204020203" pitchFamily="34" charset="0"/>
            </a:endParaRPr>
          </a:p>
          <a:p>
            <a:endParaRPr lang="en" altLang="zh-CN" dirty="0">
              <a:latin typeface="Bahnschrift" panose="020B0502040204020203" pitchFamily="34" charset="0"/>
            </a:endParaRPr>
          </a:p>
          <a:p>
            <a:r>
              <a:rPr lang="en-US" altLang="zh-CN" dirty="0">
                <a:latin typeface="Bahnschrift" panose="020B0502040204020203" pitchFamily="34" charset="0"/>
              </a:rPr>
              <a:t>Stylesheet is similar to cascading style sheets (CSS),</a:t>
            </a:r>
          </a:p>
          <a:p>
            <a:r>
              <a:rPr lang="en-US" altLang="zh-CN" dirty="0">
                <a:latin typeface="Bahnschrift" panose="020B0502040204020203" pitchFamily="34" charset="0"/>
              </a:rPr>
              <a:t>It help us to write the style and layout of the app page</a:t>
            </a:r>
            <a:endParaRPr lang="en-US" dirty="0">
              <a:latin typeface="Bahnschrif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350" y="957642"/>
            <a:ext cx="3181514" cy="3403775"/>
          </a:xfrm>
          <a:prstGeom prst="rect">
            <a:avLst/>
          </a:prstGeom>
        </p:spPr>
      </p:pic>
      <p:sp>
        <p:nvSpPr>
          <p:cNvPr id="7" name="Google Shape;94;p17">
            <a:extLst>
              <a:ext uri="{FF2B5EF4-FFF2-40B4-BE49-F238E27FC236}">
                <a16:creationId xmlns:a16="http://schemas.microsoft.com/office/drawing/2014/main" id="{8372C6A6-6376-D943-8B7A-24640D376B42}"/>
              </a:ext>
            </a:extLst>
          </p:cNvPr>
          <p:cNvSpPr txBox="1">
            <a:spLocks/>
          </p:cNvSpPr>
          <p:nvPr/>
        </p:nvSpPr>
        <p:spPr>
          <a:xfrm>
            <a:off x="238792" y="202835"/>
            <a:ext cx="6546266" cy="43244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1pPr>
            <a:lvl2pPr marR="0" lvl="1"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2pPr>
            <a:lvl3pPr marR="0" lvl="2"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3pPr>
            <a:lvl4pPr marR="0" lvl="3"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4pPr>
            <a:lvl5pPr marR="0" lvl="4"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5pPr>
            <a:lvl6pPr marR="0" lvl="5"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6pPr>
            <a:lvl7pPr marR="0" lvl="6"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7pPr>
            <a:lvl8pPr marR="0" lvl="7"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8pPr>
            <a:lvl9pPr marR="0" lvl="8"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9pPr>
          </a:lstStyle>
          <a:p>
            <a:r>
              <a:rPr lang="en-US" dirty="0">
                <a:latin typeface="Bahnschrift" panose="020B0502040204020203" pitchFamily="34" charset="0"/>
              </a:rPr>
              <a:t>Presentation Layer</a:t>
            </a:r>
          </a:p>
        </p:txBody>
      </p:sp>
    </p:spTree>
    <p:extLst>
      <p:ext uri="{BB962C8B-B14F-4D97-AF65-F5344CB8AC3E}">
        <p14:creationId xmlns:p14="http://schemas.microsoft.com/office/powerpoint/2010/main" val="328647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7" name="文本占位符 2">
            <a:extLst>
              <a:ext uri="{FF2B5EF4-FFF2-40B4-BE49-F238E27FC236}">
                <a16:creationId xmlns:a16="http://schemas.microsoft.com/office/drawing/2014/main" id="{99B78C84-8CD4-D748-94C3-8BD800ABB2F8}"/>
              </a:ext>
            </a:extLst>
          </p:cNvPr>
          <p:cNvSpPr>
            <a:spLocks noGrp="1"/>
          </p:cNvSpPr>
          <p:nvPr>
            <p:ph type="body" idx="1"/>
          </p:nvPr>
        </p:nvSpPr>
        <p:spPr>
          <a:xfrm>
            <a:off x="424942" y="1182544"/>
            <a:ext cx="4605090" cy="2559553"/>
          </a:xfrm>
        </p:spPr>
        <p:txBody>
          <a:bodyPr/>
          <a:lstStyle/>
          <a:p>
            <a:pPr marL="76200" indent="0">
              <a:buNone/>
            </a:pPr>
            <a:r>
              <a:rPr lang="en-US" altLang="zh-CN" sz="1800" dirty="0">
                <a:latin typeface="Bahnschrift" panose="020B0502040204020203" pitchFamily="34" charset="0"/>
              </a:rPr>
              <a:t>Flex &amp; Dimensions</a:t>
            </a:r>
          </a:p>
          <a:p>
            <a:r>
              <a:rPr lang="en-US" altLang="zh-CN" sz="1800" dirty="0">
                <a:latin typeface="Bahnschrift" panose="020B0502040204020203" pitchFamily="34" charset="0"/>
              </a:rPr>
              <a:t>F</a:t>
            </a:r>
            <a:r>
              <a:rPr lang="en" altLang="zh-CN" sz="1800" dirty="0">
                <a:latin typeface="Bahnschrift" panose="020B0502040204020203" pitchFamily="34" charset="0"/>
              </a:rPr>
              <a:t>lex</a:t>
            </a:r>
          </a:p>
          <a:p>
            <a:pPr marL="76200" indent="0">
              <a:buNone/>
            </a:pPr>
            <a:r>
              <a:rPr lang="en" altLang="zh-CN" sz="1800" dirty="0">
                <a:latin typeface="Bahnschrift" panose="020B0502040204020203" pitchFamily="34" charset="0"/>
              </a:rPr>
              <a:t>      </a:t>
            </a:r>
            <a:r>
              <a:rPr lang="en-US" altLang="zh-CN" sz="1800" dirty="0">
                <a:latin typeface="Bahnschrift" panose="020B0502040204020203" pitchFamily="34" charset="0"/>
              </a:rPr>
              <a:t>Using flex to split page in proportion.</a:t>
            </a:r>
          </a:p>
          <a:p>
            <a:r>
              <a:rPr lang="en-US" altLang="zh-CN" sz="1800" dirty="0">
                <a:latin typeface="Bahnschrift" panose="020B0502040204020203" pitchFamily="34" charset="0"/>
              </a:rPr>
              <a:t>Dimensions</a:t>
            </a:r>
            <a:endParaRPr lang="en" altLang="zh-CN" sz="1800" dirty="0">
              <a:latin typeface="Bahnschrift" panose="020B0502040204020203" pitchFamily="34" charset="0"/>
            </a:endParaRPr>
          </a:p>
          <a:p>
            <a:pPr marL="76200" indent="0">
              <a:buNone/>
            </a:pPr>
            <a:r>
              <a:rPr lang="en-US" altLang="zh-CN" sz="1800" dirty="0">
                <a:latin typeface="Bahnschrift" panose="020B0502040204020203" pitchFamily="34" charset="0"/>
              </a:rPr>
              <a:t>      Using dimensions to set precise font size, width and height for elements of pages.</a:t>
            </a:r>
          </a:p>
        </p:txBody>
      </p:sp>
      <p:cxnSp>
        <p:nvCxnSpPr>
          <p:cNvPr id="5" name="直接连接符 4"/>
          <p:cNvCxnSpPr/>
          <p:nvPr/>
        </p:nvCxnSpPr>
        <p:spPr>
          <a:xfrm flipV="1">
            <a:off x="5682874" y="1874546"/>
            <a:ext cx="355600" cy="328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682874" y="2568792"/>
            <a:ext cx="355600" cy="328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860674" y="1874546"/>
            <a:ext cx="0" cy="2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856961" y="2355850"/>
            <a:ext cx="3713" cy="212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503023" y="272944"/>
            <a:ext cx="612668" cy="307777"/>
          </a:xfrm>
          <a:prstGeom prst="rect">
            <a:avLst/>
          </a:prstGeom>
          <a:noFill/>
        </p:spPr>
        <p:txBody>
          <a:bodyPr wrap="none" rtlCol="0">
            <a:spAutoFit/>
          </a:bodyPr>
          <a:lstStyle/>
          <a:p>
            <a:r>
              <a:rPr lang="en-US" dirty="0"/>
              <a:t>flex:1</a:t>
            </a: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759" y="164657"/>
            <a:ext cx="2350786" cy="4601302"/>
          </a:xfrm>
          <a:prstGeom prst="rect">
            <a:avLst/>
          </a:prstGeom>
        </p:spPr>
      </p:pic>
      <p:sp>
        <p:nvSpPr>
          <p:cNvPr id="17" name="矩形 16"/>
          <p:cNvSpPr/>
          <p:nvPr/>
        </p:nvSpPr>
        <p:spPr>
          <a:xfrm>
            <a:off x="6210300" y="692150"/>
            <a:ext cx="1993900" cy="342900"/>
          </a:xfrm>
          <a:prstGeom prst="rect">
            <a:avLst/>
          </a:prstGeom>
          <a:solidFill>
            <a:srgbClr val="00B0F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直接连接符 18"/>
          <p:cNvCxnSpPr/>
          <p:nvPr/>
        </p:nvCxnSpPr>
        <p:spPr>
          <a:xfrm flipV="1">
            <a:off x="7962900" y="469794"/>
            <a:ext cx="546100" cy="36840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516213" y="3489330"/>
            <a:ext cx="612668" cy="307777"/>
          </a:xfrm>
          <a:prstGeom prst="rect">
            <a:avLst/>
          </a:prstGeom>
          <a:noFill/>
        </p:spPr>
        <p:txBody>
          <a:bodyPr wrap="none" rtlCol="0">
            <a:spAutoFit/>
          </a:bodyPr>
          <a:lstStyle/>
          <a:p>
            <a:r>
              <a:rPr lang="en-US" dirty="0"/>
              <a:t>flex:1</a:t>
            </a:r>
          </a:p>
        </p:txBody>
      </p:sp>
      <p:sp>
        <p:nvSpPr>
          <p:cNvPr id="22" name="矩形 21"/>
          <p:cNvSpPr/>
          <p:nvPr/>
        </p:nvSpPr>
        <p:spPr>
          <a:xfrm>
            <a:off x="6223490" y="3908536"/>
            <a:ext cx="1993900" cy="342900"/>
          </a:xfrm>
          <a:prstGeom prst="rect">
            <a:avLst/>
          </a:prstGeom>
          <a:solidFill>
            <a:srgbClr val="00B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接连接符 22"/>
          <p:cNvCxnSpPr/>
          <p:nvPr/>
        </p:nvCxnSpPr>
        <p:spPr>
          <a:xfrm flipV="1">
            <a:off x="7976090" y="3686180"/>
            <a:ext cx="546100" cy="368406"/>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210300" y="1060556"/>
            <a:ext cx="1993900" cy="2822474"/>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接连接符 24"/>
          <p:cNvCxnSpPr/>
          <p:nvPr/>
        </p:nvCxnSpPr>
        <p:spPr>
          <a:xfrm flipV="1">
            <a:off x="7976090" y="2096902"/>
            <a:ext cx="546100" cy="368406"/>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503023" y="1874546"/>
            <a:ext cx="612668" cy="307777"/>
          </a:xfrm>
          <a:prstGeom prst="rect">
            <a:avLst/>
          </a:prstGeom>
          <a:noFill/>
        </p:spPr>
        <p:txBody>
          <a:bodyPr wrap="none" rtlCol="0">
            <a:spAutoFit/>
          </a:bodyPr>
          <a:lstStyle/>
          <a:p>
            <a:r>
              <a:rPr lang="en-US" dirty="0"/>
              <a:t>flex:9</a:t>
            </a:r>
          </a:p>
        </p:txBody>
      </p:sp>
      <p:sp>
        <p:nvSpPr>
          <p:cNvPr id="31" name="矩形 30"/>
          <p:cNvSpPr/>
          <p:nvPr/>
        </p:nvSpPr>
        <p:spPr>
          <a:xfrm>
            <a:off x="5124074" y="2048208"/>
            <a:ext cx="1117600" cy="338554"/>
          </a:xfrm>
          <a:prstGeom prst="rect">
            <a:avLst/>
          </a:prstGeom>
        </p:spPr>
        <p:txBody>
          <a:bodyPr wrap="square">
            <a:spAutoFit/>
          </a:bodyPr>
          <a:lstStyle/>
          <a:p>
            <a:r>
              <a:rPr lang="en-US" sz="800" dirty="0" err="1"/>
              <a:t>deviceWidth</a:t>
            </a:r>
            <a:r>
              <a:rPr lang="en-US" sz="800" dirty="0"/>
              <a:t> - 40,</a:t>
            </a:r>
          </a:p>
          <a:p>
            <a:r>
              <a:rPr lang="en-US" sz="800" dirty="0" err="1"/>
              <a:t>deviceHeight</a:t>
            </a:r>
            <a:r>
              <a:rPr lang="en-US" sz="800" dirty="0"/>
              <a:t>/5,</a:t>
            </a:r>
          </a:p>
        </p:txBody>
      </p:sp>
      <p:sp>
        <p:nvSpPr>
          <p:cNvPr id="27" name="Google Shape;94;p17">
            <a:extLst>
              <a:ext uri="{FF2B5EF4-FFF2-40B4-BE49-F238E27FC236}">
                <a16:creationId xmlns:a16="http://schemas.microsoft.com/office/drawing/2014/main" id="{50A9D860-D735-F04A-81E2-6CA4D467B52B}"/>
              </a:ext>
            </a:extLst>
          </p:cNvPr>
          <p:cNvSpPr txBox="1">
            <a:spLocks/>
          </p:cNvSpPr>
          <p:nvPr/>
        </p:nvSpPr>
        <p:spPr>
          <a:xfrm>
            <a:off x="238792" y="202835"/>
            <a:ext cx="6546266" cy="43244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1pPr>
            <a:lvl2pPr marR="0" lvl="1"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2pPr>
            <a:lvl3pPr marR="0" lvl="2"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3pPr>
            <a:lvl4pPr marR="0" lvl="3"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4pPr>
            <a:lvl5pPr marR="0" lvl="4"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5pPr>
            <a:lvl6pPr marR="0" lvl="5"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6pPr>
            <a:lvl7pPr marR="0" lvl="6"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7pPr>
            <a:lvl8pPr marR="0" lvl="7"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8pPr>
            <a:lvl9pPr marR="0" lvl="8"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9pPr>
          </a:lstStyle>
          <a:p>
            <a:r>
              <a:rPr lang="en-US" dirty="0">
                <a:latin typeface="Bahnschrift" panose="020B0502040204020203" pitchFamily="34" charset="0"/>
              </a:rPr>
              <a:t>Presentation Layer</a:t>
            </a:r>
          </a:p>
        </p:txBody>
      </p:sp>
    </p:spTree>
    <p:extLst>
      <p:ext uri="{BB962C8B-B14F-4D97-AF65-F5344CB8AC3E}">
        <p14:creationId xmlns:p14="http://schemas.microsoft.com/office/powerpoint/2010/main" val="428219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8" name="文本占位符 2">
            <a:extLst>
              <a:ext uri="{FF2B5EF4-FFF2-40B4-BE49-F238E27FC236}">
                <a16:creationId xmlns:a16="http://schemas.microsoft.com/office/drawing/2014/main" id="{99B78C84-8CD4-D748-94C3-8BD800ABB2F8}"/>
              </a:ext>
            </a:extLst>
          </p:cNvPr>
          <p:cNvSpPr>
            <a:spLocks noGrp="1"/>
          </p:cNvSpPr>
          <p:nvPr>
            <p:ph type="body" idx="1"/>
          </p:nvPr>
        </p:nvSpPr>
        <p:spPr>
          <a:xfrm>
            <a:off x="296167" y="799370"/>
            <a:ext cx="6488892" cy="963778"/>
          </a:xfrm>
        </p:spPr>
        <p:txBody>
          <a:bodyPr/>
          <a:lstStyle/>
          <a:p>
            <a:pPr marL="76200" indent="0">
              <a:buNone/>
            </a:pPr>
            <a:r>
              <a:rPr lang="en-US" altLang="zh-CN" sz="1800" dirty="0">
                <a:latin typeface="Bahnschrift" panose="020B0502040204020203" pitchFamily="34" charset="0"/>
              </a:rPr>
              <a:t>RN state</a:t>
            </a:r>
          </a:p>
          <a:p>
            <a:r>
              <a:rPr lang="en-US" altLang="zh-CN" sz="1800" dirty="0">
                <a:latin typeface="Bahnschrift" panose="020B0502040204020203" pitchFamily="34" charset="0"/>
              </a:rPr>
              <a:t>D</a:t>
            </a:r>
            <a:r>
              <a:rPr lang="en" altLang="zh-CN" sz="1800" dirty="0">
                <a:latin typeface="Bahnschrift" panose="020B0502040204020203" pitchFamily="34" charset="0"/>
              </a:rPr>
              <a:t>ata type </a:t>
            </a:r>
            <a:r>
              <a:rPr lang="en-US" altLang="zh-CN" sz="1800" dirty="0">
                <a:latin typeface="Bahnschrift" panose="020B0502040204020203" pitchFamily="34" charset="0"/>
              </a:rPr>
              <a:t>&amp;</a:t>
            </a:r>
            <a:r>
              <a:rPr lang="en" altLang="zh-CN" sz="1800" dirty="0">
                <a:latin typeface="Bahnschrift" panose="020B0502040204020203" pitchFamily="34" charset="0"/>
              </a:rPr>
              <a:t> data objects</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267" y="772299"/>
            <a:ext cx="3581584" cy="1111307"/>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0249" y="3715320"/>
            <a:ext cx="4450986" cy="899189"/>
          </a:xfrm>
          <a:prstGeom prst="rect">
            <a:avLst/>
          </a:prstGeom>
        </p:spPr>
      </p:pic>
      <p:sp>
        <p:nvSpPr>
          <p:cNvPr id="2" name="矩形 1"/>
          <p:cNvSpPr/>
          <p:nvPr/>
        </p:nvSpPr>
        <p:spPr>
          <a:xfrm>
            <a:off x="238793" y="2379256"/>
            <a:ext cx="4982912" cy="1169551"/>
          </a:xfrm>
          <a:prstGeom prst="rect">
            <a:avLst/>
          </a:prstGeom>
        </p:spPr>
        <p:txBody>
          <a:bodyPr wrap="square">
            <a:spAutoFit/>
          </a:bodyPr>
          <a:lstStyle/>
          <a:p>
            <a:pPr marL="76200" indent="0">
              <a:buNone/>
            </a:pPr>
            <a:r>
              <a:rPr lang="en-US" altLang="zh-CN" i="1" dirty="0">
                <a:latin typeface="Bahnschrift" panose="020B0502040204020203" pitchFamily="34" charset="0"/>
              </a:rPr>
              <a:t>*Note</a:t>
            </a:r>
            <a:r>
              <a:rPr lang="zh-CN" altLang="en-US" i="1" dirty="0">
                <a:latin typeface="Bahnschrift" panose="020B0502040204020203" pitchFamily="34" charset="0"/>
              </a:rPr>
              <a:t>：</a:t>
            </a:r>
            <a:endParaRPr lang="en-US" altLang="zh-CN" i="1" dirty="0">
              <a:latin typeface="Bahnschrift" panose="020B0502040204020203" pitchFamily="34" charset="0"/>
            </a:endParaRPr>
          </a:p>
          <a:p>
            <a:pPr marL="76200" indent="0">
              <a:buNone/>
            </a:pPr>
            <a:r>
              <a:rPr lang="en-US" altLang="zh-CN" i="1" dirty="0">
                <a:latin typeface="Bahnschrift" panose="020B0502040204020203" pitchFamily="34" charset="0"/>
              </a:rPr>
              <a:t>      We can't directly update the data of  array object. We need to get the copy of the array object, update the value of the copy object, and then call the </a:t>
            </a:r>
            <a:r>
              <a:rPr lang="en-US" altLang="zh-CN" i="1" dirty="0" err="1">
                <a:latin typeface="Bahnschrift" panose="020B0502040204020203" pitchFamily="34" charset="0"/>
              </a:rPr>
              <a:t>setState</a:t>
            </a:r>
            <a:r>
              <a:rPr lang="en-US" altLang="zh-CN" i="1" dirty="0">
                <a:latin typeface="Bahnschrift" panose="020B0502040204020203" pitchFamily="34" charset="0"/>
              </a:rPr>
              <a:t>() function to update the array object.</a:t>
            </a:r>
            <a:endParaRPr lang="zh-CN" altLang="en-US" i="1" dirty="0">
              <a:latin typeface="Bahnschrift" panose="020B0502040204020203" pitchFamily="34" charset="0"/>
            </a:endParaRPr>
          </a:p>
        </p:txBody>
      </p:sp>
      <p:sp>
        <p:nvSpPr>
          <p:cNvPr id="9" name="Google Shape;94;p17">
            <a:extLst>
              <a:ext uri="{FF2B5EF4-FFF2-40B4-BE49-F238E27FC236}">
                <a16:creationId xmlns:a16="http://schemas.microsoft.com/office/drawing/2014/main" id="{0804957E-5D15-C74F-A24B-D9B678E78B3B}"/>
              </a:ext>
            </a:extLst>
          </p:cNvPr>
          <p:cNvSpPr txBox="1">
            <a:spLocks/>
          </p:cNvSpPr>
          <p:nvPr/>
        </p:nvSpPr>
        <p:spPr>
          <a:xfrm>
            <a:off x="238792" y="202835"/>
            <a:ext cx="6546266" cy="43244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1pPr>
            <a:lvl2pPr marR="0" lvl="1"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2pPr>
            <a:lvl3pPr marR="0" lvl="2"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3pPr>
            <a:lvl4pPr marR="0" lvl="3"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4pPr>
            <a:lvl5pPr marR="0" lvl="4"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5pPr>
            <a:lvl6pPr marR="0" lvl="5"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6pPr>
            <a:lvl7pPr marR="0" lvl="6"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7pPr>
            <a:lvl8pPr marR="0" lvl="7"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8pPr>
            <a:lvl9pPr marR="0" lvl="8"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9pPr>
          </a:lstStyle>
          <a:p>
            <a:r>
              <a:rPr lang="en-US">
                <a:latin typeface="Bahnschrift" panose="020B0502040204020203" pitchFamily="34" charset="0"/>
              </a:rPr>
              <a:t>Data Layer</a:t>
            </a:r>
            <a:endParaRPr lang="en-US" dirty="0">
              <a:latin typeface="Bahnschrift" panose="020B0502040204020203" pitchFamily="34" charset="0"/>
            </a:endParaRPr>
          </a:p>
        </p:txBody>
      </p:sp>
    </p:spTree>
    <p:extLst>
      <p:ext uri="{BB962C8B-B14F-4D97-AF65-F5344CB8AC3E}">
        <p14:creationId xmlns:p14="http://schemas.microsoft.com/office/powerpoint/2010/main" val="96887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469" y="1673698"/>
            <a:ext cx="2978303" cy="2197213"/>
          </a:xfrm>
          <a:prstGeom prst="rect">
            <a:avLst/>
          </a:prstGeom>
        </p:spPr>
      </p:pic>
      <p:sp>
        <p:nvSpPr>
          <p:cNvPr id="5" name="文本占位符 2">
            <a:extLst>
              <a:ext uri="{FF2B5EF4-FFF2-40B4-BE49-F238E27FC236}">
                <a16:creationId xmlns:a16="http://schemas.microsoft.com/office/drawing/2014/main" id="{99B78C84-8CD4-D748-94C3-8BD800ABB2F8}"/>
              </a:ext>
            </a:extLst>
          </p:cNvPr>
          <p:cNvSpPr>
            <a:spLocks noGrp="1"/>
          </p:cNvSpPr>
          <p:nvPr>
            <p:ph type="body" idx="1"/>
          </p:nvPr>
        </p:nvSpPr>
        <p:spPr>
          <a:xfrm>
            <a:off x="948228" y="1470228"/>
            <a:ext cx="6488892" cy="3495472"/>
          </a:xfrm>
        </p:spPr>
        <p:txBody>
          <a:bodyPr/>
          <a:lstStyle/>
          <a:p>
            <a:r>
              <a:rPr lang="en" altLang="zh-CN" dirty="0">
                <a:latin typeface="Bahnschrift" panose="020B0502040204020203" pitchFamily="34" charset="0"/>
              </a:rPr>
              <a:t>Database: MySql</a:t>
            </a:r>
          </a:p>
          <a:p>
            <a:r>
              <a:rPr lang="en" altLang="zh-CN" dirty="0">
                <a:latin typeface="Bahnschrift" panose="020B0502040204020203" pitchFamily="34" charset="0"/>
              </a:rPr>
              <a:t>Table: house </a:t>
            </a:r>
          </a:p>
          <a:p>
            <a:pPr marL="76200" indent="0">
              <a:buNone/>
            </a:pPr>
            <a:r>
              <a:rPr lang="en" altLang="zh-CN" dirty="0">
                <a:latin typeface="Bahnschrift" panose="020B0502040204020203" pitchFamily="34" charset="0"/>
              </a:rPr>
              <a:t>     </a:t>
            </a:r>
            <a:r>
              <a:rPr lang="en" altLang="zh-CN" sz="1800" dirty="0">
                <a:latin typeface="Bahnschrift" panose="020B0502040204020203" pitchFamily="34" charset="0"/>
              </a:rPr>
              <a:t>includes </a:t>
            </a:r>
            <a:r>
              <a:rPr lang="en-US" altLang="zh-CN" sz="1800" dirty="0">
                <a:latin typeface="Bahnschrift" panose="020B0502040204020203" pitchFamily="34" charset="0"/>
              </a:rPr>
              <a:t>basic housing information</a:t>
            </a:r>
            <a:endParaRPr lang="en" altLang="zh-CN" dirty="0">
              <a:latin typeface="Bahnschrift" panose="020B0502040204020203" pitchFamily="34" charset="0"/>
            </a:endParaRPr>
          </a:p>
          <a:p>
            <a:r>
              <a:rPr lang="en-US" altLang="zh-CN" dirty="0">
                <a:latin typeface="Bahnschrift" panose="020B0502040204020203" pitchFamily="34" charset="0"/>
              </a:rPr>
              <a:t>Table: </a:t>
            </a:r>
            <a:r>
              <a:rPr lang="en" altLang="zh-CN" dirty="0" err="1">
                <a:latin typeface="Bahnschrift" panose="020B0502040204020203" pitchFamily="34" charset="0"/>
              </a:rPr>
              <a:t>house_pic</a:t>
            </a:r>
            <a:r>
              <a:rPr lang="en" altLang="zh-CN" dirty="0">
                <a:latin typeface="Bahnschrift" panose="020B0502040204020203" pitchFamily="34" charset="0"/>
              </a:rPr>
              <a:t> </a:t>
            </a:r>
          </a:p>
          <a:p>
            <a:pPr marL="76200" indent="0">
              <a:buNone/>
            </a:pPr>
            <a:r>
              <a:rPr lang="en" altLang="zh-CN" sz="1800" dirty="0">
                <a:latin typeface="Bahnschrift" panose="020B0502040204020203" pitchFamily="34" charset="0"/>
              </a:rPr>
              <a:t>       includes </a:t>
            </a:r>
            <a:r>
              <a:rPr lang="en-US" altLang="zh-CN" sz="1800" dirty="0">
                <a:latin typeface="Bahnschrift" panose="020B0502040204020203" pitchFamily="34" charset="0"/>
              </a:rPr>
              <a:t>list of house pictures</a:t>
            </a:r>
            <a:endParaRPr lang="zh-CN" altLang="en-US" sz="1800" dirty="0">
              <a:latin typeface="Bahnschrift" panose="020B0502040204020203" pitchFamily="34" charset="0"/>
            </a:endParaRPr>
          </a:p>
        </p:txBody>
      </p:sp>
      <p:sp>
        <p:nvSpPr>
          <p:cNvPr id="7" name="Google Shape;94;p17">
            <a:extLst>
              <a:ext uri="{FF2B5EF4-FFF2-40B4-BE49-F238E27FC236}">
                <a16:creationId xmlns:a16="http://schemas.microsoft.com/office/drawing/2014/main" id="{F17D3094-169A-EB47-AD86-73779C43984C}"/>
              </a:ext>
            </a:extLst>
          </p:cNvPr>
          <p:cNvSpPr txBox="1">
            <a:spLocks noGrp="1"/>
          </p:cNvSpPr>
          <p:nvPr>
            <p:ph type="title"/>
          </p:nvPr>
        </p:nvSpPr>
        <p:spPr>
          <a:xfrm>
            <a:off x="238792" y="202835"/>
            <a:ext cx="6546266" cy="432448"/>
          </a:xfrm>
          <a:prstGeom prst="rect">
            <a:avLst/>
          </a:prstGeom>
        </p:spPr>
        <p:txBody>
          <a:bodyPr spcFirstLastPara="1" wrap="square" lIns="0" tIns="0" rIns="0" bIns="0" anchor="b" anchorCtr="0">
            <a:noAutofit/>
          </a:bodyPr>
          <a:lstStyle/>
          <a:p>
            <a:pPr lvl="0"/>
            <a:r>
              <a:rPr lang="en-US" dirty="0">
                <a:latin typeface="Bahnschrift" panose="020B0502040204020203" pitchFamily="34" charset="0"/>
              </a:rPr>
              <a:t>Data Layer</a:t>
            </a:r>
            <a:endParaRPr dirty="0">
              <a:latin typeface="Bahnschrift" panose="020B0502040204020203" pitchFamily="34" charset="0"/>
            </a:endParaRPr>
          </a:p>
        </p:txBody>
      </p:sp>
    </p:spTree>
    <p:extLst>
      <p:ext uri="{BB962C8B-B14F-4D97-AF65-F5344CB8AC3E}">
        <p14:creationId xmlns:p14="http://schemas.microsoft.com/office/powerpoint/2010/main" val="177799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右箭头 3"/>
          <p:cNvSpPr/>
          <p:nvPr/>
        </p:nvSpPr>
        <p:spPr>
          <a:xfrm>
            <a:off x="3172263" y="2571750"/>
            <a:ext cx="341079" cy="1779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60" y="1826657"/>
            <a:ext cx="2730640" cy="1536779"/>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1585" y="1358057"/>
            <a:ext cx="2363421" cy="2605346"/>
          </a:xfrm>
          <a:prstGeom prst="rect">
            <a:avLst/>
          </a:prstGeom>
        </p:spPr>
      </p:pic>
      <p:sp>
        <p:nvSpPr>
          <p:cNvPr id="8" name="右箭头 7"/>
          <p:cNvSpPr/>
          <p:nvPr/>
        </p:nvSpPr>
        <p:spPr>
          <a:xfrm>
            <a:off x="6380384" y="2526429"/>
            <a:ext cx="341079" cy="1779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4494" y="841732"/>
            <a:ext cx="1812328" cy="3547354"/>
          </a:xfrm>
          <a:prstGeom prst="rect">
            <a:avLst/>
          </a:prstGeom>
        </p:spPr>
      </p:pic>
      <p:sp>
        <p:nvSpPr>
          <p:cNvPr id="11" name="Google Shape;94;p17">
            <a:extLst>
              <a:ext uri="{FF2B5EF4-FFF2-40B4-BE49-F238E27FC236}">
                <a16:creationId xmlns:a16="http://schemas.microsoft.com/office/drawing/2014/main" id="{5EAD4E56-105E-564B-BEB0-2E4C1A3010F3}"/>
              </a:ext>
            </a:extLst>
          </p:cNvPr>
          <p:cNvSpPr txBox="1">
            <a:spLocks noGrp="1"/>
          </p:cNvSpPr>
          <p:nvPr>
            <p:ph type="title"/>
          </p:nvPr>
        </p:nvSpPr>
        <p:spPr>
          <a:xfrm>
            <a:off x="238792" y="202835"/>
            <a:ext cx="6546266" cy="432448"/>
          </a:xfrm>
          <a:prstGeom prst="rect">
            <a:avLst/>
          </a:prstGeom>
        </p:spPr>
        <p:txBody>
          <a:bodyPr spcFirstLastPara="1" wrap="square" lIns="0" tIns="0" rIns="0" bIns="0" anchor="b" anchorCtr="0">
            <a:noAutofit/>
          </a:bodyPr>
          <a:lstStyle/>
          <a:p>
            <a:pPr lvl="0"/>
            <a:r>
              <a:rPr lang="en-US" dirty="0">
                <a:latin typeface="Bahnschrift" panose="020B0502040204020203" pitchFamily="34" charset="0"/>
              </a:rPr>
              <a:t>Data Layer</a:t>
            </a:r>
            <a:endParaRPr dirty="0">
              <a:latin typeface="Bahnschrift" panose="020B0502040204020203" pitchFamily="34" charset="0"/>
            </a:endParaRPr>
          </a:p>
        </p:txBody>
      </p:sp>
    </p:spTree>
    <p:extLst>
      <p:ext uri="{BB962C8B-B14F-4D97-AF65-F5344CB8AC3E}">
        <p14:creationId xmlns:p14="http://schemas.microsoft.com/office/powerpoint/2010/main" val="346951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8" name="文本占位符 2">
            <a:extLst>
              <a:ext uri="{FF2B5EF4-FFF2-40B4-BE49-F238E27FC236}">
                <a16:creationId xmlns:a16="http://schemas.microsoft.com/office/drawing/2014/main" id="{99B78C84-8CD4-D748-94C3-8BD800ABB2F8}"/>
              </a:ext>
            </a:extLst>
          </p:cNvPr>
          <p:cNvSpPr>
            <a:spLocks noGrp="1"/>
          </p:cNvSpPr>
          <p:nvPr>
            <p:ph type="body" idx="1"/>
          </p:nvPr>
        </p:nvSpPr>
        <p:spPr>
          <a:xfrm>
            <a:off x="238793" y="807872"/>
            <a:ext cx="6488892" cy="3810110"/>
          </a:xfrm>
        </p:spPr>
        <p:txBody>
          <a:bodyPr/>
          <a:lstStyle/>
          <a:p>
            <a:pPr marL="76200" indent="0">
              <a:buNone/>
            </a:pPr>
            <a:r>
              <a:rPr lang="en-US" altLang="zh-CN" sz="1800" dirty="0">
                <a:latin typeface="Bahnschrift" panose="020B0502040204020203" pitchFamily="34" charset="0"/>
              </a:rPr>
              <a:t>RN Function</a:t>
            </a:r>
          </a:p>
          <a:p>
            <a:pPr marL="76200" indent="0">
              <a:buNone/>
            </a:pP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401" y="1733507"/>
            <a:ext cx="2959252" cy="167648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1261" y="439510"/>
            <a:ext cx="3270418" cy="4546834"/>
          </a:xfrm>
          <a:prstGeom prst="rect">
            <a:avLst/>
          </a:prstGeom>
        </p:spPr>
      </p:pic>
      <p:sp>
        <p:nvSpPr>
          <p:cNvPr id="9" name="Google Shape;94;p17">
            <a:extLst>
              <a:ext uri="{FF2B5EF4-FFF2-40B4-BE49-F238E27FC236}">
                <a16:creationId xmlns:a16="http://schemas.microsoft.com/office/drawing/2014/main" id="{9F797E80-B4C0-CE45-938B-5EC431308CEC}"/>
              </a:ext>
            </a:extLst>
          </p:cNvPr>
          <p:cNvSpPr txBox="1">
            <a:spLocks noGrp="1"/>
          </p:cNvSpPr>
          <p:nvPr>
            <p:ph type="title"/>
          </p:nvPr>
        </p:nvSpPr>
        <p:spPr>
          <a:xfrm>
            <a:off x="238792" y="202835"/>
            <a:ext cx="6546266" cy="432448"/>
          </a:xfrm>
          <a:prstGeom prst="rect">
            <a:avLst/>
          </a:prstGeom>
        </p:spPr>
        <p:txBody>
          <a:bodyPr spcFirstLastPara="1" wrap="square" lIns="0" tIns="0" rIns="0" bIns="0" anchor="b" anchorCtr="0">
            <a:noAutofit/>
          </a:bodyPr>
          <a:lstStyle/>
          <a:p>
            <a:pPr lvl="0"/>
            <a:r>
              <a:rPr lang="en-US" dirty="0">
                <a:latin typeface="Bahnschrift" panose="020B0502040204020203" pitchFamily="34" charset="0"/>
              </a:rPr>
              <a:t>Data Layer</a:t>
            </a:r>
            <a:endParaRPr dirty="0">
              <a:latin typeface="Bahnschrift" panose="020B0502040204020203" pitchFamily="34" charset="0"/>
            </a:endParaRPr>
          </a:p>
        </p:txBody>
      </p:sp>
    </p:spTree>
    <p:extLst>
      <p:ext uri="{BB962C8B-B14F-4D97-AF65-F5344CB8AC3E}">
        <p14:creationId xmlns:p14="http://schemas.microsoft.com/office/powerpoint/2010/main" val="304009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8" name="文本占位符 2">
            <a:extLst>
              <a:ext uri="{FF2B5EF4-FFF2-40B4-BE49-F238E27FC236}">
                <a16:creationId xmlns:a16="http://schemas.microsoft.com/office/drawing/2014/main" id="{99B78C84-8CD4-D748-94C3-8BD800ABB2F8}"/>
              </a:ext>
            </a:extLst>
          </p:cNvPr>
          <p:cNvSpPr>
            <a:spLocks noGrp="1"/>
          </p:cNvSpPr>
          <p:nvPr>
            <p:ph type="body" idx="1"/>
          </p:nvPr>
        </p:nvSpPr>
        <p:spPr>
          <a:xfrm>
            <a:off x="1123950" y="1472345"/>
            <a:ext cx="7454900" cy="3671155"/>
          </a:xfrm>
        </p:spPr>
        <p:txBody>
          <a:bodyPr/>
          <a:lstStyle/>
          <a:p>
            <a:pPr marL="76200" indent="0">
              <a:buNone/>
            </a:pPr>
            <a:r>
              <a:rPr lang="en-US" altLang="zh-CN" sz="1800" dirty="0">
                <a:latin typeface="Bahnschrift" panose="020B0502040204020203" pitchFamily="34" charset="0"/>
              </a:rPr>
              <a:t>To develop an interactive function, it includes three steps: variable declaration, event capture and event processing. </a:t>
            </a:r>
          </a:p>
          <a:p>
            <a:pPr marL="76200" indent="0">
              <a:buNone/>
            </a:pPr>
            <a:endParaRPr lang="en-US" altLang="zh-CN" sz="1800" dirty="0">
              <a:latin typeface="Bahnschrift" panose="020B0502040204020203" pitchFamily="34" charset="0"/>
            </a:endParaRPr>
          </a:p>
          <a:p>
            <a:pPr marL="76200" indent="0">
              <a:buNone/>
            </a:pPr>
            <a:r>
              <a:rPr lang="en-US" altLang="zh-CN" sz="1800" dirty="0">
                <a:latin typeface="Bahnschrift" panose="020B0502040204020203" pitchFamily="34" charset="0"/>
              </a:rPr>
              <a:t>It also includes three parts of developing contents: state data, components of presentation layer and functions.</a:t>
            </a:r>
          </a:p>
          <a:p>
            <a:pPr marL="76200" indent="0">
              <a:buNone/>
            </a:pPr>
            <a:endParaRPr lang="zh-CN" altLang="en-US" sz="1800" dirty="0"/>
          </a:p>
        </p:txBody>
      </p:sp>
      <p:sp>
        <p:nvSpPr>
          <p:cNvPr id="6" name="Google Shape;94;p17">
            <a:extLst>
              <a:ext uri="{FF2B5EF4-FFF2-40B4-BE49-F238E27FC236}">
                <a16:creationId xmlns:a16="http://schemas.microsoft.com/office/drawing/2014/main" id="{BC1286B8-513F-9645-AE3D-75881337A6A4}"/>
              </a:ext>
            </a:extLst>
          </p:cNvPr>
          <p:cNvSpPr txBox="1">
            <a:spLocks noGrp="1"/>
          </p:cNvSpPr>
          <p:nvPr>
            <p:ph type="title"/>
          </p:nvPr>
        </p:nvSpPr>
        <p:spPr>
          <a:xfrm>
            <a:off x="238792" y="202835"/>
            <a:ext cx="6546266" cy="432448"/>
          </a:xfrm>
          <a:prstGeom prst="rect">
            <a:avLst/>
          </a:prstGeom>
        </p:spPr>
        <p:txBody>
          <a:bodyPr spcFirstLastPara="1" wrap="square" lIns="0" tIns="0" rIns="0" bIns="0" anchor="b" anchorCtr="0">
            <a:noAutofit/>
          </a:bodyPr>
          <a:lstStyle/>
          <a:p>
            <a:pPr lvl="0"/>
            <a:r>
              <a:rPr lang="en-US" dirty="0">
                <a:latin typeface="Bahnschrift" panose="020B0502040204020203" pitchFamily="34" charset="0"/>
              </a:rPr>
              <a:t>Interaction Layer</a:t>
            </a:r>
            <a:endParaRPr dirty="0">
              <a:latin typeface="Bahnschrift" panose="020B0502040204020203" pitchFamily="34" charset="0"/>
            </a:endParaRPr>
          </a:p>
        </p:txBody>
      </p:sp>
    </p:spTree>
    <p:extLst>
      <p:ext uri="{BB962C8B-B14F-4D97-AF65-F5344CB8AC3E}">
        <p14:creationId xmlns:p14="http://schemas.microsoft.com/office/powerpoint/2010/main" val="50361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8" name="文本占位符 2">
            <a:extLst>
              <a:ext uri="{FF2B5EF4-FFF2-40B4-BE49-F238E27FC236}">
                <a16:creationId xmlns:a16="http://schemas.microsoft.com/office/drawing/2014/main" id="{99B78C84-8CD4-D748-94C3-8BD800ABB2F8}"/>
              </a:ext>
            </a:extLst>
          </p:cNvPr>
          <p:cNvSpPr>
            <a:spLocks noGrp="1"/>
          </p:cNvSpPr>
          <p:nvPr>
            <p:ph type="body" idx="1"/>
          </p:nvPr>
        </p:nvSpPr>
        <p:spPr>
          <a:xfrm>
            <a:off x="831850" y="519845"/>
            <a:ext cx="7454900" cy="977442"/>
          </a:xfrm>
        </p:spPr>
        <p:txBody>
          <a:bodyPr/>
          <a:lstStyle/>
          <a:p>
            <a:pPr marL="76200" indent="0">
              <a:buNone/>
            </a:pPr>
            <a:r>
              <a:rPr lang="en-US" altLang="zh-CN" sz="1800" dirty="0">
                <a:latin typeface="Bahnschrift" panose="020B0502040204020203" pitchFamily="34" charset="0"/>
              </a:rPr>
              <a:t>  Switching between house list and house details :</a:t>
            </a:r>
            <a:endParaRPr lang="zh-CN" altLang="en-US" sz="1800" dirty="0"/>
          </a:p>
        </p:txBody>
      </p:sp>
      <p:sp>
        <p:nvSpPr>
          <p:cNvPr id="2" name="圆角矩形 1"/>
          <p:cNvSpPr/>
          <p:nvPr/>
        </p:nvSpPr>
        <p:spPr>
          <a:xfrm>
            <a:off x="175293" y="3786388"/>
            <a:ext cx="1570780" cy="399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Variable declaration</a:t>
            </a:r>
            <a:endParaRPr lang="en-US" dirty="0"/>
          </a:p>
        </p:txBody>
      </p:sp>
      <p:cxnSp>
        <p:nvCxnSpPr>
          <p:cNvPr id="4" name="直接连接符 3"/>
          <p:cNvCxnSpPr>
            <a:stCxn id="2" idx="0"/>
          </p:cNvCxnSpPr>
          <p:nvPr/>
        </p:nvCxnSpPr>
        <p:spPr>
          <a:xfrm flipH="1" flipV="1">
            <a:off x="943377" y="3277673"/>
            <a:ext cx="17306" cy="50871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3680674" y="3786388"/>
            <a:ext cx="1010992" cy="399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Event Capturing</a:t>
            </a:r>
            <a:endParaRPr lang="en-US" dirty="0"/>
          </a:p>
        </p:txBody>
      </p:sp>
      <p:cxnSp>
        <p:nvCxnSpPr>
          <p:cNvPr id="11" name="直接连接符 10"/>
          <p:cNvCxnSpPr>
            <a:stCxn id="10" idx="0"/>
          </p:cNvCxnSpPr>
          <p:nvPr/>
        </p:nvCxnSpPr>
        <p:spPr>
          <a:xfrm flipV="1">
            <a:off x="4186170" y="3277673"/>
            <a:ext cx="0" cy="50871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7428962" y="3786388"/>
            <a:ext cx="1391187" cy="399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Event processing</a:t>
            </a:r>
            <a:endParaRPr lang="en-US" dirty="0"/>
          </a:p>
        </p:txBody>
      </p:sp>
      <p:cxnSp>
        <p:nvCxnSpPr>
          <p:cNvPr id="13" name="直接连接符 12"/>
          <p:cNvCxnSpPr>
            <a:stCxn id="12" idx="0"/>
          </p:cNvCxnSpPr>
          <p:nvPr/>
        </p:nvCxnSpPr>
        <p:spPr>
          <a:xfrm flipH="1" flipV="1">
            <a:off x="8102600" y="3277673"/>
            <a:ext cx="21956" cy="50871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26" y="2776406"/>
            <a:ext cx="1606633" cy="603281"/>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7393" y="2852610"/>
            <a:ext cx="4375375" cy="527077"/>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5702" y="2601125"/>
            <a:ext cx="2152761" cy="889046"/>
          </a:xfrm>
          <a:prstGeom prst="rect">
            <a:avLst/>
          </a:prstGeom>
        </p:spPr>
      </p:pic>
      <p:sp>
        <p:nvSpPr>
          <p:cNvPr id="17" name="圆角矩形 16"/>
          <p:cNvSpPr/>
          <p:nvPr/>
        </p:nvSpPr>
        <p:spPr>
          <a:xfrm>
            <a:off x="437881" y="4590298"/>
            <a:ext cx="1010992" cy="399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state</a:t>
            </a:r>
            <a:endParaRPr lang="en-US" dirty="0"/>
          </a:p>
        </p:txBody>
      </p:sp>
      <p:cxnSp>
        <p:nvCxnSpPr>
          <p:cNvPr id="18" name="直接连接符 17"/>
          <p:cNvCxnSpPr>
            <a:stCxn id="17" idx="0"/>
          </p:cNvCxnSpPr>
          <p:nvPr/>
        </p:nvCxnSpPr>
        <p:spPr>
          <a:xfrm flipV="1">
            <a:off x="943377" y="4081583"/>
            <a:ext cx="0" cy="50871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3680674" y="4590298"/>
            <a:ext cx="1010992" cy="399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TouchableHight</a:t>
            </a:r>
            <a:endParaRPr lang="en-US" dirty="0"/>
          </a:p>
        </p:txBody>
      </p:sp>
      <p:cxnSp>
        <p:nvCxnSpPr>
          <p:cNvPr id="20" name="直接连接符 19"/>
          <p:cNvCxnSpPr>
            <a:stCxn id="19" idx="0"/>
          </p:cNvCxnSpPr>
          <p:nvPr/>
        </p:nvCxnSpPr>
        <p:spPr>
          <a:xfrm flipV="1">
            <a:off x="4186170" y="4081583"/>
            <a:ext cx="0" cy="50871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7428963" y="4590298"/>
            <a:ext cx="1010992" cy="399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cxnSp>
        <p:nvCxnSpPr>
          <p:cNvPr id="22" name="直接连接符 21"/>
          <p:cNvCxnSpPr>
            <a:stCxn id="21" idx="0"/>
          </p:cNvCxnSpPr>
          <p:nvPr/>
        </p:nvCxnSpPr>
        <p:spPr>
          <a:xfrm flipV="1">
            <a:off x="7934459" y="4081583"/>
            <a:ext cx="0" cy="50871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7" idx="3"/>
            <a:endCxn id="19" idx="1"/>
          </p:cNvCxnSpPr>
          <p:nvPr/>
        </p:nvCxnSpPr>
        <p:spPr>
          <a:xfrm>
            <a:off x="1448873" y="4789921"/>
            <a:ext cx="223180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3"/>
            <a:endCxn id="21" idx="1"/>
          </p:cNvCxnSpPr>
          <p:nvPr/>
        </p:nvCxnSpPr>
        <p:spPr>
          <a:xfrm>
            <a:off x="4691666" y="4789921"/>
            <a:ext cx="2737297"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 idx="3"/>
            <a:endCxn id="10" idx="1"/>
          </p:cNvCxnSpPr>
          <p:nvPr/>
        </p:nvCxnSpPr>
        <p:spPr>
          <a:xfrm>
            <a:off x="1746073" y="3986011"/>
            <a:ext cx="1934601" cy="0"/>
          </a:xfrm>
          <a:prstGeom prst="line">
            <a:avLst/>
          </a:prstGeom>
          <a:ln>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3"/>
            <a:endCxn id="12" idx="1"/>
          </p:cNvCxnSpPr>
          <p:nvPr/>
        </p:nvCxnSpPr>
        <p:spPr>
          <a:xfrm>
            <a:off x="4691666" y="3986011"/>
            <a:ext cx="2737296" cy="0"/>
          </a:xfrm>
          <a:prstGeom prst="line">
            <a:avLst/>
          </a:prstGeom>
          <a:ln>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961" y="1279021"/>
            <a:ext cx="3943553" cy="781090"/>
          </a:xfrm>
          <a:prstGeom prst="rect">
            <a:avLst/>
          </a:prstGeom>
        </p:spPr>
      </p:pic>
      <p:cxnSp>
        <p:nvCxnSpPr>
          <p:cNvPr id="32" name="直接连接符 31"/>
          <p:cNvCxnSpPr/>
          <p:nvPr/>
        </p:nvCxnSpPr>
        <p:spPr>
          <a:xfrm flipH="1" flipV="1">
            <a:off x="927282" y="2527391"/>
            <a:ext cx="1" cy="24901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238793" y="2227957"/>
            <a:ext cx="1570780" cy="399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Variable binding</a:t>
            </a:r>
            <a:endParaRPr lang="en-US" dirty="0"/>
          </a:p>
        </p:txBody>
      </p:sp>
      <p:sp>
        <p:nvSpPr>
          <p:cNvPr id="26" name="Google Shape;94;p17">
            <a:extLst>
              <a:ext uri="{FF2B5EF4-FFF2-40B4-BE49-F238E27FC236}">
                <a16:creationId xmlns:a16="http://schemas.microsoft.com/office/drawing/2014/main" id="{6B4A375D-E992-8648-AABA-0F5C26FCF1D7}"/>
              </a:ext>
            </a:extLst>
          </p:cNvPr>
          <p:cNvSpPr txBox="1">
            <a:spLocks/>
          </p:cNvSpPr>
          <p:nvPr/>
        </p:nvSpPr>
        <p:spPr>
          <a:xfrm>
            <a:off x="175293" y="139939"/>
            <a:ext cx="6546266" cy="43244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1pPr>
            <a:lvl2pPr marR="0" lvl="1"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2pPr>
            <a:lvl3pPr marR="0" lvl="2"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3pPr>
            <a:lvl4pPr marR="0" lvl="3"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4pPr>
            <a:lvl5pPr marR="0" lvl="4"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5pPr>
            <a:lvl6pPr marR="0" lvl="5"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6pPr>
            <a:lvl7pPr marR="0" lvl="6"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7pPr>
            <a:lvl8pPr marR="0" lvl="7"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8pPr>
            <a:lvl9pPr marR="0" lvl="8"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9pPr>
          </a:lstStyle>
          <a:p>
            <a:r>
              <a:rPr lang="en-US" dirty="0">
                <a:latin typeface="Bahnschrift" panose="020B0502040204020203" pitchFamily="34" charset="0"/>
              </a:rPr>
              <a:t>Interaction Layer</a:t>
            </a:r>
          </a:p>
        </p:txBody>
      </p:sp>
    </p:spTree>
    <p:extLst>
      <p:ext uri="{BB962C8B-B14F-4D97-AF65-F5344CB8AC3E}">
        <p14:creationId xmlns:p14="http://schemas.microsoft.com/office/powerpoint/2010/main" val="209137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238792" y="202835"/>
            <a:ext cx="6546266" cy="432448"/>
          </a:xfrm>
          <a:prstGeom prst="rect">
            <a:avLst/>
          </a:prstGeom>
        </p:spPr>
        <p:txBody>
          <a:bodyPr spcFirstLastPara="1" wrap="square" lIns="0" tIns="0" rIns="0" bIns="0" anchor="b" anchorCtr="0">
            <a:noAutofit/>
          </a:bodyPr>
          <a:lstStyle/>
          <a:p>
            <a:pPr lvl="0"/>
            <a:r>
              <a:rPr lang="en-US" dirty="0">
                <a:latin typeface="Bahnschrift" panose="020B0502040204020203" pitchFamily="34" charset="0"/>
              </a:rPr>
              <a:t>Interaction Layer</a:t>
            </a:r>
            <a:endParaRPr dirty="0">
              <a:latin typeface="Bahnschrif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740" y="1082807"/>
            <a:ext cx="1762833" cy="342541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578" y="1082807"/>
            <a:ext cx="1812961" cy="3425410"/>
          </a:xfrm>
          <a:prstGeom prst="rect">
            <a:avLst/>
          </a:prstGeom>
        </p:spPr>
      </p:pic>
    </p:spTree>
    <p:extLst>
      <p:ext uri="{BB962C8B-B14F-4D97-AF65-F5344CB8AC3E}">
        <p14:creationId xmlns:p14="http://schemas.microsoft.com/office/powerpoint/2010/main" val="426546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432568" y="267193"/>
            <a:ext cx="6969000" cy="48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Bahnschrift" panose="020F0502020204030204" pitchFamily="34" charset="0"/>
                <a:cs typeface="Bahnschrift" panose="020F0502020204030204" pitchFamily="34" charset="0"/>
              </a:rPr>
              <a:t>Agenda</a:t>
            </a:r>
            <a:endParaRPr dirty="0">
              <a:latin typeface="Bahnschrift" panose="020F0502020204030204" pitchFamily="34" charset="0"/>
              <a:cs typeface="Bahnschrift" panose="020F0502020204030204" pitchFamily="34" charset="0"/>
            </a:endParaRPr>
          </a:p>
        </p:txBody>
      </p:sp>
      <p:sp>
        <p:nvSpPr>
          <p:cNvPr id="69" name="Google Shape;69;p14"/>
          <p:cNvSpPr txBox="1">
            <a:spLocks noGrp="1"/>
          </p:cNvSpPr>
          <p:nvPr>
            <p:ph type="body" idx="1"/>
          </p:nvPr>
        </p:nvSpPr>
        <p:spPr>
          <a:xfrm>
            <a:off x="1212587" y="1029112"/>
            <a:ext cx="7514100" cy="3085275"/>
          </a:xfrm>
          <a:prstGeom prst="rect">
            <a:avLst/>
          </a:prstGeom>
        </p:spPr>
        <p:txBody>
          <a:bodyPr spcFirstLastPara="1" wrap="square" lIns="0" tIns="0" rIns="0" bIns="0" anchor="t" anchorCtr="0">
            <a:noAutofit/>
          </a:bodyPr>
          <a:lstStyle/>
          <a:p>
            <a:pPr>
              <a:buFont typeface="Inter-Regular"/>
              <a:buChar char="❏"/>
            </a:pPr>
            <a:r>
              <a:rPr lang="en-US" altLang="zh-CN" dirty="0">
                <a:latin typeface="Bahnschrift" panose="020B0502040204020203" pitchFamily="34" charset="0"/>
              </a:rPr>
              <a:t>Introduction</a:t>
            </a:r>
          </a:p>
          <a:p>
            <a:pPr>
              <a:buFont typeface="Inter-Regular"/>
              <a:buChar char="❏"/>
            </a:pPr>
            <a:r>
              <a:rPr lang="en-US" altLang="zh-CN" dirty="0">
                <a:latin typeface="Bahnschrift" panose="020B0502040204020203" pitchFamily="34" charset="0"/>
              </a:rPr>
              <a:t>Why this app?</a:t>
            </a:r>
            <a:endParaRPr lang="zh-CN" altLang="en-US" dirty="0">
              <a:latin typeface="Bahnschrift" panose="020B0502040204020203" pitchFamily="34" charset="0"/>
            </a:endParaRPr>
          </a:p>
          <a:p>
            <a:pPr lvl="0">
              <a:buChar char="❏"/>
            </a:pPr>
            <a:r>
              <a:rPr lang="en" dirty="0">
                <a:latin typeface="Bahnschrift" panose="020B0502040204020203" pitchFamily="34" charset="0"/>
              </a:rPr>
              <a:t>App functionalities</a:t>
            </a:r>
          </a:p>
          <a:p>
            <a:pPr lvl="0">
              <a:buChar char="❏"/>
            </a:pPr>
            <a:r>
              <a:rPr lang="en" dirty="0">
                <a:latin typeface="Bahnschrift" panose="020B0502040204020203" pitchFamily="34" charset="0"/>
              </a:rPr>
              <a:t>Development process</a:t>
            </a:r>
          </a:p>
          <a:p>
            <a:pPr lvl="0">
              <a:buChar char="❏"/>
            </a:pPr>
            <a:r>
              <a:rPr lang="en-US" dirty="0">
                <a:latin typeface="Bahnschrift" panose="020B0502040204020203" pitchFamily="34" charset="0"/>
              </a:rPr>
              <a:t>Tech Stack</a:t>
            </a:r>
            <a:endParaRPr lang="en" dirty="0">
              <a:latin typeface="Bahnschrift" panose="020B0502040204020203" pitchFamily="34" charset="0"/>
            </a:endParaRPr>
          </a:p>
          <a:p>
            <a:pPr lvl="0">
              <a:spcBef>
                <a:spcPts val="0"/>
              </a:spcBef>
              <a:buChar char="❏"/>
            </a:pPr>
            <a:r>
              <a:rPr lang="en-US" altLang="zh-CN" dirty="0">
                <a:latin typeface="Bahnschrift" panose="020B0502040204020203" pitchFamily="34" charset="0"/>
              </a:rPr>
              <a:t>Implementation details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366523" y="266218"/>
            <a:ext cx="2858692" cy="59129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Bahnschrift" panose="020B0502040204020203" pitchFamily="34" charset="0"/>
              </a:rPr>
              <a:t>References</a:t>
            </a:r>
            <a:endParaRPr dirty="0">
              <a:latin typeface="Bahnschrift" panose="020B0502040204020203" pitchFamily="34" charset="0"/>
            </a:endParaRPr>
          </a:p>
        </p:txBody>
      </p:sp>
      <p:sp>
        <p:nvSpPr>
          <p:cNvPr id="2" name="TextBox 1">
            <a:extLst>
              <a:ext uri="{FF2B5EF4-FFF2-40B4-BE49-F238E27FC236}">
                <a16:creationId xmlns:a16="http://schemas.microsoft.com/office/drawing/2014/main" id="{3FAC446D-0E0E-C34F-85F5-AB0269907E82}"/>
              </a:ext>
            </a:extLst>
          </p:cNvPr>
          <p:cNvSpPr txBox="1"/>
          <p:nvPr/>
        </p:nvSpPr>
        <p:spPr>
          <a:xfrm>
            <a:off x="692104" y="2145982"/>
            <a:ext cx="8137687" cy="954107"/>
          </a:xfrm>
          <a:prstGeom prst="rect">
            <a:avLst/>
          </a:prstGeom>
          <a:noFill/>
        </p:spPr>
        <p:txBody>
          <a:bodyPr wrap="square" rtlCol="0">
            <a:spAutoFit/>
          </a:bodyPr>
          <a:lstStyle/>
          <a:p>
            <a:r>
              <a:rPr lang="en-US" dirty="0"/>
              <a:t>1. </a:t>
            </a:r>
            <a:r>
              <a:rPr lang="en-US" altLang="zh-CN" dirty="0">
                <a:hlinkClick r:id="rId3"/>
              </a:rPr>
              <a:t>https://reactnative.dev/docs/scrollview</a:t>
            </a:r>
            <a:endParaRPr lang="en-US" dirty="0"/>
          </a:p>
          <a:p>
            <a:r>
              <a:rPr lang="en-US" dirty="0"/>
              <a:t>2. </a:t>
            </a:r>
            <a:r>
              <a:rPr lang="en-US" altLang="zh-CN" dirty="0">
                <a:hlinkClick r:id="rId4"/>
              </a:rPr>
              <a:t>https://reactjs.org/docs/handling-events.html</a:t>
            </a:r>
            <a:endParaRPr lang="en-US" dirty="0"/>
          </a:p>
          <a:p>
            <a:r>
              <a:rPr lang="en-US" dirty="0"/>
              <a:t>3. </a:t>
            </a:r>
            <a:r>
              <a:rPr lang="en-US" altLang="zh-CN" dirty="0">
                <a:hlinkClick r:id="rId5"/>
              </a:rPr>
              <a:t>http://www.hackingwithreact.com/read/1/13/rendering-an-array-of-data-with-map-and-jsx</a:t>
            </a:r>
            <a:endParaRPr lang="en-US" dirty="0"/>
          </a:p>
          <a:p>
            <a:r>
              <a:rPr lang="en-US" dirty="0"/>
              <a:t>4. </a:t>
            </a:r>
            <a:r>
              <a:rPr lang="en-US" altLang="zh-CN" dirty="0">
                <a:hlinkClick r:id="rId6"/>
              </a:rPr>
              <a:t>https://reactnative.dev/docs/touchablehighlight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1037850" y="1052568"/>
            <a:ext cx="7068300" cy="1665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a:latin typeface="Bahnschrift" panose="020B0502040204020203" pitchFamily="34" charset="0"/>
              </a:rPr>
              <a:t>                      Thank you!</a:t>
            </a:r>
            <a:endParaRPr sz="3600" dirty="0">
              <a:latin typeface="Bahnschrif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26431" y="332828"/>
            <a:ext cx="6903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Bahnschrift" panose="020B0502040204020203" pitchFamily="34" charset="0"/>
              </a:rPr>
              <a:t>Introduction</a:t>
            </a:r>
            <a:endParaRPr dirty="0">
              <a:latin typeface="Bahnschrift" panose="020B0502040204020203" pitchFamily="34" charset="0"/>
            </a:endParaRPr>
          </a:p>
        </p:txBody>
      </p:sp>
      <p:sp>
        <p:nvSpPr>
          <p:cNvPr id="75" name="Google Shape;75;p15"/>
          <p:cNvSpPr txBox="1">
            <a:spLocks noGrp="1"/>
          </p:cNvSpPr>
          <p:nvPr>
            <p:ph type="body" idx="1"/>
          </p:nvPr>
        </p:nvSpPr>
        <p:spPr>
          <a:xfrm>
            <a:off x="615145" y="1953899"/>
            <a:ext cx="7675200" cy="1654600"/>
          </a:xfrm>
          <a:prstGeom prst="rect">
            <a:avLst/>
          </a:prstGeom>
        </p:spPr>
        <p:txBody>
          <a:bodyPr spcFirstLastPara="1" wrap="square" lIns="0" tIns="0" rIns="0" bIns="0" anchor="t" anchorCtr="0">
            <a:noAutofit/>
          </a:bodyPr>
          <a:lstStyle/>
          <a:p>
            <a:pPr marL="457200" lvl="0" indent="0" algn="l" rtl="0">
              <a:spcBef>
                <a:spcPts val="600"/>
              </a:spcBef>
              <a:spcAft>
                <a:spcPts val="0"/>
              </a:spcAft>
              <a:buNone/>
            </a:pPr>
            <a:r>
              <a:rPr lang="en-US" altLang="zh-CN" sz="2800" dirty="0">
                <a:latin typeface="Bahnschrift" panose="020B0502040204020203" pitchFamily="34" charset="0"/>
              </a:rPr>
              <a:t>This mobile</a:t>
            </a:r>
            <a:r>
              <a:rPr lang="zh-CN" altLang="en-US" sz="2800" dirty="0">
                <a:latin typeface="Bahnschrift" panose="020B0502040204020203" pitchFamily="34" charset="0"/>
              </a:rPr>
              <a:t> </a:t>
            </a:r>
            <a:r>
              <a:rPr lang="en-US" altLang="zh-CN" sz="2800" dirty="0">
                <a:latin typeface="Bahnschrift" panose="020B0502040204020203" pitchFamily="34" charset="0"/>
              </a:rPr>
              <a:t>application helps users find suitable and available houses which will meet their needs in New</a:t>
            </a:r>
            <a:r>
              <a:rPr lang="zh-CN" altLang="en-US" sz="2800" dirty="0">
                <a:latin typeface="Bahnschrift" panose="020B0502040204020203" pitchFamily="34" charset="0"/>
              </a:rPr>
              <a:t> </a:t>
            </a:r>
            <a:r>
              <a:rPr lang="en-US" altLang="zh-CN" sz="2800" dirty="0">
                <a:latin typeface="Bahnschrift" panose="020B0502040204020203" pitchFamily="34" charset="0"/>
              </a:rPr>
              <a:t>Jersey.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5"/>
          <p:cNvSpPr txBox="1">
            <a:spLocks noGrp="1"/>
          </p:cNvSpPr>
          <p:nvPr>
            <p:ph type="body" idx="1"/>
          </p:nvPr>
        </p:nvSpPr>
        <p:spPr>
          <a:xfrm>
            <a:off x="515920" y="1416823"/>
            <a:ext cx="3991325" cy="2622685"/>
          </a:xfrm>
          <a:prstGeom prst="rect">
            <a:avLst/>
          </a:prstGeom>
        </p:spPr>
        <p:txBody>
          <a:bodyPr spcFirstLastPara="1" wrap="square" lIns="0" tIns="0" rIns="0" bIns="0" anchor="t" anchorCtr="0">
            <a:noAutofit/>
          </a:bodyPr>
          <a:lstStyle/>
          <a:p>
            <a:pPr lvl="0" indent="0">
              <a:buNone/>
            </a:pPr>
            <a:r>
              <a:rPr lang="en" sz="1800" dirty="0">
                <a:latin typeface="Bahnschrift" panose="020B0502040204020203" pitchFamily="34" charset="0"/>
              </a:rPr>
              <a:t>Users can find the house information in the app and browse the data of these houses in detail such as pictures overview, facts and features, price and tax history , neighborhood and location and so on. </a:t>
            </a:r>
          </a:p>
          <a:p>
            <a:pPr lvl="0" indent="0">
              <a:buNone/>
            </a:pPr>
            <a:endParaRPr sz="18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460" y="1158742"/>
            <a:ext cx="1352620" cy="261633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4761" y="1158742"/>
            <a:ext cx="1320868" cy="2622685"/>
          </a:xfrm>
          <a:prstGeom prst="rect">
            <a:avLst/>
          </a:prstGeom>
        </p:spPr>
      </p:pic>
      <p:sp>
        <p:nvSpPr>
          <p:cNvPr id="8" name="Google Shape;74;p15">
            <a:extLst>
              <a:ext uri="{FF2B5EF4-FFF2-40B4-BE49-F238E27FC236}">
                <a16:creationId xmlns:a16="http://schemas.microsoft.com/office/drawing/2014/main" id="{9C7C67D4-6DA5-E341-96AB-202EC610ED76}"/>
              </a:ext>
            </a:extLst>
          </p:cNvPr>
          <p:cNvSpPr txBox="1">
            <a:spLocks/>
          </p:cNvSpPr>
          <p:nvPr/>
        </p:nvSpPr>
        <p:spPr>
          <a:xfrm>
            <a:off x="426431" y="332828"/>
            <a:ext cx="69039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1pPr>
            <a:lvl2pPr marR="0" lvl="1"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2pPr>
            <a:lvl3pPr marR="0" lvl="2"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3pPr>
            <a:lvl4pPr marR="0" lvl="3"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4pPr>
            <a:lvl5pPr marR="0" lvl="4"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5pPr>
            <a:lvl6pPr marR="0" lvl="5"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6pPr>
            <a:lvl7pPr marR="0" lvl="6"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7pPr>
            <a:lvl8pPr marR="0" lvl="7"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8pPr>
            <a:lvl9pPr marR="0" lvl="8"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9pPr>
          </a:lstStyle>
          <a:p>
            <a:r>
              <a:rPr lang="en-US">
                <a:latin typeface="Bahnschrift" panose="020B0502040204020203" pitchFamily="34" charset="0"/>
              </a:rPr>
              <a:t>Introduction</a:t>
            </a:r>
            <a:endParaRPr lang="en-US" dirty="0">
              <a:latin typeface="Bahnschrift" panose="020B0502040204020203" pitchFamily="34" charset="0"/>
            </a:endParaRPr>
          </a:p>
        </p:txBody>
      </p:sp>
    </p:spTree>
    <p:extLst>
      <p:ext uri="{BB962C8B-B14F-4D97-AF65-F5344CB8AC3E}">
        <p14:creationId xmlns:p14="http://schemas.microsoft.com/office/powerpoint/2010/main" val="6589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38637" y="294982"/>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Bahnschrift" panose="020B0502040204020203" pitchFamily="34" charset="0"/>
              </a:rPr>
              <a:t>Why</a:t>
            </a:r>
            <a:r>
              <a:rPr lang="zh-CN" altLang="en-US" dirty="0">
                <a:latin typeface="Bahnschrift" panose="020B0502040204020203" pitchFamily="34" charset="0"/>
              </a:rPr>
              <a:t> </a:t>
            </a:r>
            <a:r>
              <a:rPr lang="en" altLang="zh-CN" dirty="0">
                <a:latin typeface="Bahnschrift" panose="020B0502040204020203" pitchFamily="34" charset="0"/>
              </a:rPr>
              <a:t>this app</a:t>
            </a:r>
            <a:endParaRPr dirty="0">
              <a:latin typeface="Bahnschrift" panose="020B0502040204020203" pitchFamily="34" charset="0"/>
            </a:endParaRPr>
          </a:p>
        </p:txBody>
      </p:sp>
      <p:sp>
        <p:nvSpPr>
          <p:cNvPr id="81" name="Google Shape;81;p16"/>
          <p:cNvSpPr txBox="1">
            <a:spLocks noGrp="1"/>
          </p:cNvSpPr>
          <p:nvPr>
            <p:ph type="body" idx="1"/>
          </p:nvPr>
        </p:nvSpPr>
        <p:spPr>
          <a:xfrm>
            <a:off x="242046" y="936748"/>
            <a:ext cx="8765603" cy="5504330"/>
          </a:xfrm>
          <a:prstGeom prst="rect">
            <a:avLst/>
          </a:prstGeom>
        </p:spPr>
        <p:txBody>
          <a:bodyPr spcFirstLastPara="1" wrap="square" lIns="0" tIns="0" rIns="0" bIns="0" anchor="t" anchorCtr="0">
            <a:noAutofit/>
          </a:bodyPr>
          <a:lstStyle/>
          <a:p>
            <a:pPr>
              <a:buFont typeface="Inter-Regular"/>
              <a:buChar char="❏"/>
            </a:pPr>
            <a:endParaRPr lang="en-US" altLang="zh-CN" sz="1600" dirty="0"/>
          </a:p>
          <a:p>
            <a:r>
              <a:rPr lang="en" altLang="zh-CN" sz="1800" dirty="0">
                <a:latin typeface="Bahnschrift" panose="020B0502040204020203" pitchFamily="34" charset="0"/>
              </a:rPr>
              <a:t>Shopping for a new home can be a challenging and time-consuming endeavor. Driving to view neighborhoods and properties, touring homes, and locating the nearby schools and supermarkets can be an additional part-time job when you add house-hunting to your busy life.</a:t>
            </a:r>
          </a:p>
          <a:p>
            <a:r>
              <a:rPr lang="en" altLang="zh-CN" sz="1800" dirty="0">
                <a:latin typeface="Bahnschrift" panose="020B0502040204020203" pitchFamily="34" charset="0"/>
              </a:rPr>
              <a:t>Home searching </a:t>
            </a:r>
            <a:r>
              <a:rPr lang="en" altLang="zh-CN" sz="1800" dirty="0">
                <a:latin typeface="Bahnschrift" panose="020B0502040204020203" pitchFamily="34" charset="0"/>
                <a:hlinkClick r:id="rId3"/>
              </a:rPr>
              <a:t>apps</a:t>
            </a:r>
            <a:r>
              <a:rPr lang="en" altLang="zh-CN" sz="1800" dirty="0">
                <a:latin typeface="Bahnschrift" panose="020B0502040204020203" pitchFamily="34" charset="0"/>
              </a:rPr>
              <a:t> can reduce and streamline this time investment considerably. You can search within the long list of what’s for sale so that you only see the listings that fit your criteria. From there, you start ruling out the ones you don’t like until you have your shortlist. Then you can drive to visit just those homes.</a:t>
            </a:r>
          </a:p>
          <a:p>
            <a:pPr marL="76200" indent="0">
              <a:buNone/>
            </a:pPr>
            <a:endParaRPr lang="en-US" altLang="zh-CN" sz="1800" dirty="0"/>
          </a:p>
          <a:p>
            <a:pPr>
              <a:buFont typeface="Inter-Regular"/>
              <a:buChar char="❏"/>
            </a:pPr>
            <a:endParaRPr lang="en-US" altLang="zh-CN" sz="1800" dirty="0"/>
          </a:p>
          <a:p>
            <a:pPr marL="0" lvl="0" indent="0" algn="l" rtl="0">
              <a:spcBef>
                <a:spcPts val="600"/>
              </a:spcBef>
              <a:spcAft>
                <a:spcPts val="0"/>
              </a:spcAft>
              <a:buNone/>
            </a:pPr>
            <a:r>
              <a:rPr lang="en" sz="1800" dirty="0"/>
              <a:t>                  </a:t>
            </a:r>
            <a:endParaRPr sz="1800" dirty="0"/>
          </a:p>
          <a:p>
            <a:pPr marL="0" lvl="0" indent="0" algn="l" rtl="0">
              <a:spcBef>
                <a:spcPts val="600"/>
              </a:spcBef>
              <a:spcAft>
                <a:spcPts val="0"/>
              </a:spcAft>
              <a:buNone/>
            </a:pPr>
            <a:endParaRPr sz="1500" dirty="0"/>
          </a:p>
          <a:p>
            <a:pPr marL="0" lvl="0" indent="0" algn="l" rtl="0">
              <a:spcBef>
                <a:spcPts val="600"/>
              </a:spcBef>
              <a:spcAft>
                <a:spcPts val="0"/>
              </a:spcAft>
              <a:buNone/>
            </a:pPr>
            <a:endParaRPr sz="1500" dirty="0"/>
          </a:p>
          <a:p>
            <a:pPr marL="0" lvl="0" indent="0" algn="l" rtl="0">
              <a:spcBef>
                <a:spcPts val="600"/>
              </a:spcBef>
              <a:spcAft>
                <a:spcPts val="0"/>
              </a:spcAft>
              <a:buNone/>
            </a:pPr>
            <a:r>
              <a:rPr lang="en" sz="1500" dirty="0"/>
              <a:t>					  </a:t>
            </a:r>
            <a:endParaRPr sz="1500" dirty="0"/>
          </a:p>
        </p:txBody>
      </p:sp>
    </p:spTree>
    <p:extLst>
      <p:ext uri="{BB962C8B-B14F-4D97-AF65-F5344CB8AC3E}">
        <p14:creationId xmlns:p14="http://schemas.microsoft.com/office/powerpoint/2010/main" val="233212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42046" y="32074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Bahnschrift" panose="020B0502040204020203" pitchFamily="34" charset="0"/>
              </a:rPr>
              <a:t>App Functionalities</a:t>
            </a:r>
            <a:endParaRPr dirty="0">
              <a:latin typeface="Bahnschrift" panose="020B0502040204020203" pitchFamily="34" charset="0"/>
            </a:endParaRPr>
          </a:p>
        </p:txBody>
      </p:sp>
      <p:sp>
        <p:nvSpPr>
          <p:cNvPr id="81" name="Google Shape;81;p16"/>
          <p:cNvSpPr txBox="1">
            <a:spLocks noGrp="1"/>
          </p:cNvSpPr>
          <p:nvPr>
            <p:ph type="body" idx="1"/>
          </p:nvPr>
        </p:nvSpPr>
        <p:spPr>
          <a:xfrm>
            <a:off x="242046" y="1098412"/>
            <a:ext cx="8765603" cy="4148807"/>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500" dirty="0"/>
          </a:p>
          <a:p>
            <a:pPr>
              <a:buFont typeface="Inter-Regular"/>
              <a:buChar char="❏"/>
            </a:pPr>
            <a:r>
              <a:rPr lang="en-US" altLang="zh-CN" sz="1600" dirty="0">
                <a:latin typeface="Bahnschrift" panose="020B0502040204020203" pitchFamily="34" charset="0"/>
              </a:rPr>
              <a:t>Welcome page: display the logo and the name of this app</a:t>
            </a:r>
          </a:p>
          <a:p>
            <a:pPr>
              <a:buFont typeface="Inter-Regular"/>
              <a:buChar char="❏"/>
            </a:pPr>
            <a:r>
              <a:rPr lang="en-US" altLang="zh-CN" sz="1600" dirty="0">
                <a:latin typeface="Bahnschrift" panose="020B0502040204020203" pitchFamily="34" charset="0"/>
              </a:rPr>
              <a:t>Listing of all houses in New Jersey</a:t>
            </a:r>
          </a:p>
          <a:p>
            <a:pPr>
              <a:buFont typeface="Inter-Regular"/>
              <a:buChar char="❏"/>
            </a:pPr>
            <a:r>
              <a:rPr lang="en-US" altLang="zh-CN" sz="1600" dirty="0">
                <a:latin typeface="Bahnschrift" panose="020B0502040204020203" pitchFamily="34" charset="0"/>
              </a:rPr>
              <a:t>When users click one of the house, the data of the house will display in detail</a:t>
            </a:r>
          </a:p>
          <a:p>
            <a:pPr>
              <a:buFont typeface="Inter-Regular"/>
              <a:buChar char="❏"/>
            </a:pPr>
            <a:r>
              <a:rPr lang="en-US" altLang="zh-CN" sz="1600" dirty="0">
                <a:latin typeface="Bahnschrift" panose="020B0502040204020203" pitchFamily="34" charset="0"/>
              </a:rPr>
              <a:t>Users can save the houses they are interested</a:t>
            </a:r>
          </a:p>
          <a:p>
            <a:pPr>
              <a:buFont typeface="Inter-Regular"/>
              <a:buChar char="❏"/>
            </a:pPr>
            <a:r>
              <a:rPr lang="en-US" altLang="zh-CN" sz="1600" dirty="0">
                <a:latin typeface="Bahnschrift" panose="020B0502040204020203" pitchFamily="34" charset="0"/>
              </a:rPr>
              <a:t>The listing page of the user’s interest</a:t>
            </a:r>
          </a:p>
          <a:p>
            <a:pPr>
              <a:buFont typeface="Inter-Regular"/>
              <a:buChar char="❏"/>
            </a:pPr>
            <a:r>
              <a:rPr lang="en-US" altLang="zh-CN" sz="1600" dirty="0">
                <a:latin typeface="Bahnschrift" panose="020B0502040204020203" pitchFamily="34" charset="0"/>
              </a:rPr>
              <a:t>The navigation bar at the bottom, users can switch freely between the user’s interest page and the list of housing page.</a:t>
            </a:r>
            <a:endParaRPr lang="en-US" altLang="zh-CN" sz="1600" dirty="0"/>
          </a:p>
          <a:p>
            <a:pPr>
              <a:buFont typeface="Inter-Regular"/>
              <a:buChar char="❏"/>
            </a:pPr>
            <a:endParaRPr lang="en-US" altLang="zh-CN" sz="1600" dirty="0"/>
          </a:p>
          <a:p>
            <a:pPr>
              <a:buFont typeface="Inter-Regular"/>
              <a:buChar char="❏"/>
            </a:pPr>
            <a:endParaRPr lang="en-US" altLang="zh-CN" sz="1600" dirty="0"/>
          </a:p>
          <a:p>
            <a:pPr marL="0" lvl="0" indent="0" algn="l" rtl="0">
              <a:spcBef>
                <a:spcPts val="600"/>
              </a:spcBef>
              <a:spcAft>
                <a:spcPts val="0"/>
              </a:spcAft>
              <a:buNone/>
            </a:pPr>
            <a:r>
              <a:rPr lang="en" sz="1500" dirty="0"/>
              <a:t>                  </a:t>
            </a:r>
            <a:endParaRPr sz="1500" dirty="0"/>
          </a:p>
          <a:p>
            <a:pPr marL="0" lvl="0" indent="0" algn="l" rtl="0">
              <a:spcBef>
                <a:spcPts val="600"/>
              </a:spcBef>
              <a:spcAft>
                <a:spcPts val="0"/>
              </a:spcAft>
              <a:buNone/>
            </a:pPr>
            <a:endParaRPr sz="1500" dirty="0"/>
          </a:p>
          <a:p>
            <a:pPr marL="0" lvl="0" indent="0" algn="l" rtl="0">
              <a:spcBef>
                <a:spcPts val="600"/>
              </a:spcBef>
              <a:spcAft>
                <a:spcPts val="0"/>
              </a:spcAft>
              <a:buNone/>
            </a:pPr>
            <a:endParaRPr sz="1500" dirty="0"/>
          </a:p>
          <a:p>
            <a:pPr marL="0" lvl="0" indent="0" algn="l" rtl="0">
              <a:spcBef>
                <a:spcPts val="600"/>
              </a:spcBef>
              <a:spcAft>
                <a:spcPts val="0"/>
              </a:spcAft>
              <a:buNone/>
            </a:pPr>
            <a:r>
              <a:rPr lang="en" sz="1500" dirty="0"/>
              <a:t>					  </a:t>
            </a:r>
            <a:endParaRP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286920" y="272726"/>
            <a:ext cx="6546266" cy="432448"/>
          </a:xfrm>
          <a:prstGeom prst="rect">
            <a:avLst/>
          </a:prstGeom>
        </p:spPr>
        <p:txBody>
          <a:bodyPr spcFirstLastPara="1" wrap="square" lIns="0" tIns="0" rIns="0" bIns="0" anchor="b" anchorCtr="0">
            <a:noAutofit/>
          </a:bodyPr>
          <a:lstStyle/>
          <a:p>
            <a:pPr lvl="0"/>
            <a:r>
              <a:rPr lang="en-US" dirty="0">
                <a:latin typeface="Bahnschrift" panose="020B0502040204020203" pitchFamily="34" charset="0"/>
              </a:rPr>
              <a:t>Development Process</a:t>
            </a:r>
            <a:endParaRPr dirty="0">
              <a:latin typeface="Bahnschrift" panose="020B0502040204020203" pitchFamily="34" charset="0"/>
            </a:endParaRPr>
          </a:p>
        </p:txBody>
      </p:sp>
      <p:sp>
        <p:nvSpPr>
          <p:cNvPr id="6" name="文本占位符 2">
            <a:extLst>
              <a:ext uri="{FF2B5EF4-FFF2-40B4-BE49-F238E27FC236}">
                <a16:creationId xmlns:a16="http://schemas.microsoft.com/office/drawing/2014/main" id="{99B78C84-8CD4-D748-94C3-8BD800ABB2F8}"/>
              </a:ext>
            </a:extLst>
          </p:cNvPr>
          <p:cNvSpPr>
            <a:spLocks noGrp="1"/>
          </p:cNvSpPr>
          <p:nvPr>
            <p:ph type="body" idx="1"/>
          </p:nvPr>
        </p:nvSpPr>
        <p:spPr>
          <a:xfrm>
            <a:off x="1824304" y="1121284"/>
            <a:ext cx="6488892" cy="3234147"/>
          </a:xfrm>
        </p:spPr>
        <p:txBody>
          <a:bodyPr/>
          <a:lstStyle/>
          <a:p>
            <a:r>
              <a:rPr lang="en-US" altLang="zh-CN" sz="2000" dirty="0">
                <a:latin typeface="Bahnschrift" panose="020B0502040204020203" pitchFamily="34" charset="0"/>
              </a:rPr>
              <a:t>Requirement analysis</a:t>
            </a:r>
          </a:p>
          <a:p>
            <a:r>
              <a:rPr lang="en-US" altLang="zh-CN" sz="2000" dirty="0">
                <a:latin typeface="Bahnschrift" panose="020B0502040204020203" pitchFamily="34" charset="0"/>
              </a:rPr>
              <a:t>Sketch design</a:t>
            </a:r>
          </a:p>
          <a:p>
            <a:r>
              <a:rPr lang="en-US" altLang="zh-CN" sz="2000" dirty="0">
                <a:latin typeface="Bahnschrift" panose="020B0502040204020203" pitchFamily="34" charset="0"/>
              </a:rPr>
              <a:t>Interaction design</a:t>
            </a:r>
          </a:p>
          <a:p>
            <a:r>
              <a:rPr lang="en-US" altLang="zh-CN" sz="2000" dirty="0">
                <a:latin typeface="Bahnschrift" panose="020B0502040204020203" pitchFamily="34" charset="0"/>
              </a:rPr>
              <a:t>Static page coding</a:t>
            </a:r>
          </a:p>
          <a:p>
            <a:r>
              <a:rPr lang="en-US" altLang="zh-CN" sz="2000" dirty="0">
                <a:latin typeface="Bahnschrift" panose="020B0502040204020203" pitchFamily="34" charset="0"/>
              </a:rPr>
              <a:t>Data design</a:t>
            </a:r>
          </a:p>
          <a:p>
            <a:r>
              <a:rPr lang="en-US" altLang="zh-CN" sz="2000" dirty="0">
                <a:latin typeface="Bahnschrift" panose="020B0502040204020203" pitchFamily="34" charset="0"/>
              </a:rPr>
              <a:t>Function design and coding</a:t>
            </a:r>
          </a:p>
          <a:p>
            <a:r>
              <a:rPr lang="en-US" altLang="zh-CN" sz="2000" dirty="0">
                <a:latin typeface="Bahnschrift" panose="020B0502040204020203" pitchFamily="34" charset="0"/>
              </a:rPr>
              <a:t>Interactive function coding</a:t>
            </a:r>
          </a:p>
        </p:txBody>
      </p:sp>
    </p:spTree>
    <p:extLst>
      <p:ext uri="{BB962C8B-B14F-4D97-AF65-F5344CB8AC3E}">
        <p14:creationId xmlns:p14="http://schemas.microsoft.com/office/powerpoint/2010/main" val="144078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220067" y="288282"/>
            <a:ext cx="7068300" cy="396300"/>
          </a:xfrm>
          <a:prstGeom prst="rect">
            <a:avLst/>
          </a:prstGeom>
        </p:spPr>
        <p:txBody>
          <a:bodyPr spcFirstLastPara="1" wrap="square" lIns="0" tIns="0" rIns="0" bIns="0" anchor="b" anchorCtr="0">
            <a:noAutofit/>
          </a:bodyPr>
          <a:lstStyle/>
          <a:p>
            <a:pPr lvl="0"/>
            <a:r>
              <a:rPr lang="en-US" dirty="0">
                <a:latin typeface="Bahnschrift" panose="020B0502040204020203" pitchFamily="34" charset="0"/>
              </a:rPr>
              <a:t>Tech Stack</a:t>
            </a:r>
            <a:endParaRPr lang="en" dirty="0">
              <a:latin typeface="Bahnschrift" panose="020B0502040204020203" pitchFamily="34" charset="0"/>
            </a:endParaRPr>
          </a:p>
        </p:txBody>
      </p:sp>
      <p:sp>
        <p:nvSpPr>
          <p:cNvPr id="247" name="Google Shape;247;p37"/>
          <p:cNvSpPr txBox="1">
            <a:spLocks noGrp="1"/>
          </p:cNvSpPr>
          <p:nvPr>
            <p:ph type="body" idx="1"/>
          </p:nvPr>
        </p:nvSpPr>
        <p:spPr>
          <a:xfrm>
            <a:off x="1924484" y="1175202"/>
            <a:ext cx="7068300" cy="3397655"/>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 dirty="0">
                <a:latin typeface="Bahnschrift" panose="020B0502040204020203" pitchFamily="34" charset="0"/>
              </a:rPr>
              <a:t>Front end: React </a:t>
            </a:r>
            <a:r>
              <a:rPr lang="en-US" altLang="zh-CN" dirty="0">
                <a:latin typeface="Bahnschrift" panose="020B0502040204020203" pitchFamily="34" charset="0"/>
              </a:rPr>
              <a:t>N</a:t>
            </a:r>
            <a:r>
              <a:rPr lang="en" dirty="0">
                <a:latin typeface="Bahnschrift" panose="020B0502040204020203" pitchFamily="34" charset="0"/>
              </a:rPr>
              <a:t>ative</a:t>
            </a:r>
          </a:p>
          <a:p>
            <a:pPr marL="76200" lvl="0" indent="0" algn="l" rtl="0">
              <a:spcBef>
                <a:spcPts val="0"/>
              </a:spcBef>
              <a:spcAft>
                <a:spcPts val="0"/>
              </a:spcAft>
              <a:buSzPts val="2400"/>
              <a:buNone/>
            </a:pPr>
            <a:endParaRPr lang="en" dirty="0">
              <a:latin typeface="Bahnschrift" panose="020B0502040204020203" pitchFamily="34" charset="0"/>
            </a:endParaRPr>
          </a:p>
          <a:p>
            <a:pPr marL="76200" lvl="0" indent="0" algn="l" rtl="0">
              <a:spcBef>
                <a:spcPts val="0"/>
              </a:spcBef>
              <a:spcAft>
                <a:spcPts val="0"/>
              </a:spcAft>
              <a:buSzPts val="2400"/>
              <a:buNone/>
            </a:pPr>
            <a:endParaRPr lang="en" dirty="0">
              <a:latin typeface="Bahnschrift" panose="020B0502040204020203" pitchFamily="34" charset="0"/>
            </a:endParaRPr>
          </a:p>
          <a:p>
            <a:pPr marL="76200" lvl="0" indent="0" algn="l" rtl="0">
              <a:spcBef>
                <a:spcPts val="0"/>
              </a:spcBef>
              <a:spcAft>
                <a:spcPts val="0"/>
              </a:spcAft>
              <a:buSzPts val="2400"/>
              <a:buNone/>
            </a:pPr>
            <a:r>
              <a:rPr lang="en" dirty="0">
                <a:latin typeface="Bahnschrift" panose="020B0502040204020203" pitchFamily="34" charset="0"/>
              </a:rPr>
              <a:t>Back end: Java Springboot</a:t>
            </a:r>
          </a:p>
          <a:p>
            <a:pPr marL="76200" lvl="0" indent="0" algn="l" rtl="0">
              <a:spcBef>
                <a:spcPts val="0"/>
              </a:spcBef>
              <a:spcAft>
                <a:spcPts val="0"/>
              </a:spcAft>
              <a:buSzPts val="2400"/>
              <a:buNone/>
            </a:pPr>
            <a:endParaRPr lang="en" dirty="0">
              <a:latin typeface="Bahnschrift" panose="020B0502040204020203" pitchFamily="34" charset="0"/>
            </a:endParaRPr>
          </a:p>
          <a:p>
            <a:pPr marL="76200" lvl="0" indent="0" algn="l" rtl="0">
              <a:spcBef>
                <a:spcPts val="0"/>
              </a:spcBef>
              <a:spcAft>
                <a:spcPts val="0"/>
              </a:spcAft>
              <a:buSzPts val="2400"/>
              <a:buNone/>
            </a:pPr>
            <a:endParaRPr lang="en-US" altLang="zh-CN" dirty="0">
              <a:latin typeface="Bahnschrift" panose="020B0502040204020203" pitchFamily="34" charset="0"/>
            </a:endParaRPr>
          </a:p>
          <a:p>
            <a:pPr marL="76200" lvl="0" indent="0" algn="l" rtl="0">
              <a:spcBef>
                <a:spcPts val="0"/>
              </a:spcBef>
              <a:spcAft>
                <a:spcPts val="0"/>
              </a:spcAft>
              <a:buSzPts val="2400"/>
              <a:buNone/>
            </a:pPr>
            <a:r>
              <a:rPr lang="en-US" altLang="zh-CN" dirty="0">
                <a:latin typeface="Bahnschrift" panose="020B0502040204020203" pitchFamily="34" charset="0"/>
              </a:rPr>
              <a:t>Database</a:t>
            </a:r>
            <a:r>
              <a:rPr lang="en" altLang="zh-CN" dirty="0">
                <a:latin typeface="Bahnschrift" panose="020B0502040204020203" pitchFamily="34" charset="0"/>
              </a:rPr>
              <a:t>: </a:t>
            </a:r>
            <a:r>
              <a:rPr lang="en" dirty="0">
                <a:latin typeface="Bahnschrift" panose="020B0502040204020203" pitchFamily="34" charset="0"/>
              </a:rPr>
              <a:t>My</a:t>
            </a:r>
            <a:r>
              <a:rPr lang="en-US" altLang="zh-CN" dirty="0">
                <a:latin typeface="Bahnschrift" panose="020B0502040204020203" pitchFamily="34" charset="0"/>
              </a:rPr>
              <a:t>S</a:t>
            </a:r>
            <a:r>
              <a:rPr lang="en" dirty="0">
                <a:latin typeface="Bahnschrift" panose="020B0502040204020203" pitchFamily="34" charset="0"/>
              </a:rPr>
              <a:t>ql</a:t>
            </a:r>
          </a:p>
          <a:p>
            <a:pPr marL="76200" lvl="0" indent="0" algn="l" rtl="0">
              <a:spcBef>
                <a:spcPts val="0"/>
              </a:spcBef>
              <a:spcAft>
                <a:spcPts val="0"/>
              </a:spcAft>
              <a:buSzPts val="2400"/>
              <a:buNone/>
            </a:pPr>
            <a:endParaRPr dirty="0"/>
          </a:p>
        </p:txBody>
      </p:sp>
      <p:pic>
        <p:nvPicPr>
          <p:cNvPr id="1026" name="Picture 2" descr="React (JavaScript library) - Wikipedia">
            <a:extLst>
              <a:ext uri="{FF2B5EF4-FFF2-40B4-BE49-F238E27FC236}">
                <a16:creationId xmlns:a16="http://schemas.microsoft.com/office/drawing/2014/main" id="{B647D882-EF5F-7D4D-B40F-160EF4590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758" y="684582"/>
            <a:ext cx="1958179" cy="12895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ySQL logo PNG">
            <a:extLst>
              <a:ext uri="{FF2B5EF4-FFF2-40B4-BE49-F238E27FC236}">
                <a16:creationId xmlns:a16="http://schemas.microsoft.com/office/drawing/2014/main" id="{9432FD32-99D3-9D4F-96EB-E6B74FC1CE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783" y="3628414"/>
            <a:ext cx="1176127" cy="12268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 (programming language) - Wikipedia">
            <a:extLst>
              <a:ext uri="{FF2B5EF4-FFF2-40B4-BE49-F238E27FC236}">
                <a16:creationId xmlns:a16="http://schemas.microsoft.com/office/drawing/2014/main" id="{1BAFD2DB-E9EC-BD43-A737-63567BF697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798" y="1979612"/>
            <a:ext cx="1054100" cy="118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3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8" name="文本占位符 2">
            <a:extLst>
              <a:ext uri="{FF2B5EF4-FFF2-40B4-BE49-F238E27FC236}">
                <a16:creationId xmlns:a16="http://schemas.microsoft.com/office/drawing/2014/main" id="{99B78C84-8CD4-D748-94C3-8BD800ABB2F8}"/>
              </a:ext>
            </a:extLst>
          </p:cNvPr>
          <p:cNvSpPr>
            <a:spLocks noGrp="1"/>
          </p:cNvSpPr>
          <p:nvPr>
            <p:ph type="body" idx="1"/>
          </p:nvPr>
        </p:nvSpPr>
        <p:spPr>
          <a:xfrm>
            <a:off x="238793" y="906694"/>
            <a:ext cx="867434" cy="550110"/>
          </a:xfrm>
        </p:spPr>
        <p:txBody>
          <a:bodyPr/>
          <a:lstStyle/>
          <a:p>
            <a:pPr marL="76200" indent="0">
              <a:buNone/>
            </a:pPr>
            <a:r>
              <a:rPr lang="en-US" altLang="zh-CN" sz="1800" dirty="0">
                <a:latin typeface="Bahnschrift" panose="020B0502040204020203" pitchFamily="34" charset="0"/>
              </a:rPr>
              <a:t>JSX</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6" y="2145337"/>
            <a:ext cx="8758160" cy="1075987"/>
          </a:xfrm>
          <a:prstGeom prst="rect">
            <a:avLst/>
          </a:prstGeom>
        </p:spPr>
      </p:pic>
      <p:sp>
        <p:nvSpPr>
          <p:cNvPr id="7" name="Google Shape;94;p17">
            <a:extLst>
              <a:ext uri="{FF2B5EF4-FFF2-40B4-BE49-F238E27FC236}">
                <a16:creationId xmlns:a16="http://schemas.microsoft.com/office/drawing/2014/main" id="{A3F118E3-BDF0-BB43-B69D-F6F6B43C9A83}"/>
              </a:ext>
            </a:extLst>
          </p:cNvPr>
          <p:cNvSpPr txBox="1">
            <a:spLocks/>
          </p:cNvSpPr>
          <p:nvPr/>
        </p:nvSpPr>
        <p:spPr>
          <a:xfrm>
            <a:off x="238792" y="202835"/>
            <a:ext cx="6546266" cy="43244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1pPr>
            <a:lvl2pPr marR="0" lvl="1"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2pPr>
            <a:lvl3pPr marR="0" lvl="2"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3pPr>
            <a:lvl4pPr marR="0" lvl="3"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4pPr>
            <a:lvl5pPr marR="0" lvl="4"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5pPr>
            <a:lvl6pPr marR="0" lvl="5"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6pPr>
            <a:lvl7pPr marR="0" lvl="6"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7pPr>
            <a:lvl8pPr marR="0" lvl="7"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8pPr>
            <a:lvl9pPr marR="0" lvl="8"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9pPr>
          </a:lstStyle>
          <a:p>
            <a:r>
              <a:rPr lang="en-US" dirty="0">
                <a:latin typeface="Bahnschrift" panose="020B0502040204020203" pitchFamily="34" charset="0"/>
              </a:rPr>
              <a:t>Presentation Layer</a:t>
            </a:r>
          </a:p>
        </p:txBody>
      </p:sp>
    </p:spTree>
    <p:extLst>
      <p:ext uri="{BB962C8B-B14F-4D97-AF65-F5344CB8AC3E}">
        <p14:creationId xmlns:p14="http://schemas.microsoft.com/office/powerpoint/2010/main" val="4201014914"/>
      </p:ext>
    </p:extLst>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1736</TotalTime>
  <Words>686</Words>
  <Application>Microsoft Macintosh PowerPoint</Application>
  <PresentationFormat>On-screen Show (16:9)</PresentationFormat>
  <Paragraphs>114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Inter-Regular</vt:lpstr>
      <vt:lpstr>Calibri</vt:lpstr>
      <vt:lpstr>Bahnschrift</vt:lpstr>
      <vt:lpstr>Arial</vt:lpstr>
      <vt:lpstr>Verdana</vt:lpstr>
      <vt:lpstr>Joan template</vt:lpstr>
      <vt:lpstr>Home finder mobile Application</vt:lpstr>
      <vt:lpstr>Agenda</vt:lpstr>
      <vt:lpstr>Introduction</vt:lpstr>
      <vt:lpstr>PowerPoint Presentation</vt:lpstr>
      <vt:lpstr>Why this app</vt:lpstr>
      <vt:lpstr>App Functionalities</vt:lpstr>
      <vt:lpstr>Development Process</vt:lpstr>
      <vt:lpstr>Tech Stack</vt:lpstr>
      <vt:lpstr>PowerPoint Presentation</vt:lpstr>
      <vt:lpstr>PowerPoint Presentation</vt:lpstr>
      <vt:lpstr>PowerPoint Presentation</vt:lpstr>
      <vt:lpstr>PowerPoint Presentation</vt:lpstr>
      <vt:lpstr>PowerPoint Presentation</vt:lpstr>
      <vt:lpstr>Data Layer</vt:lpstr>
      <vt:lpstr>Data Layer</vt:lpstr>
      <vt:lpstr>Data Layer</vt:lpstr>
      <vt:lpstr>Interaction Layer</vt:lpstr>
      <vt:lpstr>PowerPoint Presentation</vt:lpstr>
      <vt:lpstr>Interaction Layer</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Sales Application</dc:title>
  <cp:lastModifiedBy>Sean Xu</cp:lastModifiedBy>
  <cp:revision>133</cp:revision>
  <dcterms:modified xsi:type="dcterms:W3CDTF">2021-05-13T16:59:11Z</dcterms:modified>
</cp:coreProperties>
</file>