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CEEE9-51F2-4EBD-A0BC-60B39387499E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ABFEF-0728-4831-BC2F-EE996EF4F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8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ABFEF-0728-4831-BC2F-EE996EF4F9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0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ABFEF-0728-4831-BC2F-EE996EF4F9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51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AEBD9-8269-3363-481A-1D21FDB4C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21F606-A4A5-FB6A-D69F-91DF68434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2F864-9A01-BB8C-28C3-F56C9D61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31B2-E3FD-47FB-95A5-C25A908CEA1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B69D6-9631-7AD7-3AC5-64A90F1A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55A9C-53B1-611C-43C6-B26AA188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F154-49A1-4803-8AFA-4C65EA606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97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3F684-D950-6422-60DF-2D5D108D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B5DF54-521B-0F8A-5314-53D98D6C9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BE95A-F279-A8DD-FAC6-1C810A0F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31B2-E3FD-47FB-95A5-C25A908CEA1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DCC98-2466-5F6F-1403-63EF00DD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2174C-D24B-AB4A-CC5E-44D135A7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F154-49A1-4803-8AFA-4C65EA606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20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E8A2A8-9023-F3DE-9348-FCD340A93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BB4336-61CA-AD32-194A-986189B96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DDCB0-E679-F8A2-6BCB-3686B935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31B2-E3FD-47FB-95A5-C25A908CEA1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B1E8C-BD6E-849D-1956-C212C249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631FE-7F92-259A-DB41-E77DE7D0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F154-49A1-4803-8AFA-4C65EA606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69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A51FA-514E-CEDE-BFA4-33657637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A03D1-DCAA-5157-1D70-C22C52A7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43B82-30C2-7784-C5D7-D419C911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31B2-E3FD-47FB-95A5-C25A908CEA1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20F76-B9F6-2C34-A7F3-90B96097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891F87-CC0E-91B4-4CBE-27272479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F154-49A1-4803-8AFA-4C65EA606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3F390-742B-AC2C-FD3D-CBF899AE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EEFAFA-7451-7C1A-A733-726673F62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65C06-540E-187A-1FC2-32D05886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31B2-E3FD-47FB-95A5-C25A908CEA1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588AF-C482-F65C-4C96-2944E16C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43EC4-6BAC-BC88-BB75-4E8F3F24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F154-49A1-4803-8AFA-4C65EA606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3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9AE61-B552-2F3E-11D7-59FB417A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1BA6E-8EC1-261B-F181-2FD47E0BC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E4E5D6-5C72-D99A-28B0-8D796BD7C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41B232-0268-040E-B821-1516CDF5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31B2-E3FD-47FB-95A5-C25A908CEA1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B8B00-AFA0-660A-ADDC-36342323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924208-FDEF-AB25-3DBA-A2275D0B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F154-49A1-4803-8AFA-4C65EA606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54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4C73D-2F1E-01D1-8C97-AC202912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893561-41C1-49BF-C614-5C9EF9FFE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F7AE90-7C4E-ACAC-82DA-8912B79C5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DC4BCC-7A28-00AF-FB3C-D06AEE9B4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47F095-E59C-6704-E9C0-5260788F1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DC008B-D9FC-9FF1-870F-118CD648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31B2-E3FD-47FB-95A5-C25A908CEA1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263FD9-9493-EEE7-7271-E74BF505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5C5AD1-DC3C-C7DC-EF08-23881BAA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F154-49A1-4803-8AFA-4C65EA606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74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B3D1F-E0C0-BBE7-6225-5E65FD27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BFD80B-27BC-C71A-1C2D-E02B1478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31B2-E3FD-47FB-95A5-C25A908CEA1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41011B-5643-03D9-527A-15E29ED9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40BFD1-489C-2497-350A-8752626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F154-49A1-4803-8AFA-4C65EA606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8EB3A5-89E2-475E-BF49-1A450064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31B2-E3FD-47FB-95A5-C25A908CEA1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4DBF0D-53CF-CA2D-4EDA-3541C4B0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E11DDE-50A0-4F0D-2249-8BA0BF19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F154-49A1-4803-8AFA-4C65EA606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73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1C2A4-54A8-C2CD-9A8A-25CD665C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4E9C1-727F-0DA2-7DAE-CCA98C53E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A9F798-1A51-9EBD-5D33-B7C98D0CB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BF6D6-91E7-26C9-52EB-454A6C1C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31B2-E3FD-47FB-95A5-C25A908CEA1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3CB2A2-F17C-F927-C974-0B14A471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19EF8D-6D5C-50AB-1D88-DD874B26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F154-49A1-4803-8AFA-4C65EA606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19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26DB9-7A75-DC8F-DAF8-BDE03E92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6F0135-EC38-3CD7-7051-CE265EEFC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0CA3B1-F6A0-42B7-FB46-46FB21847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E3F9BB-932B-D6E1-3A01-EE730927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31B2-E3FD-47FB-95A5-C25A908CEA1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A6D57-DCA2-F2BD-4B9A-27C1EEF4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E0563-1AC4-1100-AB7F-B4079D73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F154-49A1-4803-8AFA-4C65EA606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5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CF9524-73DC-7DB6-1EB7-9CF8495B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7ABC2C-D42B-A142-E47C-24F550FB5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94552-2F87-1736-25AB-6E72DEEE4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31B2-E3FD-47FB-95A5-C25A908CEA1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E54AA-C03F-25A7-C871-6E5739ED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AD78B-171D-B87F-0C87-23D7D36A2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BF154-49A1-4803-8AFA-4C65EA606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4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CFF4FF-B659-B41E-9CD5-B1705D39C724}"/>
              </a:ext>
            </a:extLst>
          </p:cNvPr>
          <p:cNvSpPr/>
          <p:nvPr/>
        </p:nvSpPr>
        <p:spPr>
          <a:xfrm>
            <a:off x="1034653" y="1086737"/>
            <a:ext cx="2035969" cy="406479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AFBE95-3B61-D892-1D98-CB10D56B7B2B}"/>
              </a:ext>
            </a:extLst>
          </p:cNvPr>
          <p:cNvSpPr/>
          <p:nvPr/>
        </p:nvSpPr>
        <p:spPr>
          <a:xfrm>
            <a:off x="1034653" y="5322981"/>
            <a:ext cx="10122694" cy="1307306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11B988-7065-FEDB-9EB3-8FFFB5205DF6}"/>
              </a:ext>
            </a:extLst>
          </p:cNvPr>
          <p:cNvSpPr/>
          <p:nvPr/>
        </p:nvSpPr>
        <p:spPr>
          <a:xfrm>
            <a:off x="3224212" y="1086737"/>
            <a:ext cx="5743575" cy="1307306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629156-0C97-C0D3-8C4B-9D7CD26CA005}"/>
              </a:ext>
            </a:extLst>
          </p:cNvPr>
          <p:cNvSpPr/>
          <p:nvPr/>
        </p:nvSpPr>
        <p:spPr>
          <a:xfrm>
            <a:off x="9121377" y="1104596"/>
            <a:ext cx="2035969" cy="406479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CE7884-7D46-6394-C6B4-AF18CEB48C53}"/>
              </a:ext>
            </a:extLst>
          </p:cNvPr>
          <p:cNvSpPr txBox="1"/>
          <p:nvPr/>
        </p:nvSpPr>
        <p:spPr>
          <a:xfrm>
            <a:off x="5275203" y="53729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825CEF-D227-AEA2-FAD3-6ACFD19F90CB}"/>
              </a:ext>
            </a:extLst>
          </p:cNvPr>
          <p:cNvSpPr/>
          <p:nvPr/>
        </p:nvSpPr>
        <p:spPr>
          <a:xfrm>
            <a:off x="1710014" y="5838161"/>
            <a:ext cx="2428339" cy="53578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6A829A-C069-85F4-A4F8-BB5C2A819EA2}"/>
              </a:ext>
            </a:extLst>
          </p:cNvPr>
          <p:cNvSpPr/>
          <p:nvPr/>
        </p:nvSpPr>
        <p:spPr>
          <a:xfrm>
            <a:off x="4849052" y="5838161"/>
            <a:ext cx="2428339" cy="53578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23D86C-6A82-D356-7652-05FF2D8DFC80}"/>
              </a:ext>
            </a:extLst>
          </p:cNvPr>
          <p:cNvSpPr/>
          <p:nvPr/>
        </p:nvSpPr>
        <p:spPr>
          <a:xfrm>
            <a:off x="7988090" y="5827445"/>
            <a:ext cx="2428339" cy="53578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930C6F-63BE-DE72-826D-CE0F090E2618}"/>
              </a:ext>
            </a:extLst>
          </p:cNvPr>
          <p:cNvSpPr/>
          <p:nvPr/>
        </p:nvSpPr>
        <p:spPr>
          <a:xfrm>
            <a:off x="3297463" y="1711815"/>
            <a:ext cx="1709115" cy="53578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知识抽取挖掘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0F021D5-B3AE-4F87-43E3-719636589E9D}"/>
              </a:ext>
            </a:extLst>
          </p:cNvPr>
          <p:cNvSpPr/>
          <p:nvPr/>
        </p:nvSpPr>
        <p:spPr>
          <a:xfrm>
            <a:off x="5180720" y="1714936"/>
            <a:ext cx="1709115" cy="53578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知识整合补全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F018B4-675A-7367-F3A1-8DE6B2E5E626}"/>
              </a:ext>
            </a:extLst>
          </p:cNvPr>
          <p:cNvSpPr/>
          <p:nvPr/>
        </p:nvSpPr>
        <p:spPr>
          <a:xfrm>
            <a:off x="7063977" y="1711617"/>
            <a:ext cx="1709115" cy="53578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知识推理计算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DAFB8F-7409-FE8A-BEB3-870B554821A6}"/>
              </a:ext>
            </a:extLst>
          </p:cNvPr>
          <p:cNvSpPr txBox="1"/>
          <p:nvPr/>
        </p:nvSpPr>
        <p:spPr>
          <a:xfrm>
            <a:off x="5234224" y="120978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图谱构建计算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728FBD-6B35-947C-8725-47E8C35372B6}"/>
              </a:ext>
            </a:extLst>
          </p:cNvPr>
          <p:cNvSpPr txBox="1"/>
          <p:nvPr/>
        </p:nvSpPr>
        <p:spPr>
          <a:xfrm>
            <a:off x="1575579" y="128083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0334B4F2-6A25-ED3B-C7A3-DFFC61B5960C}"/>
              </a:ext>
            </a:extLst>
          </p:cNvPr>
          <p:cNvSpPr/>
          <p:nvPr/>
        </p:nvSpPr>
        <p:spPr>
          <a:xfrm>
            <a:off x="1349266" y="1922358"/>
            <a:ext cx="1406739" cy="607552"/>
          </a:xfrm>
          <a:prstGeom prst="can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互联网数据</a:t>
            </a:r>
          </a:p>
        </p:txBody>
      </p:sp>
      <p:sp>
        <p:nvSpPr>
          <p:cNvPr id="20" name="圆柱体 19">
            <a:extLst>
              <a:ext uri="{FF2B5EF4-FFF2-40B4-BE49-F238E27FC236}">
                <a16:creationId xmlns:a16="http://schemas.microsoft.com/office/drawing/2014/main" id="{758D9855-0230-49B0-E936-F5CD12458B3E}"/>
              </a:ext>
            </a:extLst>
          </p:cNvPr>
          <p:cNvSpPr/>
          <p:nvPr/>
        </p:nvSpPr>
        <p:spPr>
          <a:xfrm>
            <a:off x="1349264" y="2961050"/>
            <a:ext cx="1406739" cy="607552"/>
          </a:xfrm>
          <a:prstGeom prst="can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行业数据</a:t>
            </a:r>
          </a:p>
        </p:txBody>
      </p:sp>
      <p:sp>
        <p:nvSpPr>
          <p:cNvPr id="21" name="圆柱体 20">
            <a:extLst>
              <a:ext uri="{FF2B5EF4-FFF2-40B4-BE49-F238E27FC236}">
                <a16:creationId xmlns:a16="http://schemas.microsoft.com/office/drawing/2014/main" id="{26B47540-B201-3941-DF3B-5E21B4167B34}"/>
              </a:ext>
            </a:extLst>
          </p:cNvPr>
          <p:cNvSpPr/>
          <p:nvPr/>
        </p:nvSpPr>
        <p:spPr>
          <a:xfrm>
            <a:off x="1349264" y="3954755"/>
            <a:ext cx="1406739" cy="607552"/>
          </a:xfrm>
          <a:prstGeom prst="can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用户数据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3AA58CC6-871A-1006-41D8-1855F5C2BDB9}"/>
              </a:ext>
            </a:extLst>
          </p:cNvPr>
          <p:cNvGrpSpPr/>
          <p:nvPr/>
        </p:nvGrpSpPr>
        <p:grpSpPr>
          <a:xfrm>
            <a:off x="3224212" y="2548652"/>
            <a:ext cx="5316071" cy="2654543"/>
            <a:chOff x="3224212" y="2548652"/>
            <a:chExt cx="5316071" cy="2654543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553E7CA-B39C-2CB2-2C10-6B73BD82CEF7}"/>
                </a:ext>
              </a:extLst>
            </p:cNvPr>
            <p:cNvSpPr/>
            <p:nvPr/>
          </p:nvSpPr>
          <p:spPr>
            <a:xfrm>
              <a:off x="3224212" y="3612856"/>
              <a:ext cx="296757" cy="29675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7C8F71BD-951A-4BBC-76D2-C50170A5A1F9}"/>
                </a:ext>
              </a:extLst>
            </p:cNvPr>
            <p:cNvGrpSpPr/>
            <p:nvPr/>
          </p:nvGrpSpPr>
          <p:grpSpPr>
            <a:xfrm>
              <a:off x="3372590" y="2548652"/>
              <a:ext cx="5167693" cy="2654543"/>
              <a:chOff x="3372590" y="2548652"/>
              <a:chExt cx="5167693" cy="2654543"/>
            </a:xfrm>
          </p:grpSpPr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1F8D6E74-8ADF-115A-2887-3A05E4517222}"/>
                  </a:ext>
                </a:extLst>
              </p:cNvPr>
              <p:cNvCxnSpPr/>
              <p:nvPr/>
            </p:nvCxnSpPr>
            <p:spPr>
              <a:xfrm flipH="1" flipV="1">
                <a:off x="6485790" y="2730538"/>
                <a:ext cx="1923440" cy="19858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ECFE62F-F265-46B6-160B-1F3B610FF8E1}"/>
                  </a:ext>
                </a:extLst>
              </p:cNvPr>
              <p:cNvCxnSpPr/>
              <p:nvPr/>
            </p:nvCxnSpPr>
            <p:spPr>
              <a:xfrm flipH="1">
                <a:off x="6882699" y="4673379"/>
                <a:ext cx="1362585" cy="202775"/>
              </a:xfrm>
              <a:prstGeom prst="line">
                <a:avLst/>
              </a:prstGeom>
              <a:ln w="2540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FD090E35-BA96-6C77-023F-E1271A678FB1}"/>
                  </a:ext>
                </a:extLst>
              </p:cNvPr>
              <p:cNvCxnSpPr/>
              <p:nvPr/>
            </p:nvCxnSpPr>
            <p:spPr>
              <a:xfrm flipH="1" flipV="1">
                <a:off x="7309996" y="3598750"/>
                <a:ext cx="935288" cy="1074629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99D0A2C9-2E31-8A3E-5185-8EBD80C61FA7}"/>
                  </a:ext>
                </a:extLst>
              </p:cNvPr>
              <p:cNvGrpSpPr/>
              <p:nvPr/>
            </p:nvGrpSpPr>
            <p:grpSpPr>
              <a:xfrm>
                <a:off x="4061223" y="2727365"/>
                <a:ext cx="2424567" cy="432802"/>
                <a:chOff x="4276726" y="1926378"/>
                <a:chExt cx="2424567" cy="432802"/>
              </a:xfrm>
            </p:grpSpPr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3E998C46-CFA3-F0EF-3421-24776FA83BDB}"/>
                    </a:ext>
                  </a:extLst>
                </p:cNvPr>
                <p:cNvCxnSpPr/>
                <p:nvPr/>
              </p:nvCxnSpPr>
              <p:spPr>
                <a:xfrm flipH="1">
                  <a:off x="4276726" y="1926378"/>
                  <a:ext cx="766643" cy="326747"/>
                </a:xfrm>
                <a:prstGeom prst="line">
                  <a:avLst/>
                </a:prstGeom>
                <a:ln w="25400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60EE5495-FA1E-95CD-9EF8-B78A62A84F30}"/>
                    </a:ext>
                  </a:extLst>
                </p:cNvPr>
                <p:cNvCxnSpPr/>
                <p:nvPr/>
              </p:nvCxnSpPr>
              <p:spPr>
                <a:xfrm>
                  <a:off x="5043369" y="1926378"/>
                  <a:ext cx="990550" cy="432802"/>
                </a:xfrm>
                <a:prstGeom prst="line">
                  <a:avLst/>
                </a:prstGeom>
                <a:ln w="25400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98AA83E9-3498-094E-EA35-FD303B757113}"/>
                    </a:ext>
                  </a:extLst>
                </p:cNvPr>
                <p:cNvCxnSpPr/>
                <p:nvPr/>
              </p:nvCxnSpPr>
              <p:spPr>
                <a:xfrm>
                  <a:off x="5043369" y="1926378"/>
                  <a:ext cx="1657924" cy="3173"/>
                </a:xfrm>
                <a:prstGeom prst="line">
                  <a:avLst/>
                </a:prstGeom>
                <a:ln w="25400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AF2C389B-CC86-DEFB-D760-DCC494C6EC7E}"/>
                  </a:ext>
                </a:extLst>
              </p:cNvPr>
              <p:cNvGrpSpPr/>
              <p:nvPr/>
            </p:nvGrpSpPr>
            <p:grpSpPr>
              <a:xfrm>
                <a:off x="3372590" y="3054112"/>
                <a:ext cx="994935" cy="1135310"/>
                <a:chOff x="3588093" y="2253125"/>
                <a:chExt cx="994935" cy="1135310"/>
              </a:xfrm>
            </p:grpSpPr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5D10C14B-6D29-AACD-BB96-CE400986DD12}"/>
                    </a:ext>
                  </a:extLst>
                </p:cNvPr>
                <p:cNvCxnSpPr/>
                <p:nvPr/>
              </p:nvCxnSpPr>
              <p:spPr>
                <a:xfrm flipH="1">
                  <a:off x="3588093" y="2253125"/>
                  <a:ext cx="688633" cy="707123"/>
                </a:xfrm>
                <a:prstGeom prst="line">
                  <a:avLst/>
                </a:prstGeom>
                <a:ln w="25400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C918F229-3409-E61F-6798-44B4862AEEFF}"/>
                    </a:ext>
                  </a:extLst>
                </p:cNvPr>
                <p:cNvCxnSpPr/>
                <p:nvPr/>
              </p:nvCxnSpPr>
              <p:spPr>
                <a:xfrm>
                  <a:off x="4276726" y="2253125"/>
                  <a:ext cx="306302" cy="1135310"/>
                </a:xfrm>
                <a:prstGeom prst="line">
                  <a:avLst/>
                </a:prstGeom>
                <a:ln w="25400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A7CD4F44-EDE4-935D-B2A6-02AEE8B9A4CC}"/>
                  </a:ext>
                </a:extLst>
              </p:cNvPr>
              <p:cNvSpPr/>
              <p:nvPr/>
            </p:nvSpPr>
            <p:spPr>
              <a:xfrm>
                <a:off x="3734181" y="2727071"/>
                <a:ext cx="654083" cy="654083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15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6A1448F6-80C9-9085-3670-261F8694BFBB}"/>
                  </a:ext>
                </a:extLst>
              </p:cNvPr>
              <p:cNvGrpSpPr/>
              <p:nvPr/>
            </p:nvGrpSpPr>
            <p:grpSpPr>
              <a:xfrm>
                <a:off x="5818416" y="2730538"/>
                <a:ext cx="2590814" cy="868212"/>
                <a:chOff x="6033919" y="1929551"/>
                <a:chExt cx="2590814" cy="868212"/>
              </a:xfrm>
            </p:grpSpPr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76842A66-C992-28F8-0234-80D19A64667E}"/>
                    </a:ext>
                  </a:extLst>
                </p:cNvPr>
                <p:cNvCxnSpPr/>
                <p:nvPr/>
              </p:nvCxnSpPr>
              <p:spPr>
                <a:xfrm flipH="1" flipV="1">
                  <a:off x="6033919" y="2359180"/>
                  <a:ext cx="1491580" cy="438583"/>
                </a:xfrm>
                <a:prstGeom prst="line">
                  <a:avLst/>
                </a:prstGeom>
                <a:ln w="25400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D91998DA-ACBA-DB77-C037-F6C8842C4FCA}"/>
                    </a:ext>
                  </a:extLst>
                </p:cNvPr>
                <p:cNvCxnSpPr/>
                <p:nvPr/>
              </p:nvCxnSpPr>
              <p:spPr>
                <a:xfrm flipH="1" flipV="1">
                  <a:off x="6701293" y="1929551"/>
                  <a:ext cx="824206" cy="868212"/>
                </a:xfrm>
                <a:prstGeom prst="line">
                  <a:avLst/>
                </a:prstGeom>
                <a:ln w="25400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E5A0CAA1-AD12-AD85-2551-DD284396E25B}"/>
                    </a:ext>
                  </a:extLst>
                </p:cNvPr>
                <p:cNvCxnSpPr/>
                <p:nvPr/>
              </p:nvCxnSpPr>
              <p:spPr>
                <a:xfrm flipV="1">
                  <a:off x="7525499" y="2128133"/>
                  <a:ext cx="1099234" cy="669630"/>
                </a:xfrm>
                <a:prstGeom prst="line">
                  <a:avLst/>
                </a:prstGeom>
                <a:ln w="25400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E84EFFF8-8C72-C844-4199-82E01D10B587}"/>
                  </a:ext>
                </a:extLst>
              </p:cNvPr>
              <p:cNvSpPr/>
              <p:nvPr/>
            </p:nvSpPr>
            <p:spPr>
              <a:xfrm>
                <a:off x="6804577" y="3093331"/>
                <a:ext cx="1010837" cy="1010837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15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99B7037A-0767-F702-BA73-2A093FA4C4B4}"/>
                  </a:ext>
                </a:extLst>
              </p:cNvPr>
              <p:cNvGrpSpPr/>
              <p:nvPr/>
            </p:nvGrpSpPr>
            <p:grpSpPr>
              <a:xfrm>
                <a:off x="3652326" y="4189422"/>
                <a:ext cx="1491954" cy="663376"/>
                <a:chOff x="3867829" y="3388435"/>
                <a:chExt cx="1491954" cy="663376"/>
              </a:xfrm>
            </p:grpSpPr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D7DF7055-02FA-7918-B0E0-151B315A92EB}"/>
                    </a:ext>
                  </a:extLst>
                </p:cNvPr>
                <p:cNvCxnSpPr/>
                <p:nvPr/>
              </p:nvCxnSpPr>
              <p:spPr>
                <a:xfrm>
                  <a:off x="4583028" y="3388435"/>
                  <a:ext cx="776755" cy="663376"/>
                </a:xfrm>
                <a:prstGeom prst="line">
                  <a:avLst/>
                </a:prstGeom>
                <a:ln w="25400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1A528A25-7CC5-D256-E6CF-271EBD831354}"/>
                    </a:ext>
                  </a:extLst>
                </p:cNvPr>
                <p:cNvCxnSpPr/>
                <p:nvPr/>
              </p:nvCxnSpPr>
              <p:spPr>
                <a:xfrm flipH="1">
                  <a:off x="3867829" y="3388435"/>
                  <a:ext cx="715199" cy="646571"/>
                </a:xfrm>
                <a:prstGeom prst="line">
                  <a:avLst/>
                </a:prstGeom>
                <a:ln w="25400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1200FB46-072A-78A1-21D7-AB6B6B06C684}"/>
                  </a:ext>
                </a:extLst>
              </p:cNvPr>
              <p:cNvGrpSpPr/>
              <p:nvPr/>
            </p:nvGrpSpPr>
            <p:grpSpPr>
              <a:xfrm>
                <a:off x="5144280" y="4786639"/>
                <a:ext cx="1738419" cy="89515"/>
                <a:chOff x="5359783" y="3985652"/>
                <a:chExt cx="1738419" cy="89515"/>
              </a:xfrm>
            </p:grpSpPr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83BE9F9B-DCFA-7AD5-2502-25E94B72977B}"/>
                    </a:ext>
                  </a:extLst>
                </p:cNvPr>
                <p:cNvCxnSpPr/>
                <p:nvPr/>
              </p:nvCxnSpPr>
              <p:spPr>
                <a:xfrm>
                  <a:off x="6221986" y="3985652"/>
                  <a:ext cx="876216" cy="89515"/>
                </a:xfrm>
                <a:prstGeom prst="line">
                  <a:avLst/>
                </a:prstGeom>
                <a:ln w="25400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3B83EC09-07E8-E6E4-0B72-D17F59492F0A}"/>
                    </a:ext>
                  </a:extLst>
                </p:cNvPr>
                <p:cNvCxnSpPr/>
                <p:nvPr/>
              </p:nvCxnSpPr>
              <p:spPr>
                <a:xfrm flipH="1">
                  <a:off x="5359783" y="3985652"/>
                  <a:ext cx="862203" cy="66159"/>
                </a:xfrm>
                <a:prstGeom prst="line">
                  <a:avLst/>
                </a:prstGeom>
                <a:ln w="25400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1FFABAA-C662-6ACC-60E3-E509340F71FF}"/>
                  </a:ext>
                </a:extLst>
              </p:cNvPr>
              <p:cNvSpPr/>
              <p:nvPr/>
            </p:nvSpPr>
            <p:spPr>
              <a:xfrm>
                <a:off x="4908581" y="4617099"/>
                <a:ext cx="471398" cy="47139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D8B7FD07-50EE-AC45-E1C9-D572B8BCCF9F}"/>
                  </a:ext>
                </a:extLst>
              </p:cNvPr>
              <p:cNvSpPr/>
              <p:nvPr/>
            </p:nvSpPr>
            <p:spPr>
              <a:xfrm>
                <a:off x="4649153" y="2548652"/>
                <a:ext cx="357426" cy="35742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35731559-8E48-78B4-1E00-204C62D1CC4F}"/>
                  </a:ext>
                </a:extLst>
              </p:cNvPr>
              <p:cNvGrpSpPr/>
              <p:nvPr/>
            </p:nvGrpSpPr>
            <p:grpSpPr>
              <a:xfrm>
                <a:off x="4367525" y="3160167"/>
                <a:ext cx="1450891" cy="1029255"/>
                <a:chOff x="4583028" y="2359180"/>
                <a:chExt cx="1450891" cy="1029255"/>
              </a:xfrm>
            </p:grpSpPr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51B8F646-0FA6-228F-06EA-5447B211425C}"/>
                    </a:ext>
                  </a:extLst>
                </p:cNvPr>
                <p:cNvCxnSpPr/>
                <p:nvPr/>
              </p:nvCxnSpPr>
              <p:spPr>
                <a:xfrm flipH="1">
                  <a:off x="4583028" y="2863098"/>
                  <a:ext cx="752713" cy="525337"/>
                </a:xfrm>
                <a:prstGeom prst="line">
                  <a:avLst/>
                </a:prstGeom>
                <a:ln w="25400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F0761C6E-7F39-ABFD-67DC-8DEA89B5D674}"/>
                    </a:ext>
                  </a:extLst>
                </p:cNvPr>
                <p:cNvCxnSpPr/>
                <p:nvPr/>
              </p:nvCxnSpPr>
              <p:spPr>
                <a:xfrm flipV="1">
                  <a:off x="5335741" y="2359180"/>
                  <a:ext cx="698178" cy="503918"/>
                </a:xfrm>
                <a:prstGeom prst="line">
                  <a:avLst/>
                </a:prstGeom>
                <a:ln w="25400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D35422DA-C9D6-4883-E0AD-0B4FD7DE1FD3}"/>
                  </a:ext>
                </a:extLst>
              </p:cNvPr>
              <p:cNvSpPr/>
              <p:nvPr/>
            </p:nvSpPr>
            <p:spPr>
              <a:xfrm>
                <a:off x="4040483" y="3862381"/>
                <a:ext cx="654083" cy="654083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15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279ED989-90E4-4936-B2D1-60727CF01BF2}"/>
                  </a:ext>
                </a:extLst>
              </p:cNvPr>
              <p:cNvSpPr/>
              <p:nvPr/>
            </p:nvSpPr>
            <p:spPr>
              <a:xfrm>
                <a:off x="6337412" y="2582159"/>
                <a:ext cx="296757" cy="29675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7B3E73CA-A083-E727-5AD5-8CD8B85A15AA}"/>
                  </a:ext>
                </a:extLst>
              </p:cNvPr>
              <p:cNvSpPr/>
              <p:nvPr/>
            </p:nvSpPr>
            <p:spPr>
              <a:xfrm>
                <a:off x="7921888" y="4300466"/>
                <a:ext cx="618395" cy="61839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0B7EE818-8531-3E3C-4F0D-D9B0142BE259}"/>
                  </a:ext>
                </a:extLst>
              </p:cNvPr>
              <p:cNvSpPr/>
              <p:nvPr/>
            </p:nvSpPr>
            <p:spPr>
              <a:xfrm>
                <a:off x="5858104" y="4638261"/>
                <a:ext cx="296757" cy="29675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1B088995-03EA-AC11-19DC-0ADE573545A0}"/>
                  </a:ext>
                </a:extLst>
              </p:cNvPr>
              <p:cNvSpPr/>
              <p:nvPr/>
            </p:nvSpPr>
            <p:spPr>
              <a:xfrm>
                <a:off x="6555658" y="4549112"/>
                <a:ext cx="654083" cy="654083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15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C6981618-E458-C8EE-FD16-A94EAFC0E166}"/>
                  </a:ext>
                </a:extLst>
              </p:cNvPr>
              <p:cNvSpPr/>
              <p:nvPr/>
            </p:nvSpPr>
            <p:spPr>
              <a:xfrm>
                <a:off x="8315398" y="2835288"/>
                <a:ext cx="187664" cy="18766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9CAADB78-BC4F-8D0B-682A-86A98A5BFCCD}"/>
                  </a:ext>
                </a:extLst>
              </p:cNvPr>
              <p:cNvSpPr/>
              <p:nvPr/>
            </p:nvSpPr>
            <p:spPr>
              <a:xfrm>
                <a:off x="5528257" y="2870008"/>
                <a:ext cx="580318" cy="58031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15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C31A1325-BCA8-69AE-4042-45225CC1F099}"/>
                  </a:ext>
                </a:extLst>
              </p:cNvPr>
              <p:cNvSpPr/>
              <p:nvPr/>
            </p:nvSpPr>
            <p:spPr>
              <a:xfrm>
                <a:off x="3503948" y="4687614"/>
                <a:ext cx="296757" cy="29675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D9EB7C1F-815D-497B-90AC-436685F17A2D}"/>
                  </a:ext>
                </a:extLst>
              </p:cNvPr>
              <p:cNvCxnSpPr/>
              <p:nvPr/>
            </p:nvCxnSpPr>
            <p:spPr>
              <a:xfrm flipH="1">
                <a:off x="6882699" y="3598750"/>
                <a:ext cx="427297" cy="1277404"/>
              </a:xfrm>
              <a:prstGeom prst="line">
                <a:avLst/>
              </a:prstGeom>
              <a:ln w="2540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2DE022CB-0394-0D21-D97D-1144EC7C2938}"/>
                  </a:ext>
                </a:extLst>
              </p:cNvPr>
              <p:cNvSpPr/>
              <p:nvPr/>
            </p:nvSpPr>
            <p:spPr>
              <a:xfrm>
                <a:off x="4971860" y="3515706"/>
                <a:ext cx="296757" cy="296757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15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AD666EF-7FFC-33E7-E70B-A0B5327C3EA9}"/>
                  </a:ext>
                </a:extLst>
              </p:cNvPr>
              <p:cNvSpPr txBox="1"/>
              <p:nvPr/>
            </p:nvSpPr>
            <p:spPr>
              <a:xfrm>
                <a:off x="5226667" y="3841507"/>
                <a:ext cx="16619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知 识 图 谱</a:t>
                </a:r>
              </a:p>
            </p:txBody>
          </p:sp>
        </p:grp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4529E-4415-2E1C-EFDE-1D42D7436C01}"/>
              </a:ext>
            </a:extLst>
          </p:cNvPr>
          <p:cNvSpPr txBox="1"/>
          <p:nvPr/>
        </p:nvSpPr>
        <p:spPr>
          <a:xfrm>
            <a:off x="9776340" y="12432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CF7CB5A-324D-6D2B-AEBC-89943065DE8B}"/>
              </a:ext>
            </a:extLst>
          </p:cNvPr>
          <p:cNvSpPr/>
          <p:nvPr/>
        </p:nvSpPr>
        <p:spPr>
          <a:xfrm>
            <a:off x="9423227" y="1858831"/>
            <a:ext cx="1432268" cy="53578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问答系统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7CEDA69-046B-50FF-BCBD-235BCF8B4CBB}"/>
              </a:ext>
            </a:extLst>
          </p:cNvPr>
          <p:cNvSpPr/>
          <p:nvPr/>
        </p:nvSpPr>
        <p:spPr>
          <a:xfrm>
            <a:off x="9435890" y="2601212"/>
            <a:ext cx="1432268" cy="53578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智能检索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19B941D-0F67-665D-D098-7A7ED626E158}"/>
              </a:ext>
            </a:extLst>
          </p:cNvPr>
          <p:cNvSpPr/>
          <p:nvPr/>
        </p:nvSpPr>
        <p:spPr>
          <a:xfrm>
            <a:off x="9423227" y="3390972"/>
            <a:ext cx="1432268" cy="53578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图谱展示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50B3E38-5FE7-4C90-06B6-D20B149C4859}"/>
              </a:ext>
            </a:extLst>
          </p:cNvPr>
          <p:cNvSpPr/>
          <p:nvPr/>
        </p:nvSpPr>
        <p:spPr>
          <a:xfrm>
            <a:off x="9455507" y="4154973"/>
            <a:ext cx="1432268" cy="53578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A3BE4B9-3C40-D7ED-562C-FD0440C71648}"/>
              </a:ext>
            </a:extLst>
          </p:cNvPr>
          <p:cNvSpPr txBox="1"/>
          <p:nvPr/>
        </p:nvSpPr>
        <p:spPr>
          <a:xfrm>
            <a:off x="1606584" y="196541"/>
            <a:ext cx="92103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zh-CN" altLang="en-US" dirty="0"/>
            </a:b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基于知识图谱与大语言模型的金融知识计算引擎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整体架构设计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B779C0E0-2669-FA6E-42C0-58B6067F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74" y="71033"/>
            <a:ext cx="2341316" cy="5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3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DD8D6AB-07D5-B049-C36C-1F0CA8EFAAC2}"/>
              </a:ext>
            </a:extLst>
          </p:cNvPr>
          <p:cNvSpPr/>
          <p:nvPr/>
        </p:nvSpPr>
        <p:spPr>
          <a:xfrm>
            <a:off x="554016" y="2252528"/>
            <a:ext cx="1684430" cy="4064794"/>
          </a:xfrm>
          <a:prstGeom prst="rect">
            <a:avLst/>
          </a:prstGeom>
          <a:solidFill>
            <a:schemeClr val="bg1"/>
          </a:solidFill>
          <a:ln w="4445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037C5B-2F6B-CAB8-6CAF-C56AAC752497}"/>
              </a:ext>
            </a:extLst>
          </p:cNvPr>
          <p:cNvSpPr txBox="1"/>
          <p:nvPr/>
        </p:nvSpPr>
        <p:spPr>
          <a:xfrm>
            <a:off x="872168" y="58760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9222BE-89AB-7326-DB75-19B8261FE01D}"/>
              </a:ext>
            </a:extLst>
          </p:cNvPr>
          <p:cNvSpPr/>
          <p:nvPr/>
        </p:nvSpPr>
        <p:spPr>
          <a:xfrm>
            <a:off x="2803049" y="3150851"/>
            <a:ext cx="1684430" cy="3166471"/>
          </a:xfrm>
          <a:prstGeom prst="rect">
            <a:avLst/>
          </a:prstGeom>
          <a:solidFill>
            <a:schemeClr val="bg1"/>
          </a:solidFill>
          <a:ln w="4445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1CE211-D90E-46C0-5F30-EB6BF503CF7C}"/>
              </a:ext>
            </a:extLst>
          </p:cNvPr>
          <p:cNvSpPr/>
          <p:nvPr/>
        </p:nvSpPr>
        <p:spPr>
          <a:xfrm>
            <a:off x="4805690" y="2506277"/>
            <a:ext cx="1684430" cy="3811044"/>
          </a:xfrm>
          <a:prstGeom prst="rect">
            <a:avLst/>
          </a:prstGeom>
          <a:solidFill>
            <a:schemeClr val="bg1"/>
          </a:solidFill>
          <a:ln w="4445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3C4F30-F92F-3112-91CC-024F1C9847AD}"/>
              </a:ext>
            </a:extLst>
          </p:cNvPr>
          <p:cNvSpPr/>
          <p:nvPr/>
        </p:nvSpPr>
        <p:spPr>
          <a:xfrm>
            <a:off x="6775239" y="2497666"/>
            <a:ext cx="2793761" cy="3819656"/>
          </a:xfrm>
          <a:prstGeom prst="rect">
            <a:avLst/>
          </a:prstGeom>
          <a:solidFill>
            <a:schemeClr val="bg1"/>
          </a:solidFill>
          <a:ln w="4445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大语言模型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E17C1D-2986-F917-75C2-F4FB81574A06}"/>
              </a:ext>
            </a:extLst>
          </p:cNvPr>
          <p:cNvSpPr/>
          <p:nvPr/>
        </p:nvSpPr>
        <p:spPr>
          <a:xfrm>
            <a:off x="9859926" y="2252528"/>
            <a:ext cx="1755315" cy="4064794"/>
          </a:xfrm>
          <a:prstGeom prst="rect">
            <a:avLst/>
          </a:prstGeom>
          <a:solidFill>
            <a:schemeClr val="bg1"/>
          </a:solidFill>
          <a:ln w="4445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68702F-1700-9AE9-76D5-51E23279621A}"/>
              </a:ext>
            </a:extLst>
          </p:cNvPr>
          <p:cNvSpPr txBox="1"/>
          <p:nvPr/>
        </p:nvSpPr>
        <p:spPr>
          <a:xfrm>
            <a:off x="1401747" y="93640"/>
            <a:ext cx="98708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zh-CN" altLang="en-US" dirty="0"/>
            </a:b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基于知识图谱与大语言模型的金融知识计算引擎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数据构建流程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2C49EEE-4343-D9DE-2C63-406ED21A8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61" y="-18706"/>
            <a:ext cx="2341316" cy="54528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FAA84C8-90F0-1C35-9BD3-5DAC7BC57664}"/>
              </a:ext>
            </a:extLst>
          </p:cNvPr>
          <p:cNvSpPr/>
          <p:nvPr/>
        </p:nvSpPr>
        <p:spPr>
          <a:xfrm>
            <a:off x="576761" y="1066883"/>
            <a:ext cx="1649972" cy="73866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962D0A-1A72-1B61-6162-1AAE3A978DE1}"/>
              </a:ext>
            </a:extLst>
          </p:cNvPr>
          <p:cNvSpPr/>
          <p:nvPr/>
        </p:nvSpPr>
        <p:spPr>
          <a:xfrm>
            <a:off x="2710340" y="1066883"/>
            <a:ext cx="1649972" cy="73866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知识抽取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987DF13-A7F4-4750-E475-BE5889719D8E}"/>
              </a:ext>
            </a:extLst>
          </p:cNvPr>
          <p:cNvSpPr/>
          <p:nvPr/>
        </p:nvSpPr>
        <p:spPr>
          <a:xfrm>
            <a:off x="4805690" y="1039551"/>
            <a:ext cx="1684430" cy="73866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知识融合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55FB4E-CF81-353F-2D4F-EFE57EBA1C77}"/>
              </a:ext>
            </a:extLst>
          </p:cNvPr>
          <p:cNvSpPr/>
          <p:nvPr/>
        </p:nvSpPr>
        <p:spPr>
          <a:xfrm>
            <a:off x="7256448" y="1031430"/>
            <a:ext cx="1684430" cy="73866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知识加工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48E3F6-5BE1-F0E6-0219-39D18B6A9BFF}"/>
              </a:ext>
            </a:extLst>
          </p:cNvPr>
          <p:cNvSpPr/>
          <p:nvPr/>
        </p:nvSpPr>
        <p:spPr>
          <a:xfrm>
            <a:off x="9790701" y="1039551"/>
            <a:ext cx="1755315" cy="73866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知识应用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6FBA2DB5-7A00-3052-01B2-0A6B595F6967}"/>
              </a:ext>
            </a:extLst>
          </p:cNvPr>
          <p:cNvSpPr/>
          <p:nvPr/>
        </p:nvSpPr>
        <p:spPr>
          <a:xfrm>
            <a:off x="2312025" y="1222983"/>
            <a:ext cx="358926" cy="425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09B8FBBE-A1CD-879A-6151-3C3705CD5842}"/>
              </a:ext>
            </a:extLst>
          </p:cNvPr>
          <p:cNvSpPr/>
          <p:nvPr/>
        </p:nvSpPr>
        <p:spPr>
          <a:xfrm>
            <a:off x="4403538" y="1222983"/>
            <a:ext cx="358926" cy="425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DD40B13-D8A0-99F9-551E-FA6FF7AF4F07}"/>
              </a:ext>
            </a:extLst>
          </p:cNvPr>
          <p:cNvSpPr/>
          <p:nvPr/>
        </p:nvSpPr>
        <p:spPr>
          <a:xfrm>
            <a:off x="6693821" y="1222983"/>
            <a:ext cx="358926" cy="425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EFB0FABB-E1D3-3802-FD38-B0AEC716CF0B}"/>
              </a:ext>
            </a:extLst>
          </p:cNvPr>
          <p:cNvSpPr/>
          <p:nvPr/>
        </p:nvSpPr>
        <p:spPr>
          <a:xfrm>
            <a:off x="9210074" y="1196066"/>
            <a:ext cx="358926" cy="425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柱体 22">
            <a:extLst>
              <a:ext uri="{FF2B5EF4-FFF2-40B4-BE49-F238E27FC236}">
                <a16:creationId xmlns:a16="http://schemas.microsoft.com/office/drawing/2014/main" id="{CA14C1E4-27FF-33D6-2874-F8059E132A6E}"/>
              </a:ext>
            </a:extLst>
          </p:cNvPr>
          <p:cNvSpPr/>
          <p:nvPr/>
        </p:nvSpPr>
        <p:spPr>
          <a:xfrm>
            <a:off x="698376" y="3645344"/>
            <a:ext cx="1406739" cy="678044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半结构化数据</a:t>
            </a:r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8FFB1776-DD27-8347-12AB-458EBD009FD6}"/>
              </a:ext>
            </a:extLst>
          </p:cNvPr>
          <p:cNvSpPr/>
          <p:nvPr/>
        </p:nvSpPr>
        <p:spPr>
          <a:xfrm>
            <a:off x="719689" y="2612658"/>
            <a:ext cx="1406739" cy="672556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</a:t>
            </a:r>
          </a:p>
        </p:txBody>
      </p:sp>
      <p:sp>
        <p:nvSpPr>
          <p:cNvPr id="25" name="圆柱体 24">
            <a:extLst>
              <a:ext uri="{FF2B5EF4-FFF2-40B4-BE49-F238E27FC236}">
                <a16:creationId xmlns:a16="http://schemas.microsoft.com/office/drawing/2014/main" id="{8C7C5118-F191-208A-32CF-B3DAE30D78EE}"/>
              </a:ext>
            </a:extLst>
          </p:cNvPr>
          <p:cNvSpPr/>
          <p:nvPr/>
        </p:nvSpPr>
        <p:spPr>
          <a:xfrm>
            <a:off x="706741" y="4718635"/>
            <a:ext cx="1406739" cy="678044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非结构化数据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3188210-D0AD-272F-F303-2E7E91498447}"/>
              </a:ext>
            </a:extLst>
          </p:cNvPr>
          <p:cNvSpPr/>
          <p:nvPr/>
        </p:nvSpPr>
        <p:spPr>
          <a:xfrm>
            <a:off x="2975957" y="3437663"/>
            <a:ext cx="1338613" cy="4256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实体抽取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242126-2C26-BAC3-052E-BE2BEB33638B}"/>
              </a:ext>
            </a:extLst>
          </p:cNvPr>
          <p:cNvSpPr/>
          <p:nvPr/>
        </p:nvSpPr>
        <p:spPr>
          <a:xfrm>
            <a:off x="2975957" y="4081217"/>
            <a:ext cx="1338613" cy="4256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关系抽取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EC26AA0-ABE3-39B9-7036-A6334E76E10A}"/>
              </a:ext>
            </a:extLst>
          </p:cNvPr>
          <p:cNvSpPr/>
          <p:nvPr/>
        </p:nvSpPr>
        <p:spPr>
          <a:xfrm>
            <a:off x="2975956" y="4724771"/>
            <a:ext cx="1338613" cy="4256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属性抽取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2BA7CBB-662E-495A-F359-B3AD40524625}"/>
              </a:ext>
            </a:extLst>
          </p:cNvPr>
          <p:cNvSpPr/>
          <p:nvPr/>
        </p:nvSpPr>
        <p:spPr>
          <a:xfrm>
            <a:off x="2975955" y="5368325"/>
            <a:ext cx="1338613" cy="4256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事件抽取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657650F-D707-65DB-E19A-9C98FB555A5F}"/>
              </a:ext>
            </a:extLst>
          </p:cNvPr>
          <p:cNvSpPr txBox="1"/>
          <p:nvPr/>
        </p:nvSpPr>
        <p:spPr>
          <a:xfrm>
            <a:off x="3091263" y="59006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知识抽取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2692092-9D3A-F187-B19F-BFB8F0312D8E}"/>
              </a:ext>
            </a:extLst>
          </p:cNvPr>
          <p:cNvSpPr/>
          <p:nvPr/>
        </p:nvSpPr>
        <p:spPr>
          <a:xfrm>
            <a:off x="5005652" y="2725217"/>
            <a:ext cx="1338613" cy="425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数据整合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A4AB9E-D91B-D6D3-7D7E-4E04FAF7CFAC}"/>
              </a:ext>
            </a:extLst>
          </p:cNvPr>
          <p:cNvSpPr/>
          <p:nvPr/>
        </p:nvSpPr>
        <p:spPr>
          <a:xfrm>
            <a:off x="5014021" y="4013797"/>
            <a:ext cx="1338613" cy="425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实体对齐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C6EA973-DEE0-D800-4140-1BEFA86984A7}"/>
              </a:ext>
            </a:extLst>
          </p:cNvPr>
          <p:cNvSpPr/>
          <p:nvPr/>
        </p:nvSpPr>
        <p:spPr>
          <a:xfrm>
            <a:off x="5025254" y="4849680"/>
            <a:ext cx="1338613" cy="425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指代消解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A646429-6D90-9311-CF53-E131EA35A2A8}"/>
              </a:ext>
            </a:extLst>
          </p:cNvPr>
          <p:cNvSpPr/>
          <p:nvPr/>
        </p:nvSpPr>
        <p:spPr>
          <a:xfrm>
            <a:off x="7601163" y="3499376"/>
            <a:ext cx="1338613" cy="4256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知识推理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CCE7716-1209-C1FC-745A-9DEEEBC7E0BD}"/>
              </a:ext>
            </a:extLst>
          </p:cNvPr>
          <p:cNvSpPr/>
          <p:nvPr/>
        </p:nvSpPr>
        <p:spPr>
          <a:xfrm>
            <a:off x="6873284" y="4407443"/>
            <a:ext cx="1119155" cy="4256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知识库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C72BE34-EC8F-94A9-5DA2-2C62555F1C3B}"/>
              </a:ext>
            </a:extLst>
          </p:cNvPr>
          <p:cNvSpPr/>
          <p:nvPr/>
        </p:nvSpPr>
        <p:spPr>
          <a:xfrm>
            <a:off x="8588935" y="4401552"/>
            <a:ext cx="883202" cy="4256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C282552-705D-3CD8-6A68-4CB05E3518F6}"/>
              </a:ext>
            </a:extLst>
          </p:cNvPr>
          <p:cNvSpPr/>
          <p:nvPr/>
        </p:nvSpPr>
        <p:spPr>
          <a:xfrm>
            <a:off x="10048693" y="2749433"/>
            <a:ext cx="1432268" cy="5357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问答系统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A025292-2EB6-EA31-29EF-CF8510EDB4C1}"/>
              </a:ext>
            </a:extLst>
          </p:cNvPr>
          <p:cNvSpPr/>
          <p:nvPr/>
        </p:nvSpPr>
        <p:spPr>
          <a:xfrm>
            <a:off x="10061356" y="3491814"/>
            <a:ext cx="1432268" cy="5357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智能检索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A4F997E-7C72-8E2E-7E95-7DAE50EAFFD9}"/>
              </a:ext>
            </a:extLst>
          </p:cNvPr>
          <p:cNvSpPr/>
          <p:nvPr/>
        </p:nvSpPr>
        <p:spPr>
          <a:xfrm>
            <a:off x="10048693" y="4281574"/>
            <a:ext cx="1432268" cy="5357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图谱展示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C9C53C5-632D-D120-35AE-69FF33794124}"/>
              </a:ext>
            </a:extLst>
          </p:cNvPr>
          <p:cNvSpPr/>
          <p:nvPr/>
        </p:nvSpPr>
        <p:spPr>
          <a:xfrm>
            <a:off x="10061356" y="5100434"/>
            <a:ext cx="1432268" cy="5357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6FAC3E05-D71C-5295-D345-0C158A1C8C91}"/>
              </a:ext>
            </a:extLst>
          </p:cNvPr>
          <p:cNvCxnSpPr>
            <a:stCxn id="24" idx="4"/>
            <a:endCxn id="36" idx="1"/>
          </p:cNvCxnSpPr>
          <p:nvPr/>
        </p:nvCxnSpPr>
        <p:spPr>
          <a:xfrm flipV="1">
            <a:off x="2126428" y="2938034"/>
            <a:ext cx="2879224" cy="10902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连接符: 肘形 227">
            <a:extLst>
              <a:ext uri="{FF2B5EF4-FFF2-40B4-BE49-F238E27FC236}">
                <a16:creationId xmlns:a16="http://schemas.microsoft.com/office/drawing/2014/main" id="{C4988149-2DD1-26E8-5A70-6CA51F7C3C99}"/>
              </a:ext>
            </a:extLst>
          </p:cNvPr>
          <p:cNvCxnSpPr>
            <a:cxnSpLocks/>
            <a:stCxn id="23" idx="4"/>
            <a:endCxn id="25" idx="4"/>
          </p:cNvCxnSpPr>
          <p:nvPr/>
        </p:nvCxnSpPr>
        <p:spPr>
          <a:xfrm>
            <a:off x="2105115" y="3984366"/>
            <a:ext cx="8365" cy="1073291"/>
          </a:xfrm>
          <a:prstGeom prst="bentConnector3">
            <a:avLst>
              <a:gd name="adj1" fmla="val 3934417"/>
            </a:avLst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0D780FA6-3414-BF45-4321-5F7BCB58DE33}"/>
              </a:ext>
            </a:extLst>
          </p:cNvPr>
          <p:cNvCxnSpPr>
            <a:cxnSpLocks/>
          </p:cNvCxnSpPr>
          <p:nvPr/>
        </p:nvCxnSpPr>
        <p:spPr>
          <a:xfrm>
            <a:off x="2431691" y="4542507"/>
            <a:ext cx="371358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C938C5F8-BC98-360F-D63F-02C7B5009FF4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5674959" y="3150851"/>
            <a:ext cx="8369" cy="86294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连接符: 肘形 242">
            <a:extLst>
              <a:ext uri="{FF2B5EF4-FFF2-40B4-BE49-F238E27FC236}">
                <a16:creationId xmlns:a16="http://schemas.microsoft.com/office/drawing/2014/main" id="{08F7782E-4A4E-6E0B-2435-99B9DB4D2514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939776" y="3712193"/>
            <a:ext cx="201430" cy="695250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连接符: 肘形 244">
            <a:extLst>
              <a:ext uri="{FF2B5EF4-FFF2-40B4-BE49-F238E27FC236}">
                <a16:creationId xmlns:a16="http://schemas.microsoft.com/office/drawing/2014/main" id="{C88E73C2-9119-D5EE-9107-BFDD3926D6A6}"/>
              </a:ext>
            </a:extLst>
          </p:cNvPr>
          <p:cNvCxnSpPr>
            <a:cxnSpLocks/>
            <a:endCxn id="39" idx="1"/>
          </p:cNvCxnSpPr>
          <p:nvPr/>
        </p:nvCxnSpPr>
        <p:spPr>
          <a:xfrm rot="5400000" flipH="1" flipV="1">
            <a:off x="7084529" y="3906021"/>
            <a:ext cx="710462" cy="322806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B7438085-CB7E-E137-D0AD-4233C8FEBEAC}"/>
              </a:ext>
            </a:extLst>
          </p:cNvPr>
          <p:cNvCxnSpPr>
            <a:cxnSpLocks/>
          </p:cNvCxnSpPr>
          <p:nvPr/>
        </p:nvCxnSpPr>
        <p:spPr>
          <a:xfrm flipV="1">
            <a:off x="7967451" y="4617534"/>
            <a:ext cx="606036" cy="545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连接符: 肘形 249">
            <a:extLst>
              <a:ext uri="{FF2B5EF4-FFF2-40B4-BE49-F238E27FC236}">
                <a16:creationId xmlns:a16="http://schemas.microsoft.com/office/drawing/2014/main" id="{260D5A66-17B8-081C-4F96-3739470201C0}"/>
              </a:ext>
            </a:extLst>
          </p:cNvPr>
          <p:cNvCxnSpPr>
            <a:cxnSpLocks/>
            <a:stCxn id="37" idx="3"/>
            <a:endCxn id="38" idx="3"/>
          </p:cNvCxnSpPr>
          <p:nvPr/>
        </p:nvCxnSpPr>
        <p:spPr>
          <a:xfrm>
            <a:off x="6352634" y="4226614"/>
            <a:ext cx="11233" cy="835883"/>
          </a:xfrm>
          <a:prstGeom prst="bentConnector3">
            <a:avLst>
              <a:gd name="adj1" fmla="val 2135075"/>
            </a:avLst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86A106A5-959D-4167-1447-63D6FFF5C6C4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589560" y="4618606"/>
            <a:ext cx="283724" cy="1654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连接符: 肘形 256">
            <a:extLst>
              <a:ext uri="{FF2B5EF4-FFF2-40B4-BE49-F238E27FC236}">
                <a16:creationId xmlns:a16="http://schemas.microsoft.com/office/drawing/2014/main" id="{52D74C37-0C1B-F60A-40EE-4A685E5FEAE1}"/>
              </a:ext>
            </a:extLst>
          </p:cNvPr>
          <p:cNvCxnSpPr>
            <a:cxnSpLocks/>
          </p:cNvCxnSpPr>
          <p:nvPr/>
        </p:nvCxnSpPr>
        <p:spPr>
          <a:xfrm flipV="1">
            <a:off x="7264370" y="2243292"/>
            <a:ext cx="3466126" cy="1484270"/>
          </a:xfrm>
          <a:prstGeom prst="bentConnector4">
            <a:avLst>
              <a:gd name="adj1" fmla="val 528"/>
              <a:gd name="adj2" fmla="val 115402"/>
            </a:avLst>
          </a:prstGeom>
          <a:ln w="317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C64585C7-F966-6532-3DF3-C0E32688EBBE}"/>
              </a:ext>
            </a:extLst>
          </p:cNvPr>
          <p:cNvCxnSpPr>
            <a:cxnSpLocks/>
          </p:cNvCxnSpPr>
          <p:nvPr/>
        </p:nvCxnSpPr>
        <p:spPr>
          <a:xfrm>
            <a:off x="9472137" y="4614369"/>
            <a:ext cx="387789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文本框 264">
            <a:extLst>
              <a:ext uri="{FF2B5EF4-FFF2-40B4-BE49-F238E27FC236}">
                <a16:creationId xmlns:a16="http://schemas.microsoft.com/office/drawing/2014/main" id="{722ABB62-0558-8B45-4214-BAF222CE8748}"/>
              </a:ext>
            </a:extLst>
          </p:cNvPr>
          <p:cNvSpPr txBox="1"/>
          <p:nvPr/>
        </p:nvSpPr>
        <p:spPr>
          <a:xfrm>
            <a:off x="5140562" y="59125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知识融合</a:t>
            </a: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8D252715-387E-CBD6-9474-711B8F7983F8}"/>
              </a:ext>
            </a:extLst>
          </p:cNvPr>
          <p:cNvSpPr txBox="1"/>
          <p:nvPr/>
        </p:nvSpPr>
        <p:spPr>
          <a:xfrm>
            <a:off x="10108634" y="5890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知识应用</a:t>
            </a: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C1B4173D-9BF2-CE59-04CF-2509CDC4D69D}"/>
              </a:ext>
            </a:extLst>
          </p:cNvPr>
          <p:cNvSpPr txBox="1"/>
          <p:nvPr/>
        </p:nvSpPr>
        <p:spPr>
          <a:xfrm>
            <a:off x="7601163" y="590729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知识加工</a:t>
            </a:r>
          </a:p>
        </p:txBody>
      </p:sp>
      <p:cxnSp>
        <p:nvCxnSpPr>
          <p:cNvPr id="268" name="连接符: 肘形 267">
            <a:extLst>
              <a:ext uri="{FF2B5EF4-FFF2-40B4-BE49-F238E27FC236}">
                <a16:creationId xmlns:a16="http://schemas.microsoft.com/office/drawing/2014/main" id="{E7158A44-DBF8-A7FB-DC9C-040924ADE93E}"/>
              </a:ext>
            </a:extLst>
          </p:cNvPr>
          <p:cNvCxnSpPr>
            <a:cxnSpLocks/>
            <a:stCxn id="37" idx="1"/>
            <a:endCxn id="38" idx="1"/>
          </p:cNvCxnSpPr>
          <p:nvPr/>
        </p:nvCxnSpPr>
        <p:spPr>
          <a:xfrm rot="10800000" flipH="1" flipV="1">
            <a:off x="5014020" y="4226613"/>
            <a:ext cx="11233" cy="835883"/>
          </a:xfrm>
          <a:prstGeom prst="bentConnector3">
            <a:avLst>
              <a:gd name="adj1" fmla="val -2918517"/>
            </a:avLst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B6CB1D2A-BEE8-C0E8-0C37-3E2E52D4697E}"/>
              </a:ext>
            </a:extLst>
          </p:cNvPr>
          <p:cNvCxnSpPr>
            <a:cxnSpLocks/>
          </p:cNvCxnSpPr>
          <p:nvPr/>
        </p:nvCxnSpPr>
        <p:spPr>
          <a:xfrm flipV="1">
            <a:off x="4487479" y="4620475"/>
            <a:ext cx="219200" cy="695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组合 278">
            <a:extLst>
              <a:ext uri="{FF2B5EF4-FFF2-40B4-BE49-F238E27FC236}">
                <a16:creationId xmlns:a16="http://schemas.microsoft.com/office/drawing/2014/main" id="{E7FA3C76-D32E-C4A0-2EEA-2803B0AB3669}"/>
              </a:ext>
            </a:extLst>
          </p:cNvPr>
          <p:cNvGrpSpPr/>
          <p:nvPr/>
        </p:nvGrpSpPr>
        <p:grpSpPr>
          <a:xfrm>
            <a:off x="7439760" y="2666126"/>
            <a:ext cx="1760272" cy="425634"/>
            <a:chOff x="7403676" y="2685644"/>
            <a:chExt cx="1760272" cy="42563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6418D705-F90D-3683-A839-83DDFD43391B}"/>
                </a:ext>
              </a:extLst>
            </p:cNvPr>
            <p:cNvSpPr/>
            <p:nvPr/>
          </p:nvSpPr>
          <p:spPr>
            <a:xfrm>
              <a:off x="7403676" y="2685644"/>
              <a:ext cx="1760272" cy="42563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大预言模型</a:t>
              </a:r>
            </a:p>
          </p:txBody>
        </p:sp>
        <p:pic>
          <p:nvPicPr>
            <p:cNvPr id="275" name="图片 274">
              <a:extLst>
                <a:ext uri="{FF2B5EF4-FFF2-40B4-BE49-F238E27FC236}">
                  <a16:creationId xmlns:a16="http://schemas.microsoft.com/office/drawing/2014/main" id="{A9F4D62D-FEEA-AC14-C8C9-03AE6ABD5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6883" y="2736763"/>
              <a:ext cx="335623" cy="335623"/>
            </a:xfrm>
            <a:prstGeom prst="ellipse">
              <a:avLst/>
            </a:prstGeom>
            <a:grpFill/>
          </p:spPr>
        </p:pic>
      </p:grpSp>
      <p:sp>
        <p:nvSpPr>
          <p:cNvPr id="280" name="箭头: 下 279">
            <a:extLst>
              <a:ext uri="{FF2B5EF4-FFF2-40B4-BE49-F238E27FC236}">
                <a16:creationId xmlns:a16="http://schemas.microsoft.com/office/drawing/2014/main" id="{82535839-1E44-FE0B-2C65-BC035EB9E3D1}"/>
              </a:ext>
            </a:extLst>
          </p:cNvPr>
          <p:cNvSpPr/>
          <p:nvPr/>
        </p:nvSpPr>
        <p:spPr>
          <a:xfrm>
            <a:off x="8081175" y="3150851"/>
            <a:ext cx="378587" cy="3168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9BE2E001-6A77-8151-53AE-4A8146929622}"/>
              </a:ext>
            </a:extLst>
          </p:cNvPr>
          <p:cNvSpPr txBox="1"/>
          <p:nvPr/>
        </p:nvSpPr>
        <p:spPr>
          <a:xfrm>
            <a:off x="4763222" y="1941936"/>
            <a:ext cx="1820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图数据库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03FC923F-1DEA-C8ED-A9BD-41F74BC35F4A}"/>
              </a:ext>
            </a:extLst>
          </p:cNvPr>
          <p:cNvCxnSpPr>
            <a:cxnSpLocks/>
            <a:stCxn id="282" idx="2"/>
            <a:endCxn id="36" idx="0"/>
          </p:cNvCxnSpPr>
          <p:nvPr/>
        </p:nvCxnSpPr>
        <p:spPr>
          <a:xfrm>
            <a:off x="5673306" y="2311268"/>
            <a:ext cx="1653" cy="4139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47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ACE26D-B54B-A692-F4CE-9560CD38E868}"/>
              </a:ext>
            </a:extLst>
          </p:cNvPr>
          <p:cNvSpPr txBox="1"/>
          <p:nvPr/>
        </p:nvSpPr>
        <p:spPr>
          <a:xfrm>
            <a:off x="1401747" y="93640"/>
            <a:ext cx="98708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zh-CN" altLang="en-US" dirty="0"/>
            </a:b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基于知识图谱与大语言模型的金融知识计算引擎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数据构建流程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1820DE-838D-CB81-E123-97F91B6B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33" y="-111062"/>
            <a:ext cx="2341316" cy="5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6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145</Words>
  <Application>Microsoft Office PowerPoint</Application>
  <PresentationFormat>宽屏</PresentationFormat>
  <Paragraphs>53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岸 徐</dc:creator>
  <cp:lastModifiedBy>岸 徐</cp:lastModifiedBy>
  <cp:revision>26</cp:revision>
  <dcterms:created xsi:type="dcterms:W3CDTF">2023-11-06T06:26:27Z</dcterms:created>
  <dcterms:modified xsi:type="dcterms:W3CDTF">2023-11-07T03:20:48Z</dcterms:modified>
</cp:coreProperties>
</file>