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56CAE-CE12-4DBA-94D7-0C95C3682E00}" type="datetimeFigureOut">
              <a:rPr lang="en-US" smtClean="0"/>
              <a:t>9/25/2025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B8D38-1D23-4938-9877-CA1CB460C6C9}" type="slidenum">
              <a:rPr lang="en-US" smtClean="0"/>
              <a:t>‹#›</a:t>
            </a:fld>
            <a:endParaRPr lang="en-US"/>
          </a:p>
        </p:txBody>
      </p:sp>
    </p:spTree>
    <p:extLst>
      <p:ext uri="{BB962C8B-B14F-4D97-AF65-F5344CB8AC3E}">
        <p14:creationId xmlns:p14="http://schemas.microsoft.com/office/powerpoint/2010/main" val="3928523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FB8D38-1D23-4938-9877-CA1CB460C6C9}" type="slidenum">
              <a:rPr lang="en-US" smtClean="0"/>
              <a:t>8</a:t>
            </a:fld>
            <a:endParaRPr lang="en-US"/>
          </a:p>
        </p:txBody>
      </p:sp>
    </p:spTree>
    <p:extLst>
      <p:ext uri="{BB962C8B-B14F-4D97-AF65-F5344CB8AC3E}">
        <p14:creationId xmlns:p14="http://schemas.microsoft.com/office/powerpoint/2010/main" val="80769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7F99EB-52E4-4874-A559-4BF2C23A7D88}"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B97D0-ECEF-488B-A9A1-67804DBCDBF2}" type="slidenum">
              <a:rPr lang="en-US" smtClean="0"/>
              <a:t>‹#›</a:t>
            </a:fld>
            <a:endParaRPr lang="en-US"/>
          </a:p>
        </p:txBody>
      </p:sp>
    </p:spTree>
    <p:extLst>
      <p:ext uri="{BB962C8B-B14F-4D97-AF65-F5344CB8AC3E}">
        <p14:creationId xmlns:p14="http://schemas.microsoft.com/office/powerpoint/2010/main" val="285948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7F99EB-52E4-4874-A559-4BF2C23A7D88}"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B97D0-ECEF-488B-A9A1-67804DBCDBF2}" type="slidenum">
              <a:rPr lang="en-US" smtClean="0"/>
              <a:t>‹#›</a:t>
            </a:fld>
            <a:endParaRPr lang="en-US"/>
          </a:p>
        </p:txBody>
      </p:sp>
    </p:spTree>
    <p:extLst>
      <p:ext uri="{BB962C8B-B14F-4D97-AF65-F5344CB8AC3E}">
        <p14:creationId xmlns:p14="http://schemas.microsoft.com/office/powerpoint/2010/main" val="189672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7F99EB-52E4-4874-A559-4BF2C23A7D88}"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B97D0-ECEF-488B-A9A1-67804DBCDBF2}" type="slidenum">
              <a:rPr lang="en-US" smtClean="0"/>
              <a:t>‹#›</a:t>
            </a:fld>
            <a:endParaRPr lang="en-US"/>
          </a:p>
        </p:txBody>
      </p:sp>
    </p:spTree>
    <p:extLst>
      <p:ext uri="{BB962C8B-B14F-4D97-AF65-F5344CB8AC3E}">
        <p14:creationId xmlns:p14="http://schemas.microsoft.com/office/powerpoint/2010/main" val="228744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7F99EB-52E4-4874-A559-4BF2C23A7D88}"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B97D0-ECEF-488B-A9A1-67804DBCDBF2}" type="slidenum">
              <a:rPr lang="en-US" smtClean="0"/>
              <a:t>‹#›</a:t>
            </a:fld>
            <a:endParaRPr lang="en-US"/>
          </a:p>
        </p:txBody>
      </p:sp>
    </p:spTree>
    <p:extLst>
      <p:ext uri="{BB962C8B-B14F-4D97-AF65-F5344CB8AC3E}">
        <p14:creationId xmlns:p14="http://schemas.microsoft.com/office/powerpoint/2010/main" val="335203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7F99EB-52E4-4874-A559-4BF2C23A7D88}"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7B97D0-ECEF-488B-A9A1-67804DBCDBF2}" type="slidenum">
              <a:rPr lang="en-US" smtClean="0"/>
              <a:t>‹#›</a:t>
            </a:fld>
            <a:endParaRPr lang="en-US"/>
          </a:p>
        </p:txBody>
      </p:sp>
    </p:spTree>
    <p:extLst>
      <p:ext uri="{BB962C8B-B14F-4D97-AF65-F5344CB8AC3E}">
        <p14:creationId xmlns:p14="http://schemas.microsoft.com/office/powerpoint/2010/main" val="1205884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7F99EB-52E4-4874-A559-4BF2C23A7D88}"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B97D0-ECEF-488B-A9A1-67804DBCDBF2}" type="slidenum">
              <a:rPr lang="en-US" smtClean="0"/>
              <a:t>‹#›</a:t>
            </a:fld>
            <a:endParaRPr lang="en-US"/>
          </a:p>
        </p:txBody>
      </p:sp>
    </p:spTree>
    <p:extLst>
      <p:ext uri="{BB962C8B-B14F-4D97-AF65-F5344CB8AC3E}">
        <p14:creationId xmlns:p14="http://schemas.microsoft.com/office/powerpoint/2010/main" val="85519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7F99EB-52E4-4874-A559-4BF2C23A7D88}" type="datetimeFigureOut">
              <a:rPr lang="en-US" smtClean="0"/>
              <a:t>9/25/2025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7B97D0-ECEF-488B-A9A1-67804DBCDBF2}" type="slidenum">
              <a:rPr lang="en-US" smtClean="0"/>
              <a:t>‹#›</a:t>
            </a:fld>
            <a:endParaRPr lang="en-US"/>
          </a:p>
        </p:txBody>
      </p:sp>
    </p:spTree>
    <p:extLst>
      <p:ext uri="{BB962C8B-B14F-4D97-AF65-F5344CB8AC3E}">
        <p14:creationId xmlns:p14="http://schemas.microsoft.com/office/powerpoint/2010/main" val="301968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7F99EB-52E4-4874-A559-4BF2C23A7D88}" type="datetimeFigureOut">
              <a:rPr lang="en-US" smtClean="0"/>
              <a:t>9/25/2025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7B97D0-ECEF-488B-A9A1-67804DBCDBF2}" type="slidenum">
              <a:rPr lang="en-US" smtClean="0"/>
              <a:t>‹#›</a:t>
            </a:fld>
            <a:endParaRPr lang="en-US"/>
          </a:p>
        </p:txBody>
      </p:sp>
    </p:spTree>
    <p:extLst>
      <p:ext uri="{BB962C8B-B14F-4D97-AF65-F5344CB8AC3E}">
        <p14:creationId xmlns:p14="http://schemas.microsoft.com/office/powerpoint/2010/main" val="226621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F99EB-52E4-4874-A559-4BF2C23A7D88}" type="datetimeFigureOut">
              <a:rPr lang="en-US" smtClean="0"/>
              <a:t>9/25/2025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7B97D0-ECEF-488B-A9A1-67804DBCDBF2}" type="slidenum">
              <a:rPr lang="en-US" smtClean="0"/>
              <a:t>‹#›</a:t>
            </a:fld>
            <a:endParaRPr lang="en-US"/>
          </a:p>
        </p:txBody>
      </p:sp>
    </p:spTree>
    <p:extLst>
      <p:ext uri="{BB962C8B-B14F-4D97-AF65-F5344CB8AC3E}">
        <p14:creationId xmlns:p14="http://schemas.microsoft.com/office/powerpoint/2010/main" val="4242899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7F99EB-52E4-4874-A559-4BF2C23A7D88}"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B97D0-ECEF-488B-A9A1-67804DBCDBF2}" type="slidenum">
              <a:rPr lang="en-US" smtClean="0"/>
              <a:t>‹#›</a:t>
            </a:fld>
            <a:endParaRPr lang="en-US"/>
          </a:p>
        </p:txBody>
      </p:sp>
    </p:spTree>
    <p:extLst>
      <p:ext uri="{BB962C8B-B14F-4D97-AF65-F5344CB8AC3E}">
        <p14:creationId xmlns:p14="http://schemas.microsoft.com/office/powerpoint/2010/main" val="1339876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7F99EB-52E4-4874-A559-4BF2C23A7D88}"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7B97D0-ECEF-488B-A9A1-67804DBCDBF2}" type="slidenum">
              <a:rPr lang="en-US" smtClean="0"/>
              <a:t>‹#›</a:t>
            </a:fld>
            <a:endParaRPr lang="en-US"/>
          </a:p>
        </p:txBody>
      </p:sp>
    </p:spTree>
    <p:extLst>
      <p:ext uri="{BB962C8B-B14F-4D97-AF65-F5344CB8AC3E}">
        <p14:creationId xmlns:p14="http://schemas.microsoft.com/office/powerpoint/2010/main" val="340751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F99EB-52E4-4874-A559-4BF2C23A7D88}" type="datetimeFigureOut">
              <a:rPr lang="en-US" smtClean="0"/>
              <a:t>9/25/2025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B97D0-ECEF-488B-A9A1-67804DBCDBF2}" type="slidenum">
              <a:rPr lang="en-US" smtClean="0"/>
              <a:t>‹#›</a:t>
            </a:fld>
            <a:endParaRPr lang="en-US"/>
          </a:p>
        </p:txBody>
      </p:sp>
    </p:spTree>
    <p:extLst>
      <p:ext uri="{BB962C8B-B14F-4D97-AF65-F5344CB8AC3E}">
        <p14:creationId xmlns:p14="http://schemas.microsoft.com/office/powerpoint/2010/main" val="3765241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Similar Creator Recommendation Based on Graph Neural Network</a:t>
            </a:r>
            <a:endParaRPr lang="en-US" dirty="0"/>
          </a:p>
        </p:txBody>
      </p:sp>
    </p:spTree>
    <p:extLst>
      <p:ext uri="{BB962C8B-B14F-4D97-AF65-F5344CB8AC3E}">
        <p14:creationId xmlns:p14="http://schemas.microsoft.com/office/powerpoint/2010/main" val="21454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8638" y="0"/>
            <a:ext cx="9144000" cy="1110883"/>
          </a:xfrm>
        </p:spPr>
        <p:txBody>
          <a:bodyPr>
            <a:normAutofit fontScale="90000"/>
          </a:bodyPr>
          <a:lstStyle/>
          <a:p>
            <a:r>
              <a:rPr lang="en-US" dirty="0" smtClean="0"/>
              <a:t>Background and Collected Data</a:t>
            </a:r>
            <a:endParaRPr lang="en-US" dirty="0"/>
          </a:p>
        </p:txBody>
      </p:sp>
      <p:sp>
        <p:nvSpPr>
          <p:cNvPr id="3" name="TextBox 2"/>
          <p:cNvSpPr txBox="1"/>
          <p:nvPr/>
        </p:nvSpPr>
        <p:spPr>
          <a:xfrm>
            <a:off x="923192" y="1573823"/>
            <a:ext cx="1951047"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Background</a:t>
            </a:r>
            <a:endParaRPr lang="en-US" sz="2400" dirty="0"/>
          </a:p>
        </p:txBody>
      </p:sp>
      <p:sp>
        <p:nvSpPr>
          <p:cNvPr id="4" name="TextBox 3"/>
          <p:cNvSpPr txBox="1"/>
          <p:nvPr/>
        </p:nvSpPr>
        <p:spPr>
          <a:xfrm>
            <a:off x="923192" y="4560209"/>
            <a:ext cx="2287421"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Collected Data</a:t>
            </a:r>
            <a:endParaRPr lang="en-US" sz="2400" dirty="0"/>
          </a:p>
        </p:txBody>
      </p:sp>
      <p:sp>
        <p:nvSpPr>
          <p:cNvPr id="5" name="TextBox 4"/>
          <p:cNvSpPr txBox="1"/>
          <p:nvPr/>
        </p:nvSpPr>
        <p:spPr>
          <a:xfrm>
            <a:off x="1152502" y="2159551"/>
            <a:ext cx="10743490" cy="2169825"/>
          </a:xfrm>
          <a:prstGeom prst="rect">
            <a:avLst/>
          </a:prstGeom>
          <a:noFill/>
        </p:spPr>
        <p:txBody>
          <a:bodyPr wrap="square" rtlCol="0">
            <a:spAutoFit/>
          </a:bodyPr>
          <a:lstStyle/>
          <a:p>
            <a:pPr>
              <a:lnSpc>
                <a:spcPct val="150000"/>
              </a:lnSpc>
            </a:pPr>
            <a:r>
              <a:rPr lang="en-US" dirty="0" smtClean="0"/>
              <a:t>Traditional recommender systems (matrix factorization, collaborative filtering) mainly rely on explicit interactions (clicks, follows, purchases). A </a:t>
            </a:r>
            <a:r>
              <a:rPr lang="en-US" b="1" dirty="0" smtClean="0"/>
              <a:t>GNN-based embedding</a:t>
            </a:r>
            <a:r>
              <a:rPr lang="en-US" dirty="0" smtClean="0"/>
              <a:t> captures </a:t>
            </a:r>
            <a:r>
              <a:rPr lang="en-US" b="1" dirty="0" smtClean="0"/>
              <a:t>higher-order relationships. </a:t>
            </a:r>
            <a:r>
              <a:rPr lang="en-US" dirty="0" smtClean="0"/>
              <a:t>It consider not only who a user followed, but also who their similar users engage with, and creators connected through overlapping audiences. This means even new or less-active users can get relevant creator recommendations quickly (solving the </a:t>
            </a:r>
            <a:r>
              <a:rPr lang="en-US" i="1" dirty="0" smtClean="0"/>
              <a:t>cold start</a:t>
            </a:r>
            <a:r>
              <a:rPr lang="en-US" dirty="0" smtClean="0"/>
              <a:t> problem).</a:t>
            </a:r>
            <a:endParaRPr lang="en-US" dirty="0"/>
          </a:p>
        </p:txBody>
      </p:sp>
      <p:sp>
        <p:nvSpPr>
          <p:cNvPr id="9" name="Rectangle 8"/>
          <p:cNvSpPr/>
          <p:nvPr/>
        </p:nvSpPr>
        <p:spPr>
          <a:xfrm>
            <a:off x="1372310" y="5021874"/>
            <a:ext cx="10004936" cy="1338828"/>
          </a:xfrm>
          <a:prstGeom prst="rect">
            <a:avLst/>
          </a:prstGeom>
        </p:spPr>
        <p:txBody>
          <a:bodyPr wrap="square">
            <a:spAutoFit/>
          </a:bodyPr>
          <a:lstStyle/>
          <a:p>
            <a:pPr>
              <a:lnSpc>
                <a:spcPct val="150000"/>
              </a:lnSpc>
            </a:pPr>
            <a:r>
              <a:rPr lang="en-US" dirty="0" smtClean="0"/>
              <a:t>1. Users (ID, </a:t>
            </a:r>
            <a:r>
              <a:rPr lang="en-US" dirty="0" err="1" smtClean="0"/>
              <a:t>isCreator</a:t>
            </a:r>
            <a:r>
              <a:rPr lang="en-US" dirty="0" smtClean="0"/>
              <a:t>, tag, </a:t>
            </a:r>
            <a:r>
              <a:rPr lang="en-US" dirty="0" err="1" smtClean="0"/>
              <a:t>followerCount</a:t>
            </a:r>
            <a:r>
              <a:rPr lang="en-US" dirty="0" smtClean="0"/>
              <a:t>).</a:t>
            </a:r>
          </a:p>
          <a:p>
            <a:pPr>
              <a:lnSpc>
                <a:spcPct val="150000"/>
              </a:lnSpc>
            </a:pPr>
            <a:r>
              <a:rPr lang="en-US" dirty="0"/>
              <a:t>2</a:t>
            </a:r>
            <a:r>
              <a:rPr lang="en-US" dirty="0" smtClean="0"/>
              <a:t>. Engagements (like</a:t>
            </a:r>
            <a:r>
              <a:rPr lang="en-US" dirty="0"/>
              <a:t>, </a:t>
            </a:r>
            <a:r>
              <a:rPr lang="en-US" dirty="0" smtClean="0"/>
              <a:t>save</a:t>
            </a:r>
            <a:r>
              <a:rPr lang="en-US" dirty="0"/>
              <a:t>, </a:t>
            </a:r>
            <a:r>
              <a:rPr lang="en-US" dirty="0" err="1" smtClean="0"/>
              <a:t>reshare</a:t>
            </a:r>
            <a:r>
              <a:rPr lang="en-US" dirty="0"/>
              <a:t>, </a:t>
            </a:r>
            <a:r>
              <a:rPr lang="en-US" dirty="0" err="1" smtClean="0"/>
              <a:t>privateShare</a:t>
            </a:r>
            <a:r>
              <a:rPr lang="en-US" dirty="0"/>
              <a:t>, </a:t>
            </a:r>
            <a:r>
              <a:rPr lang="en-US" dirty="0" smtClean="0"/>
              <a:t>videoView60</a:t>
            </a:r>
            <a:r>
              <a:rPr lang="en-US" dirty="0"/>
              <a:t>, </a:t>
            </a:r>
            <a:r>
              <a:rPr lang="en-US" dirty="0" err="1" smtClean="0"/>
              <a:t>profileVisit</a:t>
            </a:r>
            <a:r>
              <a:rPr lang="en-US" dirty="0"/>
              <a:t>, and </a:t>
            </a:r>
            <a:r>
              <a:rPr lang="en-US" dirty="0" smtClean="0"/>
              <a:t>follow ) among users (normal users and content creators) saved in the table </a:t>
            </a:r>
            <a:r>
              <a:rPr kumimoji="0" lang="en-US" altLang="en-US" b="0" i="0" u="none" strike="noStrike" cap="none" normalizeH="0" baseline="0" dirty="0" smtClean="0">
                <a:ln>
                  <a:noFill/>
                </a:ln>
                <a:solidFill>
                  <a:schemeClr val="tx1"/>
                </a:solidFill>
                <a:effectLst/>
                <a:latin typeface="Arial Unicode MS"/>
              </a:rPr>
              <a:t>ENGAGEMENT.</a:t>
            </a:r>
            <a:endParaRPr lang="en-US" dirty="0"/>
          </a:p>
        </p:txBody>
      </p:sp>
    </p:spTree>
    <p:extLst>
      <p:ext uri="{BB962C8B-B14F-4D97-AF65-F5344CB8AC3E}">
        <p14:creationId xmlns:p14="http://schemas.microsoft.com/office/powerpoint/2010/main" val="89403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8638" y="0"/>
            <a:ext cx="9144000" cy="1110883"/>
          </a:xfrm>
        </p:spPr>
        <p:txBody>
          <a:bodyPr>
            <a:normAutofit fontScale="90000"/>
          </a:bodyPr>
          <a:lstStyle/>
          <a:p>
            <a:r>
              <a:rPr lang="en-US" dirty="0" smtClean="0"/>
              <a:t>GNN Types and Model Selection </a:t>
            </a:r>
            <a:endParaRPr lang="en-US" dirty="0"/>
          </a:p>
        </p:txBody>
      </p:sp>
      <p:sp>
        <p:nvSpPr>
          <p:cNvPr id="6" name="Rectangle 1"/>
          <p:cNvSpPr>
            <a:spLocks noChangeArrowheads="1"/>
          </p:cNvSpPr>
          <p:nvPr/>
        </p:nvSpPr>
        <p:spPr bwMode="auto">
          <a:xfrm>
            <a:off x="448407" y="1249639"/>
            <a:ext cx="10946424"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Graph Convolutional Networks (GCN):</a:t>
            </a:r>
            <a:r>
              <a:rPr kumimoji="0" lang="en-US" altLang="en-US" sz="1600" b="0" i="0" u="none" strike="noStrike" cap="none" normalizeH="0" baseline="0" dirty="0" smtClean="0">
                <a:ln>
                  <a:noFill/>
                </a:ln>
                <a:solidFill>
                  <a:schemeClr val="tx1"/>
                </a:solidFill>
                <a:effectLst/>
                <a:latin typeface="Arial" panose="020B0604020202020204" pitchFamily="34" charset="0"/>
              </a:rPr>
              <a:t> GCNs perform a specific form of "convolution" on graphs. They update a node's representation by taking a weighted average of its own features and the features of its immediate neighbors. This is a powerful but </a:t>
            </a:r>
            <a:r>
              <a:rPr kumimoji="0" lang="en-US" altLang="en-US" sz="1600" b="0" i="1" u="none" strike="noStrike" cap="none" normalizeH="0" baseline="0" dirty="0" err="1" smtClean="0">
                <a:ln>
                  <a:noFill/>
                </a:ln>
                <a:solidFill>
                  <a:schemeClr val="tx1"/>
                </a:solidFill>
                <a:effectLst/>
                <a:latin typeface="Arial" panose="020B0604020202020204" pitchFamily="34" charset="0"/>
              </a:rPr>
              <a:t>transductive</a:t>
            </a:r>
            <a:r>
              <a:rPr kumimoji="0" lang="en-US" altLang="en-US" sz="1600" b="0" i="0" u="none" strike="noStrike" cap="none" normalizeH="0" baseline="0" dirty="0" smtClean="0">
                <a:ln>
                  <a:noFill/>
                </a:ln>
                <a:solidFill>
                  <a:schemeClr val="tx1"/>
                </a:solidFill>
                <a:effectLst/>
                <a:latin typeface="Arial" panose="020B0604020202020204" pitchFamily="34" charset="0"/>
              </a:rPr>
              <a:t> method, meaning it can only generate embedding for nodes seen during training.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Graph Attention Networks (GAT):</a:t>
            </a:r>
            <a:r>
              <a:rPr kumimoji="0" lang="en-US" altLang="en-US" sz="1600" b="0" i="0" u="none" strike="noStrike" cap="none" normalizeH="0" baseline="0" dirty="0" smtClean="0">
                <a:ln>
                  <a:noFill/>
                </a:ln>
                <a:solidFill>
                  <a:schemeClr val="tx1"/>
                </a:solidFill>
                <a:effectLst/>
                <a:latin typeface="Arial" panose="020B0604020202020204" pitchFamily="34" charset="0"/>
              </a:rPr>
              <a:t> GATs improve upon GCNs by introducing an attention mechanism. Instead of a simple weighted average, GATs learn the importance (attention weights) of each neighbor's contribution to the central node's update. This allows for more expressive and nuanced aggregation.</a:t>
            </a:r>
          </a:p>
          <a:p>
            <a:pPr marL="285750" lvl="0" indent="-285750" eaLnBrk="0" fontAlgn="base" hangingPunct="0">
              <a:lnSpc>
                <a:spcPct val="150000"/>
              </a:lnSpc>
              <a:spcBef>
                <a:spcPct val="0"/>
              </a:spcBef>
              <a:spcAft>
                <a:spcPct val="0"/>
              </a:spcAft>
              <a:buFont typeface="Arial" panose="020B0604020202020204" pitchFamily="34" charset="0"/>
              <a:buChar char="•"/>
            </a:pPr>
            <a:r>
              <a:rPr kumimoji="0" lang="en-US" altLang="en-US" sz="1600" b="1" i="0" u="none" strike="noStrike" cap="none" normalizeH="0" baseline="0" dirty="0" err="1" smtClean="0">
                <a:ln>
                  <a:noFill/>
                </a:ln>
                <a:solidFill>
                  <a:schemeClr val="tx1"/>
                </a:solidFill>
                <a:effectLst/>
                <a:latin typeface="Arial" panose="020B0604020202020204" pitchFamily="34" charset="0"/>
              </a:rPr>
              <a:t>GraphSAGE</a:t>
            </a:r>
            <a:r>
              <a:rPr kumimoji="0" lang="en-US" altLang="en-US" sz="1600" b="1" i="0" u="none" strike="noStrike" cap="none" normalizeH="0" baseline="0" dirty="0" smtClean="0">
                <a:ln>
                  <a:noFill/>
                </a:ln>
                <a:solidFill>
                  <a:schemeClr val="tx1"/>
                </a:solidFill>
                <a:effectLst/>
                <a:latin typeface="Arial" panose="020B0604020202020204" pitchFamily="34" charset="0"/>
              </a:rPr>
              <a:t> (Graph </a:t>
            </a:r>
            <a:r>
              <a:rPr kumimoji="0" lang="en-US" altLang="en-US" sz="1600" b="1" i="0" u="none" strike="noStrike" cap="none" normalizeH="0" baseline="0" dirty="0" err="1" smtClean="0">
                <a:ln>
                  <a:noFill/>
                </a:ln>
                <a:solidFill>
                  <a:schemeClr val="tx1"/>
                </a:solidFill>
                <a:effectLst/>
                <a:latin typeface="Arial" panose="020B0604020202020204" pitchFamily="34" charset="0"/>
              </a:rPr>
              <a:t>SAmple</a:t>
            </a:r>
            <a:r>
              <a:rPr kumimoji="0" lang="en-US" altLang="en-US" sz="1600" b="1" i="0" u="none" strike="noStrike" cap="none" normalizeH="0" baseline="0" dirty="0" smtClean="0">
                <a:ln>
                  <a:noFill/>
                </a:ln>
                <a:solidFill>
                  <a:schemeClr val="tx1"/>
                </a:solidFill>
                <a:effectLst/>
                <a:latin typeface="Arial" panose="020B0604020202020204" pitchFamily="34" charset="0"/>
              </a:rPr>
              <a:t> and </a:t>
            </a:r>
            <a:r>
              <a:rPr kumimoji="0" lang="en-US" altLang="en-US" sz="1600" b="1" i="0" u="none" strike="noStrike" cap="none" normalizeH="0" baseline="0" dirty="0" err="1" smtClean="0">
                <a:ln>
                  <a:noFill/>
                </a:ln>
                <a:solidFill>
                  <a:schemeClr val="tx1"/>
                </a:solidFill>
                <a:effectLst/>
                <a:latin typeface="Arial" panose="020B0604020202020204" pitchFamily="34" charset="0"/>
              </a:rPr>
              <a:t>aggreGatE</a:t>
            </a:r>
            <a:r>
              <a:rPr kumimoji="0" lang="en-US" altLang="en-US" sz="1600" b="1" i="0" u="none" strike="noStrike" cap="none" normalizeH="0" baseline="0" dirty="0" smtClean="0">
                <a:ln>
                  <a:noFill/>
                </a:ln>
                <a:solidFill>
                  <a:schemeClr val="tx1"/>
                </a:solidFill>
                <a:effectLst/>
                <a:latin typeface="Arial" panose="020B0604020202020204" pitchFamily="34" charset="0"/>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GraphSAGE</a:t>
            </a:r>
            <a:r>
              <a:rPr kumimoji="0" lang="en-US" altLang="en-US" sz="1600" b="0" i="0" u="none" strike="noStrike" cap="none" normalizeH="0" baseline="0" dirty="0" smtClean="0">
                <a:ln>
                  <a:noFill/>
                </a:ln>
                <a:solidFill>
                  <a:schemeClr val="tx1"/>
                </a:solidFill>
                <a:effectLst/>
                <a:latin typeface="Arial" panose="020B0604020202020204" pitchFamily="34" charset="0"/>
              </a:rPr>
              <a:t> is designed for scalability and inductive learning. Instead of using all neighbors, it first </a:t>
            </a:r>
            <a:r>
              <a:rPr kumimoji="0" lang="en-US" altLang="en-US" sz="1600" b="0" i="1" u="none" strike="noStrike" cap="none" normalizeH="0" baseline="0" dirty="0" smtClean="0">
                <a:ln>
                  <a:noFill/>
                </a:ln>
                <a:solidFill>
                  <a:schemeClr val="tx1"/>
                </a:solidFill>
                <a:effectLst/>
                <a:latin typeface="Arial" panose="020B0604020202020204" pitchFamily="34" charset="0"/>
              </a:rPr>
              <a:t>samples</a:t>
            </a:r>
            <a:r>
              <a:rPr kumimoji="0" lang="en-US" altLang="en-US" sz="1600" b="0" i="0" u="none" strike="noStrike" cap="none" normalizeH="0" baseline="0" dirty="0" smtClean="0">
                <a:ln>
                  <a:noFill/>
                </a:ln>
                <a:solidFill>
                  <a:schemeClr val="tx1"/>
                </a:solidFill>
                <a:effectLst/>
                <a:latin typeface="Arial" panose="020B0604020202020204" pitchFamily="34" charset="0"/>
              </a:rPr>
              <a:t> a fixed number of neighbors and then applies an </a:t>
            </a:r>
            <a:r>
              <a:rPr kumimoji="0" lang="en-US" altLang="en-US" sz="1600" b="0" i="1" u="none" strike="noStrike" cap="none" normalizeH="0" baseline="0" dirty="0" smtClean="0">
                <a:ln>
                  <a:noFill/>
                </a:ln>
                <a:solidFill>
                  <a:schemeClr val="tx1"/>
                </a:solidFill>
                <a:effectLst/>
                <a:latin typeface="Arial" panose="020B0604020202020204" pitchFamily="34" charset="0"/>
              </a:rPr>
              <a:t>aggregator</a:t>
            </a:r>
            <a:r>
              <a:rPr kumimoji="0" lang="en-US" altLang="en-US" sz="1600" b="0" i="0" u="none" strike="noStrike" cap="none" normalizeH="0" baseline="0" dirty="0" smtClean="0">
                <a:ln>
                  <a:noFill/>
                </a:ln>
                <a:solidFill>
                  <a:schemeClr val="tx1"/>
                </a:solidFill>
                <a:effectLst/>
                <a:latin typeface="Arial" panose="020B0604020202020204" pitchFamily="34" charset="0"/>
              </a:rPr>
              <a:t> function (like mean, max-pooling, or even an LSTM) to their features. Because it learns an aggregation </a:t>
            </a:r>
            <a:r>
              <a:rPr kumimoji="0" lang="en-US" altLang="en-US" sz="1600" b="0" i="1" u="none" strike="noStrike" cap="none" normalizeH="0" baseline="0" dirty="0" smtClean="0">
                <a:ln>
                  <a:noFill/>
                </a:ln>
                <a:solidFill>
                  <a:schemeClr val="tx1"/>
                </a:solidFill>
                <a:effectLst/>
                <a:latin typeface="Arial" panose="020B0604020202020204" pitchFamily="34" charset="0"/>
              </a:rPr>
              <a:t>function</a:t>
            </a:r>
            <a:r>
              <a:rPr kumimoji="0" lang="en-US" altLang="en-US" sz="1600" b="0" i="0" u="none" strike="noStrike" cap="none" normalizeH="0" baseline="0" dirty="0" smtClean="0">
                <a:ln>
                  <a:noFill/>
                </a:ln>
                <a:solidFill>
                  <a:schemeClr val="tx1"/>
                </a:solidFill>
                <a:effectLst/>
                <a:latin typeface="Arial" panose="020B0604020202020204" pitchFamily="34" charset="0"/>
              </a:rPr>
              <a:t> rather than embedding for specific nodes, it can generate embedding for entirely new, unseen nodes. The Naïve </a:t>
            </a:r>
            <a:r>
              <a:rPr kumimoji="0" lang="en-US" altLang="en-US" sz="1600" b="0" i="0" u="none" strike="noStrike" cap="none" normalizeH="0" baseline="0" dirty="0" err="1" smtClean="0">
                <a:ln>
                  <a:noFill/>
                </a:ln>
                <a:solidFill>
                  <a:schemeClr val="tx1"/>
                </a:solidFill>
                <a:effectLst/>
                <a:latin typeface="Arial" panose="020B0604020202020204" pitchFamily="34" charset="0"/>
              </a:rPr>
              <a:t>GraphSAGE</a:t>
            </a:r>
            <a:r>
              <a:rPr kumimoji="0" lang="en-US" altLang="en-US" sz="1600" b="0" i="0" u="none" strike="noStrike" cap="none" normalizeH="0" baseline="0" dirty="0" smtClean="0">
                <a:ln>
                  <a:noFill/>
                </a:ln>
                <a:solidFill>
                  <a:schemeClr val="tx1"/>
                </a:solidFill>
                <a:effectLst/>
                <a:latin typeface="Arial" panose="020B0604020202020204" pitchFamily="34" charset="0"/>
              </a:rPr>
              <a:t> can</a:t>
            </a:r>
            <a:r>
              <a:rPr kumimoji="0" lang="en-US" altLang="en-US" sz="1600" b="0" i="0" u="none" strike="noStrike" cap="none" normalizeH="0" dirty="0" smtClean="0">
                <a:ln>
                  <a:noFill/>
                </a:ln>
                <a:solidFill>
                  <a:schemeClr val="tx1"/>
                </a:solidFill>
                <a:effectLst/>
                <a:latin typeface="Arial" panose="020B0604020202020204" pitchFamily="34" charset="0"/>
              </a:rPr>
              <a:t> only take </a:t>
            </a:r>
            <a:r>
              <a:rPr kumimoji="0" lang="en-US" altLang="en-US" sz="1600" b="1" i="0" u="none" strike="noStrike" cap="none" normalizeH="0" dirty="0" smtClean="0">
                <a:ln>
                  <a:noFill/>
                </a:ln>
                <a:solidFill>
                  <a:schemeClr val="tx1"/>
                </a:solidFill>
                <a:effectLst/>
                <a:latin typeface="Arial" panose="020B0604020202020204" pitchFamily="34" charset="0"/>
              </a:rPr>
              <a:t>unweighted</a:t>
            </a:r>
            <a:r>
              <a:rPr kumimoji="0" lang="en-US" altLang="en-US" sz="1600" b="0" i="0" u="none" strike="noStrike" cap="none" normalizeH="0" dirty="0" smtClean="0">
                <a:ln>
                  <a:noFill/>
                </a:ln>
                <a:solidFill>
                  <a:schemeClr val="tx1"/>
                </a:solidFill>
                <a:effectLst/>
                <a:latin typeface="Arial" panose="020B0604020202020204" pitchFamily="34" charset="0"/>
              </a:rPr>
              <a:t> graph (edge exists or not). </a:t>
            </a:r>
            <a:r>
              <a:rPr lang="en-US" altLang="en-US" sz="1600" dirty="0" smtClean="0">
                <a:latin typeface="Arial" panose="020B0604020202020204" pitchFamily="34" charset="0"/>
              </a:rPr>
              <a:t>We used </a:t>
            </a:r>
            <a:r>
              <a:rPr lang="en-US" altLang="en-US" sz="1600" dirty="0"/>
              <a:t>w</a:t>
            </a:r>
            <a:r>
              <a:rPr lang="en-US" sz="1600" dirty="0" smtClean="0"/>
              <a:t>eighted </a:t>
            </a:r>
            <a:r>
              <a:rPr lang="en-US" sz="1600" dirty="0" err="1" smtClean="0"/>
              <a:t>GraphSAGE</a:t>
            </a:r>
            <a:r>
              <a:rPr lang="en-US" sz="1600" dirty="0" smtClean="0"/>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747345" y="5736017"/>
            <a:ext cx="10313378" cy="923330"/>
          </a:xfrm>
          <a:prstGeom prst="rect">
            <a:avLst/>
          </a:prstGeom>
          <a:ln w="38100">
            <a:solidFill>
              <a:schemeClr val="accent5"/>
            </a:solidFill>
            <a:prstDash val="solid"/>
          </a:ln>
        </p:spPr>
        <p:txBody>
          <a:bodyPr wrap="square">
            <a:spAutoFit/>
          </a:bodyPr>
          <a:lstStyle/>
          <a:p>
            <a:r>
              <a:rPr lang="en-US" b="1" dirty="0" err="1" smtClean="0"/>
              <a:t>GraphSAGE</a:t>
            </a:r>
            <a:r>
              <a:rPr lang="en-US" dirty="0" smtClean="0"/>
              <a:t> is the most reasonable choice. Its inductive nature is crucial for real-world systems where new users and creators join continuously. The ability to generate embedding for new nodes without full retraining is a significant advantage.</a:t>
            </a:r>
            <a:endParaRPr lang="en-US" dirty="0"/>
          </a:p>
        </p:txBody>
      </p:sp>
    </p:spTree>
    <p:extLst>
      <p:ext uri="{BB962C8B-B14F-4D97-AF65-F5344CB8AC3E}">
        <p14:creationId xmlns:p14="http://schemas.microsoft.com/office/powerpoint/2010/main" val="2039193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6331" y="0"/>
            <a:ext cx="10316307" cy="879231"/>
          </a:xfrm>
        </p:spPr>
        <p:txBody>
          <a:bodyPr>
            <a:normAutofit fontScale="90000"/>
          </a:bodyPr>
          <a:lstStyle/>
          <a:p>
            <a:r>
              <a:rPr lang="en-US" dirty="0" err="1" smtClean="0"/>
              <a:t>GraphSAGE</a:t>
            </a:r>
            <a:r>
              <a:rPr lang="en-US" dirty="0" smtClean="0"/>
              <a:t> Theoretical Derivation</a:t>
            </a:r>
            <a:endParaRPr lang="en-US" dirty="0"/>
          </a:p>
        </p:txBody>
      </p:sp>
      <mc:AlternateContent xmlns:mc="http://schemas.openxmlformats.org/markup-compatibility/2006">
        <mc:Choice xmlns:a14="http://schemas.microsoft.com/office/drawing/2010/main" Requires="a14">
          <p:sp>
            <p:nvSpPr>
              <p:cNvPr id="3" name="Rectangle 2"/>
              <p:cNvSpPr/>
              <p:nvPr/>
            </p:nvSpPr>
            <p:spPr>
              <a:xfrm>
                <a:off x="536332" y="1283567"/>
                <a:ext cx="10761784" cy="946991"/>
              </a:xfrm>
              <a:prstGeom prst="rect">
                <a:avLst/>
              </a:prstGeom>
            </p:spPr>
            <p:txBody>
              <a:bodyPr wrap="square">
                <a:spAutoFit/>
              </a:bodyPr>
              <a:lstStyle/>
              <a:p>
                <a:r>
                  <a:rPr lang="en-US" dirty="0" smtClean="0"/>
                  <a:t>The core idea of </a:t>
                </a:r>
                <a:r>
                  <a:rPr lang="en-US" dirty="0" err="1" smtClean="0"/>
                  <a:t>GraphSAGE</a:t>
                </a:r>
                <a:r>
                  <a:rPr lang="en-US" dirty="0" smtClean="0"/>
                  <a:t> is to learn </a:t>
                </a:r>
                <a:r>
                  <a:rPr lang="en-US" b="1" dirty="0" smtClean="0"/>
                  <a:t>how to aggregate feature information </a:t>
                </a:r>
                <a:r>
                  <a:rPr lang="en-US" dirty="0" smtClean="0"/>
                  <a:t>from a node's local neighborhood. The process is iterative and occurs over </a:t>
                </a:r>
                <a:r>
                  <a:rPr lang="en-US" dirty="0" smtClean="0">
                    <a:effectLst/>
                  </a:rPr>
                  <a:t>K</a:t>
                </a:r>
                <a:r>
                  <a:rPr lang="en-US" dirty="0" smtClean="0"/>
                  <a:t> layers (or "hops"). For each node </a:t>
                </a:r>
                <a:r>
                  <a:rPr lang="en-US" dirty="0" smtClean="0">
                    <a:effectLst/>
                  </a:rPr>
                  <a:t>v </a:t>
                </a:r>
                <a:r>
                  <a:rPr lang="en-US" dirty="0" smtClean="0"/>
                  <a:t>∈ </a:t>
                </a:r>
                <a:r>
                  <a:rPr lang="en-US" dirty="0" smtClean="0">
                    <a:effectLst/>
                  </a:rPr>
                  <a:t>V</a:t>
                </a:r>
                <a:r>
                  <a:rPr lang="en-US" dirty="0" smtClean="0"/>
                  <a:t>, we generate a new representation</a:t>
                </a:r>
                <a14:m>
                  <m:oMath xmlns:m="http://schemas.openxmlformats.org/officeDocument/2006/math">
                    <m:r>
                      <a:rPr lang="en-US" i="1" smtClean="0">
                        <a:latin typeface="Cambria Math" panose="02040503050406030204" pitchFamily="18" charset="0"/>
                      </a:rPr>
                      <m:t> </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𝑣</m:t>
                        </m:r>
                      </m:sub>
                      <m:sup>
                        <m:r>
                          <a:rPr lang="en-US" b="0" i="1" smtClean="0">
                            <a:latin typeface="Cambria Math" panose="02040503050406030204" pitchFamily="18" charset="0"/>
                          </a:rPr>
                          <m:t>𝑘</m:t>
                        </m:r>
                      </m:sup>
                    </m:sSubSup>
                  </m:oMath>
                </a14:m>
                <a:r>
                  <a:rPr lang="en-US" dirty="0" smtClean="0"/>
                  <a:t> at layer </a:t>
                </a:r>
                <a:r>
                  <a:rPr lang="en-US" dirty="0" smtClean="0">
                    <a:effectLst/>
                  </a:rPr>
                  <a:t>k</a:t>
                </a:r>
                <a:r>
                  <a:rPr lang="en-US" dirty="0" smtClean="0"/>
                  <a:t>.</a:t>
                </a:r>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536332" y="1283567"/>
                <a:ext cx="10761784" cy="946991"/>
              </a:xfrm>
              <a:prstGeom prst="rect">
                <a:avLst/>
              </a:prstGeom>
              <a:blipFill>
                <a:blip r:embed="rId2"/>
                <a:stretch>
                  <a:fillRect l="-510" t="-3871" b="-77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536332" y="2230558"/>
                <a:ext cx="8188570" cy="428643"/>
              </a:xfrm>
              <a:prstGeom prst="rect">
                <a:avLst/>
              </a:prstGeom>
            </p:spPr>
            <p:txBody>
              <a:bodyPr wrap="square">
                <a:spAutoFit/>
              </a:bodyPr>
              <a:lstStyle/>
              <a:p>
                <a:r>
                  <a:rPr lang="en-US" b="1" dirty="0" smtClean="0"/>
                  <a:t>1. Initialization:</a:t>
                </a:r>
                <a:r>
                  <a:rPr lang="en-US" dirty="0" smtClean="0"/>
                  <a:t> The initial representation of a node,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𝑣</m:t>
                        </m:r>
                      </m:sub>
                      <m:sup>
                        <m:r>
                          <a:rPr lang="en-US" b="0" i="1" smtClean="0">
                            <a:latin typeface="Cambria Math" panose="02040503050406030204" pitchFamily="18" charset="0"/>
                          </a:rPr>
                          <m:t>(0)</m:t>
                        </m:r>
                      </m:sup>
                    </m:sSubSup>
                  </m:oMath>
                </a14:m>
                <a:r>
                  <a:rPr lang="en-US" dirty="0" smtClean="0"/>
                  <a:t>, is its input feature vector</a:t>
                </a:r>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536332" y="2230558"/>
                <a:ext cx="8188570" cy="428643"/>
              </a:xfrm>
              <a:prstGeom prst="rect">
                <a:avLst/>
              </a:prstGeom>
              <a:blipFill>
                <a:blip r:embed="rId3"/>
                <a:stretch>
                  <a:fillRect l="-670" b="-22857"/>
                </a:stretch>
              </a:blipFill>
            </p:spPr>
            <p:txBody>
              <a:bodyPr/>
              <a:lstStyle/>
              <a:p>
                <a:r>
                  <a:rPr lang="en-US">
                    <a:noFill/>
                  </a:rPr>
                  <a:t> </a:t>
                </a:r>
              </a:p>
            </p:txBody>
          </p:sp>
        </mc:Fallback>
      </mc:AlternateContent>
      <p:sp>
        <p:nvSpPr>
          <p:cNvPr id="8" name="Rectangle 7"/>
          <p:cNvSpPr/>
          <p:nvPr/>
        </p:nvSpPr>
        <p:spPr>
          <a:xfrm>
            <a:off x="536331" y="2749305"/>
            <a:ext cx="9815147" cy="369332"/>
          </a:xfrm>
          <a:prstGeom prst="rect">
            <a:avLst/>
          </a:prstGeom>
        </p:spPr>
        <p:txBody>
          <a:bodyPr wrap="square">
            <a:spAutoFit/>
          </a:bodyPr>
          <a:lstStyle/>
          <a:p>
            <a:r>
              <a:rPr lang="en-US" b="1" dirty="0" smtClean="0"/>
              <a:t>2. Iteration (from </a:t>
            </a:r>
            <a:r>
              <a:rPr lang="en-US" b="1" dirty="0" smtClean="0">
                <a:effectLst/>
              </a:rPr>
              <a:t>k</a:t>
            </a:r>
            <a:r>
              <a:rPr lang="en-US" b="1" dirty="0" smtClean="0"/>
              <a:t>=1 to </a:t>
            </a:r>
            <a:r>
              <a:rPr lang="en-US" b="1" dirty="0" smtClean="0">
                <a:effectLst/>
              </a:rPr>
              <a:t>K</a:t>
            </a:r>
            <a:r>
              <a:rPr lang="en-US" b="1" dirty="0" smtClean="0"/>
              <a:t>):</a:t>
            </a:r>
            <a:r>
              <a:rPr lang="en-US" dirty="0" smtClean="0"/>
              <a:t> At each layer </a:t>
            </a:r>
            <a:r>
              <a:rPr lang="en-US" dirty="0" smtClean="0">
                <a:effectLst/>
              </a:rPr>
              <a:t>k</a:t>
            </a:r>
            <a:r>
              <a:rPr lang="en-US" dirty="0" smtClean="0"/>
              <a:t>, a node </a:t>
            </a:r>
            <a:r>
              <a:rPr lang="en-US" dirty="0" smtClean="0">
                <a:effectLst/>
              </a:rPr>
              <a:t>v</a:t>
            </a:r>
            <a:r>
              <a:rPr lang="en-US" dirty="0" smtClean="0"/>
              <a:t> updates its representation in two main steps:</a:t>
            </a:r>
            <a:endParaRPr lang="en-US" dirty="0"/>
          </a:p>
        </p:txBody>
      </p:sp>
      <p:sp>
        <p:nvSpPr>
          <p:cNvPr id="9" name="Rectangle 8"/>
          <p:cNvSpPr/>
          <p:nvPr/>
        </p:nvSpPr>
        <p:spPr>
          <a:xfrm>
            <a:off x="800103" y="3118637"/>
            <a:ext cx="6263053" cy="369332"/>
          </a:xfrm>
          <a:prstGeom prst="rect">
            <a:avLst/>
          </a:prstGeom>
        </p:spPr>
        <p:txBody>
          <a:bodyPr wrap="square">
            <a:spAutoFit/>
          </a:bodyPr>
          <a:lstStyle/>
          <a:p>
            <a:r>
              <a:rPr lang="en-US" b="1" dirty="0" smtClean="0"/>
              <a:t>2.1. Aggregate(Messaging) Neighborhood </a:t>
            </a:r>
            <a:r>
              <a:rPr lang="en-US" dirty="0" smtClean="0"/>
              <a:t>(</a:t>
            </a:r>
            <a:r>
              <a:rPr lang="en-US" dirty="0" smtClean="0">
                <a:effectLst/>
              </a:rPr>
              <a:t>N</a:t>
            </a:r>
            <a:r>
              <a:rPr lang="en-US" dirty="0" smtClean="0"/>
              <a:t>(</a:t>
            </a:r>
            <a:r>
              <a:rPr lang="en-US" dirty="0" smtClean="0">
                <a:effectLst/>
              </a:rPr>
              <a:t>v</a:t>
            </a:r>
            <a:r>
              <a:rPr lang="en-US" dirty="0" smtClean="0"/>
              <a:t>)) </a:t>
            </a:r>
            <a:r>
              <a:rPr lang="en-US" b="1" dirty="0" smtClean="0"/>
              <a:t>Information:</a:t>
            </a:r>
            <a:endParaRPr lang="en-US" dirty="0"/>
          </a:p>
        </p:txBody>
      </p:sp>
      <mc:AlternateContent xmlns:mc="http://schemas.openxmlformats.org/markup-compatibility/2006">
        <mc:Choice xmlns:a14="http://schemas.microsoft.com/office/drawing/2010/main" Requires="a14">
          <p:sp>
            <p:nvSpPr>
              <p:cNvPr id="13" name="Rectangle 12"/>
              <p:cNvSpPr/>
              <p:nvPr/>
            </p:nvSpPr>
            <p:spPr>
              <a:xfrm>
                <a:off x="800103" y="6411254"/>
                <a:ext cx="5681684" cy="369332"/>
              </a:xfrm>
              <a:prstGeom prst="rect">
                <a:avLst/>
              </a:prstGeom>
            </p:spPr>
            <p:txBody>
              <a:bodyPr wrap="none">
                <a:spAutoFit/>
              </a:bodyPr>
              <a:lstStyle/>
              <a:p>
                <a:r>
                  <a:rPr lang="en-US" dirty="0" smtClean="0"/>
                  <a:t>the edge weight​ for the edge from node u to node </a:t>
                </a:r>
                <a:r>
                  <a:rPr lang="en-US" dirty="0" smtClean="0">
                    <a:effectLst/>
                  </a:rPr>
                  <a:t>v is </a:t>
                </a:r>
                <a14:m>
                  <m:oMath xmlns:m="http://schemas.openxmlformats.org/officeDocument/2006/math">
                    <m:sSub>
                      <m:sSubPr>
                        <m:ctrlPr>
                          <a:rPr lang="en-US" i="1" smtClean="0">
                            <a:effectLst/>
                            <a:latin typeface="Cambria Math" panose="02040503050406030204" pitchFamily="18" charset="0"/>
                          </a:rPr>
                        </m:ctrlPr>
                      </m:sSubPr>
                      <m:e>
                        <m:r>
                          <a:rPr lang="en-US" b="0" i="1" smtClean="0">
                            <a:effectLst/>
                            <a:latin typeface="Cambria Math" panose="02040503050406030204" pitchFamily="18" charset="0"/>
                          </a:rPr>
                          <m:t>𝑤</m:t>
                        </m:r>
                      </m:e>
                      <m:sub>
                        <m:r>
                          <a:rPr lang="en-US" b="0" i="1" smtClean="0">
                            <a:effectLst/>
                            <a:latin typeface="Cambria Math" panose="02040503050406030204" pitchFamily="18" charset="0"/>
                          </a:rPr>
                          <m:t>𝑢𝑣</m:t>
                        </m:r>
                      </m:sub>
                    </m:sSub>
                  </m:oMath>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800103" y="6411254"/>
                <a:ext cx="5681684" cy="369332"/>
              </a:xfrm>
              <a:prstGeom prst="rect">
                <a:avLst/>
              </a:prstGeom>
              <a:blipFill>
                <a:blip r:embed="rId4"/>
                <a:stretch>
                  <a:fillRect l="-858" t="-10000" b="-26667"/>
                </a:stretch>
              </a:blipFill>
            </p:spPr>
            <p:txBody>
              <a:bodyPr/>
              <a:lstStyle/>
              <a:p>
                <a:r>
                  <a:rPr lang="en-US">
                    <a:noFill/>
                  </a:rPr>
                  <a:t> </a:t>
                </a:r>
              </a:p>
            </p:txBody>
          </p:sp>
        </mc:Fallback>
      </mc:AlternateContent>
      <p:pic>
        <p:nvPicPr>
          <p:cNvPr id="14" name="Picture 13"/>
          <p:cNvPicPr>
            <a:picLocks noChangeAspect="1"/>
          </p:cNvPicPr>
          <p:nvPr/>
        </p:nvPicPr>
        <p:blipFill>
          <a:blip r:embed="rId5"/>
          <a:stretch>
            <a:fillRect/>
          </a:stretch>
        </p:blipFill>
        <p:spPr>
          <a:xfrm>
            <a:off x="2995981" y="3493418"/>
            <a:ext cx="4067175" cy="438150"/>
          </a:xfrm>
          <a:prstGeom prst="rect">
            <a:avLst/>
          </a:prstGeom>
        </p:spPr>
      </p:pic>
      <p:pic>
        <p:nvPicPr>
          <p:cNvPr id="15" name="Picture 14"/>
          <p:cNvPicPr>
            <a:picLocks noChangeAspect="1"/>
          </p:cNvPicPr>
          <p:nvPr/>
        </p:nvPicPr>
        <p:blipFill>
          <a:blip r:embed="rId6"/>
          <a:stretch>
            <a:fillRect/>
          </a:stretch>
        </p:blipFill>
        <p:spPr>
          <a:xfrm>
            <a:off x="3063022" y="4119433"/>
            <a:ext cx="4438284" cy="884085"/>
          </a:xfrm>
          <a:prstGeom prst="rect">
            <a:avLst/>
          </a:prstGeom>
        </p:spPr>
      </p:pic>
      <p:sp>
        <p:nvSpPr>
          <p:cNvPr id="16" name="Rectangle 15"/>
          <p:cNvSpPr/>
          <p:nvPr/>
        </p:nvSpPr>
        <p:spPr>
          <a:xfrm>
            <a:off x="800103" y="3894909"/>
            <a:ext cx="1547443" cy="369332"/>
          </a:xfrm>
          <a:prstGeom prst="rect">
            <a:avLst/>
          </a:prstGeom>
        </p:spPr>
        <p:txBody>
          <a:bodyPr wrap="square">
            <a:spAutoFit/>
          </a:bodyPr>
          <a:lstStyle/>
          <a:p>
            <a:r>
              <a:rPr lang="en-US" b="1" dirty="0" smtClean="0"/>
              <a:t>2.2. Update:</a:t>
            </a:r>
            <a:endParaRPr lang="en-US" dirty="0"/>
          </a:p>
        </p:txBody>
      </p:sp>
      <p:sp>
        <p:nvSpPr>
          <p:cNvPr id="22" name="Rectangle 21"/>
          <p:cNvSpPr/>
          <p:nvPr/>
        </p:nvSpPr>
        <p:spPr>
          <a:xfrm>
            <a:off x="800102" y="4806213"/>
            <a:ext cx="3024552" cy="369332"/>
          </a:xfrm>
          <a:prstGeom prst="rect">
            <a:avLst/>
          </a:prstGeom>
        </p:spPr>
        <p:txBody>
          <a:bodyPr wrap="square">
            <a:spAutoFit/>
          </a:bodyPr>
          <a:lstStyle/>
          <a:p>
            <a:r>
              <a:rPr lang="en-US" b="1" dirty="0" smtClean="0"/>
              <a:t>2.3. </a:t>
            </a:r>
            <a:r>
              <a:rPr lang="en-US" b="1" dirty="0"/>
              <a:t>Our </a:t>
            </a:r>
            <a:r>
              <a:rPr lang="en-US" b="1" dirty="0" smtClean="0"/>
              <a:t>Weighted Version:</a:t>
            </a:r>
            <a:endParaRPr lang="en-US" dirty="0"/>
          </a:p>
        </p:txBody>
      </p:sp>
      <p:pic>
        <p:nvPicPr>
          <p:cNvPr id="23" name="Picture 22"/>
          <p:cNvPicPr>
            <a:picLocks noChangeAspect="1"/>
          </p:cNvPicPr>
          <p:nvPr/>
        </p:nvPicPr>
        <p:blipFill>
          <a:blip r:embed="rId7"/>
          <a:stretch>
            <a:fillRect/>
          </a:stretch>
        </p:blipFill>
        <p:spPr>
          <a:xfrm>
            <a:off x="2824714" y="5203167"/>
            <a:ext cx="4914900" cy="1028700"/>
          </a:xfrm>
          <a:prstGeom prst="rect">
            <a:avLst/>
          </a:prstGeom>
        </p:spPr>
      </p:pic>
    </p:spTree>
    <p:extLst>
      <p:ext uri="{BB962C8B-B14F-4D97-AF65-F5344CB8AC3E}">
        <p14:creationId xmlns:p14="http://schemas.microsoft.com/office/powerpoint/2010/main" val="58306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185" y="1707"/>
            <a:ext cx="11245361" cy="879231"/>
          </a:xfrm>
        </p:spPr>
        <p:txBody>
          <a:bodyPr>
            <a:normAutofit/>
          </a:bodyPr>
          <a:lstStyle/>
          <a:p>
            <a:r>
              <a:rPr lang="en-US" sz="4800" dirty="0" smtClean="0"/>
              <a:t>Training the </a:t>
            </a:r>
            <a:r>
              <a:rPr lang="en-US" sz="4800" dirty="0" err="1" smtClean="0"/>
              <a:t>GraphSAGE</a:t>
            </a:r>
            <a:r>
              <a:rPr lang="en-US" sz="4800" dirty="0" smtClean="0"/>
              <a:t> from Engagements</a:t>
            </a:r>
            <a:endParaRPr lang="en-US" sz="4800" dirty="0"/>
          </a:p>
        </p:txBody>
      </p:sp>
      <p:sp>
        <p:nvSpPr>
          <p:cNvPr id="3" name="Rectangle 2"/>
          <p:cNvSpPr/>
          <p:nvPr/>
        </p:nvSpPr>
        <p:spPr>
          <a:xfrm>
            <a:off x="587618" y="1246220"/>
            <a:ext cx="10562493" cy="880369"/>
          </a:xfrm>
          <a:prstGeom prst="rect">
            <a:avLst/>
          </a:prstGeom>
        </p:spPr>
        <p:txBody>
          <a:bodyPr wrap="square">
            <a:spAutoFit/>
          </a:bodyPr>
          <a:lstStyle/>
          <a:p>
            <a:pPr>
              <a:lnSpc>
                <a:spcPct val="150000"/>
              </a:lnSpc>
            </a:pPr>
            <a:r>
              <a:rPr lang="en-US" dirty="0" smtClean="0"/>
              <a:t>The engagement data defines the graph structure. We can treat the problem as a </a:t>
            </a:r>
            <a:r>
              <a:rPr lang="en-US" b="1" dirty="0" smtClean="0"/>
              <a:t>link prediction task</a:t>
            </a:r>
            <a:r>
              <a:rPr lang="en-US" dirty="0" smtClean="0"/>
              <a:t>. The model is trained to predict whether an engagement (an edge) exists between two users.</a:t>
            </a:r>
            <a:endParaRPr lang="en-US" dirty="0"/>
          </a:p>
        </p:txBody>
      </p:sp>
      <p:sp>
        <p:nvSpPr>
          <p:cNvPr id="4" name="Rectangle 1"/>
          <p:cNvSpPr>
            <a:spLocks noChangeArrowheads="1"/>
          </p:cNvSpPr>
          <p:nvPr/>
        </p:nvSpPr>
        <p:spPr bwMode="auto">
          <a:xfrm>
            <a:off x="587618" y="2126589"/>
            <a:ext cx="106321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kumimoji="0" lang="en-US" alt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Graph Construction:</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The ENGAGEMENT table is treated as a graph where each user/creator is a node and each engagement record represents a directed edge from the engagement </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actor</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the </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receiver</a:t>
            </a:r>
            <a:r>
              <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We can aggregate the engagement counts (like, save, etc.) to form edge weights, but for simplicity, we will start with an unweighted graph.</a:t>
            </a:r>
          </a:p>
        </p:txBody>
      </p:sp>
      <p:sp>
        <p:nvSpPr>
          <p:cNvPr id="5" name="Rectangle 4"/>
          <p:cNvSpPr/>
          <p:nvPr/>
        </p:nvSpPr>
        <p:spPr>
          <a:xfrm>
            <a:off x="587618" y="4001995"/>
            <a:ext cx="2521459" cy="369332"/>
          </a:xfrm>
          <a:prstGeom prst="rect">
            <a:avLst/>
          </a:prstGeom>
        </p:spPr>
        <p:txBody>
          <a:bodyPr wrap="none">
            <a:spAutoFit/>
          </a:bodyPr>
          <a:lstStyle/>
          <a:p>
            <a:r>
              <a:rPr lang="en-US" b="1" dirty="0" smtClean="0"/>
              <a:t>Training the </a:t>
            </a:r>
            <a:r>
              <a:rPr lang="en-US" b="1" dirty="0" err="1" smtClean="0"/>
              <a:t>GraphSAGE</a:t>
            </a:r>
            <a:r>
              <a:rPr lang="en-US" b="1" dirty="0" smtClean="0"/>
              <a:t>:</a:t>
            </a:r>
            <a:endParaRPr lang="en-US" b="1" dirty="0"/>
          </a:p>
        </p:txBody>
      </p:sp>
      <mc:AlternateContent xmlns:mc="http://schemas.openxmlformats.org/markup-compatibility/2006">
        <mc:Choice xmlns:a14="http://schemas.microsoft.com/office/drawing/2010/main" Requires="a14">
          <p:sp>
            <p:nvSpPr>
              <p:cNvPr id="8" name="Rectangle 7"/>
              <p:cNvSpPr/>
              <p:nvPr/>
            </p:nvSpPr>
            <p:spPr>
              <a:xfrm>
                <a:off x="587618" y="4371327"/>
                <a:ext cx="11280530" cy="1338828"/>
              </a:xfrm>
              <a:prstGeom prst="rect">
                <a:avLst/>
              </a:prstGeom>
            </p:spPr>
            <p:txBody>
              <a:bodyPr wrap="square">
                <a:spAutoFit/>
              </a:bodyPr>
              <a:lstStyle/>
              <a:p>
                <a:pPr>
                  <a:lnSpc>
                    <a:spcPct val="150000"/>
                  </a:lnSpc>
                </a:pPr>
                <a:r>
                  <a:rPr lang="en-US" dirty="0" smtClean="0"/>
                  <a:t>For a pair of connected nodes (u, </a:t>
                </a:r>
                <a:r>
                  <a:rPr lang="en-US" dirty="0" smtClean="0">
                    <a:effectLst/>
                  </a:rPr>
                  <a:t>v</a:t>
                </a:r>
                <a:r>
                  <a:rPr lang="en-US" dirty="0" smtClean="0"/>
                  <a:t>) (a positive example), we want to maximize the dot product of their embedding. For a node u and a randomly sampled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oMath>
                </a14:m>
                <a:r>
                  <a:rPr lang="en-US" dirty="0" smtClean="0"/>
                  <a:t> that it is not connected to (a negative example), we want to minimize their dot product. A common loss function for this is a form of </a:t>
                </a:r>
                <a:r>
                  <a:rPr lang="en-US" b="1" dirty="0" smtClean="0"/>
                  <a:t>binary cross-entropy </a:t>
                </a:r>
                <a:r>
                  <a:rPr lang="en-US" dirty="0" smtClean="0"/>
                  <a:t>(</a:t>
                </a:r>
                <a:r>
                  <a:rPr lang="en-US" dirty="0" smtClean="0">
                    <a:effectLst/>
                  </a:rPr>
                  <a:t>σ</a:t>
                </a:r>
                <a:r>
                  <a:rPr lang="en-US" dirty="0" smtClean="0"/>
                  <a:t> is the sigmoid function): </a:t>
                </a:r>
              </a:p>
            </p:txBody>
          </p:sp>
        </mc:Choice>
        <mc:Fallback>
          <p:sp>
            <p:nvSpPr>
              <p:cNvPr id="8" name="Rectangle 7"/>
              <p:cNvSpPr>
                <a:spLocks noRot="1" noChangeAspect="1" noMove="1" noResize="1" noEditPoints="1" noAdjustHandles="1" noChangeArrowheads="1" noChangeShapeType="1" noTextEdit="1"/>
              </p:cNvSpPr>
              <p:nvPr/>
            </p:nvSpPr>
            <p:spPr>
              <a:xfrm>
                <a:off x="587618" y="4371327"/>
                <a:ext cx="11280530" cy="1338828"/>
              </a:xfrm>
              <a:prstGeom prst="rect">
                <a:avLst/>
              </a:prstGeom>
              <a:blipFill>
                <a:blip r:embed="rId2"/>
                <a:stretch>
                  <a:fillRect l="-432" r="-594" b="-3182"/>
                </a:stretch>
              </a:blipFill>
            </p:spPr>
            <p:txBody>
              <a:bodyPr/>
              <a:lstStyle/>
              <a:p>
                <a:r>
                  <a:rPr lang="en-US">
                    <a:noFill/>
                  </a:rPr>
                  <a:t> </a:t>
                </a:r>
              </a:p>
            </p:txBody>
          </p:sp>
        </mc:Fallback>
      </mc:AlternateContent>
      <p:pic>
        <p:nvPicPr>
          <p:cNvPr id="9" name="Picture 8"/>
          <p:cNvPicPr>
            <a:picLocks noChangeAspect="1"/>
          </p:cNvPicPr>
          <p:nvPr/>
        </p:nvPicPr>
        <p:blipFill>
          <a:blip r:embed="rId3"/>
          <a:stretch>
            <a:fillRect/>
          </a:stretch>
        </p:blipFill>
        <p:spPr>
          <a:xfrm>
            <a:off x="2864460" y="5771844"/>
            <a:ext cx="5724525" cy="771525"/>
          </a:xfrm>
          <a:prstGeom prst="rect">
            <a:avLst/>
          </a:prstGeom>
        </p:spPr>
      </p:pic>
    </p:spTree>
    <p:extLst>
      <p:ext uri="{BB962C8B-B14F-4D97-AF65-F5344CB8AC3E}">
        <p14:creationId xmlns:p14="http://schemas.microsoft.com/office/powerpoint/2010/main" val="146215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3657" y="3418830"/>
            <a:ext cx="11440258" cy="3312519"/>
          </a:xfrm>
          <a:prstGeom prst="rect">
            <a:avLst/>
          </a:prstGeom>
          <a:noFill/>
          <a:ln w="19050">
            <a:solidFill>
              <a:schemeClr val="tx1"/>
            </a:solidFill>
          </a:ln>
        </p:spPr>
        <p:txBody>
          <a:bodyPr wrap="square" rtlCol="0">
            <a:spAutoFit/>
          </a:bodyPr>
          <a:lstStyle/>
          <a:p>
            <a:endParaRPr lang="en-US" dirty="0"/>
          </a:p>
        </p:txBody>
      </p:sp>
      <p:sp>
        <p:nvSpPr>
          <p:cNvPr id="7" name="TextBox 6"/>
          <p:cNvSpPr txBox="1"/>
          <p:nvPr/>
        </p:nvSpPr>
        <p:spPr>
          <a:xfrm>
            <a:off x="543657" y="1213338"/>
            <a:ext cx="10262089" cy="2083671"/>
          </a:xfrm>
          <a:prstGeom prst="rect">
            <a:avLst/>
          </a:prstGeom>
          <a:noFill/>
          <a:ln w="19050">
            <a:solidFill>
              <a:schemeClr val="tx1"/>
            </a:solidFill>
          </a:ln>
        </p:spPr>
        <p:txBody>
          <a:bodyPr wrap="square" rtlCol="0">
            <a:spAutoFit/>
          </a:bodyPr>
          <a:lstStyle/>
          <a:p>
            <a:endParaRPr lang="en-US" dirty="0"/>
          </a:p>
        </p:txBody>
      </p:sp>
      <p:sp>
        <p:nvSpPr>
          <p:cNvPr id="2" name="Title 1"/>
          <p:cNvSpPr>
            <a:spLocks noGrp="1"/>
          </p:cNvSpPr>
          <p:nvPr>
            <p:ph type="ctrTitle"/>
          </p:nvPr>
        </p:nvSpPr>
        <p:spPr>
          <a:xfrm>
            <a:off x="246185" y="1707"/>
            <a:ext cx="11245361" cy="879231"/>
          </a:xfrm>
        </p:spPr>
        <p:txBody>
          <a:bodyPr>
            <a:normAutofit/>
          </a:bodyPr>
          <a:lstStyle/>
          <a:p>
            <a:r>
              <a:rPr lang="en-US" sz="4800" dirty="0" smtClean="0"/>
              <a:t>Questions</a:t>
            </a:r>
            <a:endParaRPr lang="en-US" sz="4800" dirty="0"/>
          </a:p>
        </p:txBody>
      </p:sp>
      <p:sp>
        <p:nvSpPr>
          <p:cNvPr id="3" name="Rectangle 2"/>
          <p:cNvSpPr/>
          <p:nvPr/>
        </p:nvSpPr>
        <p:spPr>
          <a:xfrm>
            <a:off x="543657" y="1070374"/>
            <a:ext cx="10562493" cy="923330"/>
          </a:xfrm>
          <a:prstGeom prst="rect">
            <a:avLst/>
          </a:prstGeom>
        </p:spPr>
        <p:txBody>
          <a:bodyPr wrap="square">
            <a:spAutoFit/>
          </a:bodyPr>
          <a:lstStyle/>
          <a:p>
            <a:pPr>
              <a:lnSpc>
                <a:spcPct val="150000"/>
              </a:lnSpc>
            </a:pPr>
            <a:r>
              <a:rPr lang="en-US" b="1" dirty="0" smtClean="0"/>
              <a:t>Question1</a:t>
            </a:r>
            <a:r>
              <a:rPr lang="en-US" dirty="0" smtClean="0"/>
              <a:t>: </a:t>
            </a:r>
            <a:r>
              <a:rPr lang="en-US" b="1" dirty="0" smtClean="0"/>
              <a:t>If we have a more recently updated engagement table, do we have to retrain the whole GNN to obtain the new embedding?</a:t>
            </a:r>
            <a:endParaRPr lang="en-US" b="1" dirty="0"/>
          </a:p>
        </p:txBody>
      </p:sp>
      <mc:AlternateContent xmlns:mc="http://schemas.openxmlformats.org/markup-compatibility/2006">
        <mc:Choice xmlns:a14="http://schemas.microsoft.com/office/drawing/2010/main" Requires="a14">
          <p:sp>
            <p:nvSpPr>
              <p:cNvPr id="5" name="Rectangle 4"/>
              <p:cNvSpPr/>
              <p:nvPr/>
            </p:nvSpPr>
            <p:spPr>
              <a:xfrm>
                <a:off x="543657" y="1950743"/>
                <a:ext cx="10128740" cy="1346266"/>
              </a:xfrm>
              <a:prstGeom prst="rect">
                <a:avLst/>
              </a:prstGeom>
            </p:spPr>
            <p:txBody>
              <a:bodyPr wrap="square">
                <a:spAutoFit/>
              </a:bodyPr>
              <a:lstStyle/>
              <a:p>
                <a:pPr>
                  <a:lnSpc>
                    <a:spcPct val="150000"/>
                  </a:lnSpc>
                </a:pPr>
                <a:r>
                  <a:rPr lang="en-US" b="1" dirty="0" smtClean="0"/>
                  <a:t>Answer:</a:t>
                </a:r>
                <a:r>
                  <a:rPr lang="en-US" dirty="0" smtClean="0"/>
                  <a:t> </a:t>
                </a:r>
                <a:r>
                  <a:rPr lang="en-US" dirty="0" smtClean="0"/>
                  <a:t>The </a:t>
                </a:r>
                <a:r>
                  <a:rPr lang="en-US" dirty="0" err="1" smtClean="0"/>
                  <a:t>GraphSAGE</a:t>
                </a:r>
                <a:r>
                  <a:rPr lang="en-US" dirty="0" smtClean="0"/>
                  <a:t> training process learns the weights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𝑘</m:t>
                        </m:r>
                      </m:sup>
                    </m:sSup>
                  </m:oMath>
                </a14:m>
                <a:r>
                  <a:rPr lang="en-US" dirty="0" smtClean="0"/>
                  <a:t>) of the aggregator and update functions. These functions are </a:t>
                </a:r>
                <a:r>
                  <a:rPr lang="en-US" b="1" dirty="0" smtClean="0"/>
                  <a:t>generalized</a:t>
                </a:r>
                <a:r>
                  <a:rPr lang="en-US" dirty="0" smtClean="0"/>
                  <a:t> and are not tied to specific nodes in the graph. They represent a </a:t>
                </a:r>
                <a:r>
                  <a:rPr lang="en-US" b="1" dirty="0" smtClean="0"/>
                  <a:t>learned</a:t>
                </a:r>
                <a:r>
                  <a:rPr lang="en-US" dirty="0" smtClean="0"/>
                  <a:t> </a:t>
                </a:r>
                <a:r>
                  <a:rPr lang="en-US" b="1" i="1" dirty="0" smtClean="0"/>
                  <a:t>rule</a:t>
                </a:r>
                <a:r>
                  <a:rPr lang="en-US" dirty="0" smtClean="0"/>
                  <a:t> for how to generate an embedding based on a </a:t>
                </a:r>
                <a:r>
                  <a:rPr lang="en-US" b="1" dirty="0" smtClean="0"/>
                  <a:t>node's local neighborhood structure and features</a:t>
                </a:r>
                <a:r>
                  <a:rPr lang="en-US" dirty="0" smtClean="0"/>
                  <a:t>.</a:t>
                </a:r>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43657" y="1950743"/>
                <a:ext cx="10128740" cy="1346266"/>
              </a:xfrm>
              <a:prstGeom prst="rect">
                <a:avLst/>
              </a:prstGeom>
              <a:blipFill>
                <a:blip r:embed="rId2"/>
                <a:stretch>
                  <a:fillRect l="-481" r="-120" b="-3167"/>
                </a:stretch>
              </a:blipFill>
            </p:spPr>
            <p:txBody>
              <a:bodyPr/>
              <a:lstStyle/>
              <a:p>
                <a:r>
                  <a:rPr lang="en-US">
                    <a:noFill/>
                  </a:rPr>
                  <a:t> </a:t>
                </a:r>
              </a:p>
            </p:txBody>
          </p:sp>
        </mc:Fallback>
      </mc:AlternateContent>
      <p:sp>
        <p:nvSpPr>
          <p:cNvPr id="6" name="Rectangle 5"/>
          <p:cNvSpPr/>
          <p:nvPr/>
        </p:nvSpPr>
        <p:spPr>
          <a:xfrm>
            <a:off x="543657" y="3418830"/>
            <a:ext cx="6168548" cy="369332"/>
          </a:xfrm>
          <a:prstGeom prst="rect">
            <a:avLst/>
          </a:prstGeom>
        </p:spPr>
        <p:txBody>
          <a:bodyPr wrap="none">
            <a:spAutoFit/>
          </a:bodyPr>
          <a:lstStyle/>
          <a:p>
            <a:r>
              <a:rPr lang="en-US" b="1" dirty="0" smtClean="0"/>
              <a:t>Question2</a:t>
            </a:r>
            <a:r>
              <a:rPr lang="en-US" dirty="0" smtClean="0"/>
              <a:t>: </a:t>
            </a:r>
            <a:r>
              <a:rPr lang="en-US" b="1" dirty="0" smtClean="0"/>
              <a:t>How to Effectively and Quickly Update embedding:</a:t>
            </a:r>
            <a:r>
              <a:rPr lang="en-US" dirty="0" smtClean="0"/>
              <a:t> </a:t>
            </a:r>
            <a:endParaRPr lang="en-US" dirty="0"/>
          </a:p>
        </p:txBody>
      </p:sp>
      <p:sp>
        <p:nvSpPr>
          <p:cNvPr id="8" name="Rectangle 7"/>
          <p:cNvSpPr/>
          <p:nvPr/>
        </p:nvSpPr>
        <p:spPr>
          <a:xfrm>
            <a:off x="652671" y="3820737"/>
            <a:ext cx="1021690" cy="369332"/>
          </a:xfrm>
          <a:prstGeom prst="rect">
            <a:avLst/>
          </a:prstGeom>
        </p:spPr>
        <p:txBody>
          <a:bodyPr wrap="none">
            <a:spAutoFit/>
          </a:bodyPr>
          <a:lstStyle/>
          <a:p>
            <a:r>
              <a:rPr lang="en-US" b="1" dirty="0" smtClean="0"/>
              <a:t>Answer:</a:t>
            </a:r>
            <a:r>
              <a:rPr lang="en-US" dirty="0" smtClean="0"/>
              <a:t> </a:t>
            </a:r>
            <a:endParaRPr lang="en-US" dirty="0"/>
          </a:p>
        </p:txBody>
      </p:sp>
      <p:sp>
        <p:nvSpPr>
          <p:cNvPr id="9" name="Rectangle 1"/>
          <p:cNvSpPr>
            <a:spLocks noChangeArrowheads="1"/>
          </p:cNvSpPr>
          <p:nvPr/>
        </p:nvSpPr>
        <p:spPr bwMode="auto">
          <a:xfrm>
            <a:off x="543657" y="4190069"/>
            <a:ext cx="1164834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1. Updating Existing Users: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If an existing user U gets new engagements (new edges are added to the graph connected to U), their local neighborhood changes.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To update their embedding, simply perform a </a:t>
            </a:r>
            <a:r>
              <a:rPr kumimoji="0" lang="en-US" altLang="en-US" sz="16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forward pass (inference)</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for user U and their immediate neighbors.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model will re-aggregate the features from this updated neighborhood using the </a:t>
            </a:r>
            <a:r>
              <a:rPr kumimoji="0" lang="en-US" altLang="en-US" sz="1600" b="0" i="1"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already learned functions</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to produce a new</a:t>
            </a:r>
            <a:r>
              <a:rPr kumimoji="0" lang="en-US" altLang="en-US" sz="16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embedding for U. This is extremely fast compared to retraining.</a:t>
            </a:r>
          </a:p>
        </p:txBody>
      </p:sp>
    </p:spTree>
    <p:extLst>
      <p:ext uri="{BB962C8B-B14F-4D97-AF65-F5344CB8AC3E}">
        <p14:creationId xmlns:p14="http://schemas.microsoft.com/office/powerpoint/2010/main" val="2796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4993" y="1110010"/>
            <a:ext cx="12107007" cy="5563351"/>
          </a:xfrm>
          <a:prstGeom prst="rect">
            <a:avLst/>
          </a:prstGeom>
          <a:noFill/>
          <a:ln w="19050">
            <a:solidFill>
              <a:schemeClr val="tx1"/>
            </a:solidFill>
          </a:ln>
        </p:spPr>
        <p:txBody>
          <a:bodyPr wrap="square" rtlCol="0">
            <a:spAutoFit/>
          </a:bodyPr>
          <a:lstStyle/>
          <a:p>
            <a:endParaRPr lang="en-US" dirty="0"/>
          </a:p>
        </p:txBody>
      </p:sp>
      <p:sp>
        <p:nvSpPr>
          <p:cNvPr id="2" name="Title 1"/>
          <p:cNvSpPr>
            <a:spLocks noGrp="1"/>
          </p:cNvSpPr>
          <p:nvPr>
            <p:ph type="ctrTitle"/>
          </p:nvPr>
        </p:nvSpPr>
        <p:spPr>
          <a:xfrm>
            <a:off x="246185" y="1707"/>
            <a:ext cx="11245361" cy="879231"/>
          </a:xfrm>
        </p:spPr>
        <p:txBody>
          <a:bodyPr>
            <a:normAutofit/>
          </a:bodyPr>
          <a:lstStyle/>
          <a:p>
            <a:r>
              <a:rPr lang="en-US" sz="4800" dirty="0" smtClean="0"/>
              <a:t>Questions</a:t>
            </a:r>
            <a:endParaRPr lang="en-US" sz="4800" dirty="0"/>
          </a:p>
        </p:txBody>
      </p:sp>
      <p:sp>
        <p:nvSpPr>
          <p:cNvPr id="6" name="Rectangle 5"/>
          <p:cNvSpPr/>
          <p:nvPr/>
        </p:nvSpPr>
        <p:spPr>
          <a:xfrm>
            <a:off x="246185" y="1282299"/>
            <a:ext cx="6168548" cy="369332"/>
          </a:xfrm>
          <a:prstGeom prst="rect">
            <a:avLst/>
          </a:prstGeom>
        </p:spPr>
        <p:txBody>
          <a:bodyPr wrap="none">
            <a:spAutoFit/>
          </a:bodyPr>
          <a:lstStyle/>
          <a:p>
            <a:r>
              <a:rPr lang="en-US" b="1" dirty="0" smtClean="0"/>
              <a:t>Question</a:t>
            </a:r>
            <a:r>
              <a:rPr lang="en-US" dirty="0" smtClean="0"/>
              <a:t>: </a:t>
            </a:r>
            <a:r>
              <a:rPr lang="en-US" b="1" dirty="0" smtClean="0"/>
              <a:t>How to Effectively and Quickly Update embedding:</a:t>
            </a:r>
            <a:r>
              <a:rPr lang="en-US" dirty="0" smtClean="0"/>
              <a:t> </a:t>
            </a:r>
            <a:endParaRPr lang="en-US" dirty="0"/>
          </a:p>
        </p:txBody>
      </p:sp>
      <p:sp>
        <p:nvSpPr>
          <p:cNvPr id="8" name="Rectangle 7"/>
          <p:cNvSpPr/>
          <p:nvPr/>
        </p:nvSpPr>
        <p:spPr>
          <a:xfrm>
            <a:off x="355199" y="1684206"/>
            <a:ext cx="1021690" cy="369332"/>
          </a:xfrm>
          <a:prstGeom prst="rect">
            <a:avLst/>
          </a:prstGeom>
        </p:spPr>
        <p:txBody>
          <a:bodyPr wrap="none">
            <a:spAutoFit/>
          </a:bodyPr>
          <a:lstStyle/>
          <a:p>
            <a:r>
              <a:rPr lang="en-US" b="1" dirty="0" smtClean="0"/>
              <a:t>Answer:</a:t>
            </a:r>
            <a:r>
              <a:rPr lang="en-US" dirty="0" smtClean="0"/>
              <a:t> </a:t>
            </a:r>
            <a:endParaRPr lang="en-US" dirty="0"/>
          </a:p>
        </p:txBody>
      </p:sp>
      <p:sp>
        <p:nvSpPr>
          <p:cNvPr id="9" name="Rectangle 1"/>
          <p:cNvSpPr>
            <a:spLocks noChangeArrowheads="1"/>
          </p:cNvSpPr>
          <p:nvPr/>
        </p:nvSpPr>
        <p:spPr bwMode="auto">
          <a:xfrm>
            <a:off x="355199" y="2079657"/>
            <a:ext cx="101800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600" b="1" i="0" u="none" strike="noStrike" cap="none" normalizeH="0" baseline="0" dirty="0" smtClean="0">
                <a:ln>
                  <a:noFill/>
                </a:ln>
                <a:solidFill>
                  <a:schemeClr val="tx1"/>
                </a:solidFill>
                <a:effectLst/>
                <a:latin typeface="Arial" panose="020B0604020202020204" pitchFamily="34" charset="0"/>
              </a:rPr>
              <a:t>2. </a:t>
            </a:r>
            <a:r>
              <a:rPr lang="en-US" sz="1600" b="1" dirty="0" smtClean="0"/>
              <a:t>Generating </a:t>
            </a:r>
            <a:r>
              <a:rPr lang="en-US" sz="1600" b="1" dirty="0" err="1" smtClean="0"/>
              <a:t>Embeddings</a:t>
            </a:r>
            <a:r>
              <a:rPr lang="en-US" sz="1600" b="1" dirty="0" smtClean="0"/>
              <a:t> for New Users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50000"/>
              </a:lnSpc>
              <a:spcBef>
                <a:spcPct val="0"/>
              </a:spcBef>
              <a:spcAft>
                <a:spcPct val="0"/>
              </a:spcAft>
            </a:pPr>
            <a:r>
              <a:rPr lang="en-US" sz="1600" dirty="0"/>
              <a:t>T</a:t>
            </a:r>
            <a:r>
              <a:rPr lang="en-US" sz="1600" dirty="0" smtClean="0"/>
              <a:t>ake the new user's features and their new neighborhood, and apply the learned aggregation functions in a forward pass to compute their embedding</a:t>
            </a: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4" name="Rectangle 3"/>
          <p:cNvSpPr/>
          <p:nvPr/>
        </p:nvSpPr>
        <p:spPr>
          <a:xfrm>
            <a:off x="355198" y="3279987"/>
            <a:ext cx="11751809" cy="3277820"/>
          </a:xfrm>
          <a:prstGeom prst="rect">
            <a:avLst/>
          </a:prstGeom>
        </p:spPr>
        <p:txBody>
          <a:bodyPr wrap="square">
            <a:spAutoFit/>
          </a:bodyPr>
          <a:lstStyle/>
          <a:p>
            <a:r>
              <a:rPr lang="en-US" b="1" dirty="0" smtClean="0"/>
              <a:t>3. Hybrid Approach (Best Practice):</a:t>
            </a:r>
            <a:endParaRPr lang="en-US" dirty="0" smtClean="0"/>
          </a:p>
          <a:p>
            <a:pPr marL="285750" indent="-285750">
              <a:lnSpc>
                <a:spcPct val="150000"/>
              </a:lnSpc>
              <a:buFont typeface="Arial" panose="020B0604020202020204" pitchFamily="34" charset="0"/>
              <a:buChar char="•"/>
            </a:pPr>
            <a:r>
              <a:rPr lang="en-US" dirty="0" smtClean="0"/>
              <a:t>While we can update embedding on the fly, the underlying user behavior patterns in the entire network might shift over time. The learned weights of the model could become "stale" and less representative of current global trends.</a:t>
            </a:r>
          </a:p>
          <a:p>
            <a:pPr marL="285750" indent="-285750">
              <a:lnSpc>
                <a:spcPct val="150000"/>
              </a:lnSpc>
              <a:buFont typeface="Arial" panose="020B0604020202020204" pitchFamily="34" charset="0"/>
              <a:buChar char="•"/>
            </a:pPr>
            <a:r>
              <a:rPr lang="en-US" dirty="0" smtClean="0"/>
              <a:t>Therefore, a practical and effective strategy is a hybrid approach:</a:t>
            </a:r>
          </a:p>
          <a:p>
            <a:pPr marL="742950" lvl="1" indent="-285750">
              <a:lnSpc>
                <a:spcPct val="150000"/>
              </a:lnSpc>
              <a:buFont typeface="Arial" panose="020B0604020202020204" pitchFamily="34" charset="0"/>
              <a:buChar char="•"/>
            </a:pPr>
            <a:r>
              <a:rPr lang="en-US" b="1" dirty="0" smtClean="0"/>
              <a:t>Short-term:</a:t>
            </a:r>
            <a:r>
              <a:rPr lang="en-US" dirty="0" smtClean="0"/>
              <a:t> Use the fast, inductive inference capability of the trained </a:t>
            </a:r>
            <a:r>
              <a:rPr lang="en-US" dirty="0" err="1" smtClean="0"/>
              <a:t>GraphSAGE</a:t>
            </a:r>
            <a:r>
              <a:rPr lang="en-US" dirty="0" smtClean="0"/>
              <a:t> model to generate and update embedding for new users and new activities in near real-time.</a:t>
            </a:r>
          </a:p>
          <a:p>
            <a:pPr marL="742950" lvl="1" indent="-285750">
              <a:lnSpc>
                <a:spcPct val="150000"/>
              </a:lnSpc>
              <a:buFont typeface="Arial" panose="020B0604020202020204" pitchFamily="34" charset="0"/>
              <a:buChar char="•"/>
            </a:pPr>
            <a:r>
              <a:rPr lang="en-US" b="1" dirty="0" smtClean="0"/>
              <a:t>Long-term:</a:t>
            </a:r>
            <a:r>
              <a:rPr lang="en-US" dirty="0" smtClean="0"/>
              <a:t> Periodically retrain the entire GNN model from scratch (e.g., weekly or monthly) on an updated snapshot of the engagement graph. This ensures the model's learned weights stay current with evolving global patterns.</a:t>
            </a:r>
            <a:endParaRPr lang="en-US" dirty="0"/>
          </a:p>
        </p:txBody>
      </p:sp>
    </p:spTree>
    <p:extLst>
      <p:ext uri="{BB962C8B-B14F-4D97-AF65-F5344CB8AC3E}">
        <p14:creationId xmlns:p14="http://schemas.microsoft.com/office/powerpoint/2010/main" val="71880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4993" y="1125965"/>
            <a:ext cx="12107007" cy="5563351"/>
          </a:xfrm>
          <a:prstGeom prst="rect">
            <a:avLst/>
          </a:prstGeom>
          <a:noFill/>
          <a:ln w="19050">
            <a:solidFill>
              <a:schemeClr val="tx1"/>
            </a:solidFill>
          </a:ln>
        </p:spPr>
        <p:txBody>
          <a:bodyPr wrap="square" rtlCol="0">
            <a:spAutoFit/>
          </a:bodyPr>
          <a:lstStyle/>
          <a:p>
            <a:endParaRPr lang="en-US" dirty="0"/>
          </a:p>
        </p:txBody>
      </p:sp>
      <p:sp>
        <p:nvSpPr>
          <p:cNvPr id="2" name="Title 1"/>
          <p:cNvSpPr>
            <a:spLocks noGrp="1"/>
          </p:cNvSpPr>
          <p:nvPr>
            <p:ph type="ctrTitle"/>
          </p:nvPr>
        </p:nvSpPr>
        <p:spPr>
          <a:xfrm>
            <a:off x="246185" y="1707"/>
            <a:ext cx="11245361" cy="879231"/>
          </a:xfrm>
        </p:spPr>
        <p:txBody>
          <a:bodyPr>
            <a:normAutofit/>
          </a:bodyPr>
          <a:lstStyle/>
          <a:p>
            <a:r>
              <a:rPr lang="en-US" sz="4800" dirty="0" smtClean="0"/>
              <a:t>Questions</a:t>
            </a:r>
            <a:endParaRPr lang="en-US" sz="4800" dirty="0"/>
          </a:p>
        </p:txBody>
      </p:sp>
      <p:sp>
        <p:nvSpPr>
          <p:cNvPr id="6" name="Rectangle 5"/>
          <p:cNvSpPr/>
          <p:nvPr/>
        </p:nvSpPr>
        <p:spPr>
          <a:xfrm>
            <a:off x="246185" y="1282299"/>
            <a:ext cx="6026265" cy="369332"/>
          </a:xfrm>
          <a:prstGeom prst="rect">
            <a:avLst/>
          </a:prstGeom>
        </p:spPr>
        <p:txBody>
          <a:bodyPr wrap="none">
            <a:spAutoFit/>
          </a:bodyPr>
          <a:lstStyle/>
          <a:p>
            <a:r>
              <a:rPr lang="en-US" b="1" dirty="0" smtClean="0"/>
              <a:t>Question3</a:t>
            </a:r>
            <a:r>
              <a:rPr lang="en-US" dirty="0" smtClean="0"/>
              <a:t>: </a:t>
            </a:r>
            <a:r>
              <a:rPr lang="en-US" b="1" dirty="0" smtClean="0"/>
              <a:t>How many hidden layers are there in the network</a:t>
            </a:r>
            <a:endParaRPr lang="en-US" dirty="0"/>
          </a:p>
        </p:txBody>
      </p:sp>
      <p:sp>
        <p:nvSpPr>
          <p:cNvPr id="8" name="Rectangle 7"/>
          <p:cNvSpPr/>
          <p:nvPr/>
        </p:nvSpPr>
        <p:spPr>
          <a:xfrm>
            <a:off x="355199" y="1841830"/>
            <a:ext cx="1021690" cy="369332"/>
          </a:xfrm>
          <a:prstGeom prst="rect">
            <a:avLst/>
          </a:prstGeom>
        </p:spPr>
        <p:txBody>
          <a:bodyPr wrap="none">
            <a:spAutoFit/>
          </a:bodyPr>
          <a:lstStyle/>
          <a:p>
            <a:r>
              <a:rPr lang="en-US" b="1" dirty="0" smtClean="0"/>
              <a:t>Answer:</a:t>
            </a:r>
            <a:r>
              <a:rPr lang="en-US" dirty="0" smtClean="0"/>
              <a:t> </a:t>
            </a:r>
            <a:endParaRPr lang="en-US" dirty="0"/>
          </a:p>
        </p:txBody>
      </p:sp>
      <p:sp>
        <p:nvSpPr>
          <p:cNvPr id="4" name="Rectangle 3"/>
          <p:cNvSpPr/>
          <p:nvPr/>
        </p:nvSpPr>
        <p:spPr>
          <a:xfrm>
            <a:off x="355199" y="2239380"/>
            <a:ext cx="10643978" cy="421847"/>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smtClean="0"/>
              <a:t>Tow layers. </a:t>
            </a:r>
            <a:r>
              <a:rPr lang="en-US" altLang="en-US" sz="1600" dirty="0">
                <a:latin typeface="Arial" panose="020B0604020202020204" pitchFamily="34" charset="0"/>
              </a:rPr>
              <a:t>In a GNN, each layer allows a node to gather information from its neighbors one "hop" away</a:t>
            </a:r>
            <a:r>
              <a:rPr lang="en-US" altLang="en-US" sz="1600" dirty="0" smtClean="0">
                <a:latin typeface="Arial" panose="020B0604020202020204" pitchFamily="34" charset="0"/>
              </a:rPr>
              <a:t>.</a:t>
            </a:r>
            <a:endParaRPr lang="en-US" altLang="en-US" sz="1600" dirty="0">
              <a:latin typeface="Arial" panose="020B0604020202020204" pitchFamily="34" charset="0"/>
            </a:endParaRPr>
          </a:p>
        </p:txBody>
      </p:sp>
      <p:sp>
        <p:nvSpPr>
          <p:cNvPr id="3" name="Rectangle 1"/>
          <p:cNvSpPr>
            <a:spLocks noChangeArrowheads="1"/>
          </p:cNvSpPr>
          <p:nvPr/>
        </p:nvSpPr>
        <p:spPr bwMode="auto">
          <a:xfrm>
            <a:off x="681834" y="2548441"/>
            <a:ext cx="1031734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smtClean="0">
                <a:ln>
                  <a:noFill/>
                </a:ln>
                <a:solidFill>
                  <a:schemeClr val="tx1"/>
                </a:solidFill>
                <a:effectLst/>
                <a:latin typeface="Arial" panose="020B0604020202020204" pitchFamily="34" charset="0"/>
              </a:rPr>
              <a:t>Layer 1</a:t>
            </a:r>
            <a:r>
              <a:rPr kumimoji="0" lang="en-US" altLang="en-US" sz="1600" b="0" i="0" u="none" strike="noStrike" cap="none" normalizeH="0" baseline="0" dirty="0" smtClean="0">
                <a:ln>
                  <a:noFill/>
                </a:ln>
                <a:solidFill>
                  <a:schemeClr val="tx1"/>
                </a:solidFill>
                <a:effectLst/>
                <a:latin typeface="Arial" panose="020B0604020202020204" pitchFamily="34" charset="0"/>
              </a:rPr>
              <a:t>: After the first layer, a user's embedding is updated based on the features of the creators they directly engage with (1-hop neighbors). This captures their immediate interests.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smtClean="0">
                <a:ln>
                  <a:noFill/>
                </a:ln>
                <a:solidFill>
                  <a:schemeClr val="tx1"/>
                </a:solidFill>
                <a:effectLst/>
                <a:latin typeface="Arial" panose="020B0604020202020204" pitchFamily="34" charset="0"/>
              </a:rPr>
              <a:t>Layer 2</a:t>
            </a:r>
            <a:r>
              <a:rPr kumimoji="0" lang="en-US" altLang="en-US" sz="1600" b="0" i="0" u="none" strike="noStrike" cap="none" normalizeH="0" baseline="0" dirty="0" smtClean="0">
                <a:ln>
                  <a:noFill/>
                </a:ln>
                <a:solidFill>
                  <a:schemeClr val="tx1"/>
                </a:solidFill>
                <a:effectLst/>
                <a:latin typeface="Arial" panose="020B0604020202020204" pitchFamily="34" charset="0"/>
              </a:rPr>
              <a:t>: The second layer aggregates information from two hops away. This means a user's embedding is now influenced by the creators that their </a:t>
            </a:r>
            <a:r>
              <a:rPr kumimoji="0" lang="en-US" altLang="en-US" sz="1600" b="0" i="1" u="none" strike="noStrike" cap="none" normalizeH="0" baseline="0" dirty="0" smtClean="0">
                <a:ln>
                  <a:noFill/>
                </a:ln>
                <a:solidFill>
                  <a:schemeClr val="tx1"/>
                </a:solidFill>
                <a:effectLst/>
                <a:latin typeface="Arial" panose="020B0604020202020204" pitchFamily="34" charset="0"/>
              </a:rPr>
              <a:t>favorite creators</a:t>
            </a:r>
            <a:r>
              <a:rPr kumimoji="0" lang="en-US" altLang="en-US" sz="1600" b="0" i="0" u="none" strike="noStrike" cap="none" normalizeH="0" baseline="0" dirty="0" smtClean="0">
                <a:ln>
                  <a:noFill/>
                </a:ln>
                <a:solidFill>
                  <a:schemeClr val="tx1"/>
                </a:solidFill>
                <a:effectLst/>
                <a:latin typeface="Arial" panose="020B0604020202020204" pitchFamily="34" charset="0"/>
              </a:rPr>
              <a:t> engage with. This "friends of friends" context is powerful for discovering new, relevant content and understanding community structure.</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lnSpc>
                <a:spcPct val="150000"/>
              </a:lnSpc>
              <a:spcBef>
                <a:spcPct val="0"/>
              </a:spcBef>
              <a:spcAft>
                <a:spcPct val="0"/>
              </a:spcAft>
            </a:pPr>
            <a:r>
              <a:rPr kumimoji="0" lang="en-US" altLang="en-US" sz="1600" b="0" i="0" u="none" strike="noStrike" cap="none" normalizeH="0" baseline="0" dirty="0" smtClean="0">
                <a:ln>
                  <a:noFill/>
                </a:ln>
                <a:solidFill>
                  <a:schemeClr val="tx1"/>
                </a:solidFill>
                <a:effectLst/>
                <a:latin typeface="Arial" panose="020B0604020202020204" pitchFamily="34" charset="0"/>
              </a:rPr>
              <a:t>For social recommendations, a 2-hop neighborhood often provides the </a:t>
            </a:r>
            <a:r>
              <a:rPr kumimoji="0" lang="en-US" altLang="en-US" sz="1600" b="1" i="0" u="none" strike="noStrike" cap="none" normalizeH="0" baseline="0" dirty="0" smtClean="0">
                <a:ln>
                  <a:noFill/>
                </a:ln>
                <a:solidFill>
                  <a:schemeClr val="tx1"/>
                </a:solidFill>
                <a:effectLst/>
                <a:latin typeface="Arial" panose="020B0604020202020204" pitchFamily="34" charset="0"/>
              </a:rPr>
              <a:t>best balance</a:t>
            </a:r>
            <a:r>
              <a:rPr kumimoji="0" lang="en-US" altLang="en-US" sz="1600" b="0" i="0" u="none" strike="noStrike" cap="none" normalizeH="0" baseline="0" dirty="0" smtClean="0">
                <a:ln>
                  <a:noFill/>
                </a:ln>
                <a:solidFill>
                  <a:schemeClr val="tx1"/>
                </a:solidFill>
                <a:effectLst/>
                <a:latin typeface="Arial" panose="020B0604020202020204" pitchFamily="34" charset="0"/>
              </a:rPr>
              <a:t>, capturing enough context without gathering irrelevant information from too far away in the graph. A potential problem with adding too many GNN layers is “</a:t>
            </a:r>
            <a:r>
              <a:rPr kumimoji="0" lang="en-US" altLang="en-US" sz="1600" b="1" i="0" u="none" strike="noStrike" cap="none" normalizeH="0" baseline="0" dirty="0" err="1" smtClean="0">
                <a:ln>
                  <a:noFill/>
                </a:ln>
                <a:solidFill>
                  <a:schemeClr val="tx1"/>
                </a:solidFill>
                <a:effectLst/>
                <a:latin typeface="Arial" panose="020B0604020202020204" pitchFamily="34" charset="0"/>
              </a:rPr>
              <a:t>oversmoothing</a:t>
            </a:r>
            <a:r>
              <a:rPr kumimoji="0" lang="en-US" altLang="en-US" sz="1600" b="1" i="0" u="none" strike="noStrike" cap="none" normalizeH="0" baseline="0" dirty="0" smtClean="0">
                <a:ln>
                  <a:noFill/>
                </a:ln>
                <a:solidFill>
                  <a:schemeClr val="tx1"/>
                </a:solidFill>
                <a:effectLst/>
                <a:latin typeface="Arial" panose="020B0604020202020204" pitchFamily="34" charset="0"/>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As you add more layers, a node's embedding is influenced by nodes that are farther and farther away. After many layers, the embedding of all nodes can become very similar, losing their unique, local information.</a:t>
            </a:r>
          </a:p>
        </p:txBody>
      </p:sp>
    </p:spTree>
    <p:extLst>
      <p:ext uri="{BB962C8B-B14F-4D97-AF65-F5344CB8AC3E}">
        <p14:creationId xmlns:p14="http://schemas.microsoft.com/office/powerpoint/2010/main" val="45521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5755</TotalTime>
  <Words>1283</Words>
  <Application>Microsoft Office PowerPoint</Application>
  <PresentationFormat>Widescreen</PresentationFormat>
  <Paragraphs>53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Unicode MS</vt:lpstr>
      <vt:lpstr>Arial</vt:lpstr>
      <vt:lpstr>Calibri</vt:lpstr>
      <vt:lpstr>Calibri Light</vt:lpstr>
      <vt:lpstr>Cambria Math</vt:lpstr>
      <vt:lpstr>Office Theme</vt:lpstr>
      <vt:lpstr>Similar Creator Recommendation Based on Graph Neural Network</vt:lpstr>
      <vt:lpstr>Background and Collected Data</vt:lpstr>
      <vt:lpstr>GNN Types and Model Selection </vt:lpstr>
      <vt:lpstr>GraphSAGE Theoretical Derivation</vt:lpstr>
      <vt:lpstr>Training the GraphSAGE from Engagements</vt:lpstr>
      <vt:lpstr>Questions</vt:lpstr>
      <vt:lpstr>Questions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Similar Creator Recommendation Based on Graph Neural Network</dc:title>
  <dc:creator>Young-hwan Lee</dc:creator>
  <cp:lastModifiedBy>Young-hwan Lee</cp:lastModifiedBy>
  <cp:revision>76</cp:revision>
  <dcterms:created xsi:type="dcterms:W3CDTF">2025-09-25T17:45:30Z</dcterms:created>
  <dcterms:modified xsi:type="dcterms:W3CDTF">2025-09-29T17:40:56Z</dcterms:modified>
</cp:coreProperties>
</file>