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10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2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6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26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5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73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3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0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5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8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8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C91DBF-0BC0-4D09-8D89-6A71223C364D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1AB1-B789-4C8B-81B2-AF953D013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13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xianwei520/rea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8F1D-22E5-477B-BA7E-73AE951D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195" y="1065165"/>
            <a:ext cx="8825658" cy="2030910"/>
          </a:xfrm>
        </p:spPr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81E8FF-2330-40C3-8F95-5BA29237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880" y="3534368"/>
            <a:ext cx="8825658" cy="86142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89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1.6 React</a:t>
            </a:r>
            <a:r>
              <a:rPr lang="zh-CN" altLang="en-US" dirty="0"/>
              <a:t>组件生命周期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altLang="zh-CN" b="1" dirty="0" err="1"/>
              <a:t>componentWillMount</a:t>
            </a:r>
            <a:r>
              <a:rPr lang="en-US" altLang="zh-CN" dirty="0"/>
              <a:t> </a:t>
            </a:r>
            <a:r>
              <a:rPr lang="zh-CN" altLang="en-US" dirty="0"/>
              <a:t>在渲染前调用</a:t>
            </a:r>
            <a:r>
              <a:rPr lang="en-US" altLang="zh-CN" dirty="0"/>
              <a:t>,</a:t>
            </a:r>
            <a:r>
              <a:rPr lang="zh-CN" altLang="en-US" dirty="0"/>
              <a:t>在客户端也在服务端。</a:t>
            </a:r>
          </a:p>
          <a:p>
            <a:pPr latinLnBrk="1"/>
            <a:r>
              <a:rPr lang="en-US" altLang="zh-CN" b="1" dirty="0" err="1"/>
              <a:t>componentDidMount</a:t>
            </a:r>
            <a:r>
              <a:rPr lang="en-US" altLang="zh-CN" dirty="0"/>
              <a:t> : </a:t>
            </a:r>
            <a:r>
              <a:rPr lang="zh-CN" altLang="en-US" dirty="0"/>
              <a:t>在第一次渲染后调用，只在客户端。之后组件已经生成了对应的</a:t>
            </a:r>
            <a:r>
              <a:rPr lang="en-US" altLang="zh-CN" dirty="0"/>
              <a:t>DOM</a:t>
            </a:r>
            <a:r>
              <a:rPr lang="zh-CN" altLang="en-US" dirty="0"/>
              <a:t>结构，可以通过</a:t>
            </a:r>
            <a:r>
              <a:rPr lang="en-US" altLang="zh-CN" dirty="0" err="1"/>
              <a:t>this.getDOMNode</a:t>
            </a:r>
            <a:r>
              <a:rPr lang="en-US" altLang="zh-CN" dirty="0"/>
              <a:t>()</a:t>
            </a:r>
            <a:r>
              <a:rPr lang="zh-CN" altLang="en-US" dirty="0"/>
              <a:t>来进行访问。 如果你想和其他</a:t>
            </a:r>
            <a:r>
              <a:rPr lang="en-US" altLang="zh-CN" dirty="0"/>
              <a:t>JavaScript</a:t>
            </a:r>
            <a:r>
              <a:rPr lang="zh-CN" altLang="en-US" dirty="0"/>
              <a:t>框架一起使用，可以在这个方法中调用</a:t>
            </a:r>
            <a:r>
              <a:rPr lang="en-US" altLang="zh-CN" dirty="0" err="1"/>
              <a:t>setTimeout</a:t>
            </a:r>
            <a:r>
              <a:rPr lang="en-US" altLang="zh-CN" dirty="0"/>
              <a:t>, </a:t>
            </a:r>
            <a:r>
              <a:rPr lang="en-US" altLang="zh-CN" dirty="0" err="1"/>
              <a:t>setInterval</a:t>
            </a:r>
            <a:r>
              <a:rPr lang="zh-CN" altLang="en-US" dirty="0"/>
              <a:t>或者发送</a:t>
            </a:r>
            <a:r>
              <a:rPr lang="en-US" altLang="zh-CN" dirty="0"/>
              <a:t>AJAX</a:t>
            </a:r>
            <a:r>
              <a:rPr lang="zh-CN" altLang="en-US" dirty="0"/>
              <a:t>请求等操作</a:t>
            </a:r>
            <a:r>
              <a:rPr lang="en-US" altLang="zh-CN" dirty="0"/>
              <a:t>(</a:t>
            </a:r>
            <a:r>
              <a:rPr lang="zh-CN" altLang="en-US" dirty="0"/>
              <a:t>防止异部操作阻塞</a:t>
            </a:r>
            <a:r>
              <a:rPr lang="en-US" altLang="zh-CN" dirty="0"/>
              <a:t>UI)</a:t>
            </a:r>
            <a:r>
              <a:rPr lang="zh-CN" altLang="en-US" dirty="0"/>
              <a:t>。</a:t>
            </a:r>
          </a:p>
          <a:p>
            <a:pPr latinLnBrk="1"/>
            <a:r>
              <a:rPr lang="en-US" altLang="zh-CN" b="1" dirty="0" err="1"/>
              <a:t>componentWillReceiveProps</a:t>
            </a:r>
            <a:r>
              <a:rPr lang="en-US" altLang="zh-CN" dirty="0"/>
              <a:t> </a:t>
            </a:r>
            <a:r>
              <a:rPr lang="zh-CN" altLang="en-US" dirty="0"/>
              <a:t>在组件接收到一个新的 </a:t>
            </a:r>
            <a:r>
              <a:rPr lang="en-US" altLang="zh-CN" dirty="0"/>
              <a:t>prop (</a:t>
            </a:r>
            <a:r>
              <a:rPr lang="zh-CN" altLang="en-US" dirty="0"/>
              <a:t>更新后</a:t>
            </a:r>
            <a:r>
              <a:rPr lang="en-US" altLang="zh-CN" dirty="0"/>
              <a:t>)</a:t>
            </a:r>
            <a:r>
              <a:rPr lang="zh-CN" altLang="en-US" dirty="0"/>
              <a:t>时被调用。这个方法在初始化</a:t>
            </a:r>
            <a:r>
              <a:rPr lang="en-US" altLang="zh-CN" dirty="0"/>
              <a:t>render</a:t>
            </a:r>
            <a:r>
              <a:rPr lang="zh-CN" altLang="en-US" dirty="0"/>
              <a:t>时不会被调用。</a:t>
            </a:r>
          </a:p>
          <a:p>
            <a:pPr latinLnBrk="1"/>
            <a:r>
              <a:rPr lang="en-US" altLang="zh-CN" b="1" dirty="0" err="1"/>
              <a:t>shouldComponentUpdate</a:t>
            </a:r>
            <a:r>
              <a:rPr lang="en-US" altLang="zh-CN" dirty="0"/>
              <a:t> </a:t>
            </a:r>
            <a:r>
              <a:rPr lang="zh-CN" altLang="en-US" dirty="0"/>
              <a:t>返回一个布尔值。在组件接收到新的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时被调用。在初始化时或者使用</a:t>
            </a:r>
            <a:r>
              <a:rPr lang="en-US" altLang="zh-CN" dirty="0" err="1"/>
              <a:t>forceUpdate</a:t>
            </a:r>
            <a:r>
              <a:rPr lang="zh-CN" altLang="en-US" dirty="0"/>
              <a:t>时不被调用。 </a:t>
            </a:r>
            <a:br>
              <a:rPr lang="zh-CN" altLang="en-US" dirty="0"/>
            </a:br>
            <a:r>
              <a:rPr lang="zh-CN" altLang="en-US" dirty="0"/>
              <a:t>可以在你确认不需要更新组件时使用。</a:t>
            </a:r>
          </a:p>
          <a:p>
            <a:pPr latinLnBrk="1"/>
            <a:r>
              <a:rPr lang="en-US" altLang="zh-CN" b="1" dirty="0" err="1"/>
              <a:t>componentWillUpdate</a:t>
            </a:r>
            <a:r>
              <a:rPr lang="zh-CN" altLang="en-US" dirty="0"/>
              <a:t>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但还没有</a:t>
            </a:r>
            <a:r>
              <a:rPr lang="en-US" altLang="zh-CN" dirty="0"/>
              <a:t>render</a:t>
            </a:r>
            <a:r>
              <a:rPr lang="zh-CN" altLang="en-US" dirty="0"/>
              <a:t>时被调用。在初始化时不会被调用。</a:t>
            </a:r>
          </a:p>
          <a:p>
            <a:pPr latinLnBrk="1"/>
            <a:r>
              <a:rPr lang="en-US" altLang="zh-CN" b="1" dirty="0" err="1"/>
              <a:t>componentDidUpdate</a:t>
            </a:r>
            <a:r>
              <a:rPr lang="en-US" altLang="zh-CN" dirty="0"/>
              <a:t> </a:t>
            </a:r>
            <a:r>
              <a:rPr lang="zh-CN" altLang="en-US" dirty="0"/>
              <a:t>在组件完成更新后立即调用。在初始化时不会被调用。</a:t>
            </a:r>
          </a:p>
          <a:p>
            <a:pPr latinLnBrk="1"/>
            <a:r>
              <a:rPr lang="en-US" altLang="zh-CN" b="1" dirty="0" err="1"/>
              <a:t>componentWillUnmount</a:t>
            </a:r>
            <a:r>
              <a:rPr lang="zh-CN" altLang="en-US" dirty="0"/>
              <a:t>在组件从 </a:t>
            </a:r>
            <a:r>
              <a:rPr lang="en-US" altLang="zh-CN" dirty="0"/>
              <a:t>DOM </a:t>
            </a:r>
            <a:r>
              <a:rPr lang="zh-CN" altLang="en-US" dirty="0"/>
              <a:t>中移除的时候立刻被调用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523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一个简单的表单输入验证例子</a:t>
            </a:r>
            <a:r>
              <a:rPr lang="en-US" altLang="zh-CN" dirty="0"/>
              <a:t>(es5)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pPr latinLnBrk="1"/>
            <a:r>
              <a:rPr lang="zh-CN" altLang="en-US" b="1" dirty="0"/>
              <a:t>输入值作为状态，改变状态放入</a:t>
            </a:r>
            <a:r>
              <a:rPr lang="en-US" altLang="zh-CN" b="1" dirty="0" err="1"/>
              <a:t>onChange</a:t>
            </a:r>
            <a:r>
              <a:rPr lang="zh-CN" altLang="en-US" b="1" dirty="0"/>
              <a:t>中</a:t>
            </a:r>
            <a:endParaRPr lang="en-US" altLang="zh-CN" b="1" dirty="0"/>
          </a:p>
          <a:p>
            <a:pPr latinLnBrk="1"/>
            <a:r>
              <a:rPr lang="zh-CN" altLang="en-US" b="1" dirty="0"/>
              <a:t>验证提示作为状态</a:t>
            </a:r>
            <a:endParaRPr lang="en-US" altLang="zh-CN" b="1" dirty="0"/>
          </a:p>
          <a:p>
            <a:pPr marL="0" indent="0" latinLnBrk="1">
              <a:buNone/>
            </a:pPr>
            <a:r>
              <a:rPr lang="zh-CN" altLang="en-US" b="1" dirty="0"/>
              <a:t>（见例</a:t>
            </a:r>
            <a:r>
              <a:rPr lang="en-US" altLang="zh-CN" b="1" dirty="0"/>
              <a:t>5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91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邮件工具单位情况表单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pPr latinLnBrk="1"/>
            <a:r>
              <a:rPr lang="en-US" altLang="zh-CN" b="1" dirty="0"/>
              <a:t>Es5</a:t>
            </a:r>
            <a:r>
              <a:rPr lang="zh-CN" altLang="en-US" b="1" dirty="0"/>
              <a:t>模式下</a:t>
            </a:r>
            <a:r>
              <a:rPr lang="en-US" altLang="zh-CN" b="1" dirty="0" err="1"/>
              <a:t>css</a:t>
            </a:r>
            <a:r>
              <a:rPr lang="zh-CN" altLang="en-US" b="1" dirty="0"/>
              <a:t>引入方式，与后面的</a:t>
            </a:r>
            <a:r>
              <a:rPr lang="en-US" altLang="zh-CN" b="1" dirty="0"/>
              <a:t>es6</a:t>
            </a:r>
            <a:r>
              <a:rPr lang="zh-CN" altLang="en-US" b="1" dirty="0"/>
              <a:t>作为对比</a:t>
            </a:r>
            <a:endParaRPr lang="en-US" altLang="zh-CN" b="1" dirty="0"/>
          </a:p>
          <a:p>
            <a:pPr latinLnBrk="1"/>
            <a:r>
              <a:rPr lang="zh-CN" altLang="en-US" b="1" dirty="0"/>
              <a:t>三元运算在</a:t>
            </a:r>
            <a:r>
              <a:rPr lang="en-US" altLang="zh-CN" b="1" dirty="0"/>
              <a:t>JSX</a:t>
            </a:r>
            <a:r>
              <a:rPr lang="zh-CN" altLang="en-US" b="1" dirty="0"/>
              <a:t>中的运用</a:t>
            </a:r>
            <a:endParaRPr lang="en-US" altLang="zh-CN" b="1" dirty="0"/>
          </a:p>
          <a:p>
            <a:pPr marL="0" indent="0" latinLnBrk="1">
              <a:buNone/>
            </a:pPr>
            <a:r>
              <a:rPr lang="zh-CN" altLang="en-US" b="1" dirty="0"/>
              <a:t>（见例</a:t>
            </a:r>
            <a:r>
              <a:rPr lang="en-US" altLang="zh-CN" b="1" dirty="0"/>
              <a:t>6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2776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231A0-83BD-4DDB-88BA-4D431821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18" y="1122795"/>
            <a:ext cx="8825657" cy="1915647"/>
          </a:xfrm>
        </p:spPr>
        <p:txBody>
          <a:bodyPr/>
          <a:lstStyle/>
          <a:p>
            <a:r>
              <a:rPr lang="zh-CN" altLang="en-US" dirty="0"/>
              <a:t>二，</a:t>
            </a:r>
            <a:r>
              <a:rPr lang="en-US" altLang="zh-CN" dirty="0" err="1"/>
              <a:t>react+router+webpack+antd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10A30-B274-4E72-BB5B-FC7A8D77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7313" y="3819559"/>
            <a:ext cx="8825658" cy="860400"/>
          </a:xfrm>
        </p:spPr>
        <p:txBody>
          <a:bodyPr/>
          <a:lstStyle/>
          <a:p>
            <a:r>
              <a:rPr lang="zh-CN" altLang="en-US" dirty="0"/>
              <a:t>一个简单的小型的项目框架</a:t>
            </a:r>
          </a:p>
        </p:txBody>
      </p:sp>
    </p:spTree>
    <p:extLst>
      <p:ext uri="{BB962C8B-B14F-4D97-AF65-F5344CB8AC3E}">
        <p14:creationId xmlns:p14="http://schemas.microsoft.com/office/powerpoint/2010/main" val="224378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dirty="0" err="1"/>
              <a:t>webpack</a:t>
            </a:r>
            <a:r>
              <a:rPr lang="zh-CN" altLang="en-US" dirty="0"/>
              <a:t>基本使用方法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439" y="2209112"/>
            <a:ext cx="7506707" cy="3867838"/>
          </a:xfrm>
        </p:spPr>
        <p:txBody>
          <a:bodyPr>
            <a:normAutofit/>
          </a:bodyPr>
          <a:lstStyle/>
          <a:p>
            <a:pPr latinLnBrk="1"/>
            <a:r>
              <a:rPr lang="en-US" altLang="zh-CN" b="1" dirty="0"/>
              <a:t>Es5</a:t>
            </a:r>
            <a:r>
              <a:rPr lang="zh-CN" altLang="en-US" b="1" dirty="0"/>
              <a:t>模式下</a:t>
            </a:r>
            <a:r>
              <a:rPr lang="en-US" altLang="zh-CN" b="1" dirty="0" err="1"/>
              <a:t>css</a:t>
            </a:r>
            <a:r>
              <a:rPr lang="zh-CN" altLang="en-US" b="1" dirty="0"/>
              <a:t>引入方式，与后面的</a:t>
            </a:r>
            <a:r>
              <a:rPr lang="en-US" altLang="zh-CN" b="1" dirty="0"/>
              <a:t>es6</a:t>
            </a:r>
            <a:r>
              <a:rPr lang="zh-CN" altLang="en-US" b="1" dirty="0"/>
              <a:t>作为对比</a:t>
            </a:r>
            <a:endParaRPr lang="en-US" altLang="zh-CN" b="1" dirty="0"/>
          </a:p>
          <a:p>
            <a:pPr latinLnBrk="1"/>
            <a:r>
              <a:rPr lang="zh-CN" altLang="en-US" b="1" dirty="0"/>
              <a:t>三元运算在</a:t>
            </a:r>
            <a:r>
              <a:rPr lang="en-US" altLang="zh-CN" b="1" dirty="0"/>
              <a:t>JSX</a:t>
            </a:r>
            <a:r>
              <a:rPr lang="zh-CN" altLang="en-US" b="1" dirty="0"/>
              <a:t>中的运用</a:t>
            </a:r>
            <a:endParaRPr lang="en-US" altLang="zh-CN" b="1" dirty="0"/>
          </a:p>
          <a:p>
            <a:pPr marL="0" indent="0" latinLnBrk="1">
              <a:buNone/>
            </a:pPr>
            <a:r>
              <a:rPr lang="zh-CN" altLang="en-US" b="1" dirty="0"/>
              <a:t>（见例</a:t>
            </a:r>
            <a:r>
              <a:rPr lang="en-US" altLang="zh-CN" b="1" dirty="0"/>
              <a:t>6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1026" name="Picture 2" descr="https://upload-images.jianshu.io/upload_images/1031000-160bc667d3b6093a.png?imageMogr2/auto-orient/">
            <a:extLst>
              <a:ext uri="{FF2B5EF4-FFF2-40B4-BE49-F238E27FC236}">
                <a16:creationId xmlns:a16="http://schemas.microsoft.com/office/drawing/2014/main" id="{ADF54BF1-D92B-4B4F-BE54-01307CDD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7" y="1448990"/>
            <a:ext cx="10229850" cy="447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9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altLang="zh-CN" dirty="0" err="1"/>
              <a:t>webpack</a:t>
            </a:r>
            <a:r>
              <a:rPr lang="zh-CN" altLang="en-US" dirty="0"/>
              <a:t>基本使用方法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pPr latinLnBrk="1"/>
            <a:r>
              <a:rPr lang="zh-CN" altLang="en-US" b="1" dirty="0"/>
              <a:t>在</a:t>
            </a:r>
            <a:r>
              <a:rPr lang="en-US" altLang="zh-CN" b="1" dirty="0"/>
              <a:t>webpack.config.js</a:t>
            </a:r>
            <a:r>
              <a:rPr lang="zh-CN" altLang="en-US" b="1" dirty="0"/>
              <a:t>中配置：</a:t>
            </a:r>
            <a:endParaRPr lang="en-US" altLang="zh-CN" b="1" dirty="0"/>
          </a:p>
          <a:p>
            <a:pPr latinLnBrk="1"/>
            <a:r>
              <a:rPr lang="en-US" altLang="zh-CN" b="1" dirty="0" err="1"/>
              <a:t>devtool</a:t>
            </a:r>
            <a:r>
              <a:rPr lang="en-US" altLang="zh-CN" b="1" dirty="0"/>
              <a:t>-</a:t>
            </a:r>
            <a:r>
              <a:rPr lang="zh-CN" altLang="en-US" b="1" dirty="0"/>
              <a:t>生成</a:t>
            </a:r>
            <a:r>
              <a:rPr lang="en-US" altLang="zh-CN" b="1" dirty="0"/>
              <a:t>source map</a:t>
            </a:r>
          </a:p>
          <a:p>
            <a:pPr latinLnBrk="1"/>
            <a:r>
              <a:rPr lang="en-US" altLang="zh-CN" b="1" dirty="0"/>
              <a:t>entry</a:t>
            </a:r>
          </a:p>
          <a:p>
            <a:pPr latinLnBrk="1"/>
            <a:r>
              <a:rPr lang="en-US" altLang="zh-CN" b="1" dirty="0"/>
              <a:t>output</a:t>
            </a:r>
          </a:p>
          <a:p>
            <a:pPr latinLnBrk="1"/>
            <a:r>
              <a:rPr lang="en-US" altLang="zh-CN" b="1" dirty="0" err="1"/>
              <a:t>devServer</a:t>
            </a:r>
            <a:endParaRPr lang="en-US" altLang="zh-CN" b="1" dirty="0"/>
          </a:p>
          <a:p>
            <a:pPr latinLnBrk="1"/>
            <a:r>
              <a:rPr lang="en-US" altLang="zh-CN" b="1" dirty="0"/>
              <a:t>module</a:t>
            </a:r>
          </a:p>
          <a:p>
            <a:pPr latinLnBrk="1"/>
            <a:r>
              <a:rPr lang="en-US" altLang="zh-CN" b="1" dirty="0"/>
              <a:t>loaders</a:t>
            </a:r>
          </a:p>
          <a:p>
            <a:pPr latinLnBrk="1"/>
            <a:r>
              <a:rPr lang="en-US" altLang="zh-CN" b="1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91705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2.2 react</a:t>
            </a:r>
            <a:r>
              <a:rPr lang="zh-CN" altLang="en-US" dirty="0"/>
              <a:t>组件状态</a:t>
            </a:r>
            <a:r>
              <a:rPr lang="en-US" altLang="zh-CN" dirty="0"/>
              <a:t>(es6)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altLang="zh-CN" b="1" dirty="0"/>
              <a:t>1 </a:t>
            </a:r>
            <a:r>
              <a:rPr lang="zh-CN" altLang="en-US" b="1" dirty="0"/>
              <a:t>引入模块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           import ‘’</a:t>
            </a:r>
            <a:r>
              <a:rPr lang="zh-CN" altLang="en-US" b="1" dirty="0"/>
              <a:t> 或者  </a:t>
            </a:r>
            <a:r>
              <a:rPr lang="en-US" altLang="zh-CN" b="1" dirty="0"/>
              <a:t>import  </a:t>
            </a:r>
            <a:r>
              <a:rPr lang="zh-CN" altLang="en-US" b="1" dirty="0"/>
              <a:t>组件 </a:t>
            </a:r>
            <a:r>
              <a:rPr lang="en-US" altLang="zh-CN" b="1" dirty="0"/>
              <a:t>from ‘’</a:t>
            </a:r>
          </a:p>
          <a:p>
            <a:pPr latinLnBrk="1"/>
            <a:r>
              <a:rPr lang="en-US" altLang="zh-CN" b="1" dirty="0"/>
              <a:t>2 </a:t>
            </a:r>
            <a:r>
              <a:rPr lang="zh-CN" altLang="en-US" b="1" dirty="0"/>
              <a:t>导出模块 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          Export </a:t>
            </a:r>
            <a:r>
              <a:rPr lang="en-US" altLang="zh-CN" b="1" dirty="0" err="1"/>
              <a:t>defaule</a:t>
            </a:r>
            <a:r>
              <a:rPr lang="en-US" altLang="zh-CN" b="1" dirty="0"/>
              <a:t> module</a:t>
            </a:r>
          </a:p>
          <a:p>
            <a:pPr latinLnBrk="1"/>
            <a:r>
              <a:rPr lang="en-US" altLang="zh-CN" b="1" dirty="0"/>
              <a:t>3  state</a:t>
            </a:r>
            <a:r>
              <a:rPr lang="zh-CN" altLang="en-US" b="1" dirty="0"/>
              <a:t>初始化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           class module extends component {</a:t>
            </a:r>
          </a:p>
          <a:p>
            <a:pPr marL="0" indent="0" latinLnBrk="1">
              <a:buNone/>
            </a:pPr>
            <a:r>
              <a:rPr lang="en-US" altLang="zh-CN" b="1" dirty="0"/>
              <a:t>                 constructor(props){</a:t>
            </a:r>
          </a:p>
          <a:p>
            <a:pPr marL="0" indent="0" latinLnBrk="1">
              <a:buNone/>
            </a:pPr>
            <a:r>
              <a:rPr lang="en-US" altLang="zh-CN" b="1" dirty="0"/>
              <a:t>                 super(props);</a:t>
            </a:r>
          </a:p>
          <a:p>
            <a:pPr marL="0" indent="0" latinLnBrk="1">
              <a:buNone/>
            </a:pPr>
            <a:r>
              <a:rPr lang="en-US" altLang="zh-CN" b="1" dirty="0"/>
              <a:t>                 </a:t>
            </a:r>
            <a:r>
              <a:rPr lang="en-US" altLang="zh-CN" b="1" dirty="0" err="1"/>
              <a:t>this.state</a:t>
            </a:r>
            <a:r>
              <a:rPr lang="en-US" altLang="zh-CN" b="1" dirty="0"/>
              <a:t>= {</a:t>
            </a:r>
          </a:p>
          <a:p>
            <a:pPr marL="0" indent="0" latinLnBrk="1">
              <a:buNone/>
            </a:pPr>
            <a:r>
              <a:rPr lang="en-US" altLang="zh-CN" b="1" dirty="0"/>
              <a:t>                  };</a:t>
            </a:r>
          </a:p>
          <a:p>
            <a:pPr latinLnBrk="1"/>
            <a:r>
              <a:rPr lang="en-US" altLang="zh-CN" b="1" dirty="0"/>
              <a:t>4 </a:t>
            </a:r>
            <a:r>
              <a:rPr lang="zh-CN" altLang="en-US" b="1" dirty="0"/>
              <a:t>方法使用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          </a:t>
            </a:r>
            <a:r>
              <a:rPr lang="en-US" altLang="zh-CN" b="1" dirty="0" err="1"/>
              <a:t>this.handleChange.bind</a:t>
            </a:r>
            <a:r>
              <a:rPr lang="en-US" altLang="zh-CN" b="1" dirty="0"/>
              <a:t>(this)</a:t>
            </a:r>
          </a:p>
        </p:txBody>
      </p:sp>
    </p:spTree>
    <p:extLst>
      <p:ext uri="{BB962C8B-B14F-4D97-AF65-F5344CB8AC3E}">
        <p14:creationId xmlns:p14="http://schemas.microsoft.com/office/powerpoint/2010/main" val="396361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2.3 bootstrap</a:t>
            </a:r>
            <a:r>
              <a:rPr lang="zh-CN" altLang="en-US" dirty="0"/>
              <a:t>样式引入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pPr latinLnBrk="1"/>
            <a:r>
              <a:rPr lang="en-US" altLang="zh-CN" b="1" dirty="0" err="1"/>
              <a:t>Webpack</a:t>
            </a:r>
            <a:r>
              <a:rPr lang="zh-CN" altLang="en-US" b="1" dirty="0"/>
              <a:t>引入</a:t>
            </a:r>
            <a:r>
              <a:rPr lang="en-US" altLang="zh-CN" b="1" dirty="0" err="1"/>
              <a:t>css</a:t>
            </a:r>
            <a:r>
              <a:rPr lang="zh-CN" altLang="en-US" b="1" dirty="0"/>
              <a:t>，若</a:t>
            </a:r>
            <a:r>
              <a:rPr lang="en-US" altLang="zh-CN" b="1" dirty="0" err="1"/>
              <a:t>css</a:t>
            </a:r>
            <a:r>
              <a:rPr lang="zh-CN" altLang="en-US" b="1" dirty="0"/>
              <a:t>引用额外文件（如</a:t>
            </a:r>
            <a:r>
              <a:rPr lang="en-US" altLang="zh-CN" b="1" dirty="0"/>
              <a:t>.jpg</a:t>
            </a:r>
            <a:r>
              <a:rPr lang="zh-CN" altLang="en-US" b="1" dirty="0"/>
              <a:t>和字体等），需要使用相应</a:t>
            </a:r>
            <a:r>
              <a:rPr lang="en-US" altLang="zh-CN" b="1" dirty="0"/>
              <a:t>loader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1847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en-US" altLang="zh-CN" dirty="0" err="1"/>
              <a:t>antd</a:t>
            </a:r>
            <a:r>
              <a:rPr lang="zh-CN" altLang="en-US" dirty="0"/>
              <a:t>库使用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pPr latinLnBrk="1"/>
            <a:r>
              <a:rPr lang="en-US" altLang="zh-CN" b="1" dirty="0"/>
              <a:t>react-bootstrap</a:t>
            </a:r>
            <a:r>
              <a:rPr lang="zh-CN" altLang="en-US" dirty="0"/>
              <a:t>项目处于开发活跃期，所有 </a:t>
            </a:r>
            <a:r>
              <a:rPr lang="en-US" altLang="zh-CN" dirty="0"/>
              <a:t>API </a:t>
            </a:r>
            <a:r>
              <a:rPr lang="zh-CN" altLang="en-US" dirty="0"/>
              <a:t>都有可能变化。</a:t>
            </a:r>
            <a:endParaRPr lang="en-US" altLang="zh-CN" dirty="0"/>
          </a:p>
          <a:p>
            <a:pPr latinLnBrk="1"/>
            <a:r>
              <a:rPr lang="en-US" altLang="zh-CN" b="1" dirty="0" err="1"/>
              <a:t>antd</a:t>
            </a:r>
            <a:r>
              <a:rPr lang="zh-CN" altLang="en-US" b="1" dirty="0"/>
              <a:t>库安装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            </a:t>
            </a:r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antd</a:t>
            </a:r>
            <a:r>
              <a:rPr lang="en-US" altLang="zh-CN" dirty="0"/>
              <a:t> –save</a:t>
            </a:r>
            <a:endParaRPr lang="en-US" altLang="zh-CN" b="1" dirty="0"/>
          </a:p>
          <a:p>
            <a:pPr latinLnBrk="1"/>
            <a:r>
              <a:rPr lang="en-US" altLang="zh-CN" b="1" dirty="0" err="1"/>
              <a:t>antd</a:t>
            </a:r>
            <a:r>
              <a:rPr lang="zh-CN" altLang="en-US" b="1" dirty="0"/>
              <a:t>组件使用</a:t>
            </a:r>
            <a:r>
              <a:rPr lang="en-US" altLang="zh-CN" b="1" dirty="0"/>
              <a:t>-</a:t>
            </a:r>
            <a:r>
              <a:rPr lang="zh-CN" altLang="en-US" b="1" dirty="0"/>
              <a:t>以时间选择器为例子</a:t>
            </a:r>
            <a:endParaRPr lang="en-US" altLang="zh-CN" b="1" dirty="0"/>
          </a:p>
          <a:p>
            <a:pPr latinLnBrk="1"/>
            <a:r>
              <a:rPr lang="en-US" altLang="zh-CN" b="1" dirty="0" err="1"/>
              <a:t>antd</a:t>
            </a:r>
            <a:r>
              <a:rPr lang="zh-CN" altLang="en-US" b="1" dirty="0"/>
              <a:t>组件国际化</a:t>
            </a:r>
            <a:endParaRPr lang="en-US" altLang="zh-CN" b="1" dirty="0"/>
          </a:p>
          <a:p>
            <a:pPr marL="0" indent="0" latinLnBrk="1">
              <a:buNone/>
            </a:pPr>
            <a:r>
              <a:rPr lang="en-US" altLang="zh-CN" b="1" dirty="0"/>
              <a:t>           </a:t>
            </a:r>
            <a:r>
              <a:rPr lang="en-US" altLang="zh-CN" dirty="0"/>
              <a:t>&lt;</a:t>
            </a:r>
            <a:r>
              <a:rPr lang="en-US" altLang="zh-CN" dirty="0" err="1"/>
              <a:t>LocaleProvider</a:t>
            </a:r>
            <a:r>
              <a:rPr lang="en-US" altLang="zh-CN" dirty="0"/>
              <a:t>  locale={</a:t>
            </a:r>
            <a:r>
              <a:rPr lang="en-US" altLang="zh-CN" dirty="0" err="1"/>
              <a:t>zhCN</a:t>
            </a:r>
            <a:r>
              <a:rPr lang="en-US" altLang="zh-CN" dirty="0"/>
              <a:t>}&gt;</a:t>
            </a:r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r>
              <a:rPr lang="en-US" altLang="zh-CN" b="1" dirty="0"/>
              <a:t>          </a:t>
            </a:r>
            <a:r>
              <a:rPr lang="en-US" altLang="zh-CN" dirty="0"/>
              <a:t>&lt;/</a:t>
            </a:r>
            <a:r>
              <a:rPr lang="en-US" altLang="zh-CN" dirty="0" err="1"/>
              <a:t>LocaleProvider</a:t>
            </a:r>
            <a:r>
              <a:rPr lang="en-US" altLang="zh-CN" dirty="0"/>
              <a:t>&gt;</a:t>
            </a:r>
          </a:p>
          <a:p>
            <a:pPr marL="0" indent="0" latinLnBrk="1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3413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231A0-83BD-4DDB-88BA-4D431821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18" y="1122795"/>
            <a:ext cx="8825657" cy="1915647"/>
          </a:xfrm>
        </p:spPr>
        <p:txBody>
          <a:bodyPr/>
          <a:lstStyle/>
          <a:p>
            <a:r>
              <a:rPr lang="zh-CN" altLang="en-US" dirty="0"/>
              <a:t>三，</a:t>
            </a:r>
            <a:r>
              <a:rPr lang="en-US" altLang="zh-CN" dirty="0" err="1"/>
              <a:t>react+redux+router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10A30-B274-4E72-BB5B-FC7A8D77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7313" y="3819559"/>
            <a:ext cx="8825658" cy="860400"/>
          </a:xfrm>
        </p:spPr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react</a:t>
            </a:r>
            <a:r>
              <a:rPr lang="zh-CN" altLang="en-US" dirty="0"/>
              <a:t>完整前端技术栈的例子项目</a:t>
            </a:r>
          </a:p>
        </p:txBody>
      </p:sp>
    </p:spTree>
    <p:extLst>
      <p:ext uri="{BB962C8B-B14F-4D97-AF65-F5344CB8AC3E}">
        <p14:creationId xmlns:p14="http://schemas.microsoft.com/office/powerpoint/2010/main" val="33001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.React</a:t>
            </a:r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使用 </a:t>
            </a:r>
            <a:r>
              <a:rPr lang="en-US" altLang="zh-CN" dirty="0"/>
              <a:t>JSX </a:t>
            </a:r>
            <a:r>
              <a:rPr lang="zh-CN" altLang="en-US" dirty="0"/>
              <a:t>来替代常规的 </a:t>
            </a:r>
            <a:r>
              <a:rPr lang="en-US" altLang="zh-CN" dirty="0"/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r>
              <a:rPr lang="en-US" altLang="zh-CN" dirty="0"/>
              <a:t>JSX </a:t>
            </a:r>
            <a:r>
              <a:rPr lang="zh-CN" altLang="en-US" dirty="0"/>
              <a:t>执行更快，因为它在编译为 </a:t>
            </a:r>
            <a:r>
              <a:rPr lang="en-US" altLang="zh-CN" dirty="0"/>
              <a:t>JavaScript </a:t>
            </a:r>
            <a:r>
              <a:rPr lang="zh-CN" altLang="en-US" dirty="0"/>
              <a:t>代码后进行了优化。</a:t>
            </a:r>
          </a:p>
          <a:p>
            <a:pPr latinLnBrk="1"/>
            <a:r>
              <a:rPr lang="zh-CN" altLang="en-US" dirty="0"/>
              <a:t>它是类型安全的，在编译过程中就能发现错误。</a:t>
            </a:r>
          </a:p>
          <a:p>
            <a:pPr latinLnBrk="1"/>
            <a:r>
              <a:rPr lang="zh-CN" altLang="en-US" dirty="0"/>
              <a:t>使用 </a:t>
            </a:r>
            <a:r>
              <a:rPr lang="en-US" altLang="zh-CN" dirty="0"/>
              <a:t>JSX </a:t>
            </a:r>
            <a:r>
              <a:rPr lang="zh-CN" altLang="en-US" dirty="0"/>
              <a:t>编写模板更加简单快速。</a:t>
            </a:r>
          </a:p>
          <a:p>
            <a:pPr marL="0" indent="0">
              <a:buNone/>
            </a:pPr>
            <a:r>
              <a:rPr lang="zh-CN" altLang="en-US" dirty="0"/>
              <a:t>简单例子：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ReactDOM.render</a:t>
            </a:r>
            <a:r>
              <a:rPr lang="en-US" altLang="zh-CN" dirty="0"/>
              <a:t>( </a:t>
            </a:r>
          </a:p>
          <a:p>
            <a:pPr marL="0" indent="0">
              <a:buNone/>
            </a:pPr>
            <a:r>
              <a:rPr lang="en-US" altLang="zh-CN" dirty="0"/>
              <a:t>&lt;h1&gt;Hello, world!&lt;/h1&gt;,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(‘root')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06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3.1 redux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altLang="zh-CN" dirty="0"/>
              <a:t>Redux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状态容器，提供可预测化的状态管理。</a:t>
            </a:r>
            <a:endParaRPr lang="en-US" altLang="zh-CN" dirty="0"/>
          </a:p>
          <a:p>
            <a:pPr latinLnBrk="1"/>
            <a:r>
              <a:rPr lang="zh-CN" altLang="en-US" dirty="0"/>
              <a:t>使用场景：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用户的使用方式复杂</a:t>
            </a:r>
          </a:p>
          <a:p>
            <a:pPr marL="0" indent="0">
              <a:buNone/>
            </a:pPr>
            <a:r>
              <a:rPr lang="zh-CN" altLang="en-US" dirty="0"/>
              <a:t>           不同身份的用户有不同的使用方式（比如普通用户和管理员）</a:t>
            </a:r>
          </a:p>
          <a:p>
            <a:pPr marL="0" indent="0">
              <a:buNone/>
            </a:pPr>
            <a:r>
              <a:rPr lang="zh-CN" altLang="en-US" dirty="0"/>
              <a:t>           多个用户之间可以协作</a:t>
            </a:r>
          </a:p>
          <a:p>
            <a:pPr marL="0" indent="0">
              <a:buNone/>
            </a:pPr>
            <a:r>
              <a:rPr lang="zh-CN" altLang="en-US" dirty="0"/>
              <a:t>           与服务器大量交互，或者使用了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View</a:t>
            </a:r>
            <a:r>
              <a:rPr lang="zh-CN" altLang="en-US" dirty="0"/>
              <a:t>要从多个来源获取数据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某个组件的状态，需要共享</a:t>
            </a:r>
          </a:p>
          <a:p>
            <a:pPr marL="0" indent="0">
              <a:buNone/>
            </a:pPr>
            <a:r>
              <a:rPr lang="zh-CN" altLang="en-US" dirty="0"/>
              <a:t>           某个状态需要在任何地方都可以拿到</a:t>
            </a:r>
          </a:p>
          <a:p>
            <a:pPr marL="0" indent="0">
              <a:buNone/>
            </a:pPr>
            <a:r>
              <a:rPr lang="zh-CN" altLang="en-US" dirty="0"/>
              <a:t>           一个组件需要改变全局状态</a:t>
            </a:r>
          </a:p>
          <a:p>
            <a:pPr marL="0" indent="0">
              <a:buNone/>
            </a:pPr>
            <a:r>
              <a:rPr lang="zh-CN" altLang="en-US" dirty="0"/>
              <a:t>          一个组件需要改变另一个组件的状态</a:t>
            </a:r>
          </a:p>
          <a:p>
            <a:pPr marL="0" indent="0">
              <a:buNone/>
            </a:pPr>
            <a:endParaRPr lang="zh-CN" altLang="en-US" dirty="0"/>
          </a:p>
          <a:p>
            <a:pPr latin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75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3.1 redux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pPr latinLnBrk="1"/>
            <a:r>
              <a:rPr lang="zh-CN" altLang="en-US" dirty="0"/>
              <a:t>核心理念：</a:t>
            </a:r>
            <a:endParaRPr lang="en-US" altLang="zh-CN" dirty="0"/>
          </a:p>
          <a:p>
            <a:pPr latinLnBrk="1"/>
            <a:r>
              <a:rPr lang="en-US" altLang="zh-CN" dirty="0"/>
              <a:t>Web </a:t>
            </a:r>
            <a:r>
              <a:rPr lang="zh-CN" altLang="en-US" dirty="0"/>
              <a:t>应用是一个状态机，视图与状态是一一对应的。</a:t>
            </a:r>
            <a:endParaRPr lang="en-US" altLang="zh-CN" dirty="0"/>
          </a:p>
          <a:p>
            <a:pPr latinLnBrk="1"/>
            <a:r>
              <a:rPr lang="zh-CN" altLang="en-US" dirty="0"/>
              <a:t>所有的状态，保存在一个对象里面。</a:t>
            </a:r>
          </a:p>
          <a:p>
            <a:pPr latin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564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3.2 redux</a:t>
            </a:r>
            <a:r>
              <a:rPr lang="zh-CN" altLang="en-US" dirty="0"/>
              <a:t>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1.store</a:t>
            </a:r>
            <a:r>
              <a:rPr lang="zh-CN" altLang="en-US" dirty="0"/>
              <a:t>生成：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     使用</a:t>
            </a:r>
            <a:r>
              <a:rPr lang="en-US" altLang="zh-CN" dirty="0" err="1"/>
              <a:t>createStore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         import { </a:t>
            </a:r>
            <a:r>
              <a:rPr lang="en-US" altLang="zh-CN" dirty="0" err="1"/>
              <a:t>createStroe</a:t>
            </a:r>
            <a:r>
              <a:rPr lang="en-US" altLang="zh-CN" dirty="0"/>
              <a:t>}  from ‘redux’;</a:t>
            </a:r>
          </a:p>
          <a:p>
            <a:pPr marL="0" indent="0" latinLnBrk="1"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const</a:t>
            </a:r>
            <a:r>
              <a:rPr lang="en-US" altLang="zh-CN" dirty="0"/>
              <a:t> store =</a:t>
            </a:r>
            <a:r>
              <a:rPr lang="en-US" altLang="zh-CN" dirty="0" err="1"/>
              <a:t>createStore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);</a:t>
            </a:r>
          </a:p>
          <a:p>
            <a:pPr latinLnBrk="1"/>
            <a:r>
              <a:rPr lang="en-US" altLang="zh-CN" dirty="0"/>
              <a:t>2 state</a:t>
            </a:r>
            <a:r>
              <a:rPr lang="zh-CN" altLang="en-US" dirty="0"/>
              <a:t>快照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const</a:t>
            </a:r>
            <a:r>
              <a:rPr lang="en-US" altLang="zh-CN" dirty="0"/>
              <a:t> state=</a:t>
            </a:r>
            <a:r>
              <a:rPr lang="en-US" altLang="zh-CN" dirty="0" err="1"/>
              <a:t>store.getState</a:t>
            </a:r>
            <a:r>
              <a:rPr lang="en-US" altLang="zh-CN" dirty="0"/>
              <a:t>();</a:t>
            </a:r>
          </a:p>
          <a:p>
            <a:pPr latinLnBrk="1"/>
            <a:r>
              <a:rPr lang="en-US" altLang="zh-CN" dirty="0"/>
              <a:t>3 action</a:t>
            </a:r>
          </a:p>
          <a:p>
            <a:pPr marL="0" indent="0" latinLnBrk="1">
              <a:buNone/>
            </a:pPr>
            <a:r>
              <a:rPr lang="en-US" altLang="zh-CN" dirty="0"/>
              <a:t>     state</a:t>
            </a:r>
            <a:r>
              <a:rPr lang="zh-CN" altLang="en-US" dirty="0"/>
              <a:t>的变化导致</a:t>
            </a:r>
            <a:r>
              <a:rPr lang="en-US" altLang="zh-CN" dirty="0"/>
              <a:t>view</a:t>
            </a:r>
            <a:r>
              <a:rPr lang="zh-CN" altLang="en-US" dirty="0"/>
              <a:t>变化，用户接触不到</a:t>
            </a:r>
            <a:r>
              <a:rPr lang="en-US" altLang="zh-CN" dirty="0"/>
              <a:t>state</a:t>
            </a:r>
            <a:r>
              <a:rPr lang="zh-CN" altLang="en-US" dirty="0"/>
              <a:t>，只能接触到</a:t>
            </a:r>
            <a:r>
              <a:rPr lang="en-US" altLang="zh-CN" dirty="0"/>
              <a:t>view</a:t>
            </a:r>
            <a:r>
              <a:rPr lang="zh-CN" altLang="en-US" dirty="0"/>
              <a:t>。</a:t>
            </a:r>
            <a:r>
              <a:rPr lang="en-US" altLang="zh-CN" dirty="0"/>
              <a:t>State</a:t>
            </a:r>
            <a:r>
              <a:rPr lang="zh-CN" altLang="en-US" dirty="0"/>
              <a:t>的变化同样是由</a:t>
            </a:r>
            <a:r>
              <a:rPr lang="en-US" altLang="zh-CN" dirty="0"/>
              <a:t>view</a:t>
            </a:r>
            <a:r>
              <a:rPr lang="zh-CN" altLang="en-US" dirty="0"/>
              <a:t>导致。</a:t>
            </a:r>
            <a:r>
              <a:rPr lang="en-US" altLang="zh-CN" dirty="0"/>
              <a:t>action</a:t>
            </a:r>
            <a:r>
              <a:rPr lang="zh-CN" altLang="en-US" dirty="0"/>
              <a:t>时</a:t>
            </a:r>
            <a:r>
              <a:rPr lang="en-US" altLang="zh-CN" dirty="0"/>
              <a:t>view</a:t>
            </a:r>
            <a:r>
              <a:rPr lang="zh-CN" altLang="en-US" dirty="0"/>
              <a:t>发出</a:t>
            </a:r>
            <a:r>
              <a:rPr lang="en-US" altLang="zh-CN" dirty="0"/>
              <a:t>state</a:t>
            </a:r>
            <a:r>
              <a:rPr lang="zh-CN" altLang="en-US" dirty="0"/>
              <a:t>变化通知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const</a:t>
            </a:r>
            <a:r>
              <a:rPr lang="en-US" altLang="zh-CN" dirty="0"/>
              <a:t> action = {</a:t>
            </a:r>
          </a:p>
          <a:p>
            <a:pPr marL="0" indent="0" latinLnBrk="1">
              <a:buNone/>
            </a:pPr>
            <a:r>
              <a:rPr lang="en-US" altLang="zh-CN" dirty="0"/>
              <a:t>                     type:</a:t>
            </a:r>
            <a:r>
              <a:rPr lang="zh-CN" altLang="en-US" dirty="0"/>
              <a:t> </a:t>
            </a:r>
            <a:r>
              <a:rPr lang="en-US" altLang="zh-CN" dirty="0"/>
              <a:t>‘ADD_TODO’,</a:t>
            </a:r>
          </a:p>
          <a:p>
            <a:pPr marL="0" indent="0" latinLnBrk="1">
              <a:buNone/>
            </a:pPr>
            <a:r>
              <a:rPr lang="en-US" altLang="zh-CN" dirty="0"/>
              <a:t>                     payload: ‘Learn Redux’}</a:t>
            </a:r>
          </a:p>
        </p:txBody>
      </p:sp>
    </p:spTree>
    <p:extLst>
      <p:ext uri="{BB962C8B-B14F-4D97-AF65-F5344CB8AC3E}">
        <p14:creationId xmlns:p14="http://schemas.microsoft.com/office/powerpoint/2010/main" val="188574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3.2 redux</a:t>
            </a:r>
            <a:r>
              <a:rPr lang="zh-CN" altLang="en-US" dirty="0"/>
              <a:t>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5"/>
            <a:ext cx="8946541" cy="5372099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altLang="zh-CN" dirty="0"/>
              <a:t>3.dispatch()</a:t>
            </a:r>
          </a:p>
          <a:p>
            <a:pPr marL="0" indent="0" latinLnBrk="1">
              <a:buNone/>
            </a:pPr>
            <a:r>
              <a:rPr lang="en-US" altLang="zh-CN" dirty="0"/>
              <a:t>      view</a:t>
            </a:r>
            <a:r>
              <a:rPr lang="zh-CN" altLang="en-US" dirty="0"/>
              <a:t>发出</a:t>
            </a:r>
            <a:r>
              <a:rPr lang="en-US" altLang="zh-CN" dirty="0"/>
              <a:t>action</a:t>
            </a:r>
            <a:r>
              <a:rPr lang="zh-CN" altLang="en-US" dirty="0"/>
              <a:t>的唯一方法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store.dispatch</a:t>
            </a:r>
            <a:r>
              <a:rPr lang="en-US" altLang="zh-CN" dirty="0"/>
              <a:t>(</a:t>
            </a:r>
            <a:r>
              <a:rPr lang="en-US" altLang="zh-CN" dirty="0" err="1"/>
              <a:t>addTodo</a:t>
            </a:r>
            <a:r>
              <a:rPr lang="en-US" altLang="zh-CN" dirty="0"/>
              <a:t>(‘Learn Redux’)</a:t>
            </a:r>
          </a:p>
          <a:p>
            <a:pPr latinLnBrk="1"/>
            <a:r>
              <a:rPr lang="en-US" altLang="zh-CN" dirty="0"/>
              <a:t>4 Reducer</a:t>
            </a:r>
          </a:p>
          <a:p>
            <a:pPr marL="0" indent="0" latinLnBrk="1">
              <a:buNone/>
            </a:pPr>
            <a:r>
              <a:rPr lang="en-US" altLang="zh-CN" dirty="0"/>
              <a:t>      store </a:t>
            </a:r>
            <a:r>
              <a:rPr lang="zh-CN" altLang="en-US" dirty="0"/>
              <a:t>收到</a:t>
            </a:r>
            <a:r>
              <a:rPr lang="en-US" altLang="zh-CN" dirty="0"/>
              <a:t>action</a:t>
            </a:r>
            <a:r>
              <a:rPr lang="zh-CN" altLang="en-US" dirty="0"/>
              <a:t>后，必须给出一个新的</a:t>
            </a:r>
            <a:r>
              <a:rPr lang="en-US" altLang="zh-CN" dirty="0" err="1"/>
              <a:t>state,view</a:t>
            </a:r>
            <a:r>
              <a:rPr lang="zh-CN" altLang="en-US" dirty="0"/>
              <a:t>才能发送变化，计算新的</a:t>
            </a:r>
            <a:r>
              <a:rPr lang="en-US" altLang="zh-CN" dirty="0"/>
              <a:t>state</a:t>
            </a:r>
            <a:r>
              <a:rPr lang="zh-CN" altLang="en-US" dirty="0"/>
              <a:t>过程叫做</a:t>
            </a:r>
            <a:r>
              <a:rPr lang="en-US" altLang="zh-CN" dirty="0"/>
              <a:t>reducer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const</a:t>
            </a:r>
            <a:r>
              <a:rPr lang="en-US" altLang="zh-CN" dirty="0"/>
              <a:t> reducer = function (</a:t>
            </a:r>
            <a:r>
              <a:rPr lang="en-US" altLang="zh-CN" dirty="0" err="1"/>
              <a:t>state,action</a:t>
            </a:r>
            <a:r>
              <a:rPr lang="en-US" altLang="zh-CN" dirty="0"/>
              <a:t>){</a:t>
            </a:r>
          </a:p>
          <a:p>
            <a:pPr marL="0" indent="0" latinLnBrk="1">
              <a:buNone/>
            </a:pPr>
            <a:r>
              <a:rPr lang="en-US" altLang="zh-CN" dirty="0"/>
              <a:t>                    return  </a:t>
            </a:r>
            <a:r>
              <a:rPr lang="en-US" altLang="zh-CN" dirty="0" err="1"/>
              <a:t>new_state</a:t>
            </a:r>
            <a:r>
              <a:rPr lang="en-US" altLang="zh-CN" dirty="0"/>
              <a:t>;</a:t>
            </a:r>
          </a:p>
          <a:p>
            <a:pPr marL="0" indent="0" latinLnBrk="1">
              <a:buNone/>
            </a:pPr>
            <a:r>
              <a:rPr lang="en-US" altLang="zh-CN" dirty="0"/>
              <a:t>              }</a:t>
            </a:r>
          </a:p>
          <a:p>
            <a:pPr latinLnBrk="1"/>
            <a:r>
              <a:rPr lang="zh-CN" altLang="en-US" dirty="0"/>
              <a:t>注意：</a:t>
            </a:r>
            <a:r>
              <a:rPr lang="en-US" altLang="zh-CN" dirty="0"/>
              <a:t>reducer</a:t>
            </a:r>
            <a:r>
              <a:rPr lang="zh-CN" altLang="en-US" dirty="0"/>
              <a:t>必须是纯函数</a:t>
            </a:r>
            <a:endParaRPr lang="en-US" altLang="zh-CN" dirty="0"/>
          </a:p>
          <a:p>
            <a:pPr latinLnBrk="1"/>
            <a:r>
              <a:rPr lang="en-US" altLang="zh-CN" dirty="0"/>
              <a:t>5 subscribe()</a:t>
            </a:r>
          </a:p>
          <a:p>
            <a:pPr marL="0" indent="0" latinLnBrk="1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store.subscribe</a:t>
            </a:r>
            <a:r>
              <a:rPr lang="zh-CN" altLang="en-US" dirty="0"/>
              <a:t>设置监听函数，</a:t>
            </a:r>
            <a:r>
              <a:rPr lang="en-US" altLang="zh-CN" dirty="0"/>
              <a:t>state</a:t>
            </a:r>
            <a:r>
              <a:rPr lang="zh-CN" altLang="en-US" dirty="0"/>
              <a:t>发生变化时自动执行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(</a:t>
            </a:r>
            <a:r>
              <a:rPr lang="zh-CN" altLang="en-US" dirty="0"/>
              <a:t>见例子）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038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3.2 redux</a:t>
            </a:r>
            <a:r>
              <a:rPr lang="zh-CN" altLang="en-US" dirty="0"/>
              <a:t>基本用法</a:t>
            </a:r>
          </a:p>
        </p:txBody>
      </p:sp>
      <p:pic>
        <p:nvPicPr>
          <p:cNvPr id="3074" name="Picture 2" descr="http://www.ruanyifeng.com/blogimg/asset/2016/bg2016091802.jpg">
            <a:extLst>
              <a:ext uri="{FF2B5EF4-FFF2-40B4-BE49-F238E27FC236}">
                <a16:creationId xmlns:a16="http://schemas.microsoft.com/office/drawing/2014/main" id="{362B5F98-9531-4353-B357-2A7BACCEA2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466571"/>
            <a:ext cx="6578074" cy="49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2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3.3 react-redux </a:t>
            </a:r>
            <a:r>
              <a:rPr lang="zh-CN" altLang="en-US" dirty="0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5"/>
            <a:ext cx="8946541" cy="5372099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altLang="zh-CN" dirty="0"/>
              <a:t>React-Redux </a:t>
            </a:r>
            <a:r>
              <a:rPr lang="zh-CN" altLang="en-US" dirty="0"/>
              <a:t>将所有组件分成两大类：</a:t>
            </a:r>
            <a:r>
              <a:rPr lang="en-US" altLang="zh-CN" dirty="0"/>
              <a:t>UI </a:t>
            </a:r>
            <a:r>
              <a:rPr lang="zh-CN" altLang="en-US" dirty="0"/>
              <a:t>组件（</a:t>
            </a:r>
            <a:r>
              <a:rPr lang="en-US" altLang="zh-CN" dirty="0"/>
              <a:t>presentational component</a:t>
            </a:r>
            <a:r>
              <a:rPr lang="zh-CN" altLang="en-US" dirty="0"/>
              <a:t>）和容器组件（</a:t>
            </a:r>
            <a:r>
              <a:rPr lang="en-US" altLang="zh-CN" dirty="0"/>
              <a:t>container component</a:t>
            </a:r>
            <a:r>
              <a:rPr lang="zh-CN" altLang="en-US" dirty="0"/>
              <a:t>）</a:t>
            </a:r>
            <a:endParaRPr lang="en-US" altLang="zh-CN" dirty="0"/>
          </a:p>
          <a:p>
            <a:pPr latinLnBrk="1"/>
            <a:r>
              <a:rPr lang="en-US" altLang="zh-CN" dirty="0"/>
              <a:t>UI</a:t>
            </a:r>
            <a:r>
              <a:rPr lang="zh-CN" altLang="en-US" dirty="0"/>
              <a:t>组件 只负责</a:t>
            </a:r>
            <a:r>
              <a:rPr lang="en-US" altLang="zh-CN" dirty="0"/>
              <a:t>UI</a:t>
            </a:r>
            <a:r>
              <a:rPr lang="zh-CN" altLang="en-US" dirty="0"/>
              <a:t>呈现，不带有任何业务逻辑，没有状态，所有数据由参数提供，不使用任何</a:t>
            </a:r>
            <a:r>
              <a:rPr lang="en-US" altLang="zh-CN" dirty="0"/>
              <a:t>redux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latinLnBrk="1"/>
            <a:r>
              <a:rPr lang="zh-CN" altLang="en-US" dirty="0"/>
              <a:t>容器组件 负责管理数据和业务逻辑，不负责</a:t>
            </a:r>
            <a:r>
              <a:rPr lang="en-US" altLang="zh-CN" dirty="0"/>
              <a:t>UI</a:t>
            </a:r>
            <a:r>
              <a:rPr lang="zh-CN" altLang="en-US" dirty="0"/>
              <a:t>呈现，带有内部状态，使用</a:t>
            </a:r>
            <a:r>
              <a:rPr lang="en-US" altLang="zh-CN" dirty="0"/>
              <a:t>Redux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r>
              <a:rPr lang="en-US" altLang="zh-CN" dirty="0"/>
              <a:t>React-redux</a:t>
            </a:r>
            <a:r>
              <a:rPr lang="zh-CN" altLang="en-US" dirty="0"/>
              <a:t>规定，所有</a:t>
            </a:r>
            <a:r>
              <a:rPr lang="en-US" altLang="zh-CN" dirty="0"/>
              <a:t>UI</a:t>
            </a:r>
            <a:r>
              <a:rPr lang="zh-CN" altLang="en-US" dirty="0"/>
              <a:t>组件由用户提供，容器组件由</a:t>
            </a:r>
            <a:r>
              <a:rPr lang="en-US" altLang="zh-CN" dirty="0"/>
              <a:t>react-redux</a:t>
            </a:r>
            <a:r>
              <a:rPr lang="zh-CN" altLang="en-US" dirty="0"/>
              <a:t>自动生成。</a:t>
            </a:r>
            <a:endParaRPr lang="en-US" altLang="zh-CN" dirty="0"/>
          </a:p>
          <a:p>
            <a:pPr latinLnBrk="1"/>
            <a:r>
              <a:rPr lang="en-US" altLang="zh-CN" dirty="0"/>
              <a:t>Connect()</a:t>
            </a:r>
          </a:p>
          <a:p>
            <a:pPr marL="0" indent="0" latinLnBrk="1">
              <a:buNone/>
            </a:pPr>
            <a:r>
              <a:rPr lang="en-US" altLang="zh-CN" dirty="0"/>
              <a:t>           import { connect } from ‘react-redux’</a:t>
            </a:r>
          </a:p>
          <a:p>
            <a:pPr marL="0" indent="0" latinLnBrk="1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VisibleTodoList</a:t>
            </a:r>
            <a:r>
              <a:rPr lang="en-US" altLang="zh-CN" dirty="0"/>
              <a:t> = connect(</a:t>
            </a:r>
          </a:p>
          <a:p>
            <a:pPr marL="0" indent="0" latinLnBrk="1"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mapStateToProps</a:t>
            </a:r>
            <a:r>
              <a:rPr lang="en-US" altLang="zh-CN" dirty="0"/>
              <a:t>,</a:t>
            </a:r>
          </a:p>
          <a:p>
            <a:pPr marL="0" indent="0" latinLnBrk="1"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mapDispatchToProps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       )(</a:t>
            </a:r>
            <a:r>
              <a:rPr lang="en-US" altLang="zh-CN" dirty="0" err="1"/>
              <a:t>TodoList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539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3.3 react-redux </a:t>
            </a:r>
            <a:r>
              <a:rPr lang="zh-CN" altLang="en-US" dirty="0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5"/>
            <a:ext cx="8946541" cy="5372099"/>
          </a:xfrm>
        </p:spPr>
        <p:txBody>
          <a:bodyPr>
            <a:normAutofit fontScale="92500" lnSpcReduction="10000"/>
          </a:bodyPr>
          <a:lstStyle/>
          <a:p>
            <a:pPr latinLnBrk="1"/>
            <a:r>
              <a:rPr lang="en-US" altLang="zh-CN" dirty="0"/>
              <a:t>&lt;Provider&gt;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connect </a:t>
            </a:r>
            <a:r>
              <a:rPr lang="zh-CN" altLang="en-US" dirty="0"/>
              <a:t>方法生成容器组件后，需要让容器组件拿到</a:t>
            </a:r>
            <a:r>
              <a:rPr lang="en-US" altLang="zh-CN" dirty="0"/>
              <a:t>state</a:t>
            </a:r>
            <a:r>
              <a:rPr lang="zh-CN" altLang="en-US" dirty="0"/>
              <a:t>对象，才能生成</a:t>
            </a:r>
            <a:r>
              <a:rPr lang="en-US" altLang="zh-CN" dirty="0"/>
              <a:t>UI</a:t>
            </a:r>
            <a:r>
              <a:rPr lang="zh-CN" altLang="en-US" dirty="0"/>
              <a:t>组件。使用</a:t>
            </a:r>
            <a:r>
              <a:rPr lang="en-US" altLang="zh-CN" dirty="0"/>
              <a:t>react-redux</a:t>
            </a:r>
            <a:r>
              <a:rPr lang="zh-CN" altLang="en-US" dirty="0"/>
              <a:t>提供的</a:t>
            </a:r>
            <a:r>
              <a:rPr lang="en-US" altLang="zh-CN" dirty="0"/>
              <a:t>provider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    import { Provider } from ‘react-redux’</a:t>
            </a:r>
          </a:p>
          <a:p>
            <a:pPr marL="0" indent="0" latinLnBrk="1">
              <a:buNone/>
            </a:pPr>
            <a:r>
              <a:rPr lang="en-US" altLang="zh-CN" dirty="0"/>
              <a:t>          import { </a:t>
            </a:r>
            <a:r>
              <a:rPr lang="en-US" altLang="zh-CN" dirty="0" err="1"/>
              <a:t>createStore</a:t>
            </a:r>
            <a:r>
              <a:rPr lang="en-US" altLang="zh-CN" dirty="0"/>
              <a:t> } from ‘redux’</a:t>
            </a:r>
          </a:p>
          <a:p>
            <a:pPr marL="0" indent="0" latinLnBrk="1">
              <a:buNone/>
            </a:pPr>
            <a:r>
              <a:rPr lang="en-US" altLang="zh-CN" dirty="0"/>
              <a:t>          import </a:t>
            </a:r>
            <a:r>
              <a:rPr lang="en-US" altLang="zh-CN" dirty="0" err="1"/>
              <a:t>todoApp</a:t>
            </a:r>
            <a:r>
              <a:rPr lang="en-US" altLang="zh-CN" dirty="0"/>
              <a:t> from ‘./reducers’</a:t>
            </a:r>
          </a:p>
          <a:p>
            <a:pPr marL="0" indent="0" latinLnBrk="1">
              <a:buNone/>
            </a:pPr>
            <a:r>
              <a:rPr lang="en-US" altLang="zh-CN" dirty="0"/>
              <a:t>          import App from ‘./ components/App’</a:t>
            </a:r>
          </a:p>
          <a:p>
            <a:pPr marL="0" indent="0" latinLnBrk="1">
              <a:buNone/>
            </a:pPr>
            <a:r>
              <a:rPr lang="en-US" altLang="zh-CN" dirty="0"/>
              <a:t> </a:t>
            </a:r>
          </a:p>
          <a:p>
            <a:pPr marL="0" indent="0" latinLnBrk="1">
              <a:buNone/>
            </a:pPr>
            <a:r>
              <a:rPr lang="en-US" altLang="zh-CN" dirty="0"/>
              <a:t>         let store=</a:t>
            </a:r>
            <a:r>
              <a:rPr lang="en-US" altLang="zh-CN" dirty="0" err="1"/>
              <a:t>createStroe</a:t>
            </a:r>
            <a:r>
              <a:rPr lang="en-US" altLang="zh-CN" dirty="0"/>
              <a:t>(</a:t>
            </a:r>
            <a:r>
              <a:rPr lang="en-US" altLang="zh-CN" dirty="0" err="1"/>
              <a:t>todoApp</a:t>
            </a:r>
            <a:r>
              <a:rPr lang="en-US" altLang="zh-CN" dirty="0"/>
              <a:t>);</a:t>
            </a:r>
          </a:p>
          <a:p>
            <a:pPr marL="0" indent="0" latinLnBrk="1">
              <a:buNone/>
            </a:pPr>
            <a:r>
              <a:rPr lang="en-US" altLang="zh-CN" dirty="0"/>
              <a:t>         render(</a:t>
            </a:r>
          </a:p>
          <a:p>
            <a:pPr marL="0" indent="0" latinLnBrk="1">
              <a:buNone/>
            </a:pPr>
            <a:r>
              <a:rPr lang="en-US" altLang="zh-CN" dirty="0"/>
              <a:t>                &lt;Provider store={store}&gt;</a:t>
            </a:r>
          </a:p>
          <a:p>
            <a:pPr marL="0" indent="0" latinLnBrk="1">
              <a:buNone/>
            </a:pPr>
            <a:r>
              <a:rPr lang="en-US" altLang="zh-CN" dirty="0"/>
              <a:t>                         &lt;App /&gt;</a:t>
            </a:r>
          </a:p>
          <a:p>
            <a:pPr marL="0" indent="0" latinLnBrk="1">
              <a:buNone/>
            </a:pPr>
            <a:r>
              <a:rPr lang="en-US" altLang="zh-CN" dirty="0"/>
              <a:t>                &lt;/Provider&gt;</a:t>
            </a:r>
          </a:p>
          <a:p>
            <a:pPr marL="0" indent="0" latinLnBrk="1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(‘root’))</a:t>
            </a:r>
          </a:p>
        </p:txBody>
      </p:sp>
    </p:spTree>
    <p:extLst>
      <p:ext uri="{BB962C8B-B14F-4D97-AF65-F5344CB8AC3E}">
        <p14:creationId xmlns:p14="http://schemas.microsoft.com/office/powerpoint/2010/main" val="315623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介绍项目结构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5"/>
            <a:ext cx="8946541" cy="5372099"/>
          </a:xfrm>
        </p:spPr>
        <p:txBody>
          <a:bodyPr>
            <a:normAutofit/>
          </a:bodyPr>
          <a:lstStyle/>
          <a:p>
            <a:pPr latin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381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231A0-83BD-4DDB-88BA-4D431821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18" y="1122795"/>
            <a:ext cx="8825657" cy="1915647"/>
          </a:xfrm>
        </p:spPr>
        <p:txBody>
          <a:bodyPr/>
          <a:lstStyle/>
          <a:p>
            <a:r>
              <a:rPr lang="zh-CN" altLang="en-US" dirty="0"/>
              <a:t>四，待处理问题与后续计划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10A30-B274-4E72-BB5B-FC7A8D77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7313" y="3819559"/>
            <a:ext cx="8825658" cy="860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35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当前框架存在的问题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5"/>
            <a:ext cx="8946541" cy="5372099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1</a:t>
            </a:r>
            <a:r>
              <a:rPr lang="zh-CN" altLang="en-US" dirty="0"/>
              <a:t>，与</a:t>
            </a:r>
            <a:r>
              <a:rPr lang="en-US" altLang="zh-CN" dirty="0" err="1"/>
              <a:t>jquery</a:t>
            </a:r>
            <a:r>
              <a:rPr lang="zh-CN" altLang="en-US" dirty="0"/>
              <a:t>组件兼容问题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           静态页面使用了不少</a:t>
            </a:r>
            <a:r>
              <a:rPr lang="en-US" altLang="zh-CN" dirty="0" err="1"/>
              <a:t>jquery</a:t>
            </a:r>
            <a:r>
              <a:rPr lang="zh-CN" altLang="en-US" dirty="0"/>
              <a:t>库的方法和基于</a:t>
            </a:r>
            <a:r>
              <a:rPr lang="en-US" altLang="zh-CN" dirty="0" err="1"/>
              <a:t>jquery</a:t>
            </a:r>
            <a:r>
              <a:rPr lang="zh-CN" altLang="en-US" dirty="0"/>
              <a:t>的第三方插件，需要试验找到适配于</a:t>
            </a:r>
            <a:r>
              <a:rPr lang="en-US" altLang="zh-CN" dirty="0" err="1"/>
              <a:t>jsx</a:t>
            </a:r>
            <a:r>
              <a:rPr lang="zh-CN" altLang="en-US" dirty="0"/>
              <a:t>的方式。</a:t>
            </a:r>
            <a:endParaRPr lang="en-US" altLang="zh-CN" dirty="0"/>
          </a:p>
          <a:p>
            <a:pPr latinLnBrk="1"/>
            <a:r>
              <a:rPr lang="en-US" altLang="zh-CN" dirty="0"/>
              <a:t>2</a:t>
            </a:r>
            <a:r>
              <a:rPr lang="zh-CN" altLang="en-US" dirty="0"/>
              <a:t>，缺乏动态数据交互测试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           框架不带</a:t>
            </a:r>
            <a:r>
              <a:rPr lang="en-US" altLang="zh-CN" dirty="0" err="1"/>
              <a:t>nodejs</a:t>
            </a:r>
            <a:r>
              <a:rPr lang="zh-CN" altLang="en-US" dirty="0"/>
              <a:t>后台，仅带有</a:t>
            </a:r>
            <a:r>
              <a:rPr lang="en-US" altLang="zh-CN" dirty="0"/>
              <a:t>mock.js</a:t>
            </a:r>
            <a:r>
              <a:rPr lang="zh-CN" altLang="en-US" dirty="0"/>
              <a:t>。而且</a:t>
            </a:r>
            <a:r>
              <a:rPr lang="en-US" altLang="zh-CN" dirty="0"/>
              <a:t>mock.js</a:t>
            </a:r>
            <a:r>
              <a:rPr lang="zh-CN" altLang="en-US" dirty="0"/>
              <a:t>部分原作者出现了较多</a:t>
            </a:r>
            <a:r>
              <a:rPr lang="en-US" altLang="zh-CN" dirty="0"/>
              <a:t>bug</a:t>
            </a:r>
            <a:r>
              <a:rPr lang="zh-CN" altLang="en-US" dirty="0"/>
              <a:t>，当前版本未能实现</a:t>
            </a:r>
            <a:r>
              <a:rPr lang="en-US" altLang="zh-CN" dirty="0"/>
              <a:t>mock.js</a:t>
            </a:r>
            <a:r>
              <a:rPr lang="zh-CN" altLang="en-US" dirty="0"/>
              <a:t>功能，需自己研究。</a:t>
            </a:r>
            <a:endParaRPr lang="en-US" altLang="zh-CN" dirty="0"/>
          </a:p>
          <a:p>
            <a:pPr latinLnBrk="1"/>
            <a:r>
              <a:rPr lang="en-US" altLang="zh-CN" dirty="0"/>
              <a:t>3</a:t>
            </a:r>
            <a:r>
              <a:rPr lang="zh-CN" altLang="en-US" dirty="0"/>
              <a:t>，当前项目结构较为复杂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           该项目原始版本地址为</a:t>
            </a:r>
            <a:r>
              <a:rPr lang="en-US" altLang="zh-CN" dirty="0">
                <a:hlinkClick r:id="rId2"/>
              </a:rPr>
              <a:t>https://github.com/duxianwei520/react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1322stars)</a:t>
            </a:r>
          </a:p>
        </p:txBody>
      </p:sp>
    </p:spTree>
    <p:extLst>
      <p:ext uri="{BB962C8B-B14F-4D97-AF65-F5344CB8AC3E}">
        <p14:creationId xmlns:p14="http://schemas.microsoft.com/office/powerpoint/2010/main" val="4129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379E4-5400-46E3-850D-38494857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006" y="1220219"/>
            <a:ext cx="8825657" cy="191564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一个</a:t>
            </a:r>
            <a:r>
              <a:rPr lang="en-US" altLang="zh-CN" dirty="0"/>
              <a:t>react</a:t>
            </a:r>
            <a:r>
              <a:rPr lang="zh-CN" altLang="en-US" dirty="0"/>
              <a:t>简单例子</a:t>
            </a:r>
            <a:r>
              <a:rPr lang="en-US" altLang="zh-CN" dirty="0"/>
              <a:t>(ES5)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57779-31D3-4284-86C0-4F6D8004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005" y="4391618"/>
            <a:ext cx="8825658" cy="860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634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下一步计划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5"/>
            <a:ext cx="8946541" cy="5372099"/>
          </a:xfrm>
        </p:spPr>
        <p:txBody>
          <a:bodyPr>
            <a:normAutofit/>
          </a:bodyPr>
          <a:lstStyle/>
          <a:p>
            <a:pPr latinLnBrk="1"/>
            <a:r>
              <a:rPr lang="en-US" altLang="zh-CN" dirty="0"/>
              <a:t>1</a:t>
            </a:r>
            <a:r>
              <a:rPr lang="zh-CN" altLang="en-US" dirty="0"/>
              <a:t>，研究</a:t>
            </a:r>
            <a:r>
              <a:rPr lang="en-US" altLang="zh-CN" dirty="0"/>
              <a:t>mock.js</a:t>
            </a:r>
            <a:r>
              <a:rPr lang="zh-CN" altLang="en-US" dirty="0"/>
              <a:t>，在项目中实现功能</a:t>
            </a:r>
            <a:endParaRPr lang="en-US" altLang="zh-CN" dirty="0"/>
          </a:p>
          <a:p>
            <a:pPr latinLnBrk="1"/>
            <a:r>
              <a:rPr lang="en-US" altLang="zh-CN" dirty="0"/>
              <a:t>2</a:t>
            </a:r>
            <a:r>
              <a:rPr lang="zh-CN" altLang="en-US" dirty="0"/>
              <a:t>，开发一个</a:t>
            </a:r>
            <a:r>
              <a:rPr lang="en-US" altLang="zh-CN" dirty="0" err="1"/>
              <a:t>nodejs+express</a:t>
            </a:r>
            <a:r>
              <a:rPr lang="zh-CN" altLang="en-US" dirty="0"/>
              <a:t>后台作简单数据交互</a:t>
            </a:r>
            <a:endParaRPr lang="en-US" altLang="zh-CN" dirty="0"/>
          </a:p>
          <a:p>
            <a:pPr latinLnBrk="1"/>
            <a:r>
              <a:rPr lang="en-US" altLang="zh-CN" dirty="0"/>
              <a:t>3</a:t>
            </a:r>
            <a:r>
              <a:rPr lang="zh-CN" altLang="en-US" dirty="0"/>
              <a:t>，在</a:t>
            </a:r>
            <a:r>
              <a:rPr lang="en-US" altLang="zh-CN" dirty="0" err="1"/>
              <a:t>github</a:t>
            </a:r>
            <a:r>
              <a:rPr lang="zh-CN" altLang="en-US" dirty="0"/>
              <a:t>上寻找其他</a:t>
            </a:r>
            <a:r>
              <a:rPr lang="en-US" altLang="zh-CN" dirty="0"/>
              <a:t>react</a:t>
            </a:r>
            <a:r>
              <a:rPr lang="zh-CN" altLang="en-US" dirty="0"/>
              <a:t>技术栈较完善的例子，学习项目结构</a:t>
            </a:r>
            <a:endParaRPr lang="en-US" altLang="zh-CN" dirty="0"/>
          </a:p>
          <a:p>
            <a:pPr latinLnBrk="1"/>
            <a:r>
              <a:rPr lang="en-US" altLang="zh-CN" dirty="0"/>
              <a:t>4</a:t>
            </a:r>
            <a:r>
              <a:rPr lang="zh-CN" altLang="en-US" dirty="0"/>
              <a:t>，解决</a:t>
            </a:r>
            <a:r>
              <a:rPr lang="en-US" altLang="zh-CN" dirty="0"/>
              <a:t>react</a:t>
            </a:r>
            <a:r>
              <a:rPr lang="zh-CN" altLang="en-US" dirty="0"/>
              <a:t>与</a:t>
            </a:r>
            <a:r>
              <a:rPr lang="en-US" altLang="zh-CN" dirty="0" err="1"/>
              <a:t>jquery</a:t>
            </a:r>
            <a:r>
              <a:rPr lang="zh-CN" altLang="en-US" dirty="0"/>
              <a:t>冲突问题</a:t>
            </a:r>
            <a:endParaRPr lang="en-US" altLang="zh-CN" dirty="0"/>
          </a:p>
          <a:p>
            <a:pPr latinLnBrk="1"/>
            <a:r>
              <a:rPr lang="en-US" altLang="zh-CN" dirty="0"/>
              <a:t>5</a:t>
            </a:r>
            <a:r>
              <a:rPr lang="zh-CN" altLang="en-US" dirty="0"/>
              <a:t>，完成备案预约平台</a:t>
            </a:r>
            <a:r>
              <a:rPr lang="en-US" altLang="zh-CN" dirty="0"/>
              <a:t>react</a:t>
            </a:r>
            <a:r>
              <a:rPr lang="zh-CN" altLang="en-US" dirty="0"/>
              <a:t>版本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435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1.2 JSX</a:t>
            </a:r>
            <a:r>
              <a:rPr lang="zh-CN" altLang="en-US" dirty="0"/>
              <a:t>使用常见注意事项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/>
          <a:lstStyle/>
          <a:p>
            <a:r>
              <a:rPr lang="zh-CN" altLang="en-US" dirty="0"/>
              <a:t>表达式取值使用单花括号：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	&lt;div&gt;</a:t>
            </a:r>
          </a:p>
          <a:p>
            <a:pPr marL="0" indent="0">
              <a:buNone/>
            </a:pPr>
            <a:r>
              <a:rPr lang="en-US" altLang="zh-CN" dirty="0"/>
              <a:t>      	                       &lt;h1&gt;{1+1}&lt;/h1&gt;</a:t>
            </a:r>
          </a:p>
          <a:p>
            <a:pPr marL="0" indent="0">
              <a:buNone/>
            </a:pPr>
            <a:r>
              <a:rPr lang="en-US" altLang="zh-CN" dirty="0"/>
              <a:t>                          &lt;/div&gt;</a:t>
            </a:r>
          </a:p>
          <a:p>
            <a:pPr marL="0" indent="0">
              <a:buNone/>
            </a:pPr>
            <a:r>
              <a:rPr lang="en-US" altLang="zh-CN" dirty="0"/>
              <a:t>              	,</a:t>
            </a:r>
          </a:p>
          <a:p>
            <a:pPr marL="0" indent="0">
              <a:buNone/>
            </a:pPr>
            <a:r>
              <a:rPr lang="en-US" altLang="zh-CN" dirty="0"/>
              <a:t>                    	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</a:p>
          <a:p>
            <a:pPr marL="0" indent="0">
              <a:buNone/>
            </a:pPr>
            <a:r>
              <a:rPr lang="en-US" altLang="zh-CN" dirty="0"/>
              <a:t>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402589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1.2 JSX</a:t>
            </a:r>
            <a:r>
              <a:rPr lang="zh-CN" altLang="en-US" dirty="0"/>
              <a:t>使用常见注意事项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/>
          <a:lstStyle/>
          <a:p>
            <a:r>
              <a:rPr lang="zh-CN" altLang="en-US" dirty="0"/>
              <a:t>不能使用</a:t>
            </a:r>
            <a:r>
              <a:rPr lang="en-US" altLang="zh-CN" dirty="0"/>
              <a:t>if else</a:t>
            </a:r>
            <a:r>
              <a:rPr lang="zh-CN" altLang="en-US" dirty="0"/>
              <a:t>语句，需使用三元运算代替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      &lt;div&gt; </a:t>
            </a:r>
          </a:p>
          <a:p>
            <a:pPr marL="0" indent="0">
              <a:buNone/>
            </a:pPr>
            <a:r>
              <a:rPr lang="en-US" altLang="zh-CN" dirty="0"/>
              <a:t>                              &lt;h1&gt;{</a:t>
            </a:r>
            <a:r>
              <a:rPr lang="en-US" altLang="zh-CN" dirty="0" err="1"/>
              <a:t>i</a:t>
            </a:r>
            <a:r>
              <a:rPr lang="en-US" altLang="zh-CN" dirty="0"/>
              <a:t> == 1 </a:t>
            </a:r>
            <a:r>
              <a:rPr lang="zh-CN" altLang="en-US" dirty="0"/>
              <a:t>？</a:t>
            </a:r>
            <a:r>
              <a:rPr lang="en-US" altLang="zh-CN" dirty="0"/>
              <a:t> 'True!' : 'False'}&lt;/h1&gt; </a:t>
            </a:r>
          </a:p>
          <a:p>
            <a:pPr marL="0" indent="0">
              <a:buNone/>
            </a:pPr>
            <a:r>
              <a:rPr lang="en-US" altLang="zh-CN" dirty="0"/>
              <a:t>                          &lt;/div&gt; </a:t>
            </a:r>
          </a:p>
          <a:p>
            <a:pPr marL="0" indent="0">
              <a:buNone/>
            </a:pPr>
            <a:r>
              <a:rPr lang="en-US" altLang="zh-CN" dirty="0"/>
              <a:t>                     , </a:t>
            </a:r>
          </a:p>
          <a:p>
            <a:pPr marL="0" indent="0">
              <a:buNone/>
            </a:pPr>
            <a:r>
              <a:rPr lang="en-US" altLang="zh-CN" dirty="0"/>
              <a:t>                   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('example’)</a:t>
            </a:r>
          </a:p>
          <a:p>
            <a:pPr marL="0" indent="0">
              <a:buNone/>
            </a:pPr>
            <a:r>
              <a:rPr lang="en-US" altLang="zh-CN" dirty="0"/>
              <a:t>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145395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1.2 JSX</a:t>
            </a:r>
            <a:r>
              <a:rPr lang="zh-CN" altLang="en-US" dirty="0"/>
              <a:t>使用常见注意事项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/>
          <a:lstStyle/>
          <a:p>
            <a:r>
              <a:rPr lang="zh-CN" altLang="en-US" dirty="0"/>
              <a:t>使用内联样式时，需使用驼峰命名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myStyle</a:t>
            </a:r>
            <a:r>
              <a:rPr lang="en-US" altLang="zh-CN" dirty="0"/>
              <a:t> = { </a:t>
            </a:r>
          </a:p>
          <a:p>
            <a:pPr marL="0" indent="0">
              <a:buNone/>
            </a:pPr>
            <a:r>
              <a:rPr lang="en-US" altLang="zh-CN" dirty="0"/>
              <a:t>                               </a:t>
            </a:r>
            <a:r>
              <a:rPr lang="en-US" altLang="zh-CN" dirty="0" err="1"/>
              <a:t>fontSize</a:t>
            </a:r>
            <a:r>
              <a:rPr lang="en-US" altLang="zh-CN" dirty="0"/>
              <a:t>: 100, </a:t>
            </a:r>
          </a:p>
          <a:p>
            <a:pPr marL="0" indent="0">
              <a:buNone/>
            </a:pPr>
            <a:r>
              <a:rPr lang="en-US" altLang="zh-CN" dirty="0"/>
              <a:t>                               color: '#FF0000’ </a:t>
            </a:r>
          </a:p>
          <a:p>
            <a:pPr marL="0" indent="0">
              <a:buNone/>
            </a:pPr>
            <a:r>
              <a:rPr lang="en-US" altLang="zh-CN" dirty="0"/>
              <a:t>                  };</a:t>
            </a:r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       &lt;h1 style = {</a:t>
            </a:r>
            <a:r>
              <a:rPr lang="en-US" altLang="zh-CN" dirty="0" err="1"/>
              <a:t>myStyle</a:t>
            </a:r>
            <a:r>
              <a:rPr lang="en-US" altLang="zh-CN" dirty="0"/>
              <a:t>}&gt;</a:t>
            </a:r>
            <a:r>
              <a:rPr lang="zh-CN" altLang="en-US" dirty="0"/>
              <a:t>菜鸟教程</a:t>
            </a:r>
            <a:r>
              <a:rPr lang="en-US" altLang="zh-CN" dirty="0"/>
              <a:t>&lt;/h1&gt;</a:t>
            </a:r>
          </a:p>
          <a:p>
            <a:pPr marL="0" indent="0">
              <a:buNone/>
            </a:pPr>
            <a:r>
              <a:rPr lang="en-US" altLang="zh-CN" dirty="0"/>
              <a:t>                            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);</a:t>
            </a:r>
          </a:p>
        </p:txBody>
      </p:sp>
    </p:spTree>
    <p:extLst>
      <p:ext uri="{BB962C8B-B14F-4D97-AF65-F5344CB8AC3E}">
        <p14:creationId xmlns:p14="http://schemas.microsoft.com/office/powerpoint/2010/main" val="389056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1.3 React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/>
          <a:lstStyle/>
          <a:p>
            <a:r>
              <a:rPr lang="zh-CN" altLang="en-US" i="1" dirty="0"/>
              <a:t>自定义的 </a:t>
            </a:r>
            <a:r>
              <a:rPr lang="en-US" altLang="zh-CN" i="1" dirty="0"/>
              <a:t>React </a:t>
            </a:r>
            <a:r>
              <a:rPr lang="zh-CN" altLang="en-US" i="1" dirty="0"/>
              <a:t>类名以大写字母开头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                    render: function() { </a:t>
            </a:r>
          </a:p>
          <a:p>
            <a:pPr marL="0" indent="0">
              <a:buNone/>
            </a:pPr>
            <a:r>
              <a:rPr lang="en-US" altLang="zh-CN" dirty="0"/>
              <a:t>                            return </a:t>
            </a:r>
          </a:p>
          <a:p>
            <a:pPr marL="0" indent="0">
              <a:buNone/>
            </a:pPr>
            <a:r>
              <a:rPr lang="en-US" altLang="zh-CN" dirty="0"/>
              <a:t>                                &lt;h1&gt;Hello World</a:t>
            </a:r>
            <a:r>
              <a:rPr lang="zh-CN" altLang="en-US" dirty="0"/>
              <a:t>！</a:t>
            </a:r>
            <a:r>
              <a:rPr lang="en-US" altLang="zh-CN" dirty="0"/>
              <a:t>&lt;/h1&gt;; }</a:t>
            </a:r>
          </a:p>
          <a:p>
            <a:pPr marL="0" indent="0">
              <a:buNone/>
            </a:pPr>
            <a:r>
              <a:rPr lang="en-US" altLang="zh-CN" dirty="0"/>
              <a:t>                  });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 </a:t>
            </a:r>
          </a:p>
          <a:p>
            <a:pPr marL="0" indent="0">
              <a:buNone/>
            </a:pPr>
            <a:r>
              <a:rPr lang="en-US" altLang="zh-CN" dirty="0"/>
              <a:t>                 &lt;</a:t>
            </a:r>
            <a:r>
              <a:rPr lang="en-US" altLang="zh-CN" dirty="0" err="1"/>
              <a:t>HelloMessage</a:t>
            </a:r>
            <a:r>
              <a:rPr lang="en-US" altLang="zh-CN" dirty="0"/>
              <a:t> /&gt;</a:t>
            </a:r>
          </a:p>
          <a:p>
            <a:pPr marL="0" indent="0">
              <a:buNone/>
            </a:pPr>
            <a:r>
              <a:rPr lang="en-US" altLang="zh-CN" dirty="0"/>
              <a:t>                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);</a:t>
            </a:r>
          </a:p>
          <a:p>
            <a:pPr marL="0" indent="0">
              <a:buNone/>
            </a:pPr>
            <a:r>
              <a:rPr lang="zh-CN" altLang="en-US" dirty="0"/>
              <a:t>（见例子）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20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1.4 React</a:t>
            </a:r>
            <a:r>
              <a:rPr lang="zh-CN" altLang="en-US" dirty="0"/>
              <a:t>组件属性</a:t>
            </a:r>
            <a:r>
              <a:rPr lang="en-US" altLang="zh-CN" dirty="0"/>
              <a:t>(props)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/>
          <a:lstStyle/>
          <a:p>
            <a:r>
              <a:rPr lang="zh-CN" altLang="en-US" i="1" dirty="0"/>
              <a:t>向组件传递参数，使用</a:t>
            </a:r>
            <a:r>
              <a:rPr lang="en-US" altLang="zh-CN" i="1" dirty="0" err="1"/>
              <a:t>this.props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en-US" altLang="zh-CN" dirty="0"/>
              <a:t>                       render: function() { </a:t>
            </a:r>
          </a:p>
          <a:p>
            <a:pPr marL="0" indent="0">
              <a:buNone/>
            </a:pPr>
            <a:r>
              <a:rPr lang="en-US" altLang="zh-CN" dirty="0"/>
              <a:t>                              return </a:t>
            </a:r>
          </a:p>
          <a:p>
            <a:pPr marL="0" indent="0">
              <a:buNone/>
            </a:pPr>
            <a:r>
              <a:rPr lang="en-US" altLang="zh-CN" dirty="0"/>
              <a:t>                                 &lt;h1&gt;Hello {this.props.name}&lt;/h1&gt;; }</a:t>
            </a:r>
          </a:p>
          <a:p>
            <a:pPr marL="0" indent="0">
              <a:buNone/>
            </a:pPr>
            <a:r>
              <a:rPr lang="en-US" altLang="zh-CN" dirty="0"/>
              <a:t>                  });</a:t>
            </a:r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  </a:t>
            </a:r>
          </a:p>
          <a:p>
            <a:pPr marL="0" indent="0">
              <a:buNone/>
            </a:pPr>
            <a:r>
              <a:rPr lang="en-US" altLang="zh-CN" dirty="0"/>
              <a:t>                           &lt;</a:t>
            </a:r>
            <a:r>
              <a:rPr lang="en-US" altLang="zh-CN" dirty="0" err="1"/>
              <a:t>HelloMessage</a:t>
            </a:r>
            <a:r>
              <a:rPr lang="en-US" altLang="zh-CN" dirty="0"/>
              <a:t> name="</a:t>
            </a:r>
            <a:r>
              <a:rPr lang="en-US" altLang="zh-CN" dirty="0" err="1"/>
              <a:t>Runoob</a:t>
            </a:r>
            <a:r>
              <a:rPr lang="en-US" altLang="zh-CN" dirty="0"/>
              <a:t>" /&gt;</a:t>
            </a:r>
          </a:p>
          <a:p>
            <a:pPr marL="0" indent="0">
              <a:buNone/>
            </a:pPr>
            <a:r>
              <a:rPr lang="en-US" altLang="zh-CN" dirty="0"/>
              <a:t>                       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（见例子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7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0131-722D-439D-9EF3-E3A2C578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8"/>
          </a:xfrm>
        </p:spPr>
        <p:txBody>
          <a:bodyPr/>
          <a:lstStyle/>
          <a:p>
            <a:r>
              <a:rPr lang="en-US" altLang="zh-CN" dirty="0"/>
              <a:t>1.5 React</a:t>
            </a:r>
            <a:r>
              <a:rPr lang="zh-CN" altLang="en-US" dirty="0"/>
              <a:t>组件状态</a:t>
            </a:r>
            <a:r>
              <a:rPr lang="en-US" altLang="zh-CN" dirty="0"/>
              <a:t>(state)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06DF-0363-4B8B-B7D2-B820BC2A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726"/>
            <a:ext cx="8946541" cy="5019674"/>
          </a:xfrm>
        </p:spPr>
        <p:txBody>
          <a:bodyPr>
            <a:normAutofit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把组件看成是一个状态机（</a:t>
            </a:r>
            <a:r>
              <a:rPr lang="en-US" altLang="zh-CN" dirty="0"/>
              <a:t>State Machines</a:t>
            </a:r>
            <a:r>
              <a:rPr lang="zh-CN" altLang="en-US" dirty="0"/>
              <a:t>）。通过与用户的交互，实现不同状态，然后渲染 </a:t>
            </a:r>
            <a:r>
              <a:rPr lang="en-US" altLang="zh-CN" dirty="0"/>
              <a:t>UI</a:t>
            </a:r>
            <a:r>
              <a:rPr lang="zh-CN" altLang="en-US" dirty="0"/>
              <a:t>，让用户界面和数据保持一致。</a:t>
            </a:r>
          </a:p>
          <a:p>
            <a:r>
              <a:rPr lang="en-US" altLang="zh-CN" dirty="0"/>
              <a:t>React </a:t>
            </a:r>
            <a:r>
              <a:rPr lang="zh-CN" altLang="en-US" dirty="0"/>
              <a:t>里，只需更新组件的 </a:t>
            </a:r>
            <a:r>
              <a:rPr lang="en-US" altLang="zh-CN" dirty="0"/>
              <a:t>state</a:t>
            </a:r>
            <a:r>
              <a:rPr lang="zh-CN" altLang="en-US" dirty="0"/>
              <a:t>，然后根据新的 </a:t>
            </a:r>
            <a:r>
              <a:rPr lang="en-US" altLang="zh-CN" dirty="0"/>
              <a:t>state </a:t>
            </a:r>
            <a:r>
              <a:rPr lang="zh-CN" altLang="en-US" dirty="0"/>
              <a:t>重新渲染用户界面（不要操作 </a:t>
            </a:r>
            <a:r>
              <a:rPr lang="en-US" altLang="zh-CN" dirty="0"/>
              <a:t>DOM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简单例子（注意：</a:t>
            </a:r>
            <a:r>
              <a:rPr lang="en-US" altLang="zh-CN" dirty="0"/>
              <a:t>ES5</a:t>
            </a:r>
            <a:r>
              <a:rPr lang="zh-CN" altLang="en-US" dirty="0"/>
              <a:t>版本下）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getInitialState</a:t>
            </a:r>
            <a:r>
              <a:rPr lang="en-US" altLang="zh-CN" dirty="0"/>
              <a:t>: function() {</a:t>
            </a:r>
          </a:p>
          <a:p>
            <a:pPr marL="0" indent="0">
              <a:buNone/>
            </a:pPr>
            <a:r>
              <a:rPr lang="en-US" altLang="zh-CN" dirty="0"/>
              <a:t>          return {liked: false};</a:t>
            </a:r>
          </a:p>
          <a:p>
            <a:pPr marL="0" indent="0">
              <a:buNone/>
            </a:pPr>
            <a:r>
              <a:rPr lang="en-US" altLang="zh-CN" dirty="0"/>
              <a:t>        },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handleClick</a:t>
            </a:r>
            <a:r>
              <a:rPr lang="en-US" altLang="zh-CN" dirty="0"/>
              <a:t>: function(event) {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this.setState</a:t>
            </a:r>
            <a:r>
              <a:rPr lang="en-US" altLang="zh-CN" dirty="0"/>
              <a:t>({liked: !</a:t>
            </a:r>
            <a:r>
              <a:rPr lang="en-US" altLang="zh-CN" dirty="0" err="1"/>
              <a:t>this.state.liked</a:t>
            </a:r>
            <a:r>
              <a:rPr lang="en-US" altLang="zh-CN" dirty="0"/>
              <a:t>});</a:t>
            </a:r>
          </a:p>
          <a:p>
            <a:pPr marL="0" indent="0">
              <a:buNone/>
            </a:pPr>
            <a:r>
              <a:rPr lang="en-US" altLang="zh-CN" dirty="0"/>
              <a:t>        },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（见例子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9608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477</TotalTime>
  <Words>1532</Words>
  <Application>Microsoft Office PowerPoint</Application>
  <PresentationFormat>宽屏</PresentationFormat>
  <Paragraphs>211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Arial</vt:lpstr>
      <vt:lpstr>Century Gothic</vt:lpstr>
      <vt:lpstr>Wingdings 3</vt:lpstr>
      <vt:lpstr>离子</vt:lpstr>
      <vt:lpstr>React基础使用</vt:lpstr>
      <vt:lpstr>一.React基本概念</vt:lpstr>
      <vt:lpstr>1.1 一个react简单例子(ES5)</vt:lpstr>
      <vt:lpstr>1.2 JSX使用常见注意事项</vt:lpstr>
      <vt:lpstr>1.2 JSX使用常见注意事项</vt:lpstr>
      <vt:lpstr>1.2 JSX使用常见注意事项</vt:lpstr>
      <vt:lpstr>1.3 React组件</vt:lpstr>
      <vt:lpstr>1.4 React组件属性(props)</vt:lpstr>
      <vt:lpstr>1.5 React组件状态(state)</vt:lpstr>
      <vt:lpstr>1.6 React组件生命周期</vt:lpstr>
      <vt:lpstr>1.7 一个简单的表单输入验证例子(es5)</vt:lpstr>
      <vt:lpstr>1.8 邮件工具单位情况表单</vt:lpstr>
      <vt:lpstr>二，react+router+webpack+antd</vt:lpstr>
      <vt:lpstr>2.1 webpack基本使用方法</vt:lpstr>
      <vt:lpstr>2.1 webpack基本使用方法</vt:lpstr>
      <vt:lpstr>2.2 react组件状态(es6)</vt:lpstr>
      <vt:lpstr>2.3 bootstrap样式引入</vt:lpstr>
      <vt:lpstr>2.4 antd库使用</vt:lpstr>
      <vt:lpstr>三，react+redux+router </vt:lpstr>
      <vt:lpstr>3.1 redux</vt:lpstr>
      <vt:lpstr>3.1 redux</vt:lpstr>
      <vt:lpstr>3.2 redux基本用法</vt:lpstr>
      <vt:lpstr>3.2 redux基本用法</vt:lpstr>
      <vt:lpstr>3.2 redux基本用法</vt:lpstr>
      <vt:lpstr>3.3 react-redux 用法</vt:lpstr>
      <vt:lpstr>3.3 react-redux 用法</vt:lpstr>
      <vt:lpstr>3.4 介绍项目结构</vt:lpstr>
      <vt:lpstr>四，待处理问题与后续计划 </vt:lpstr>
      <vt:lpstr>4.1 当前框架存在的问题</vt:lpstr>
      <vt:lpstr>4.2 下一步计划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React基础使用</dc:title>
  <dc:creator>程向</dc:creator>
  <cp:lastModifiedBy>程向</cp:lastModifiedBy>
  <cp:revision>24</cp:revision>
  <dcterms:created xsi:type="dcterms:W3CDTF">2018-02-02T01:18:10Z</dcterms:created>
  <dcterms:modified xsi:type="dcterms:W3CDTF">2018-02-05T07:10:43Z</dcterms:modified>
</cp:coreProperties>
</file>