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80" r:id="rId4"/>
    <p:sldId id="281" r:id="rId5"/>
    <p:sldId id="282" r:id="rId6"/>
    <p:sldId id="283" r:id="rId7"/>
    <p:sldId id="284" r:id="rId8"/>
    <p:sldId id="279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664" autoAdjust="0"/>
  </p:normalViewPr>
  <p:slideViewPr>
    <p:cSldViewPr snapToGrid="0" showGuides="1">
      <p:cViewPr varScale="1">
        <p:scale>
          <a:sx n="96" d="100"/>
          <a:sy n="96" d="100"/>
        </p:scale>
        <p:origin x="672" y="5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1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6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1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1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4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图神经网络学习报告</a:t>
            </a: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>
            <a:normAutofit/>
          </a:bodyPr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8DC0B-151E-AE7D-0847-1EC6AF3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超参数分析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CD474A-95FE-6F65-8E95-0E96B817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9" y="2056542"/>
            <a:ext cx="6062354" cy="3476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10A13-902A-C8FD-F5FE-0A10D019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61" y="2056540"/>
            <a:ext cx="5877339" cy="37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01323-6081-30AF-9FF4-E590CA72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r>
              <a:rPr lang="zh-CN" altLang="en-US" dirty="0"/>
              <a:t>超参数分析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AD9F4-68A7-D048-0C82-18D36FC1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536"/>
            <a:ext cx="6055792" cy="3558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AD9025-600F-3A77-D730-D46F4AF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354" y="1652795"/>
            <a:ext cx="6191646" cy="41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0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8DCA-0D6F-F180-ECA5-2FF78762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GT</a:t>
            </a:r>
            <a:r>
              <a:rPr lang="zh-CN" altLang="en-US" dirty="0"/>
              <a:t>超参数分析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CAACDD-C1A4-3F2D-5307-8377B7C1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" y="2210422"/>
            <a:ext cx="6266586" cy="3368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C33FDB-29E4-74F6-DE95-7BD31D0B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881"/>
            <a:ext cx="6092381" cy="40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8A176-9025-6C28-D665-CF79A8DA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28045-ECFA-62E0-997C-7830973F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2601"/>
            <a:ext cx="10800000" cy="4873625"/>
          </a:xfrm>
        </p:spPr>
        <p:txBody>
          <a:bodyPr/>
          <a:lstStyle/>
          <a:p>
            <a:r>
              <a:rPr lang="zh-CN" altLang="en-US" dirty="0"/>
              <a:t>将三者在各自最优超参数情况下进行比较，得到训练过程如下：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766463-B8A4-709B-5E7B-1F74EA3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4" y="2465772"/>
            <a:ext cx="5449213" cy="2942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9A638D-9852-87A6-A0EB-802902FE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22" y="2465772"/>
            <a:ext cx="5461268" cy="30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20A22-B3E1-418E-945A-DFD481D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5D3C8-6073-78A4-4469-B73398C9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独立测试集上情况如下：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E61A9-8D45-B477-23CC-EB01231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2" y="2335612"/>
            <a:ext cx="4050223" cy="3349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765539-C14B-20BF-204E-11812678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45" y="2335612"/>
            <a:ext cx="4128103" cy="35723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6B3BC0-8770-89EC-B5C6-6BAE3DF5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03" y="2335612"/>
            <a:ext cx="3918497" cy="3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8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谢谢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 dirty="0"/>
              <a:t>汇报人：黄煦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4F877-FB94-FF48-751B-F8121FDB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CC2FC6-3F7A-4D78-F2E3-F728F67A8532}"/>
                  </a:ext>
                </a:extLst>
              </p:cNvPr>
              <p:cNvSpPr txBox="1"/>
              <p:nvPr/>
            </p:nvSpPr>
            <p:spPr>
              <a:xfrm>
                <a:off x="4433245" y="720000"/>
                <a:ext cx="7328948" cy="556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图注意力模型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GAT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用</a:t>
                </a:r>
                <a:r>
                  <a:rPr lang="zh-CN" altLang="en-US" dirty="0"/>
                  <a:t>注意力机制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替代了图卷积中固定的标准化操作。以下图和公式定义了如何对第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l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层节点特征做更新得到第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l+1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层节点特征：</a:t>
                </a:r>
                <a:endParaRPr lang="en-US" altLang="zh-CN" b="0" i="0" dirty="0">
                  <a:solidFill>
                    <a:srgbClr val="414141"/>
                  </a:solidFill>
                  <a:effectLst/>
                  <a:latin typeface="-apple-system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）对 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层节点嵌入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做了线性变换，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/>
                  <a:t>是该变换可训练的参数。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公式（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）计算了成对节点间的原始注意力分数。它首先拼接了两个节点的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z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嵌入，注意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||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在这里表示拼接；随后对拼接好的嵌入以及一个可学习的权重向量 做点积；最后应用了一个 </a:t>
                </a:r>
                <a:r>
                  <a:rPr lang="en-US" altLang="zh-CN" b="0" i="0" dirty="0" err="1">
                    <a:solidFill>
                      <a:srgbClr val="414141"/>
                    </a:solidFill>
                    <a:effectLst/>
                    <a:latin typeface="-apple-system"/>
                  </a:rPr>
                  <a:t>LeakyReLU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激活函数。这一形式的注意力机制通常被称为加性注意力，区别于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Transformer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里的点积注意力。</a:t>
                </a:r>
                <a:endParaRPr lang="en-US" altLang="zh-CN" b="0" i="0" dirty="0">
                  <a:solidFill>
                    <a:srgbClr val="414141"/>
                  </a:solidFill>
                  <a:effectLst/>
                  <a:latin typeface="-apple-system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公式（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3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）对于一个节点所有入边得到的原始注意力分数应用了一个 </a:t>
                </a:r>
                <a:r>
                  <a:rPr lang="en-US" altLang="zh-CN" b="0" i="0" dirty="0" err="1">
                    <a:solidFill>
                      <a:srgbClr val="414141"/>
                    </a:solidFill>
                    <a:effectLst/>
                    <a:latin typeface="-apple-system"/>
                  </a:rPr>
                  <a:t>softmax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操作，得到了注意力权重。</a:t>
                </a:r>
                <a:endParaRPr lang="en-US" altLang="zh-CN" b="0" i="0" dirty="0">
                  <a:solidFill>
                    <a:srgbClr val="414141"/>
                  </a:solidFill>
                  <a:effectLst/>
                  <a:latin typeface="-apple-system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公式（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4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）形似 </a:t>
                </a:r>
                <a:r>
                  <a:rPr lang="en-US" altLang="zh-CN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GCN </a:t>
                </a:r>
                <a:r>
                  <a:rPr lang="zh-CN" altLang="en-US" b="0" i="0" dirty="0">
                    <a:solidFill>
                      <a:srgbClr val="414141"/>
                    </a:solidFill>
                    <a:effectLst/>
                    <a:latin typeface="-apple-system"/>
                  </a:rPr>
                  <a:t>的节点特征更新规则，对所有邻节点的特征做了基于注意力的加权求和。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CC2FC6-3F7A-4D78-F2E3-F728F67A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245" y="720000"/>
                <a:ext cx="7328948" cy="5562998"/>
              </a:xfrm>
              <a:prstGeom prst="rect">
                <a:avLst/>
              </a:prstGeom>
              <a:blipFill>
                <a:blip r:embed="rId2"/>
                <a:stretch>
                  <a:fillRect l="-666" r="-1082" b="-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5298F793-AF9F-3F09-2E63-334ADF40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7" y="1281953"/>
            <a:ext cx="4263718" cy="467529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F0ACBD5-32DC-1FF8-D6F0-6965530155EF}"/>
              </a:ext>
            </a:extLst>
          </p:cNvPr>
          <p:cNvSpPr txBox="1"/>
          <p:nvPr/>
        </p:nvSpPr>
        <p:spPr>
          <a:xfrm>
            <a:off x="0" y="6492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论文：https://arxiv.org/abs/1710.10903</a:t>
            </a:r>
          </a:p>
        </p:txBody>
      </p:sp>
    </p:spTree>
    <p:extLst>
      <p:ext uri="{BB962C8B-B14F-4D97-AF65-F5344CB8AC3E}">
        <p14:creationId xmlns:p14="http://schemas.microsoft.com/office/powerpoint/2010/main" val="24473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D0F79D6-9D33-C26E-7EDA-0E5F2F71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7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BD4494-3113-B564-3576-57A04ABD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5" y="1070263"/>
            <a:ext cx="7279494" cy="47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5DF3-D00E-D7C0-D9C3-E89C3407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Transformer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FF8D6D-D04E-959C-8938-72CC9D69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1" y="2206986"/>
            <a:ext cx="9845054" cy="29667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52595A-E1E6-ECEB-C795-37174A5FBF12}"/>
              </a:ext>
            </a:extLst>
          </p:cNvPr>
          <p:cNvSpPr txBox="1"/>
          <p:nvPr/>
        </p:nvSpPr>
        <p:spPr>
          <a:xfrm>
            <a:off x="696000" y="5421668"/>
            <a:ext cx="1080000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-apple-system"/>
              </a:rPr>
              <a:t>初始化了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节点特征的维度、边特征的维度、隐藏层的维度、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-apple-system"/>
              </a:rPr>
              <a:t> Transformer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编码器中多头注意力机制的头数、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编码器层数、全连接层输出的维度、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-apple-system"/>
              </a:rPr>
              <a:t>Dropout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的比例，用于正则化防止过拟合、节点编码器、边编码器、位置编码器以及</a:t>
            </a:r>
            <a:r>
              <a:rPr lang="en-US" altLang="zh-CN" b="0" i="0" dirty="0">
                <a:solidFill>
                  <a:srgbClr val="595959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编码器等组件。</a:t>
            </a:r>
            <a:endParaRPr lang="zh-CN" altLang="en-US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10273F-644A-7AD2-3A82-415E4BA304DE}"/>
              </a:ext>
            </a:extLst>
          </p:cNvPr>
          <p:cNvSpPr txBox="1"/>
          <p:nvPr/>
        </p:nvSpPr>
        <p:spPr>
          <a:xfrm>
            <a:off x="749008" y="1079948"/>
            <a:ext cx="1080000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-apple-system"/>
              </a:rPr>
              <a:t>         Graph Transformer </a:t>
            </a:r>
            <a:r>
              <a:rPr lang="zh-CN" altLang="en-US" dirty="0">
                <a:solidFill>
                  <a:srgbClr val="595959"/>
                </a:solidFill>
                <a:latin typeface="-apple-system"/>
              </a:rPr>
              <a:t>类结合了图注意力网络（</a:t>
            </a:r>
            <a:r>
              <a:rPr lang="en-US" altLang="zh-CN" dirty="0">
                <a:solidFill>
                  <a:srgbClr val="595959"/>
                </a:solidFill>
                <a:latin typeface="-apple-system"/>
              </a:rPr>
              <a:t>GAT</a:t>
            </a:r>
            <a:r>
              <a:rPr lang="zh-CN" altLang="en-US" dirty="0">
                <a:solidFill>
                  <a:srgbClr val="595959"/>
                </a:solidFill>
                <a:latin typeface="-apple-system"/>
              </a:rPr>
              <a:t>）和</a:t>
            </a:r>
            <a:r>
              <a:rPr lang="en-US" altLang="zh-CN" dirty="0">
                <a:solidFill>
                  <a:srgbClr val="595959"/>
                </a:solidFill>
                <a:latin typeface="-apple-system"/>
              </a:rPr>
              <a:t>Transformer</a:t>
            </a:r>
            <a:r>
              <a:rPr lang="zh-CN" altLang="en-US" dirty="0">
                <a:solidFill>
                  <a:srgbClr val="595959"/>
                </a:solidFill>
                <a:latin typeface="-apple-system"/>
              </a:rPr>
              <a:t>编码器的优势，通过位置编码解决了传统</a:t>
            </a:r>
            <a:r>
              <a:rPr lang="en-US" altLang="zh-CN" dirty="0">
                <a:solidFill>
                  <a:srgbClr val="595959"/>
                </a:solidFill>
                <a:latin typeface="-apple-system"/>
              </a:rPr>
              <a:t>Transformer</a:t>
            </a:r>
            <a:r>
              <a:rPr lang="zh-CN" altLang="en-US" dirty="0">
                <a:solidFill>
                  <a:srgbClr val="595959"/>
                </a:solidFill>
                <a:latin typeface="-apple-system"/>
              </a:rPr>
              <a:t>对于顺序敏感的问题。这种方法使得模型能够更好地捕获图结构数据中的长距离依赖关系。</a:t>
            </a:r>
            <a:endParaRPr lang="zh-CN" altLang="en-US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870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9AF7-E20F-2295-0CE0-C7B904C8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Transformer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3C681E-111C-4EAD-94AA-76130DC52583}"/>
              </a:ext>
            </a:extLst>
          </p:cNvPr>
          <p:cNvSpPr txBox="1"/>
          <p:nvPr/>
        </p:nvSpPr>
        <p:spPr>
          <a:xfrm>
            <a:off x="6283226" y="1457687"/>
            <a:ext cx="5730758" cy="4203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对节点特征 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应用线性编码器，使用节点索引作为位置信息，将其从 </a:t>
            </a:r>
            <a:r>
              <a:rPr lang="en-US" altLang="zh-CN" b="0" i="0" dirty="0" err="1">
                <a:solidFill>
                  <a:srgbClr val="414141"/>
                </a:solidFill>
                <a:effectLst/>
                <a:latin typeface="-apple-system"/>
              </a:rPr>
              <a:t>num_node_features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维度映射到 </a:t>
            </a:r>
            <a:r>
              <a:rPr lang="en-US" altLang="zh-CN" b="0" i="0" dirty="0" err="1">
                <a:solidFill>
                  <a:srgbClr val="414141"/>
                </a:solidFill>
                <a:effectLst/>
                <a:latin typeface="-apple-system"/>
              </a:rPr>
              <a:t>hidden_dim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维度，并将其与节点特征相加生成位置编码。在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Dropout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之后，对位置编码后的节点特征进行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reshape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操作，以便输入到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编码器中。使用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编码器对节点特征进行编码，其中包含多头注意力机制和位置编码。输出结果再次去除扩展的维度，并恢复到原来的形状。对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编码器的输出执行全局加权池化，以汇总节点特征为图的全局表示。最后，通过全连接层和</a:t>
            </a:r>
            <a:r>
              <a:rPr lang="en-US" altLang="zh-CN" b="0" i="0" dirty="0" err="1">
                <a:solidFill>
                  <a:srgbClr val="414141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激活函数进行</a:t>
            </a:r>
            <a:r>
              <a:rPr lang="zh-CN" altLang="en-US" b="0" i="0" dirty="0">
                <a:solidFill>
                  <a:srgbClr val="595959"/>
                </a:solidFill>
                <a:effectLst/>
                <a:latin typeface="-apple-system"/>
              </a:rPr>
              <a:t>回归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预测。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682068-043F-D0DB-67BE-B69811F4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4" y="1080000"/>
            <a:ext cx="6050442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CC641-83B2-6386-8F63-AFD397B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超参数搜索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660B85-E088-88E2-283F-ED2A4E20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301749"/>
            <a:ext cx="10800000" cy="4873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由于运行时间过长，采用</a:t>
            </a:r>
            <a:r>
              <a:rPr lang="en-US" altLang="zh-CN" dirty="0"/>
              <a:t>Kaggle</a:t>
            </a:r>
            <a:r>
              <a:rPr lang="zh-CN" altLang="en-US" dirty="0"/>
              <a:t>网站上的免费</a:t>
            </a:r>
            <a:r>
              <a:rPr lang="en-US" altLang="zh-CN" dirty="0"/>
              <a:t>GPU</a:t>
            </a:r>
            <a:r>
              <a:rPr lang="zh-CN" altLang="en-US" dirty="0"/>
              <a:t>实现离线训练。其代码模板如下：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加载 </a:t>
            </a:r>
            <a:r>
              <a:rPr lang="en-US" altLang="zh-CN" dirty="0"/>
              <a:t>QM9 </a:t>
            </a:r>
            <a:r>
              <a:rPr lang="zh-CN" altLang="en-US" dirty="0"/>
              <a:t>数据集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24F03D-E914-F1FD-599F-76A79CB0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3255686"/>
            <a:ext cx="7877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D208E-31B2-378B-55B2-D49920A0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0C038-97CC-EAEF-CB14-C0D47E2D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dirty="0"/>
              <a:t>定义目标函数，用于 </a:t>
            </a:r>
            <a:r>
              <a:rPr lang="en-US" altLang="zh-CN" dirty="0" err="1"/>
              <a:t>Optuna</a:t>
            </a:r>
            <a:r>
              <a:rPr lang="en-US" altLang="zh-CN" dirty="0"/>
              <a:t> </a:t>
            </a:r>
            <a:r>
              <a:rPr lang="zh-CN" altLang="en-US" dirty="0"/>
              <a:t>的超参数搜索：</a:t>
            </a:r>
            <a:r>
              <a:rPr lang="en-US" altLang="zh-CN" dirty="0"/>
              <a:t> objective</a:t>
            </a:r>
            <a:r>
              <a:rPr lang="zh-CN" altLang="en-US" dirty="0"/>
              <a:t>包含超参数的搜索空间、模型定义和创建、训练和验证过程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GAT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0083EB-5ED9-48F8-F6CD-8BD4E59B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56" y="5174418"/>
            <a:ext cx="6476961" cy="16434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754159-86EC-DEED-8433-3FE4F986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40" y="2286828"/>
            <a:ext cx="7661226" cy="1026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02C447-B58D-8951-1C01-A9402A83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364" y="3521383"/>
            <a:ext cx="6931378" cy="14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2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75F74-8685-ECD5-DAFF-60FB040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098DA-32CE-FC57-2960-81B96072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dirty="0"/>
              <a:t>搜索完成后输出最优超参数：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GCN					GAT				GT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5A819-7528-B9FB-73F2-F5C9FF13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8" y="2843834"/>
            <a:ext cx="4495800" cy="1885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EF15-0357-1728-3A49-3F2B19F9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98" y="2843834"/>
            <a:ext cx="3302249" cy="1885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021C6F-CE42-BC33-8C0C-C260FAD8F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576" y="2562948"/>
            <a:ext cx="3585424" cy="23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6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Q5ODM0YTQ1OTRjMmFhNzRjNTBmZmYwM2MwZWU2M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diagram"/>
  <p:tag name="KSO_WM_TEMPLATE_INDEX" val="20233337"/>
  <p:tag name="KSO_WM_SLIDE_TYPE" val="endPage"/>
  <p:tag name="KSO_WM_SLIDE_SUBTYPE" val="pureTxt"/>
  <p:tag name="KSO_WM_SLIDE_LAYOUT" val="a_f"/>
  <p:tag name="KSO_WM_SLIDE_LAYOUT_CNT" val="1_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299_9*f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汇报人：WP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603</Words>
  <Application>Microsoft Office PowerPoint</Application>
  <PresentationFormat>宽屏</PresentationFormat>
  <Paragraphs>38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MiSans Demibold</vt:lpstr>
      <vt:lpstr>微软雅黑</vt:lpstr>
      <vt:lpstr>Arial</vt:lpstr>
      <vt:lpstr>Calibri</vt:lpstr>
      <vt:lpstr>Cambria Math</vt:lpstr>
      <vt:lpstr>Wingdings</vt:lpstr>
      <vt:lpstr>WPS</vt:lpstr>
      <vt:lpstr>Office 主题​​</vt:lpstr>
      <vt:lpstr>图神经网络学习报告</vt:lpstr>
      <vt:lpstr>GAT</vt:lpstr>
      <vt:lpstr>PowerPoint 演示文稿</vt:lpstr>
      <vt:lpstr>PowerPoint 演示文稿</vt:lpstr>
      <vt:lpstr>Graph Transformer</vt:lpstr>
      <vt:lpstr>Graph Transformer</vt:lpstr>
      <vt:lpstr>超参数搜索</vt:lpstr>
      <vt:lpstr>超参数搜索</vt:lpstr>
      <vt:lpstr>超参数搜索</vt:lpstr>
      <vt:lpstr>GCN超参数分析</vt:lpstr>
      <vt:lpstr>GAT超参数分析</vt:lpstr>
      <vt:lpstr>GT超参数分析</vt:lpstr>
      <vt:lpstr>比较</vt:lpstr>
      <vt:lpstr>比较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Clearlove</dc:creator>
  <cp:lastModifiedBy>Joestar Johnny</cp:lastModifiedBy>
  <cp:revision>195</cp:revision>
  <dcterms:created xsi:type="dcterms:W3CDTF">2019-06-19T02:08:00Z</dcterms:created>
  <dcterms:modified xsi:type="dcterms:W3CDTF">2024-09-07T16:06:35Z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E5D5FF42D7A44F01BD5A15FB4547290D_11</vt:lpwstr>
  </property>
</Properties>
</file>