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79" r:id="rId4"/>
    <p:sldId id="280" r:id="rId5"/>
    <p:sldId id="278" r:id="rId6"/>
    <p:sldId id="281" r:id="rId7"/>
    <p:sldId id="284" r:id="rId8"/>
    <p:sldId id="283" r:id="rId9"/>
    <p:sldId id="290" r:id="rId10"/>
    <p:sldId id="282" r:id="rId11"/>
    <p:sldId id="285" r:id="rId12"/>
    <p:sldId id="286" r:id="rId13"/>
    <p:sldId id="287" r:id="rId14"/>
    <p:sldId id="288" r:id="rId15"/>
    <p:sldId id="289" r:id="rId16"/>
    <p:sldId id="27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5664" autoAdjust="0"/>
  </p:normalViewPr>
  <p:slideViewPr>
    <p:cSldViewPr snapToGrid="0" showGuides="1">
      <p:cViewPr varScale="1">
        <p:scale>
          <a:sx n="96" d="100"/>
          <a:sy n="96" d="100"/>
        </p:scale>
        <p:origin x="672" y="5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1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6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1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1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4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图神经网络学习报告</a:t>
            </a: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>
            <a:normAutofit/>
          </a:bodyPr>
          <a:lstStyle/>
          <a:p>
            <a:r>
              <a:rPr lang="zh-CN" altLang="en-US" b="1" dirty="0"/>
              <a:t>汇报人：黄煦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DC039-5B29-F7D1-072D-6E7A7E58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1E2BAF-65DC-D06A-81E5-6B621C57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1567043"/>
            <a:ext cx="6187901" cy="3723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F82D4A-11CB-47C9-32EA-1EBA314BC3B9}"/>
              </a:ext>
            </a:extLst>
          </p:cNvPr>
          <p:cNvSpPr txBox="1"/>
          <p:nvPr/>
        </p:nvSpPr>
        <p:spPr>
          <a:xfrm>
            <a:off x="6726907" y="1080000"/>
            <a:ext cx="469789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整体架构如左图所示：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初始化两个图卷积层，两个全连接层。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torch_geometric.nn.NNConv</a:t>
            </a:r>
            <a:r>
              <a:rPr lang="zh-CN" altLang="en-US" dirty="0"/>
              <a:t>层与之前的图卷积过程十分相似，前者是能挖掘边特征的图卷积，使用式子中与</a:t>
            </a:r>
            <a:r>
              <a:rPr lang="en-US" altLang="zh-CN" dirty="0"/>
              <a:t>W2</a:t>
            </a:r>
            <a:r>
              <a:rPr lang="zh-CN" altLang="en-US" dirty="0"/>
              <a:t>等价的神经网络</a:t>
            </a:r>
            <a:r>
              <a:rPr lang="en-US" altLang="zh-CN" dirty="0"/>
              <a:t>h</a:t>
            </a:r>
            <a:r>
              <a:rPr lang="zh-CN" altLang="en-US" dirty="0"/>
              <a:t>用于处理便标签矩阵。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前向传播过程：先运行两个图卷积并</a:t>
            </a:r>
            <a:r>
              <a:rPr lang="en-US" altLang="zh-CN" dirty="0" err="1"/>
              <a:t>relu</a:t>
            </a:r>
            <a:r>
              <a:rPr lang="zh-CN" altLang="en-US" dirty="0"/>
              <a:t>，之后对对所有结点嵌入向量做池化操作，运行两个全连接层得到最终结果。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2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6642-58CC-1F95-BCE7-22DD7EDB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67B918-76F9-A0EB-827A-8B60EB29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148323"/>
            <a:ext cx="6719145" cy="23905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F6CE22-4C76-A090-2425-82506D846C67}"/>
              </a:ext>
            </a:extLst>
          </p:cNvPr>
          <p:cNvSpPr txBox="1"/>
          <p:nvPr/>
        </p:nvSpPr>
        <p:spPr>
          <a:xfrm>
            <a:off x="696000" y="1429579"/>
            <a:ext cx="469789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初始化神经网络</a:t>
            </a:r>
          </a:p>
        </p:txBody>
      </p:sp>
    </p:spTree>
    <p:extLst>
      <p:ext uri="{BB962C8B-B14F-4D97-AF65-F5344CB8AC3E}">
        <p14:creationId xmlns:p14="http://schemas.microsoft.com/office/powerpoint/2010/main" val="127252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DE64-AAD4-BB8E-C6B3-4A639A85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B0795-BBBF-AD1F-89C5-DA35287C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08" y="1080000"/>
            <a:ext cx="5493310" cy="55327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4D07EF-FF2B-0F4E-46B8-647DA1DD3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6279"/>
            <a:ext cx="5906114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0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E0BB-9596-1719-74FD-7AFCF008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DBAF8-1179-C1C1-A03D-FF6D9CC4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80000"/>
            <a:ext cx="3248833" cy="5493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8F5173B-6A38-5C5B-115E-A9EE44619238}"/>
                  </a:ext>
                </a:extLst>
              </p:cNvPr>
              <p:cNvSpPr txBox="1"/>
              <p:nvPr/>
            </p:nvSpPr>
            <p:spPr>
              <a:xfrm>
                <a:off x="5679986" y="2758143"/>
                <a:ext cx="4697896" cy="134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由于我们预测的是分子的各向同性极化率，所以我们采用均方误差，选择平均损失率、</a:t>
                </a:r>
                <a:r>
                  <a:rPr lang="en-US" altLang="zh-CN" dirty="0"/>
                  <a:t>MAE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等</m:t>
                    </m:r>
                  </m:oMath>
                </a14:m>
                <a:r>
                  <a:rPr lang="zh-CN" altLang="en-US" dirty="0"/>
                  <a:t>评价指标。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8F5173B-6A38-5C5B-115E-A9EE4461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86" y="2758143"/>
                <a:ext cx="4697896" cy="1341714"/>
              </a:xfrm>
              <a:prstGeom prst="rect">
                <a:avLst/>
              </a:prstGeom>
              <a:blipFill>
                <a:blip r:embed="rId3"/>
                <a:stretch>
                  <a:fillRect l="-1169" b="-2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AEB3E-42E8-CE26-C388-0273E49F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0980E-687E-7B6F-8C31-957F8A3F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92247"/>
            <a:ext cx="4884879" cy="40622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DAB617-7517-12DC-D296-85FF00AF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44" y="1192247"/>
            <a:ext cx="5832229" cy="43481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49D58D-E965-E02C-96B0-3A42173E4EA0}"/>
              </a:ext>
            </a:extLst>
          </p:cNvPr>
          <p:cNvSpPr txBox="1"/>
          <p:nvPr/>
        </p:nvSpPr>
        <p:spPr>
          <a:xfrm>
            <a:off x="696000" y="5464657"/>
            <a:ext cx="108000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只绘制了前</a:t>
            </a:r>
            <a:r>
              <a:rPr lang="en-US" altLang="zh-CN" dirty="0"/>
              <a:t>500</a:t>
            </a:r>
            <a:r>
              <a:rPr lang="zh-CN" altLang="en-US" dirty="0"/>
              <a:t>个测试样本的真是标签与测试标签，由图可见所有点相对靠近对角线，这说明简单的图神经网络在没有进行超参数优化的情况下，在预测分子的各向同性极化值方面表现不错。</a:t>
            </a:r>
          </a:p>
        </p:txBody>
      </p:sp>
    </p:spTree>
    <p:extLst>
      <p:ext uri="{BB962C8B-B14F-4D97-AF65-F5344CB8AC3E}">
        <p14:creationId xmlns:p14="http://schemas.microsoft.com/office/powerpoint/2010/main" val="207963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谢谢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 dirty="0"/>
              <a:t>汇报人：黄煦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C641-83B2-6386-8F63-AFD397B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Swin</a:t>
            </a:r>
            <a:r>
              <a:rPr lang="en-US" altLang="zh-CN" dirty="0"/>
              <a:t> </a:t>
            </a:r>
            <a:r>
              <a:rPr lang="zh-CN" altLang="en-US" dirty="0"/>
              <a:t>超参数搜索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660B85-E088-88E2-283F-ED2A4E20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301749"/>
            <a:ext cx="10800000" cy="4873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由于运行时间过长，采用</a:t>
            </a:r>
            <a:r>
              <a:rPr lang="en-US" altLang="zh-CN" dirty="0"/>
              <a:t>Kaggle</a:t>
            </a:r>
            <a:r>
              <a:rPr lang="zh-CN" altLang="en-US" dirty="0"/>
              <a:t>网站上的免费</a:t>
            </a:r>
            <a:r>
              <a:rPr lang="en-US" altLang="zh-CN" dirty="0"/>
              <a:t>GPU</a:t>
            </a:r>
            <a:r>
              <a:rPr lang="zh-CN" altLang="en-US" dirty="0"/>
              <a:t>实现离线训练。最优结果为：</a:t>
            </a:r>
            <a:r>
              <a:rPr lang="en-US" altLang="zh-CN" dirty="0"/>
              <a:t>Best trial: {'</a:t>
            </a:r>
            <a:r>
              <a:rPr lang="en-US" altLang="zh-CN" dirty="0" err="1"/>
              <a:t>patch_size</a:t>
            </a:r>
            <a:r>
              <a:rPr lang="en-US" altLang="zh-CN" dirty="0"/>
              <a:t>': 4, '</a:t>
            </a:r>
            <a:r>
              <a:rPr lang="en-US" altLang="zh-CN" dirty="0" err="1"/>
              <a:t>window_size</a:t>
            </a:r>
            <a:r>
              <a:rPr lang="en-US" altLang="zh-CN" dirty="0"/>
              <a:t>': 2, '</a:t>
            </a:r>
            <a:r>
              <a:rPr lang="en-US" altLang="zh-CN" dirty="0" err="1"/>
              <a:t>embed_dim</a:t>
            </a:r>
            <a:r>
              <a:rPr lang="en-US" altLang="zh-CN" dirty="0"/>
              <a:t>': 48, 'depths': 'depth1'}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80F491-BCA7-2FEC-580E-6805DF3C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88" y="2948896"/>
            <a:ext cx="5931205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3844-3D8F-5B9F-86EC-F366671B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Swin</a:t>
            </a:r>
            <a:r>
              <a:rPr lang="en-US" altLang="zh-CN" dirty="0"/>
              <a:t> </a:t>
            </a:r>
            <a:r>
              <a:rPr lang="zh-CN" altLang="en-US" dirty="0"/>
              <a:t>超参数搜索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9AC7BD-4888-6752-A433-5046C0016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0" y="1605496"/>
            <a:ext cx="5852172" cy="4389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AEF4A7-E6BC-CBAC-2705-B9804CAE4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28" y="160549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22DD-7F03-82C5-6B32-E7E3B313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1F7EA-BB70-9945-D808-5DE06BED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</a:t>
            </a:r>
            <a:r>
              <a:rPr lang="en-US" altLang="zh-CN" sz="1800" dirty="0"/>
              <a:t>QM9</a:t>
            </a:r>
            <a:r>
              <a:rPr lang="zh-CN" altLang="en-US" sz="1800" dirty="0"/>
              <a:t>数据集：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包含小有机分子的相关的、一致的和详尽的化学空间提供量子化学特征。</a:t>
            </a:r>
            <a:endParaRPr lang="en-US" altLang="zh-CN" sz="1800" dirty="0"/>
          </a:p>
        </p:txBody>
      </p:sp>
      <p:sp>
        <p:nvSpPr>
          <p:cNvPr id="4" name="AutoShape 2" descr="在这里插入图片描述">
            <a:extLst>
              <a:ext uri="{FF2B5EF4-FFF2-40B4-BE49-F238E27FC236}">
                <a16:creationId xmlns:a16="http://schemas.microsoft.com/office/drawing/2014/main" id="{72A6F3B0-457D-97C8-FD47-C0F6A3042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A32B60-8A11-5197-C3DC-DF74F7C1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37" y="2144987"/>
            <a:ext cx="4892354" cy="31871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77DD2C-3DA2-9E1A-FD5A-2C4DF01EA196}"/>
              </a:ext>
            </a:extLst>
          </p:cNvPr>
          <p:cNvSpPr txBox="1"/>
          <p:nvPr/>
        </p:nvSpPr>
        <p:spPr>
          <a:xfrm>
            <a:off x="695960" y="5332135"/>
            <a:ext cx="1080000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其</a:t>
            </a:r>
            <a:r>
              <a:rPr lang="en-US" altLang="zh-CN" dirty="0"/>
              <a:t>Data</a:t>
            </a:r>
            <a:r>
              <a:rPr lang="zh-CN" altLang="en-US" dirty="0"/>
              <a:t>对象封装了</a:t>
            </a:r>
            <a:r>
              <a:rPr lang="en-US" altLang="zh-CN" dirty="0"/>
              <a:t>x</a:t>
            </a:r>
            <a:r>
              <a:rPr lang="zh-CN" altLang="en-US" dirty="0"/>
              <a:t>（节点特征），</a:t>
            </a:r>
            <a:r>
              <a:rPr lang="en-US" altLang="zh-CN" dirty="0" err="1"/>
              <a:t>edge_attr</a:t>
            </a:r>
            <a:r>
              <a:rPr lang="zh-CN" altLang="en-US" dirty="0"/>
              <a:t>（边特征），</a:t>
            </a:r>
            <a:r>
              <a:rPr lang="en-US" altLang="zh-CN" dirty="0" err="1"/>
              <a:t>edge_index</a:t>
            </a:r>
            <a:r>
              <a:rPr lang="zh-CN" altLang="en-US" dirty="0"/>
              <a:t>（边列表），</a:t>
            </a:r>
            <a:r>
              <a:rPr lang="en-US" altLang="zh-CN" dirty="0"/>
              <a:t>y</a:t>
            </a:r>
            <a:r>
              <a:rPr lang="zh-CN" altLang="en-US" dirty="0"/>
              <a:t>（标签），</a:t>
            </a:r>
            <a:r>
              <a:rPr lang="en-US" altLang="zh-CN" dirty="0"/>
              <a:t>pos</a:t>
            </a:r>
            <a:r>
              <a:rPr lang="zh-CN" altLang="en-US" dirty="0"/>
              <a:t>（一个个分子中每个原子在三维网格空间的位置）、</a:t>
            </a:r>
            <a:r>
              <a:rPr lang="en-US" altLang="zh-CN" dirty="0"/>
              <a:t>z</a:t>
            </a:r>
            <a:r>
              <a:rPr lang="zh-CN" altLang="en-US" dirty="0"/>
              <a:t>（一个分子中每个原子的原子序数）</a:t>
            </a:r>
          </a:p>
        </p:txBody>
      </p:sp>
    </p:spTree>
    <p:extLst>
      <p:ext uri="{BB962C8B-B14F-4D97-AF65-F5344CB8AC3E}">
        <p14:creationId xmlns:p14="http://schemas.microsoft.com/office/powerpoint/2010/main" val="40250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30B7-8694-13BD-757E-8AF31F06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数据集准备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7848B8-C98E-929C-2457-A7DE545F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285576"/>
            <a:ext cx="7716327" cy="214342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357FD-F4D5-2E48-A060-4552574A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3608187"/>
            <a:ext cx="10800000" cy="29323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    训练集：验证集：测试集</a:t>
            </a:r>
            <a:r>
              <a:rPr lang="en-US" altLang="zh-CN" sz="1800" dirty="0"/>
              <a:t>=110000</a:t>
            </a:r>
            <a:r>
              <a:rPr lang="zh-CN" altLang="en-US" sz="1800" dirty="0"/>
              <a:t>：</a:t>
            </a:r>
            <a:r>
              <a:rPr lang="en-US" altLang="zh-CN" sz="1800" dirty="0"/>
              <a:t>10831</a:t>
            </a:r>
            <a:r>
              <a:rPr lang="zh-CN" altLang="en-US" sz="1800" dirty="0"/>
              <a:t>：</a:t>
            </a:r>
            <a:r>
              <a:rPr lang="en-US" altLang="zh-CN" sz="1800" dirty="0"/>
              <a:t>10000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批处理大小为</a:t>
            </a:r>
            <a:r>
              <a:rPr lang="en-US" altLang="zh-CN" sz="1800" dirty="0"/>
              <a:t>32</a:t>
            </a:r>
            <a:r>
              <a:rPr lang="zh-CN" altLang="en-US" sz="1800" dirty="0"/>
              <a:t>，顺序打乱方便训练。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083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0AE7A-DDA5-2C9E-143A-B56987AF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D8CD2F-FBA4-C9F4-B9A6-3937C43E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0" y="1080000"/>
            <a:ext cx="6200779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4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C1E17-65CB-652E-B1F0-FB0849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C5B138-60D5-0267-64FC-FA5E7057E802}"/>
              </a:ext>
            </a:extLst>
          </p:cNvPr>
          <p:cNvSpPr txBox="1"/>
          <p:nvPr/>
        </p:nvSpPr>
        <p:spPr>
          <a:xfrm>
            <a:off x="6726908" y="2829287"/>
            <a:ext cx="4697896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左图按照批处理结构对图的所有节点嵌入向量求和，并将其转换为固定大小的输出。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33A6C4-EE8F-E452-A17B-D0F05F4C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3" y="2647274"/>
            <a:ext cx="4538610" cy="12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0110D-2BBE-19AE-EC3D-CF53EF34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B91648-EF17-36C9-353B-59258489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80000"/>
            <a:ext cx="4855908" cy="55990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6E78D7-38C6-EDDF-4BF6-3A4249AB4FDB}"/>
              </a:ext>
            </a:extLst>
          </p:cNvPr>
          <p:cNvSpPr txBox="1"/>
          <p:nvPr/>
        </p:nvSpPr>
        <p:spPr>
          <a:xfrm>
            <a:off x="5772750" y="1080000"/>
            <a:ext cx="5723249" cy="503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solidFill>
                  <a:srgbClr val="595959"/>
                </a:solidFill>
                <a:effectLst/>
                <a:latin typeface="SFMono-Regular"/>
              </a:rPr>
              <a:t>get_batch_tensor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SFMono-Regular"/>
              </a:rPr>
              <a:t>函数用于生成</a:t>
            </a:r>
            <a:r>
              <a:rPr lang="zh-CN" altLang="en-US" dirty="0"/>
              <a:t>批处理矩阵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SFMono-Regular"/>
              </a:rPr>
              <a:t>，它根据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SFMono-Regular"/>
              </a:rPr>
              <a:t>graph_sizes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SFMono-Regular"/>
              </a:rPr>
              <a:t>（包含批次中每个图的节点数量）来确定</a:t>
            </a:r>
            <a:r>
              <a:rPr lang="zh-CN" altLang="en-US" dirty="0"/>
              <a:t>每个图在批处理矩阵中开始与结束位置的列表、批次中所有图的节点总数和批次中的图数量。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collate_graphs</a:t>
            </a:r>
            <a:r>
              <a:rPr lang="zh-CN" altLang="en-US" dirty="0"/>
              <a:t>函数，是 </a:t>
            </a:r>
            <a:r>
              <a:rPr lang="en-US" altLang="zh-CN" dirty="0" err="1"/>
              <a:t>DataLoader</a:t>
            </a:r>
            <a:r>
              <a:rPr lang="zh-CN" altLang="en-US" dirty="0"/>
              <a:t>的一个自定义 </a:t>
            </a:r>
            <a:r>
              <a:rPr lang="en-US" altLang="zh-CN" dirty="0" err="1"/>
              <a:t>collate_fn</a:t>
            </a:r>
            <a:r>
              <a:rPr lang="en-US" altLang="zh-CN" dirty="0"/>
              <a:t> </a:t>
            </a:r>
            <a:r>
              <a:rPr lang="zh-CN" altLang="en-US" dirty="0"/>
              <a:t>函数。它用于将一个批次中的多个图数据合并成一个大图的表示。首先提取邻接矩阵和计算图尺寸，生成批处理矩阵，合并节点特征矩阵和标签，使用一个 </a:t>
            </a:r>
            <a:r>
              <a:rPr lang="en-US" altLang="zh-CN" dirty="0" err="1"/>
              <a:t>accum</a:t>
            </a:r>
            <a:r>
              <a:rPr lang="en-US" altLang="zh-CN" dirty="0"/>
              <a:t> </a:t>
            </a:r>
            <a:r>
              <a:rPr lang="zh-CN" altLang="en-US" dirty="0"/>
              <a:t>变量跟踪每个图在 </a:t>
            </a:r>
            <a:r>
              <a:rPr lang="en-US" altLang="zh-CN" dirty="0" err="1"/>
              <a:t>batch_adj</a:t>
            </a:r>
            <a:r>
              <a:rPr lang="en-US" altLang="zh-CN" dirty="0"/>
              <a:t> </a:t>
            </a:r>
            <a:r>
              <a:rPr lang="zh-CN" altLang="en-US" dirty="0"/>
              <a:t>中的位置索引，通过遍历 </a:t>
            </a:r>
            <a:r>
              <a:rPr lang="en-US" altLang="zh-CN" dirty="0" err="1"/>
              <a:t>adj_mats</a:t>
            </a:r>
            <a:r>
              <a:rPr lang="zh-CN" altLang="en-US" dirty="0"/>
              <a:t>，将每个图的邻接矩阵按顺序填充到 </a:t>
            </a:r>
            <a:r>
              <a:rPr lang="en-US" altLang="zh-CN" dirty="0" err="1"/>
              <a:t>batch_adj</a:t>
            </a:r>
            <a:r>
              <a:rPr lang="en-US" altLang="zh-CN" dirty="0"/>
              <a:t> </a:t>
            </a:r>
            <a:r>
              <a:rPr lang="zh-CN" altLang="en-US" dirty="0"/>
              <a:t>的相应位置。最后组合变量输出字典。</a:t>
            </a:r>
          </a:p>
        </p:txBody>
      </p:sp>
    </p:spTree>
    <p:extLst>
      <p:ext uri="{BB962C8B-B14F-4D97-AF65-F5344CB8AC3E}">
        <p14:creationId xmlns:p14="http://schemas.microsoft.com/office/powerpoint/2010/main" val="15797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34B17-15D5-4E4B-04EC-88549A0D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CEB76-80AD-ABEB-6B03-93001A0C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80000"/>
            <a:ext cx="5244553" cy="44196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CCC0FE-35B7-2DF1-844A-82C26FC13D65}"/>
              </a:ext>
            </a:extLst>
          </p:cNvPr>
          <p:cNvSpPr txBox="1"/>
          <p:nvPr/>
        </p:nvSpPr>
        <p:spPr>
          <a:xfrm>
            <a:off x="6369328" y="2348922"/>
            <a:ext cx="469789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图卷积如左图所示：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初始化输入输出通道数，</a:t>
            </a:r>
            <a:r>
              <a:rPr lang="en-US" altLang="zh-CN" dirty="0"/>
              <a:t>W1</a:t>
            </a:r>
            <a:r>
              <a:rPr lang="zh-CN" altLang="en-US" dirty="0"/>
              <a:t>和</a:t>
            </a:r>
            <a:r>
              <a:rPr lang="en-US" altLang="zh-CN" dirty="0"/>
              <a:t>W2</a:t>
            </a:r>
            <a:r>
              <a:rPr lang="zh-CN" altLang="en-US" dirty="0"/>
              <a:t>权重矩阵、偏置项。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前向传播过程实现了其矩阵形式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E9040-1CF1-3355-694C-93811407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5691967"/>
            <a:ext cx="250542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39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Q5ODM0YTQ1OTRjMmFhNzRjNTBmZmYwM2MwZWU2M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29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diagram"/>
  <p:tag name="KSO_WM_TEMPLATE_INDEX" val="20233337"/>
  <p:tag name="KSO_WM_SLIDE_TYPE" val="endPage"/>
  <p:tag name="KSO_WM_SLIDE_SUBTYPE" val="pureTxt"/>
  <p:tag name="KSO_WM_SLIDE_LAYOUT" val="a_f"/>
  <p:tag name="KSO_WM_SLIDE_LAYOUT_CNT" val="1_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299_9*f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590</Words>
  <Application>Microsoft Office PowerPoint</Application>
  <PresentationFormat>宽屏</PresentationFormat>
  <Paragraphs>37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MiSans Demibold</vt:lpstr>
      <vt:lpstr>SFMono-Regular</vt:lpstr>
      <vt:lpstr>微软雅黑</vt:lpstr>
      <vt:lpstr>Arial</vt:lpstr>
      <vt:lpstr>Calibri</vt:lpstr>
      <vt:lpstr>Cambria Math</vt:lpstr>
      <vt:lpstr>Wingdings</vt:lpstr>
      <vt:lpstr>WPS</vt:lpstr>
      <vt:lpstr>Office 主题​​</vt:lpstr>
      <vt:lpstr>图神经网络学习报告</vt:lpstr>
      <vt:lpstr>Swin 超参数搜索</vt:lpstr>
      <vt:lpstr>Swin 超参数搜索</vt:lpstr>
      <vt:lpstr>数据集准备</vt:lpstr>
      <vt:lpstr>数据集准备</vt:lpstr>
      <vt:lpstr>图神经网络基础</vt:lpstr>
      <vt:lpstr>图神经网络基础</vt:lpstr>
      <vt:lpstr>图神经网络基础</vt:lpstr>
      <vt:lpstr>图神经网络基础</vt:lpstr>
      <vt:lpstr>图神经网络实例</vt:lpstr>
      <vt:lpstr>图神经网络实例</vt:lpstr>
      <vt:lpstr>图神经网络实例</vt:lpstr>
      <vt:lpstr>训练结果</vt:lpstr>
      <vt:lpstr>预测结果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Clearlove</dc:creator>
  <cp:lastModifiedBy>Joestar Johnny</cp:lastModifiedBy>
  <cp:revision>192</cp:revision>
  <dcterms:created xsi:type="dcterms:W3CDTF">2019-06-19T02:08:00Z</dcterms:created>
  <dcterms:modified xsi:type="dcterms:W3CDTF">2024-09-02T09:07:24Z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E5D5FF42D7A44F01BD5A15FB4547290D_11</vt:lpwstr>
  </property>
</Properties>
</file>