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heme/theme3.xml" ContentType="application/vnd.openxmlformats-officedocument.them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78" r:id="rId4"/>
    <p:sldId id="284" r:id="rId5"/>
    <p:sldId id="297" r:id="rId6"/>
    <p:sldId id="299" r:id="rId7"/>
    <p:sldId id="298" r:id="rId8"/>
    <p:sldId id="304" r:id="rId9"/>
    <p:sldId id="305" r:id="rId10"/>
    <p:sldId id="300" r:id="rId11"/>
    <p:sldId id="306" r:id="rId12"/>
    <p:sldId id="301" r:id="rId13"/>
    <p:sldId id="302" r:id="rId14"/>
    <p:sldId id="303" r:id="rId15"/>
    <p:sldId id="27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5664" autoAdjust="0"/>
  </p:normalViewPr>
  <p:slideViewPr>
    <p:cSldViewPr snapToGrid="0" showGuides="1">
      <p:cViewPr varScale="1">
        <p:scale>
          <a:sx n="96" d="100"/>
          <a:sy n="96" d="100"/>
        </p:scale>
        <p:origin x="672" y="52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1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6"/>
            </p:custDataLst>
          </p:nvPr>
        </p:nvSpPr>
        <p:spPr>
          <a:xfrm>
            <a:off x="1130334" y="5498053"/>
            <a:ext cx="1368028" cy="238423"/>
          </a:xfrm>
          <a:custGeom>
            <a:avLst/>
            <a:gdLst/>
            <a:ahLst/>
            <a:cxnLst/>
            <a:rect l="l" t="t" r="r" b="b"/>
            <a:pathLst>
              <a:path w="1368028" h="238423">
                <a:moveTo>
                  <a:pt x="297954" y="102691"/>
                </a:moveTo>
                <a:cubicBezTo>
                  <a:pt x="285353" y="102691"/>
                  <a:pt x="275555" y="107007"/>
                  <a:pt x="268560" y="115639"/>
                </a:cubicBezTo>
                <a:cubicBezTo>
                  <a:pt x="261565" y="124271"/>
                  <a:pt x="258068" y="136475"/>
                  <a:pt x="258068" y="152251"/>
                </a:cubicBezTo>
                <a:cubicBezTo>
                  <a:pt x="258068" y="185093"/>
                  <a:pt x="271463" y="201513"/>
                  <a:pt x="298252" y="201513"/>
                </a:cubicBezTo>
                <a:cubicBezTo>
                  <a:pt x="323949" y="201513"/>
                  <a:pt x="336798" y="184646"/>
                  <a:pt x="336798" y="150912"/>
                </a:cubicBezTo>
                <a:cubicBezTo>
                  <a:pt x="336798" y="118765"/>
                  <a:pt x="323850" y="102691"/>
                  <a:pt x="297954" y="102691"/>
                </a:cubicBezTo>
                <a:close/>
                <a:moveTo>
                  <a:pt x="814536" y="98673"/>
                </a:moveTo>
                <a:cubicBezTo>
                  <a:pt x="806301" y="98673"/>
                  <a:pt x="799009" y="102046"/>
                  <a:pt x="792659" y="108793"/>
                </a:cubicBezTo>
                <a:cubicBezTo>
                  <a:pt x="786309" y="115540"/>
                  <a:pt x="782340" y="124470"/>
                  <a:pt x="780752" y="135582"/>
                </a:cubicBezTo>
                <a:lnTo>
                  <a:pt x="844451" y="135582"/>
                </a:lnTo>
                <a:cubicBezTo>
                  <a:pt x="844451" y="110976"/>
                  <a:pt x="834479" y="98673"/>
                  <a:pt x="814536" y="98673"/>
                </a:cubicBezTo>
                <a:close/>
                <a:moveTo>
                  <a:pt x="1314748" y="65782"/>
                </a:moveTo>
                <a:cubicBezTo>
                  <a:pt x="1329829" y="65782"/>
                  <a:pt x="1344365" y="68014"/>
                  <a:pt x="1358354" y="72479"/>
                </a:cubicBezTo>
                <a:lnTo>
                  <a:pt x="1358354" y="110282"/>
                </a:lnTo>
                <a:cubicBezTo>
                  <a:pt x="1345555" y="102741"/>
                  <a:pt x="1331466" y="98971"/>
                  <a:pt x="1316087" y="98971"/>
                </a:cubicBezTo>
                <a:cubicBezTo>
                  <a:pt x="1308447" y="98971"/>
                  <a:pt x="1302296" y="100335"/>
                  <a:pt x="1297633" y="103063"/>
                </a:cubicBezTo>
                <a:cubicBezTo>
                  <a:pt x="1292969" y="105792"/>
                  <a:pt x="1290638" y="109389"/>
                  <a:pt x="1290638" y="113853"/>
                </a:cubicBezTo>
                <a:cubicBezTo>
                  <a:pt x="1290638" y="121394"/>
                  <a:pt x="1297583" y="127496"/>
                  <a:pt x="1311474" y="132159"/>
                </a:cubicBezTo>
                <a:cubicBezTo>
                  <a:pt x="1326356" y="137120"/>
                  <a:pt x="1337543" y="141635"/>
                  <a:pt x="1345034" y="145703"/>
                </a:cubicBezTo>
                <a:cubicBezTo>
                  <a:pt x="1352525" y="149771"/>
                  <a:pt x="1358230" y="155128"/>
                  <a:pt x="1362150" y="161776"/>
                </a:cubicBezTo>
                <a:cubicBezTo>
                  <a:pt x="1366069" y="168424"/>
                  <a:pt x="1368028" y="176113"/>
                  <a:pt x="1368028" y="184844"/>
                </a:cubicBezTo>
                <a:cubicBezTo>
                  <a:pt x="1368028" y="201811"/>
                  <a:pt x="1361232" y="214982"/>
                  <a:pt x="1347639" y="224358"/>
                </a:cubicBezTo>
                <a:cubicBezTo>
                  <a:pt x="1334046" y="233735"/>
                  <a:pt x="1315889" y="238423"/>
                  <a:pt x="1293168" y="238423"/>
                </a:cubicBezTo>
                <a:cubicBezTo>
                  <a:pt x="1275308" y="238423"/>
                  <a:pt x="1258788" y="235595"/>
                  <a:pt x="1243608" y="229939"/>
                </a:cubicBezTo>
                <a:lnTo>
                  <a:pt x="1243608" y="190202"/>
                </a:lnTo>
                <a:cubicBezTo>
                  <a:pt x="1260078" y="200223"/>
                  <a:pt x="1276201" y="205234"/>
                  <a:pt x="1291977" y="205234"/>
                </a:cubicBezTo>
                <a:cubicBezTo>
                  <a:pt x="1311821" y="205234"/>
                  <a:pt x="1321743" y="199926"/>
                  <a:pt x="1321743" y="189309"/>
                </a:cubicBezTo>
                <a:cubicBezTo>
                  <a:pt x="1321743" y="181769"/>
                  <a:pt x="1313557" y="175468"/>
                  <a:pt x="1297186" y="170408"/>
                </a:cubicBezTo>
                <a:cubicBezTo>
                  <a:pt x="1276747" y="164058"/>
                  <a:pt x="1262707" y="156989"/>
                  <a:pt x="1255068" y="149200"/>
                </a:cubicBezTo>
                <a:cubicBezTo>
                  <a:pt x="1247428" y="141411"/>
                  <a:pt x="1243608" y="130869"/>
                  <a:pt x="1243608" y="117574"/>
                </a:cubicBezTo>
                <a:cubicBezTo>
                  <a:pt x="1243608" y="101401"/>
                  <a:pt x="1250156" y="88726"/>
                  <a:pt x="1263253" y="79549"/>
                </a:cubicBezTo>
                <a:cubicBezTo>
                  <a:pt x="1276350" y="70371"/>
                  <a:pt x="1293515" y="65782"/>
                  <a:pt x="1314748" y="65782"/>
                </a:cubicBezTo>
                <a:close/>
                <a:moveTo>
                  <a:pt x="1025724" y="65782"/>
                </a:moveTo>
                <a:cubicBezTo>
                  <a:pt x="1062236" y="65782"/>
                  <a:pt x="1080492" y="88404"/>
                  <a:pt x="1080492" y="133648"/>
                </a:cubicBezTo>
                <a:lnTo>
                  <a:pt x="1080492" y="234404"/>
                </a:lnTo>
                <a:lnTo>
                  <a:pt x="1032718" y="234404"/>
                </a:lnTo>
                <a:lnTo>
                  <a:pt x="1032718" y="142577"/>
                </a:lnTo>
                <a:cubicBezTo>
                  <a:pt x="1032718" y="115987"/>
                  <a:pt x="1023144" y="102691"/>
                  <a:pt x="1003995" y="102691"/>
                </a:cubicBezTo>
                <a:cubicBezTo>
                  <a:pt x="994866" y="102691"/>
                  <a:pt x="987276" y="106238"/>
                  <a:pt x="981224" y="113333"/>
                </a:cubicBezTo>
                <a:cubicBezTo>
                  <a:pt x="975172" y="120427"/>
                  <a:pt x="972145" y="129480"/>
                  <a:pt x="972145" y="140494"/>
                </a:cubicBezTo>
                <a:lnTo>
                  <a:pt x="972145" y="234404"/>
                </a:lnTo>
                <a:lnTo>
                  <a:pt x="924074" y="234404"/>
                </a:lnTo>
                <a:lnTo>
                  <a:pt x="924074" y="69800"/>
                </a:lnTo>
                <a:lnTo>
                  <a:pt x="972145" y="69800"/>
                </a:lnTo>
                <a:lnTo>
                  <a:pt x="972145" y="95994"/>
                </a:lnTo>
                <a:lnTo>
                  <a:pt x="972741" y="95994"/>
                </a:lnTo>
                <a:cubicBezTo>
                  <a:pt x="984746" y="75853"/>
                  <a:pt x="1002407" y="65782"/>
                  <a:pt x="1025724" y="65782"/>
                </a:cubicBezTo>
                <a:close/>
                <a:moveTo>
                  <a:pt x="814834" y="65782"/>
                </a:moveTo>
                <a:cubicBezTo>
                  <a:pt x="838150" y="65782"/>
                  <a:pt x="856382" y="72851"/>
                  <a:pt x="869528" y="86990"/>
                </a:cubicBezTo>
                <a:cubicBezTo>
                  <a:pt x="882675" y="101129"/>
                  <a:pt x="889248" y="120551"/>
                  <a:pt x="889248" y="145256"/>
                </a:cubicBezTo>
                <a:lnTo>
                  <a:pt x="889248" y="165646"/>
                </a:lnTo>
                <a:lnTo>
                  <a:pt x="780901" y="165646"/>
                </a:lnTo>
                <a:cubicBezTo>
                  <a:pt x="782588" y="191145"/>
                  <a:pt x="797967" y="203894"/>
                  <a:pt x="827038" y="203894"/>
                </a:cubicBezTo>
                <a:cubicBezTo>
                  <a:pt x="845195" y="203894"/>
                  <a:pt x="861219" y="199430"/>
                  <a:pt x="875109" y="190500"/>
                </a:cubicBezTo>
                <a:lnTo>
                  <a:pt x="875109" y="225772"/>
                </a:lnTo>
                <a:cubicBezTo>
                  <a:pt x="860127" y="234206"/>
                  <a:pt x="840482" y="238423"/>
                  <a:pt x="816173" y="238423"/>
                </a:cubicBezTo>
                <a:cubicBezTo>
                  <a:pt x="789980" y="238423"/>
                  <a:pt x="769615" y="231031"/>
                  <a:pt x="755079" y="216247"/>
                </a:cubicBezTo>
                <a:cubicBezTo>
                  <a:pt x="740544" y="201464"/>
                  <a:pt x="733276" y="180876"/>
                  <a:pt x="733276" y="154484"/>
                </a:cubicBezTo>
                <a:cubicBezTo>
                  <a:pt x="733276" y="128191"/>
                  <a:pt x="741015" y="106834"/>
                  <a:pt x="756493" y="90413"/>
                </a:cubicBezTo>
                <a:cubicBezTo>
                  <a:pt x="771971" y="73992"/>
                  <a:pt x="791418" y="65782"/>
                  <a:pt x="814834" y="65782"/>
                </a:cubicBezTo>
                <a:close/>
                <a:moveTo>
                  <a:pt x="520898" y="65782"/>
                </a:moveTo>
                <a:cubicBezTo>
                  <a:pt x="557411" y="65782"/>
                  <a:pt x="575667" y="88404"/>
                  <a:pt x="575667" y="133648"/>
                </a:cubicBezTo>
                <a:lnTo>
                  <a:pt x="575667" y="234404"/>
                </a:lnTo>
                <a:lnTo>
                  <a:pt x="527893" y="234404"/>
                </a:lnTo>
                <a:lnTo>
                  <a:pt x="527893" y="142577"/>
                </a:lnTo>
                <a:cubicBezTo>
                  <a:pt x="527893" y="115987"/>
                  <a:pt x="518319" y="102691"/>
                  <a:pt x="499170" y="102691"/>
                </a:cubicBezTo>
                <a:cubicBezTo>
                  <a:pt x="490041" y="102691"/>
                  <a:pt x="482451" y="106238"/>
                  <a:pt x="476399" y="113333"/>
                </a:cubicBezTo>
                <a:cubicBezTo>
                  <a:pt x="470346" y="120427"/>
                  <a:pt x="467320" y="129480"/>
                  <a:pt x="467320" y="140494"/>
                </a:cubicBezTo>
                <a:lnTo>
                  <a:pt x="467320" y="234404"/>
                </a:lnTo>
                <a:lnTo>
                  <a:pt x="419249" y="234404"/>
                </a:lnTo>
                <a:lnTo>
                  <a:pt x="419249" y="69800"/>
                </a:lnTo>
                <a:lnTo>
                  <a:pt x="467320" y="69800"/>
                </a:lnTo>
                <a:lnTo>
                  <a:pt x="467320" y="95994"/>
                </a:lnTo>
                <a:lnTo>
                  <a:pt x="467916" y="95994"/>
                </a:lnTo>
                <a:cubicBezTo>
                  <a:pt x="479921" y="75853"/>
                  <a:pt x="497582" y="65782"/>
                  <a:pt x="520898" y="65782"/>
                </a:cubicBezTo>
                <a:close/>
                <a:moveTo>
                  <a:pt x="299145" y="65782"/>
                </a:moveTo>
                <a:cubicBezTo>
                  <a:pt x="325636" y="65782"/>
                  <a:pt x="346670" y="73397"/>
                  <a:pt x="362248" y="88627"/>
                </a:cubicBezTo>
                <a:cubicBezTo>
                  <a:pt x="377825" y="103857"/>
                  <a:pt x="385614" y="124321"/>
                  <a:pt x="385614" y="150019"/>
                </a:cubicBezTo>
                <a:cubicBezTo>
                  <a:pt x="385614" y="177006"/>
                  <a:pt x="377627" y="198487"/>
                  <a:pt x="361652" y="214461"/>
                </a:cubicBezTo>
                <a:cubicBezTo>
                  <a:pt x="345678" y="230435"/>
                  <a:pt x="324048" y="238423"/>
                  <a:pt x="296763" y="238423"/>
                </a:cubicBezTo>
                <a:cubicBezTo>
                  <a:pt x="269974" y="238423"/>
                  <a:pt x="248717" y="230758"/>
                  <a:pt x="232990" y="215429"/>
                </a:cubicBezTo>
                <a:cubicBezTo>
                  <a:pt x="217264" y="200099"/>
                  <a:pt x="209401" y="179239"/>
                  <a:pt x="209401" y="152846"/>
                </a:cubicBezTo>
                <a:cubicBezTo>
                  <a:pt x="209401" y="125760"/>
                  <a:pt x="217512" y="104477"/>
                  <a:pt x="233735" y="88999"/>
                </a:cubicBezTo>
                <a:cubicBezTo>
                  <a:pt x="249957" y="73521"/>
                  <a:pt x="271760" y="65782"/>
                  <a:pt x="299145" y="65782"/>
                </a:cubicBezTo>
                <a:close/>
                <a:moveTo>
                  <a:pt x="1183481" y="19943"/>
                </a:moveTo>
                <a:lnTo>
                  <a:pt x="1183481" y="69800"/>
                </a:lnTo>
                <a:lnTo>
                  <a:pt x="1220986" y="69800"/>
                </a:lnTo>
                <a:lnTo>
                  <a:pt x="1220986" y="105668"/>
                </a:lnTo>
                <a:lnTo>
                  <a:pt x="1183481" y="105668"/>
                </a:lnTo>
                <a:lnTo>
                  <a:pt x="1183481" y="175022"/>
                </a:lnTo>
                <a:cubicBezTo>
                  <a:pt x="1183481" y="192584"/>
                  <a:pt x="1190427" y="201364"/>
                  <a:pt x="1204317" y="201364"/>
                </a:cubicBezTo>
                <a:cubicBezTo>
                  <a:pt x="1209675" y="201364"/>
                  <a:pt x="1215231" y="199777"/>
                  <a:pt x="1220986" y="196602"/>
                </a:cubicBezTo>
                <a:lnTo>
                  <a:pt x="1220986" y="232469"/>
                </a:lnTo>
                <a:cubicBezTo>
                  <a:pt x="1213743" y="236438"/>
                  <a:pt x="1202779" y="238423"/>
                  <a:pt x="1188095" y="238423"/>
                </a:cubicBezTo>
                <a:cubicBezTo>
                  <a:pt x="1153170" y="238423"/>
                  <a:pt x="1135708" y="220067"/>
                  <a:pt x="1135708" y="183356"/>
                </a:cubicBezTo>
                <a:lnTo>
                  <a:pt x="1135708" y="105668"/>
                </a:lnTo>
                <a:lnTo>
                  <a:pt x="1108621" y="105668"/>
                </a:lnTo>
                <a:lnTo>
                  <a:pt x="1108621" y="69800"/>
                </a:lnTo>
                <a:lnTo>
                  <a:pt x="1135708" y="69800"/>
                </a:lnTo>
                <a:lnTo>
                  <a:pt x="1135708" y="33635"/>
                </a:lnTo>
                <a:close/>
                <a:moveTo>
                  <a:pt x="678656" y="19943"/>
                </a:moveTo>
                <a:lnTo>
                  <a:pt x="678656" y="69800"/>
                </a:lnTo>
                <a:lnTo>
                  <a:pt x="716161" y="69800"/>
                </a:lnTo>
                <a:lnTo>
                  <a:pt x="716161" y="105668"/>
                </a:lnTo>
                <a:lnTo>
                  <a:pt x="678656" y="105668"/>
                </a:lnTo>
                <a:lnTo>
                  <a:pt x="678656" y="175022"/>
                </a:lnTo>
                <a:cubicBezTo>
                  <a:pt x="678656" y="192584"/>
                  <a:pt x="685602" y="201364"/>
                  <a:pt x="699492" y="201364"/>
                </a:cubicBezTo>
                <a:cubicBezTo>
                  <a:pt x="704850" y="201364"/>
                  <a:pt x="710406" y="199777"/>
                  <a:pt x="716161" y="196602"/>
                </a:cubicBezTo>
                <a:lnTo>
                  <a:pt x="716161" y="232469"/>
                </a:lnTo>
                <a:cubicBezTo>
                  <a:pt x="708918" y="236438"/>
                  <a:pt x="697954" y="238423"/>
                  <a:pt x="683270" y="238423"/>
                </a:cubicBezTo>
                <a:cubicBezTo>
                  <a:pt x="648345" y="238423"/>
                  <a:pt x="630882" y="220067"/>
                  <a:pt x="630882" y="183356"/>
                </a:cubicBezTo>
                <a:lnTo>
                  <a:pt x="630882" y="105668"/>
                </a:lnTo>
                <a:lnTo>
                  <a:pt x="603796" y="105668"/>
                </a:lnTo>
                <a:lnTo>
                  <a:pt x="603796" y="69800"/>
                </a:lnTo>
                <a:lnTo>
                  <a:pt x="630882" y="69800"/>
                </a:lnTo>
                <a:lnTo>
                  <a:pt x="630882" y="33635"/>
                </a:lnTo>
                <a:close/>
                <a:moveTo>
                  <a:pt x="122337" y="0"/>
                </a:moveTo>
                <a:cubicBezTo>
                  <a:pt x="144859" y="0"/>
                  <a:pt x="163711" y="2927"/>
                  <a:pt x="178891" y="8781"/>
                </a:cubicBezTo>
                <a:lnTo>
                  <a:pt x="178891" y="56257"/>
                </a:lnTo>
                <a:cubicBezTo>
                  <a:pt x="163314" y="47129"/>
                  <a:pt x="145653" y="42565"/>
                  <a:pt x="125909" y="42565"/>
                </a:cubicBezTo>
                <a:cubicBezTo>
                  <a:pt x="103386" y="42565"/>
                  <a:pt x="85378" y="49758"/>
                  <a:pt x="71884" y="64145"/>
                </a:cubicBezTo>
                <a:cubicBezTo>
                  <a:pt x="58390" y="78532"/>
                  <a:pt x="51643" y="97334"/>
                  <a:pt x="51643" y="120551"/>
                </a:cubicBezTo>
                <a:cubicBezTo>
                  <a:pt x="51643" y="143173"/>
                  <a:pt x="58043" y="161379"/>
                  <a:pt x="70842" y="175171"/>
                </a:cubicBezTo>
                <a:cubicBezTo>
                  <a:pt x="83641" y="188962"/>
                  <a:pt x="100955" y="195858"/>
                  <a:pt x="122783" y="195858"/>
                </a:cubicBezTo>
                <a:cubicBezTo>
                  <a:pt x="143321" y="195858"/>
                  <a:pt x="162024" y="190897"/>
                  <a:pt x="178891" y="180975"/>
                </a:cubicBezTo>
                <a:lnTo>
                  <a:pt x="178891" y="226070"/>
                </a:lnTo>
                <a:cubicBezTo>
                  <a:pt x="162123" y="234305"/>
                  <a:pt x="140246" y="238423"/>
                  <a:pt x="113258" y="238423"/>
                </a:cubicBezTo>
                <a:cubicBezTo>
                  <a:pt x="78532" y="238423"/>
                  <a:pt x="50974" y="228029"/>
                  <a:pt x="30584" y="207243"/>
                </a:cubicBezTo>
                <a:cubicBezTo>
                  <a:pt x="10195" y="186457"/>
                  <a:pt x="0" y="158750"/>
                  <a:pt x="0" y="124123"/>
                </a:cubicBezTo>
                <a:cubicBezTo>
                  <a:pt x="0" y="87709"/>
                  <a:pt x="11385" y="57919"/>
                  <a:pt x="34156" y="34751"/>
                </a:cubicBezTo>
                <a:cubicBezTo>
                  <a:pt x="56927" y="11584"/>
                  <a:pt x="86320" y="0"/>
                  <a:pt x="122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  <a:latin typeface="+mn-ea"/>
                <a:cs typeface="+mn-ea"/>
                <a:sym typeface="+mn-ea"/>
              </a:defRPr>
            </a:lvl1pPr>
            <a:lvl2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2pPr>
            <a:lvl3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3pPr>
            <a:lvl4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4pPr>
            <a:lvl5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1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1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7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4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>
            <a:normAutofit/>
          </a:bodyPr>
          <a:lstStyle/>
          <a:p>
            <a:r>
              <a:rPr lang="en-US" altLang="zh-CN" dirty="0" err="1"/>
              <a:t>Swin</a:t>
            </a:r>
            <a:r>
              <a:rPr lang="zh-CN" altLang="en-US" dirty="0"/>
              <a:t> Transformer学习报告</a:t>
            </a: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>
            <a:normAutofit/>
          </a:bodyPr>
          <a:lstStyle/>
          <a:p>
            <a:r>
              <a:rPr lang="zh-CN" altLang="en-US" b="1" dirty="0"/>
              <a:t>汇报人：黄煦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2FEAD-4737-8FB9-C245-A64D53CB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MNIST</a:t>
            </a:r>
            <a:r>
              <a:rPr lang="zh-CN" altLang="en-US" dirty="0"/>
              <a:t>数据集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53602A-C2BC-D9B4-6B91-C08F6C06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382857"/>
            <a:ext cx="7250227" cy="17551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DDF371-8950-FAB2-5060-74394A7126D5}"/>
              </a:ext>
            </a:extLst>
          </p:cNvPr>
          <p:cNvSpPr txBox="1"/>
          <p:nvPr/>
        </p:nvSpPr>
        <p:spPr>
          <a:xfrm>
            <a:off x="605945" y="3280402"/>
            <a:ext cx="10799999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需要调整 </a:t>
            </a:r>
            <a:r>
              <a:rPr lang="en-US" altLang="zh-CN" b="0" i="0" dirty="0" err="1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img_size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 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参数为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MNIST 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数据集的图像尺寸，根据 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MNIST 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数据集的图像通道（灰度图），需要适当调整 </a:t>
            </a:r>
            <a:r>
              <a:rPr lang="en-US" altLang="zh-CN" b="0" i="0" dirty="0" err="1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transforms.Normalize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 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参数。修改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参数。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DECE8C-3373-5452-F53D-0F3403A5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02" y="3828616"/>
            <a:ext cx="4796353" cy="28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06829-3924-4069-1349-F47C595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1F09D-B19D-AF51-FE59-1A9B4B95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1225474"/>
            <a:ext cx="6096000" cy="55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C267-6416-4EA3-C68F-A35311E1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A983A6-D725-F53B-B544-9FAD1FCF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221364"/>
            <a:ext cx="7047159" cy="16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6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2862E-9703-0162-A76D-47344388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E07C6-2DE1-A7BC-24D9-5C5E0884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42" y="1566867"/>
            <a:ext cx="6707316" cy="3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0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谢谢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b="1" dirty="0"/>
              <a:t>汇报人：黄煦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22DD-7F03-82C5-6B32-E7E3B313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1F7EA-BB70-9945-D808-5DE06BED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花数据集：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包含 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5 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中类型（雏菊，蒲公英，玫瑰，向日葵，郁金香）的花，每种类型有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600~900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张图像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E44DBE-D105-AF69-294C-7864A4CE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42" y="2774924"/>
            <a:ext cx="10270435" cy="32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956C2-49A5-80B7-CC42-BAF4A4AD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数据集准备代码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2704FD-7B29-06C2-5BDF-D041E616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188968"/>
            <a:ext cx="6098362" cy="41346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2C613D-FCC9-370F-F690-166F5EC2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30" y="1188968"/>
            <a:ext cx="4145027" cy="41346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320D5EB-56E2-96C0-D75C-3F97B2DAF9AD}"/>
              </a:ext>
            </a:extLst>
          </p:cNvPr>
          <p:cNvSpPr txBox="1"/>
          <p:nvPr/>
        </p:nvSpPr>
        <p:spPr>
          <a:xfrm>
            <a:off x="696000" y="5323646"/>
            <a:ext cx="10800000" cy="142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 训练集：验证集</a:t>
            </a:r>
            <a:r>
              <a:rPr lang="en-US" altLang="zh-CN" sz="2000" dirty="0"/>
              <a:t>=4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，遍历根目录中的每个子文件夹（子文件夹名被认为是类别名），创建一个类别到索引的映射，并将其存储为</a:t>
            </a:r>
            <a:r>
              <a:rPr lang="en-US" altLang="zh-CN" sz="2000" dirty="0"/>
              <a:t>JSON</a:t>
            </a:r>
            <a:r>
              <a:rPr lang="zh-CN" altLang="en-US" sz="2000" dirty="0"/>
              <a:t>文件。遍历每个类别文件夹，收集图片路径并按比例随机分配到训练集或验证集中，该函数返回训练集和验证集的图片路径及其对应的标签。</a:t>
            </a:r>
          </a:p>
        </p:txBody>
      </p:sp>
    </p:spTree>
    <p:extLst>
      <p:ext uri="{BB962C8B-B14F-4D97-AF65-F5344CB8AC3E}">
        <p14:creationId xmlns:p14="http://schemas.microsoft.com/office/powerpoint/2010/main" val="309091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8CA90-AC86-437E-1419-ACC277B7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数据集准备代码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9C0F3D-43B6-79A9-85F0-3163E5B16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1080000"/>
            <a:ext cx="4929548" cy="576872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E3B2FB-2865-2DBC-2861-50E416CD965C}"/>
              </a:ext>
            </a:extLst>
          </p:cNvPr>
          <p:cNvSpPr txBox="1"/>
          <p:nvPr/>
        </p:nvSpPr>
        <p:spPr>
          <a:xfrm>
            <a:off x="5797826" y="1080000"/>
            <a:ext cx="6221896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初始化数据集对象，存储图像路径和对应的标签，并支持图像的预处理操作。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__</a:t>
            </a:r>
            <a:r>
              <a:rPr lang="en-US" altLang="zh-CN" dirty="0" err="1"/>
              <a:t>len</a:t>
            </a:r>
            <a:r>
              <a:rPr lang="en-US" altLang="zh-CN" dirty="0"/>
              <a:t>__ </a:t>
            </a:r>
            <a:r>
              <a:rPr lang="zh-CN" altLang="en-US" dirty="0"/>
              <a:t>方法返回数据集中样本的总数。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__</a:t>
            </a:r>
            <a:r>
              <a:rPr lang="en-US" altLang="zh-CN" dirty="0" err="1"/>
              <a:t>getitem</a:t>
            </a:r>
            <a:r>
              <a:rPr lang="en-US" altLang="zh-CN" dirty="0"/>
              <a:t>__ </a:t>
            </a:r>
            <a:r>
              <a:rPr lang="zh-CN" altLang="en-US" dirty="0"/>
              <a:t>方法根据索引 </a:t>
            </a:r>
            <a:r>
              <a:rPr lang="en-US" altLang="zh-CN" dirty="0"/>
              <a:t>item </a:t>
            </a:r>
            <a:r>
              <a:rPr lang="zh-CN" altLang="en-US" dirty="0"/>
              <a:t>获取对应的图像和标签。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collate_fn</a:t>
            </a:r>
            <a:r>
              <a:rPr lang="en-US" altLang="zh-CN" dirty="0"/>
              <a:t> </a:t>
            </a:r>
            <a:r>
              <a:rPr lang="zh-CN" altLang="en-US" dirty="0"/>
              <a:t>方法是一个自定义的批处理函数，用于将一个 </a:t>
            </a:r>
            <a:r>
              <a:rPr lang="en-US" altLang="zh-CN" dirty="0"/>
              <a:t>batch </a:t>
            </a:r>
            <a:r>
              <a:rPr lang="zh-CN" altLang="en-US" dirty="0"/>
              <a:t>的数据组合在一起。这个函数通常在 </a:t>
            </a:r>
            <a:r>
              <a:rPr lang="en-US" altLang="zh-CN" dirty="0" err="1"/>
              <a:t>DataLoader</a:t>
            </a:r>
            <a:r>
              <a:rPr lang="en-US" altLang="zh-CN" dirty="0"/>
              <a:t> </a:t>
            </a:r>
            <a:r>
              <a:rPr lang="zh-CN" altLang="en-US" dirty="0"/>
              <a:t>中作为 </a:t>
            </a:r>
            <a:r>
              <a:rPr lang="en-US" altLang="zh-CN" dirty="0" err="1"/>
              <a:t>collate_fn</a:t>
            </a:r>
            <a:r>
              <a:rPr lang="en-US" altLang="zh-CN" dirty="0"/>
              <a:t> </a:t>
            </a:r>
            <a:r>
              <a:rPr lang="zh-CN" altLang="en-US" dirty="0"/>
              <a:t>参数使用。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54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21C4D-C297-BF89-AA4D-12D91793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训练函数关键部分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5A740B-A934-158D-5D0C-B4032C69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1315155"/>
            <a:ext cx="8153402" cy="21138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57CAF6-1161-B42F-0A4F-916B3E0B00DA}"/>
              </a:ext>
            </a:extLst>
          </p:cNvPr>
          <p:cNvSpPr txBox="1"/>
          <p:nvPr/>
        </p:nvSpPr>
        <p:spPr>
          <a:xfrm>
            <a:off x="696000" y="3771937"/>
            <a:ext cx="10800000" cy="142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数据预处理与增强</a:t>
            </a:r>
            <a:r>
              <a:rPr lang="en-US" altLang="zh-CN" sz="2000" dirty="0"/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训练集：使用随机裁剪和水平翻转进行数据增强并标准化，增加模型的鲁棒性。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验证集：使用中心裁剪和标准化，不进行数据增强，以确保评估的稳定性。</a:t>
            </a:r>
          </a:p>
        </p:txBody>
      </p:sp>
    </p:spTree>
    <p:extLst>
      <p:ext uri="{BB962C8B-B14F-4D97-AF65-F5344CB8AC3E}">
        <p14:creationId xmlns:p14="http://schemas.microsoft.com/office/powerpoint/2010/main" val="347405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5090-13FB-D8FC-968F-D4032B73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64ABD-FCC2-D7D0-86A8-7241726B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371600"/>
            <a:ext cx="613931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8373-C65A-518C-FF67-D8DEA9C0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预测关键部分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0330A2-7EDA-F1E9-EF68-DB2670B8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170709"/>
            <a:ext cx="4746228" cy="56872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75EF34-D172-EEDF-037E-ED041B97BB09}"/>
              </a:ext>
            </a:extLst>
          </p:cNvPr>
          <p:cNvSpPr txBox="1"/>
          <p:nvPr/>
        </p:nvSpPr>
        <p:spPr>
          <a:xfrm>
            <a:off x="6019499" y="2781707"/>
            <a:ext cx="6221896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将输入的图像调整为指定大小、裁剪、转换为张量，并进行归一化处理，增加一个批次维度，从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JSON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文件中加载类别索引，</a:t>
            </a:r>
            <a:r>
              <a:rPr lang="zh-CN" altLang="en-US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创建和加载模型进行预测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41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A77BB-09B1-DB9D-C2A0-20AB7511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F2CF28-2AD6-8089-0633-BE4745F4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318905"/>
            <a:ext cx="8541497" cy="46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6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DCD55-4304-9C07-F4CF-77634EC5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MNIST</a:t>
            </a:r>
            <a:r>
              <a:rPr lang="zh-CN" altLang="en-US" dirty="0"/>
              <a:t>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583BE4-6F28-1F86-67C3-FA14F100592A}"/>
              </a:ext>
            </a:extLst>
          </p:cNvPr>
          <p:cNvSpPr txBox="1"/>
          <p:nvPr/>
        </p:nvSpPr>
        <p:spPr>
          <a:xfrm>
            <a:off x="696001" y="1229998"/>
            <a:ext cx="10799999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在 </a:t>
            </a:r>
            <a:r>
              <a:rPr lang="en-US" altLang="zh-CN" b="0" i="0" dirty="0" err="1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read_split_data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 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函数中添加代码来下载 </a:t>
            </a:r>
            <a:r>
              <a:rPr lang="en-US" altLang="zh-CN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MNIST </a:t>
            </a:r>
            <a:r>
              <a:rPr lang="zh-CN" altLang="en-US" b="0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数据集，并将图像存储到指定的目录结构。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44D4DC-C3DA-1AC1-C11A-C71A59D8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06" y="1843584"/>
            <a:ext cx="6358187" cy="44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9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Q5ODM0YTQ1OTRjMmFhNzRjNTBmZmYwM2MwZWU2M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29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1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单击添加文档标题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汇报人：WP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29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diagram"/>
  <p:tag name="KSO_WM_TEMPLATE_INDEX" val="20233337"/>
  <p:tag name="KSO_WM_SLIDE_TYPE" val="endPage"/>
  <p:tag name="KSO_WM_SLIDE_SUBTYPE" val="pureTxt"/>
  <p:tag name="KSO_WM_SLIDE_LAYOUT" val="a_f"/>
  <p:tag name="KSO_WM_SLIDE_LAYOUT_CNT" val="1_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9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299_9*f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汇报人：WP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29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自定义 45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382</Words>
  <Application>Microsoft Office PowerPoint</Application>
  <PresentationFormat>宽屏</PresentationFormat>
  <Paragraphs>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MiSans Demibold</vt:lpstr>
      <vt:lpstr>微软雅黑</vt:lpstr>
      <vt:lpstr>Arial</vt:lpstr>
      <vt:lpstr>Calibri</vt:lpstr>
      <vt:lpstr>Wingdings</vt:lpstr>
      <vt:lpstr>WPS</vt:lpstr>
      <vt:lpstr>Office 主题​​</vt:lpstr>
      <vt:lpstr>Swin Transformer学习报告</vt:lpstr>
      <vt:lpstr>数据集准备</vt:lpstr>
      <vt:lpstr>数据集准备代码</vt:lpstr>
      <vt:lpstr>数据集准备代码</vt:lpstr>
      <vt:lpstr>训练函数关键部分</vt:lpstr>
      <vt:lpstr>训练结果</vt:lpstr>
      <vt:lpstr>预测关键部分</vt:lpstr>
      <vt:lpstr>预测结果</vt:lpstr>
      <vt:lpstr>训练MNIST数据集</vt:lpstr>
      <vt:lpstr>训练MNIST数据集</vt:lpstr>
      <vt:lpstr>训练结果</vt:lpstr>
      <vt:lpstr>预测</vt:lpstr>
      <vt:lpstr>预测结果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Joestar Johnny</cp:lastModifiedBy>
  <cp:revision>186</cp:revision>
  <dcterms:created xsi:type="dcterms:W3CDTF">2019-06-19T02:08:00Z</dcterms:created>
  <dcterms:modified xsi:type="dcterms:W3CDTF">2024-08-16T09:03:10Z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E5D5FF42D7A44F01BD5A15FB4547290D_11</vt:lpwstr>
  </property>
</Properties>
</file>