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326" r:id="rId5"/>
    <p:sldId id="281" r:id="rId6"/>
    <p:sldId id="282" r:id="rId7"/>
    <p:sldId id="283" r:id="rId8"/>
    <p:sldId id="284" r:id="rId9"/>
    <p:sldId id="285" r:id="rId10"/>
    <p:sldId id="286" r:id="rId11"/>
    <p:sldId id="296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95" r:id="rId20"/>
    <p:sldId id="297" r:id="rId21"/>
    <p:sldId id="277" r:id="rId22"/>
    <p:sldId id="298" r:id="rId23"/>
    <p:sldId id="327" r:id="rId24"/>
    <p:sldId id="328" r:id="rId25"/>
    <p:sldId id="306" r:id="rId26"/>
    <p:sldId id="329" r:id="rId27"/>
    <p:sldId id="307" r:id="rId28"/>
    <p:sldId id="309" r:id="rId29"/>
    <p:sldId id="316" r:id="rId30"/>
    <p:sldId id="317" r:id="rId31"/>
    <p:sldId id="310" r:id="rId32"/>
    <p:sldId id="330" r:id="rId33"/>
    <p:sldId id="311" r:id="rId34"/>
    <p:sldId id="313" r:id="rId35"/>
    <p:sldId id="314" r:id="rId36"/>
    <p:sldId id="331" r:id="rId37"/>
    <p:sldId id="315" r:id="rId38"/>
    <p:sldId id="319" r:id="rId39"/>
    <p:sldId id="320" r:id="rId40"/>
    <p:sldId id="321" r:id="rId41"/>
    <p:sldId id="322" r:id="rId42"/>
    <p:sldId id="323" r:id="rId43"/>
    <p:sldId id="324" r:id="rId44"/>
    <p:sldId id="332" r:id="rId45"/>
    <p:sldId id="333" r:id="rId46"/>
    <p:sldId id="325" r:id="rId47"/>
    <p:sldId id="276" r:id="rId48"/>
    <p:sldId id="280" r:id="rId49"/>
    <p:sldId id="27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D3AAA7-0837-42AF-B120-A2155BE25FE3}">
      <dgm:prSet phldrT="[文本]" custT="1"/>
      <dgm:spPr/>
      <dgm:t>
        <a:bodyPr/>
        <a:lstStyle/>
        <a:p>
          <a:r>
            <a:rPr lang="zh-CN" altLang="en-US" sz="1800" dirty="0" smtClean="0"/>
            <a:t>前端传入新闻</a:t>
          </a:r>
          <a:endParaRPr lang="zh-CN" altLang="en-US" sz="1800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 sz="1600"/>
        </a:p>
      </dgm:t>
    </dgm:pt>
    <dgm:pt modelId="{B07359DF-1739-47F1-B11F-E153523B26CE}" type="sibTrans" cxnId="{D9BA91C1-8803-4B34-8B90-3E842FD4701D}">
      <dgm:prSet custT="1"/>
      <dgm:spPr/>
      <dgm:t>
        <a:bodyPr/>
        <a:lstStyle/>
        <a:p>
          <a:endParaRPr lang="zh-CN" altLang="en-US" sz="1600"/>
        </a:p>
      </dgm:t>
    </dgm:pt>
    <dgm:pt modelId="{6FCB257E-2BEE-4144-8E7B-0ECE816C5D1B}">
      <dgm:prSet phldrT="[文本]" custT="1"/>
      <dgm:spPr/>
      <dgm:t>
        <a:bodyPr/>
        <a:lstStyle/>
        <a:p>
          <a:r>
            <a:rPr lang="zh-CN" altLang="en-US" sz="1800" dirty="0" smtClean="0"/>
            <a:t>通过</a:t>
          </a:r>
          <a:r>
            <a:rPr lang="en-US" altLang="zh-CN" sz="1800" dirty="0" smtClean="0"/>
            <a:t>CNN</a:t>
          </a:r>
          <a:r>
            <a:rPr lang="zh-CN" altLang="en-US" sz="1800" dirty="0" smtClean="0"/>
            <a:t>分类进行文本分类</a:t>
          </a:r>
          <a:endParaRPr lang="zh-CN" altLang="en-US" sz="1800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 sz="1600"/>
        </a:p>
      </dgm:t>
    </dgm:pt>
    <dgm:pt modelId="{092EAA49-F1B7-4ACC-8400-E888932026A0}" type="sibTrans" cxnId="{82702744-4E96-4B83-8C6C-845A3F8353F4}">
      <dgm:prSet custT="1"/>
      <dgm:spPr/>
      <dgm:t>
        <a:bodyPr/>
        <a:lstStyle/>
        <a:p>
          <a:endParaRPr lang="zh-CN" altLang="en-US" sz="1600"/>
        </a:p>
      </dgm:t>
    </dgm:pt>
    <dgm:pt modelId="{6626ABEC-C65B-4CE2-ABF5-70CEC80E3DAA}">
      <dgm:prSet phldrT="[文本]" custT="1"/>
      <dgm:spPr/>
      <dgm:t>
        <a:bodyPr/>
        <a:lstStyle/>
        <a:p>
          <a:r>
            <a:rPr lang="zh-CN" altLang="en-US" sz="2000" dirty="0" smtClean="0"/>
            <a:t>根据分类设定初始时效</a:t>
          </a:r>
          <a:endParaRPr lang="zh-CN" altLang="en-US" sz="2000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 sz="1600"/>
        </a:p>
      </dgm:t>
    </dgm:pt>
    <dgm:pt modelId="{8FE6164C-9F3B-4262-ABDB-60CE75E4A282}" type="sibTrans" cxnId="{3BB89B9D-B4C1-4383-B5D3-C9C5452B3426}">
      <dgm:prSet custT="1"/>
      <dgm:spPr/>
      <dgm:t>
        <a:bodyPr/>
        <a:lstStyle/>
        <a:p>
          <a:endParaRPr lang="zh-CN" altLang="en-US" sz="1600"/>
        </a:p>
      </dgm:t>
    </dgm:pt>
    <dgm:pt modelId="{68138DE8-AAC5-4A65-883D-BE0E61F39261}">
      <dgm:prSet phldrT="[文本]" custT="1"/>
      <dgm:spPr/>
      <dgm:t>
        <a:bodyPr/>
        <a:lstStyle/>
        <a:p>
          <a:r>
            <a:rPr lang="zh-CN" altLang="en-US" sz="2000" dirty="0" smtClean="0"/>
            <a:t>相关内容进行话题归类相应调整</a:t>
          </a:r>
          <a:endParaRPr lang="zh-CN" altLang="en-US" sz="2000" dirty="0"/>
        </a:p>
      </dgm:t>
    </dgm:pt>
    <dgm:pt modelId="{3B4E4253-75CB-441C-BD37-7A6F09EA2E09}" type="par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6ACAA120-CBC3-4085-A0E1-975A71523584}" type="sib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2E2F22EC-442A-4487-9200-9B0E1FFDE089}">
      <dgm:prSet phldrT="[文本]" custT="1"/>
      <dgm:spPr/>
      <dgm:t>
        <a:bodyPr/>
        <a:lstStyle/>
        <a:p>
          <a:r>
            <a:rPr lang="zh-CN" altLang="en-US" sz="2000" dirty="0" smtClean="0"/>
            <a:t>提取内容中时间信息对时效性调整</a:t>
          </a:r>
          <a:endParaRPr lang="zh-CN" altLang="en-US" sz="2000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 sz="1600"/>
        </a:p>
      </dgm:t>
    </dgm:pt>
    <dgm:pt modelId="{8864E798-9FEE-4A95-BB9B-514404802815}" type="sibTrans" cxnId="{969037C8-0B96-45A1-851C-83B23B46A4F8}">
      <dgm:prSet custT="1"/>
      <dgm:spPr/>
      <dgm:t>
        <a:bodyPr/>
        <a:lstStyle/>
        <a:p>
          <a:endParaRPr lang="zh-CN" altLang="en-US" sz="1600"/>
        </a:p>
      </dgm:t>
    </dgm:pt>
    <dgm:pt modelId="{EBEE6913-B73B-4CE8-82D2-65A6E59C635D}">
      <dgm:prSet phldrT="[文本]"/>
      <dgm:spPr/>
      <dgm:t>
        <a:bodyPr/>
        <a:lstStyle/>
        <a:p>
          <a:r>
            <a:rPr lang="zh-CN" altLang="en-US" dirty="0" smtClean="0"/>
            <a:t>结果展示</a:t>
          </a:r>
          <a:endParaRPr lang="zh-CN" altLang="en-US" dirty="0"/>
        </a:p>
      </dgm:t>
    </dgm:pt>
    <dgm:pt modelId="{4B25ADC6-4CC1-450B-9878-8653ABB00AA6}" type="par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8910FE2F-42AE-4352-8795-95AFACD2FBD3}" type="sib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BC062-2593-4C60-83AA-DD60F3E8CF57}" type="pres">
      <dgm:prSet presAssocID="{DFD3AAA7-0837-42AF-B120-A2155BE25FE3}" presName="node" presStyleLbl="node1" presStyleIdx="0" presStyleCnt="6" custLinFactNeighborY="-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391B-CC20-43B7-80F3-0D78046C06CF}" type="pres">
      <dgm:prSet presAssocID="{8864E798-9FEE-4A95-BB9B-51440480281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F366FFC-3416-420C-A9E3-E5EE7FB8497C}" type="pres">
      <dgm:prSet presAssocID="{8864E798-9FEE-4A95-BB9B-51440480281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0A7FCC4-CBC0-464D-A917-209AEF4BC881}" type="pres">
      <dgm:prSet presAssocID="{68138DE8-AAC5-4A65-883D-BE0E61F392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DFD2-CCA5-49FF-A478-9F634C53D240}" type="pres">
      <dgm:prSet presAssocID="{6ACAA120-CBC3-4085-A0E1-975A715235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217FB12-0060-47C7-810E-32ECD207F2C8}" type="pres">
      <dgm:prSet presAssocID="{6ACAA120-CBC3-4085-A0E1-975A7152358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F091266-8C93-40D9-9E93-35868D04CDA1}" type="pres">
      <dgm:prSet presAssocID="{EBEE6913-B73B-4CE8-82D2-65A6E59C635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175927-3168-4681-A4C4-46577BC94966}" type="presOf" srcId="{6ACAA120-CBC3-4085-A0E1-975A71523584}" destId="{9217FB12-0060-47C7-810E-32ECD207F2C8}" srcOrd="1" destOrd="0" presId="urn:microsoft.com/office/officeart/2005/8/layout/process1"/>
    <dgm:cxn modelId="{05CE706B-DECE-4BA5-A670-AD74F3814AA5}" type="presOf" srcId="{6626ABEC-C65B-4CE2-ABF5-70CEC80E3DAA}" destId="{9C2BCDFB-EB49-4D43-9700-EC9CE0309D5C}" srcOrd="0" destOrd="0" presId="urn:microsoft.com/office/officeart/2005/8/layout/process1"/>
    <dgm:cxn modelId="{36BE19FC-69F5-4FD5-AD00-2B233673F55A}" type="presOf" srcId="{092EAA49-F1B7-4ACC-8400-E888932026A0}" destId="{0EC2FE77-553F-477D-B2F3-24172696B84C}" srcOrd="1" destOrd="0" presId="urn:microsoft.com/office/officeart/2005/8/layout/process1"/>
    <dgm:cxn modelId="{EAB9530D-7DCA-4197-BE0F-1C965ADD3A1A}" type="presOf" srcId="{2E2F22EC-442A-4487-9200-9B0E1FFDE089}" destId="{AD852B6A-E724-43DB-A3C7-7299B6BA5B7D}" srcOrd="0" destOrd="0" presId="urn:microsoft.com/office/officeart/2005/8/layout/process1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8DE7BF3C-B7DA-4351-8FA2-145979A788D9}" srcId="{C0C106A0-40D3-4261-9BDC-D12303D56899}" destId="{68138DE8-AAC5-4A65-883D-BE0E61F39261}" srcOrd="4" destOrd="0" parTransId="{3B4E4253-75CB-441C-BD37-7A6F09EA2E09}" sibTransId="{6ACAA120-CBC3-4085-A0E1-975A71523584}"/>
    <dgm:cxn modelId="{F2D18150-AD26-48E2-BADA-5E9F611550FD}" type="presOf" srcId="{B07359DF-1739-47F1-B11F-E153523B26CE}" destId="{624B66BE-FF0C-4212-B7C8-A05EA1E47279}" srcOrd="0" destOrd="0" presId="urn:microsoft.com/office/officeart/2005/8/layout/process1"/>
    <dgm:cxn modelId="{85CF8C74-FECC-4698-9DB7-4E1F344D8B39}" type="presOf" srcId="{8864E798-9FEE-4A95-BB9B-514404802815}" destId="{1F366FFC-3416-420C-A9E3-E5EE7FB8497C}" srcOrd="1" destOrd="0" presId="urn:microsoft.com/office/officeart/2005/8/layout/process1"/>
    <dgm:cxn modelId="{193CD455-D263-465F-9414-BFD7A1ADA67D}" srcId="{C0C106A0-40D3-4261-9BDC-D12303D56899}" destId="{EBEE6913-B73B-4CE8-82D2-65A6E59C635D}" srcOrd="5" destOrd="0" parTransId="{4B25ADC6-4CC1-450B-9878-8653ABB00AA6}" sibTransId="{8910FE2F-42AE-4352-8795-95AFACD2FBD3}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8DB14118-40D8-4B00-8801-97815677182B}" type="presOf" srcId="{DFD3AAA7-0837-42AF-B120-A2155BE25FE3}" destId="{BB1BC062-2593-4C60-83AA-DD60F3E8CF57}" srcOrd="0" destOrd="0" presId="urn:microsoft.com/office/officeart/2005/8/layout/process1"/>
    <dgm:cxn modelId="{A0151104-2428-47ED-8FB7-7FF6B69176D7}" type="presOf" srcId="{6ACAA120-CBC3-4085-A0E1-975A71523584}" destId="{31E5DFD2-CCA5-49FF-A478-9F634C53D240}" srcOrd="0" destOrd="0" presId="urn:microsoft.com/office/officeart/2005/8/layout/process1"/>
    <dgm:cxn modelId="{2E921F14-5568-4D98-9978-9ADA903A8BB3}" type="presOf" srcId="{092EAA49-F1B7-4ACC-8400-E888932026A0}" destId="{17472E33-72F5-4102-9E88-A8D25CA20545}" srcOrd="0" destOrd="0" presId="urn:microsoft.com/office/officeart/2005/8/layout/process1"/>
    <dgm:cxn modelId="{69FB3397-07BB-4EF5-9DBB-3FC9F138C979}" type="presOf" srcId="{68138DE8-AAC5-4A65-883D-BE0E61F39261}" destId="{60A7FCC4-CBC0-464D-A917-209AEF4BC881}" srcOrd="0" destOrd="0" presId="urn:microsoft.com/office/officeart/2005/8/layout/process1"/>
    <dgm:cxn modelId="{9010E736-AB65-4B68-AD8D-A2C1332C872F}" type="presOf" srcId="{8FE6164C-9F3B-4262-ABDB-60CE75E4A282}" destId="{86C0D0FB-C2E4-497A-9D79-F6580ADC211F}" srcOrd="0" destOrd="0" presId="urn:microsoft.com/office/officeart/2005/8/layout/process1"/>
    <dgm:cxn modelId="{F4CC8690-9189-4C3E-AF9C-951465FEB267}" type="presOf" srcId="{EBEE6913-B73B-4CE8-82D2-65A6E59C635D}" destId="{8F091266-8C93-40D9-9E93-35868D04CDA1}" srcOrd="0" destOrd="0" presId="urn:microsoft.com/office/officeart/2005/8/layout/process1"/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959DFC04-2B77-4A84-853D-A0950444805C}" type="presOf" srcId="{8FE6164C-9F3B-4262-ABDB-60CE75E4A282}" destId="{5B6476F2-3859-4450-BC8F-08AFDD666983}" srcOrd="1" destOrd="0" presId="urn:microsoft.com/office/officeart/2005/8/layout/process1"/>
    <dgm:cxn modelId="{BA859C4A-A95A-46A1-A583-C098AC3BCFFE}" type="presOf" srcId="{6FCB257E-2BEE-4144-8E7B-0ECE816C5D1B}" destId="{1AE79215-D7A7-44BB-A82A-837A97AE192E}" srcOrd="0" destOrd="0" presId="urn:microsoft.com/office/officeart/2005/8/layout/process1"/>
    <dgm:cxn modelId="{A5B2BACD-C0C7-46E4-8A5D-41D2B2CA66D5}" type="presOf" srcId="{C0C106A0-40D3-4261-9BDC-D12303D56899}" destId="{D79F641A-5080-4791-9D3B-8BD4FD7D9C13}" srcOrd="0" destOrd="0" presId="urn:microsoft.com/office/officeart/2005/8/layout/process1"/>
    <dgm:cxn modelId="{A2A7890A-C675-4A56-8AF7-FF503F5D5208}" type="presOf" srcId="{8864E798-9FEE-4A95-BB9B-514404802815}" destId="{9DB3391B-CC20-43B7-80F3-0D78046C06CF}" srcOrd="0" destOrd="0" presId="urn:microsoft.com/office/officeart/2005/8/layout/process1"/>
    <dgm:cxn modelId="{91E284B6-B8F8-4BAC-B9CA-C4DD4F4F1B6A}" type="presOf" srcId="{B07359DF-1739-47F1-B11F-E153523B26CE}" destId="{6AEE032B-9540-408B-8449-AFF554307096}" srcOrd="1" destOrd="0" presId="urn:microsoft.com/office/officeart/2005/8/layout/process1"/>
    <dgm:cxn modelId="{CA2F1C69-FD5B-4A9B-8D73-4A9EA242E92E}" type="presParOf" srcId="{D79F641A-5080-4791-9D3B-8BD4FD7D9C13}" destId="{BB1BC062-2593-4C60-83AA-DD60F3E8CF57}" srcOrd="0" destOrd="0" presId="urn:microsoft.com/office/officeart/2005/8/layout/process1"/>
    <dgm:cxn modelId="{CBBB4FED-7288-4FDB-B05D-C08DDE6C9C96}" type="presParOf" srcId="{D79F641A-5080-4791-9D3B-8BD4FD7D9C13}" destId="{624B66BE-FF0C-4212-B7C8-A05EA1E47279}" srcOrd="1" destOrd="0" presId="urn:microsoft.com/office/officeart/2005/8/layout/process1"/>
    <dgm:cxn modelId="{061BDC1E-7056-4953-91B9-B55AEF8FF645}" type="presParOf" srcId="{624B66BE-FF0C-4212-B7C8-A05EA1E47279}" destId="{6AEE032B-9540-408B-8449-AFF554307096}" srcOrd="0" destOrd="0" presId="urn:microsoft.com/office/officeart/2005/8/layout/process1"/>
    <dgm:cxn modelId="{D745F113-9C59-4C27-929E-7B3BCBE62C0E}" type="presParOf" srcId="{D79F641A-5080-4791-9D3B-8BD4FD7D9C13}" destId="{1AE79215-D7A7-44BB-A82A-837A97AE192E}" srcOrd="2" destOrd="0" presId="urn:microsoft.com/office/officeart/2005/8/layout/process1"/>
    <dgm:cxn modelId="{E7A2140C-0C44-4440-855D-003E589EDF9F}" type="presParOf" srcId="{D79F641A-5080-4791-9D3B-8BD4FD7D9C13}" destId="{17472E33-72F5-4102-9E88-A8D25CA20545}" srcOrd="3" destOrd="0" presId="urn:microsoft.com/office/officeart/2005/8/layout/process1"/>
    <dgm:cxn modelId="{972874D2-8013-40CB-9BBC-35164001C7D4}" type="presParOf" srcId="{17472E33-72F5-4102-9E88-A8D25CA20545}" destId="{0EC2FE77-553F-477D-B2F3-24172696B84C}" srcOrd="0" destOrd="0" presId="urn:microsoft.com/office/officeart/2005/8/layout/process1"/>
    <dgm:cxn modelId="{B5462592-7901-457F-A334-966ADF9CF992}" type="presParOf" srcId="{D79F641A-5080-4791-9D3B-8BD4FD7D9C13}" destId="{9C2BCDFB-EB49-4D43-9700-EC9CE0309D5C}" srcOrd="4" destOrd="0" presId="urn:microsoft.com/office/officeart/2005/8/layout/process1"/>
    <dgm:cxn modelId="{FE7FF9A5-4256-4FFF-91D7-96CEDA16425B}" type="presParOf" srcId="{D79F641A-5080-4791-9D3B-8BD4FD7D9C13}" destId="{86C0D0FB-C2E4-497A-9D79-F6580ADC211F}" srcOrd="5" destOrd="0" presId="urn:microsoft.com/office/officeart/2005/8/layout/process1"/>
    <dgm:cxn modelId="{7BE5308C-E0E2-46E7-87FD-45E070689862}" type="presParOf" srcId="{86C0D0FB-C2E4-497A-9D79-F6580ADC211F}" destId="{5B6476F2-3859-4450-BC8F-08AFDD666983}" srcOrd="0" destOrd="0" presId="urn:microsoft.com/office/officeart/2005/8/layout/process1"/>
    <dgm:cxn modelId="{304C4C51-1926-4C92-8A36-CB29F77AD4C1}" type="presParOf" srcId="{D79F641A-5080-4791-9D3B-8BD4FD7D9C13}" destId="{AD852B6A-E724-43DB-A3C7-7299B6BA5B7D}" srcOrd="6" destOrd="0" presId="urn:microsoft.com/office/officeart/2005/8/layout/process1"/>
    <dgm:cxn modelId="{115D550F-DD6E-40D0-AAC3-A7C4D35DD15D}" type="presParOf" srcId="{D79F641A-5080-4791-9D3B-8BD4FD7D9C13}" destId="{9DB3391B-CC20-43B7-80F3-0D78046C06CF}" srcOrd="7" destOrd="0" presId="urn:microsoft.com/office/officeart/2005/8/layout/process1"/>
    <dgm:cxn modelId="{DF729757-01F2-4FE7-8DE4-0F2B7B4B39B7}" type="presParOf" srcId="{9DB3391B-CC20-43B7-80F3-0D78046C06CF}" destId="{1F366FFC-3416-420C-A9E3-E5EE7FB8497C}" srcOrd="0" destOrd="0" presId="urn:microsoft.com/office/officeart/2005/8/layout/process1"/>
    <dgm:cxn modelId="{D19932B6-8C26-4187-957C-BCE4246C1FE4}" type="presParOf" srcId="{D79F641A-5080-4791-9D3B-8BD4FD7D9C13}" destId="{60A7FCC4-CBC0-464D-A917-209AEF4BC881}" srcOrd="8" destOrd="0" presId="urn:microsoft.com/office/officeart/2005/8/layout/process1"/>
    <dgm:cxn modelId="{2FECA5C7-C9B4-4273-B1C7-34B34871C2C0}" type="presParOf" srcId="{D79F641A-5080-4791-9D3B-8BD4FD7D9C13}" destId="{31E5DFD2-CCA5-49FF-A478-9F634C53D240}" srcOrd="9" destOrd="0" presId="urn:microsoft.com/office/officeart/2005/8/layout/process1"/>
    <dgm:cxn modelId="{0C50299B-B109-4380-B3F2-7731B27B5BB8}" type="presParOf" srcId="{31E5DFD2-CCA5-49FF-A478-9F634C53D240}" destId="{9217FB12-0060-47C7-810E-32ECD207F2C8}" srcOrd="0" destOrd="0" presId="urn:microsoft.com/office/officeart/2005/8/layout/process1"/>
    <dgm:cxn modelId="{01820A62-37AD-407F-8CA8-F17B27D41D64}" type="presParOf" srcId="{D79F641A-5080-4791-9D3B-8BD4FD7D9C13}" destId="{8F091266-8C93-40D9-9E93-35868D04CDA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D3AAA7-0837-42AF-B120-A2155BE25FE3}">
      <dgm:prSet phldrT="[文本]" custT="1"/>
      <dgm:spPr/>
      <dgm:t>
        <a:bodyPr/>
        <a:lstStyle/>
        <a:p>
          <a:r>
            <a:rPr lang="zh-CN" altLang="en-US" sz="1800" dirty="0" smtClean="0"/>
            <a:t>前端传入新闻</a:t>
          </a:r>
          <a:endParaRPr lang="zh-CN" altLang="en-US" sz="1800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 sz="1600"/>
        </a:p>
      </dgm:t>
    </dgm:pt>
    <dgm:pt modelId="{B07359DF-1739-47F1-B11F-E153523B26CE}" type="sibTrans" cxnId="{D9BA91C1-8803-4B34-8B90-3E842FD4701D}">
      <dgm:prSet custT="1"/>
      <dgm:spPr/>
      <dgm:t>
        <a:bodyPr/>
        <a:lstStyle/>
        <a:p>
          <a:endParaRPr lang="zh-CN" altLang="en-US" sz="1600"/>
        </a:p>
      </dgm:t>
    </dgm:pt>
    <dgm:pt modelId="{6FCB257E-2BEE-4144-8E7B-0ECE816C5D1B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800" dirty="0" smtClean="0"/>
            <a:t>通过</a:t>
          </a:r>
          <a:r>
            <a:rPr lang="en-US" altLang="zh-CN" sz="1800" dirty="0" smtClean="0"/>
            <a:t>CNN</a:t>
          </a:r>
          <a:r>
            <a:rPr lang="zh-CN" altLang="en-US" sz="1800" dirty="0" smtClean="0"/>
            <a:t>分类进行文本分类</a:t>
          </a:r>
          <a:endParaRPr lang="zh-CN" altLang="en-US" sz="1800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 sz="1600"/>
        </a:p>
      </dgm:t>
    </dgm:pt>
    <dgm:pt modelId="{092EAA49-F1B7-4ACC-8400-E888932026A0}" type="sibTrans" cxnId="{82702744-4E96-4B83-8C6C-845A3F8353F4}">
      <dgm:prSet custT="1"/>
      <dgm:spPr/>
      <dgm:t>
        <a:bodyPr/>
        <a:lstStyle/>
        <a:p>
          <a:endParaRPr lang="zh-CN" altLang="en-US" sz="1600"/>
        </a:p>
      </dgm:t>
    </dgm:pt>
    <dgm:pt modelId="{6626ABEC-C65B-4CE2-ABF5-70CEC80E3DAA}">
      <dgm:prSet phldrT="[文本]" custT="1"/>
      <dgm:spPr/>
      <dgm:t>
        <a:bodyPr/>
        <a:lstStyle/>
        <a:p>
          <a:r>
            <a:rPr lang="zh-CN" altLang="en-US" sz="2000" dirty="0" smtClean="0"/>
            <a:t>根据分类设定初始时效</a:t>
          </a:r>
          <a:endParaRPr lang="zh-CN" altLang="en-US" sz="2000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 sz="1600"/>
        </a:p>
      </dgm:t>
    </dgm:pt>
    <dgm:pt modelId="{8FE6164C-9F3B-4262-ABDB-60CE75E4A282}" type="sibTrans" cxnId="{3BB89B9D-B4C1-4383-B5D3-C9C5452B3426}">
      <dgm:prSet custT="1"/>
      <dgm:spPr/>
      <dgm:t>
        <a:bodyPr/>
        <a:lstStyle/>
        <a:p>
          <a:endParaRPr lang="zh-CN" altLang="en-US" sz="1600"/>
        </a:p>
      </dgm:t>
    </dgm:pt>
    <dgm:pt modelId="{68138DE8-AAC5-4A65-883D-BE0E61F39261}">
      <dgm:prSet phldrT="[文本]" custT="1"/>
      <dgm:spPr/>
      <dgm:t>
        <a:bodyPr/>
        <a:lstStyle/>
        <a:p>
          <a:r>
            <a:rPr lang="zh-CN" altLang="en-US" sz="2000" dirty="0" smtClean="0"/>
            <a:t>相关内容进行话题归类相应调整</a:t>
          </a:r>
          <a:endParaRPr lang="zh-CN" altLang="en-US" sz="2000" dirty="0"/>
        </a:p>
      </dgm:t>
    </dgm:pt>
    <dgm:pt modelId="{3B4E4253-75CB-441C-BD37-7A6F09EA2E09}" type="par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6ACAA120-CBC3-4085-A0E1-975A71523584}" type="sib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2E2F22EC-442A-4487-9200-9B0E1FFDE089}">
      <dgm:prSet phldrT="[文本]" custT="1"/>
      <dgm:spPr/>
      <dgm:t>
        <a:bodyPr/>
        <a:lstStyle/>
        <a:p>
          <a:r>
            <a:rPr lang="zh-CN" altLang="en-US" sz="2000" dirty="0" smtClean="0"/>
            <a:t>提取内容中时间信息对时效性调整</a:t>
          </a:r>
          <a:endParaRPr lang="zh-CN" altLang="en-US" sz="2000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 sz="1600"/>
        </a:p>
      </dgm:t>
    </dgm:pt>
    <dgm:pt modelId="{8864E798-9FEE-4A95-BB9B-514404802815}" type="sibTrans" cxnId="{969037C8-0B96-45A1-851C-83B23B46A4F8}">
      <dgm:prSet custT="1"/>
      <dgm:spPr/>
      <dgm:t>
        <a:bodyPr/>
        <a:lstStyle/>
        <a:p>
          <a:endParaRPr lang="zh-CN" altLang="en-US" sz="1600"/>
        </a:p>
      </dgm:t>
    </dgm:pt>
    <dgm:pt modelId="{EBEE6913-B73B-4CE8-82D2-65A6E59C635D}">
      <dgm:prSet phldrT="[文本]"/>
      <dgm:spPr/>
      <dgm:t>
        <a:bodyPr/>
        <a:lstStyle/>
        <a:p>
          <a:r>
            <a:rPr lang="zh-CN" altLang="en-US" dirty="0" smtClean="0"/>
            <a:t>结果展示</a:t>
          </a:r>
          <a:endParaRPr lang="zh-CN" altLang="en-US" dirty="0"/>
        </a:p>
      </dgm:t>
    </dgm:pt>
    <dgm:pt modelId="{4B25ADC6-4CC1-450B-9878-8653ABB00AA6}" type="par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8910FE2F-42AE-4352-8795-95AFACD2FBD3}" type="sib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BC062-2593-4C60-83AA-DD60F3E8CF57}" type="pres">
      <dgm:prSet presAssocID="{DFD3AAA7-0837-42AF-B120-A2155BE25FE3}" presName="node" presStyleLbl="node1" presStyleIdx="0" presStyleCnt="6" custLinFactNeighborY="-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391B-CC20-43B7-80F3-0D78046C06CF}" type="pres">
      <dgm:prSet presAssocID="{8864E798-9FEE-4A95-BB9B-51440480281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F366FFC-3416-420C-A9E3-E5EE7FB8497C}" type="pres">
      <dgm:prSet presAssocID="{8864E798-9FEE-4A95-BB9B-51440480281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0A7FCC4-CBC0-464D-A917-209AEF4BC881}" type="pres">
      <dgm:prSet presAssocID="{68138DE8-AAC5-4A65-883D-BE0E61F392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DFD2-CCA5-49FF-A478-9F634C53D240}" type="pres">
      <dgm:prSet presAssocID="{6ACAA120-CBC3-4085-A0E1-975A715235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217FB12-0060-47C7-810E-32ECD207F2C8}" type="pres">
      <dgm:prSet presAssocID="{6ACAA120-CBC3-4085-A0E1-975A7152358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F091266-8C93-40D9-9E93-35868D04CDA1}" type="pres">
      <dgm:prSet presAssocID="{EBEE6913-B73B-4CE8-82D2-65A6E59C635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C59A3CB2-3E36-4466-95FF-56683D38DFD0}" type="presOf" srcId="{092EAA49-F1B7-4ACC-8400-E888932026A0}" destId="{17472E33-72F5-4102-9E88-A8D25CA20545}" srcOrd="0" destOrd="0" presId="urn:microsoft.com/office/officeart/2005/8/layout/process1"/>
    <dgm:cxn modelId="{193CD455-D263-465F-9414-BFD7A1ADA67D}" srcId="{C0C106A0-40D3-4261-9BDC-D12303D56899}" destId="{EBEE6913-B73B-4CE8-82D2-65A6E59C635D}" srcOrd="5" destOrd="0" parTransId="{4B25ADC6-4CC1-450B-9878-8653ABB00AA6}" sibTransId="{8910FE2F-42AE-4352-8795-95AFACD2FBD3}"/>
    <dgm:cxn modelId="{A662FB6C-F957-4D59-A33B-9A3A8FB494F1}" type="presOf" srcId="{8864E798-9FEE-4A95-BB9B-514404802815}" destId="{9DB3391B-CC20-43B7-80F3-0D78046C06CF}" srcOrd="0" destOrd="0" presId="urn:microsoft.com/office/officeart/2005/8/layout/process1"/>
    <dgm:cxn modelId="{2523C3CF-5CB2-49C9-A720-6A23268858F6}" type="presOf" srcId="{DFD3AAA7-0837-42AF-B120-A2155BE25FE3}" destId="{BB1BC062-2593-4C60-83AA-DD60F3E8CF57}" srcOrd="0" destOrd="0" presId="urn:microsoft.com/office/officeart/2005/8/layout/process1"/>
    <dgm:cxn modelId="{43DAFA7F-B385-4104-BA6F-11E5D1928A55}" type="presOf" srcId="{6ACAA120-CBC3-4085-A0E1-975A71523584}" destId="{9217FB12-0060-47C7-810E-32ECD207F2C8}" srcOrd="1" destOrd="0" presId="urn:microsoft.com/office/officeart/2005/8/layout/process1"/>
    <dgm:cxn modelId="{3CEBFF39-F40A-4516-9A71-DDCE5C35BF8C}" type="presOf" srcId="{6ACAA120-CBC3-4085-A0E1-975A71523584}" destId="{31E5DFD2-CCA5-49FF-A478-9F634C53D240}" srcOrd="0" destOrd="0" presId="urn:microsoft.com/office/officeart/2005/8/layout/process1"/>
    <dgm:cxn modelId="{CD448762-268F-4EA6-BE29-4348A6AA85EA}" type="presOf" srcId="{092EAA49-F1B7-4ACC-8400-E888932026A0}" destId="{0EC2FE77-553F-477D-B2F3-24172696B84C}" srcOrd="1" destOrd="0" presId="urn:microsoft.com/office/officeart/2005/8/layout/process1"/>
    <dgm:cxn modelId="{EB4F2D1C-7920-49A6-906C-DB117FB29294}" type="presOf" srcId="{6626ABEC-C65B-4CE2-ABF5-70CEC80E3DAA}" destId="{9C2BCDFB-EB49-4D43-9700-EC9CE0309D5C}" srcOrd="0" destOrd="0" presId="urn:microsoft.com/office/officeart/2005/8/layout/process1"/>
    <dgm:cxn modelId="{995C244F-13ED-4F08-9829-F3C77D1FC04B}" type="presOf" srcId="{6FCB257E-2BEE-4144-8E7B-0ECE816C5D1B}" destId="{1AE79215-D7A7-44BB-A82A-837A97AE192E}" srcOrd="0" destOrd="0" presId="urn:microsoft.com/office/officeart/2005/8/layout/process1"/>
    <dgm:cxn modelId="{87263DCE-BBB0-4F18-B43F-1C45D61CB4DC}" type="presOf" srcId="{2E2F22EC-442A-4487-9200-9B0E1FFDE089}" destId="{AD852B6A-E724-43DB-A3C7-7299B6BA5B7D}" srcOrd="0" destOrd="0" presId="urn:microsoft.com/office/officeart/2005/8/layout/process1"/>
    <dgm:cxn modelId="{58608AE1-3D92-4F37-A53F-34DFEAF59DC0}" type="presOf" srcId="{8864E798-9FEE-4A95-BB9B-514404802815}" destId="{1F366FFC-3416-420C-A9E3-E5EE7FB8497C}" srcOrd="1" destOrd="0" presId="urn:microsoft.com/office/officeart/2005/8/layout/process1"/>
    <dgm:cxn modelId="{B857235E-8176-450C-9038-8F6B3F8A184A}" type="presOf" srcId="{B07359DF-1739-47F1-B11F-E153523B26CE}" destId="{624B66BE-FF0C-4212-B7C8-A05EA1E47279}" srcOrd="0" destOrd="0" presId="urn:microsoft.com/office/officeart/2005/8/layout/process1"/>
    <dgm:cxn modelId="{2276A8F3-DB5F-4BDD-A8D1-45E3CD12D25D}" type="presOf" srcId="{B07359DF-1739-47F1-B11F-E153523B26CE}" destId="{6AEE032B-9540-408B-8449-AFF554307096}" srcOrd="1" destOrd="0" presId="urn:microsoft.com/office/officeart/2005/8/layout/process1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B5D4696C-2C25-427E-9DFD-AE9CEBD4FA4C}" type="presOf" srcId="{EBEE6913-B73B-4CE8-82D2-65A6E59C635D}" destId="{8F091266-8C93-40D9-9E93-35868D04CDA1}" srcOrd="0" destOrd="0" presId="urn:microsoft.com/office/officeart/2005/8/layout/process1"/>
    <dgm:cxn modelId="{2EF1B104-33FB-4205-A830-FC790DE30034}" type="presOf" srcId="{C0C106A0-40D3-4261-9BDC-D12303D56899}" destId="{D79F641A-5080-4791-9D3B-8BD4FD7D9C13}" srcOrd="0" destOrd="0" presId="urn:microsoft.com/office/officeart/2005/8/layout/process1"/>
    <dgm:cxn modelId="{8DE7BF3C-B7DA-4351-8FA2-145979A788D9}" srcId="{C0C106A0-40D3-4261-9BDC-D12303D56899}" destId="{68138DE8-AAC5-4A65-883D-BE0E61F39261}" srcOrd="4" destOrd="0" parTransId="{3B4E4253-75CB-441C-BD37-7A6F09EA2E09}" sibTransId="{6ACAA120-CBC3-4085-A0E1-975A71523584}"/>
    <dgm:cxn modelId="{45E6BFB2-EC0C-4165-B91C-65297C2C6A92}" type="presOf" srcId="{8FE6164C-9F3B-4262-ABDB-60CE75E4A282}" destId="{5B6476F2-3859-4450-BC8F-08AFDD666983}" srcOrd="1" destOrd="0" presId="urn:microsoft.com/office/officeart/2005/8/layout/process1"/>
    <dgm:cxn modelId="{1BCE0905-0B8D-467A-A0BA-C762645FB85E}" type="presOf" srcId="{8FE6164C-9F3B-4262-ABDB-60CE75E4A282}" destId="{86C0D0FB-C2E4-497A-9D79-F6580ADC211F}" srcOrd="0" destOrd="0" presId="urn:microsoft.com/office/officeart/2005/8/layout/process1"/>
    <dgm:cxn modelId="{0D7B9DDC-1696-4158-A03D-EB04A366E0C7}" type="presOf" srcId="{68138DE8-AAC5-4A65-883D-BE0E61F39261}" destId="{60A7FCC4-CBC0-464D-A917-209AEF4BC881}" srcOrd="0" destOrd="0" presId="urn:microsoft.com/office/officeart/2005/8/layout/process1"/>
    <dgm:cxn modelId="{F99BC216-76D0-4E48-BDDA-58842752FCD5}" type="presParOf" srcId="{D79F641A-5080-4791-9D3B-8BD4FD7D9C13}" destId="{BB1BC062-2593-4C60-83AA-DD60F3E8CF57}" srcOrd="0" destOrd="0" presId="urn:microsoft.com/office/officeart/2005/8/layout/process1"/>
    <dgm:cxn modelId="{C919FE8F-6258-475D-9E7C-ABE756CA1678}" type="presParOf" srcId="{D79F641A-5080-4791-9D3B-8BD4FD7D9C13}" destId="{624B66BE-FF0C-4212-B7C8-A05EA1E47279}" srcOrd="1" destOrd="0" presId="urn:microsoft.com/office/officeart/2005/8/layout/process1"/>
    <dgm:cxn modelId="{670C9440-8E2F-4CC6-B25D-890B94B17DA3}" type="presParOf" srcId="{624B66BE-FF0C-4212-B7C8-A05EA1E47279}" destId="{6AEE032B-9540-408B-8449-AFF554307096}" srcOrd="0" destOrd="0" presId="urn:microsoft.com/office/officeart/2005/8/layout/process1"/>
    <dgm:cxn modelId="{38A61025-B080-4618-9DF4-D53249FC208D}" type="presParOf" srcId="{D79F641A-5080-4791-9D3B-8BD4FD7D9C13}" destId="{1AE79215-D7A7-44BB-A82A-837A97AE192E}" srcOrd="2" destOrd="0" presId="urn:microsoft.com/office/officeart/2005/8/layout/process1"/>
    <dgm:cxn modelId="{7A03037C-5DD6-49F8-8CC3-881517AD9DD5}" type="presParOf" srcId="{D79F641A-5080-4791-9D3B-8BD4FD7D9C13}" destId="{17472E33-72F5-4102-9E88-A8D25CA20545}" srcOrd="3" destOrd="0" presId="urn:microsoft.com/office/officeart/2005/8/layout/process1"/>
    <dgm:cxn modelId="{01AB04E1-BC21-4E72-B972-69D98D0BA796}" type="presParOf" srcId="{17472E33-72F5-4102-9E88-A8D25CA20545}" destId="{0EC2FE77-553F-477D-B2F3-24172696B84C}" srcOrd="0" destOrd="0" presId="urn:microsoft.com/office/officeart/2005/8/layout/process1"/>
    <dgm:cxn modelId="{9EDDEDA1-5E67-471A-B979-D4D5AD3817E0}" type="presParOf" srcId="{D79F641A-5080-4791-9D3B-8BD4FD7D9C13}" destId="{9C2BCDFB-EB49-4D43-9700-EC9CE0309D5C}" srcOrd="4" destOrd="0" presId="urn:microsoft.com/office/officeart/2005/8/layout/process1"/>
    <dgm:cxn modelId="{CD3A7589-C1E0-4B60-A8D0-556D674832BE}" type="presParOf" srcId="{D79F641A-5080-4791-9D3B-8BD4FD7D9C13}" destId="{86C0D0FB-C2E4-497A-9D79-F6580ADC211F}" srcOrd="5" destOrd="0" presId="urn:microsoft.com/office/officeart/2005/8/layout/process1"/>
    <dgm:cxn modelId="{45846CBA-E65D-46EE-B353-3B791AD67421}" type="presParOf" srcId="{86C0D0FB-C2E4-497A-9D79-F6580ADC211F}" destId="{5B6476F2-3859-4450-BC8F-08AFDD666983}" srcOrd="0" destOrd="0" presId="urn:microsoft.com/office/officeart/2005/8/layout/process1"/>
    <dgm:cxn modelId="{4743925E-9C91-4622-BC8D-962AF16B0880}" type="presParOf" srcId="{D79F641A-5080-4791-9D3B-8BD4FD7D9C13}" destId="{AD852B6A-E724-43DB-A3C7-7299B6BA5B7D}" srcOrd="6" destOrd="0" presId="urn:microsoft.com/office/officeart/2005/8/layout/process1"/>
    <dgm:cxn modelId="{092BF532-0D60-4EBC-8F4A-06A2C7A5E89C}" type="presParOf" srcId="{D79F641A-5080-4791-9D3B-8BD4FD7D9C13}" destId="{9DB3391B-CC20-43B7-80F3-0D78046C06CF}" srcOrd="7" destOrd="0" presId="urn:microsoft.com/office/officeart/2005/8/layout/process1"/>
    <dgm:cxn modelId="{4BB23CAF-D580-4153-BFE7-B4117D546787}" type="presParOf" srcId="{9DB3391B-CC20-43B7-80F3-0D78046C06CF}" destId="{1F366FFC-3416-420C-A9E3-E5EE7FB8497C}" srcOrd="0" destOrd="0" presId="urn:microsoft.com/office/officeart/2005/8/layout/process1"/>
    <dgm:cxn modelId="{4AE5EC96-1925-4617-B342-E2BC4DCCDB4F}" type="presParOf" srcId="{D79F641A-5080-4791-9D3B-8BD4FD7D9C13}" destId="{60A7FCC4-CBC0-464D-A917-209AEF4BC881}" srcOrd="8" destOrd="0" presId="urn:microsoft.com/office/officeart/2005/8/layout/process1"/>
    <dgm:cxn modelId="{63AF187E-54E2-4C5B-A873-C6E221D84238}" type="presParOf" srcId="{D79F641A-5080-4791-9D3B-8BD4FD7D9C13}" destId="{31E5DFD2-CCA5-49FF-A478-9F634C53D240}" srcOrd="9" destOrd="0" presId="urn:microsoft.com/office/officeart/2005/8/layout/process1"/>
    <dgm:cxn modelId="{47A0B99B-02FD-41D5-8EC9-DD697B5DD12E}" type="presParOf" srcId="{31E5DFD2-CCA5-49FF-A478-9F634C53D240}" destId="{9217FB12-0060-47C7-810E-32ECD207F2C8}" srcOrd="0" destOrd="0" presId="urn:microsoft.com/office/officeart/2005/8/layout/process1"/>
    <dgm:cxn modelId="{042204A4-430F-4729-B09D-7FECD94C308B}" type="presParOf" srcId="{D79F641A-5080-4791-9D3B-8BD4FD7D9C13}" destId="{8F091266-8C93-40D9-9E93-35868D04CDA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D3AAA7-0837-42AF-B120-A2155BE25FE3}">
      <dgm:prSet phldrT="[文本]" custT="1"/>
      <dgm:spPr/>
      <dgm:t>
        <a:bodyPr/>
        <a:lstStyle/>
        <a:p>
          <a:r>
            <a:rPr lang="zh-CN" altLang="en-US" sz="1800" dirty="0" smtClean="0"/>
            <a:t>前端传入新闻</a:t>
          </a:r>
          <a:endParaRPr lang="zh-CN" altLang="en-US" sz="1800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 sz="1600"/>
        </a:p>
      </dgm:t>
    </dgm:pt>
    <dgm:pt modelId="{B07359DF-1739-47F1-B11F-E153523B26CE}" type="sibTrans" cxnId="{D9BA91C1-8803-4B34-8B90-3E842FD4701D}">
      <dgm:prSet custT="1"/>
      <dgm:spPr/>
      <dgm:t>
        <a:bodyPr/>
        <a:lstStyle/>
        <a:p>
          <a:endParaRPr lang="zh-CN" altLang="en-US" sz="1600"/>
        </a:p>
      </dgm:t>
    </dgm:pt>
    <dgm:pt modelId="{6FCB257E-2BEE-4144-8E7B-0ECE816C5D1B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800" dirty="0" smtClean="0"/>
            <a:t>通过</a:t>
          </a:r>
          <a:r>
            <a:rPr lang="en-US" altLang="zh-CN" sz="1800" dirty="0" smtClean="0"/>
            <a:t>CNN</a:t>
          </a:r>
          <a:r>
            <a:rPr lang="zh-CN" altLang="en-US" sz="1800" dirty="0" smtClean="0"/>
            <a:t>分类进行文本分类</a:t>
          </a:r>
          <a:endParaRPr lang="zh-CN" altLang="en-US" sz="1800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 sz="1600"/>
        </a:p>
      </dgm:t>
    </dgm:pt>
    <dgm:pt modelId="{092EAA49-F1B7-4ACC-8400-E888932026A0}" type="sibTrans" cxnId="{82702744-4E96-4B83-8C6C-845A3F8353F4}">
      <dgm:prSet custT="1"/>
      <dgm:spPr/>
      <dgm:t>
        <a:bodyPr/>
        <a:lstStyle/>
        <a:p>
          <a:endParaRPr lang="zh-CN" altLang="en-US" sz="1600"/>
        </a:p>
      </dgm:t>
    </dgm:pt>
    <dgm:pt modelId="{6626ABEC-C65B-4CE2-ABF5-70CEC80E3DAA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000" dirty="0" smtClean="0"/>
            <a:t>根据分类设定初始时效</a:t>
          </a:r>
          <a:endParaRPr lang="zh-CN" altLang="en-US" sz="2000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 sz="1600"/>
        </a:p>
      </dgm:t>
    </dgm:pt>
    <dgm:pt modelId="{8FE6164C-9F3B-4262-ABDB-60CE75E4A282}" type="sibTrans" cxnId="{3BB89B9D-B4C1-4383-B5D3-C9C5452B3426}">
      <dgm:prSet custT="1"/>
      <dgm:spPr/>
      <dgm:t>
        <a:bodyPr/>
        <a:lstStyle/>
        <a:p>
          <a:endParaRPr lang="zh-CN" altLang="en-US" sz="1600"/>
        </a:p>
      </dgm:t>
    </dgm:pt>
    <dgm:pt modelId="{68138DE8-AAC5-4A65-883D-BE0E61F39261}">
      <dgm:prSet phldrT="[文本]" custT="1"/>
      <dgm:spPr/>
      <dgm:t>
        <a:bodyPr/>
        <a:lstStyle/>
        <a:p>
          <a:r>
            <a:rPr lang="zh-CN" altLang="en-US" sz="2000" dirty="0" smtClean="0"/>
            <a:t>相关内容进行话题归类相应调整</a:t>
          </a:r>
          <a:endParaRPr lang="zh-CN" altLang="en-US" sz="2000" dirty="0"/>
        </a:p>
      </dgm:t>
    </dgm:pt>
    <dgm:pt modelId="{3B4E4253-75CB-441C-BD37-7A6F09EA2E09}" type="par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6ACAA120-CBC3-4085-A0E1-975A71523584}" type="sib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2E2F22EC-442A-4487-9200-9B0E1FFDE089}">
      <dgm:prSet phldrT="[文本]" custT="1"/>
      <dgm:spPr/>
      <dgm:t>
        <a:bodyPr/>
        <a:lstStyle/>
        <a:p>
          <a:r>
            <a:rPr lang="zh-CN" altLang="en-US" sz="2000" dirty="0" smtClean="0"/>
            <a:t>提取内容中时间信息对时效性调整</a:t>
          </a:r>
          <a:endParaRPr lang="zh-CN" altLang="en-US" sz="2000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 sz="1600"/>
        </a:p>
      </dgm:t>
    </dgm:pt>
    <dgm:pt modelId="{8864E798-9FEE-4A95-BB9B-514404802815}" type="sibTrans" cxnId="{969037C8-0B96-45A1-851C-83B23B46A4F8}">
      <dgm:prSet custT="1"/>
      <dgm:spPr/>
      <dgm:t>
        <a:bodyPr/>
        <a:lstStyle/>
        <a:p>
          <a:endParaRPr lang="zh-CN" altLang="en-US" sz="1600"/>
        </a:p>
      </dgm:t>
    </dgm:pt>
    <dgm:pt modelId="{EBEE6913-B73B-4CE8-82D2-65A6E59C635D}">
      <dgm:prSet phldrT="[文本]"/>
      <dgm:spPr/>
      <dgm:t>
        <a:bodyPr/>
        <a:lstStyle/>
        <a:p>
          <a:r>
            <a:rPr lang="zh-CN" altLang="en-US" dirty="0" smtClean="0"/>
            <a:t>结果展示</a:t>
          </a:r>
          <a:endParaRPr lang="zh-CN" altLang="en-US" dirty="0"/>
        </a:p>
      </dgm:t>
    </dgm:pt>
    <dgm:pt modelId="{4B25ADC6-4CC1-450B-9878-8653ABB00AA6}" type="par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8910FE2F-42AE-4352-8795-95AFACD2FBD3}" type="sib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BC062-2593-4C60-83AA-DD60F3E8CF57}" type="pres">
      <dgm:prSet presAssocID="{DFD3AAA7-0837-42AF-B120-A2155BE25FE3}" presName="node" presStyleLbl="node1" presStyleIdx="0" presStyleCnt="6" custLinFactNeighborY="-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391B-CC20-43B7-80F3-0D78046C06CF}" type="pres">
      <dgm:prSet presAssocID="{8864E798-9FEE-4A95-BB9B-51440480281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F366FFC-3416-420C-A9E3-E5EE7FB8497C}" type="pres">
      <dgm:prSet presAssocID="{8864E798-9FEE-4A95-BB9B-51440480281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0A7FCC4-CBC0-464D-A917-209AEF4BC881}" type="pres">
      <dgm:prSet presAssocID="{68138DE8-AAC5-4A65-883D-BE0E61F392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DFD2-CCA5-49FF-A478-9F634C53D240}" type="pres">
      <dgm:prSet presAssocID="{6ACAA120-CBC3-4085-A0E1-975A715235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217FB12-0060-47C7-810E-32ECD207F2C8}" type="pres">
      <dgm:prSet presAssocID="{6ACAA120-CBC3-4085-A0E1-975A7152358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F091266-8C93-40D9-9E93-35868D04CDA1}" type="pres">
      <dgm:prSet presAssocID="{EBEE6913-B73B-4CE8-82D2-65A6E59C635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193CD455-D263-465F-9414-BFD7A1ADA67D}" srcId="{C0C106A0-40D3-4261-9BDC-D12303D56899}" destId="{EBEE6913-B73B-4CE8-82D2-65A6E59C635D}" srcOrd="5" destOrd="0" parTransId="{4B25ADC6-4CC1-450B-9878-8653ABB00AA6}" sibTransId="{8910FE2F-42AE-4352-8795-95AFACD2FBD3}"/>
    <dgm:cxn modelId="{5449C9B6-5B51-41C6-87CC-FC997788E672}" type="presOf" srcId="{6ACAA120-CBC3-4085-A0E1-975A71523584}" destId="{31E5DFD2-CCA5-49FF-A478-9F634C53D240}" srcOrd="0" destOrd="0" presId="urn:microsoft.com/office/officeart/2005/8/layout/process1"/>
    <dgm:cxn modelId="{D41553BE-D195-4276-99C8-C2BEA3423C19}" type="presOf" srcId="{092EAA49-F1B7-4ACC-8400-E888932026A0}" destId="{0EC2FE77-553F-477D-B2F3-24172696B84C}" srcOrd="1" destOrd="0" presId="urn:microsoft.com/office/officeart/2005/8/layout/process1"/>
    <dgm:cxn modelId="{97650D69-2C8B-4118-BFDA-ACD56D708CC2}" type="presOf" srcId="{C0C106A0-40D3-4261-9BDC-D12303D56899}" destId="{D79F641A-5080-4791-9D3B-8BD4FD7D9C13}" srcOrd="0" destOrd="0" presId="urn:microsoft.com/office/officeart/2005/8/layout/process1"/>
    <dgm:cxn modelId="{A78701F5-AC20-412A-91A6-59C7444D5BEC}" type="presOf" srcId="{8864E798-9FEE-4A95-BB9B-514404802815}" destId="{9DB3391B-CC20-43B7-80F3-0D78046C06CF}" srcOrd="0" destOrd="0" presId="urn:microsoft.com/office/officeart/2005/8/layout/process1"/>
    <dgm:cxn modelId="{BBA3266E-9CF2-4307-A998-D979601E93DB}" type="presOf" srcId="{8FE6164C-9F3B-4262-ABDB-60CE75E4A282}" destId="{5B6476F2-3859-4450-BC8F-08AFDD666983}" srcOrd="1" destOrd="0" presId="urn:microsoft.com/office/officeart/2005/8/layout/process1"/>
    <dgm:cxn modelId="{DF1D3CFD-41AB-4F70-BA24-E6CA3DCE229C}" type="presOf" srcId="{6626ABEC-C65B-4CE2-ABF5-70CEC80E3DAA}" destId="{9C2BCDFB-EB49-4D43-9700-EC9CE0309D5C}" srcOrd="0" destOrd="0" presId="urn:microsoft.com/office/officeart/2005/8/layout/process1"/>
    <dgm:cxn modelId="{F66264A0-B13F-4D2F-B95A-1856E7BB3714}" type="presOf" srcId="{68138DE8-AAC5-4A65-883D-BE0E61F39261}" destId="{60A7FCC4-CBC0-464D-A917-209AEF4BC881}" srcOrd="0" destOrd="0" presId="urn:microsoft.com/office/officeart/2005/8/layout/process1"/>
    <dgm:cxn modelId="{21AE642E-AB94-4C13-ABA7-C55FA27017B2}" type="presOf" srcId="{EBEE6913-B73B-4CE8-82D2-65A6E59C635D}" destId="{8F091266-8C93-40D9-9E93-35868D04CDA1}" srcOrd="0" destOrd="0" presId="urn:microsoft.com/office/officeart/2005/8/layout/process1"/>
    <dgm:cxn modelId="{7FC84F07-C821-4F40-8432-11AF4E67E9C9}" type="presOf" srcId="{8FE6164C-9F3B-4262-ABDB-60CE75E4A282}" destId="{86C0D0FB-C2E4-497A-9D79-F6580ADC211F}" srcOrd="0" destOrd="0" presId="urn:microsoft.com/office/officeart/2005/8/layout/process1"/>
    <dgm:cxn modelId="{083BACEC-B0CF-44FF-8587-AA2CDE674C29}" type="presOf" srcId="{092EAA49-F1B7-4ACC-8400-E888932026A0}" destId="{17472E33-72F5-4102-9E88-A8D25CA20545}" srcOrd="0" destOrd="0" presId="urn:microsoft.com/office/officeart/2005/8/layout/process1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DFE502D2-8D10-47AA-8435-0472E1760451}" type="presOf" srcId="{6ACAA120-CBC3-4085-A0E1-975A71523584}" destId="{9217FB12-0060-47C7-810E-32ECD207F2C8}" srcOrd="1" destOrd="0" presId="urn:microsoft.com/office/officeart/2005/8/layout/process1"/>
    <dgm:cxn modelId="{74B5FDDF-74B3-4767-8265-B8C5AE053C98}" type="presOf" srcId="{DFD3AAA7-0837-42AF-B120-A2155BE25FE3}" destId="{BB1BC062-2593-4C60-83AA-DD60F3E8CF57}" srcOrd="0" destOrd="0" presId="urn:microsoft.com/office/officeart/2005/8/layout/process1"/>
    <dgm:cxn modelId="{D0368CA6-80A0-499A-9A1F-287850DCCA4A}" type="presOf" srcId="{8864E798-9FEE-4A95-BB9B-514404802815}" destId="{1F366FFC-3416-420C-A9E3-E5EE7FB8497C}" srcOrd="1" destOrd="0" presId="urn:microsoft.com/office/officeart/2005/8/layout/process1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DBCDF726-E3B9-4B7A-9F42-557FA455AB2D}" type="presOf" srcId="{6FCB257E-2BEE-4144-8E7B-0ECE816C5D1B}" destId="{1AE79215-D7A7-44BB-A82A-837A97AE192E}" srcOrd="0" destOrd="0" presId="urn:microsoft.com/office/officeart/2005/8/layout/process1"/>
    <dgm:cxn modelId="{8DE7BF3C-B7DA-4351-8FA2-145979A788D9}" srcId="{C0C106A0-40D3-4261-9BDC-D12303D56899}" destId="{68138DE8-AAC5-4A65-883D-BE0E61F39261}" srcOrd="4" destOrd="0" parTransId="{3B4E4253-75CB-441C-BD37-7A6F09EA2E09}" sibTransId="{6ACAA120-CBC3-4085-A0E1-975A71523584}"/>
    <dgm:cxn modelId="{04B6312A-10FC-4A18-96A2-E3524410B3C6}" type="presOf" srcId="{B07359DF-1739-47F1-B11F-E153523B26CE}" destId="{624B66BE-FF0C-4212-B7C8-A05EA1E47279}" srcOrd="0" destOrd="0" presId="urn:microsoft.com/office/officeart/2005/8/layout/process1"/>
    <dgm:cxn modelId="{CCE69EA4-E742-4B3C-80F1-9118C70F3E83}" type="presOf" srcId="{B07359DF-1739-47F1-B11F-E153523B26CE}" destId="{6AEE032B-9540-408B-8449-AFF554307096}" srcOrd="1" destOrd="0" presId="urn:microsoft.com/office/officeart/2005/8/layout/process1"/>
    <dgm:cxn modelId="{8FD658A0-C891-4CC8-85D8-B5251DE07199}" type="presOf" srcId="{2E2F22EC-442A-4487-9200-9B0E1FFDE089}" destId="{AD852B6A-E724-43DB-A3C7-7299B6BA5B7D}" srcOrd="0" destOrd="0" presId="urn:microsoft.com/office/officeart/2005/8/layout/process1"/>
    <dgm:cxn modelId="{5C5244A3-0284-4B56-A436-6252663C19DD}" type="presParOf" srcId="{D79F641A-5080-4791-9D3B-8BD4FD7D9C13}" destId="{BB1BC062-2593-4C60-83AA-DD60F3E8CF57}" srcOrd="0" destOrd="0" presId="urn:microsoft.com/office/officeart/2005/8/layout/process1"/>
    <dgm:cxn modelId="{8ED4E31F-D57D-4DCC-8BFA-0EAAB3E5CF83}" type="presParOf" srcId="{D79F641A-5080-4791-9D3B-8BD4FD7D9C13}" destId="{624B66BE-FF0C-4212-B7C8-A05EA1E47279}" srcOrd="1" destOrd="0" presId="urn:microsoft.com/office/officeart/2005/8/layout/process1"/>
    <dgm:cxn modelId="{C04E45ED-231F-4AE8-949C-2126AD46158D}" type="presParOf" srcId="{624B66BE-FF0C-4212-B7C8-A05EA1E47279}" destId="{6AEE032B-9540-408B-8449-AFF554307096}" srcOrd="0" destOrd="0" presId="urn:microsoft.com/office/officeart/2005/8/layout/process1"/>
    <dgm:cxn modelId="{068461AC-BCA6-470E-9181-610EA0CD2B0A}" type="presParOf" srcId="{D79F641A-5080-4791-9D3B-8BD4FD7D9C13}" destId="{1AE79215-D7A7-44BB-A82A-837A97AE192E}" srcOrd="2" destOrd="0" presId="urn:microsoft.com/office/officeart/2005/8/layout/process1"/>
    <dgm:cxn modelId="{F5CD8761-D332-4E43-8610-5DFAC5F93217}" type="presParOf" srcId="{D79F641A-5080-4791-9D3B-8BD4FD7D9C13}" destId="{17472E33-72F5-4102-9E88-A8D25CA20545}" srcOrd="3" destOrd="0" presId="urn:microsoft.com/office/officeart/2005/8/layout/process1"/>
    <dgm:cxn modelId="{77282221-DC0C-4AAD-8600-BC315984BAB1}" type="presParOf" srcId="{17472E33-72F5-4102-9E88-A8D25CA20545}" destId="{0EC2FE77-553F-477D-B2F3-24172696B84C}" srcOrd="0" destOrd="0" presId="urn:microsoft.com/office/officeart/2005/8/layout/process1"/>
    <dgm:cxn modelId="{8814DC07-6168-4741-8DCA-C3D448FF57E5}" type="presParOf" srcId="{D79F641A-5080-4791-9D3B-8BD4FD7D9C13}" destId="{9C2BCDFB-EB49-4D43-9700-EC9CE0309D5C}" srcOrd="4" destOrd="0" presId="urn:microsoft.com/office/officeart/2005/8/layout/process1"/>
    <dgm:cxn modelId="{DCAE461D-17DC-4D6B-AA49-CB34E38F724F}" type="presParOf" srcId="{D79F641A-5080-4791-9D3B-8BD4FD7D9C13}" destId="{86C0D0FB-C2E4-497A-9D79-F6580ADC211F}" srcOrd="5" destOrd="0" presId="urn:microsoft.com/office/officeart/2005/8/layout/process1"/>
    <dgm:cxn modelId="{562DA3B7-C560-4674-A655-30F2F1D5121D}" type="presParOf" srcId="{86C0D0FB-C2E4-497A-9D79-F6580ADC211F}" destId="{5B6476F2-3859-4450-BC8F-08AFDD666983}" srcOrd="0" destOrd="0" presId="urn:microsoft.com/office/officeart/2005/8/layout/process1"/>
    <dgm:cxn modelId="{874B8A1E-E1D4-4895-BB66-B3BF619DD0EF}" type="presParOf" srcId="{D79F641A-5080-4791-9D3B-8BD4FD7D9C13}" destId="{AD852B6A-E724-43DB-A3C7-7299B6BA5B7D}" srcOrd="6" destOrd="0" presId="urn:microsoft.com/office/officeart/2005/8/layout/process1"/>
    <dgm:cxn modelId="{1FC6D7BA-B367-4D7E-9073-B975CAF8A07E}" type="presParOf" srcId="{D79F641A-5080-4791-9D3B-8BD4FD7D9C13}" destId="{9DB3391B-CC20-43B7-80F3-0D78046C06CF}" srcOrd="7" destOrd="0" presId="urn:microsoft.com/office/officeart/2005/8/layout/process1"/>
    <dgm:cxn modelId="{7F2E4F5C-010A-4E80-932F-AA44DB9503F2}" type="presParOf" srcId="{9DB3391B-CC20-43B7-80F3-0D78046C06CF}" destId="{1F366FFC-3416-420C-A9E3-E5EE7FB8497C}" srcOrd="0" destOrd="0" presId="urn:microsoft.com/office/officeart/2005/8/layout/process1"/>
    <dgm:cxn modelId="{80466521-7DB0-45DA-B30B-9ED3508E2AC2}" type="presParOf" srcId="{D79F641A-5080-4791-9D3B-8BD4FD7D9C13}" destId="{60A7FCC4-CBC0-464D-A917-209AEF4BC881}" srcOrd="8" destOrd="0" presId="urn:microsoft.com/office/officeart/2005/8/layout/process1"/>
    <dgm:cxn modelId="{E75971AE-CD0A-490B-98B1-E44B4569503B}" type="presParOf" srcId="{D79F641A-5080-4791-9D3B-8BD4FD7D9C13}" destId="{31E5DFD2-CCA5-49FF-A478-9F634C53D240}" srcOrd="9" destOrd="0" presId="urn:microsoft.com/office/officeart/2005/8/layout/process1"/>
    <dgm:cxn modelId="{6DC41BD3-5F6B-40F5-A162-104BA3EB4233}" type="presParOf" srcId="{31E5DFD2-CCA5-49FF-A478-9F634C53D240}" destId="{9217FB12-0060-47C7-810E-32ECD207F2C8}" srcOrd="0" destOrd="0" presId="urn:microsoft.com/office/officeart/2005/8/layout/process1"/>
    <dgm:cxn modelId="{3EDA3CBA-FB90-410B-A6B1-A81EDF1F79F7}" type="presParOf" srcId="{D79F641A-5080-4791-9D3B-8BD4FD7D9C13}" destId="{8F091266-8C93-40D9-9E93-35868D04CDA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D3AAA7-0837-42AF-B120-A2155BE25FE3}">
      <dgm:prSet phldrT="[文本]" custT="1"/>
      <dgm:spPr/>
      <dgm:t>
        <a:bodyPr/>
        <a:lstStyle/>
        <a:p>
          <a:r>
            <a:rPr lang="zh-CN" altLang="en-US" sz="1800" dirty="0" smtClean="0"/>
            <a:t>前端传入新闻</a:t>
          </a:r>
          <a:endParaRPr lang="zh-CN" altLang="en-US" sz="1800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 sz="1600"/>
        </a:p>
      </dgm:t>
    </dgm:pt>
    <dgm:pt modelId="{B07359DF-1739-47F1-B11F-E153523B26CE}" type="sibTrans" cxnId="{D9BA91C1-8803-4B34-8B90-3E842FD4701D}">
      <dgm:prSet custT="1"/>
      <dgm:spPr/>
      <dgm:t>
        <a:bodyPr/>
        <a:lstStyle/>
        <a:p>
          <a:endParaRPr lang="zh-CN" altLang="en-US" sz="1600"/>
        </a:p>
      </dgm:t>
    </dgm:pt>
    <dgm:pt modelId="{6FCB257E-2BEE-4144-8E7B-0ECE816C5D1B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800" dirty="0" smtClean="0"/>
            <a:t>通过</a:t>
          </a:r>
          <a:r>
            <a:rPr lang="en-US" altLang="zh-CN" sz="1800" dirty="0" smtClean="0"/>
            <a:t>CNN</a:t>
          </a:r>
          <a:r>
            <a:rPr lang="zh-CN" altLang="en-US" sz="1800" dirty="0" smtClean="0"/>
            <a:t>分类进行文本分类</a:t>
          </a:r>
          <a:endParaRPr lang="zh-CN" altLang="en-US" sz="1800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 sz="1600"/>
        </a:p>
      </dgm:t>
    </dgm:pt>
    <dgm:pt modelId="{092EAA49-F1B7-4ACC-8400-E888932026A0}" type="sibTrans" cxnId="{82702744-4E96-4B83-8C6C-845A3F8353F4}">
      <dgm:prSet custT="1"/>
      <dgm:spPr/>
      <dgm:t>
        <a:bodyPr/>
        <a:lstStyle/>
        <a:p>
          <a:endParaRPr lang="zh-CN" altLang="en-US" sz="1600"/>
        </a:p>
      </dgm:t>
    </dgm:pt>
    <dgm:pt modelId="{6626ABEC-C65B-4CE2-ABF5-70CEC80E3DAA}">
      <dgm:prSet phldrT="[文本]" custT="1"/>
      <dgm:spPr/>
      <dgm:t>
        <a:bodyPr/>
        <a:lstStyle/>
        <a:p>
          <a:r>
            <a:rPr lang="zh-CN" altLang="en-US" sz="2000" dirty="0" smtClean="0"/>
            <a:t>根据分类设定初始时效</a:t>
          </a:r>
          <a:endParaRPr lang="zh-CN" altLang="en-US" sz="2000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 sz="1600"/>
        </a:p>
      </dgm:t>
    </dgm:pt>
    <dgm:pt modelId="{8FE6164C-9F3B-4262-ABDB-60CE75E4A282}" type="sibTrans" cxnId="{3BB89B9D-B4C1-4383-B5D3-C9C5452B3426}">
      <dgm:prSet custT="1"/>
      <dgm:spPr/>
      <dgm:t>
        <a:bodyPr/>
        <a:lstStyle/>
        <a:p>
          <a:endParaRPr lang="zh-CN" altLang="en-US" sz="1600"/>
        </a:p>
      </dgm:t>
    </dgm:pt>
    <dgm:pt modelId="{68138DE8-AAC5-4A65-883D-BE0E61F39261}">
      <dgm:prSet phldrT="[文本]" custT="1"/>
      <dgm:spPr/>
      <dgm:t>
        <a:bodyPr/>
        <a:lstStyle/>
        <a:p>
          <a:r>
            <a:rPr lang="zh-CN" altLang="en-US" sz="2000" dirty="0" smtClean="0"/>
            <a:t>相关内容进行话题归类相应调整</a:t>
          </a:r>
          <a:endParaRPr lang="zh-CN" altLang="en-US" sz="2000" dirty="0"/>
        </a:p>
      </dgm:t>
    </dgm:pt>
    <dgm:pt modelId="{3B4E4253-75CB-441C-BD37-7A6F09EA2E09}" type="par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6ACAA120-CBC3-4085-A0E1-975A71523584}" type="sib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2E2F22EC-442A-4487-9200-9B0E1FFDE089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000" dirty="0" smtClean="0"/>
            <a:t>提取内容中时间信息对时效性调整</a:t>
          </a:r>
          <a:endParaRPr lang="zh-CN" altLang="en-US" sz="2000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 sz="1600"/>
        </a:p>
      </dgm:t>
    </dgm:pt>
    <dgm:pt modelId="{8864E798-9FEE-4A95-BB9B-514404802815}" type="sibTrans" cxnId="{969037C8-0B96-45A1-851C-83B23B46A4F8}">
      <dgm:prSet custT="1"/>
      <dgm:spPr/>
      <dgm:t>
        <a:bodyPr/>
        <a:lstStyle/>
        <a:p>
          <a:endParaRPr lang="zh-CN" altLang="en-US" sz="1600"/>
        </a:p>
      </dgm:t>
    </dgm:pt>
    <dgm:pt modelId="{EBEE6913-B73B-4CE8-82D2-65A6E59C635D}">
      <dgm:prSet phldrT="[文本]"/>
      <dgm:spPr/>
      <dgm:t>
        <a:bodyPr/>
        <a:lstStyle/>
        <a:p>
          <a:r>
            <a:rPr lang="zh-CN" altLang="en-US" dirty="0" smtClean="0"/>
            <a:t>结果展示</a:t>
          </a:r>
          <a:endParaRPr lang="zh-CN" altLang="en-US" dirty="0"/>
        </a:p>
      </dgm:t>
    </dgm:pt>
    <dgm:pt modelId="{4B25ADC6-4CC1-450B-9878-8653ABB00AA6}" type="par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8910FE2F-42AE-4352-8795-95AFACD2FBD3}" type="sib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BC062-2593-4C60-83AA-DD60F3E8CF57}" type="pres">
      <dgm:prSet presAssocID="{DFD3AAA7-0837-42AF-B120-A2155BE25FE3}" presName="node" presStyleLbl="node1" presStyleIdx="0" presStyleCnt="6" custLinFactNeighborY="-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391B-CC20-43B7-80F3-0D78046C06CF}" type="pres">
      <dgm:prSet presAssocID="{8864E798-9FEE-4A95-BB9B-51440480281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F366FFC-3416-420C-A9E3-E5EE7FB8497C}" type="pres">
      <dgm:prSet presAssocID="{8864E798-9FEE-4A95-BB9B-51440480281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0A7FCC4-CBC0-464D-A917-209AEF4BC881}" type="pres">
      <dgm:prSet presAssocID="{68138DE8-AAC5-4A65-883D-BE0E61F392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DFD2-CCA5-49FF-A478-9F634C53D240}" type="pres">
      <dgm:prSet presAssocID="{6ACAA120-CBC3-4085-A0E1-975A715235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217FB12-0060-47C7-810E-32ECD207F2C8}" type="pres">
      <dgm:prSet presAssocID="{6ACAA120-CBC3-4085-A0E1-975A7152358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F091266-8C93-40D9-9E93-35868D04CDA1}" type="pres">
      <dgm:prSet presAssocID="{EBEE6913-B73B-4CE8-82D2-65A6E59C635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E8E7B109-5838-428A-A99E-48E9B376F7B2}" type="presOf" srcId="{6626ABEC-C65B-4CE2-ABF5-70CEC80E3DAA}" destId="{9C2BCDFB-EB49-4D43-9700-EC9CE0309D5C}" srcOrd="0" destOrd="0" presId="urn:microsoft.com/office/officeart/2005/8/layout/process1"/>
    <dgm:cxn modelId="{C364368D-1F1F-4EC2-BD49-B3E667428E24}" type="presOf" srcId="{8864E798-9FEE-4A95-BB9B-514404802815}" destId="{9DB3391B-CC20-43B7-80F3-0D78046C06CF}" srcOrd="0" destOrd="0" presId="urn:microsoft.com/office/officeart/2005/8/layout/process1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D61E8CBC-5703-43FB-A3FE-47C134F520AB}" type="presOf" srcId="{C0C106A0-40D3-4261-9BDC-D12303D56899}" destId="{D79F641A-5080-4791-9D3B-8BD4FD7D9C13}" srcOrd="0" destOrd="0" presId="urn:microsoft.com/office/officeart/2005/8/layout/process1"/>
    <dgm:cxn modelId="{F85B6A47-5994-49AC-81CC-FD7C6B4EEDE4}" type="presOf" srcId="{68138DE8-AAC5-4A65-883D-BE0E61F39261}" destId="{60A7FCC4-CBC0-464D-A917-209AEF4BC881}" srcOrd="0" destOrd="0" presId="urn:microsoft.com/office/officeart/2005/8/layout/process1"/>
    <dgm:cxn modelId="{8DE7BF3C-B7DA-4351-8FA2-145979A788D9}" srcId="{C0C106A0-40D3-4261-9BDC-D12303D56899}" destId="{68138DE8-AAC5-4A65-883D-BE0E61F39261}" srcOrd="4" destOrd="0" parTransId="{3B4E4253-75CB-441C-BD37-7A6F09EA2E09}" sibTransId="{6ACAA120-CBC3-4085-A0E1-975A71523584}"/>
    <dgm:cxn modelId="{736BFB1C-E83B-498B-ABC7-C3345ED19E01}" type="presOf" srcId="{8864E798-9FEE-4A95-BB9B-514404802815}" destId="{1F366FFC-3416-420C-A9E3-E5EE7FB8497C}" srcOrd="1" destOrd="0" presId="urn:microsoft.com/office/officeart/2005/8/layout/process1"/>
    <dgm:cxn modelId="{F4A0B233-EC7B-4EEA-9B1B-E23B4BC983DE}" type="presOf" srcId="{092EAA49-F1B7-4ACC-8400-E888932026A0}" destId="{17472E33-72F5-4102-9E88-A8D25CA20545}" srcOrd="0" destOrd="0" presId="urn:microsoft.com/office/officeart/2005/8/layout/process1"/>
    <dgm:cxn modelId="{3A7B6791-B4B8-44C3-8A49-005443C16444}" type="presOf" srcId="{DFD3AAA7-0837-42AF-B120-A2155BE25FE3}" destId="{BB1BC062-2593-4C60-83AA-DD60F3E8CF57}" srcOrd="0" destOrd="0" presId="urn:microsoft.com/office/officeart/2005/8/layout/process1"/>
    <dgm:cxn modelId="{15CBF930-0FC4-4C70-95F1-530B39E64D71}" type="presOf" srcId="{092EAA49-F1B7-4ACC-8400-E888932026A0}" destId="{0EC2FE77-553F-477D-B2F3-24172696B84C}" srcOrd="1" destOrd="0" presId="urn:microsoft.com/office/officeart/2005/8/layout/process1"/>
    <dgm:cxn modelId="{8FC9585A-AC53-47A1-B431-F249A38CA7E1}" type="presOf" srcId="{8FE6164C-9F3B-4262-ABDB-60CE75E4A282}" destId="{5B6476F2-3859-4450-BC8F-08AFDD666983}" srcOrd="1" destOrd="0" presId="urn:microsoft.com/office/officeart/2005/8/layout/process1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7A1E89B4-672B-4306-9C47-2DCE4470ECE6}" type="presOf" srcId="{6ACAA120-CBC3-4085-A0E1-975A71523584}" destId="{9217FB12-0060-47C7-810E-32ECD207F2C8}" srcOrd="1" destOrd="0" presId="urn:microsoft.com/office/officeart/2005/8/layout/process1"/>
    <dgm:cxn modelId="{0218E742-D2E7-4D22-A575-684F16228E61}" type="presOf" srcId="{EBEE6913-B73B-4CE8-82D2-65A6E59C635D}" destId="{8F091266-8C93-40D9-9E93-35868D04CDA1}" srcOrd="0" destOrd="0" presId="urn:microsoft.com/office/officeart/2005/8/layout/process1"/>
    <dgm:cxn modelId="{E3AD957C-3585-4B7B-AF6B-F0D4F4EDFB52}" type="presOf" srcId="{B07359DF-1739-47F1-B11F-E153523B26CE}" destId="{624B66BE-FF0C-4212-B7C8-A05EA1E47279}" srcOrd="0" destOrd="0" presId="urn:microsoft.com/office/officeart/2005/8/layout/process1"/>
    <dgm:cxn modelId="{03D87EEA-6F6F-4CEC-92E1-21292918F21A}" type="presOf" srcId="{8FE6164C-9F3B-4262-ABDB-60CE75E4A282}" destId="{86C0D0FB-C2E4-497A-9D79-F6580ADC211F}" srcOrd="0" destOrd="0" presId="urn:microsoft.com/office/officeart/2005/8/layout/process1"/>
    <dgm:cxn modelId="{14E21129-928A-4C90-8B19-C159658849D4}" type="presOf" srcId="{B07359DF-1739-47F1-B11F-E153523B26CE}" destId="{6AEE032B-9540-408B-8449-AFF554307096}" srcOrd="1" destOrd="0" presId="urn:microsoft.com/office/officeart/2005/8/layout/process1"/>
    <dgm:cxn modelId="{193CD455-D263-465F-9414-BFD7A1ADA67D}" srcId="{C0C106A0-40D3-4261-9BDC-D12303D56899}" destId="{EBEE6913-B73B-4CE8-82D2-65A6E59C635D}" srcOrd="5" destOrd="0" parTransId="{4B25ADC6-4CC1-450B-9878-8653ABB00AA6}" sibTransId="{8910FE2F-42AE-4352-8795-95AFACD2FBD3}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1F30C3F5-C325-4841-A986-39B6219CA9FE}" type="presOf" srcId="{6FCB257E-2BEE-4144-8E7B-0ECE816C5D1B}" destId="{1AE79215-D7A7-44BB-A82A-837A97AE192E}" srcOrd="0" destOrd="0" presId="urn:microsoft.com/office/officeart/2005/8/layout/process1"/>
    <dgm:cxn modelId="{870B103A-622C-45D4-B71F-CCEF9F43B8ED}" type="presOf" srcId="{6ACAA120-CBC3-4085-A0E1-975A71523584}" destId="{31E5DFD2-CCA5-49FF-A478-9F634C53D240}" srcOrd="0" destOrd="0" presId="urn:microsoft.com/office/officeart/2005/8/layout/process1"/>
    <dgm:cxn modelId="{092B87CA-4019-4508-BEBE-724A0D463210}" type="presOf" srcId="{2E2F22EC-442A-4487-9200-9B0E1FFDE089}" destId="{AD852B6A-E724-43DB-A3C7-7299B6BA5B7D}" srcOrd="0" destOrd="0" presId="urn:microsoft.com/office/officeart/2005/8/layout/process1"/>
    <dgm:cxn modelId="{621C4625-9B83-44CA-AC2E-4E6148E5D231}" type="presParOf" srcId="{D79F641A-5080-4791-9D3B-8BD4FD7D9C13}" destId="{BB1BC062-2593-4C60-83AA-DD60F3E8CF57}" srcOrd="0" destOrd="0" presId="urn:microsoft.com/office/officeart/2005/8/layout/process1"/>
    <dgm:cxn modelId="{184EFEA9-271B-45A9-89F2-1D8D8A6F890A}" type="presParOf" srcId="{D79F641A-5080-4791-9D3B-8BD4FD7D9C13}" destId="{624B66BE-FF0C-4212-B7C8-A05EA1E47279}" srcOrd="1" destOrd="0" presId="urn:microsoft.com/office/officeart/2005/8/layout/process1"/>
    <dgm:cxn modelId="{7E33F20E-9E28-4FEA-96E8-2B4E4178985F}" type="presParOf" srcId="{624B66BE-FF0C-4212-B7C8-A05EA1E47279}" destId="{6AEE032B-9540-408B-8449-AFF554307096}" srcOrd="0" destOrd="0" presId="urn:microsoft.com/office/officeart/2005/8/layout/process1"/>
    <dgm:cxn modelId="{55D290EE-4E86-46CB-862E-E5F88F78EB88}" type="presParOf" srcId="{D79F641A-5080-4791-9D3B-8BD4FD7D9C13}" destId="{1AE79215-D7A7-44BB-A82A-837A97AE192E}" srcOrd="2" destOrd="0" presId="urn:microsoft.com/office/officeart/2005/8/layout/process1"/>
    <dgm:cxn modelId="{0D4C30D7-1DC8-44D5-8EF0-F802E67825A0}" type="presParOf" srcId="{D79F641A-5080-4791-9D3B-8BD4FD7D9C13}" destId="{17472E33-72F5-4102-9E88-A8D25CA20545}" srcOrd="3" destOrd="0" presId="urn:microsoft.com/office/officeart/2005/8/layout/process1"/>
    <dgm:cxn modelId="{C3EAF8BF-963A-4979-839A-2FDFA246AD62}" type="presParOf" srcId="{17472E33-72F5-4102-9E88-A8D25CA20545}" destId="{0EC2FE77-553F-477D-B2F3-24172696B84C}" srcOrd="0" destOrd="0" presId="urn:microsoft.com/office/officeart/2005/8/layout/process1"/>
    <dgm:cxn modelId="{357F70B5-B2D2-4F9F-B70F-44CC526826DD}" type="presParOf" srcId="{D79F641A-5080-4791-9D3B-8BD4FD7D9C13}" destId="{9C2BCDFB-EB49-4D43-9700-EC9CE0309D5C}" srcOrd="4" destOrd="0" presId="urn:microsoft.com/office/officeart/2005/8/layout/process1"/>
    <dgm:cxn modelId="{185A07F4-E492-4136-B7E8-65A31B3D6ACC}" type="presParOf" srcId="{D79F641A-5080-4791-9D3B-8BD4FD7D9C13}" destId="{86C0D0FB-C2E4-497A-9D79-F6580ADC211F}" srcOrd="5" destOrd="0" presId="urn:microsoft.com/office/officeart/2005/8/layout/process1"/>
    <dgm:cxn modelId="{8E25EA23-3D86-4F63-9FED-DF516AB30079}" type="presParOf" srcId="{86C0D0FB-C2E4-497A-9D79-F6580ADC211F}" destId="{5B6476F2-3859-4450-BC8F-08AFDD666983}" srcOrd="0" destOrd="0" presId="urn:microsoft.com/office/officeart/2005/8/layout/process1"/>
    <dgm:cxn modelId="{6D80CE00-8187-4D92-9E55-801DE2C47E16}" type="presParOf" srcId="{D79F641A-5080-4791-9D3B-8BD4FD7D9C13}" destId="{AD852B6A-E724-43DB-A3C7-7299B6BA5B7D}" srcOrd="6" destOrd="0" presId="urn:microsoft.com/office/officeart/2005/8/layout/process1"/>
    <dgm:cxn modelId="{9D3AB6CB-5A62-48D1-B23C-9D4526836E17}" type="presParOf" srcId="{D79F641A-5080-4791-9D3B-8BD4FD7D9C13}" destId="{9DB3391B-CC20-43B7-80F3-0D78046C06CF}" srcOrd="7" destOrd="0" presId="urn:microsoft.com/office/officeart/2005/8/layout/process1"/>
    <dgm:cxn modelId="{9551CABA-A94D-4060-8C21-8C4F6B93EB80}" type="presParOf" srcId="{9DB3391B-CC20-43B7-80F3-0D78046C06CF}" destId="{1F366FFC-3416-420C-A9E3-E5EE7FB8497C}" srcOrd="0" destOrd="0" presId="urn:microsoft.com/office/officeart/2005/8/layout/process1"/>
    <dgm:cxn modelId="{CB0B3BBB-91C7-48E3-8382-99A341682F3D}" type="presParOf" srcId="{D79F641A-5080-4791-9D3B-8BD4FD7D9C13}" destId="{60A7FCC4-CBC0-464D-A917-209AEF4BC881}" srcOrd="8" destOrd="0" presId="urn:microsoft.com/office/officeart/2005/8/layout/process1"/>
    <dgm:cxn modelId="{B3CB582C-7DE2-475B-842A-146DD85511C5}" type="presParOf" srcId="{D79F641A-5080-4791-9D3B-8BD4FD7D9C13}" destId="{31E5DFD2-CCA5-49FF-A478-9F634C53D240}" srcOrd="9" destOrd="0" presId="urn:microsoft.com/office/officeart/2005/8/layout/process1"/>
    <dgm:cxn modelId="{FD97E444-D579-4A52-B5BA-F6010A8474C1}" type="presParOf" srcId="{31E5DFD2-CCA5-49FF-A478-9F634C53D240}" destId="{9217FB12-0060-47C7-810E-32ECD207F2C8}" srcOrd="0" destOrd="0" presId="urn:microsoft.com/office/officeart/2005/8/layout/process1"/>
    <dgm:cxn modelId="{0E6831DD-5958-48BC-98E2-F2F155FC2A6D}" type="presParOf" srcId="{D79F641A-5080-4791-9D3B-8BD4FD7D9C13}" destId="{8F091266-8C93-40D9-9E93-35868D04CDA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D3AAA7-0837-42AF-B120-A2155BE25FE3}">
      <dgm:prSet phldrT="[文本]" custT="1"/>
      <dgm:spPr/>
      <dgm:t>
        <a:bodyPr/>
        <a:lstStyle/>
        <a:p>
          <a:r>
            <a:rPr lang="zh-CN" altLang="en-US" sz="1800" dirty="0" smtClean="0"/>
            <a:t>前端传入新闻</a:t>
          </a:r>
          <a:endParaRPr lang="zh-CN" altLang="en-US" sz="1800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 sz="1600"/>
        </a:p>
      </dgm:t>
    </dgm:pt>
    <dgm:pt modelId="{B07359DF-1739-47F1-B11F-E153523B26CE}" type="sibTrans" cxnId="{D9BA91C1-8803-4B34-8B90-3E842FD4701D}">
      <dgm:prSet custT="1"/>
      <dgm:spPr/>
      <dgm:t>
        <a:bodyPr/>
        <a:lstStyle/>
        <a:p>
          <a:endParaRPr lang="zh-CN" altLang="en-US" sz="1600"/>
        </a:p>
      </dgm:t>
    </dgm:pt>
    <dgm:pt modelId="{6FCB257E-2BEE-4144-8E7B-0ECE816C5D1B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800" dirty="0" smtClean="0"/>
            <a:t>通过</a:t>
          </a:r>
          <a:r>
            <a:rPr lang="en-US" altLang="zh-CN" sz="1800" dirty="0" smtClean="0"/>
            <a:t>CNN</a:t>
          </a:r>
          <a:r>
            <a:rPr lang="zh-CN" altLang="en-US" sz="1800" dirty="0" smtClean="0"/>
            <a:t>分类进行文本分类</a:t>
          </a:r>
          <a:endParaRPr lang="zh-CN" altLang="en-US" sz="1800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 sz="1600"/>
        </a:p>
      </dgm:t>
    </dgm:pt>
    <dgm:pt modelId="{092EAA49-F1B7-4ACC-8400-E888932026A0}" type="sibTrans" cxnId="{82702744-4E96-4B83-8C6C-845A3F8353F4}">
      <dgm:prSet custT="1"/>
      <dgm:spPr/>
      <dgm:t>
        <a:bodyPr/>
        <a:lstStyle/>
        <a:p>
          <a:endParaRPr lang="zh-CN" altLang="en-US" sz="1600"/>
        </a:p>
      </dgm:t>
    </dgm:pt>
    <dgm:pt modelId="{6626ABEC-C65B-4CE2-ABF5-70CEC80E3DAA}">
      <dgm:prSet phldrT="[文本]" custT="1"/>
      <dgm:spPr/>
      <dgm:t>
        <a:bodyPr/>
        <a:lstStyle/>
        <a:p>
          <a:r>
            <a:rPr lang="zh-CN" altLang="en-US" sz="2000" dirty="0" smtClean="0"/>
            <a:t>根据分类设定初始时效</a:t>
          </a:r>
          <a:endParaRPr lang="zh-CN" altLang="en-US" sz="2000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 sz="1600"/>
        </a:p>
      </dgm:t>
    </dgm:pt>
    <dgm:pt modelId="{8FE6164C-9F3B-4262-ABDB-60CE75E4A282}" type="sibTrans" cxnId="{3BB89B9D-B4C1-4383-B5D3-C9C5452B3426}">
      <dgm:prSet custT="1"/>
      <dgm:spPr/>
      <dgm:t>
        <a:bodyPr/>
        <a:lstStyle/>
        <a:p>
          <a:endParaRPr lang="zh-CN" altLang="en-US" sz="1600"/>
        </a:p>
      </dgm:t>
    </dgm:pt>
    <dgm:pt modelId="{68138DE8-AAC5-4A65-883D-BE0E61F39261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000" dirty="0" smtClean="0"/>
            <a:t>相关内容进行话题归类相应调整</a:t>
          </a:r>
          <a:endParaRPr lang="zh-CN" altLang="en-US" sz="2000" dirty="0"/>
        </a:p>
      </dgm:t>
    </dgm:pt>
    <dgm:pt modelId="{3B4E4253-75CB-441C-BD37-7A6F09EA2E09}" type="par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6ACAA120-CBC3-4085-A0E1-975A71523584}" type="sib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2E2F22EC-442A-4487-9200-9B0E1FFDE089}">
      <dgm:prSet phldrT="[文本]" custT="1"/>
      <dgm:spPr/>
      <dgm:t>
        <a:bodyPr/>
        <a:lstStyle/>
        <a:p>
          <a:r>
            <a:rPr lang="zh-CN" altLang="en-US" sz="2000" dirty="0" smtClean="0"/>
            <a:t>提取内容中时间信息对时效性调整</a:t>
          </a:r>
          <a:endParaRPr lang="zh-CN" altLang="en-US" sz="2000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 sz="1600"/>
        </a:p>
      </dgm:t>
    </dgm:pt>
    <dgm:pt modelId="{8864E798-9FEE-4A95-BB9B-514404802815}" type="sibTrans" cxnId="{969037C8-0B96-45A1-851C-83B23B46A4F8}">
      <dgm:prSet custT="1"/>
      <dgm:spPr/>
      <dgm:t>
        <a:bodyPr/>
        <a:lstStyle/>
        <a:p>
          <a:endParaRPr lang="zh-CN" altLang="en-US" sz="1600"/>
        </a:p>
      </dgm:t>
    </dgm:pt>
    <dgm:pt modelId="{EBEE6913-B73B-4CE8-82D2-65A6E59C635D}">
      <dgm:prSet phldrT="[文本]"/>
      <dgm:spPr/>
      <dgm:t>
        <a:bodyPr/>
        <a:lstStyle/>
        <a:p>
          <a:r>
            <a:rPr lang="zh-CN" altLang="en-US" dirty="0" smtClean="0"/>
            <a:t>结果展示</a:t>
          </a:r>
          <a:endParaRPr lang="zh-CN" altLang="en-US" dirty="0"/>
        </a:p>
      </dgm:t>
    </dgm:pt>
    <dgm:pt modelId="{4B25ADC6-4CC1-450B-9878-8653ABB00AA6}" type="par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8910FE2F-42AE-4352-8795-95AFACD2FBD3}" type="sib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BC062-2593-4C60-83AA-DD60F3E8CF57}" type="pres">
      <dgm:prSet presAssocID="{DFD3AAA7-0837-42AF-B120-A2155BE25FE3}" presName="node" presStyleLbl="node1" presStyleIdx="0" presStyleCnt="6" custLinFactNeighborY="-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391B-CC20-43B7-80F3-0D78046C06CF}" type="pres">
      <dgm:prSet presAssocID="{8864E798-9FEE-4A95-BB9B-51440480281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F366FFC-3416-420C-A9E3-E5EE7FB8497C}" type="pres">
      <dgm:prSet presAssocID="{8864E798-9FEE-4A95-BB9B-51440480281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0A7FCC4-CBC0-464D-A917-209AEF4BC881}" type="pres">
      <dgm:prSet presAssocID="{68138DE8-AAC5-4A65-883D-BE0E61F392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DFD2-CCA5-49FF-A478-9F634C53D240}" type="pres">
      <dgm:prSet presAssocID="{6ACAA120-CBC3-4085-A0E1-975A715235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217FB12-0060-47C7-810E-32ECD207F2C8}" type="pres">
      <dgm:prSet presAssocID="{6ACAA120-CBC3-4085-A0E1-975A7152358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F091266-8C93-40D9-9E93-35868D04CDA1}" type="pres">
      <dgm:prSet presAssocID="{EBEE6913-B73B-4CE8-82D2-65A6E59C635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7413C04B-A995-4E93-85F4-CF6757F2D546}" type="presOf" srcId="{8FE6164C-9F3B-4262-ABDB-60CE75E4A282}" destId="{5B6476F2-3859-4450-BC8F-08AFDD666983}" srcOrd="1" destOrd="0" presId="urn:microsoft.com/office/officeart/2005/8/layout/process1"/>
    <dgm:cxn modelId="{D60EB6D7-833A-4100-A1D4-62DC5B9C07A8}" type="presOf" srcId="{092EAA49-F1B7-4ACC-8400-E888932026A0}" destId="{17472E33-72F5-4102-9E88-A8D25CA20545}" srcOrd="0" destOrd="0" presId="urn:microsoft.com/office/officeart/2005/8/layout/process1"/>
    <dgm:cxn modelId="{193CD455-D263-465F-9414-BFD7A1ADA67D}" srcId="{C0C106A0-40D3-4261-9BDC-D12303D56899}" destId="{EBEE6913-B73B-4CE8-82D2-65A6E59C635D}" srcOrd="5" destOrd="0" parTransId="{4B25ADC6-4CC1-450B-9878-8653ABB00AA6}" sibTransId="{8910FE2F-42AE-4352-8795-95AFACD2FBD3}"/>
    <dgm:cxn modelId="{FE77489D-45A5-4B58-BEA7-5B44431B2E1A}" type="presOf" srcId="{EBEE6913-B73B-4CE8-82D2-65A6E59C635D}" destId="{8F091266-8C93-40D9-9E93-35868D04CDA1}" srcOrd="0" destOrd="0" presId="urn:microsoft.com/office/officeart/2005/8/layout/process1"/>
    <dgm:cxn modelId="{EBA36694-CC8B-45EF-982A-5AF9524148ED}" type="presOf" srcId="{B07359DF-1739-47F1-B11F-E153523B26CE}" destId="{624B66BE-FF0C-4212-B7C8-A05EA1E47279}" srcOrd="0" destOrd="0" presId="urn:microsoft.com/office/officeart/2005/8/layout/process1"/>
    <dgm:cxn modelId="{303938BD-D709-4A91-85ED-B0FFDD96DB0B}" type="presOf" srcId="{6ACAA120-CBC3-4085-A0E1-975A71523584}" destId="{9217FB12-0060-47C7-810E-32ECD207F2C8}" srcOrd="1" destOrd="0" presId="urn:microsoft.com/office/officeart/2005/8/layout/process1"/>
    <dgm:cxn modelId="{6AA74A23-D4EC-4ED9-97A8-D0AAD4B979D6}" type="presOf" srcId="{6FCB257E-2BEE-4144-8E7B-0ECE816C5D1B}" destId="{1AE79215-D7A7-44BB-A82A-837A97AE192E}" srcOrd="0" destOrd="0" presId="urn:microsoft.com/office/officeart/2005/8/layout/process1"/>
    <dgm:cxn modelId="{BBD5180C-DCD9-4399-A6A2-0901543D5309}" type="presOf" srcId="{092EAA49-F1B7-4ACC-8400-E888932026A0}" destId="{0EC2FE77-553F-477D-B2F3-24172696B84C}" srcOrd="1" destOrd="0" presId="urn:microsoft.com/office/officeart/2005/8/layout/process1"/>
    <dgm:cxn modelId="{6EC2B159-A6F5-4C0C-ACD7-C37CD5C86F63}" type="presOf" srcId="{C0C106A0-40D3-4261-9BDC-D12303D56899}" destId="{D79F641A-5080-4791-9D3B-8BD4FD7D9C13}" srcOrd="0" destOrd="0" presId="urn:microsoft.com/office/officeart/2005/8/layout/process1"/>
    <dgm:cxn modelId="{1789E4F4-410E-46E7-97CC-76537B704630}" type="presOf" srcId="{8864E798-9FEE-4A95-BB9B-514404802815}" destId="{9DB3391B-CC20-43B7-80F3-0D78046C06CF}" srcOrd="0" destOrd="0" presId="urn:microsoft.com/office/officeart/2005/8/layout/process1"/>
    <dgm:cxn modelId="{A6723914-CF4A-4A74-BEED-3CF50B9D2A82}" type="presOf" srcId="{8864E798-9FEE-4A95-BB9B-514404802815}" destId="{1F366FFC-3416-420C-A9E3-E5EE7FB8497C}" srcOrd="1" destOrd="0" presId="urn:microsoft.com/office/officeart/2005/8/layout/process1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168C4B89-E780-4EC1-BD61-C735268BE89D}" type="presOf" srcId="{68138DE8-AAC5-4A65-883D-BE0E61F39261}" destId="{60A7FCC4-CBC0-464D-A917-209AEF4BC881}" srcOrd="0" destOrd="0" presId="urn:microsoft.com/office/officeart/2005/8/layout/process1"/>
    <dgm:cxn modelId="{3EC8DA9F-588D-4A31-A0E6-84BC1873BD16}" type="presOf" srcId="{8FE6164C-9F3B-4262-ABDB-60CE75E4A282}" destId="{86C0D0FB-C2E4-497A-9D79-F6580ADC211F}" srcOrd="0" destOrd="0" presId="urn:microsoft.com/office/officeart/2005/8/layout/process1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0CF93F75-6996-433F-B524-1A324210F820}" type="presOf" srcId="{6626ABEC-C65B-4CE2-ABF5-70CEC80E3DAA}" destId="{9C2BCDFB-EB49-4D43-9700-EC9CE0309D5C}" srcOrd="0" destOrd="0" presId="urn:microsoft.com/office/officeart/2005/8/layout/process1"/>
    <dgm:cxn modelId="{849AE922-328B-435B-AD9B-443185A98FF2}" type="presOf" srcId="{6ACAA120-CBC3-4085-A0E1-975A71523584}" destId="{31E5DFD2-CCA5-49FF-A478-9F634C53D240}" srcOrd="0" destOrd="0" presId="urn:microsoft.com/office/officeart/2005/8/layout/process1"/>
    <dgm:cxn modelId="{537745E4-2803-48B0-BC96-CDD5E2098F1F}" type="presOf" srcId="{2E2F22EC-442A-4487-9200-9B0E1FFDE089}" destId="{AD852B6A-E724-43DB-A3C7-7299B6BA5B7D}" srcOrd="0" destOrd="0" presId="urn:microsoft.com/office/officeart/2005/8/layout/process1"/>
    <dgm:cxn modelId="{B2CB4CEE-CCAD-440E-9652-180249BAB497}" type="presOf" srcId="{B07359DF-1739-47F1-B11F-E153523B26CE}" destId="{6AEE032B-9540-408B-8449-AFF554307096}" srcOrd="1" destOrd="0" presId="urn:microsoft.com/office/officeart/2005/8/layout/process1"/>
    <dgm:cxn modelId="{8DE7BF3C-B7DA-4351-8FA2-145979A788D9}" srcId="{C0C106A0-40D3-4261-9BDC-D12303D56899}" destId="{68138DE8-AAC5-4A65-883D-BE0E61F39261}" srcOrd="4" destOrd="0" parTransId="{3B4E4253-75CB-441C-BD37-7A6F09EA2E09}" sibTransId="{6ACAA120-CBC3-4085-A0E1-975A71523584}"/>
    <dgm:cxn modelId="{90296540-46C0-4D6A-A671-90BD43C738B9}" type="presOf" srcId="{DFD3AAA7-0837-42AF-B120-A2155BE25FE3}" destId="{BB1BC062-2593-4C60-83AA-DD60F3E8CF57}" srcOrd="0" destOrd="0" presId="urn:microsoft.com/office/officeart/2005/8/layout/process1"/>
    <dgm:cxn modelId="{A983B8D5-6D1D-4328-93F9-124B2760C46E}" type="presParOf" srcId="{D79F641A-5080-4791-9D3B-8BD4FD7D9C13}" destId="{BB1BC062-2593-4C60-83AA-DD60F3E8CF57}" srcOrd="0" destOrd="0" presId="urn:microsoft.com/office/officeart/2005/8/layout/process1"/>
    <dgm:cxn modelId="{5BBB0DDB-58EA-4C4F-8D48-CF749A4BD95E}" type="presParOf" srcId="{D79F641A-5080-4791-9D3B-8BD4FD7D9C13}" destId="{624B66BE-FF0C-4212-B7C8-A05EA1E47279}" srcOrd="1" destOrd="0" presId="urn:microsoft.com/office/officeart/2005/8/layout/process1"/>
    <dgm:cxn modelId="{1D7388A3-F81C-462A-A583-D9B37D153519}" type="presParOf" srcId="{624B66BE-FF0C-4212-B7C8-A05EA1E47279}" destId="{6AEE032B-9540-408B-8449-AFF554307096}" srcOrd="0" destOrd="0" presId="urn:microsoft.com/office/officeart/2005/8/layout/process1"/>
    <dgm:cxn modelId="{7AD461CE-CFFF-41CF-8AC6-E41994D2CD13}" type="presParOf" srcId="{D79F641A-5080-4791-9D3B-8BD4FD7D9C13}" destId="{1AE79215-D7A7-44BB-A82A-837A97AE192E}" srcOrd="2" destOrd="0" presId="urn:microsoft.com/office/officeart/2005/8/layout/process1"/>
    <dgm:cxn modelId="{41EDC16F-F48C-40B4-A5EC-0B71F599328F}" type="presParOf" srcId="{D79F641A-5080-4791-9D3B-8BD4FD7D9C13}" destId="{17472E33-72F5-4102-9E88-A8D25CA20545}" srcOrd="3" destOrd="0" presId="urn:microsoft.com/office/officeart/2005/8/layout/process1"/>
    <dgm:cxn modelId="{A506D0F4-6AA1-4A63-AA99-E44773076BE2}" type="presParOf" srcId="{17472E33-72F5-4102-9E88-A8D25CA20545}" destId="{0EC2FE77-553F-477D-B2F3-24172696B84C}" srcOrd="0" destOrd="0" presId="urn:microsoft.com/office/officeart/2005/8/layout/process1"/>
    <dgm:cxn modelId="{B1C6D1A6-2F6B-43C6-9415-32D9D3FF946F}" type="presParOf" srcId="{D79F641A-5080-4791-9D3B-8BD4FD7D9C13}" destId="{9C2BCDFB-EB49-4D43-9700-EC9CE0309D5C}" srcOrd="4" destOrd="0" presId="urn:microsoft.com/office/officeart/2005/8/layout/process1"/>
    <dgm:cxn modelId="{E4512A0C-DC39-417C-BAA2-A634C9E97857}" type="presParOf" srcId="{D79F641A-5080-4791-9D3B-8BD4FD7D9C13}" destId="{86C0D0FB-C2E4-497A-9D79-F6580ADC211F}" srcOrd="5" destOrd="0" presId="urn:microsoft.com/office/officeart/2005/8/layout/process1"/>
    <dgm:cxn modelId="{0AC0A175-9655-48AC-BDD8-E1573680F0CB}" type="presParOf" srcId="{86C0D0FB-C2E4-497A-9D79-F6580ADC211F}" destId="{5B6476F2-3859-4450-BC8F-08AFDD666983}" srcOrd="0" destOrd="0" presId="urn:microsoft.com/office/officeart/2005/8/layout/process1"/>
    <dgm:cxn modelId="{8AAB8C8B-2E53-44CC-8C18-FE93039D5734}" type="presParOf" srcId="{D79F641A-5080-4791-9D3B-8BD4FD7D9C13}" destId="{AD852B6A-E724-43DB-A3C7-7299B6BA5B7D}" srcOrd="6" destOrd="0" presId="urn:microsoft.com/office/officeart/2005/8/layout/process1"/>
    <dgm:cxn modelId="{E5C20E56-FE3E-4A7F-AEDB-CA313CB9A82C}" type="presParOf" srcId="{D79F641A-5080-4791-9D3B-8BD4FD7D9C13}" destId="{9DB3391B-CC20-43B7-80F3-0D78046C06CF}" srcOrd="7" destOrd="0" presId="urn:microsoft.com/office/officeart/2005/8/layout/process1"/>
    <dgm:cxn modelId="{BD497E47-B437-41FA-871A-74E96A64FFA5}" type="presParOf" srcId="{9DB3391B-CC20-43B7-80F3-0D78046C06CF}" destId="{1F366FFC-3416-420C-A9E3-E5EE7FB8497C}" srcOrd="0" destOrd="0" presId="urn:microsoft.com/office/officeart/2005/8/layout/process1"/>
    <dgm:cxn modelId="{1F863066-E231-41A5-8B66-D4D9B19AD599}" type="presParOf" srcId="{D79F641A-5080-4791-9D3B-8BD4FD7D9C13}" destId="{60A7FCC4-CBC0-464D-A917-209AEF4BC881}" srcOrd="8" destOrd="0" presId="urn:microsoft.com/office/officeart/2005/8/layout/process1"/>
    <dgm:cxn modelId="{C685A7DF-EA1E-4CFB-8E22-795305B8E3A1}" type="presParOf" srcId="{D79F641A-5080-4791-9D3B-8BD4FD7D9C13}" destId="{31E5DFD2-CCA5-49FF-A478-9F634C53D240}" srcOrd="9" destOrd="0" presId="urn:microsoft.com/office/officeart/2005/8/layout/process1"/>
    <dgm:cxn modelId="{C0B54680-DC42-4BE2-929A-083170AD8A28}" type="presParOf" srcId="{31E5DFD2-CCA5-49FF-A478-9F634C53D240}" destId="{9217FB12-0060-47C7-810E-32ECD207F2C8}" srcOrd="0" destOrd="0" presId="urn:microsoft.com/office/officeart/2005/8/layout/process1"/>
    <dgm:cxn modelId="{E74D988D-4655-4BD5-AB65-4B7B26424124}" type="presParOf" srcId="{D79F641A-5080-4791-9D3B-8BD4FD7D9C13}" destId="{8F091266-8C93-40D9-9E93-35868D04CDA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FD3AAA7-0837-42AF-B120-A2155BE25FE3}">
      <dgm:prSet phldrT="[文本]"/>
      <dgm:spPr/>
      <dgm:t>
        <a:bodyPr/>
        <a:lstStyle/>
        <a:p>
          <a:r>
            <a:rPr lang="zh-CN" altLang="en-US" dirty="0" smtClean="0"/>
            <a:t>乔碧罗摄像头露脸</a:t>
          </a:r>
          <a:endParaRPr lang="zh-CN" altLang="en-US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/>
        </a:p>
      </dgm:t>
    </dgm:pt>
    <dgm:pt modelId="{B07359DF-1739-47F1-B11F-E153523B26CE}" type="sibTrans" cxnId="{D9BA91C1-8803-4B34-8B90-3E842FD4701D}">
      <dgm:prSet/>
      <dgm:spPr/>
      <dgm:t>
        <a:bodyPr/>
        <a:lstStyle/>
        <a:p>
          <a:endParaRPr lang="zh-CN" altLang="en-US"/>
        </a:p>
      </dgm:t>
    </dgm:pt>
    <dgm:pt modelId="{6FCB257E-2BEE-4144-8E7B-0ECE816C5D1B}">
      <dgm:prSet phldrT="[文本]"/>
      <dgm:spPr/>
      <dgm:t>
        <a:bodyPr/>
        <a:lstStyle/>
        <a:p>
          <a:r>
            <a:rPr lang="zh-CN" altLang="en-US" dirty="0" smtClean="0"/>
            <a:t>斗鱼封禁乔碧罗直播间</a:t>
          </a:r>
          <a:endParaRPr lang="zh-CN" altLang="en-US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/>
        </a:p>
      </dgm:t>
    </dgm:pt>
    <dgm:pt modelId="{092EAA49-F1B7-4ACC-8400-E888932026A0}" type="sibTrans" cxnId="{82702744-4E96-4B83-8C6C-845A3F8353F4}">
      <dgm:prSet/>
      <dgm:spPr/>
      <dgm:t>
        <a:bodyPr/>
        <a:lstStyle/>
        <a:p>
          <a:endParaRPr lang="zh-CN" altLang="en-US"/>
        </a:p>
      </dgm:t>
    </dgm:pt>
    <dgm:pt modelId="{6626ABEC-C65B-4CE2-ABF5-70CEC80E3DAA}">
      <dgm:prSet phldrT="[文本]"/>
      <dgm:spPr/>
      <dgm:t>
        <a:bodyPr/>
        <a:lstStyle/>
        <a:p>
          <a:r>
            <a:rPr lang="zh-CN" altLang="en-US" dirty="0" smtClean="0"/>
            <a:t>乔碧罗被永久禁播</a:t>
          </a:r>
          <a:endParaRPr lang="zh-CN" altLang="en-US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/>
        </a:p>
      </dgm:t>
    </dgm:pt>
    <dgm:pt modelId="{8FE6164C-9F3B-4262-ABDB-60CE75E4A282}" type="sibTrans" cxnId="{3BB89B9D-B4C1-4383-B5D3-C9C5452B3426}">
      <dgm:prSet/>
      <dgm:spPr/>
      <dgm:t>
        <a:bodyPr/>
        <a:lstStyle/>
        <a:p>
          <a:endParaRPr lang="zh-CN" altLang="en-US"/>
        </a:p>
      </dgm:t>
    </dgm:pt>
    <dgm:pt modelId="{2E2F22EC-442A-4487-9200-9B0E1FFDE089}">
      <dgm:prSet phldrT="[文本]"/>
      <dgm:spPr/>
      <dgm:t>
        <a:bodyPr/>
        <a:lstStyle/>
        <a:p>
          <a:r>
            <a:rPr lang="zh-CN" altLang="en-US" dirty="0" smtClean="0"/>
            <a:t>乔碧罗国外直播</a:t>
          </a:r>
          <a:endParaRPr lang="zh-CN" altLang="en-US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/>
        </a:p>
      </dgm:t>
    </dgm:pt>
    <dgm:pt modelId="{8864E798-9FEE-4A95-BB9B-514404802815}" type="sibTrans" cxnId="{969037C8-0B96-45A1-851C-83B23B46A4F8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</dgm:pt>
    <dgm:pt modelId="{BB1BC062-2593-4C60-83AA-DD60F3E8CF57}" type="pres">
      <dgm:prSet presAssocID="{DFD3AAA7-0837-42AF-B120-A2155BE25FE3}" presName="node" presStyleLbl="node1" presStyleIdx="0" presStyleCnt="4" custLinFactNeighborX="2853" custLinFactNeighborY="22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4" custLinFactNeighborX="-6765" custLinFactNeighborY="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1EBBA4-3CF4-4BC4-86DA-5ED3F0F9D204}" type="presOf" srcId="{DFD3AAA7-0837-42AF-B120-A2155BE25FE3}" destId="{BB1BC062-2593-4C60-83AA-DD60F3E8CF57}" srcOrd="0" destOrd="0" presId="urn:microsoft.com/office/officeart/2005/8/layout/process1"/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EF072FAE-E1AC-4CC8-8A38-EDCD9CE803EF}" type="presOf" srcId="{092EAA49-F1B7-4ACC-8400-E888932026A0}" destId="{0EC2FE77-553F-477D-B2F3-24172696B84C}" srcOrd="1" destOrd="0" presId="urn:microsoft.com/office/officeart/2005/8/layout/process1"/>
    <dgm:cxn modelId="{1EBC840D-9681-4BF6-9C2A-6D75FF3FA28E}" type="presOf" srcId="{6626ABEC-C65B-4CE2-ABF5-70CEC80E3DAA}" destId="{9C2BCDFB-EB49-4D43-9700-EC9CE0309D5C}" srcOrd="0" destOrd="0" presId="urn:microsoft.com/office/officeart/2005/8/layout/process1"/>
    <dgm:cxn modelId="{4B26F0D4-7292-4984-A803-8E4C7B2E50A3}" type="presOf" srcId="{8FE6164C-9F3B-4262-ABDB-60CE75E4A282}" destId="{5B6476F2-3859-4450-BC8F-08AFDD666983}" srcOrd="1" destOrd="0" presId="urn:microsoft.com/office/officeart/2005/8/layout/process1"/>
    <dgm:cxn modelId="{0688338F-47B3-47AA-9B4C-FA2298F3AE57}" type="presOf" srcId="{2E2F22EC-442A-4487-9200-9B0E1FFDE089}" destId="{AD852B6A-E724-43DB-A3C7-7299B6BA5B7D}" srcOrd="0" destOrd="0" presId="urn:microsoft.com/office/officeart/2005/8/layout/process1"/>
    <dgm:cxn modelId="{AF45B8B7-219F-4294-B008-464E69D67E8D}" type="presOf" srcId="{C0C106A0-40D3-4261-9BDC-D12303D56899}" destId="{D79F641A-5080-4791-9D3B-8BD4FD7D9C13}" srcOrd="0" destOrd="0" presId="urn:microsoft.com/office/officeart/2005/8/layout/process1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42E3C2A2-D614-4AF3-A7D3-DE6ACD2B9FA7}" type="presOf" srcId="{B07359DF-1739-47F1-B11F-E153523B26CE}" destId="{6AEE032B-9540-408B-8449-AFF554307096}" srcOrd="1" destOrd="0" presId="urn:microsoft.com/office/officeart/2005/8/layout/process1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36631ED3-476A-4029-AB72-DE87BCC98E17}" type="presOf" srcId="{6FCB257E-2BEE-4144-8E7B-0ECE816C5D1B}" destId="{1AE79215-D7A7-44BB-A82A-837A97AE192E}" srcOrd="0" destOrd="0" presId="urn:microsoft.com/office/officeart/2005/8/layout/process1"/>
    <dgm:cxn modelId="{2F03EEBB-1715-479C-8E0A-78D1D7F74A80}" type="presOf" srcId="{B07359DF-1739-47F1-B11F-E153523B26CE}" destId="{624B66BE-FF0C-4212-B7C8-A05EA1E47279}" srcOrd="0" destOrd="0" presId="urn:microsoft.com/office/officeart/2005/8/layout/process1"/>
    <dgm:cxn modelId="{16E180AB-CC9A-4C8E-A186-2F9987FA97E8}" type="presOf" srcId="{092EAA49-F1B7-4ACC-8400-E888932026A0}" destId="{17472E33-72F5-4102-9E88-A8D25CA20545}" srcOrd="0" destOrd="0" presId="urn:microsoft.com/office/officeart/2005/8/layout/process1"/>
    <dgm:cxn modelId="{49FA8B1C-4FE8-49C5-8D29-2EB78823940D}" type="presOf" srcId="{8FE6164C-9F3B-4262-ABDB-60CE75E4A282}" destId="{86C0D0FB-C2E4-497A-9D79-F6580ADC211F}" srcOrd="0" destOrd="0" presId="urn:microsoft.com/office/officeart/2005/8/layout/process1"/>
    <dgm:cxn modelId="{1F625851-195D-4B92-B0CB-CF030B7C1CD2}" type="presParOf" srcId="{D79F641A-5080-4791-9D3B-8BD4FD7D9C13}" destId="{BB1BC062-2593-4C60-83AA-DD60F3E8CF57}" srcOrd="0" destOrd="0" presId="urn:microsoft.com/office/officeart/2005/8/layout/process1"/>
    <dgm:cxn modelId="{B6B9F099-F8F2-4593-B412-D8131F765479}" type="presParOf" srcId="{D79F641A-5080-4791-9D3B-8BD4FD7D9C13}" destId="{624B66BE-FF0C-4212-B7C8-A05EA1E47279}" srcOrd="1" destOrd="0" presId="urn:microsoft.com/office/officeart/2005/8/layout/process1"/>
    <dgm:cxn modelId="{866D62AE-4EEF-49B2-BCD1-40C8673E42F9}" type="presParOf" srcId="{624B66BE-FF0C-4212-B7C8-A05EA1E47279}" destId="{6AEE032B-9540-408B-8449-AFF554307096}" srcOrd="0" destOrd="0" presId="urn:microsoft.com/office/officeart/2005/8/layout/process1"/>
    <dgm:cxn modelId="{ECC33EDF-8125-4594-AE1E-32B0F452C412}" type="presParOf" srcId="{D79F641A-5080-4791-9D3B-8BD4FD7D9C13}" destId="{1AE79215-D7A7-44BB-A82A-837A97AE192E}" srcOrd="2" destOrd="0" presId="urn:microsoft.com/office/officeart/2005/8/layout/process1"/>
    <dgm:cxn modelId="{A4085668-1EDE-4CE0-AB6D-CF16CF6C3D6E}" type="presParOf" srcId="{D79F641A-5080-4791-9D3B-8BD4FD7D9C13}" destId="{17472E33-72F5-4102-9E88-A8D25CA20545}" srcOrd="3" destOrd="0" presId="urn:microsoft.com/office/officeart/2005/8/layout/process1"/>
    <dgm:cxn modelId="{2C9F43CF-8996-40DE-80B4-1130AD49C268}" type="presParOf" srcId="{17472E33-72F5-4102-9E88-A8D25CA20545}" destId="{0EC2FE77-553F-477D-B2F3-24172696B84C}" srcOrd="0" destOrd="0" presId="urn:microsoft.com/office/officeart/2005/8/layout/process1"/>
    <dgm:cxn modelId="{AEF7C02A-0C61-42C2-B2B4-5DE7726A1B52}" type="presParOf" srcId="{D79F641A-5080-4791-9D3B-8BD4FD7D9C13}" destId="{9C2BCDFB-EB49-4D43-9700-EC9CE0309D5C}" srcOrd="4" destOrd="0" presId="urn:microsoft.com/office/officeart/2005/8/layout/process1"/>
    <dgm:cxn modelId="{35FFE183-8669-4A93-B2D6-D394EB0D4330}" type="presParOf" srcId="{D79F641A-5080-4791-9D3B-8BD4FD7D9C13}" destId="{86C0D0FB-C2E4-497A-9D79-F6580ADC211F}" srcOrd="5" destOrd="0" presId="urn:microsoft.com/office/officeart/2005/8/layout/process1"/>
    <dgm:cxn modelId="{CFACAF24-7029-4898-B7CA-D184B3CD27DB}" type="presParOf" srcId="{86C0D0FB-C2E4-497A-9D79-F6580ADC211F}" destId="{5B6476F2-3859-4450-BC8F-08AFDD666983}" srcOrd="0" destOrd="0" presId="urn:microsoft.com/office/officeart/2005/8/layout/process1"/>
    <dgm:cxn modelId="{9B8CEB7D-0FC9-4D5E-B7EA-3C747AF6B4EE}" type="presParOf" srcId="{D79F641A-5080-4791-9D3B-8BD4FD7D9C13}" destId="{AD852B6A-E724-43DB-A3C7-7299B6BA5B7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C106A0-40D3-4261-9BDC-D12303D56899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D3AAA7-0837-42AF-B120-A2155BE25FE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400" dirty="0" smtClean="0"/>
            <a:t>前端传入新闻</a:t>
          </a:r>
          <a:endParaRPr lang="zh-CN" altLang="en-US" sz="2400" dirty="0"/>
        </a:p>
      </dgm:t>
    </dgm:pt>
    <dgm:pt modelId="{7E4DEB25-006F-44AA-8ECD-F816B2383F3D}" type="parTrans" cxnId="{D9BA91C1-8803-4B34-8B90-3E842FD4701D}">
      <dgm:prSet/>
      <dgm:spPr/>
      <dgm:t>
        <a:bodyPr/>
        <a:lstStyle/>
        <a:p>
          <a:endParaRPr lang="zh-CN" altLang="en-US" sz="1600"/>
        </a:p>
      </dgm:t>
    </dgm:pt>
    <dgm:pt modelId="{B07359DF-1739-47F1-B11F-E153523B26CE}" type="sibTrans" cxnId="{D9BA91C1-8803-4B34-8B90-3E842FD4701D}">
      <dgm:prSet custT="1"/>
      <dgm:spPr/>
      <dgm:t>
        <a:bodyPr/>
        <a:lstStyle/>
        <a:p>
          <a:endParaRPr lang="zh-CN" altLang="en-US" sz="1600"/>
        </a:p>
      </dgm:t>
    </dgm:pt>
    <dgm:pt modelId="{6FCB257E-2BEE-4144-8E7B-0ECE816C5D1B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800" dirty="0" smtClean="0"/>
            <a:t>通过</a:t>
          </a:r>
          <a:r>
            <a:rPr lang="en-US" altLang="zh-CN" sz="1800" dirty="0" smtClean="0"/>
            <a:t>CNN</a:t>
          </a:r>
          <a:r>
            <a:rPr lang="zh-CN" altLang="en-US" sz="1800" dirty="0" smtClean="0"/>
            <a:t>分类进行文本分类</a:t>
          </a:r>
          <a:endParaRPr lang="zh-CN" altLang="en-US" sz="1800" dirty="0"/>
        </a:p>
      </dgm:t>
    </dgm:pt>
    <dgm:pt modelId="{817A7553-ABC7-4709-8ED5-AF312925D774}" type="parTrans" cxnId="{82702744-4E96-4B83-8C6C-845A3F8353F4}">
      <dgm:prSet/>
      <dgm:spPr/>
      <dgm:t>
        <a:bodyPr/>
        <a:lstStyle/>
        <a:p>
          <a:endParaRPr lang="zh-CN" altLang="en-US" sz="1600"/>
        </a:p>
      </dgm:t>
    </dgm:pt>
    <dgm:pt modelId="{092EAA49-F1B7-4ACC-8400-E888932026A0}" type="sibTrans" cxnId="{82702744-4E96-4B83-8C6C-845A3F8353F4}">
      <dgm:prSet custT="1"/>
      <dgm:spPr/>
      <dgm:t>
        <a:bodyPr/>
        <a:lstStyle/>
        <a:p>
          <a:endParaRPr lang="zh-CN" altLang="en-US" sz="1600"/>
        </a:p>
      </dgm:t>
    </dgm:pt>
    <dgm:pt modelId="{6626ABEC-C65B-4CE2-ABF5-70CEC80E3DAA}">
      <dgm:prSet phldrT="[文本]" custT="1"/>
      <dgm:spPr/>
      <dgm:t>
        <a:bodyPr/>
        <a:lstStyle/>
        <a:p>
          <a:r>
            <a:rPr lang="zh-CN" altLang="en-US" sz="2000" dirty="0" smtClean="0"/>
            <a:t>根据分类设定初始时效</a:t>
          </a:r>
          <a:endParaRPr lang="zh-CN" altLang="en-US" sz="2000" dirty="0"/>
        </a:p>
      </dgm:t>
    </dgm:pt>
    <dgm:pt modelId="{267074A4-5B30-420F-9DBA-B09BF5045B0E}" type="parTrans" cxnId="{3BB89B9D-B4C1-4383-B5D3-C9C5452B3426}">
      <dgm:prSet/>
      <dgm:spPr/>
      <dgm:t>
        <a:bodyPr/>
        <a:lstStyle/>
        <a:p>
          <a:endParaRPr lang="zh-CN" altLang="en-US" sz="1600"/>
        </a:p>
      </dgm:t>
    </dgm:pt>
    <dgm:pt modelId="{8FE6164C-9F3B-4262-ABDB-60CE75E4A282}" type="sibTrans" cxnId="{3BB89B9D-B4C1-4383-B5D3-C9C5452B3426}">
      <dgm:prSet custT="1"/>
      <dgm:spPr/>
      <dgm:t>
        <a:bodyPr/>
        <a:lstStyle/>
        <a:p>
          <a:endParaRPr lang="zh-CN" altLang="en-US" sz="1600"/>
        </a:p>
      </dgm:t>
    </dgm:pt>
    <dgm:pt modelId="{68138DE8-AAC5-4A65-883D-BE0E61F39261}">
      <dgm:prSet phldrT="[文本]" custT="1"/>
      <dgm:spPr/>
      <dgm:t>
        <a:bodyPr/>
        <a:lstStyle/>
        <a:p>
          <a:r>
            <a:rPr lang="zh-CN" altLang="en-US" sz="2000" dirty="0" smtClean="0"/>
            <a:t>相关内容进行话题归类相应调整</a:t>
          </a:r>
          <a:endParaRPr lang="zh-CN" altLang="en-US" sz="2000" dirty="0"/>
        </a:p>
      </dgm:t>
    </dgm:pt>
    <dgm:pt modelId="{3B4E4253-75CB-441C-BD37-7A6F09EA2E09}" type="par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6ACAA120-CBC3-4085-A0E1-975A71523584}" type="sibTrans" cxnId="{8DE7BF3C-B7DA-4351-8FA2-145979A788D9}">
      <dgm:prSet/>
      <dgm:spPr/>
      <dgm:t>
        <a:bodyPr/>
        <a:lstStyle/>
        <a:p>
          <a:endParaRPr lang="zh-CN" altLang="en-US" sz="1600"/>
        </a:p>
      </dgm:t>
    </dgm:pt>
    <dgm:pt modelId="{2E2F22EC-442A-4487-9200-9B0E1FFDE089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000" dirty="0" smtClean="0"/>
            <a:t>提取内容中时间信息对时效性调整</a:t>
          </a:r>
          <a:endParaRPr lang="zh-CN" altLang="en-US" sz="2000" dirty="0"/>
        </a:p>
      </dgm:t>
    </dgm:pt>
    <dgm:pt modelId="{3F3C480A-BF12-4E9C-8288-516512418A18}" type="parTrans" cxnId="{969037C8-0B96-45A1-851C-83B23B46A4F8}">
      <dgm:prSet/>
      <dgm:spPr/>
      <dgm:t>
        <a:bodyPr/>
        <a:lstStyle/>
        <a:p>
          <a:endParaRPr lang="zh-CN" altLang="en-US" sz="1600"/>
        </a:p>
      </dgm:t>
    </dgm:pt>
    <dgm:pt modelId="{8864E798-9FEE-4A95-BB9B-514404802815}" type="sibTrans" cxnId="{969037C8-0B96-45A1-851C-83B23B46A4F8}">
      <dgm:prSet custT="1"/>
      <dgm:spPr/>
      <dgm:t>
        <a:bodyPr/>
        <a:lstStyle/>
        <a:p>
          <a:endParaRPr lang="zh-CN" altLang="en-US" sz="1600"/>
        </a:p>
      </dgm:t>
    </dgm:pt>
    <dgm:pt modelId="{EBEE6913-B73B-4CE8-82D2-65A6E59C635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结果展示</a:t>
          </a:r>
          <a:endParaRPr lang="zh-CN" altLang="en-US" dirty="0"/>
        </a:p>
      </dgm:t>
    </dgm:pt>
    <dgm:pt modelId="{4B25ADC6-4CC1-450B-9878-8653ABB00AA6}" type="par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8910FE2F-42AE-4352-8795-95AFACD2FBD3}" type="sibTrans" cxnId="{193CD455-D263-465F-9414-BFD7A1ADA67D}">
      <dgm:prSet/>
      <dgm:spPr/>
      <dgm:t>
        <a:bodyPr/>
        <a:lstStyle/>
        <a:p>
          <a:endParaRPr lang="zh-CN" altLang="en-US"/>
        </a:p>
      </dgm:t>
    </dgm:pt>
    <dgm:pt modelId="{D79F641A-5080-4791-9D3B-8BD4FD7D9C13}" type="pres">
      <dgm:prSet presAssocID="{C0C106A0-40D3-4261-9BDC-D12303D568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1BC062-2593-4C60-83AA-DD60F3E8CF57}" type="pres">
      <dgm:prSet presAssocID="{DFD3AAA7-0837-42AF-B120-A2155BE25FE3}" presName="node" presStyleLbl="node1" presStyleIdx="0" presStyleCnt="6" custLinFactNeighborY="-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66BE-FF0C-4212-B7C8-A05EA1E47279}" type="pres">
      <dgm:prSet presAssocID="{B07359DF-1739-47F1-B11F-E153523B26C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AEE032B-9540-408B-8449-AFF554307096}" type="pres">
      <dgm:prSet presAssocID="{B07359DF-1739-47F1-B11F-E153523B26C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AE79215-D7A7-44BB-A82A-837A97AE192E}" type="pres">
      <dgm:prSet presAssocID="{6FCB257E-2BEE-4144-8E7B-0ECE816C5D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72E33-72F5-4102-9E88-A8D25CA20545}" type="pres">
      <dgm:prSet presAssocID="{092EAA49-F1B7-4ACC-8400-E888932026A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C2FE77-553F-477D-B2F3-24172696B84C}" type="pres">
      <dgm:prSet presAssocID="{092EAA49-F1B7-4ACC-8400-E888932026A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C2BCDFB-EB49-4D43-9700-EC9CE0309D5C}" type="pres">
      <dgm:prSet presAssocID="{6626ABEC-C65B-4CE2-ABF5-70CEC80E3DA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0D0FB-C2E4-497A-9D79-F6580ADC211F}" type="pres">
      <dgm:prSet presAssocID="{8FE6164C-9F3B-4262-ABDB-60CE75E4A2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6476F2-3859-4450-BC8F-08AFDD666983}" type="pres">
      <dgm:prSet presAssocID="{8FE6164C-9F3B-4262-ABDB-60CE75E4A28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D852B6A-E724-43DB-A3C7-7299B6BA5B7D}" type="pres">
      <dgm:prSet presAssocID="{2E2F22EC-442A-4487-9200-9B0E1FFDE0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3391B-CC20-43B7-80F3-0D78046C06CF}" type="pres">
      <dgm:prSet presAssocID="{8864E798-9FEE-4A95-BB9B-514404802815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F366FFC-3416-420C-A9E3-E5EE7FB8497C}" type="pres">
      <dgm:prSet presAssocID="{8864E798-9FEE-4A95-BB9B-51440480281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0A7FCC4-CBC0-464D-A917-209AEF4BC881}" type="pres">
      <dgm:prSet presAssocID="{68138DE8-AAC5-4A65-883D-BE0E61F3926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DFD2-CCA5-49FF-A478-9F634C53D240}" type="pres">
      <dgm:prSet presAssocID="{6ACAA120-CBC3-4085-A0E1-975A715235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217FB12-0060-47C7-810E-32ECD207F2C8}" type="pres">
      <dgm:prSet presAssocID="{6ACAA120-CBC3-4085-A0E1-975A7152358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F091266-8C93-40D9-9E93-35868D04CDA1}" type="pres">
      <dgm:prSet presAssocID="{EBEE6913-B73B-4CE8-82D2-65A6E59C635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702744-4E96-4B83-8C6C-845A3F8353F4}" srcId="{C0C106A0-40D3-4261-9BDC-D12303D56899}" destId="{6FCB257E-2BEE-4144-8E7B-0ECE816C5D1B}" srcOrd="1" destOrd="0" parTransId="{817A7553-ABC7-4709-8ED5-AF312925D774}" sibTransId="{092EAA49-F1B7-4ACC-8400-E888932026A0}"/>
    <dgm:cxn modelId="{A8ABFCB0-123B-4819-85FB-55EECBDFC660}" type="presOf" srcId="{6FCB257E-2BEE-4144-8E7B-0ECE816C5D1B}" destId="{1AE79215-D7A7-44BB-A82A-837A97AE192E}" srcOrd="0" destOrd="0" presId="urn:microsoft.com/office/officeart/2005/8/layout/process1"/>
    <dgm:cxn modelId="{193CD455-D263-465F-9414-BFD7A1ADA67D}" srcId="{C0C106A0-40D3-4261-9BDC-D12303D56899}" destId="{EBEE6913-B73B-4CE8-82D2-65A6E59C635D}" srcOrd="5" destOrd="0" parTransId="{4B25ADC6-4CC1-450B-9878-8653ABB00AA6}" sibTransId="{8910FE2F-42AE-4352-8795-95AFACD2FBD3}"/>
    <dgm:cxn modelId="{76270AA8-1E0D-4E0D-A1E1-831F3D648449}" type="presOf" srcId="{B07359DF-1739-47F1-B11F-E153523B26CE}" destId="{624B66BE-FF0C-4212-B7C8-A05EA1E47279}" srcOrd="0" destOrd="0" presId="urn:microsoft.com/office/officeart/2005/8/layout/process1"/>
    <dgm:cxn modelId="{E856820E-1248-4473-8921-1CD7523DEBC4}" type="presOf" srcId="{EBEE6913-B73B-4CE8-82D2-65A6E59C635D}" destId="{8F091266-8C93-40D9-9E93-35868D04CDA1}" srcOrd="0" destOrd="0" presId="urn:microsoft.com/office/officeart/2005/8/layout/process1"/>
    <dgm:cxn modelId="{B588BFAF-1F18-415D-A626-5348AAC2C18C}" type="presOf" srcId="{092EAA49-F1B7-4ACC-8400-E888932026A0}" destId="{0EC2FE77-553F-477D-B2F3-24172696B84C}" srcOrd="1" destOrd="0" presId="urn:microsoft.com/office/officeart/2005/8/layout/process1"/>
    <dgm:cxn modelId="{B7A85197-1EEB-48B0-96BC-EBBE313D210A}" type="presOf" srcId="{8864E798-9FEE-4A95-BB9B-514404802815}" destId="{9DB3391B-CC20-43B7-80F3-0D78046C06CF}" srcOrd="0" destOrd="0" presId="urn:microsoft.com/office/officeart/2005/8/layout/process1"/>
    <dgm:cxn modelId="{14A58175-CE6D-434A-9925-13F987E4322A}" type="presOf" srcId="{C0C106A0-40D3-4261-9BDC-D12303D56899}" destId="{D79F641A-5080-4791-9D3B-8BD4FD7D9C13}" srcOrd="0" destOrd="0" presId="urn:microsoft.com/office/officeart/2005/8/layout/process1"/>
    <dgm:cxn modelId="{43D35661-67EB-42FB-9D66-085D868F1533}" type="presOf" srcId="{6ACAA120-CBC3-4085-A0E1-975A71523584}" destId="{31E5DFD2-CCA5-49FF-A478-9F634C53D240}" srcOrd="0" destOrd="0" presId="urn:microsoft.com/office/officeart/2005/8/layout/process1"/>
    <dgm:cxn modelId="{A94DFFC9-1EAF-4276-8A82-E2A11C282F19}" type="presOf" srcId="{8FE6164C-9F3B-4262-ABDB-60CE75E4A282}" destId="{5B6476F2-3859-4450-BC8F-08AFDD666983}" srcOrd="1" destOrd="0" presId="urn:microsoft.com/office/officeart/2005/8/layout/process1"/>
    <dgm:cxn modelId="{3BB89B9D-B4C1-4383-B5D3-C9C5452B3426}" srcId="{C0C106A0-40D3-4261-9BDC-D12303D56899}" destId="{6626ABEC-C65B-4CE2-ABF5-70CEC80E3DAA}" srcOrd="2" destOrd="0" parTransId="{267074A4-5B30-420F-9DBA-B09BF5045B0E}" sibTransId="{8FE6164C-9F3B-4262-ABDB-60CE75E4A282}"/>
    <dgm:cxn modelId="{969037C8-0B96-45A1-851C-83B23B46A4F8}" srcId="{C0C106A0-40D3-4261-9BDC-D12303D56899}" destId="{2E2F22EC-442A-4487-9200-9B0E1FFDE089}" srcOrd="3" destOrd="0" parTransId="{3F3C480A-BF12-4E9C-8288-516512418A18}" sibTransId="{8864E798-9FEE-4A95-BB9B-514404802815}"/>
    <dgm:cxn modelId="{23450600-0524-4FE1-BE3D-C481DCDF5BB0}" type="presOf" srcId="{092EAA49-F1B7-4ACC-8400-E888932026A0}" destId="{17472E33-72F5-4102-9E88-A8D25CA20545}" srcOrd="0" destOrd="0" presId="urn:microsoft.com/office/officeart/2005/8/layout/process1"/>
    <dgm:cxn modelId="{FF8E5727-4722-4024-AFE4-4FD7845843E3}" type="presOf" srcId="{68138DE8-AAC5-4A65-883D-BE0E61F39261}" destId="{60A7FCC4-CBC0-464D-A917-209AEF4BC881}" srcOrd="0" destOrd="0" presId="urn:microsoft.com/office/officeart/2005/8/layout/process1"/>
    <dgm:cxn modelId="{98D28498-3C0A-455D-938B-139D6E5BECF5}" type="presOf" srcId="{DFD3AAA7-0837-42AF-B120-A2155BE25FE3}" destId="{BB1BC062-2593-4C60-83AA-DD60F3E8CF57}" srcOrd="0" destOrd="0" presId="urn:microsoft.com/office/officeart/2005/8/layout/process1"/>
    <dgm:cxn modelId="{D9BA91C1-8803-4B34-8B90-3E842FD4701D}" srcId="{C0C106A0-40D3-4261-9BDC-D12303D56899}" destId="{DFD3AAA7-0837-42AF-B120-A2155BE25FE3}" srcOrd="0" destOrd="0" parTransId="{7E4DEB25-006F-44AA-8ECD-F816B2383F3D}" sibTransId="{B07359DF-1739-47F1-B11F-E153523B26CE}"/>
    <dgm:cxn modelId="{C4D4839A-CB17-46FA-BC17-C23D99C2DC4A}" type="presOf" srcId="{8FE6164C-9F3B-4262-ABDB-60CE75E4A282}" destId="{86C0D0FB-C2E4-497A-9D79-F6580ADC211F}" srcOrd="0" destOrd="0" presId="urn:microsoft.com/office/officeart/2005/8/layout/process1"/>
    <dgm:cxn modelId="{8DE7BF3C-B7DA-4351-8FA2-145979A788D9}" srcId="{C0C106A0-40D3-4261-9BDC-D12303D56899}" destId="{68138DE8-AAC5-4A65-883D-BE0E61F39261}" srcOrd="4" destOrd="0" parTransId="{3B4E4253-75CB-441C-BD37-7A6F09EA2E09}" sibTransId="{6ACAA120-CBC3-4085-A0E1-975A71523584}"/>
    <dgm:cxn modelId="{5310CF0F-F884-4FE4-A6E2-2CF4CFD98831}" type="presOf" srcId="{6626ABEC-C65B-4CE2-ABF5-70CEC80E3DAA}" destId="{9C2BCDFB-EB49-4D43-9700-EC9CE0309D5C}" srcOrd="0" destOrd="0" presId="urn:microsoft.com/office/officeart/2005/8/layout/process1"/>
    <dgm:cxn modelId="{31378DE7-2B27-43D1-9077-A9BF8B85D245}" type="presOf" srcId="{8864E798-9FEE-4A95-BB9B-514404802815}" destId="{1F366FFC-3416-420C-A9E3-E5EE7FB8497C}" srcOrd="1" destOrd="0" presId="urn:microsoft.com/office/officeart/2005/8/layout/process1"/>
    <dgm:cxn modelId="{199CFBCC-C20E-4E28-A9C0-51F2CB47BA54}" type="presOf" srcId="{B07359DF-1739-47F1-B11F-E153523B26CE}" destId="{6AEE032B-9540-408B-8449-AFF554307096}" srcOrd="1" destOrd="0" presId="urn:microsoft.com/office/officeart/2005/8/layout/process1"/>
    <dgm:cxn modelId="{26A513C4-E730-49CB-9BDF-B800DAC08CE7}" type="presOf" srcId="{2E2F22EC-442A-4487-9200-9B0E1FFDE089}" destId="{AD852B6A-E724-43DB-A3C7-7299B6BA5B7D}" srcOrd="0" destOrd="0" presId="urn:microsoft.com/office/officeart/2005/8/layout/process1"/>
    <dgm:cxn modelId="{FB2E7AAF-0677-4E7A-B78A-73275E8B7863}" type="presOf" srcId="{6ACAA120-CBC3-4085-A0E1-975A71523584}" destId="{9217FB12-0060-47C7-810E-32ECD207F2C8}" srcOrd="1" destOrd="0" presId="urn:microsoft.com/office/officeart/2005/8/layout/process1"/>
    <dgm:cxn modelId="{6CC94880-479C-418A-B17A-B71EB98D639C}" type="presParOf" srcId="{D79F641A-5080-4791-9D3B-8BD4FD7D9C13}" destId="{BB1BC062-2593-4C60-83AA-DD60F3E8CF57}" srcOrd="0" destOrd="0" presId="urn:microsoft.com/office/officeart/2005/8/layout/process1"/>
    <dgm:cxn modelId="{A0EB4711-F8BC-4D8D-AE4B-763A8C2DBD62}" type="presParOf" srcId="{D79F641A-5080-4791-9D3B-8BD4FD7D9C13}" destId="{624B66BE-FF0C-4212-B7C8-A05EA1E47279}" srcOrd="1" destOrd="0" presId="urn:microsoft.com/office/officeart/2005/8/layout/process1"/>
    <dgm:cxn modelId="{13562C94-9103-47AA-8D57-3E8EAB4DA513}" type="presParOf" srcId="{624B66BE-FF0C-4212-B7C8-A05EA1E47279}" destId="{6AEE032B-9540-408B-8449-AFF554307096}" srcOrd="0" destOrd="0" presId="urn:microsoft.com/office/officeart/2005/8/layout/process1"/>
    <dgm:cxn modelId="{D1089ECD-8716-4389-A7CD-B62B7910F49E}" type="presParOf" srcId="{D79F641A-5080-4791-9D3B-8BD4FD7D9C13}" destId="{1AE79215-D7A7-44BB-A82A-837A97AE192E}" srcOrd="2" destOrd="0" presId="urn:microsoft.com/office/officeart/2005/8/layout/process1"/>
    <dgm:cxn modelId="{1C93D316-D862-4C37-A83C-0031502FF778}" type="presParOf" srcId="{D79F641A-5080-4791-9D3B-8BD4FD7D9C13}" destId="{17472E33-72F5-4102-9E88-A8D25CA20545}" srcOrd="3" destOrd="0" presId="urn:microsoft.com/office/officeart/2005/8/layout/process1"/>
    <dgm:cxn modelId="{9CDBB646-71CE-4080-8C57-246A321F808C}" type="presParOf" srcId="{17472E33-72F5-4102-9E88-A8D25CA20545}" destId="{0EC2FE77-553F-477D-B2F3-24172696B84C}" srcOrd="0" destOrd="0" presId="urn:microsoft.com/office/officeart/2005/8/layout/process1"/>
    <dgm:cxn modelId="{E3E41A14-7474-4316-AF37-CB74988C8165}" type="presParOf" srcId="{D79F641A-5080-4791-9D3B-8BD4FD7D9C13}" destId="{9C2BCDFB-EB49-4D43-9700-EC9CE0309D5C}" srcOrd="4" destOrd="0" presId="urn:microsoft.com/office/officeart/2005/8/layout/process1"/>
    <dgm:cxn modelId="{6D707F6D-E2E6-4FE1-BDEC-5F504F490047}" type="presParOf" srcId="{D79F641A-5080-4791-9D3B-8BD4FD7D9C13}" destId="{86C0D0FB-C2E4-497A-9D79-F6580ADC211F}" srcOrd="5" destOrd="0" presId="urn:microsoft.com/office/officeart/2005/8/layout/process1"/>
    <dgm:cxn modelId="{3B7E97E9-FDC3-46C9-A5D1-CDDF62C1DF9F}" type="presParOf" srcId="{86C0D0FB-C2E4-497A-9D79-F6580ADC211F}" destId="{5B6476F2-3859-4450-BC8F-08AFDD666983}" srcOrd="0" destOrd="0" presId="urn:microsoft.com/office/officeart/2005/8/layout/process1"/>
    <dgm:cxn modelId="{AF5CC6D0-8CDA-4F53-A8C5-93AC1E4F77F2}" type="presParOf" srcId="{D79F641A-5080-4791-9D3B-8BD4FD7D9C13}" destId="{AD852B6A-E724-43DB-A3C7-7299B6BA5B7D}" srcOrd="6" destOrd="0" presId="urn:microsoft.com/office/officeart/2005/8/layout/process1"/>
    <dgm:cxn modelId="{4F8A0872-D15E-4FAD-8BAF-48756892D226}" type="presParOf" srcId="{D79F641A-5080-4791-9D3B-8BD4FD7D9C13}" destId="{9DB3391B-CC20-43B7-80F3-0D78046C06CF}" srcOrd="7" destOrd="0" presId="urn:microsoft.com/office/officeart/2005/8/layout/process1"/>
    <dgm:cxn modelId="{D6BDAED2-984A-4AB5-A0CC-DBCCAEA589E5}" type="presParOf" srcId="{9DB3391B-CC20-43B7-80F3-0D78046C06CF}" destId="{1F366FFC-3416-420C-A9E3-E5EE7FB8497C}" srcOrd="0" destOrd="0" presId="urn:microsoft.com/office/officeart/2005/8/layout/process1"/>
    <dgm:cxn modelId="{D1788662-FA4C-4231-A54D-317430576348}" type="presParOf" srcId="{D79F641A-5080-4791-9D3B-8BD4FD7D9C13}" destId="{60A7FCC4-CBC0-464D-A917-209AEF4BC881}" srcOrd="8" destOrd="0" presId="urn:microsoft.com/office/officeart/2005/8/layout/process1"/>
    <dgm:cxn modelId="{9E7BD191-3060-4C33-BE31-A7D490D8B947}" type="presParOf" srcId="{D79F641A-5080-4791-9D3B-8BD4FD7D9C13}" destId="{31E5DFD2-CCA5-49FF-A478-9F634C53D240}" srcOrd="9" destOrd="0" presId="urn:microsoft.com/office/officeart/2005/8/layout/process1"/>
    <dgm:cxn modelId="{2486B87C-2C71-4CDF-9C45-9F4C0C128DE6}" type="presParOf" srcId="{31E5DFD2-CCA5-49FF-A478-9F634C53D240}" destId="{9217FB12-0060-47C7-810E-32ECD207F2C8}" srcOrd="0" destOrd="0" presId="urn:microsoft.com/office/officeart/2005/8/layout/process1"/>
    <dgm:cxn modelId="{4AE34828-9264-461B-8022-78C8A4C1BC5D}" type="presParOf" srcId="{D79F641A-5080-4791-9D3B-8BD4FD7D9C13}" destId="{8F091266-8C93-40D9-9E93-35868D04CDA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0" y="1595955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前端传入新闻</a:t>
          </a:r>
          <a:endParaRPr lang="zh-CN" altLang="en-US" sz="1800" kern="1200" dirty="0"/>
        </a:p>
      </dsp:txBody>
      <dsp:txXfrm>
        <a:off x="38633" y="1634588"/>
        <a:ext cx="1241756" cy="1347413"/>
      </dsp:txXfrm>
    </dsp:sp>
    <dsp:sp modelId="{624B66BE-FF0C-4212-B7C8-A05EA1E47279}">
      <dsp:nvSpPr>
        <dsp:cNvPr id="0" name=""/>
        <dsp:cNvSpPr/>
      </dsp:nvSpPr>
      <dsp:spPr>
        <a:xfrm rot="16046">
          <a:off x="1450922" y="2149082"/>
          <a:ext cx="279635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50922" y="2214309"/>
        <a:ext cx="195745" cy="196271"/>
      </dsp:txXfrm>
    </dsp:sp>
    <dsp:sp modelId="{1AE79215-D7A7-44BB-A82A-837A97AE192E}">
      <dsp:nvSpPr>
        <dsp:cNvPr id="0" name=""/>
        <dsp:cNvSpPr/>
      </dsp:nvSpPr>
      <dsp:spPr>
        <a:xfrm>
          <a:off x="1846630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CNN</a:t>
          </a:r>
          <a:r>
            <a:rPr lang="zh-CN" altLang="en-US" sz="1800" kern="1200" dirty="0" smtClean="0"/>
            <a:t>分类进行文本分类</a:t>
          </a:r>
          <a:endParaRPr lang="zh-CN" altLang="en-US" sz="1800" kern="1200" dirty="0"/>
        </a:p>
      </dsp:txBody>
      <dsp:txXfrm>
        <a:off x="1885263" y="1643207"/>
        <a:ext cx="1241756" cy="1347413"/>
      </dsp:txXfrm>
    </dsp:sp>
    <dsp:sp modelId="{17472E33-72F5-4102-9E88-A8D25CA20545}">
      <dsp:nvSpPr>
        <dsp:cNvPr id="0" name=""/>
        <dsp:cNvSpPr/>
      </dsp:nvSpPr>
      <dsp:spPr>
        <a:xfrm>
          <a:off x="329755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297555" y="2218778"/>
        <a:ext cx="195742" cy="196271"/>
      </dsp:txXfrm>
    </dsp:sp>
    <dsp:sp modelId="{9C2BCDFB-EB49-4D43-9700-EC9CE0309D5C}">
      <dsp:nvSpPr>
        <dsp:cNvPr id="0" name=""/>
        <dsp:cNvSpPr/>
      </dsp:nvSpPr>
      <dsp:spPr>
        <a:xfrm>
          <a:off x="3693261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根据分类设定初始时效</a:t>
          </a:r>
          <a:endParaRPr lang="zh-CN" altLang="en-US" sz="2000" kern="1200" dirty="0"/>
        </a:p>
      </dsp:txBody>
      <dsp:txXfrm>
        <a:off x="3731894" y="1643207"/>
        <a:ext cx="1241756" cy="1347413"/>
      </dsp:txXfrm>
    </dsp:sp>
    <dsp:sp modelId="{86C0D0FB-C2E4-497A-9D79-F6580ADC211F}">
      <dsp:nvSpPr>
        <dsp:cNvPr id="0" name=""/>
        <dsp:cNvSpPr/>
      </dsp:nvSpPr>
      <dsp:spPr>
        <a:xfrm>
          <a:off x="514418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144185" y="2218778"/>
        <a:ext cx="195742" cy="196271"/>
      </dsp:txXfrm>
    </dsp:sp>
    <dsp:sp modelId="{AD852B6A-E724-43DB-A3C7-7299B6BA5B7D}">
      <dsp:nvSpPr>
        <dsp:cNvPr id="0" name=""/>
        <dsp:cNvSpPr/>
      </dsp:nvSpPr>
      <dsp:spPr>
        <a:xfrm>
          <a:off x="5539892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提取内容中时间信息对时效性调整</a:t>
          </a:r>
          <a:endParaRPr lang="zh-CN" altLang="en-US" sz="2000" kern="1200" dirty="0"/>
        </a:p>
      </dsp:txBody>
      <dsp:txXfrm>
        <a:off x="5578525" y="1643207"/>
        <a:ext cx="1241756" cy="1347413"/>
      </dsp:txXfrm>
    </dsp:sp>
    <dsp:sp modelId="{9DB3391B-CC20-43B7-80F3-0D78046C06CF}">
      <dsp:nvSpPr>
        <dsp:cNvPr id="0" name=""/>
        <dsp:cNvSpPr/>
      </dsp:nvSpPr>
      <dsp:spPr>
        <a:xfrm>
          <a:off x="6990816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990816" y="2218778"/>
        <a:ext cx="195742" cy="196271"/>
      </dsp:txXfrm>
    </dsp:sp>
    <dsp:sp modelId="{60A7FCC4-CBC0-464D-A917-209AEF4BC881}">
      <dsp:nvSpPr>
        <dsp:cNvPr id="0" name=""/>
        <dsp:cNvSpPr/>
      </dsp:nvSpPr>
      <dsp:spPr>
        <a:xfrm>
          <a:off x="7386523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相关内容进行话题归类相应调整</a:t>
          </a:r>
          <a:endParaRPr lang="zh-CN" altLang="en-US" sz="2000" kern="1200" dirty="0"/>
        </a:p>
      </dsp:txBody>
      <dsp:txXfrm>
        <a:off x="7425156" y="1643207"/>
        <a:ext cx="1241756" cy="1347413"/>
      </dsp:txXfrm>
    </dsp:sp>
    <dsp:sp modelId="{31E5DFD2-CCA5-49FF-A478-9F634C53D240}">
      <dsp:nvSpPr>
        <dsp:cNvPr id="0" name=""/>
        <dsp:cNvSpPr/>
      </dsp:nvSpPr>
      <dsp:spPr>
        <a:xfrm>
          <a:off x="8837447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37447" y="2218778"/>
        <a:ext cx="195742" cy="196271"/>
      </dsp:txXfrm>
    </dsp:sp>
    <dsp:sp modelId="{8F091266-8C93-40D9-9E93-35868D04CDA1}">
      <dsp:nvSpPr>
        <dsp:cNvPr id="0" name=""/>
        <dsp:cNvSpPr/>
      </dsp:nvSpPr>
      <dsp:spPr>
        <a:xfrm>
          <a:off x="9233154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结果展示</a:t>
          </a:r>
          <a:endParaRPr lang="zh-CN" altLang="en-US" sz="3600" kern="1200" dirty="0"/>
        </a:p>
      </dsp:txBody>
      <dsp:txXfrm>
        <a:off x="9271787" y="1643207"/>
        <a:ext cx="1241756" cy="1347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0" y="1595955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前端传入新闻</a:t>
          </a:r>
          <a:endParaRPr lang="zh-CN" altLang="en-US" sz="1800" kern="1200" dirty="0"/>
        </a:p>
      </dsp:txBody>
      <dsp:txXfrm>
        <a:off x="38633" y="1634588"/>
        <a:ext cx="1241756" cy="1347413"/>
      </dsp:txXfrm>
    </dsp:sp>
    <dsp:sp modelId="{624B66BE-FF0C-4212-B7C8-A05EA1E47279}">
      <dsp:nvSpPr>
        <dsp:cNvPr id="0" name=""/>
        <dsp:cNvSpPr/>
      </dsp:nvSpPr>
      <dsp:spPr>
        <a:xfrm rot="16046">
          <a:off x="1450922" y="2149082"/>
          <a:ext cx="279635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50922" y="2214309"/>
        <a:ext cx="195745" cy="196271"/>
      </dsp:txXfrm>
    </dsp:sp>
    <dsp:sp modelId="{1AE79215-D7A7-44BB-A82A-837A97AE192E}">
      <dsp:nvSpPr>
        <dsp:cNvPr id="0" name=""/>
        <dsp:cNvSpPr/>
      </dsp:nvSpPr>
      <dsp:spPr>
        <a:xfrm>
          <a:off x="1846630" y="1604574"/>
          <a:ext cx="1319022" cy="1424679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CNN</a:t>
          </a:r>
          <a:r>
            <a:rPr lang="zh-CN" altLang="en-US" sz="1800" kern="1200" dirty="0" smtClean="0"/>
            <a:t>分类进行文本分类</a:t>
          </a:r>
          <a:endParaRPr lang="zh-CN" altLang="en-US" sz="1800" kern="1200" dirty="0"/>
        </a:p>
      </dsp:txBody>
      <dsp:txXfrm>
        <a:off x="1885263" y="1643207"/>
        <a:ext cx="1241756" cy="1347413"/>
      </dsp:txXfrm>
    </dsp:sp>
    <dsp:sp modelId="{17472E33-72F5-4102-9E88-A8D25CA20545}">
      <dsp:nvSpPr>
        <dsp:cNvPr id="0" name=""/>
        <dsp:cNvSpPr/>
      </dsp:nvSpPr>
      <dsp:spPr>
        <a:xfrm>
          <a:off x="329755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297555" y="2218778"/>
        <a:ext cx="195742" cy="196271"/>
      </dsp:txXfrm>
    </dsp:sp>
    <dsp:sp modelId="{9C2BCDFB-EB49-4D43-9700-EC9CE0309D5C}">
      <dsp:nvSpPr>
        <dsp:cNvPr id="0" name=""/>
        <dsp:cNvSpPr/>
      </dsp:nvSpPr>
      <dsp:spPr>
        <a:xfrm>
          <a:off x="3693261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根据分类设定初始时效</a:t>
          </a:r>
          <a:endParaRPr lang="zh-CN" altLang="en-US" sz="2000" kern="1200" dirty="0"/>
        </a:p>
      </dsp:txBody>
      <dsp:txXfrm>
        <a:off x="3731894" y="1643207"/>
        <a:ext cx="1241756" cy="1347413"/>
      </dsp:txXfrm>
    </dsp:sp>
    <dsp:sp modelId="{86C0D0FB-C2E4-497A-9D79-F6580ADC211F}">
      <dsp:nvSpPr>
        <dsp:cNvPr id="0" name=""/>
        <dsp:cNvSpPr/>
      </dsp:nvSpPr>
      <dsp:spPr>
        <a:xfrm>
          <a:off x="514418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144185" y="2218778"/>
        <a:ext cx="195742" cy="196271"/>
      </dsp:txXfrm>
    </dsp:sp>
    <dsp:sp modelId="{AD852B6A-E724-43DB-A3C7-7299B6BA5B7D}">
      <dsp:nvSpPr>
        <dsp:cNvPr id="0" name=""/>
        <dsp:cNvSpPr/>
      </dsp:nvSpPr>
      <dsp:spPr>
        <a:xfrm>
          <a:off x="5539892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提取内容中时间信息对时效性调整</a:t>
          </a:r>
          <a:endParaRPr lang="zh-CN" altLang="en-US" sz="2000" kern="1200" dirty="0"/>
        </a:p>
      </dsp:txBody>
      <dsp:txXfrm>
        <a:off x="5578525" y="1643207"/>
        <a:ext cx="1241756" cy="1347413"/>
      </dsp:txXfrm>
    </dsp:sp>
    <dsp:sp modelId="{9DB3391B-CC20-43B7-80F3-0D78046C06CF}">
      <dsp:nvSpPr>
        <dsp:cNvPr id="0" name=""/>
        <dsp:cNvSpPr/>
      </dsp:nvSpPr>
      <dsp:spPr>
        <a:xfrm>
          <a:off x="6990816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990816" y="2218778"/>
        <a:ext cx="195742" cy="196271"/>
      </dsp:txXfrm>
    </dsp:sp>
    <dsp:sp modelId="{60A7FCC4-CBC0-464D-A917-209AEF4BC881}">
      <dsp:nvSpPr>
        <dsp:cNvPr id="0" name=""/>
        <dsp:cNvSpPr/>
      </dsp:nvSpPr>
      <dsp:spPr>
        <a:xfrm>
          <a:off x="7386523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相关内容进行话题归类相应调整</a:t>
          </a:r>
          <a:endParaRPr lang="zh-CN" altLang="en-US" sz="2000" kern="1200" dirty="0"/>
        </a:p>
      </dsp:txBody>
      <dsp:txXfrm>
        <a:off x="7425156" y="1643207"/>
        <a:ext cx="1241756" cy="1347413"/>
      </dsp:txXfrm>
    </dsp:sp>
    <dsp:sp modelId="{31E5DFD2-CCA5-49FF-A478-9F634C53D240}">
      <dsp:nvSpPr>
        <dsp:cNvPr id="0" name=""/>
        <dsp:cNvSpPr/>
      </dsp:nvSpPr>
      <dsp:spPr>
        <a:xfrm>
          <a:off x="8837447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37447" y="2218778"/>
        <a:ext cx="195742" cy="196271"/>
      </dsp:txXfrm>
    </dsp:sp>
    <dsp:sp modelId="{8F091266-8C93-40D9-9E93-35868D04CDA1}">
      <dsp:nvSpPr>
        <dsp:cNvPr id="0" name=""/>
        <dsp:cNvSpPr/>
      </dsp:nvSpPr>
      <dsp:spPr>
        <a:xfrm>
          <a:off x="9233154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结果展示</a:t>
          </a:r>
          <a:endParaRPr lang="zh-CN" altLang="en-US" sz="3600" kern="1200" dirty="0"/>
        </a:p>
      </dsp:txBody>
      <dsp:txXfrm>
        <a:off x="9271787" y="1643207"/>
        <a:ext cx="1241756" cy="1347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0" y="1595955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前端传入新闻</a:t>
          </a:r>
          <a:endParaRPr lang="zh-CN" altLang="en-US" sz="1800" kern="1200" dirty="0"/>
        </a:p>
      </dsp:txBody>
      <dsp:txXfrm>
        <a:off x="38633" y="1634588"/>
        <a:ext cx="1241756" cy="1347413"/>
      </dsp:txXfrm>
    </dsp:sp>
    <dsp:sp modelId="{624B66BE-FF0C-4212-B7C8-A05EA1E47279}">
      <dsp:nvSpPr>
        <dsp:cNvPr id="0" name=""/>
        <dsp:cNvSpPr/>
      </dsp:nvSpPr>
      <dsp:spPr>
        <a:xfrm rot="16046">
          <a:off x="1450922" y="2149082"/>
          <a:ext cx="279635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50922" y="2214309"/>
        <a:ext cx="195745" cy="196271"/>
      </dsp:txXfrm>
    </dsp:sp>
    <dsp:sp modelId="{1AE79215-D7A7-44BB-A82A-837A97AE192E}">
      <dsp:nvSpPr>
        <dsp:cNvPr id="0" name=""/>
        <dsp:cNvSpPr/>
      </dsp:nvSpPr>
      <dsp:spPr>
        <a:xfrm>
          <a:off x="1846630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CNN</a:t>
          </a:r>
          <a:r>
            <a:rPr lang="zh-CN" altLang="en-US" sz="1800" kern="1200" dirty="0" smtClean="0"/>
            <a:t>分类进行文本分类</a:t>
          </a:r>
          <a:endParaRPr lang="zh-CN" altLang="en-US" sz="1800" kern="1200" dirty="0"/>
        </a:p>
      </dsp:txBody>
      <dsp:txXfrm>
        <a:off x="1885263" y="1643207"/>
        <a:ext cx="1241756" cy="1347413"/>
      </dsp:txXfrm>
    </dsp:sp>
    <dsp:sp modelId="{17472E33-72F5-4102-9E88-A8D25CA20545}">
      <dsp:nvSpPr>
        <dsp:cNvPr id="0" name=""/>
        <dsp:cNvSpPr/>
      </dsp:nvSpPr>
      <dsp:spPr>
        <a:xfrm>
          <a:off x="329755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297555" y="2218778"/>
        <a:ext cx="195742" cy="196271"/>
      </dsp:txXfrm>
    </dsp:sp>
    <dsp:sp modelId="{9C2BCDFB-EB49-4D43-9700-EC9CE0309D5C}">
      <dsp:nvSpPr>
        <dsp:cNvPr id="0" name=""/>
        <dsp:cNvSpPr/>
      </dsp:nvSpPr>
      <dsp:spPr>
        <a:xfrm>
          <a:off x="3693261" y="1604574"/>
          <a:ext cx="1319022" cy="1424679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根据分类设定初始时效</a:t>
          </a:r>
          <a:endParaRPr lang="zh-CN" altLang="en-US" sz="2000" kern="1200" dirty="0"/>
        </a:p>
      </dsp:txBody>
      <dsp:txXfrm>
        <a:off x="3731894" y="1643207"/>
        <a:ext cx="1241756" cy="1347413"/>
      </dsp:txXfrm>
    </dsp:sp>
    <dsp:sp modelId="{86C0D0FB-C2E4-497A-9D79-F6580ADC211F}">
      <dsp:nvSpPr>
        <dsp:cNvPr id="0" name=""/>
        <dsp:cNvSpPr/>
      </dsp:nvSpPr>
      <dsp:spPr>
        <a:xfrm>
          <a:off x="514418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144185" y="2218778"/>
        <a:ext cx="195742" cy="196271"/>
      </dsp:txXfrm>
    </dsp:sp>
    <dsp:sp modelId="{AD852B6A-E724-43DB-A3C7-7299B6BA5B7D}">
      <dsp:nvSpPr>
        <dsp:cNvPr id="0" name=""/>
        <dsp:cNvSpPr/>
      </dsp:nvSpPr>
      <dsp:spPr>
        <a:xfrm>
          <a:off x="5539892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提取内容中时间信息对时效性调整</a:t>
          </a:r>
          <a:endParaRPr lang="zh-CN" altLang="en-US" sz="2000" kern="1200" dirty="0"/>
        </a:p>
      </dsp:txBody>
      <dsp:txXfrm>
        <a:off x="5578525" y="1643207"/>
        <a:ext cx="1241756" cy="1347413"/>
      </dsp:txXfrm>
    </dsp:sp>
    <dsp:sp modelId="{9DB3391B-CC20-43B7-80F3-0D78046C06CF}">
      <dsp:nvSpPr>
        <dsp:cNvPr id="0" name=""/>
        <dsp:cNvSpPr/>
      </dsp:nvSpPr>
      <dsp:spPr>
        <a:xfrm>
          <a:off x="6990816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990816" y="2218778"/>
        <a:ext cx="195742" cy="196271"/>
      </dsp:txXfrm>
    </dsp:sp>
    <dsp:sp modelId="{60A7FCC4-CBC0-464D-A917-209AEF4BC881}">
      <dsp:nvSpPr>
        <dsp:cNvPr id="0" name=""/>
        <dsp:cNvSpPr/>
      </dsp:nvSpPr>
      <dsp:spPr>
        <a:xfrm>
          <a:off x="7386523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相关内容进行话题归类相应调整</a:t>
          </a:r>
          <a:endParaRPr lang="zh-CN" altLang="en-US" sz="2000" kern="1200" dirty="0"/>
        </a:p>
      </dsp:txBody>
      <dsp:txXfrm>
        <a:off x="7425156" y="1643207"/>
        <a:ext cx="1241756" cy="1347413"/>
      </dsp:txXfrm>
    </dsp:sp>
    <dsp:sp modelId="{31E5DFD2-CCA5-49FF-A478-9F634C53D240}">
      <dsp:nvSpPr>
        <dsp:cNvPr id="0" name=""/>
        <dsp:cNvSpPr/>
      </dsp:nvSpPr>
      <dsp:spPr>
        <a:xfrm>
          <a:off x="8837447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37447" y="2218778"/>
        <a:ext cx="195742" cy="196271"/>
      </dsp:txXfrm>
    </dsp:sp>
    <dsp:sp modelId="{8F091266-8C93-40D9-9E93-35868D04CDA1}">
      <dsp:nvSpPr>
        <dsp:cNvPr id="0" name=""/>
        <dsp:cNvSpPr/>
      </dsp:nvSpPr>
      <dsp:spPr>
        <a:xfrm>
          <a:off x="9233154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结果展示</a:t>
          </a:r>
          <a:endParaRPr lang="zh-CN" altLang="en-US" sz="3600" kern="1200" dirty="0"/>
        </a:p>
      </dsp:txBody>
      <dsp:txXfrm>
        <a:off x="9271787" y="1643207"/>
        <a:ext cx="1241756" cy="1347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0" y="1595955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前端传入新闻</a:t>
          </a:r>
          <a:endParaRPr lang="zh-CN" altLang="en-US" sz="1800" kern="1200" dirty="0"/>
        </a:p>
      </dsp:txBody>
      <dsp:txXfrm>
        <a:off x="38633" y="1634588"/>
        <a:ext cx="1241756" cy="1347413"/>
      </dsp:txXfrm>
    </dsp:sp>
    <dsp:sp modelId="{624B66BE-FF0C-4212-B7C8-A05EA1E47279}">
      <dsp:nvSpPr>
        <dsp:cNvPr id="0" name=""/>
        <dsp:cNvSpPr/>
      </dsp:nvSpPr>
      <dsp:spPr>
        <a:xfrm rot="16046">
          <a:off x="1450922" y="2149082"/>
          <a:ext cx="279635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50922" y="2214309"/>
        <a:ext cx="195745" cy="196271"/>
      </dsp:txXfrm>
    </dsp:sp>
    <dsp:sp modelId="{1AE79215-D7A7-44BB-A82A-837A97AE192E}">
      <dsp:nvSpPr>
        <dsp:cNvPr id="0" name=""/>
        <dsp:cNvSpPr/>
      </dsp:nvSpPr>
      <dsp:spPr>
        <a:xfrm>
          <a:off x="1846630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CNN</a:t>
          </a:r>
          <a:r>
            <a:rPr lang="zh-CN" altLang="en-US" sz="1800" kern="1200" dirty="0" smtClean="0"/>
            <a:t>分类进行文本分类</a:t>
          </a:r>
          <a:endParaRPr lang="zh-CN" altLang="en-US" sz="1800" kern="1200" dirty="0"/>
        </a:p>
      </dsp:txBody>
      <dsp:txXfrm>
        <a:off x="1885263" y="1643207"/>
        <a:ext cx="1241756" cy="1347413"/>
      </dsp:txXfrm>
    </dsp:sp>
    <dsp:sp modelId="{17472E33-72F5-4102-9E88-A8D25CA20545}">
      <dsp:nvSpPr>
        <dsp:cNvPr id="0" name=""/>
        <dsp:cNvSpPr/>
      </dsp:nvSpPr>
      <dsp:spPr>
        <a:xfrm>
          <a:off x="329755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297555" y="2218778"/>
        <a:ext cx="195742" cy="196271"/>
      </dsp:txXfrm>
    </dsp:sp>
    <dsp:sp modelId="{9C2BCDFB-EB49-4D43-9700-EC9CE0309D5C}">
      <dsp:nvSpPr>
        <dsp:cNvPr id="0" name=""/>
        <dsp:cNvSpPr/>
      </dsp:nvSpPr>
      <dsp:spPr>
        <a:xfrm>
          <a:off x="3693261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根据分类设定初始时效</a:t>
          </a:r>
          <a:endParaRPr lang="zh-CN" altLang="en-US" sz="2000" kern="1200" dirty="0"/>
        </a:p>
      </dsp:txBody>
      <dsp:txXfrm>
        <a:off x="3731894" y="1643207"/>
        <a:ext cx="1241756" cy="1347413"/>
      </dsp:txXfrm>
    </dsp:sp>
    <dsp:sp modelId="{86C0D0FB-C2E4-497A-9D79-F6580ADC211F}">
      <dsp:nvSpPr>
        <dsp:cNvPr id="0" name=""/>
        <dsp:cNvSpPr/>
      </dsp:nvSpPr>
      <dsp:spPr>
        <a:xfrm>
          <a:off x="514418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144185" y="2218778"/>
        <a:ext cx="195742" cy="196271"/>
      </dsp:txXfrm>
    </dsp:sp>
    <dsp:sp modelId="{AD852B6A-E724-43DB-A3C7-7299B6BA5B7D}">
      <dsp:nvSpPr>
        <dsp:cNvPr id="0" name=""/>
        <dsp:cNvSpPr/>
      </dsp:nvSpPr>
      <dsp:spPr>
        <a:xfrm>
          <a:off x="5539892" y="1604574"/>
          <a:ext cx="1319022" cy="1424679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提取内容中时间信息对时效性调整</a:t>
          </a:r>
          <a:endParaRPr lang="zh-CN" altLang="en-US" sz="2000" kern="1200" dirty="0"/>
        </a:p>
      </dsp:txBody>
      <dsp:txXfrm>
        <a:off x="5578525" y="1643207"/>
        <a:ext cx="1241756" cy="1347413"/>
      </dsp:txXfrm>
    </dsp:sp>
    <dsp:sp modelId="{9DB3391B-CC20-43B7-80F3-0D78046C06CF}">
      <dsp:nvSpPr>
        <dsp:cNvPr id="0" name=""/>
        <dsp:cNvSpPr/>
      </dsp:nvSpPr>
      <dsp:spPr>
        <a:xfrm>
          <a:off x="6990816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990816" y="2218778"/>
        <a:ext cx="195742" cy="196271"/>
      </dsp:txXfrm>
    </dsp:sp>
    <dsp:sp modelId="{60A7FCC4-CBC0-464D-A917-209AEF4BC881}">
      <dsp:nvSpPr>
        <dsp:cNvPr id="0" name=""/>
        <dsp:cNvSpPr/>
      </dsp:nvSpPr>
      <dsp:spPr>
        <a:xfrm>
          <a:off x="7386523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相关内容进行话题归类相应调整</a:t>
          </a:r>
          <a:endParaRPr lang="zh-CN" altLang="en-US" sz="2000" kern="1200" dirty="0"/>
        </a:p>
      </dsp:txBody>
      <dsp:txXfrm>
        <a:off x="7425156" y="1643207"/>
        <a:ext cx="1241756" cy="1347413"/>
      </dsp:txXfrm>
    </dsp:sp>
    <dsp:sp modelId="{31E5DFD2-CCA5-49FF-A478-9F634C53D240}">
      <dsp:nvSpPr>
        <dsp:cNvPr id="0" name=""/>
        <dsp:cNvSpPr/>
      </dsp:nvSpPr>
      <dsp:spPr>
        <a:xfrm>
          <a:off x="8837447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37447" y="2218778"/>
        <a:ext cx="195742" cy="196271"/>
      </dsp:txXfrm>
    </dsp:sp>
    <dsp:sp modelId="{8F091266-8C93-40D9-9E93-35868D04CDA1}">
      <dsp:nvSpPr>
        <dsp:cNvPr id="0" name=""/>
        <dsp:cNvSpPr/>
      </dsp:nvSpPr>
      <dsp:spPr>
        <a:xfrm>
          <a:off x="9233154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结果展示</a:t>
          </a:r>
          <a:endParaRPr lang="zh-CN" altLang="en-US" sz="3600" kern="1200" dirty="0"/>
        </a:p>
      </dsp:txBody>
      <dsp:txXfrm>
        <a:off x="9271787" y="1643207"/>
        <a:ext cx="1241756" cy="1347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0" y="1595955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前端传入新闻</a:t>
          </a:r>
          <a:endParaRPr lang="zh-CN" altLang="en-US" sz="1800" kern="1200" dirty="0"/>
        </a:p>
      </dsp:txBody>
      <dsp:txXfrm>
        <a:off x="38633" y="1634588"/>
        <a:ext cx="1241756" cy="1347413"/>
      </dsp:txXfrm>
    </dsp:sp>
    <dsp:sp modelId="{624B66BE-FF0C-4212-B7C8-A05EA1E47279}">
      <dsp:nvSpPr>
        <dsp:cNvPr id="0" name=""/>
        <dsp:cNvSpPr/>
      </dsp:nvSpPr>
      <dsp:spPr>
        <a:xfrm rot="16046">
          <a:off x="1450922" y="2149082"/>
          <a:ext cx="279635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50922" y="2214309"/>
        <a:ext cx="195745" cy="196271"/>
      </dsp:txXfrm>
    </dsp:sp>
    <dsp:sp modelId="{1AE79215-D7A7-44BB-A82A-837A97AE192E}">
      <dsp:nvSpPr>
        <dsp:cNvPr id="0" name=""/>
        <dsp:cNvSpPr/>
      </dsp:nvSpPr>
      <dsp:spPr>
        <a:xfrm>
          <a:off x="1846630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CNN</a:t>
          </a:r>
          <a:r>
            <a:rPr lang="zh-CN" altLang="en-US" sz="1800" kern="1200" dirty="0" smtClean="0"/>
            <a:t>分类进行文本分类</a:t>
          </a:r>
          <a:endParaRPr lang="zh-CN" altLang="en-US" sz="1800" kern="1200" dirty="0"/>
        </a:p>
      </dsp:txBody>
      <dsp:txXfrm>
        <a:off x="1885263" y="1643207"/>
        <a:ext cx="1241756" cy="1347413"/>
      </dsp:txXfrm>
    </dsp:sp>
    <dsp:sp modelId="{17472E33-72F5-4102-9E88-A8D25CA20545}">
      <dsp:nvSpPr>
        <dsp:cNvPr id="0" name=""/>
        <dsp:cNvSpPr/>
      </dsp:nvSpPr>
      <dsp:spPr>
        <a:xfrm>
          <a:off x="329755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297555" y="2218778"/>
        <a:ext cx="195742" cy="196271"/>
      </dsp:txXfrm>
    </dsp:sp>
    <dsp:sp modelId="{9C2BCDFB-EB49-4D43-9700-EC9CE0309D5C}">
      <dsp:nvSpPr>
        <dsp:cNvPr id="0" name=""/>
        <dsp:cNvSpPr/>
      </dsp:nvSpPr>
      <dsp:spPr>
        <a:xfrm>
          <a:off x="3693261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根据分类设定初始时效</a:t>
          </a:r>
          <a:endParaRPr lang="zh-CN" altLang="en-US" sz="2000" kern="1200" dirty="0"/>
        </a:p>
      </dsp:txBody>
      <dsp:txXfrm>
        <a:off x="3731894" y="1643207"/>
        <a:ext cx="1241756" cy="1347413"/>
      </dsp:txXfrm>
    </dsp:sp>
    <dsp:sp modelId="{86C0D0FB-C2E4-497A-9D79-F6580ADC211F}">
      <dsp:nvSpPr>
        <dsp:cNvPr id="0" name=""/>
        <dsp:cNvSpPr/>
      </dsp:nvSpPr>
      <dsp:spPr>
        <a:xfrm>
          <a:off x="514418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144185" y="2218778"/>
        <a:ext cx="195742" cy="196271"/>
      </dsp:txXfrm>
    </dsp:sp>
    <dsp:sp modelId="{AD852B6A-E724-43DB-A3C7-7299B6BA5B7D}">
      <dsp:nvSpPr>
        <dsp:cNvPr id="0" name=""/>
        <dsp:cNvSpPr/>
      </dsp:nvSpPr>
      <dsp:spPr>
        <a:xfrm>
          <a:off x="5539892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提取内容中时间信息对时效性调整</a:t>
          </a:r>
          <a:endParaRPr lang="zh-CN" altLang="en-US" sz="2000" kern="1200" dirty="0"/>
        </a:p>
      </dsp:txBody>
      <dsp:txXfrm>
        <a:off x="5578525" y="1643207"/>
        <a:ext cx="1241756" cy="1347413"/>
      </dsp:txXfrm>
    </dsp:sp>
    <dsp:sp modelId="{9DB3391B-CC20-43B7-80F3-0D78046C06CF}">
      <dsp:nvSpPr>
        <dsp:cNvPr id="0" name=""/>
        <dsp:cNvSpPr/>
      </dsp:nvSpPr>
      <dsp:spPr>
        <a:xfrm>
          <a:off x="6990816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990816" y="2218778"/>
        <a:ext cx="195742" cy="196271"/>
      </dsp:txXfrm>
    </dsp:sp>
    <dsp:sp modelId="{60A7FCC4-CBC0-464D-A917-209AEF4BC881}">
      <dsp:nvSpPr>
        <dsp:cNvPr id="0" name=""/>
        <dsp:cNvSpPr/>
      </dsp:nvSpPr>
      <dsp:spPr>
        <a:xfrm>
          <a:off x="7386523" y="1604574"/>
          <a:ext cx="1319022" cy="1424679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相关内容进行话题归类相应调整</a:t>
          </a:r>
          <a:endParaRPr lang="zh-CN" altLang="en-US" sz="2000" kern="1200" dirty="0"/>
        </a:p>
      </dsp:txBody>
      <dsp:txXfrm>
        <a:off x="7425156" y="1643207"/>
        <a:ext cx="1241756" cy="1347413"/>
      </dsp:txXfrm>
    </dsp:sp>
    <dsp:sp modelId="{31E5DFD2-CCA5-49FF-A478-9F634C53D240}">
      <dsp:nvSpPr>
        <dsp:cNvPr id="0" name=""/>
        <dsp:cNvSpPr/>
      </dsp:nvSpPr>
      <dsp:spPr>
        <a:xfrm>
          <a:off x="8837447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37447" y="2218778"/>
        <a:ext cx="195742" cy="196271"/>
      </dsp:txXfrm>
    </dsp:sp>
    <dsp:sp modelId="{8F091266-8C93-40D9-9E93-35868D04CDA1}">
      <dsp:nvSpPr>
        <dsp:cNvPr id="0" name=""/>
        <dsp:cNvSpPr/>
      </dsp:nvSpPr>
      <dsp:spPr>
        <a:xfrm>
          <a:off x="9233154" y="1604574"/>
          <a:ext cx="1319022" cy="1424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结果展示</a:t>
          </a:r>
          <a:endParaRPr lang="zh-CN" altLang="en-US" sz="3600" kern="1200" dirty="0"/>
        </a:p>
      </dsp:txBody>
      <dsp:txXfrm>
        <a:off x="9271787" y="1643207"/>
        <a:ext cx="1241756" cy="13474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27774" y="1736101"/>
          <a:ext cx="2027481" cy="121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乔碧罗摄像头露脸</a:t>
          </a:r>
          <a:endParaRPr lang="zh-CN" altLang="en-US" sz="2700" kern="1200" dirty="0"/>
        </a:p>
      </dsp:txBody>
      <dsp:txXfrm>
        <a:off x="63404" y="1771731"/>
        <a:ext cx="1956221" cy="1145228"/>
      </dsp:txXfrm>
    </dsp:sp>
    <dsp:sp modelId="{624B66BE-FF0C-4212-B7C8-A05EA1E47279}">
      <dsp:nvSpPr>
        <dsp:cNvPr id="0" name=""/>
        <dsp:cNvSpPr/>
      </dsp:nvSpPr>
      <dsp:spPr>
        <a:xfrm rot="21577231">
          <a:off x="2238499" y="2083723"/>
          <a:ext cx="388493" cy="5028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238500" y="2184672"/>
        <a:ext cx="271945" cy="301689"/>
      </dsp:txXfrm>
    </dsp:sp>
    <dsp:sp modelId="{1AE79215-D7A7-44BB-A82A-837A97AE192E}">
      <dsp:nvSpPr>
        <dsp:cNvPr id="0" name=""/>
        <dsp:cNvSpPr/>
      </dsp:nvSpPr>
      <dsp:spPr>
        <a:xfrm>
          <a:off x="2788247" y="1717817"/>
          <a:ext cx="2027481" cy="121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斗鱼封禁乔碧罗直播间</a:t>
          </a:r>
          <a:endParaRPr lang="zh-CN" altLang="en-US" sz="2700" kern="1200" dirty="0"/>
        </a:p>
      </dsp:txBody>
      <dsp:txXfrm>
        <a:off x="2823877" y="1753447"/>
        <a:ext cx="1956221" cy="1145228"/>
      </dsp:txXfrm>
    </dsp:sp>
    <dsp:sp modelId="{17472E33-72F5-4102-9E88-A8D25CA20545}">
      <dsp:nvSpPr>
        <dsp:cNvPr id="0" name=""/>
        <dsp:cNvSpPr/>
      </dsp:nvSpPr>
      <dsp:spPr>
        <a:xfrm rot="21589131">
          <a:off x="5032191" y="2070039"/>
          <a:ext cx="458906" cy="5028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032191" y="2170820"/>
        <a:ext cx="321234" cy="301689"/>
      </dsp:txXfrm>
    </dsp:sp>
    <dsp:sp modelId="{9C2BCDFB-EB49-4D43-9700-EC9CE0309D5C}">
      <dsp:nvSpPr>
        <dsp:cNvPr id="0" name=""/>
        <dsp:cNvSpPr/>
      </dsp:nvSpPr>
      <dsp:spPr>
        <a:xfrm>
          <a:off x="5681584" y="1708669"/>
          <a:ext cx="2027481" cy="121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乔碧罗被永久禁播</a:t>
          </a:r>
          <a:endParaRPr lang="zh-CN" altLang="en-US" sz="2700" kern="1200" dirty="0"/>
        </a:p>
      </dsp:txBody>
      <dsp:txXfrm>
        <a:off x="5717214" y="1744299"/>
        <a:ext cx="1956221" cy="1145228"/>
      </dsp:txXfrm>
    </dsp:sp>
    <dsp:sp modelId="{86C0D0FB-C2E4-497A-9D79-F6580ADC211F}">
      <dsp:nvSpPr>
        <dsp:cNvPr id="0" name=""/>
        <dsp:cNvSpPr/>
      </dsp:nvSpPr>
      <dsp:spPr>
        <a:xfrm>
          <a:off x="7911813" y="2065506"/>
          <a:ext cx="429825" cy="5028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7911813" y="2166069"/>
        <a:ext cx="300878" cy="301689"/>
      </dsp:txXfrm>
    </dsp:sp>
    <dsp:sp modelId="{AD852B6A-E724-43DB-A3C7-7299B6BA5B7D}">
      <dsp:nvSpPr>
        <dsp:cNvPr id="0" name=""/>
        <dsp:cNvSpPr/>
      </dsp:nvSpPr>
      <dsp:spPr>
        <a:xfrm>
          <a:off x="8520057" y="1708669"/>
          <a:ext cx="2027481" cy="121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乔碧罗国外直播</a:t>
          </a:r>
          <a:endParaRPr lang="zh-CN" altLang="en-US" sz="2700" kern="1200" dirty="0"/>
        </a:p>
      </dsp:txBody>
      <dsp:txXfrm>
        <a:off x="8555687" y="1744299"/>
        <a:ext cx="1956221" cy="1145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BC062-2593-4C60-83AA-DD60F3E8CF57}">
      <dsp:nvSpPr>
        <dsp:cNvPr id="0" name=""/>
        <dsp:cNvSpPr/>
      </dsp:nvSpPr>
      <dsp:spPr>
        <a:xfrm>
          <a:off x="0" y="1597639"/>
          <a:ext cx="1319022" cy="1421350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前端传入新闻</a:t>
          </a:r>
          <a:endParaRPr lang="zh-CN" altLang="en-US" sz="2400" kern="1200" dirty="0"/>
        </a:p>
      </dsp:txBody>
      <dsp:txXfrm>
        <a:off x="38633" y="1636272"/>
        <a:ext cx="1241756" cy="1344084"/>
      </dsp:txXfrm>
    </dsp:sp>
    <dsp:sp modelId="{624B66BE-FF0C-4212-B7C8-A05EA1E47279}">
      <dsp:nvSpPr>
        <dsp:cNvPr id="0" name=""/>
        <dsp:cNvSpPr/>
      </dsp:nvSpPr>
      <dsp:spPr>
        <a:xfrm rot="16008">
          <a:off x="1450922" y="2149092"/>
          <a:ext cx="279635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450922" y="2214320"/>
        <a:ext cx="195745" cy="196271"/>
      </dsp:txXfrm>
    </dsp:sp>
    <dsp:sp modelId="{1AE79215-D7A7-44BB-A82A-837A97AE192E}">
      <dsp:nvSpPr>
        <dsp:cNvPr id="0" name=""/>
        <dsp:cNvSpPr/>
      </dsp:nvSpPr>
      <dsp:spPr>
        <a:xfrm>
          <a:off x="1846630" y="1606238"/>
          <a:ext cx="1319022" cy="1421350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CNN</a:t>
          </a:r>
          <a:r>
            <a:rPr lang="zh-CN" altLang="en-US" sz="1800" kern="1200" dirty="0" smtClean="0"/>
            <a:t>分类进行文本分类</a:t>
          </a:r>
          <a:endParaRPr lang="zh-CN" altLang="en-US" sz="1800" kern="1200" dirty="0"/>
        </a:p>
      </dsp:txBody>
      <dsp:txXfrm>
        <a:off x="1885263" y="1644871"/>
        <a:ext cx="1241756" cy="1344084"/>
      </dsp:txXfrm>
    </dsp:sp>
    <dsp:sp modelId="{17472E33-72F5-4102-9E88-A8D25CA20545}">
      <dsp:nvSpPr>
        <dsp:cNvPr id="0" name=""/>
        <dsp:cNvSpPr/>
      </dsp:nvSpPr>
      <dsp:spPr>
        <a:xfrm>
          <a:off x="329755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297555" y="2218778"/>
        <a:ext cx="195742" cy="196271"/>
      </dsp:txXfrm>
    </dsp:sp>
    <dsp:sp modelId="{9C2BCDFB-EB49-4D43-9700-EC9CE0309D5C}">
      <dsp:nvSpPr>
        <dsp:cNvPr id="0" name=""/>
        <dsp:cNvSpPr/>
      </dsp:nvSpPr>
      <dsp:spPr>
        <a:xfrm>
          <a:off x="3693261" y="1606238"/>
          <a:ext cx="1319022" cy="1421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根据分类设定初始时效</a:t>
          </a:r>
          <a:endParaRPr lang="zh-CN" altLang="en-US" sz="2000" kern="1200" dirty="0"/>
        </a:p>
      </dsp:txBody>
      <dsp:txXfrm>
        <a:off x="3731894" y="1644871"/>
        <a:ext cx="1241756" cy="1344084"/>
      </dsp:txXfrm>
    </dsp:sp>
    <dsp:sp modelId="{86C0D0FB-C2E4-497A-9D79-F6580ADC211F}">
      <dsp:nvSpPr>
        <dsp:cNvPr id="0" name=""/>
        <dsp:cNvSpPr/>
      </dsp:nvSpPr>
      <dsp:spPr>
        <a:xfrm>
          <a:off x="5144185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144185" y="2218778"/>
        <a:ext cx="195742" cy="196271"/>
      </dsp:txXfrm>
    </dsp:sp>
    <dsp:sp modelId="{AD852B6A-E724-43DB-A3C7-7299B6BA5B7D}">
      <dsp:nvSpPr>
        <dsp:cNvPr id="0" name=""/>
        <dsp:cNvSpPr/>
      </dsp:nvSpPr>
      <dsp:spPr>
        <a:xfrm>
          <a:off x="5539892" y="1606238"/>
          <a:ext cx="1319022" cy="1421350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提取内容中时间信息对时效性调整</a:t>
          </a:r>
          <a:endParaRPr lang="zh-CN" altLang="en-US" sz="2000" kern="1200" dirty="0"/>
        </a:p>
      </dsp:txBody>
      <dsp:txXfrm>
        <a:off x="5578525" y="1644871"/>
        <a:ext cx="1241756" cy="1344084"/>
      </dsp:txXfrm>
    </dsp:sp>
    <dsp:sp modelId="{9DB3391B-CC20-43B7-80F3-0D78046C06CF}">
      <dsp:nvSpPr>
        <dsp:cNvPr id="0" name=""/>
        <dsp:cNvSpPr/>
      </dsp:nvSpPr>
      <dsp:spPr>
        <a:xfrm>
          <a:off x="6990816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990816" y="2218778"/>
        <a:ext cx="195742" cy="196271"/>
      </dsp:txXfrm>
    </dsp:sp>
    <dsp:sp modelId="{60A7FCC4-CBC0-464D-A917-209AEF4BC881}">
      <dsp:nvSpPr>
        <dsp:cNvPr id="0" name=""/>
        <dsp:cNvSpPr/>
      </dsp:nvSpPr>
      <dsp:spPr>
        <a:xfrm>
          <a:off x="7386523" y="1606238"/>
          <a:ext cx="1319022" cy="1421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相关内容进行话题归类相应调整</a:t>
          </a:r>
          <a:endParaRPr lang="zh-CN" altLang="en-US" sz="2000" kern="1200" dirty="0"/>
        </a:p>
      </dsp:txBody>
      <dsp:txXfrm>
        <a:off x="7425156" y="1644871"/>
        <a:ext cx="1241756" cy="1344084"/>
      </dsp:txXfrm>
    </dsp:sp>
    <dsp:sp modelId="{31E5DFD2-CCA5-49FF-A478-9F634C53D240}">
      <dsp:nvSpPr>
        <dsp:cNvPr id="0" name=""/>
        <dsp:cNvSpPr/>
      </dsp:nvSpPr>
      <dsp:spPr>
        <a:xfrm>
          <a:off x="8837447" y="215335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37447" y="2218778"/>
        <a:ext cx="195742" cy="196271"/>
      </dsp:txXfrm>
    </dsp:sp>
    <dsp:sp modelId="{8F091266-8C93-40D9-9E93-35868D04CDA1}">
      <dsp:nvSpPr>
        <dsp:cNvPr id="0" name=""/>
        <dsp:cNvSpPr/>
      </dsp:nvSpPr>
      <dsp:spPr>
        <a:xfrm>
          <a:off x="9233154" y="1606238"/>
          <a:ext cx="1319022" cy="1421350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结果展示</a:t>
          </a:r>
          <a:endParaRPr lang="zh-CN" altLang="en-US" sz="3500" kern="1200" dirty="0"/>
        </a:p>
      </dsp:txBody>
      <dsp:txXfrm>
        <a:off x="9271787" y="1644871"/>
        <a:ext cx="1241756" cy="134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vivo type CN简 Light" panose="02000400000000000000"/>
              </a:defRPr>
            </a:lvl1pPr>
          </a:lstStyle>
          <a:p>
            <a:fld id="{9235DC95-CA93-4412-83B5-44E84C2AB4A2}" type="datetimeFigureOut">
              <a:rPr lang="zh-CN" altLang="en-US" smtClean="0"/>
              <a:pPr/>
              <a:t>2019/8/23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vivo type CN简 Light" panose="0200040000000000000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vivo type CN简 Light" panose="02000400000000000000"/>
              </a:defRPr>
            </a:lvl1pPr>
          </a:lstStyle>
          <a:p>
            <a:fld id="{41663981-0834-4737-95F4-37FF14E266D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vivo type CN简 Light" panose="0200040000000000000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vivo type CN简 Light" panose="0200040000000000000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vivo type CN简 Light" panose="0200040000000000000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ivo type CN简 Light" panose="0200040000000000000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ivo type CN简 Light" panose="0200040000000000000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ivo type CN简 Light" panose="0200040000000000000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 smtClean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</a:t>
            </a:r>
            <a:endParaRPr kumimoji="1" lang="en-US" altLang="zh-CN" sz="2000" dirty="0" smtClean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</a:t>
            </a:r>
            <a:endParaRPr kumimoji="1" lang="zh-CN" altLang="en-US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5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vivo type CN简 Light" panose="02000400000000000000"/>
              </a:rPr>
              <a:t>Fully Connected </a:t>
            </a:r>
            <a:r>
              <a:rPr lang="en-US" altLang="zh-CN" sz="2400" dirty="0" smtClean="0">
                <a:ea typeface="vivo type CN简 Light" panose="02000400000000000000"/>
              </a:rPr>
              <a:t>Layer </a:t>
            </a:r>
            <a:r>
              <a:rPr lang="zh-CN" altLang="en-US" sz="2400" dirty="0" smtClean="0">
                <a:ea typeface="vivo type CN简 Light" panose="02000400000000000000"/>
              </a:rPr>
              <a:t>全连接层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96" y="1279506"/>
            <a:ext cx="5789450" cy="2579755"/>
          </a:xfrm>
          <a:prstGeom prst="rect">
            <a:avLst/>
          </a:prstGeom>
        </p:spPr>
      </p:pic>
      <p:pic>
        <p:nvPicPr>
          <p:cNvPr id="6146" name="Picture 2" descr="https://upload-images.jianshu.io/upload_images/1531909-20b592fd47809153.png?imageMogr2/auto-orient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5" y="4123427"/>
            <a:ext cx="4353874" cy="23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61861" y="2018581"/>
            <a:ext cx="34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120" y="3741761"/>
            <a:ext cx="5537317" cy="30386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0375" y="3126507"/>
            <a:ext cx="433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全</a:t>
            </a:r>
            <a:r>
              <a:rPr lang="zh-CN" altLang="en-US" sz="2000" dirty="0">
                <a:ea typeface="vivo type CN简 Light" panose="02000400000000000000"/>
              </a:rPr>
              <a:t>连接层</a:t>
            </a:r>
            <a:r>
              <a:rPr lang="zh-CN" altLang="en-US" sz="2000" dirty="0" smtClean="0">
                <a:ea typeface="vivo type CN简 Light" panose="02000400000000000000"/>
              </a:rPr>
              <a:t>的作用是</a:t>
            </a:r>
            <a:r>
              <a:rPr lang="zh-CN" altLang="en-US" sz="2000" dirty="0">
                <a:ea typeface="vivo type CN简 Light" panose="02000400000000000000"/>
              </a:rPr>
              <a:t>将之前的结果平坦化之后接到最基本的神经网络</a:t>
            </a:r>
            <a:r>
              <a:rPr lang="zh-CN" altLang="en-US" sz="2000" dirty="0" smtClean="0">
                <a:ea typeface="vivo type CN简 Light" panose="02000400000000000000"/>
              </a:rPr>
              <a:t>了。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481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softmax</a:t>
            </a:r>
            <a:r>
              <a:rPr lang="zh-CN" altLang="en-US" sz="2400" dirty="0" smtClean="0">
                <a:ea typeface="vivo type CN简 Light" panose="02000400000000000000"/>
              </a:rPr>
              <a:t>层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96" y="1279506"/>
            <a:ext cx="5789450" cy="2579755"/>
          </a:xfrm>
          <a:prstGeom prst="rect">
            <a:avLst/>
          </a:prstGeom>
        </p:spPr>
      </p:pic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57" y="3406041"/>
            <a:ext cx="5520039" cy="3175913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5926347" y="3321170"/>
            <a:ext cx="5124091" cy="15786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5590" y="2013379"/>
            <a:ext cx="484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vivo type CN简 Light" panose="02000400000000000000"/>
              </a:rPr>
              <a:t>softmax</a:t>
            </a:r>
            <a:r>
              <a:rPr lang="zh-CN" altLang="en-US" sz="2000" dirty="0">
                <a:ea typeface="vivo type CN简 Light" panose="02000400000000000000"/>
              </a:rPr>
              <a:t>用于多分类过程中，它将多个神经元的输出，映射到（</a:t>
            </a:r>
            <a:r>
              <a:rPr lang="en-US" altLang="zh-CN" sz="2000" dirty="0">
                <a:ea typeface="vivo type CN简 Light" panose="02000400000000000000"/>
              </a:rPr>
              <a:t>0,1</a:t>
            </a:r>
            <a:r>
              <a:rPr lang="zh-CN" altLang="en-US" sz="2000" dirty="0">
                <a:ea typeface="vivo type CN简 Light" panose="02000400000000000000"/>
              </a:rPr>
              <a:t>）区间内，可以看成概率来理解，从而来进行多分类</a:t>
            </a:r>
          </a:p>
        </p:txBody>
      </p:sp>
    </p:spTree>
    <p:extLst>
      <p:ext uri="{BB962C8B-B14F-4D97-AF65-F5344CB8AC3E}">
        <p14:creationId xmlns:p14="http://schemas.microsoft.com/office/powerpoint/2010/main" val="38520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TextCNN </a:t>
            </a:r>
            <a:r>
              <a:rPr lang="zh-CN" altLang="en-US" sz="2400" dirty="0" smtClean="0">
                <a:ea typeface="vivo type CN简 Light" panose="02000400000000000000"/>
              </a:rPr>
              <a:t>模型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7170" name="Picture 2" descr="https://img2018.cnblogs.com/blog/1182656/201809/1182656-20180919171920103-12337709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59" y="1279506"/>
            <a:ext cx="4975449" cy="48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曲线连接符 9"/>
          <p:cNvCxnSpPr>
            <a:stCxn id="22" idx="3"/>
          </p:cNvCxnSpPr>
          <p:nvPr/>
        </p:nvCxnSpPr>
        <p:spPr>
          <a:xfrm>
            <a:off x="3487899" y="2589723"/>
            <a:ext cx="2213860" cy="1623044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4303" y="2389668"/>
            <a:ext cx="298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Embedding layer </a:t>
            </a:r>
            <a:r>
              <a:rPr lang="zh-CN" altLang="en-US" sz="2000" dirty="0" smtClean="0">
                <a:ea typeface="vivo type CN简 Light" panose="02000400000000000000"/>
              </a:rPr>
              <a:t>嵌入层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0375" y="3036822"/>
            <a:ext cx="3724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vivo type CN简 Light" panose="02000400000000000000"/>
              </a:rPr>
              <a:t>嵌入层将正整数（下标）转换为具有固定大小的向量，如</a:t>
            </a:r>
            <a:r>
              <a:rPr lang="en-US" altLang="zh-CN" sz="2000" dirty="0">
                <a:ea typeface="vivo type CN简 Light" panose="02000400000000000000"/>
              </a:rPr>
              <a:t>[[4],[20]]-&gt;[[0.25,0.1],[0.6,-0.2]]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526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760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TextCNN</a:t>
            </a:r>
            <a:r>
              <a:rPr lang="zh-CN" altLang="en-US" sz="2400" dirty="0" smtClean="0">
                <a:ea typeface="vivo type CN简 Light" panose="02000400000000000000"/>
              </a:rPr>
              <a:t>话题分类的具体实现和在确定时效性中的应用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51845" y="2682815"/>
            <a:ext cx="2436082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ea typeface="vivo type CN简 Light" panose="02000400000000000000"/>
              </a:rPr>
              <a:t>数据准备与预处理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439964" y="2773645"/>
            <a:ext cx="1113966" cy="50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605968" y="2682813"/>
            <a:ext cx="2436082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ea typeface="vivo type CN简 Light" panose="02000400000000000000"/>
              </a:rPr>
              <a:t>模型的构建、训练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094088" y="2773645"/>
            <a:ext cx="1046994" cy="50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93120" y="2682813"/>
            <a:ext cx="2436082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ea typeface="vivo type CN简 Light" panose="02000400000000000000"/>
              </a:rPr>
              <a:t>模型评价、保存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12775" y="3759009"/>
            <a:ext cx="1046994" cy="50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20434" y="3645430"/>
            <a:ext cx="213332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ea typeface="vivo type CN简 Light" panose="02000400000000000000"/>
              </a:rPr>
              <a:t>在</a:t>
            </a:r>
            <a:r>
              <a:rPr lang="en-US" altLang="zh-CN" sz="2000" dirty="0" smtClean="0">
                <a:ea typeface="vivo type CN简 Light" panose="02000400000000000000"/>
              </a:rPr>
              <a:t>Java</a:t>
            </a:r>
            <a:r>
              <a:rPr lang="zh-CN" altLang="en-US" sz="2000" dirty="0" smtClean="0">
                <a:ea typeface="vivo type CN简 Light" panose="02000400000000000000"/>
              </a:rPr>
              <a:t>中调用模型提供服务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14419" y="37271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53492" y="3624379"/>
            <a:ext cx="2436082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ea typeface="vivo type CN简 Light" panose="02000400000000000000"/>
              </a:rPr>
              <a:t>根据话题类别确定时效性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444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数据准备与预处理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1861" y="1941129"/>
            <a:ext cx="9149453" cy="136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ea typeface="vivo type CN简 Light" panose="02000400000000000000"/>
              </a:rPr>
              <a:t>数据集：清华大学数据集 新浪新闻</a:t>
            </a:r>
            <a:r>
              <a:rPr lang="en-US" altLang="zh-CN" sz="2000" dirty="0">
                <a:ea typeface="vivo type CN简 Light" panose="02000400000000000000"/>
              </a:rPr>
              <a:t>THUCNews</a:t>
            </a:r>
          </a:p>
          <a:p>
            <a:r>
              <a:rPr lang="zh-CN" altLang="en-US" sz="2000" dirty="0">
                <a:ea typeface="vivo type CN简 Light" panose="02000400000000000000"/>
              </a:rPr>
              <a:t>样本数：</a:t>
            </a:r>
            <a:r>
              <a:rPr lang="en-US" altLang="zh-CN" sz="2000" dirty="0" smtClean="0">
                <a:ea typeface="vivo type CN简 Light" panose="02000400000000000000"/>
              </a:rPr>
              <a:t>80W</a:t>
            </a:r>
          </a:p>
          <a:p>
            <a:r>
              <a:rPr lang="zh-CN" altLang="en-US" sz="2000" dirty="0" smtClean="0">
                <a:ea typeface="vivo type CN简 Light" panose="02000400000000000000"/>
              </a:rPr>
              <a:t>类别：财经 彩票 房产 股票 家居 教育 科技 社会 时尚 时政 体育 星座 游戏 娱乐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195955" y="3398487"/>
            <a:ext cx="760212" cy="1183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61862" y="4672350"/>
            <a:ext cx="8161112" cy="98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ea typeface="vivo type CN简 Light" panose="02000400000000000000"/>
              </a:rPr>
              <a:t>样本</a:t>
            </a:r>
            <a:r>
              <a:rPr lang="zh-CN" altLang="en-US" sz="2000" dirty="0">
                <a:ea typeface="vivo type CN简 Light" panose="02000400000000000000"/>
              </a:rPr>
              <a:t>数</a:t>
            </a:r>
            <a:r>
              <a:rPr lang="zh-CN" altLang="en-US" sz="2000" dirty="0" smtClean="0">
                <a:ea typeface="vivo type CN简 Light" panose="02000400000000000000"/>
              </a:rPr>
              <a:t>：</a:t>
            </a:r>
            <a:r>
              <a:rPr lang="en-US" altLang="zh-CN" sz="2000" dirty="0" smtClean="0">
                <a:ea typeface="vivo type CN简 Light" panose="02000400000000000000"/>
              </a:rPr>
              <a:t>77W</a:t>
            </a:r>
          </a:p>
          <a:p>
            <a:r>
              <a:rPr lang="zh-CN" altLang="en-US" sz="2000" dirty="0" smtClean="0">
                <a:ea typeface="vivo type CN简 Light" panose="02000400000000000000"/>
              </a:rPr>
              <a:t>类别：财经 科技 体育 娱乐 时政 社会 教育 游戏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3411" y="3650281"/>
            <a:ext cx="492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去除和整合一些类别，对内容文本进行清洗，按字频度生成频度列表</a:t>
            </a:r>
            <a:endParaRPr lang="zh-CN" altLang="en-US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04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模型的构建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1" y="2597808"/>
            <a:ext cx="5259556" cy="211221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235570" y="1940943"/>
            <a:ext cx="2078966" cy="750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74921" y="1597322"/>
            <a:ext cx="4382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对所有内容文本每个字进行频度统计，取前</a:t>
            </a:r>
            <a:r>
              <a:rPr lang="en-US" altLang="zh-CN" sz="2000" dirty="0" smtClean="0">
                <a:ea typeface="vivo type CN简 Light" panose="02000400000000000000"/>
              </a:rPr>
              <a:t>10000</a:t>
            </a:r>
            <a:r>
              <a:rPr lang="zh-CN" altLang="en-US" sz="2000" dirty="0" smtClean="0">
                <a:ea typeface="vivo type CN简 Light" panose="02000400000000000000"/>
              </a:rPr>
              <a:t>位，生成</a:t>
            </a:r>
            <a:r>
              <a:rPr lang="en-US" altLang="zh-CN" sz="2000" dirty="0" smtClean="0">
                <a:ea typeface="vivo type CN简 Light" panose="02000400000000000000"/>
              </a:rPr>
              <a:t>word2id</a:t>
            </a:r>
            <a:r>
              <a:rPr lang="zh-CN" altLang="en-US" sz="2000" dirty="0" smtClean="0">
                <a:ea typeface="vivo type CN简 Light" panose="02000400000000000000"/>
              </a:rPr>
              <a:t>映射表</a:t>
            </a:r>
            <a:endParaRPr lang="zh-CN" altLang="en-US" sz="2000" dirty="0">
              <a:ea typeface="vivo type CN简 Light" panose="0200040000000000000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79011" y="2971838"/>
            <a:ext cx="2495910" cy="3407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40" y="2772641"/>
            <a:ext cx="2103723" cy="239132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19175" y="3020562"/>
            <a:ext cx="286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对输入的文本进行填充至统一长度</a:t>
            </a:r>
            <a:r>
              <a:rPr lang="en-US" altLang="zh-CN" sz="2000" dirty="0" smtClean="0">
                <a:ea typeface="vivo type CN简 Light" panose="02000400000000000000"/>
              </a:rPr>
              <a:t>600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793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模型的构建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84" y="2535991"/>
            <a:ext cx="5259556" cy="211221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3864634" y="1975782"/>
            <a:ext cx="2691441" cy="11814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049" y="1067814"/>
            <a:ext cx="3904762" cy="1257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536" y="2453416"/>
            <a:ext cx="5658928" cy="95902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17721" y="2407873"/>
            <a:ext cx="301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vivo type CN简 Light" panose="02000400000000000000"/>
              </a:rPr>
              <a:t>1.</a:t>
            </a:r>
          </a:p>
          <a:p>
            <a:endParaRPr lang="en-US" altLang="zh-CN" sz="1600" dirty="0" smtClean="0">
              <a:ea typeface="vivo type CN简 Light" panose="02000400000000000000"/>
            </a:endParaRPr>
          </a:p>
          <a:p>
            <a:r>
              <a:rPr lang="en-US" altLang="zh-CN" sz="1600" dirty="0" smtClean="0">
                <a:ea typeface="vivo type CN简 Light" panose="02000400000000000000"/>
              </a:rPr>
              <a:t>2</a:t>
            </a:r>
            <a:r>
              <a:rPr lang="en-US" altLang="zh-CN" sz="1600" dirty="0">
                <a:ea typeface="vivo type CN简 Light" panose="02000400000000000000"/>
              </a:rPr>
              <a:t>.</a:t>
            </a:r>
            <a:endParaRPr lang="en-US" altLang="zh-CN" sz="1600" dirty="0" smtClean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1457" y="3524822"/>
            <a:ext cx="61420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>
                <a:ea typeface="vivo type CN简 Light" panose="02000400000000000000"/>
              </a:rPr>
              <a:t>tf.get_variable</a:t>
            </a:r>
            <a:r>
              <a:rPr lang="zh-CN" altLang="en-US" sz="2000" dirty="0" smtClean="0">
                <a:ea typeface="vivo type CN简 Light" panose="02000400000000000000"/>
              </a:rPr>
              <a:t>方法用于获取或新建一个</a:t>
            </a:r>
            <a:r>
              <a:rPr lang="zh-CN" altLang="en-US" sz="2000" b="1" dirty="0" smtClean="0">
                <a:ea typeface="vivo type CN简 Light" panose="02000400000000000000"/>
              </a:rPr>
              <a:t>变量</a:t>
            </a:r>
            <a:r>
              <a:rPr lang="zh-CN" altLang="en-US" sz="2000" dirty="0" smtClean="0">
                <a:ea typeface="vivo type CN简 Light" panose="02000400000000000000"/>
              </a:rPr>
              <a:t>，在这里，该变量名字为</a:t>
            </a:r>
            <a:r>
              <a:rPr lang="en-US" altLang="zh-CN" sz="2000" dirty="0" smtClean="0">
                <a:ea typeface="vivo type CN简 Light" panose="02000400000000000000"/>
              </a:rPr>
              <a:t>embedding</a:t>
            </a:r>
            <a:r>
              <a:rPr lang="zh-CN" altLang="en-US" sz="2000" dirty="0" smtClean="0">
                <a:ea typeface="vivo type CN简 Light" panose="02000400000000000000"/>
              </a:rPr>
              <a:t>，形状为</a:t>
            </a:r>
            <a:r>
              <a:rPr lang="en-US" altLang="zh-CN" sz="2000" dirty="0" smtClean="0">
                <a:ea typeface="vivo type CN简 Light" panose="02000400000000000000"/>
              </a:rPr>
              <a:t>10000</a:t>
            </a:r>
            <a:r>
              <a:rPr lang="zh-CN" altLang="en-US" sz="2000" dirty="0" smtClean="0">
                <a:ea typeface="vivo type CN简 Light" panose="02000400000000000000"/>
              </a:rPr>
              <a:t>*</a:t>
            </a:r>
            <a:r>
              <a:rPr lang="en-US" altLang="zh-CN" sz="2000" dirty="0" smtClean="0">
                <a:ea typeface="vivo type CN简 Light" panose="02000400000000000000"/>
              </a:rPr>
              <a:t>62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ea typeface="vivo type CN简 Light" panose="02000400000000000000"/>
              </a:rPr>
              <a:t>tf.nn.embedding_lookup</a:t>
            </a:r>
            <a:r>
              <a:rPr lang="zh-CN" altLang="en-US" sz="2000" dirty="0" smtClean="0">
                <a:ea typeface="vivo type CN简 Light" panose="02000400000000000000"/>
              </a:rPr>
              <a:t>方法用于实现</a:t>
            </a:r>
            <a:r>
              <a:rPr lang="en-US" altLang="zh-CN" sz="2000" dirty="0" smtClean="0">
                <a:ea typeface="vivo type CN简 Light" panose="02000400000000000000"/>
              </a:rPr>
              <a:t>embedding</a:t>
            </a:r>
            <a:r>
              <a:rPr lang="zh-CN" altLang="en-US" sz="2000" dirty="0" smtClean="0">
                <a:ea typeface="vivo type CN简 Light" panose="02000400000000000000"/>
              </a:rPr>
              <a:t>，将输入作词嵌入，</a:t>
            </a:r>
            <a:r>
              <a:rPr lang="en-US" altLang="zh-CN" sz="2000" dirty="0" smtClean="0">
                <a:ea typeface="vivo type CN简 Light" panose="02000400000000000000"/>
              </a:rPr>
              <a:t>embedding_inputs</a:t>
            </a:r>
            <a:r>
              <a:rPr lang="zh-CN" altLang="en-US" sz="2000" dirty="0" smtClean="0">
                <a:ea typeface="vivo type CN简 Light" panose="02000400000000000000"/>
              </a:rPr>
              <a:t>为输出，大小为</a:t>
            </a:r>
            <a:r>
              <a:rPr lang="en-US" altLang="zh-CN" sz="2000" dirty="0" smtClean="0">
                <a:ea typeface="vivo type CN简 Light" panose="02000400000000000000"/>
              </a:rPr>
              <a:t>64</a:t>
            </a:r>
            <a:r>
              <a:rPr lang="zh-CN" altLang="en-US" sz="2000" dirty="0" smtClean="0">
                <a:ea typeface="vivo type CN简 Light" panose="02000400000000000000"/>
              </a:rPr>
              <a:t>*</a:t>
            </a:r>
            <a:r>
              <a:rPr lang="en-US" altLang="zh-CN" sz="2000" dirty="0" smtClean="0">
                <a:ea typeface="vivo type CN简 Light" panose="02000400000000000000"/>
              </a:rPr>
              <a:t>600</a:t>
            </a:r>
            <a:r>
              <a:rPr lang="zh-CN" altLang="en-US" sz="2000" dirty="0" smtClean="0">
                <a:ea typeface="vivo type CN简 Light" panose="02000400000000000000"/>
              </a:rPr>
              <a:t>*</a:t>
            </a:r>
            <a:r>
              <a:rPr lang="en-US" altLang="zh-CN" sz="2000" dirty="0" smtClean="0">
                <a:ea typeface="vivo type CN简 Light" panose="02000400000000000000"/>
              </a:rPr>
              <a:t>64(</a:t>
            </a:r>
            <a:r>
              <a:rPr lang="en-US" altLang="zh-CN" sz="2000" dirty="0" err="1" smtClean="0">
                <a:ea typeface="vivo type CN简 Light" panose="02000400000000000000"/>
              </a:rPr>
              <a:t>batch_size</a:t>
            </a:r>
            <a:r>
              <a:rPr lang="en-US" altLang="zh-CN" sz="2000" dirty="0" smtClean="0">
                <a:ea typeface="vivo type CN简 Light" panose="02000400000000000000"/>
              </a:rPr>
              <a:t>*</a:t>
            </a:r>
            <a:r>
              <a:rPr lang="en-US" altLang="zh-CN" sz="2000" dirty="0" err="1" smtClean="0">
                <a:ea typeface="vivo type CN简 Light" panose="02000400000000000000"/>
              </a:rPr>
              <a:t>sequence_length</a:t>
            </a:r>
            <a:r>
              <a:rPr lang="en-US" altLang="zh-CN" sz="2000" dirty="0" smtClean="0">
                <a:ea typeface="vivo type CN简 Light" panose="02000400000000000000"/>
              </a:rPr>
              <a:t>*</a:t>
            </a:r>
            <a:r>
              <a:rPr lang="en-US" altLang="zh-CN" sz="2000" dirty="0" err="1" smtClean="0">
                <a:ea typeface="vivo type CN简 Light" panose="02000400000000000000"/>
              </a:rPr>
              <a:t>embedding_size</a:t>
            </a:r>
            <a:r>
              <a:rPr lang="en-US" altLang="zh-CN" sz="2000" dirty="0" smtClean="0">
                <a:ea typeface="vivo type CN简 Light" panose="02000400000000000000"/>
              </a:rPr>
              <a:t>)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095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模型的构建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1" y="2597808"/>
            <a:ext cx="5259556" cy="21122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3593622" y="3579962"/>
            <a:ext cx="2919321" cy="3795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840" y="1513730"/>
            <a:ext cx="3696582" cy="16520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4" y="3267569"/>
            <a:ext cx="4757090" cy="2051636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3701619" y="1957450"/>
            <a:ext cx="5200841" cy="145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模型的构建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1" y="2597808"/>
            <a:ext cx="5259556" cy="2112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21903" y="2128733"/>
            <a:ext cx="342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全连接神经网络参数相关参数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848" y="2597808"/>
            <a:ext cx="5644428" cy="309738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4413132" y="3398808"/>
            <a:ext cx="2686408" cy="6280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模型的构建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1921329"/>
            <a:ext cx="5761905" cy="3895238"/>
          </a:xfrm>
          <a:prstGeom prst="rect">
            <a:avLst/>
          </a:prstGeom>
        </p:spPr>
      </p:pic>
      <p:pic>
        <p:nvPicPr>
          <p:cNvPr id="11" name="Picture 2" descr="https://img2018.cnblogs.com/blog/1182656/201809/1182656-20180919171920103-123377099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84" y="1227990"/>
            <a:ext cx="4975449" cy="48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椭圆 13"/>
          <p:cNvSpPr/>
          <p:nvPr/>
        </p:nvSpPr>
        <p:spPr>
          <a:xfrm>
            <a:off x="1636776" y="2514703"/>
            <a:ext cx="768096" cy="31089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113108" y="2228191"/>
            <a:ext cx="1122390" cy="41270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293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606552" y="344156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  <a:endParaRPr kumimoji="1" lang="zh-CN" altLang="en-US" sz="32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6552" y="2713377"/>
            <a:ext cx="5375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实习</a:t>
            </a:r>
            <a:r>
              <a:rPr lang="zh-CN" altLang="en-US" sz="2400" dirty="0" smtClean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期工作</a:t>
            </a:r>
            <a:r>
              <a:rPr lang="zh-CN" altLang="en-US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任务</a:t>
            </a:r>
            <a:r>
              <a:rPr lang="zh-CN" altLang="en-US" sz="2400" dirty="0" smtClean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及</a:t>
            </a:r>
            <a:r>
              <a:rPr lang="zh-CN" altLang="en-US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达成情况总结</a:t>
            </a:r>
            <a:endParaRPr lang="en-US" altLang="zh-CN" sz="24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6552" y="3973357"/>
            <a:ext cx="5735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2400" dirty="0" smtClean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对小组、工作模块的认识、想法</a:t>
            </a:r>
            <a:endParaRPr lang="en-US" altLang="zh-CN" sz="24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552" y="4603347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</a:p>
        </p:txBody>
      </p:sp>
      <p:sp>
        <p:nvSpPr>
          <p:cNvPr id="18" name="矩形 17"/>
          <p:cNvSpPr/>
          <p:nvPr/>
        </p:nvSpPr>
        <p:spPr>
          <a:xfrm>
            <a:off x="606552" y="3343367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24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</a:t>
            </a:r>
            <a:r>
              <a:rPr lang="zh-CN" altLang="en-US" sz="2400" dirty="0" smtClean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评价（成长</a:t>
            </a:r>
            <a:r>
              <a:rPr lang="en-US" altLang="zh-CN" sz="2400" dirty="0" smtClean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&amp;</a:t>
            </a:r>
            <a:r>
              <a:rPr lang="zh-CN" altLang="en-US" sz="2400" dirty="0" smtClean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不足）</a:t>
            </a:r>
            <a:endParaRPr lang="en-US" altLang="zh-CN" sz="24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420" y="1227990"/>
            <a:ext cx="57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模型的训练、评价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7" name="AutoShape 4" descr="https://upload-images.jianshu.io/upload_images/1531909-4bc198275647d005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420" y="1848796"/>
            <a:ext cx="4088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训练集：样本集 </a:t>
            </a:r>
            <a:r>
              <a:rPr lang="en-US" altLang="zh-CN" sz="2000" dirty="0" smtClean="0">
                <a:ea typeface="vivo type CN简 Light" panose="02000400000000000000"/>
              </a:rPr>
              <a:t>= 7</a:t>
            </a:r>
            <a:r>
              <a:rPr lang="zh-CN" altLang="en-US" sz="2000" dirty="0" smtClean="0">
                <a:ea typeface="vivo type CN简 Light" panose="02000400000000000000"/>
              </a:rPr>
              <a:t>：</a:t>
            </a:r>
            <a:r>
              <a:rPr lang="en-US" altLang="zh-CN" sz="2000" dirty="0" smtClean="0">
                <a:ea typeface="vivo type CN简 Light" panose="02000400000000000000"/>
              </a:rPr>
              <a:t>3</a:t>
            </a:r>
          </a:p>
          <a:p>
            <a:r>
              <a:rPr lang="zh-CN" altLang="en-US" sz="2000" dirty="0" smtClean="0">
                <a:ea typeface="vivo type CN简 Light" panose="02000400000000000000"/>
              </a:rPr>
              <a:t>每次选取</a:t>
            </a:r>
            <a:r>
              <a:rPr lang="en-US" altLang="zh-CN" sz="2000" dirty="0" smtClean="0">
                <a:ea typeface="vivo type CN简 Light" panose="02000400000000000000"/>
              </a:rPr>
              <a:t>64</a:t>
            </a:r>
            <a:r>
              <a:rPr lang="zh-CN" altLang="en-US" sz="2000" dirty="0" smtClean="0">
                <a:ea typeface="vivo type CN简 Light" panose="02000400000000000000"/>
              </a:rPr>
              <a:t>个样本，迭代</a:t>
            </a:r>
            <a:r>
              <a:rPr lang="en-US" altLang="zh-CN" sz="2000" dirty="0" smtClean="0">
                <a:ea typeface="vivo type CN简 Light" panose="02000400000000000000"/>
              </a:rPr>
              <a:t>20000</a:t>
            </a:r>
            <a:r>
              <a:rPr lang="zh-CN" altLang="en-US" sz="2000" dirty="0" smtClean="0">
                <a:ea typeface="vivo type CN简 Light" panose="02000400000000000000"/>
              </a:rPr>
              <a:t>次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769" y="2746601"/>
            <a:ext cx="8765534" cy="37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1" y="1475703"/>
            <a:ext cx="340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模型的保存</a:t>
            </a:r>
            <a:r>
              <a:rPr lang="en-US" altLang="zh-CN" sz="2000" dirty="0" smtClean="0">
                <a:ea typeface="vivo type CN简 Light" panose="02000400000000000000"/>
              </a:rPr>
              <a:t>(.ckpt</a:t>
            </a:r>
            <a:r>
              <a:rPr lang="zh-CN" altLang="en-US" sz="2000" dirty="0" smtClean="0">
                <a:ea typeface="vivo type CN简 Light" panose="02000400000000000000"/>
              </a:rPr>
              <a:t>格式</a:t>
            </a:r>
            <a:r>
              <a:rPr lang="en-US" altLang="zh-CN" sz="2000" dirty="0" smtClean="0">
                <a:ea typeface="vivo type CN简 Light" panose="02000400000000000000"/>
              </a:rPr>
              <a:t>)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1" y="1962749"/>
            <a:ext cx="4057676" cy="40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61" y="2890140"/>
            <a:ext cx="6205741" cy="2001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5591" y="2390104"/>
            <a:ext cx="340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模型的加载</a:t>
            </a:r>
            <a:r>
              <a:rPr lang="en-US" altLang="zh-CN" sz="2000" dirty="0" smtClean="0">
                <a:ea typeface="vivo type CN简 Light" panose="02000400000000000000"/>
              </a:rPr>
              <a:t>(.ckpt</a:t>
            </a:r>
            <a:r>
              <a:rPr lang="zh-CN" altLang="en-US" sz="2000" dirty="0" smtClean="0">
                <a:ea typeface="vivo type CN简 Light" panose="02000400000000000000"/>
              </a:rPr>
              <a:t>格式</a:t>
            </a:r>
            <a:r>
              <a:rPr lang="en-US" altLang="zh-CN" sz="2000" dirty="0" smtClean="0">
                <a:ea typeface="vivo type CN简 Light" panose="02000400000000000000"/>
              </a:rPr>
              <a:t>)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7602" y="1589620"/>
            <a:ext cx="5073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.ckpt</a:t>
            </a:r>
            <a:r>
              <a:rPr lang="zh-CN" altLang="en-US" dirty="0" smtClean="0">
                <a:ea typeface="vivo type CN简 Light" panose="02000400000000000000"/>
              </a:rPr>
              <a:t>格式的</a:t>
            </a:r>
            <a:r>
              <a:rPr lang="zh-CN" altLang="en-US" dirty="0">
                <a:ea typeface="vivo type CN简 Light" panose="02000400000000000000"/>
              </a:rPr>
              <a:t>缺陷：首先这种模型文件是依赖 </a:t>
            </a:r>
            <a:r>
              <a:rPr lang="en-US" altLang="zh-CN" dirty="0">
                <a:ea typeface="vivo type CN简 Light" panose="02000400000000000000"/>
              </a:rPr>
              <a:t>TensorFlow </a:t>
            </a:r>
            <a:r>
              <a:rPr lang="zh-CN" altLang="en-US" dirty="0">
                <a:ea typeface="vivo type CN简 Light" panose="02000400000000000000"/>
              </a:rPr>
              <a:t>的，只能在其框架下</a:t>
            </a:r>
            <a:r>
              <a:rPr lang="zh-CN" altLang="en-US" dirty="0" smtClean="0">
                <a:ea typeface="vivo type CN简 Light" panose="02000400000000000000"/>
              </a:rPr>
              <a:t>使用。</a:t>
            </a:r>
            <a:r>
              <a:rPr lang="zh-CN" altLang="en-US" dirty="0">
                <a:ea typeface="vivo type CN简 Light" panose="02000400000000000000"/>
              </a:rPr>
              <a:t>实际上这种保存的方法，是给模型训练做</a:t>
            </a:r>
            <a:r>
              <a:rPr lang="en-US" altLang="zh-CN" dirty="0">
                <a:ea typeface="vivo type CN简 Light" panose="02000400000000000000"/>
              </a:rPr>
              <a:t>checkpoint</a:t>
            </a:r>
            <a:r>
              <a:rPr lang="zh-CN" altLang="en-US" dirty="0">
                <a:ea typeface="vivo type CN简 Light" panose="02000400000000000000"/>
              </a:rPr>
              <a:t>用的，也就是说为了让你能够随时保存实验过程，随时恢复实验用的（防止断电、死机导致实验丢失）。</a:t>
            </a:r>
            <a:endParaRPr lang="en-US" altLang="zh-CN" dirty="0" smtClean="0">
              <a:ea typeface="vivo type CN简 Light" panose="0200040000000000000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9964" y="4211395"/>
            <a:ext cx="7363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vivo type CN简 Light" panose="02000400000000000000"/>
              </a:rPr>
              <a:t>如果你希望为</a:t>
            </a:r>
            <a:r>
              <a:rPr lang="en-US" altLang="zh-CN" sz="2000" dirty="0">
                <a:ea typeface="vivo type CN简 Light" panose="02000400000000000000"/>
              </a:rPr>
              <a:t>TensorFlow</a:t>
            </a:r>
            <a:r>
              <a:rPr lang="zh-CN" altLang="en-US" sz="2000" dirty="0">
                <a:ea typeface="vivo type CN简 Light" panose="02000400000000000000"/>
              </a:rPr>
              <a:t>保存一个能够用于产品用的模型，并且这个模型能够被</a:t>
            </a:r>
            <a:r>
              <a:rPr lang="en-US" altLang="zh-CN" sz="2000" dirty="0">
                <a:ea typeface="vivo type CN简 Light" panose="02000400000000000000"/>
              </a:rPr>
              <a:t>C/C++/Java/</a:t>
            </a:r>
            <a:r>
              <a:rPr lang="en-US" altLang="zh-CN" sz="2000" dirty="0" err="1">
                <a:ea typeface="vivo type CN简 Light" panose="02000400000000000000"/>
              </a:rPr>
              <a:t>NodeJS</a:t>
            </a:r>
            <a:r>
              <a:rPr lang="zh-CN" altLang="en-US" sz="2000" dirty="0">
                <a:ea typeface="vivo type CN简 Light" panose="02000400000000000000"/>
              </a:rPr>
              <a:t>等调用，则需要了解</a:t>
            </a:r>
            <a:r>
              <a:rPr lang="en-US" altLang="zh-CN" sz="2000" dirty="0" err="1">
                <a:ea typeface="vivo type CN简 Light" panose="02000400000000000000"/>
              </a:rPr>
              <a:t>GraphDef</a:t>
            </a:r>
            <a:r>
              <a:rPr lang="zh-CN" altLang="en-US" sz="2000" dirty="0">
                <a:ea typeface="vivo type CN简 Light" panose="02000400000000000000"/>
              </a:rPr>
              <a:t>。用</a:t>
            </a:r>
            <a:r>
              <a:rPr lang="en-US" altLang="zh-CN" sz="2000" dirty="0" err="1">
                <a:ea typeface="vivo type CN简 Light" panose="02000400000000000000"/>
              </a:rPr>
              <a:t>GraphDef</a:t>
            </a:r>
            <a:r>
              <a:rPr lang="zh-CN" altLang="en-US" sz="2000" dirty="0">
                <a:ea typeface="vivo type CN简 Light" panose="02000400000000000000"/>
              </a:rPr>
              <a:t>方式保存的模型是一个独立地</a:t>
            </a:r>
            <a:r>
              <a:rPr lang="en-US" altLang="zh-CN" sz="2000" dirty="0" err="1">
                <a:ea typeface="vivo type CN简 Light" panose="02000400000000000000"/>
              </a:rPr>
              <a:t>Protobuf</a:t>
            </a:r>
            <a:r>
              <a:rPr lang="zh-CN" altLang="en-US" sz="2000" dirty="0" smtClean="0">
                <a:ea typeface="vivo type CN简 Light" panose="02000400000000000000"/>
              </a:rPr>
              <a:t>文件。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1" y="1475703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模型的保存</a:t>
            </a:r>
            <a:r>
              <a:rPr lang="en-US" altLang="zh-CN" sz="2400" dirty="0" smtClean="0">
                <a:ea typeface="vivo type CN简 Light" panose="02000400000000000000"/>
              </a:rPr>
              <a:t>(.pb</a:t>
            </a:r>
            <a:r>
              <a:rPr lang="zh-CN" altLang="en-US" sz="2400" dirty="0" smtClean="0">
                <a:ea typeface="vivo type CN简 Light" panose="02000400000000000000"/>
              </a:rPr>
              <a:t>格式</a:t>
            </a:r>
            <a:r>
              <a:rPr lang="en-US" altLang="zh-CN" sz="2400" dirty="0" smtClean="0">
                <a:ea typeface="vivo type CN简 Light" panose="02000400000000000000"/>
              </a:rPr>
              <a:t>)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7" y="2030769"/>
            <a:ext cx="6023209" cy="626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91" y="3830584"/>
            <a:ext cx="8733333" cy="10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887" y="3364992"/>
            <a:ext cx="282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推荐的保存代码：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90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98940851"/>
              </p:ext>
            </p:extLst>
          </p:nvPr>
        </p:nvGraphicFramePr>
        <p:xfrm>
          <a:off x="819912" y="1859900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809" y="185604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任务：内容的时效性设置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09" y="292353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完成方案：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03917" y="4891177"/>
            <a:ext cx="8626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5222" y="553815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63893" y="5538158"/>
            <a:ext cx="35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体育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2</a:t>
            </a:r>
            <a:r>
              <a:rPr lang="zh-CN" altLang="en-US" dirty="0">
                <a:ea typeface="vivo type CN简 Light" panose="02000400000000000000"/>
              </a:rPr>
              <a:t>天</a:t>
            </a:r>
            <a:endParaRPr lang="en-US" altLang="zh-CN" dirty="0">
              <a:ea typeface="vivo type CN简 Light" panose="02000400000000000000"/>
            </a:endParaRPr>
          </a:p>
          <a:p>
            <a:r>
              <a:rPr lang="zh-CN" altLang="en-US" dirty="0">
                <a:ea typeface="vivo type CN简 Light" panose="02000400000000000000"/>
              </a:rPr>
              <a:t>政治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3</a:t>
            </a:r>
            <a:r>
              <a:rPr lang="zh-CN" altLang="en-US" dirty="0">
                <a:ea typeface="vivo type CN简 Light" panose="02000400000000000000"/>
              </a:rPr>
              <a:t>天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93102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4103" y="5491991"/>
            <a:ext cx="28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7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21</a:t>
            </a:r>
            <a:r>
              <a:rPr lang="zh-CN" altLang="en-US" dirty="0" smtClean="0">
                <a:ea typeface="vivo type CN简 Light" panose="02000400000000000000"/>
              </a:rPr>
              <a:t>日，南京市市委</a:t>
            </a:r>
            <a:r>
              <a:rPr lang="en-US" altLang="zh-CN" dirty="0" smtClean="0">
                <a:ea typeface="vivo type CN简 Light" panose="02000400000000000000"/>
              </a:rPr>
              <a:t>..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073661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816196" y="2642814"/>
            <a:ext cx="8628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37460" y="2069523"/>
            <a:ext cx="5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60921" y="2017211"/>
            <a:ext cx="15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孙杨事件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乔碧罗事件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02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53389086"/>
              </p:ext>
            </p:extLst>
          </p:nvPr>
        </p:nvGraphicFramePr>
        <p:xfrm>
          <a:off x="819912" y="1859900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809" y="185604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任务：内容的时效性设置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09" y="292353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完成方案：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03917" y="4891177"/>
            <a:ext cx="8626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5222" y="553815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63893" y="5538158"/>
            <a:ext cx="35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体育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2</a:t>
            </a:r>
            <a:r>
              <a:rPr lang="zh-CN" altLang="en-US" dirty="0">
                <a:ea typeface="vivo type CN简 Light" panose="02000400000000000000"/>
              </a:rPr>
              <a:t>天</a:t>
            </a:r>
            <a:endParaRPr lang="en-US" altLang="zh-CN" dirty="0">
              <a:ea typeface="vivo type CN简 Light" panose="02000400000000000000"/>
            </a:endParaRPr>
          </a:p>
          <a:p>
            <a:r>
              <a:rPr lang="zh-CN" altLang="en-US" dirty="0">
                <a:ea typeface="vivo type CN简 Light" panose="02000400000000000000"/>
              </a:rPr>
              <a:t>政治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3</a:t>
            </a:r>
            <a:r>
              <a:rPr lang="zh-CN" altLang="en-US" dirty="0">
                <a:ea typeface="vivo type CN简 Light" panose="02000400000000000000"/>
              </a:rPr>
              <a:t>天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93102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4103" y="5491991"/>
            <a:ext cx="28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7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21</a:t>
            </a:r>
            <a:r>
              <a:rPr lang="zh-CN" altLang="en-US" dirty="0" smtClean="0">
                <a:ea typeface="vivo type CN简 Light" panose="02000400000000000000"/>
              </a:rPr>
              <a:t>日，南京市市委</a:t>
            </a:r>
            <a:r>
              <a:rPr lang="en-US" altLang="zh-CN" dirty="0" smtClean="0">
                <a:ea typeface="vivo type CN简 Light" panose="02000400000000000000"/>
              </a:rPr>
              <a:t>..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073661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816196" y="2642814"/>
            <a:ext cx="8628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37460" y="2069523"/>
            <a:ext cx="5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60921" y="2017211"/>
            <a:ext cx="15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孙杨事件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乔碧罗事件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06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1" y="1327914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提取内容中时间信息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5591" y="1910082"/>
            <a:ext cx="55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出发点：距离现在越久的新闻，时效性越低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5590" y="2858009"/>
            <a:ext cx="129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考虑情况：</a:t>
            </a:r>
            <a:r>
              <a:rPr lang="en-US" altLang="zh-CN" dirty="0">
                <a:ea typeface="vivo type CN简 Light" panose="02000400000000000000"/>
              </a:rPr>
              <a:t>	 </a:t>
            </a:r>
            <a:r>
              <a:rPr lang="en-US" altLang="zh-CN" dirty="0" smtClean="0">
                <a:ea typeface="vivo type CN简 Light" panose="02000400000000000000"/>
              </a:rPr>
              <a:t>   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5589" y="2384046"/>
            <a:ext cx="55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关键词：</a:t>
            </a:r>
            <a:r>
              <a:rPr lang="en-US" altLang="zh-CN" dirty="0" err="1" smtClean="0">
                <a:ea typeface="vivo type CN简 Light" panose="02000400000000000000"/>
              </a:rPr>
              <a:t>xxxx</a:t>
            </a:r>
            <a:r>
              <a:rPr lang="zh-CN" altLang="en-US" dirty="0" smtClean="0">
                <a:ea typeface="vivo type CN简 Light" panose="02000400000000000000"/>
              </a:rPr>
              <a:t>年</a:t>
            </a:r>
            <a:r>
              <a:rPr lang="en-US" altLang="zh-CN" dirty="0" smtClean="0">
                <a:ea typeface="vivo type CN简 Light" panose="02000400000000000000"/>
              </a:rPr>
              <a:t>xx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xx</a:t>
            </a:r>
            <a:r>
              <a:rPr lang="zh-CN" altLang="en-US" dirty="0" smtClean="0">
                <a:ea typeface="vivo type CN简 Light" panose="02000400000000000000"/>
              </a:rPr>
              <a:t>日；</a:t>
            </a:r>
            <a:r>
              <a:rPr lang="en-US" altLang="zh-CN" dirty="0" smtClean="0">
                <a:ea typeface="vivo type CN简 Light" panose="02000400000000000000"/>
              </a:rPr>
              <a:t>xx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xx</a:t>
            </a:r>
            <a:r>
              <a:rPr lang="zh-CN" altLang="en-US" dirty="0" smtClean="0">
                <a:ea typeface="vivo type CN简 Light" panose="02000400000000000000"/>
              </a:rPr>
              <a:t>日（按现在年份处理）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497" y="2825106"/>
            <a:ext cx="619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ea typeface="vivo type CN简 Light" panose="02000400000000000000"/>
              </a:rPr>
              <a:t>文章</a:t>
            </a:r>
            <a:r>
              <a:rPr lang="zh-CN" altLang="en-US" dirty="0">
                <a:ea typeface="vivo type CN简 Light" panose="02000400000000000000"/>
              </a:rPr>
              <a:t>只有一处日期代表时间发生日期，正常进行</a:t>
            </a:r>
            <a:r>
              <a:rPr lang="zh-CN" altLang="en-US" dirty="0" smtClean="0">
                <a:ea typeface="vivo type CN简 Light" panose="02000400000000000000"/>
              </a:rPr>
              <a:t>处理。</a:t>
            </a:r>
            <a:endParaRPr lang="en-US" altLang="zh-CN" dirty="0" smtClean="0">
              <a:ea typeface="vivo type CN简 Light" panose="0200040000000000000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ea typeface="vivo type CN简 Light" panose="02000400000000000000"/>
              </a:rPr>
              <a:t>文章只有一处日期且</a:t>
            </a:r>
            <a:r>
              <a:rPr lang="en-US" altLang="zh-CN" dirty="0" smtClean="0">
                <a:ea typeface="vivo type CN简 Light" panose="02000400000000000000"/>
              </a:rPr>
              <a:t>&gt;</a:t>
            </a:r>
            <a:r>
              <a:rPr lang="zh-CN" altLang="en-US" dirty="0" smtClean="0">
                <a:ea typeface="vivo type CN简 Light" panose="02000400000000000000"/>
              </a:rPr>
              <a:t>当前日期，可能考虑是计划未来发生的事，与出发点不符，不处理。</a:t>
            </a:r>
            <a:endParaRPr lang="en-US" altLang="zh-CN" dirty="0" smtClean="0">
              <a:ea typeface="vivo type CN简 Light" panose="0200040000000000000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ea typeface="vivo type CN简 Light" panose="02000400000000000000"/>
              </a:rPr>
              <a:t>文章出现多处日期，首先过滤未来日期，在小于当前日期中选取最接近现在的日期，作为事件发生日期</a:t>
            </a:r>
            <a:endParaRPr lang="en-US" altLang="zh-CN" dirty="0" smtClean="0">
              <a:ea typeface="vivo type CN简 Light" panose="0200040000000000000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ea typeface="vivo type CN简 Light" panose="02000400000000000000"/>
              </a:rPr>
              <a:t>文章中没有出现日期，不进行处理</a:t>
            </a:r>
            <a:endParaRPr lang="en-US" altLang="zh-CN" dirty="0">
              <a:ea typeface="vivo type CN简 Light" panose="020004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85589" y="4582325"/>
                <a:ext cx="714906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ea typeface="vivo type CN简 Light" panose="02000400000000000000"/>
                  </a:rPr>
                  <a:t>调整策略：信息老化模型：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>
                  <a:ea typeface="vivo type CN简 Light" panose="0200040000000000000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9" y="4582325"/>
                <a:ext cx="7149067" cy="392993"/>
              </a:xfrm>
              <a:prstGeom prst="rect">
                <a:avLst/>
              </a:prstGeom>
              <a:blipFill rotWithShape="0">
                <a:blip r:embed="rId4"/>
                <a:stretch>
                  <a:fillRect l="-682" t="-4688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85589" y="5061116"/>
            <a:ext cx="73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示例： 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11026" y="5061116"/>
            <a:ext cx="4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“</a:t>
            </a:r>
            <a:r>
              <a:rPr lang="en-US" altLang="zh-CN" dirty="0">
                <a:ea typeface="vivo type CN简 Light" panose="02000400000000000000"/>
              </a:rPr>
              <a:t>7</a:t>
            </a:r>
            <a:r>
              <a:rPr lang="zh-CN" altLang="en-US" dirty="0">
                <a:ea typeface="vivo type CN简 Light" panose="02000400000000000000"/>
              </a:rPr>
              <a:t>月</a:t>
            </a:r>
            <a:r>
              <a:rPr lang="en-US" altLang="zh-CN" dirty="0">
                <a:ea typeface="vivo type CN简 Light" panose="02000400000000000000"/>
              </a:rPr>
              <a:t>9</a:t>
            </a:r>
            <a:r>
              <a:rPr lang="zh-CN" altLang="en-US" dirty="0">
                <a:ea typeface="vivo type CN简 Light" panose="02000400000000000000"/>
              </a:rPr>
              <a:t>日报道一名英国航空专家称</a:t>
            </a:r>
            <a:r>
              <a:rPr lang="en-US" altLang="zh-CN" dirty="0">
                <a:ea typeface="vivo type CN简 Light" panose="02000400000000000000"/>
              </a:rPr>
              <a:t>MH370</a:t>
            </a:r>
            <a:r>
              <a:rPr lang="zh-CN" altLang="en-US" dirty="0">
                <a:ea typeface="vivo type CN简 Light" panose="02000400000000000000"/>
              </a:rPr>
              <a:t>航班</a:t>
            </a:r>
            <a:r>
              <a:rPr lang="en-US" altLang="zh-CN" dirty="0">
                <a:ea typeface="vivo type CN简 Light" panose="02000400000000000000"/>
              </a:rPr>
              <a:t>…</a:t>
            </a:r>
            <a:r>
              <a:rPr lang="zh-CN" altLang="en-US" dirty="0">
                <a:ea typeface="vivo type CN简 Light" panose="02000400000000000000"/>
              </a:rPr>
              <a:t>”</a:t>
            </a:r>
          </a:p>
        </p:txBody>
      </p:sp>
      <p:sp>
        <p:nvSpPr>
          <p:cNvPr id="27" name="下箭头 26"/>
          <p:cNvSpPr/>
          <p:nvPr/>
        </p:nvSpPr>
        <p:spPr>
          <a:xfrm>
            <a:off x="2804935" y="5430448"/>
            <a:ext cx="795529" cy="4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34042" y="5952719"/>
            <a:ext cx="934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初始化类别为科技 初始化时效为</a:t>
            </a:r>
            <a:r>
              <a:rPr lang="en-US" altLang="zh-CN" dirty="0">
                <a:ea typeface="vivo type CN简 Light" panose="02000400000000000000"/>
              </a:rPr>
              <a:t>5.0 </a:t>
            </a:r>
            <a:r>
              <a:rPr lang="zh-CN" altLang="en-US" dirty="0">
                <a:ea typeface="vivo type CN简 Light" panose="02000400000000000000"/>
              </a:rPr>
              <a:t>从内容中获取事件发生时间为</a:t>
            </a:r>
            <a:r>
              <a:rPr lang="en-US" altLang="zh-CN" dirty="0">
                <a:ea typeface="vivo type CN简 Light" panose="02000400000000000000"/>
              </a:rPr>
              <a:t>2019</a:t>
            </a:r>
            <a:r>
              <a:rPr lang="zh-CN" altLang="en-US" dirty="0">
                <a:ea typeface="vivo type CN简 Light" panose="02000400000000000000"/>
              </a:rPr>
              <a:t>年</a:t>
            </a:r>
            <a:r>
              <a:rPr lang="en-US" altLang="zh-CN" dirty="0">
                <a:ea typeface="vivo type CN简 Light" panose="02000400000000000000"/>
              </a:rPr>
              <a:t>07</a:t>
            </a:r>
            <a:r>
              <a:rPr lang="zh-CN" altLang="en-US" dirty="0">
                <a:ea typeface="vivo type CN简 Light" panose="02000400000000000000"/>
              </a:rPr>
              <a:t>月</a:t>
            </a:r>
            <a:r>
              <a:rPr lang="en-US" altLang="zh-CN" dirty="0">
                <a:ea typeface="vivo type CN简 Light" panose="02000400000000000000"/>
              </a:rPr>
              <a:t>09</a:t>
            </a:r>
            <a:r>
              <a:rPr lang="zh-CN" altLang="en-US" dirty="0">
                <a:ea typeface="vivo type CN简 Light" panose="02000400000000000000"/>
              </a:rPr>
              <a:t>日 新闻发生至今已</a:t>
            </a:r>
            <a:r>
              <a:rPr lang="en-US" altLang="zh-CN" dirty="0">
                <a:ea typeface="vivo type CN简 Light" panose="02000400000000000000"/>
              </a:rPr>
              <a:t>37</a:t>
            </a:r>
            <a:r>
              <a:rPr lang="zh-CN" altLang="en-US" dirty="0">
                <a:ea typeface="vivo type CN简 Light" panose="02000400000000000000"/>
              </a:rPr>
              <a:t>天 基于新闻时间间隔调整时效性从</a:t>
            </a:r>
            <a:r>
              <a:rPr lang="en-US" altLang="zh-CN" dirty="0">
                <a:ea typeface="vivo type CN简 Light" panose="02000400000000000000"/>
              </a:rPr>
              <a:t>5.0</a:t>
            </a:r>
            <a:r>
              <a:rPr lang="zh-CN" altLang="en-US" dirty="0">
                <a:ea typeface="vivo type CN简 Light" panose="02000400000000000000"/>
              </a:rPr>
              <a:t>至</a:t>
            </a:r>
            <a:r>
              <a:rPr lang="en-US" altLang="zh-CN" dirty="0">
                <a:ea typeface="vivo type CN简 Light" panose="02000400000000000000"/>
              </a:rPr>
              <a:t>4.805582603069735E-4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8330184" y="4729638"/>
            <a:ext cx="934586" cy="168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160589" y="4054415"/>
            <a:ext cx="369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如果这个新闻的发表时间</a:t>
            </a:r>
            <a:r>
              <a:rPr lang="en-US" altLang="zh-CN" dirty="0" smtClean="0">
                <a:ea typeface="vivo type CN简 Light" panose="02000400000000000000"/>
              </a:rPr>
              <a:t>+</a:t>
            </a:r>
            <a:r>
              <a:rPr lang="zh-CN" altLang="en-US" dirty="0" smtClean="0">
                <a:ea typeface="vivo type CN简 Light" panose="02000400000000000000"/>
              </a:rPr>
              <a:t>时效性时间</a:t>
            </a:r>
            <a:r>
              <a:rPr lang="en-US" altLang="zh-CN" dirty="0" smtClean="0">
                <a:ea typeface="vivo type CN简 Light" panose="02000400000000000000"/>
              </a:rPr>
              <a:t>&lt;</a:t>
            </a:r>
            <a:r>
              <a:rPr lang="zh-CN" altLang="en-US" dirty="0" smtClean="0">
                <a:ea typeface="vivo type CN简 Light" panose="02000400000000000000"/>
              </a:rPr>
              <a:t>现在，则不对其进行推送</a:t>
            </a:r>
            <a:endParaRPr lang="zh-CN" altLang="en-US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402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809592870"/>
              </p:ext>
            </p:extLst>
          </p:nvPr>
        </p:nvGraphicFramePr>
        <p:xfrm>
          <a:off x="819912" y="1859900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809" y="185604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任务：内容的时效性设置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09" y="292353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完成方案：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03917" y="4891177"/>
            <a:ext cx="8626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5222" y="553815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63893" y="5538158"/>
            <a:ext cx="35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体育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2</a:t>
            </a:r>
            <a:r>
              <a:rPr lang="zh-CN" altLang="en-US" dirty="0">
                <a:ea typeface="vivo type CN简 Light" panose="02000400000000000000"/>
              </a:rPr>
              <a:t>天</a:t>
            </a:r>
            <a:endParaRPr lang="en-US" altLang="zh-CN" dirty="0">
              <a:ea typeface="vivo type CN简 Light" panose="02000400000000000000"/>
            </a:endParaRPr>
          </a:p>
          <a:p>
            <a:r>
              <a:rPr lang="zh-CN" altLang="en-US" dirty="0">
                <a:ea typeface="vivo type CN简 Light" panose="02000400000000000000"/>
              </a:rPr>
              <a:t>政治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3</a:t>
            </a:r>
            <a:r>
              <a:rPr lang="zh-CN" altLang="en-US" dirty="0">
                <a:ea typeface="vivo type CN简 Light" panose="02000400000000000000"/>
              </a:rPr>
              <a:t>天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93102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4103" y="5491991"/>
            <a:ext cx="28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7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21</a:t>
            </a:r>
            <a:r>
              <a:rPr lang="zh-CN" altLang="en-US" dirty="0" smtClean="0">
                <a:ea typeface="vivo type CN简 Light" panose="02000400000000000000"/>
              </a:rPr>
              <a:t>日，南京市市委</a:t>
            </a:r>
            <a:r>
              <a:rPr lang="en-US" altLang="zh-CN" dirty="0" smtClean="0">
                <a:ea typeface="vivo type CN简 Light" panose="02000400000000000000"/>
              </a:rPr>
              <a:t>..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073661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816196" y="2642814"/>
            <a:ext cx="8628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37460" y="2069523"/>
            <a:ext cx="5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60921" y="2017211"/>
            <a:ext cx="15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孙杨事件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乔碧罗事件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51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1861" y="1327914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话题的识别与归类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1861" y="1863978"/>
            <a:ext cx="87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出发点：同一事件的多条新闻，当最新的内容发出后，降低之前的内容的时效性。</a:t>
            </a:r>
            <a:endParaRPr lang="zh-CN" altLang="en-US" dirty="0">
              <a:ea typeface="vivo type CN简 Light" panose="02000400000000000000"/>
            </a:endParaRP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3369477242"/>
              </p:ext>
            </p:extLst>
          </p:nvPr>
        </p:nvGraphicFramePr>
        <p:xfrm>
          <a:off x="788299" y="1545017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下弧形箭头 9"/>
          <p:cNvSpPr/>
          <p:nvPr/>
        </p:nvSpPr>
        <p:spPr>
          <a:xfrm flipH="1" flipV="1">
            <a:off x="2596895" y="2944368"/>
            <a:ext cx="1371255" cy="3017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下弧形箭头 32"/>
          <p:cNvSpPr/>
          <p:nvPr/>
        </p:nvSpPr>
        <p:spPr>
          <a:xfrm flipH="1" flipV="1">
            <a:off x="2231924" y="2584708"/>
            <a:ext cx="5284444" cy="6869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 flipH="1" flipV="1">
            <a:off x="5102352" y="2928178"/>
            <a:ext cx="1523032" cy="3017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下弧形箭头 34"/>
          <p:cNvSpPr/>
          <p:nvPr/>
        </p:nvSpPr>
        <p:spPr>
          <a:xfrm flipH="1" flipV="1">
            <a:off x="8138160" y="2928178"/>
            <a:ext cx="1487766" cy="3017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下弧形箭头 35"/>
          <p:cNvSpPr/>
          <p:nvPr/>
        </p:nvSpPr>
        <p:spPr>
          <a:xfrm flipH="1" flipV="1">
            <a:off x="4764024" y="2584708"/>
            <a:ext cx="5471474" cy="6452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下弧形箭头 36"/>
          <p:cNvSpPr/>
          <p:nvPr/>
        </p:nvSpPr>
        <p:spPr>
          <a:xfrm flipH="1" flipV="1">
            <a:off x="1702136" y="2400042"/>
            <a:ext cx="8831752" cy="8298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861" y="5376672"/>
            <a:ext cx="42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解决方案：</a:t>
            </a:r>
            <a:r>
              <a:rPr lang="en-US" altLang="zh-CN" dirty="0">
                <a:ea typeface="vivo type CN简 Light" panose="02000400000000000000"/>
              </a:rPr>
              <a:t>TF-IDF</a:t>
            </a:r>
            <a:r>
              <a:rPr lang="zh-CN" altLang="en-US" dirty="0">
                <a:ea typeface="vivo type CN简 Light" panose="02000400000000000000"/>
              </a:rPr>
              <a:t>计算文本相似度</a:t>
            </a:r>
          </a:p>
        </p:txBody>
      </p:sp>
    </p:spTree>
    <p:extLst>
      <p:ext uri="{BB962C8B-B14F-4D97-AF65-F5344CB8AC3E}">
        <p14:creationId xmlns:p14="http://schemas.microsoft.com/office/powerpoint/2010/main" val="25219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6076" y="1574802"/>
            <a:ext cx="6700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TF-IDF</a:t>
            </a:r>
            <a:r>
              <a:rPr lang="zh-CN" altLang="en-US" sz="2400" dirty="0">
                <a:ea typeface="vivo type CN简 Light" panose="02000400000000000000"/>
              </a:rPr>
              <a:t>是一种用于信息检索（</a:t>
            </a:r>
            <a:r>
              <a:rPr lang="en-US" altLang="zh-CN" sz="2400" dirty="0">
                <a:ea typeface="vivo type CN简 Light" panose="02000400000000000000"/>
              </a:rPr>
              <a:t>information retrieval</a:t>
            </a:r>
            <a:r>
              <a:rPr lang="zh-CN" altLang="en-US" sz="2400" dirty="0">
                <a:ea typeface="vivo type CN简 Light" panose="02000400000000000000"/>
              </a:rPr>
              <a:t>）与文本挖掘（</a:t>
            </a:r>
            <a:r>
              <a:rPr lang="en-US" altLang="zh-CN" sz="2400" dirty="0">
                <a:ea typeface="vivo type CN简 Light" panose="02000400000000000000"/>
              </a:rPr>
              <a:t>text mining</a:t>
            </a:r>
            <a:r>
              <a:rPr lang="zh-CN" altLang="en-US" sz="2400" dirty="0">
                <a:ea typeface="vivo type CN简 Light" panose="02000400000000000000"/>
              </a:rPr>
              <a:t>）的常用加权技术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41832" y="2542032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TF(Term </a:t>
            </a:r>
            <a:r>
              <a:rPr lang="en-US" altLang="zh-CN" dirty="0" smtClean="0"/>
              <a:t>Frequency</a:t>
            </a:r>
            <a:r>
              <a:rPr lang="en-US" altLang="zh-CN" dirty="0"/>
              <a:t>,</a:t>
            </a:r>
            <a:r>
              <a:rPr lang="zh-CN" altLang="en-US" dirty="0" smtClean="0"/>
              <a:t>词频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1832" y="3437908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IDF(Inverse Document </a:t>
            </a:r>
            <a:r>
              <a:rPr lang="en-US" altLang="zh-CN" dirty="0" smtClean="0"/>
              <a:t>Frequency,</a:t>
            </a:r>
            <a:r>
              <a:rPr lang="zh-CN" altLang="en-US" dirty="0" smtClean="0"/>
              <a:t>逆文档频率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99423" y="3330891"/>
                <a:ext cx="3343864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文档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总数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包含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词条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总数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23" y="3330891"/>
                <a:ext cx="3343864" cy="583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54136" y="2454411"/>
                <a:ext cx="3355086" cy="54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TF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文档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词条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出现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次数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词条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出现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总数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36" y="2454411"/>
                <a:ext cx="3355086" cy="544573"/>
              </a:xfrm>
              <a:prstGeom prst="rect">
                <a:avLst/>
              </a:prstGeom>
              <a:blipFill rotWithShape="0">
                <a:blip r:embed="rId5"/>
                <a:stretch>
                  <a:fillRect l="-4174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4" descr="https://img-blog.csdn.net/201808071912424?watermark/2/text/aHR0cHM6Ly9ibG9nLmNzZG4ubmV0L2FzaWFsZWVfYmlyZA==/font/5a6L5L2T/fontsize/400/fill/I0JBQkFCMA==/dissolve/7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6" y="4243052"/>
            <a:ext cx="26955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41832" y="5138928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vivo type CN简 Light" panose="02000400000000000000"/>
              </a:rPr>
              <a:t>含义： 某一特定文件内的高词语频率，以及该词语在整个文件集合中的低文件频率，可以产生出高权重的</a:t>
            </a:r>
            <a:r>
              <a:rPr lang="en-US" altLang="zh-CN" sz="2000" dirty="0">
                <a:ea typeface="vivo type CN简 Light" panose="02000400000000000000"/>
              </a:rPr>
              <a:t>TF-IDF</a:t>
            </a:r>
            <a:r>
              <a:rPr lang="zh-CN" altLang="en-US" sz="2000" dirty="0">
                <a:ea typeface="vivo type CN简 Light" panose="02000400000000000000"/>
              </a:rPr>
              <a:t>。因此，</a:t>
            </a:r>
            <a:r>
              <a:rPr lang="en-US" altLang="zh-CN" sz="2000" dirty="0">
                <a:ea typeface="vivo type CN简 Light" panose="02000400000000000000"/>
              </a:rPr>
              <a:t>TF-IDF</a:t>
            </a:r>
            <a:r>
              <a:rPr lang="zh-CN" altLang="en-US" sz="2000" dirty="0">
                <a:ea typeface="vivo type CN简 Light" panose="02000400000000000000"/>
              </a:rPr>
              <a:t>倾向于过滤掉常见的词语，保留重要的词语，提炼出关键词。</a:t>
            </a:r>
          </a:p>
        </p:txBody>
      </p:sp>
    </p:spTree>
    <p:extLst>
      <p:ext uri="{BB962C8B-B14F-4D97-AF65-F5344CB8AC3E}">
        <p14:creationId xmlns:p14="http://schemas.microsoft.com/office/powerpoint/2010/main" val="15627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959" y="1069829"/>
            <a:ext cx="67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文章相似度的具体实现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4913" y="1635603"/>
            <a:ext cx="94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Regular" panose="02000500000000000000"/>
              </a:rPr>
              <a:t>新闻</a:t>
            </a:r>
            <a:r>
              <a:rPr lang="en-US" altLang="zh-CN" dirty="0" smtClean="0">
                <a:ea typeface="vivo type CN简 Regular" panose="02000500000000000000"/>
              </a:rPr>
              <a:t>A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4642" y="1632187"/>
            <a:ext cx="94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Regular" panose="02000500000000000000"/>
              </a:rPr>
              <a:t>新闻</a:t>
            </a:r>
            <a:r>
              <a:rPr lang="en-US" altLang="zh-CN" dirty="0">
                <a:ea typeface="vivo type CN简 Regular" panose="02000500000000000000"/>
              </a:rPr>
              <a:t>B</a:t>
            </a:r>
            <a:endParaRPr lang="zh-CN" altLang="en-US" dirty="0">
              <a:ea typeface="vivo type CN简 Regular" panose="0200050000000000000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89968" y="1958800"/>
            <a:ext cx="1" cy="713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25580" y="1957092"/>
            <a:ext cx="1" cy="713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93622" y="3305404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vivo type CN简 Regular" panose="02000500000000000000"/>
              </a:rPr>
              <a:t>找出前</a:t>
            </a:r>
            <a:r>
              <a:rPr lang="en-US" altLang="zh-CN" dirty="0">
                <a:ea typeface="vivo type CN简 Regular" panose="02000500000000000000"/>
              </a:rPr>
              <a:t>n</a:t>
            </a:r>
            <a:r>
              <a:rPr lang="zh-CN" altLang="en-US" dirty="0">
                <a:ea typeface="vivo type CN简 Regular" panose="02000500000000000000"/>
              </a:rPr>
              <a:t>个关键词及其</a:t>
            </a:r>
            <a:r>
              <a:rPr lang="en-US" altLang="zh-CN" dirty="0">
                <a:ea typeface="vivo type CN简 Regular" panose="02000500000000000000"/>
              </a:rPr>
              <a:t>TF-IDF</a:t>
            </a:r>
            <a:r>
              <a:rPr lang="zh-CN" altLang="en-US" dirty="0">
                <a:ea typeface="vivo type CN简 Regular" panose="02000500000000000000"/>
              </a:rPr>
              <a:t>值，</a:t>
            </a:r>
            <a:endParaRPr lang="en-US" altLang="zh-CN" dirty="0">
              <a:ea typeface="vivo type CN简 Regular" panose="02000500000000000000"/>
            </a:endParaRPr>
          </a:p>
          <a:p>
            <a:r>
              <a:rPr lang="zh-CN" altLang="en-US" dirty="0">
                <a:ea typeface="vivo type CN简 Regular" panose="02000500000000000000"/>
              </a:rPr>
              <a:t>这里暂定</a:t>
            </a:r>
            <a:r>
              <a:rPr lang="en-US" altLang="zh-CN" dirty="0">
                <a:ea typeface="vivo type CN简 Regular" panose="02000500000000000000"/>
              </a:rPr>
              <a:t>n=5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19365" y="1990659"/>
            <a:ext cx="349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Regular" panose="02000500000000000000"/>
              </a:rPr>
              <a:t>文本处理：连接标题和正文，对标题进行加权，即</a:t>
            </a:r>
            <a:r>
              <a:rPr lang="en-US" altLang="zh-CN" dirty="0">
                <a:ea typeface="vivo type CN简 Regular" panose="02000500000000000000"/>
              </a:rPr>
              <a:t>title</a:t>
            </a:r>
            <a:r>
              <a:rPr lang="zh-CN" altLang="en-US" dirty="0">
                <a:ea typeface="vivo type CN简 Regular" panose="02000500000000000000"/>
              </a:rPr>
              <a:t>*</a:t>
            </a:r>
            <a:r>
              <a:rPr lang="en-US" altLang="zh-CN" dirty="0">
                <a:ea typeface="vivo type CN简 Regular" panose="02000500000000000000"/>
              </a:rPr>
              <a:t>3+content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792" y="1632187"/>
            <a:ext cx="271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vivo type CN简 Regular" panose="02000500000000000000"/>
              </a:rPr>
              <a:t>title:</a:t>
            </a:r>
            <a:r>
              <a:rPr lang="zh-CN" altLang="en-US" dirty="0">
                <a:ea typeface="vivo type CN简 Regular" panose="02000500000000000000"/>
              </a:rPr>
              <a:t>国际泳联主席谈孙杨事件：应以证据为准 不能随便判定孙杨违规 </a:t>
            </a:r>
            <a:endParaRPr lang="en-US" altLang="zh-CN" dirty="0">
              <a:ea typeface="vivo type CN简 Regular" panose="02000500000000000000"/>
            </a:endParaRPr>
          </a:p>
          <a:p>
            <a:r>
              <a:rPr lang="en-US" altLang="zh-CN" dirty="0">
                <a:ea typeface="vivo type CN简 Regular" panose="02000500000000000000"/>
              </a:rPr>
              <a:t>Content:</a:t>
            </a:r>
            <a:r>
              <a:rPr lang="zh-CN" altLang="en-US" dirty="0">
                <a:ea typeface="vivo type CN简 Regular" panose="02000500000000000000"/>
              </a:rPr>
              <a:t>国际泳联主席胡里奥</a:t>
            </a:r>
            <a:r>
              <a:rPr lang="en-US" altLang="zh-CN" dirty="0">
                <a:ea typeface="vivo type CN简 Regular" panose="02000500000000000000"/>
              </a:rPr>
              <a:t>-</a:t>
            </a:r>
            <a:r>
              <a:rPr lang="zh-CN" altLang="en-US" dirty="0">
                <a:ea typeface="vivo type CN简 Regular" panose="02000500000000000000"/>
              </a:rPr>
              <a:t>马格里奥尼回应</a:t>
            </a:r>
            <a:r>
              <a:rPr lang="en-US" altLang="zh-CN" dirty="0">
                <a:ea typeface="vivo type CN简 Regular" panose="02000500000000000000"/>
              </a:rPr>
              <a:t>……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18177" y="1628534"/>
            <a:ext cx="271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vivo type CN简 Regular" panose="02000500000000000000"/>
              </a:rPr>
              <a:t>title:</a:t>
            </a:r>
            <a:r>
              <a:rPr lang="zh-CN" altLang="en-US" dirty="0">
                <a:ea typeface="vivo type CN简 Regular" panose="02000500000000000000"/>
              </a:rPr>
              <a:t>澳媒再度针对孙杨：他是中国宠儿，和特权阶层关系好，没人想罚他</a:t>
            </a:r>
          </a:p>
          <a:p>
            <a:r>
              <a:rPr lang="en-US" altLang="zh-CN" dirty="0">
                <a:ea typeface="vivo type CN简 Regular" panose="02000500000000000000"/>
              </a:rPr>
              <a:t>Content:</a:t>
            </a:r>
            <a:r>
              <a:rPr lang="zh-CN" altLang="en-US" dirty="0">
                <a:ea typeface="vivo type CN简 Regular" panose="02000500000000000000"/>
              </a:rPr>
              <a:t>针对此前霍顿炮轰孙杨</a:t>
            </a:r>
            <a:r>
              <a:rPr lang="en-US" altLang="zh-CN" dirty="0">
                <a:ea typeface="vivo type CN简 Regular" panose="02000500000000000000"/>
              </a:rPr>
              <a:t>……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44913" y="2786531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Regular" panose="02000500000000000000"/>
              </a:rPr>
              <a:t>文本</a:t>
            </a:r>
            <a:r>
              <a:rPr lang="en-US" altLang="zh-CN" dirty="0">
                <a:ea typeface="vivo type CN简 Regular" panose="02000500000000000000"/>
              </a:rPr>
              <a:t>A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8493" y="2788378"/>
            <a:ext cx="81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Regular" panose="02000500000000000000"/>
              </a:rPr>
              <a:t>文本</a:t>
            </a:r>
            <a:r>
              <a:rPr lang="en-US" altLang="zh-CN" dirty="0">
                <a:ea typeface="vivo type CN简 Regular" panose="02000500000000000000"/>
              </a:rPr>
              <a:t>B</a:t>
            </a:r>
            <a:endParaRPr lang="zh-CN" altLang="en-US" dirty="0">
              <a:ea typeface="vivo type CN简 Regular" panose="0200050000000000000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412254" y="3228972"/>
            <a:ext cx="1" cy="713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055286" y="3228972"/>
            <a:ext cx="1" cy="713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17452" y="4025385"/>
            <a:ext cx="397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Regular" panose="02000500000000000000"/>
              </a:rPr>
              <a:t>{</a:t>
            </a:r>
            <a:r>
              <a:rPr lang="zh-CN" altLang="en-US" sz="1600" dirty="0">
                <a:ea typeface="vivo type CN简 Regular" panose="02000500000000000000"/>
              </a:rPr>
              <a:t>孙杨、国际泳联、谈孙、判定、应以</a:t>
            </a:r>
            <a:r>
              <a:rPr lang="en-US" altLang="zh-CN" sz="1600" dirty="0">
                <a:ea typeface="vivo type CN简 Regular" panose="02000500000000000000"/>
              </a:rPr>
              <a:t>}</a:t>
            </a:r>
            <a:endParaRPr lang="zh-CN" altLang="en-US" sz="1600" dirty="0">
              <a:ea typeface="vivo type CN简 Regular" panose="0200050000000000000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50262" y="4025385"/>
            <a:ext cx="397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Regular" panose="02000500000000000000"/>
              </a:rPr>
              <a:t>{</a:t>
            </a:r>
            <a:r>
              <a:rPr lang="zh-CN" altLang="en-US" sz="1600" dirty="0">
                <a:ea typeface="vivo type CN简 Regular" panose="02000500000000000000"/>
              </a:rPr>
              <a:t>孙杨、国际泳联</a:t>
            </a:r>
            <a:r>
              <a:rPr lang="zh-CN" altLang="en-US" sz="1600" dirty="0" smtClean="0">
                <a:ea typeface="vivo type CN简 Regular" panose="02000500000000000000"/>
              </a:rPr>
              <a:t>、杰克、澳媒、特权阶层</a:t>
            </a:r>
            <a:r>
              <a:rPr lang="en-US" altLang="zh-CN" sz="1600" dirty="0" smtClean="0">
                <a:ea typeface="vivo type CN简 Regular" panose="02000500000000000000"/>
              </a:rPr>
              <a:t>}</a:t>
            </a:r>
            <a:endParaRPr lang="zh-CN" altLang="en-US" sz="1600" dirty="0">
              <a:ea typeface="vivo type CN简 Regular" panose="0200050000000000000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404469" y="4364612"/>
            <a:ext cx="609319" cy="35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14869" y="4364612"/>
            <a:ext cx="635409" cy="35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93818" y="4450498"/>
            <a:ext cx="24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Regular" panose="02000500000000000000"/>
              </a:rPr>
              <a:t>合并为公用</a:t>
            </a:r>
            <a:r>
              <a:rPr lang="zh-CN" altLang="en-US" dirty="0" smtClean="0">
                <a:ea typeface="vivo type CN简 Regular" panose="02000500000000000000"/>
              </a:rPr>
              <a:t>词组，避免重复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40230" y="5166304"/>
            <a:ext cx="610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Regular" panose="02000500000000000000"/>
              </a:rPr>
              <a:t>{</a:t>
            </a:r>
            <a:r>
              <a:rPr lang="zh-CN" altLang="en-US" sz="1600" dirty="0">
                <a:ea typeface="vivo type CN简 Regular" panose="02000500000000000000"/>
              </a:rPr>
              <a:t>孙杨、国际泳联、谈孙、判定、</a:t>
            </a:r>
            <a:r>
              <a:rPr lang="zh-CN" altLang="en-US" sz="1600" dirty="0" smtClean="0">
                <a:ea typeface="vivo type CN简 Regular" panose="02000500000000000000"/>
              </a:rPr>
              <a:t>应以、杰克、澳媒、特权阶层</a:t>
            </a:r>
            <a:r>
              <a:rPr lang="en-US" altLang="zh-CN" sz="1600" dirty="0" smtClean="0">
                <a:ea typeface="vivo type CN简 Regular" panose="02000500000000000000"/>
              </a:rPr>
              <a:t>}</a:t>
            </a:r>
            <a:endParaRPr lang="zh-CN" altLang="en-US" sz="1600" dirty="0">
              <a:ea typeface="vivo type CN简 Regular" panose="0200050000000000000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02841" y="5574333"/>
            <a:ext cx="1" cy="713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86704120"/>
              </p:ext>
            </p:extLst>
          </p:nvPr>
        </p:nvGraphicFramePr>
        <p:xfrm>
          <a:off x="819912" y="1859900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809" y="185604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任务：内容的时效性设置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09" y="292353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完成方案：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03917" y="4891177"/>
            <a:ext cx="8626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5222" y="553815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63893" y="5538158"/>
            <a:ext cx="35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体育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2</a:t>
            </a:r>
            <a:r>
              <a:rPr lang="zh-CN" altLang="en-US" dirty="0">
                <a:ea typeface="vivo type CN简 Light" panose="02000400000000000000"/>
              </a:rPr>
              <a:t>天</a:t>
            </a:r>
            <a:endParaRPr lang="en-US" altLang="zh-CN" dirty="0">
              <a:ea typeface="vivo type CN简 Light" panose="02000400000000000000"/>
            </a:endParaRPr>
          </a:p>
          <a:p>
            <a:r>
              <a:rPr lang="zh-CN" altLang="en-US" dirty="0">
                <a:ea typeface="vivo type CN简 Light" panose="02000400000000000000"/>
              </a:rPr>
              <a:t>政治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3</a:t>
            </a:r>
            <a:r>
              <a:rPr lang="zh-CN" altLang="en-US" dirty="0">
                <a:ea typeface="vivo type CN简 Light" panose="02000400000000000000"/>
              </a:rPr>
              <a:t>天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93102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4103" y="5491991"/>
            <a:ext cx="28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7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21</a:t>
            </a:r>
            <a:r>
              <a:rPr lang="zh-CN" altLang="en-US" dirty="0" smtClean="0">
                <a:ea typeface="vivo type CN简 Light" panose="02000400000000000000"/>
              </a:rPr>
              <a:t>日，南京市市委</a:t>
            </a:r>
            <a:r>
              <a:rPr lang="en-US" altLang="zh-CN" dirty="0" smtClean="0">
                <a:ea typeface="vivo type CN简 Light" panose="02000400000000000000"/>
              </a:rPr>
              <a:t>..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073661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816196" y="2642814"/>
            <a:ext cx="8628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37460" y="2069523"/>
            <a:ext cx="5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60921" y="2017211"/>
            <a:ext cx="15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孙杨事件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乔碧罗事件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268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959" y="1069829"/>
            <a:ext cx="67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文章相似度的具体实现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2855343" y="1847968"/>
            <a:ext cx="2126730" cy="73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40230" y="1467988"/>
            <a:ext cx="610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Regular" panose="02000500000000000000"/>
              </a:rPr>
              <a:t>{</a:t>
            </a:r>
            <a:r>
              <a:rPr lang="zh-CN" altLang="en-US" sz="1600" dirty="0">
                <a:ea typeface="vivo type CN简 Regular" panose="02000500000000000000"/>
              </a:rPr>
              <a:t>孙杨、国际泳联、谈孙、判定、</a:t>
            </a:r>
            <a:r>
              <a:rPr lang="zh-CN" altLang="en-US" sz="1600" dirty="0" smtClean="0">
                <a:ea typeface="vivo type CN简 Regular" panose="02000500000000000000"/>
              </a:rPr>
              <a:t>应以、杰克、澳媒、特权阶层</a:t>
            </a:r>
            <a:r>
              <a:rPr lang="en-US" altLang="zh-CN" sz="1600" dirty="0" smtClean="0">
                <a:ea typeface="vivo type CN简 Regular" panose="02000500000000000000"/>
              </a:rPr>
              <a:t>}</a:t>
            </a:r>
            <a:endParaRPr lang="zh-CN" altLang="en-US" sz="1600" dirty="0">
              <a:ea typeface="vivo type CN简 Regular" panose="0200050000000000000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673043" y="1847968"/>
            <a:ext cx="2125236" cy="679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19909" y="2217946"/>
            <a:ext cx="30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Regular" panose="02000500000000000000"/>
              </a:rPr>
              <a:t>带着该关键词词组从各自文本中生成</a:t>
            </a:r>
            <a:r>
              <a:rPr lang="en-US" altLang="zh-CN" sz="1600" dirty="0">
                <a:ea typeface="vivo type CN简 Regular" panose="02000500000000000000"/>
              </a:rPr>
              <a:t>TF-IDF</a:t>
            </a:r>
            <a:r>
              <a:rPr lang="zh-CN" altLang="en-US" sz="1600" dirty="0">
                <a:ea typeface="vivo type CN简 Regular" panose="02000500000000000000"/>
              </a:rPr>
              <a:t>数组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6105" y="2788626"/>
            <a:ext cx="61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Regular" panose="02000500000000000000"/>
              </a:rPr>
              <a:t>{0.0979,0.0842,0.0505,0.0478,0.0472,0,0,0}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44104" y="2728241"/>
            <a:ext cx="61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Regular" panose="02000500000000000000"/>
              </a:rPr>
              <a:t>{0.0547,0.0329,0,0,0,0.0161,0.0141,0.0136}</a:t>
            </a:r>
            <a:endParaRPr lang="zh-CN" altLang="en-US" dirty="0">
              <a:ea typeface="vivo type CN简 Regular" panose="0200050000000000000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855343" y="3157958"/>
            <a:ext cx="1854680" cy="105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529531" y="3088563"/>
            <a:ext cx="2041324" cy="112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033167" y="3225892"/>
            <a:ext cx="30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Regular" panose="02000500000000000000"/>
              </a:rPr>
              <a:t>计算两个数组的余弦距离，即为相似度</a:t>
            </a:r>
            <a:endParaRPr lang="zh-CN" altLang="en-US" sz="1600" dirty="0">
              <a:ea typeface="vivo type CN简 Regular" panose="0200050000000000000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041" y="5080913"/>
            <a:ext cx="4695238" cy="1580952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3103041" y="4183153"/>
            <a:ext cx="61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Regular" panose="02000500000000000000"/>
              </a:rPr>
              <a:t>{0.0979,0.0842,0.0505,0.0478,0.0472   ,0          ,0          ,0}</a:t>
            </a:r>
            <a:endParaRPr lang="zh-CN" altLang="en-US" dirty="0">
              <a:ea typeface="vivo type CN简 Regular" panose="0200050000000000000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03041" y="4569364"/>
            <a:ext cx="61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Regular" panose="02000500000000000000"/>
              </a:rPr>
              <a:t>{0.0547,0.0329,0          ,0          ,0             ,0.0161,0.0141,0.0136}</a:t>
            </a:r>
            <a:endParaRPr lang="zh-CN" altLang="en-US" dirty="0">
              <a:ea typeface="vivo type CN简 Regular" panose="0200050000000000000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729932" y="4485735"/>
            <a:ext cx="118181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972137" y="4254903"/>
            <a:ext cx="1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Regular" panose="02000500000000000000"/>
              </a:rPr>
              <a:t>0.76784</a:t>
            </a:r>
            <a:endParaRPr lang="zh-CN" altLang="en-US" sz="2400" dirty="0">
              <a:ea typeface="vivo type CN简 Regular" panose="0200050000000000000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567191" y="3995890"/>
            <a:ext cx="178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Regular" panose="02000500000000000000"/>
              </a:rPr>
              <a:t>求出最终相似度</a:t>
            </a:r>
            <a:endParaRPr lang="zh-CN" altLang="en-US" sz="1600" dirty="0">
              <a:ea typeface="vivo type CN简 Regular" panose="0200050000000000000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528543" y="4646761"/>
            <a:ext cx="17252" cy="105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498350" y="4911636"/>
            <a:ext cx="178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vivo type CN简 Regular" panose="02000500000000000000"/>
              </a:rPr>
              <a:t>&gt;</a:t>
            </a:r>
            <a:r>
              <a:rPr lang="zh-CN" altLang="en-US" sz="1600" dirty="0" smtClean="0">
                <a:ea typeface="vivo type CN简 Regular" panose="02000500000000000000"/>
              </a:rPr>
              <a:t>设定的阈值</a:t>
            </a:r>
            <a:endParaRPr lang="zh-CN" altLang="en-US" sz="1600" dirty="0">
              <a:ea typeface="vivo type CN简 Regular" panose="0200050000000000000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325969" y="5748397"/>
            <a:ext cx="323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vivo type CN简 Regular" panose="02000500000000000000"/>
              </a:rPr>
              <a:t>两篇文章属于一篇话题</a:t>
            </a:r>
          </a:p>
        </p:txBody>
      </p:sp>
    </p:spTree>
    <p:extLst>
      <p:ext uri="{BB962C8B-B14F-4D97-AF65-F5344CB8AC3E}">
        <p14:creationId xmlns:p14="http://schemas.microsoft.com/office/powerpoint/2010/main" val="28976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2218" y="1213424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话题的识别与归类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861" y="1962380"/>
            <a:ext cx="42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功能实现：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0327" y="4699882"/>
            <a:ext cx="1923691" cy="1086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一篇新的新闻进入数据库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432979" y="5044938"/>
            <a:ext cx="905773" cy="39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442654" y="4656747"/>
            <a:ext cx="3277323" cy="1086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与数据库的中保存的每一个话题中的每一篇文章进行相似度比较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34682" y="1059428"/>
            <a:ext cx="4606506" cy="1880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56008" y="1327914"/>
            <a:ext cx="1380226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乔碧罗直播事件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37935" y="1343286"/>
            <a:ext cx="1380226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乔碧罗直播间被封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04500" y="1962003"/>
            <a:ext cx="1600362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乔碧罗永久禁止直播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5866" y="1951235"/>
            <a:ext cx="151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话题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12965" y="2043904"/>
            <a:ext cx="4606506" cy="1880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575761" y="3095673"/>
            <a:ext cx="151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话题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03984" y="2412900"/>
            <a:ext cx="1624329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保时捷女车主被扇耳光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456536" y="2412900"/>
            <a:ext cx="1974259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被保时捷女车主扇耳光男子回应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710487" y="3039728"/>
            <a:ext cx="1624329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保时捷女车主身份曝光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61143" y="3858200"/>
            <a:ext cx="2267978" cy="707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保时捷女车主老公被停职调查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4822935" y="2983927"/>
            <a:ext cx="413299" cy="828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 rot="3414509">
            <a:off x="6892841" y="3279570"/>
            <a:ext cx="419937" cy="9379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80103" y="3245445"/>
            <a:ext cx="12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相似度：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12965" y="3920748"/>
            <a:ext cx="33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相似度：</a:t>
            </a:r>
            <a:r>
              <a:rPr lang="en-US" altLang="zh-CN" dirty="0" smtClean="0"/>
              <a:t>0.52 &gt; </a:t>
            </a:r>
            <a:r>
              <a:rPr lang="zh-CN" altLang="en-US" dirty="0" smtClean="0"/>
              <a:t>设定的阈值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823879" y="5001803"/>
            <a:ext cx="855784" cy="39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703984" y="4656747"/>
            <a:ext cx="4115487" cy="1086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存在超过阈值的相似度：归为该话题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不存在：自己成为一个独立的话题</a:t>
            </a:r>
            <a:endParaRPr lang="zh-CN" altLang="en-US" dirty="0"/>
          </a:p>
        </p:txBody>
      </p:sp>
      <p:sp>
        <p:nvSpPr>
          <p:cNvPr id="23" name="圆角右箭头 22"/>
          <p:cNvSpPr/>
          <p:nvPr/>
        </p:nvSpPr>
        <p:spPr>
          <a:xfrm flipH="1" flipV="1">
            <a:off x="9077078" y="5786811"/>
            <a:ext cx="878280" cy="7667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807064" y="5897804"/>
            <a:ext cx="3087411" cy="888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调整该话题内其他新闻的时效性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8757860"/>
              </p:ext>
            </p:extLst>
          </p:nvPr>
        </p:nvGraphicFramePr>
        <p:xfrm>
          <a:off x="819912" y="1859900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809" y="185604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任务：内容的时效性设置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09" y="292353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完成方案：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03917" y="4891177"/>
            <a:ext cx="8626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5222" y="553815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63893" y="5538158"/>
            <a:ext cx="35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体育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2</a:t>
            </a:r>
            <a:r>
              <a:rPr lang="zh-CN" altLang="en-US" dirty="0">
                <a:ea typeface="vivo type CN简 Light" panose="02000400000000000000"/>
              </a:rPr>
              <a:t>天</a:t>
            </a:r>
            <a:endParaRPr lang="en-US" altLang="zh-CN" dirty="0">
              <a:ea typeface="vivo type CN简 Light" panose="02000400000000000000"/>
            </a:endParaRPr>
          </a:p>
          <a:p>
            <a:r>
              <a:rPr lang="zh-CN" altLang="en-US" dirty="0">
                <a:ea typeface="vivo type CN简 Light" panose="02000400000000000000"/>
              </a:rPr>
              <a:t>政治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3</a:t>
            </a:r>
            <a:r>
              <a:rPr lang="zh-CN" altLang="en-US" dirty="0">
                <a:ea typeface="vivo type CN简 Light" panose="02000400000000000000"/>
              </a:rPr>
              <a:t>天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93102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4103" y="5491991"/>
            <a:ext cx="28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7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21</a:t>
            </a:r>
            <a:r>
              <a:rPr lang="zh-CN" altLang="en-US" dirty="0" smtClean="0">
                <a:ea typeface="vivo type CN简 Light" panose="02000400000000000000"/>
              </a:rPr>
              <a:t>日，南京市市委</a:t>
            </a:r>
            <a:r>
              <a:rPr lang="en-US" altLang="zh-CN" dirty="0" smtClean="0">
                <a:ea typeface="vivo type CN简 Light" panose="02000400000000000000"/>
              </a:rPr>
              <a:t>..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073661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816196" y="2642814"/>
            <a:ext cx="8628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37460" y="2069523"/>
            <a:ext cx="5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60921" y="2017211"/>
            <a:ext cx="15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孙杨事件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乔碧罗事件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352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332" y="1114332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Web</a:t>
            </a:r>
            <a:r>
              <a:rPr lang="zh-CN" altLang="en-US" sz="2400" dirty="0" smtClean="0">
                <a:ea typeface="vivo type CN简 Light" panose="02000400000000000000"/>
              </a:rPr>
              <a:t>项目构建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578" y="1713813"/>
            <a:ext cx="10059976" cy="49067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373923" y="1327914"/>
            <a:ext cx="89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前端</a:t>
            </a:r>
            <a:r>
              <a:rPr lang="en-US" altLang="zh-CN" dirty="0">
                <a:ea typeface="vivo type CN简 Light" panose="02000400000000000000"/>
              </a:rPr>
              <a:t>:Vue.js + elementUI	</a:t>
            </a:r>
            <a:r>
              <a:rPr lang="zh-CN" altLang="en-US" dirty="0">
                <a:ea typeface="vivo type CN简 Light" panose="02000400000000000000"/>
              </a:rPr>
              <a:t>实现功能</a:t>
            </a:r>
            <a:r>
              <a:rPr lang="en-US" altLang="zh-CN" dirty="0">
                <a:ea typeface="vivo type CN简 Light" panose="02000400000000000000"/>
              </a:rPr>
              <a:t>:</a:t>
            </a:r>
            <a:r>
              <a:rPr lang="zh-CN" altLang="en-US" dirty="0">
                <a:ea typeface="vivo type CN简 Light" panose="02000400000000000000"/>
              </a:rPr>
              <a:t>内容列表展示、内容查看、内容的添加和删除</a:t>
            </a:r>
          </a:p>
        </p:txBody>
      </p:sp>
    </p:spTree>
    <p:extLst>
      <p:ext uri="{BB962C8B-B14F-4D97-AF65-F5344CB8AC3E}">
        <p14:creationId xmlns:p14="http://schemas.microsoft.com/office/powerpoint/2010/main" val="12624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959" y="1278342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Web</a:t>
            </a:r>
            <a:r>
              <a:rPr lang="zh-CN" altLang="en-US" sz="2400" dirty="0" smtClean="0">
                <a:ea typeface="vivo type CN简 Light" panose="02000400000000000000"/>
              </a:rPr>
              <a:t>项目构建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73923" y="1327914"/>
            <a:ext cx="89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前端</a:t>
            </a:r>
            <a:r>
              <a:rPr lang="en-US" altLang="zh-CN" dirty="0">
                <a:ea typeface="vivo type CN简 Light" panose="02000400000000000000"/>
              </a:rPr>
              <a:t>:Vue.js + elementUI	</a:t>
            </a:r>
            <a:r>
              <a:rPr lang="zh-CN" altLang="en-US" dirty="0">
                <a:ea typeface="vivo type CN简 Light" panose="02000400000000000000"/>
              </a:rPr>
              <a:t>实现功能</a:t>
            </a:r>
            <a:r>
              <a:rPr lang="en-US" altLang="zh-CN" dirty="0">
                <a:ea typeface="vivo type CN简 Light" panose="02000400000000000000"/>
              </a:rPr>
              <a:t>:</a:t>
            </a:r>
            <a:r>
              <a:rPr lang="zh-CN" altLang="en-US" dirty="0">
                <a:ea typeface="vivo type CN简 Light" panose="02000400000000000000"/>
              </a:rPr>
              <a:t>内容列表展示、内容查看、内容的添加和删除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595" y="1868194"/>
            <a:ext cx="9014903" cy="43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0706" y="1278896"/>
            <a:ext cx="340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Web</a:t>
            </a:r>
            <a:r>
              <a:rPr lang="zh-CN" altLang="en-US" sz="2400" dirty="0" smtClean="0">
                <a:ea typeface="vivo type CN简 Light" panose="02000400000000000000"/>
              </a:rPr>
              <a:t>项目构建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73923" y="1327914"/>
            <a:ext cx="89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前端</a:t>
            </a:r>
            <a:r>
              <a:rPr lang="en-US" altLang="zh-CN" dirty="0">
                <a:ea typeface="vivo type CN简 Light" panose="02000400000000000000"/>
              </a:rPr>
              <a:t>:Vue.js + elementUI	</a:t>
            </a:r>
            <a:r>
              <a:rPr lang="zh-CN" altLang="en-US" dirty="0">
                <a:ea typeface="vivo type CN简 Light" panose="02000400000000000000"/>
              </a:rPr>
              <a:t>实现功能</a:t>
            </a:r>
            <a:r>
              <a:rPr lang="en-US" altLang="zh-CN" dirty="0">
                <a:ea typeface="vivo type CN简 Light" panose="02000400000000000000"/>
              </a:rPr>
              <a:t>:</a:t>
            </a:r>
            <a:r>
              <a:rPr lang="zh-CN" altLang="en-US" dirty="0">
                <a:ea typeface="vivo type CN简 Light" panose="02000400000000000000"/>
              </a:rPr>
              <a:t>内容列表展示、内容查看、内容的添加和删除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71" y="1904205"/>
            <a:ext cx="9476190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11964" y="3245719"/>
            <a:ext cx="816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a typeface="vivo type CN简 Light" panose="02000400000000000000"/>
              </a:rPr>
              <a:t>项目中的技术点、优化点以及遇到的问题</a:t>
            </a:r>
            <a:endParaRPr lang="zh-CN" altLang="en-US" sz="32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094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640" y="1274932"/>
            <a:ext cx="459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Web</a:t>
            </a:r>
            <a:r>
              <a:rPr lang="zh-CN" altLang="en-US" sz="2400" dirty="0" smtClean="0">
                <a:ea typeface="vivo type CN简 Light" panose="02000400000000000000"/>
              </a:rPr>
              <a:t>项目</a:t>
            </a:r>
            <a:r>
              <a:rPr lang="zh-CN" altLang="en-US" sz="2400" dirty="0" smtClean="0">
                <a:ea typeface="vivo type CN简 Light" panose="02000400000000000000"/>
              </a:rPr>
              <a:t>构建技术点与优化点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66017" y="1308404"/>
            <a:ext cx="473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后端：</a:t>
            </a:r>
            <a:r>
              <a:rPr lang="en-US" altLang="zh-CN" dirty="0" smtClean="0">
                <a:ea typeface="vivo type CN简 Light" panose="02000400000000000000"/>
              </a:rPr>
              <a:t>SpringBoot + MyBatis</a:t>
            </a:r>
            <a:r>
              <a:rPr lang="en-US" altLang="zh-CN" dirty="0">
                <a:ea typeface="vivo type CN简 Light" panose="02000400000000000000"/>
              </a:rPr>
              <a:t>	</a:t>
            </a:r>
            <a:r>
              <a:rPr lang="en-US" altLang="zh-CN" dirty="0" smtClean="0">
                <a:ea typeface="vivo type CN简 Light" panose="02000400000000000000"/>
              </a:rPr>
              <a:t>+ MySQL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916" y="2104586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vivo type CN简 Light" panose="02000400000000000000"/>
              </a:rPr>
              <a:t>Redis </a:t>
            </a:r>
            <a:r>
              <a:rPr lang="zh-CN" altLang="en-US" dirty="0">
                <a:ea typeface="vivo type CN简 Light" panose="02000400000000000000"/>
              </a:rPr>
              <a:t>作新闻内容缓存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1916" y="3210800"/>
            <a:ext cx="65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vivo type CN简 Light" panose="02000400000000000000"/>
              </a:rPr>
              <a:t>RabbitMQ </a:t>
            </a:r>
            <a:r>
              <a:rPr lang="zh-CN" altLang="en-US" dirty="0">
                <a:ea typeface="vivo type CN简 Light" panose="02000400000000000000"/>
              </a:rPr>
              <a:t>作消息队列，负责异步执行调整主题内新闻时效性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6207" y="4426727"/>
            <a:ext cx="65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vivo type CN简 Light" panose="02000400000000000000"/>
              </a:rPr>
              <a:t>MySQL </a:t>
            </a:r>
            <a:r>
              <a:rPr lang="zh-CN" altLang="en-US" dirty="0">
                <a:ea typeface="vivo type CN简 Light" panose="02000400000000000000"/>
              </a:rPr>
              <a:t>设置定时任务，异常过期的</a:t>
            </a:r>
            <a:r>
              <a:rPr lang="zh-CN" altLang="en-US" dirty="0" smtClean="0">
                <a:ea typeface="vivo type CN简 Light" panose="02000400000000000000"/>
              </a:rPr>
              <a:t>内容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207" y="5579864"/>
            <a:ext cx="65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Logback </a:t>
            </a:r>
            <a:r>
              <a:rPr lang="zh-CN" altLang="en-US" dirty="0" smtClean="0">
                <a:ea typeface="vivo type CN简 Light" panose="02000400000000000000"/>
              </a:rPr>
              <a:t>作为日志系统 记录时效性调整情况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5292" y="1946480"/>
            <a:ext cx="1492370" cy="59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vivo type CN简 Light" panose="02000400000000000000"/>
              </a:rPr>
              <a:t>访问接口请求内容</a:t>
            </a:r>
          </a:p>
        </p:txBody>
      </p:sp>
      <p:cxnSp>
        <p:nvCxnSpPr>
          <p:cNvPr id="13" name="直接箭头连接符 12"/>
          <p:cNvCxnSpPr>
            <a:endCxn id="20" idx="1"/>
          </p:cNvCxnSpPr>
          <p:nvPr/>
        </p:nvCxnSpPr>
        <p:spPr>
          <a:xfrm flipV="1">
            <a:off x="4779809" y="2000102"/>
            <a:ext cx="1316191" cy="30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96000" y="1687160"/>
            <a:ext cx="1417608" cy="62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vivo type CN简 Light" panose="02000400000000000000"/>
              </a:rPr>
              <a:t>缓存命中，直接返回</a:t>
            </a:r>
          </a:p>
        </p:txBody>
      </p:sp>
      <p:sp>
        <p:nvSpPr>
          <p:cNvPr id="21" name="矩形 20"/>
          <p:cNvSpPr/>
          <p:nvPr/>
        </p:nvSpPr>
        <p:spPr>
          <a:xfrm>
            <a:off x="5952226" y="2434128"/>
            <a:ext cx="2406770" cy="62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vivo type CN简 Light" panose="02000400000000000000"/>
              </a:rPr>
              <a:t>缓存命中失败，从数据库查找返回</a:t>
            </a: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4779809" y="2415166"/>
            <a:ext cx="1172417" cy="3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7" idx="1"/>
          </p:cNvCxnSpPr>
          <p:nvPr/>
        </p:nvCxnSpPr>
        <p:spPr>
          <a:xfrm>
            <a:off x="8358996" y="2747686"/>
            <a:ext cx="655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14602" y="2443747"/>
            <a:ext cx="2096219" cy="60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vivo type CN简 Light" panose="02000400000000000000"/>
              </a:rPr>
              <a:t>设置过期时间，存入缓存</a:t>
            </a:r>
          </a:p>
        </p:txBody>
      </p:sp>
      <p:sp>
        <p:nvSpPr>
          <p:cNvPr id="28" name="矩形 27"/>
          <p:cNvSpPr/>
          <p:nvPr/>
        </p:nvSpPr>
        <p:spPr>
          <a:xfrm>
            <a:off x="3295293" y="3712597"/>
            <a:ext cx="1492368" cy="55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vivo type CN简 Light" panose="02000400000000000000"/>
              </a:rPr>
              <a:t>前端传入内容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787660" y="4020847"/>
            <a:ext cx="767751" cy="1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55411" y="3553885"/>
            <a:ext cx="2182483" cy="93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vivo type CN简 Light" panose="02000400000000000000"/>
              </a:rPr>
              <a:t>执行分类逻辑和时间提取逻辑后，得出时效性直接返回</a:t>
            </a:r>
          </a:p>
        </p:txBody>
      </p:sp>
      <p:cxnSp>
        <p:nvCxnSpPr>
          <p:cNvPr id="38" name="直接箭头连接符 37"/>
          <p:cNvCxnSpPr>
            <a:stCxn id="33" idx="3"/>
          </p:cNvCxnSpPr>
          <p:nvPr/>
        </p:nvCxnSpPr>
        <p:spPr>
          <a:xfrm>
            <a:off x="7737894" y="4020847"/>
            <a:ext cx="68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419381" y="3712597"/>
            <a:ext cx="1492368" cy="55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vivo type CN简 Light" panose="02000400000000000000"/>
              </a:rPr>
              <a:t>将内容存入消息队列</a:t>
            </a:r>
            <a:endParaRPr lang="zh-CN" altLang="en-US" dirty="0">
              <a:solidFill>
                <a:schemeClr val="bg1"/>
              </a:solidFill>
              <a:ea typeface="vivo type CN简 Light" panose="0200040000000000000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73527" y="5088041"/>
            <a:ext cx="2173857" cy="983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vivo type CN简 Light" panose="02000400000000000000"/>
              </a:rPr>
              <a:t>异步从消息队列中取出内容，执行话题调整逻辑</a:t>
            </a:r>
            <a:endParaRPr lang="zh-CN" altLang="en-US" dirty="0">
              <a:solidFill>
                <a:schemeClr val="bg1"/>
              </a:solidFill>
              <a:ea typeface="vivo type CN简 Light" panose="02000400000000000000"/>
            </a:endParaRPr>
          </a:p>
        </p:txBody>
      </p:sp>
      <p:cxnSp>
        <p:nvCxnSpPr>
          <p:cNvPr id="42" name="直接箭头连接符 41"/>
          <p:cNvCxnSpPr>
            <a:endCxn id="39" idx="2"/>
          </p:cNvCxnSpPr>
          <p:nvPr/>
        </p:nvCxnSpPr>
        <p:spPr>
          <a:xfrm flipV="1">
            <a:off x="9165565" y="4270083"/>
            <a:ext cx="0" cy="81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711" y="2208948"/>
            <a:ext cx="340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模型的保存</a:t>
            </a:r>
            <a:r>
              <a:rPr lang="en-US" altLang="zh-CN" sz="2000" dirty="0" smtClean="0">
                <a:ea typeface="vivo type CN简 Light" panose="02000400000000000000"/>
              </a:rPr>
              <a:t>(.pb</a:t>
            </a:r>
            <a:r>
              <a:rPr lang="zh-CN" altLang="en-US" sz="2000" dirty="0" smtClean="0">
                <a:ea typeface="vivo type CN简 Light" panose="02000400000000000000"/>
              </a:rPr>
              <a:t>格式</a:t>
            </a:r>
            <a:r>
              <a:rPr lang="en-US" altLang="zh-CN" sz="2000" dirty="0" smtClean="0">
                <a:ea typeface="vivo type CN简 Light" panose="02000400000000000000"/>
              </a:rPr>
              <a:t>)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7" y="2764014"/>
            <a:ext cx="6023209" cy="626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88" y="4293532"/>
            <a:ext cx="2838713" cy="788532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200940" y="3632533"/>
            <a:ext cx="594360" cy="515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46644" y="4070805"/>
            <a:ext cx="2309204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1318" y="4859965"/>
            <a:ext cx="2212848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55848" y="3936916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变量信息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55848" y="5162171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模型信息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70448" y="1630802"/>
            <a:ext cx="340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在</a:t>
            </a:r>
            <a:r>
              <a:rPr lang="en-US" altLang="zh-CN" dirty="0" smtClean="0">
                <a:ea typeface="vivo type CN简 Light" panose="02000400000000000000"/>
              </a:rPr>
              <a:t>java</a:t>
            </a:r>
            <a:r>
              <a:rPr lang="zh-CN" altLang="en-US" dirty="0" smtClean="0">
                <a:ea typeface="vivo type CN简 Light" panose="02000400000000000000"/>
              </a:rPr>
              <a:t>调用该模型时会出现同一输入的输出相差过大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0448" y="5531503"/>
            <a:ext cx="348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原因：没有保存为静态图</a:t>
            </a:r>
            <a:r>
              <a:rPr lang="en-US" altLang="zh-CN" dirty="0" smtClean="0">
                <a:ea typeface="vivo type CN简 Light" panose="02000400000000000000"/>
              </a:rPr>
              <a:t>or</a:t>
            </a:r>
            <a:r>
              <a:rPr lang="zh-CN" altLang="en-US" dirty="0" smtClean="0">
                <a:ea typeface="vivo type CN简 Light" panose="02000400000000000000"/>
              </a:rPr>
              <a:t>加载模型后没有加载变量信息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遇到的一些困难：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78849" y="1276282"/>
            <a:ext cx="474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vivo type CN简 Light" panose="02000400000000000000"/>
              </a:rPr>
              <a:t>加载训练好的模型后效果不理想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710022" y="2359685"/>
            <a:ext cx="0" cy="280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00318" y="2412872"/>
            <a:ext cx="3483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对机器学习的学习也只是在实习期间才开始，所以打算从后往前排查，通过查看自己的模型和其他人的模型有什么不同之处，找出代码中出现的错误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00318" y="4121582"/>
            <a:ext cx="348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发现自己的模型和其他人的模型在大小上有差距，从这个地方为出发点，找出问题</a:t>
            </a:r>
            <a:endParaRPr lang="zh-CN" altLang="en-US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632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1" y="1475703"/>
            <a:ext cx="340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模型的保存</a:t>
            </a:r>
            <a:r>
              <a:rPr lang="en-US" altLang="zh-CN" sz="2000" dirty="0" smtClean="0">
                <a:ea typeface="vivo type CN简 Light" panose="02000400000000000000"/>
              </a:rPr>
              <a:t>(.pb</a:t>
            </a:r>
            <a:r>
              <a:rPr lang="zh-CN" altLang="en-US" sz="2000" dirty="0" smtClean="0">
                <a:ea typeface="vivo type CN简 Light" panose="02000400000000000000"/>
              </a:rPr>
              <a:t>格式</a:t>
            </a:r>
            <a:r>
              <a:rPr lang="en-US" altLang="zh-CN" sz="2000" dirty="0" smtClean="0">
                <a:ea typeface="vivo type CN简 Light" panose="02000400000000000000"/>
              </a:rPr>
              <a:t>)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1" y="2272065"/>
            <a:ext cx="2838713" cy="788532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804947" y="2049338"/>
            <a:ext cx="2309204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19621" y="2838498"/>
            <a:ext cx="1304683" cy="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14151" y="184503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变量信息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4304" y="2733191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模型信息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21345" y="2917857"/>
            <a:ext cx="436989" cy="7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58334" y="3269602"/>
            <a:ext cx="171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使用</a:t>
            </a:r>
            <a:r>
              <a:rPr lang="en-US" altLang="zh-CN" dirty="0" err="1" smtClean="0">
                <a:ea typeface="vivo type CN简 Light" panose="02000400000000000000"/>
              </a:rPr>
              <a:t>netron</a:t>
            </a:r>
            <a:r>
              <a:rPr lang="zh-CN" altLang="en-US" dirty="0" smtClean="0">
                <a:ea typeface="vivo type CN简 Light" panose="02000400000000000000"/>
              </a:rPr>
              <a:t>查看模型结构</a:t>
            </a:r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74" y="3926436"/>
            <a:ext cx="7585941" cy="250670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84464" y="1845035"/>
            <a:ext cx="277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同时图中有很多</a:t>
            </a:r>
            <a:r>
              <a:rPr lang="en-US" altLang="zh-CN" dirty="0" err="1" smtClean="0">
                <a:ea typeface="vivo type CN简 Light" panose="02000400000000000000"/>
              </a:rPr>
              <a:t>RandomUniform</a:t>
            </a:r>
            <a:r>
              <a:rPr lang="zh-CN" altLang="en-US" dirty="0" smtClean="0">
                <a:ea typeface="vivo type CN简 Light" panose="02000400000000000000"/>
              </a:rPr>
              <a:t>类</a:t>
            </a:r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873" y="2467258"/>
            <a:ext cx="3653871" cy="230817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043873" y="4928616"/>
            <a:ext cx="3653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分析原因：没有加载变量文件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一开始只加载了</a:t>
            </a:r>
            <a:r>
              <a:rPr lang="en-US" altLang="zh-CN" dirty="0" smtClean="0">
                <a:ea typeface="vivo type CN简 Light" panose="02000400000000000000"/>
              </a:rPr>
              <a:t>model</a:t>
            </a:r>
            <a:r>
              <a:rPr lang="zh-CN" altLang="en-US" dirty="0" smtClean="0">
                <a:ea typeface="vivo type CN简 Light" panose="02000400000000000000"/>
              </a:rPr>
              <a:t>，没有用</a:t>
            </a:r>
            <a:r>
              <a:rPr lang="en-US" altLang="zh-CN" dirty="0" err="1" smtClean="0">
                <a:ea typeface="vivo type CN简 Light" panose="02000400000000000000"/>
              </a:rPr>
              <a:t>javaApi</a:t>
            </a:r>
            <a:r>
              <a:rPr lang="zh-CN" altLang="en-US" dirty="0" smtClean="0">
                <a:ea typeface="vivo type CN简 Light" panose="02000400000000000000"/>
              </a:rPr>
              <a:t>加载变量，导致模型如图所示，有大量</a:t>
            </a:r>
            <a:r>
              <a:rPr lang="en-US" altLang="zh-CN" dirty="0" err="1" smtClean="0">
                <a:ea typeface="vivo type CN简 Light" panose="02000400000000000000"/>
              </a:rPr>
              <a:t>RandomUniform</a:t>
            </a:r>
            <a:r>
              <a:rPr lang="zh-CN" altLang="en-US" dirty="0" smtClean="0">
                <a:ea typeface="vivo type CN简 Light" panose="02000400000000000000"/>
              </a:rPr>
              <a:t>占位，预测结果不准确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88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79361523"/>
              </p:ext>
            </p:extLst>
          </p:nvPr>
        </p:nvGraphicFramePr>
        <p:xfrm>
          <a:off x="819912" y="1859900"/>
          <a:ext cx="10552176" cy="46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809" y="185604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任务：内容的时效性设置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809" y="2923538"/>
            <a:ext cx="41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完成方案：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03917" y="4891177"/>
            <a:ext cx="8626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5222" y="553815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63893" y="5538158"/>
            <a:ext cx="35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体育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2</a:t>
            </a:r>
            <a:r>
              <a:rPr lang="zh-CN" altLang="en-US" dirty="0">
                <a:ea typeface="vivo type CN简 Light" panose="02000400000000000000"/>
              </a:rPr>
              <a:t>天</a:t>
            </a:r>
            <a:endParaRPr lang="en-US" altLang="zh-CN" dirty="0">
              <a:ea typeface="vivo type CN简 Light" panose="02000400000000000000"/>
            </a:endParaRPr>
          </a:p>
          <a:p>
            <a:r>
              <a:rPr lang="zh-CN" altLang="en-US" dirty="0">
                <a:ea typeface="vivo type CN简 Light" panose="02000400000000000000"/>
              </a:rPr>
              <a:t>政治</a:t>
            </a:r>
            <a:r>
              <a:rPr lang="zh-CN" altLang="en-US" dirty="0" smtClean="0">
                <a:ea typeface="vivo type CN简 Light" panose="02000400000000000000"/>
              </a:rPr>
              <a:t>：</a:t>
            </a:r>
            <a:r>
              <a:rPr lang="en-US" altLang="zh-CN" dirty="0" smtClean="0">
                <a:ea typeface="vivo type CN简 Light" panose="02000400000000000000"/>
              </a:rPr>
              <a:t>		   3</a:t>
            </a:r>
            <a:r>
              <a:rPr lang="zh-CN" altLang="en-US" dirty="0">
                <a:ea typeface="vivo type CN简 Light" panose="02000400000000000000"/>
              </a:rPr>
              <a:t>天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93102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64103" y="5491991"/>
            <a:ext cx="28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7</a:t>
            </a:r>
            <a:r>
              <a:rPr lang="zh-CN" altLang="en-US" dirty="0" smtClean="0">
                <a:ea typeface="vivo type CN简 Light" panose="02000400000000000000"/>
              </a:rPr>
              <a:t>月</a:t>
            </a:r>
            <a:r>
              <a:rPr lang="en-US" altLang="zh-CN" dirty="0" smtClean="0">
                <a:ea typeface="vivo type CN简 Light" panose="02000400000000000000"/>
              </a:rPr>
              <a:t>21</a:t>
            </a:r>
            <a:r>
              <a:rPr lang="zh-CN" altLang="en-US" dirty="0" smtClean="0">
                <a:ea typeface="vivo type CN简 Light" panose="02000400000000000000"/>
              </a:rPr>
              <a:t>日，南京市市委</a:t>
            </a:r>
            <a:r>
              <a:rPr lang="en-US" altLang="zh-CN" dirty="0" smtClean="0">
                <a:ea typeface="vivo type CN简 Light" panose="02000400000000000000"/>
              </a:rPr>
              <a:t>..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073661" y="4887115"/>
            <a:ext cx="5750" cy="6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816196" y="2642814"/>
            <a:ext cx="8628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37460" y="2069523"/>
            <a:ext cx="5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ivo type CN简 Light" panose="02000400000000000000"/>
              </a:rPr>
              <a:t>e.g.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60921" y="2017211"/>
            <a:ext cx="15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孙杨事件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乔碧罗事件</a:t>
            </a:r>
            <a:endParaRPr lang="en-US" altLang="zh-CN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402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475703"/>
            <a:ext cx="714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同样的模型，使用</a:t>
            </a:r>
            <a:r>
              <a:rPr lang="en-US" altLang="zh-CN" dirty="0" err="1" smtClean="0">
                <a:ea typeface="vivo type CN简 Light" panose="02000400000000000000"/>
              </a:rPr>
              <a:t>convert_variables_to_constants</a:t>
            </a:r>
            <a:r>
              <a:rPr lang="zh-CN" altLang="en-US" dirty="0" smtClean="0">
                <a:ea typeface="vivo type CN简 Light" panose="02000400000000000000"/>
              </a:rPr>
              <a:t>后保存为静态图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77056" y="3447288"/>
            <a:ext cx="881278" cy="17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50124" y="3516352"/>
            <a:ext cx="29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使用</a:t>
            </a:r>
            <a:r>
              <a:rPr lang="en-US" altLang="zh-CN" dirty="0" err="1" smtClean="0">
                <a:ea typeface="vivo type CN简 Light" panose="02000400000000000000"/>
              </a:rPr>
              <a:t>netron</a:t>
            </a:r>
            <a:r>
              <a:rPr lang="zh-CN" altLang="en-US" dirty="0" smtClean="0">
                <a:ea typeface="vivo type CN简 Light" panose="02000400000000000000"/>
              </a:rPr>
              <a:t>查看模型结构</a:t>
            </a:r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1" y="1893252"/>
            <a:ext cx="8733333" cy="10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63" y="2989088"/>
            <a:ext cx="5723809" cy="2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714" y="975296"/>
            <a:ext cx="2342857" cy="5752381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7737339" y="3701018"/>
            <a:ext cx="1735845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8113" y="3978017"/>
            <a:ext cx="78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在调用</a:t>
            </a:r>
            <a:r>
              <a:rPr lang="en-US" altLang="zh-CN" dirty="0" err="1" smtClean="0">
                <a:ea typeface="vivo type CN简 Light" panose="02000400000000000000"/>
              </a:rPr>
              <a:t>tf.graph_util.convert_variables_to_constants</a:t>
            </a:r>
            <a:r>
              <a:rPr lang="zh-CN" altLang="en-US" dirty="0">
                <a:ea typeface="vivo type CN简 Light" panose="02000400000000000000"/>
              </a:rPr>
              <a:t>方法时，</a:t>
            </a:r>
            <a:r>
              <a:rPr lang="zh-CN" altLang="en-US" dirty="0" smtClean="0">
                <a:ea typeface="vivo type CN简 Light" panose="02000400000000000000"/>
              </a:rPr>
              <a:t>程序输出</a:t>
            </a:r>
            <a:r>
              <a:rPr lang="zh-CN" altLang="en-US" dirty="0">
                <a:ea typeface="vivo type CN简 Light" panose="02000400000000000000"/>
              </a:rPr>
              <a:t>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76" y="4434972"/>
            <a:ext cx="5819161" cy="55282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18113" y="4977528"/>
            <a:ext cx="8543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原因：</a:t>
            </a:r>
            <a:r>
              <a:rPr lang="en-US" altLang="zh-CN" dirty="0" err="1" smtClean="0">
                <a:ea typeface="vivo type CN简 Light" panose="02000400000000000000"/>
              </a:rPr>
              <a:t>tf.graph_util.convert_variables_to_constants</a:t>
            </a:r>
            <a:r>
              <a:rPr lang="zh-CN" altLang="en-US" dirty="0">
                <a:ea typeface="vivo type CN简 Light" panose="02000400000000000000"/>
              </a:rPr>
              <a:t>方法将</a:t>
            </a:r>
            <a:r>
              <a:rPr lang="en-US" altLang="zh-CN" dirty="0">
                <a:ea typeface="vivo type CN简 Light" panose="02000400000000000000"/>
              </a:rPr>
              <a:t>Session</a:t>
            </a:r>
            <a:r>
              <a:rPr lang="zh-CN" altLang="en-US" dirty="0">
                <a:ea typeface="vivo type CN简 Light" panose="02000400000000000000"/>
              </a:rPr>
              <a:t>中的变量转换到</a:t>
            </a:r>
            <a:r>
              <a:rPr lang="en-US" altLang="zh-CN" dirty="0" err="1">
                <a:ea typeface="vivo type CN简 Light" panose="02000400000000000000"/>
              </a:rPr>
              <a:t>GraphDef</a:t>
            </a:r>
            <a:r>
              <a:rPr lang="zh-CN" altLang="en-US" dirty="0">
                <a:ea typeface="vivo type CN简 Light" panose="02000400000000000000"/>
              </a:rPr>
              <a:t>中以常量形式存储，由于没有了变量，得到的</a:t>
            </a:r>
            <a:r>
              <a:rPr lang="en-US" altLang="zh-CN" dirty="0" err="1">
                <a:ea typeface="vivo type CN简 Light" panose="02000400000000000000"/>
              </a:rPr>
              <a:t>GraphDef</a:t>
            </a:r>
            <a:r>
              <a:rPr lang="zh-CN" altLang="en-US" dirty="0">
                <a:ea typeface="vivo type CN简 Light" panose="02000400000000000000"/>
              </a:rPr>
              <a:t>中包含了静态图的所有信息，即包含了整个模型，保存</a:t>
            </a:r>
            <a:r>
              <a:rPr lang="en-US" altLang="zh-CN" dirty="0" err="1">
                <a:ea typeface="vivo type CN简 Light" panose="02000400000000000000"/>
              </a:rPr>
              <a:t>GraphDef</a:t>
            </a:r>
            <a:r>
              <a:rPr lang="zh-CN" altLang="en-US" dirty="0">
                <a:ea typeface="vivo type CN简 Light" panose="02000400000000000000"/>
              </a:rPr>
              <a:t>即保存了整个模型。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4420" y="5945455"/>
            <a:ext cx="630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结论：最好将模型保存为</a:t>
            </a:r>
            <a:r>
              <a:rPr lang="en-US" altLang="zh-CN" dirty="0" smtClean="0">
                <a:ea typeface="vivo type CN简 Light" panose="02000400000000000000"/>
              </a:rPr>
              <a:t>pb</a:t>
            </a:r>
            <a:r>
              <a:rPr lang="zh-CN" altLang="en-US" dirty="0" smtClean="0">
                <a:ea typeface="vivo type CN简 Light" panose="02000400000000000000"/>
              </a:rPr>
              <a:t>模型，并且使用</a:t>
            </a:r>
            <a:r>
              <a:rPr lang="en-US" altLang="zh-CN" dirty="0" err="1" smtClean="0">
                <a:ea typeface="vivo type CN简 Light" panose="02000400000000000000"/>
              </a:rPr>
              <a:t>graph_util</a:t>
            </a:r>
            <a:r>
              <a:rPr lang="zh-CN" altLang="en-US" dirty="0" smtClean="0">
                <a:ea typeface="vivo type CN简 Light" panose="02000400000000000000"/>
              </a:rPr>
              <a:t>将模型保存为静态图，更方便在其他语言中调用。</a:t>
            </a:r>
            <a:endParaRPr lang="zh-CN" altLang="en-US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628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遇到的一些困难：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78849" y="1276282"/>
            <a:ext cx="474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文章相似度计算没有现成的框架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618" y="1975450"/>
            <a:ext cx="4649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vivo type CN简 Light" panose="02000400000000000000"/>
              </a:rPr>
              <a:t>Jieba</a:t>
            </a:r>
            <a:r>
              <a:rPr lang="zh-CN" altLang="en-US" sz="2400" dirty="0">
                <a:ea typeface="vivo type CN简 Light" panose="02000400000000000000"/>
              </a:rPr>
              <a:t>分词的</a:t>
            </a:r>
            <a:r>
              <a:rPr lang="en-US" altLang="zh-CN" sz="2400" dirty="0">
                <a:ea typeface="vivo type CN简 Light" panose="02000400000000000000"/>
              </a:rPr>
              <a:t>java</a:t>
            </a:r>
            <a:r>
              <a:rPr lang="zh-CN" altLang="en-US" sz="2400" dirty="0">
                <a:ea typeface="vivo type CN简 Light" panose="02000400000000000000"/>
              </a:rPr>
              <a:t>版本只有分词功能，没有提供计算相似度</a:t>
            </a:r>
            <a:r>
              <a:rPr lang="zh-CN" altLang="en-US" sz="2400" dirty="0" smtClean="0">
                <a:ea typeface="vivo type CN简 Light" panose="02000400000000000000"/>
              </a:rPr>
              <a:t>功能，</a:t>
            </a:r>
            <a:r>
              <a:rPr lang="en-US" altLang="zh-CN" sz="2400" dirty="0" err="1">
                <a:ea typeface="vivo type CN简 Light" panose="02000400000000000000"/>
              </a:rPr>
              <a:t>G</a:t>
            </a:r>
            <a:r>
              <a:rPr lang="en-US" altLang="zh-CN" sz="2400" dirty="0" err="1" smtClean="0">
                <a:ea typeface="vivo type CN简 Light" panose="02000400000000000000"/>
              </a:rPr>
              <a:t>it</a:t>
            </a:r>
            <a:r>
              <a:rPr lang="en-US" altLang="zh-CN" sz="2400" dirty="0" smtClean="0">
                <a:ea typeface="vivo type CN简 Light" panose="02000400000000000000"/>
              </a:rPr>
              <a:t> Hub</a:t>
            </a:r>
            <a:r>
              <a:rPr lang="zh-CN" altLang="en-US" sz="2400" dirty="0" smtClean="0">
                <a:ea typeface="vivo type CN简 Light" panose="02000400000000000000"/>
              </a:rPr>
              <a:t>上其他人写的功能十分单一简陋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29200" y="2605178"/>
            <a:ext cx="1388853" cy="150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23626" y="2603958"/>
            <a:ext cx="46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自己去了解文章相似度的原理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38823" y="3930414"/>
            <a:ext cx="46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在</a:t>
            </a:r>
            <a:r>
              <a:rPr lang="en-US" altLang="zh-CN" sz="2400" dirty="0" smtClean="0">
                <a:ea typeface="vivo type CN简 Light" panose="02000400000000000000"/>
              </a:rPr>
              <a:t>Jieba</a:t>
            </a:r>
            <a:r>
              <a:rPr lang="zh-CN" altLang="en-US" sz="2400" dirty="0" smtClean="0">
                <a:ea typeface="vivo type CN简 Light" panose="02000400000000000000"/>
              </a:rPr>
              <a:t>分词的基础上改写了</a:t>
            </a:r>
            <a:r>
              <a:rPr lang="zh-CN" altLang="en-US" sz="2400" dirty="0">
                <a:ea typeface="vivo type CN简 Light" panose="02000400000000000000"/>
              </a:rPr>
              <a:t>计算</a:t>
            </a:r>
            <a:r>
              <a:rPr lang="zh-CN" altLang="en-US" sz="2400" dirty="0" smtClean="0">
                <a:ea typeface="vivo type CN简 Light" panose="02000400000000000000"/>
              </a:rPr>
              <a:t>文章相似度的方法，并为自己的项目提供服务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4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遇到的一些困难：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78849" y="1276282"/>
            <a:ext cx="474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各式各样的</a:t>
            </a:r>
            <a:r>
              <a:rPr lang="en-US" altLang="zh-CN" sz="2400" dirty="0" smtClean="0">
                <a:ea typeface="vivo type CN简 Light" panose="02000400000000000000"/>
              </a:rPr>
              <a:t>Bug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4286" y="2212924"/>
            <a:ext cx="338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Light" panose="02000400000000000000"/>
              </a:rPr>
              <a:t>重写了</a:t>
            </a:r>
            <a:r>
              <a:rPr lang="en-US" altLang="zh-CN" sz="1600" dirty="0" smtClean="0">
                <a:ea typeface="vivo type CN简 Light" panose="02000400000000000000"/>
              </a:rPr>
              <a:t>HashCode()</a:t>
            </a:r>
            <a:r>
              <a:rPr lang="zh-CN" altLang="en-US" sz="1600" dirty="0" smtClean="0">
                <a:ea typeface="vivo type CN简 Light" panose="02000400000000000000"/>
              </a:rPr>
              <a:t>和</a:t>
            </a:r>
            <a:r>
              <a:rPr lang="en-US" altLang="zh-CN" sz="1600" dirty="0" smtClean="0">
                <a:ea typeface="vivo type CN简 Light" panose="02000400000000000000"/>
              </a:rPr>
              <a:t>equalsTo()</a:t>
            </a:r>
            <a:r>
              <a:rPr lang="zh-CN" altLang="en-US" sz="1600" dirty="0" smtClean="0">
                <a:ea typeface="vivo type CN简 Light" panose="02000400000000000000"/>
              </a:rPr>
              <a:t>方法后，</a:t>
            </a:r>
            <a:r>
              <a:rPr lang="en-US" altLang="zh-CN" sz="1600" dirty="0" smtClean="0">
                <a:ea typeface="vivo type CN简 Light" panose="02000400000000000000"/>
              </a:rPr>
              <a:t>Set</a:t>
            </a:r>
            <a:r>
              <a:rPr lang="zh-CN" altLang="en-US" sz="1600" dirty="0" smtClean="0">
                <a:ea typeface="vivo type CN简 Light" panose="02000400000000000000"/>
              </a:rPr>
              <a:t>内依然存在重复对象</a:t>
            </a:r>
            <a:endParaRPr lang="zh-CN" altLang="en-US" sz="1600" dirty="0">
              <a:ea typeface="vivo type CN简 Light" panose="0200040000000000000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773" y="2267825"/>
            <a:ext cx="103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e.g.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97547" y="2506095"/>
            <a:ext cx="1897240" cy="1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01064" y="1859764"/>
            <a:ext cx="179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逐步排查 确定不会出错的地方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4787" y="2036993"/>
            <a:ext cx="29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在</a:t>
            </a:r>
            <a:r>
              <a:rPr lang="en-US" altLang="zh-CN" dirty="0" smtClean="0">
                <a:ea typeface="vivo type CN简 Light" panose="02000400000000000000"/>
              </a:rPr>
              <a:t>equalsTo()</a:t>
            </a:r>
            <a:r>
              <a:rPr lang="zh-CN" altLang="en-US" dirty="0" smtClean="0">
                <a:ea typeface="vivo type CN简 Light" panose="02000400000000000000"/>
              </a:rPr>
              <a:t>方法中</a:t>
            </a:r>
            <a:r>
              <a:rPr lang="en-US" altLang="zh-CN" dirty="0" smtClean="0">
                <a:ea typeface="vivo type CN简 Light" panose="02000400000000000000"/>
              </a:rPr>
              <a:t>Integer</a:t>
            </a:r>
            <a:r>
              <a:rPr lang="zh-CN" altLang="en-US" dirty="0" smtClean="0">
                <a:ea typeface="vivo type CN简 Light" panose="02000400000000000000"/>
              </a:rPr>
              <a:t>类的比较使用了</a:t>
            </a:r>
            <a:r>
              <a:rPr lang="en-US" altLang="zh-CN" dirty="0" smtClean="0">
                <a:ea typeface="vivo type CN简 Light" panose="02000400000000000000"/>
              </a:rPr>
              <a:t>==</a:t>
            </a:r>
            <a:r>
              <a:rPr lang="zh-CN" altLang="en-US" dirty="0" smtClean="0">
                <a:ea typeface="vivo type CN简 Light" panose="02000400000000000000"/>
              </a:rPr>
              <a:t>而不是</a:t>
            </a:r>
            <a:r>
              <a:rPr lang="en-US" altLang="zh-CN" dirty="0" smtClean="0">
                <a:ea typeface="vivo type CN简 Light" panose="02000400000000000000"/>
              </a:rPr>
              <a:t>Integer</a:t>
            </a:r>
            <a:r>
              <a:rPr lang="zh-CN" altLang="en-US" dirty="0" smtClean="0">
                <a:ea typeface="vivo type CN简 Light" panose="02000400000000000000"/>
              </a:rPr>
              <a:t>类的</a:t>
            </a:r>
            <a:r>
              <a:rPr lang="en-US" altLang="zh-CN" dirty="0" smtClean="0">
                <a:ea typeface="vivo type CN简 Light" panose="02000400000000000000"/>
              </a:rPr>
              <a:t>equalsTo()</a:t>
            </a:r>
            <a:r>
              <a:rPr lang="zh-CN" altLang="en-US" dirty="0" smtClean="0">
                <a:ea typeface="vivo type CN简 Light" panose="02000400000000000000"/>
              </a:rPr>
              <a:t>方法</a:t>
            </a:r>
            <a:endParaRPr lang="zh-CN" altLang="en-US" dirty="0">
              <a:ea typeface="vivo type CN简 Light" panose="0200040000000000000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8727056" y="2506095"/>
            <a:ext cx="727495" cy="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54551" y="2044430"/>
            <a:ext cx="167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vivo type CN简 Light" panose="02000400000000000000"/>
              </a:rPr>
              <a:t>对</a:t>
            </a:r>
            <a:r>
              <a:rPr lang="en-US" altLang="zh-CN" dirty="0">
                <a:ea typeface="vivo type CN简 Light" panose="02000400000000000000"/>
              </a:rPr>
              <a:t>Java</a:t>
            </a:r>
            <a:r>
              <a:rPr lang="zh-CN" altLang="en-US" dirty="0">
                <a:ea typeface="vivo type CN简 Light" panose="02000400000000000000"/>
              </a:rPr>
              <a:t>包装类的语法糖进行了相关学习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94286" y="3313353"/>
            <a:ext cx="338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/>
              </a:rPr>
              <a:t>前端向后端，测试向后端传参数的时候出现的一些错误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149305" y="3622748"/>
            <a:ext cx="1897240" cy="1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90806" y="3299583"/>
            <a:ext cx="38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问题并不困难和少见，看一些博客，论坛学习了解，修复</a:t>
            </a:r>
            <a:r>
              <a:rPr lang="en-US" altLang="zh-CN" dirty="0" smtClean="0">
                <a:ea typeface="vivo type CN简 Light" panose="02000400000000000000"/>
              </a:rPr>
              <a:t>Bug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4286" y="4901311"/>
            <a:ext cx="3384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/>
              </a:rPr>
              <a:t>TensorFlow</a:t>
            </a:r>
            <a:r>
              <a:rPr lang="zh-CN" altLang="en-US" sz="1600" dirty="0">
                <a:ea typeface="vivo type CN简 Light" panose="02000400000000000000"/>
              </a:rPr>
              <a:t>的</a:t>
            </a:r>
            <a:r>
              <a:rPr lang="en-US" altLang="zh-CN" sz="1600" dirty="0">
                <a:ea typeface="vivo type CN简 Light" panose="02000400000000000000"/>
              </a:rPr>
              <a:t>JavaAPI</a:t>
            </a:r>
            <a:r>
              <a:rPr lang="zh-CN" altLang="en-US" sz="1600" dirty="0" smtClean="0">
                <a:ea typeface="vivo type CN简 Light" panose="02000400000000000000"/>
              </a:rPr>
              <a:t>使用；在</a:t>
            </a:r>
            <a:r>
              <a:rPr lang="en-US" altLang="zh-CN" sz="1600" dirty="0" smtClean="0">
                <a:ea typeface="vivo type CN简 Light" panose="02000400000000000000"/>
              </a:rPr>
              <a:t>Java</a:t>
            </a:r>
            <a:r>
              <a:rPr lang="zh-CN" altLang="en-US" sz="1600" dirty="0" smtClean="0">
                <a:ea typeface="vivo type CN简 Light" panose="02000400000000000000"/>
              </a:rPr>
              <a:t>中使用时需要对输出输入作与</a:t>
            </a:r>
            <a:r>
              <a:rPr lang="en-US" altLang="zh-CN" sz="1600" dirty="0" smtClean="0">
                <a:ea typeface="vivo type CN简 Light" panose="02000400000000000000"/>
              </a:rPr>
              <a:t>Python</a:t>
            </a:r>
            <a:r>
              <a:rPr lang="zh-CN" altLang="en-US" sz="1600" dirty="0" smtClean="0">
                <a:ea typeface="vivo type CN简 Light" panose="02000400000000000000"/>
              </a:rPr>
              <a:t>代码中相同的处理，比如填充或是构造矩阵等</a:t>
            </a:r>
            <a:endParaRPr lang="zh-CN" altLang="en-US" sz="1600" dirty="0">
              <a:ea typeface="vivo type CN简 Light" panose="0200040000000000000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201921" y="5362427"/>
            <a:ext cx="1897240" cy="1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097684" y="4689272"/>
            <a:ext cx="478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查看官方文档，官方文档是最好的教材，在代码中遇到问题时逐个方法去查找方法的用处；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输入输出遇到了问题后我去查找每个方法的作用，再用</a:t>
            </a:r>
            <a:r>
              <a:rPr lang="en-US" altLang="zh-CN" dirty="0" smtClean="0">
                <a:ea typeface="vivo type CN简 Light" panose="02000400000000000000"/>
              </a:rPr>
              <a:t>Java</a:t>
            </a:r>
            <a:r>
              <a:rPr lang="zh-CN" altLang="en-US" dirty="0" smtClean="0">
                <a:ea typeface="vivo type CN简 Light" panose="02000400000000000000"/>
              </a:rPr>
              <a:t>代码自己实现这些功能对输入输出进行处理。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6074" y="1822894"/>
            <a:ext cx="386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a typeface="vivo type CN简 Light" panose="02000400000000000000"/>
              </a:rPr>
              <a:t>自己编程时出现的一些错误</a:t>
            </a:r>
            <a:endParaRPr lang="zh-CN" altLang="en-US" b="1" dirty="0">
              <a:ea typeface="vivo type CN简 Light" panose="0200040000000000000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6074" y="2959591"/>
            <a:ext cx="484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a typeface="vivo type CN简 Light" panose="02000400000000000000"/>
              </a:rPr>
              <a:t>遇到一些自己不了解，但是很多人会遇到的坑</a:t>
            </a:r>
            <a:endParaRPr lang="zh-CN" altLang="en-US" b="1" dirty="0">
              <a:ea typeface="vivo type CN简 Light" panose="0200040000000000000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6200" y="3204507"/>
            <a:ext cx="103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e.g.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22952" y="4195462"/>
            <a:ext cx="52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vivo type CN简 Light" panose="02000400000000000000"/>
              </a:rPr>
              <a:t>接触到一些少见</a:t>
            </a:r>
            <a:r>
              <a:rPr lang="zh-CN" altLang="en-US" b="1" dirty="0" smtClean="0">
                <a:ea typeface="vivo type CN简 Light" panose="02000400000000000000"/>
              </a:rPr>
              <a:t>的应用性的问题，没有现成的答案直接使用</a:t>
            </a:r>
            <a:endParaRPr lang="zh-CN" altLang="en-US" b="1" dirty="0">
              <a:ea typeface="vivo type CN简 Light" panose="0200040000000000000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9711" y="5066969"/>
            <a:ext cx="103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e.g.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7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遇到的一些困难：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78849" y="1276282"/>
            <a:ext cx="474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学习前端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950" y="2493035"/>
            <a:ext cx="1890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/>
              </a:rPr>
              <a:t>在前端方面没有很多的知识积累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206051" y="2758040"/>
            <a:ext cx="770062" cy="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76113" y="2465652"/>
            <a:ext cx="2863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/>
              </a:rPr>
              <a:t>前辈提出了大致的解决方向，使用</a:t>
            </a:r>
            <a:r>
              <a:rPr lang="en-US" altLang="zh-CN" sz="1600" dirty="0">
                <a:ea typeface="vivo type CN简 Light" panose="02000400000000000000"/>
              </a:rPr>
              <a:t>Vue.js</a:t>
            </a:r>
            <a:r>
              <a:rPr lang="zh-CN" altLang="en-US" sz="1600" dirty="0">
                <a:ea typeface="vivo type CN简 Light" panose="02000400000000000000"/>
              </a:rPr>
              <a:t>以及</a:t>
            </a:r>
            <a:r>
              <a:rPr lang="en-US" altLang="zh-CN" sz="1600" dirty="0">
                <a:ea typeface="vivo type CN简 Light" panose="02000400000000000000"/>
              </a:rPr>
              <a:t>ElementUI</a:t>
            </a:r>
            <a:r>
              <a:rPr lang="zh-CN" altLang="en-US" sz="1600" dirty="0">
                <a:ea typeface="vivo type CN简 Light" panose="02000400000000000000"/>
              </a:rPr>
              <a:t>框架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659797" y="2758038"/>
            <a:ext cx="680618" cy="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00801" y="2342538"/>
            <a:ext cx="194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Light" panose="02000400000000000000"/>
              </a:rPr>
              <a:t>确认目标是在有限时间内写好一个可以展示的框架</a:t>
            </a:r>
            <a:endParaRPr lang="zh-CN" altLang="en-US" sz="1600" dirty="0">
              <a:ea typeface="vivo type CN简 Light" panose="0200040000000000000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48952" y="2785422"/>
            <a:ext cx="822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024099" y="1784374"/>
            <a:ext cx="2553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Light" panose="02000400000000000000"/>
              </a:rPr>
              <a:t>学习基础的</a:t>
            </a:r>
            <a:r>
              <a:rPr lang="en-US" altLang="zh-CN" sz="1600" dirty="0" smtClean="0">
                <a:ea typeface="vivo type CN简 Light" panose="02000400000000000000"/>
              </a:rPr>
              <a:t>Vue.js</a:t>
            </a:r>
            <a:r>
              <a:rPr lang="zh-CN" altLang="en-US" sz="1600" dirty="0" smtClean="0">
                <a:ea typeface="vivo type CN简 Light" panose="02000400000000000000"/>
              </a:rPr>
              <a:t>知识，比如安装、配置、目录结构和基本语法等，以及</a:t>
            </a:r>
            <a:r>
              <a:rPr lang="en-US" altLang="zh-CN" sz="1600" dirty="0" smtClean="0">
                <a:ea typeface="vivo type CN简 Light" panose="02000400000000000000"/>
              </a:rPr>
              <a:t>ElementUI</a:t>
            </a:r>
            <a:r>
              <a:rPr lang="zh-CN" altLang="en-US" sz="1600" dirty="0" smtClean="0">
                <a:ea typeface="vivo type CN简 Light" panose="02000400000000000000"/>
              </a:rPr>
              <a:t>框架的基本使用。</a:t>
            </a:r>
            <a:endParaRPr lang="en-US" altLang="zh-CN" sz="1600" dirty="0" smtClean="0">
              <a:ea typeface="vivo type CN简 Light" panose="02000400000000000000"/>
            </a:endParaRPr>
          </a:p>
          <a:p>
            <a:r>
              <a:rPr lang="zh-CN" altLang="en-US" sz="1600" dirty="0" smtClean="0">
                <a:ea typeface="vivo type CN简 Light" panose="02000400000000000000"/>
              </a:rPr>
              <a:t>通过自己实战写</a:t>
            </a:r>
            <a:r>
              <a:rPr lang="en-US" altLang="zh-CN" sz="1600" dirty="0" smtClean="0">
                <a:ea typeface="vivo type CN简 Light" panose="02000400000000000000"/>
              </a:rPr>
              <a:t>Demo</a:t>
            </a:r>
            <a:r>
              <a:rPr lang="zh-CN" altLang="en-US" sz="1600" dirty="0" smtClean="0">
                <a:ea typeface="vivo type CN简 Light" panose="02000400000000000000"/>
              </a:rPr>
              <a:t>进行学习</a:t>
            </a:r>
            <a:endParaRPr lang="zh-CN" altLang="en-US" sz="1600" dirty="0">
              <a:ea typeface="vivo type CN简 Light" panose="0200040000000000000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9247517" y="3331855"/>
            <a:ext cx="853323" cy="1262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75586" y="4710022"/>
            <a:ext cx="4632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Light" panose="02000400000000000000"/>
              </a:rPr>
              <a:t>需求导向进行学习，</a:t>
            </a:r>
            <a:endParaRPr lang="en-US" altLang="zh-CN" sz="1600" dirty="0" smtClean="0">
              <a:ea typeface="vivo type CN简 Light" panose="02000400000000000000"/>
            </a:endParaRPr>
          </a:p>
          <a:p>
            <a:r>
              <a:rPr lang="zh-CN" altLang="en-US" sz="1600" dirty="0" smtClean="0">
                <a:ea typeface="vivo type CN简 Light" panose="02000400000000000000"/>
              </a:rPr>
              <a:t>需要使用</a:t>
            </a:r>
            <a:r>
              <a:rPr lang="en-US" altLang="zh-CN" sz="1600" dirty="0" smtClean="0">
                <a:ea typeface="vivo type CN简 Light" panose="02000400000000000000"/>
              </a:rPr>
              <a:t>Form</a:t>
            </a:r>
            <a:r>
              <a:rPr lang="zh-CN" altLang="en-US" sz="1600" dirty="0" smtClean="0">
                <a:ea typeface="vivo type CN简 Light" panose="02000400000000000000"/>
              </a:rPr>
              <a:t>表单功能时：学习</a:t>
            </a:r>
            <a:r>
              <a:rPr lang="en-US" altLang="zh-CN" sz="1600" dirty="0" smtClean="0">
                <a:ea typeface="vivo type CN简 Light" panose="02000400000000000000"/>
              </a:rPr>
              <a:t>Form</a:t>
            </a:r>
            <a:r>
              <a:rPr lang="zh-CN" altLang="en-US" sz="1600" dirty="0" smtClean="0">
                <a:ea typeface="vivo type CN简 Light" panose="02000400000000000000"/>
              </a:rPr>
              <a:t>表单知识，需要使用</a:t>
            </a:r>
            <a:r>
              <a:rPr lang="en-US" altLang="zh-CN" sz="1600" dirty="0" smtClean="0">
                <a:ea typeface="vivo type CN简 Light" panose="02000400000000000000"/>
              </a:rPr>
              <a:t>Table</a:t>
            </a:r>
            <a:r>
              <a:rPr lang="zh-CN" altLang="en-US" sz="1600" dirty="0" smtClean="0">
                <a:ea typeface="vivo type CN简 Light" panose="02000400000000000000"/>
              </a:rPr>
              <a:t>表单功能时：学习</a:t>
            </a:r>
            <a:r>
              <a:rPr lang="en-US" altLang="zh-CN" sz="1600" dirty="0" smtClean="0">
                <a:ea typeface="vivo type CN简 Light" panose="02000400000000000000"/>
              </a:rPr>
              <a:t>Table</a:t>
            </a:r>
            <a:r>
              <a:rPr lang="zh-CN" altLang="en-US" sz="1600" dirty="0" smtClean="0">
                <a:ea typeface="vivo type CN简 Light" panose="02000400000000000000"/>
              </a:rPr>
              <a:t>表单知识</a:t>
            </a:r>
            <a:endParaRPr lang="en-US" altLang="zh-CN" sz="1600" dirty="0" smtClean="0">
              <a:ea typeface="vivo type CN简 Light" panose="02000400000000000000"/>
            </a:endParaRPr>
          </a:p>
          <a:p>
            <a:r>
              <a:rPr lang="zh-CN" altLang="en-US" sz="1600" dirty="0" smtClean="0">
                <a:ea typeface="vivo type CN简 Light" panose="02000400000000000000"/>
              </a:rPr>
              <a:t>结合</a:t>
            </a:r>
            <a:r>
              <a:rPr lang="en-US" altLang="zh-CN" sz="1600" dirty="0" err="1" smtClean="0">
                <a:ea typeface="vivo type CN简 Light" panose="02000400000000000000"/>
              </a:rPr>
              <a:t>Git</a:t>
            </a:r>
            <a:r>
              <a:rPr lang="en-US" altLang="zh-CN" sz="1600" dirty="0" smtClean="0">
                <a:ea typeface="vivo type CN简 Light" panose="02000400000000000000"/>
              </a:rPr>
              <a:t> Hub</a:t>
            </a:r>
            <a:r>
              <a:rPr lang="zh-CN" altLang="en-US" sz="1600" dirty="0" smtClean="0">
                <a:ea typeface="vivo type CN简 Light" panose="02000400000000000000"/>
              </a:rPr>
              <a:t>现有开源项目，进一步学习编码规范、一些高级语法和一些库的使用</a:t>
            </a:r>
            <a:endParaRPr lang="zh-CN" altLang="en-US" sz="1600" dirty="0">
              <a:ea typeface="vivo type CN简 Light" panose="02000400000000000000"/>
            </a:endParaRPr>
          </a:p>
        </p:txBody>
      </p:sp>
      <p:cxnSp>
        <p:nvCxnSpPr>
          <p:cNvPr id="30" name="直接箭头连接符 29"/>
          <p:cNvCxnSpPr>
            <a:stCxn id="28" idx="1"/>
          </p:cNvCxnSpPr>
          <p:nvPr/>
        </p:nvCxnSpPr>
        <p:spPr>
          <a:xfrm flipH="1" flipV="1">
            <a:off x="6848939" y="5367649"/>
            <a:ext cx="526647" cy="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830792" y="5075261"/>
            <a:ext cx="226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Light" panose="02000400000000000000"/>
              </a:rPr>
              <a:t>对一些功能进行重写，定制自己的页面</a:t>
            </a:r>
            <a:endParaRPr lang="zh-CN" altLang="en-US" sz="1600" dirty="0">
              <a:ea typeface="vivo type CN简 Light" panose="0200040000000000000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4274454" y="5366428"/>
            <a:ext cx="554831" cy="1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5" y="4295954"/>
            <a:ext cx="3917109" cy="191058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03" y="3334808"/>
            <a:ext cx="2919105" cy="9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9711" y="2156604"/>
            <a:ext cx="4936908" cy="163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9710" y="1938194"/>
            <a:ext cx="1019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代理模式：</a:t>
            </a:r>
            <a:r>
              <a:rPr lang="zh-CN" altLang="en-US" sz="2400" dirty="0">
                <a:ea typeface="vivo type CN简 Light" panose="02000400000000000000"/>
              </a:rPr>
              <a:t>代理模式给某一个对象提供一个代理对象，并由代理对象控制对原对象的引用。通俗的来讲代理模式就是我们生活中常见的中介。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59" y="3212895"/>
            <a:ext cx="6448425" cy="19907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405944" y="3229941"/>
            <a:ext cx="182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静态代理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05944" y="4430894"/>
            <a:ext cx="182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>
                <a:ea typeface="vivo type CN简 Light" panose="02000400000000000000"/>
              </a:rPr>
              <a:t>动态代理</a:t>
            </a:r>
            <a:endParaRPr lang="zh-CN" altLang="en-US" sz="2400" u="sng" dirty="0">
              <a:ea typeface="vivo type CN简 Light" panose="0200040000000000000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33703" y="3876277"/>
            <a:ext cx="182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代理模式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324491" y="3460773"/>
            <a:ext cx="1081453" cy="5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2" idx="1"/>
          </p:cNvCxnSpPr>
          <p:nvPr/>
        </p:nvCxnSpPr>
        <p:spPr>
          <a:xfrm>
            <a:off x="8324491" y="4143847"/>
            <a:ext cx="1081453" cy="51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344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10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240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自我评价（成长</a:t>
            </a:r>
            <a:r>
              <a:rPr lang="en-US" altLang="zh-CN" sz="240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不足）</a:t>
            </a:r>
            <a:endParaRPr lang="en-US" altLang="zh-CN" sz="240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601" y="1622559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成长：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0850" y="2084224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机器学习知识的从无到有 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0850" y="3650755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编码能力的提升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0850" y="2867489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解决问题的能力的提升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0850" y="4434021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前端知识的学习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1749" y="1618498"/>
            <a:ext cx="483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不足：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38932" y="2088285"/>
            <a:ext cx="415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编程能力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8932" y="2852392"/>
            <a:ext cx="415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很多框架的理解不足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8932" y="3650755"/>
            <a:ext cx="415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知识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992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45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小组、工作模块的认识、想法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vivo Bold" panose="00000800000000000000" pitchFamily="2" charset="0"/>
                <a:ea typeface="vivo type CN简 Light" panose="02000400000000000000"/>
              </a:rPr>
              <a:t>THANK</a:t>
            </a:r>
          </a:p>
          <a:p>
            <a:r>
              <a:rPr lang="en-US" altLang="zh-CN" sz="11500" dirty="0" smtClean="0">
                <a:solidFill>
                  <a:schemeClr val="bg1"/>
                </a:solidFill>
                <a:latin typeface="vivo Bold" panose="00000800000000000000" pitchFamily="2" charset="0"/>
                <a:ea typeface="vivo type CN简 Light" panose="0200040000000000000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CNN</a:t>
            </a:r>
            <a:r>
              <a:rPr lang="zh-CN" altLang="en-US" sz="2000" dirty="0" smtClean="0">
                <a:ea typeface="vivo type CN简 Light" panose="02000400000000000000"/>
              </a:rPr>
              <a:t>模型介绍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95" y="1921046"/>
            <a:ext cx="5038095" cy="35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145" y="2320049"/>
            <a:ext cx="6254073" cy="27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Convolution Layer</a:t>
            </a:r>
            <a:r>
              <a:rPr lang="zh-CN" altLang="en-US" sz="2400" dirty="0">
                <a:ea typeface="vivo type CN简 Light" panose="02000400000000000000"/>
              </a:rPr>
              <a:t> </a:t>
            </a:r>
            <a:r>
              <a:rPr lang="zh-CN" altLang="en-US" sz="2400" dirty="0" smtClean="0">
                <a:ea typeface="vivo type CN简 Light" panose="02000400000000000000"/>
              </a:rPr>
              <a:t>卷积层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0" y="2796410"/>
            <a:ext cx="4757090" cy="20516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5590" y="2112072"/>
            <a:ext cx="785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将原始的图片与特定的</a:t>
            </a:r>
            <a:r>
              <a:rPr lang="en-US" altLang="zh-CN" sz="2000" dirty="0" smtClean="0">
                <a:ea typeface="vivo type CN简 Light" panose="02000400000000000000"/>
              </a:rPr>
              <a:t>Feature Detector</a:t>
            </a:r>
            <a:r>
              <a:rPr lang="zh-CN" altLang="en-US" sz="2000" dirty="0" smtClean="0">
                <a:ea typeface="vivo type CN简 Light" panose="02000400000000000000"/>
              </a:rPr>
              <a:t>做卷积运算，即相乘后相加。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27" y="3588589"/>
            <a:ext cx="5612724" cy="32694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5590" y="5023240"/>
            <a:ext cx="566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每次移动一步，可以完成整张表的计算，如右图。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854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Convolution Layer</a:t>
            </a:r>
            <a:r>
              <a:rPr lang="zh-CN" altLang="en-US" sz="2400" dirty="0">
                <a:ea typeface="vivo type CN简 Light" panose="02000400000000000000"/>
              </a:rPr>
              <a:t> </a:t>
            </a:r>
            <a:r>
              <a:rPr lang="zh-CN" altLang="en-US" sz="2400" dirty="0" smtClean="0">
                <a:ea typeface="vivo type CN简 Light" panose="02000400000000000000"/>
              </a:rPr>
              <a:t>卷积层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0" y="2365706"/>
            <a:ext cx="6056411" cy="27066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1730" y="1738940"/>
            <a:ext cx="646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可以生成许多随机的</a:t>
            </a:r>
            <a:r>
              <a:rPr lang="en-US" altLang="zh-CN" dirty="0" smtClean="0">
                <a:ea typeface="vivo type CN简 Light" panose="02000400000000000000"/>
              </a:rPr>
              <a:t>Feature Detector,</a:t>
            </a:r>
            <a:r>
              <a:rPr lang="zh-CN" altLang="en-US" dirty="0" smtClean="0">
                <a:ea typeface="vivo type CN简 Light" panose="02000400000000000000"/>
              </a:rPr>
              <a:t>萃取出当前图片的特征。（类似于人脑看到图片是什么东西也在根据形状推测）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590" y="5072332"/>
            <a:ext cx="44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激活函数 </a:t>
            </a:r>
            <a:r>
              <a:rPr lang="en-US" altLang="zh-CN" dirty="0" err="1" smtClean="0">
                <a:ea typeface="vivo type CN简 Light" panose="02000400000000000000"/>
              </a:rPr>
              <a:t>ReLU</a:t>
            </a:r>
            <a:r>
              <a:rPr lang="en-US" altLang="zh-CN" dirty="0">
                <a:ea typeface="vivo type CN简 Light" panose="02000400000000000000"/>
              </a:rPr>
              <a:t>:</a:t>
            </a:r>
            <a:r>
              <a:rPr lang="en-US" altLang="zh-CN" dirty="0" smtClean="0">
                <a:ea typeface="vivo type CN简 Light" panose="02000400000000000000"/>
              </a:rPr>
              <a:t> </a:t>
            </a:r>
            <a:r>
              <a:rPr lang="en-US" altLang="zh-CN" dirty="0">
                <a:ea typeface="vivo type CN简 Light" panose="02000400000000000000"/>
              </a:rPr>
              <a:t>f(x)=max(0,x)</a:t>
            </a:r>
            <a:r>
              <a:rPr lang="en-US" altLang="zh-CN" dirty="0" smtClean="0">
                <a:ea typeface="vivo type CN简 Light" panose="02000400000000000000"/>
              </a:rPr>
              <a:t> 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5590" y="5523060"/>
            <a:ext cx="6463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vivo type CN简 Light" panose="02000400000000000000"/>
              </a:rPr>
              <a:t>激活函数将非线性特性引入到网络中。</a:t>
            </a:r>
            <a:endParaRPr lang="en-US" altLang="zh-CN" dirty="0" smtClean="0">
              <a:ea typeface="vivo type CN简 Light" panose="02000400000000000000"/>
            </a:endParaRPr>
          </a:p>
          <a:p>
            <a:r>
              <a:rPr lang="zh-CN" altLang="en-US" dirty="0" smtClean="0">
                <a:ea typeface="vivo type CN简 Light" panose="02000400000000000000"/>
              </a:rPr>
              <a:t>如果没有激活函数的每层就相当于矩阵相乘，就算叠加了很多层，也是矩阵相乘罢了。</a:t>
            </a:r>
            <a:endParaRPr lang="zh-CN" altLang="en-US" dirty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307" y="2796576"/>
            <a:ext cx="6103693" cy="20294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12347" y="4887666"/>
            <a:ext cx="2518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vivo type CN简 Light" panose="02000400000000000000"/>
              </a:rPr>
              <a:t>一些激活函数</a:t>
            </a:r>
            <a:endParaRPr lang="zh-CN" altLang="en-US" sz="16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694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Convolution Layer</a:t>
            </a:r>
            <a:r>
              <a:rPr lang="zh-CN" altLang="en-US" sz="2400" dirty="0">
                <a:ea typeface="vivo type CN简 Light" panose="02000400000000000000"/>
              </a:rPr>
              <a:t> </a:t>
            </a:r>
            <a:r>
              <a:rPr lang="zh-CN" altLang="en-US" sz="2400" dirty="0" smtClean="0">
                <a:ea typeface="vivo type CN简 Light" panose="02000400000000000000"/>
              </a:rPr>
              <a:t>卷积层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396"/>
            <a:ext cx="3762375" cy="427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6581" y="2605178"/>
            <a:ext cx="3807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因为</a:t>
            </a:r>
            <a:r>
              <a:rPr lang="en-US" altLang="zh-CN" sz="2400" dirty="0" smtClean="0">
                <a:ea typeface="vivo type CN简 Light" panose="02000400000000000000"/>
              </a:rPr>
              <a:t>future map</a:t>
            </a:r>
            <a:r>
              <a:rPr lang="zh-CN" altLang="en-US" sz="2400" dirty="0" smtClean="0">
                <a:ea typeface="vivo type CN简 Light" panose="02000400000000000000"/>
              </a:rPr>
              <a:t>的大小始终小于输入，所以使用填充来避免。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905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264115"/>
            <a:ext cx="417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Pooling Layer</a:t>
            </a:r>
            <a:r>
              <a:rPr lang="zh-CN" altLang="en-US" sz="2400" dirty="0">
                <a:ea typeface="vivo type CN简 Light" panose="02000400000000000000"/>
              </a:rPr>
              <a:t> </a:t>
            </a:r>
            <a:r>
              <a:rPr lang="zh-CN" altLang="en-US" sz="2400" dirty="0" smtClean="0">
                <a:ea typeface="vivo type CN简 Light" panose="02000400000000000000"/>
              </a:rPr>
              <a:t>池化层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9" name="AutoShape 2" descr="https://upload-images.jianshu.io/upload_images/1531909-4063759e53c2bc5c.png?imageMogr2/auto-orient/strip%7CimageView2/2/w/8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vivo type CN简 Light" panose="0200040000000000000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96" y="1279506"/>
            <a:ext cx="5789450" cy="25797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5590" y="2029401"/>
            <a:ext cx="370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池化层的功能：降低维数，减少网络参数和计算次数，防止过拟合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4098" name="Picture 2" descr="https://upload-images.jianshu.io/upload_images/1531909-f3daf861d882404f.png?imageMogr2/auto-orient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29022"/>
            <a:ext cx="5185800" cy="18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5590" y="3122861"/>
            <a:ext cx="513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最常见的池化层：</a:t>
            </a:r>
            <a:r>
              <a:rPr lang="en-US" altLang="zh-CN" sz="2000" dirty="0" smtClean="0">
                <a:ea typeface="vivo type CN简 Light" panose="02000400000000000000"/>
              </a:rPr>
              <a:t>max pooling</a:t>
            </a:r>
            <a:endParaRPr lang="en-US" altLang="zh-CN" sz="2000" dirty="0">
              <a:ea typeface="vivo type CN简 Light" panose="02000400000000000000"/>
            </a:endParaRPr>
          </a:p>
          <a:p>
            <a:r>
              <a:rPr lang="zh-CN" altLang="en-US" sz="2000" dirty="0" smtClean="0">
                <a:ea typeface="vivo type CN简 Light" panose="02000400000000000000"/>
              </a:rPr>
              <a:t>它占用窗口中最大值，它需要预先指定窗口大小</a:t>
            </a:r>
            <a:endParaRPr lang="zh-CN" altLang="en-US" sz="2000" dirty="0">
              <a:ea typeface="vivo type CN简 Light" panose="02000400000000000000"/>
            </a:endParaRPr>
          </a:p>
        </p:txBody>
      </p:sp>
      <p:pic>
        <p:nvPicPr>
          <p:cNvPr id="4100" name="Picture 4" descr="https://upload-images.jianshu.io/upload_images/1531909-2d6fb7eed9d3c857.png?imageMogr2/auto-orient/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38" y="4303315"/>
            <a:ext cx="4807789" cy="189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箭头 9"/>
          <p:cNvSpPr/>
          <p:nvPr/>
        </p:nvSpPr>
        <p:spPr>
          <a:xfrm>
            <a:off x="5253487" y="4733323"/>
            <a:ext cx="1086928" cy="689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461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3005</Words>
  <Application>Microsoft Office PowerPoint</Application>
  <PresentationFormat>宽屏</PresentationFormat>
  <Paragraphs>366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vivo Bold</vt:lpstr>
      <vt:lpstr>vivo type CN简 Bold</vt:lpstr>
      <vt:lpstr>vivo type CN简 Light</vt:lpstr>
      <vt:lpstr>vivo type CN简 Regular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许加运</cp:lastModifiedBy>
  <cp:revision>97</cp:revision>
  <dcterms:created xsi:type="dcterms:W3CDTF">2019-03-21T01:16:59Z</dcterms:created>
  <dcterms:modified xsi:type="dcterms:W3CDTF">2019-08-23T07:08:33Z</dcterms:modified>
</cp:coreProperties>
</file>