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4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2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7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047C-9C9E-414D-A6A2-3FBB19F593AB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D0F7-9C68-4001-BA77-9857A8AAD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711" y="2040153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动态代理是什么？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711" y="2883249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动态代理怎么使用？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9711" y="375682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动态代理怎么做到的？（以</a:t>
            </a:r>
            <a:r>
              <a:rPr lang="en-US" altLang="zh-CN" sz="2400" dirty="0" smtClean="0">
                <a:ea typeface="vivo type CN简 Light" panose="02000400000000000000"/>
              </a:rPr>
              <a:t>JDK</a:t>
            </a:r>
            <a:r>
              <a:rPr lang="zh-CN" altLang="en-US" sz="2400" dirty="0" smtClean="0">
                <a:ea typeface="vivo type CN简 Light" panose="02000400000000000000"/>
              </a:rPr>
              <a:t>动态代理为例）*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9711" y="540445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动态代理有什么用？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711" y="4580639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除了</a:t>
            </a:r>
            <a:r>
              <a:rPr lang="en-US" altLang="zh-CN" sz="2400" dirty="0" smtClean="0">
                <a:ea typeface="vivo type CN简 Light" panose="02000400000000000000"/>
              </a:rPr>
              <a:t>JDK</a:t>
            </a:r>
            <a:r>
              <a:rPr lang="zh-CN" altLang="en-US" sz="2400" dirty="0" smtClean="0">
                <a:ea typeface="vivo type CN简 Light" panose="02000400000000000000"/>
              </a:rPr>
              <a:t>动态代理还有哪些框架？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009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66461" y="2177323"/>
            <a:ext cx="849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vivo type CN简 Light" panose="02000400000000000000"/>
              </a:rPr>
              <a:t>上半场中场休息：现在我们知道了什么？</a:t>
            </a:r>
            <a:endParaRPr lang="zh-CN" altLang="en-US" sz="3200" dirty="0">
              <a:ea typeface="vivo type CN简 Light" panose="0200040000000000000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9711" y="3105620"/>
            <a:ext cx="3871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想要被代理类的接口数组，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zh-CN" altLang="en-US" sz="2000" dirty="0" smtClean="0">
                <a:ea typeface="vivo type CN简 Light" panose="02000400000000000000"/>
              </a:rPr>
              <a:t>类加载器，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zh-CN" altLang="en-US" sz="2000" dirty="0" smtClean="0">
                <a:ea typeface="vivo type CN简 Light" panose="02000400000000000000"/>
              </a:rPr>
              <a:t>用于增加功能的</a:t>
            </a:r>
            <a:r>
              <a:rPr lang="en-US" altLang="zh-CN" sz="2000" dirty="0" smtClean="0">
                <a:ea typeface="vivo type CN简 Light" panose="02000400000000000000"/>
              </a:rPr>
              <a:t>InvocationHandler</a:t>
            </a:r>
            <a:endParaRPr lang="zh-CN" altLang="en-US" sz="2000" dirty="0">
              <a:ea typeface="vivo type CN简 Light" panose="0200040000000000000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63283" y="4260762"/>
            <a:ext cx="2876" cy="8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63283" y="4373703"/>
            <a:ext cx="18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交给</a:t>
            </a:r>
            <a:r>
              <a:rPr lang="en-US" altLang="zh-CN" sz="2000" dirty="0" smtClean="0">
                <a:ea typeface="vivo type CN简 Light" panose="02000400000000000000"/>
              </a:rPr>
              <a:t>Proxy</a:t>
            </a:r>
            <a:r>
              <a:rPr lang="zh-CN" altLang="en-US" sz="2000" dirty="0" smtClean="0">
                <a:ea typeface="vivo type CN简 Light" panose="02000400000000000000"/>
              </a:rPr>
              <a:t>类</a:t>
            </a:r>
            <a:endParaRPr lang="zh-CN" altLang="en-US" sz="2000" dirty="0">
              <a:ea typeface="vivo type CN简 Light" panose="0200040000000000000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9711" y="5221895"/>
            <a:ext cx="3871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想要被代理类的接口数组，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zh-CN" altLang="en-US" sz="2000" dirty="0" smtClean="0">
                <a:ea typeface="vivo type CN简 Light" panose="02000400000000000000"/>
              </a:rPr>
              <a:t>类加载器，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zh-CN" altLang="en-US" sz="2000" dirty="0" smtClean="0">
                <a:ea typeface="vivo type CN简 Light" panose="02000400000000000000"/>
              </a:rPr>
              <a:t>用于增加功能的</a:t>
            </a:r>
            <a:r>
              <a:rPr lang="en-US" altLang="zh-CN" sz="2000" dirty="0" smtClean="0">
                <a:ea typeface="vivo type CN简 Light" panose="02000400000000000000"/>
              </a:rPr>
              <a:t>InvocationHandler</a:t>
            </a:r>
            <a:endParaRPr lang="zh-CN" altLang="en-US" sz="2000" dirty="0">
              <a:ea typeface="vivo type CN简 Light" panose="0200040000000000000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338423" y="4913293"/>
            <a:ext cx="733245" cy="5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231924" y="4913293"/>
            <a:ext cx="1839744" cy="86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071668" y="4489197"/>
            <a:ext cx="389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Proxy</a:t>
            </a:r>
            <a:r>
              <a:rPr lang="zh-CN" altLang="en-US" sz="2000" dirty="0" smtClean="0">
                <a:ea typeface="vivo type CN简 Light" panose="02000400000000000000"/>
              </a:rPr>
              <a:t>类交给</a:t>
            </a:r>
            <a:r>
              <a:rPr lang="en-US" altLang="zh-CN" sz="2000" dirty="0" smtClean="0">
                <a:ea typeface="vivo type CN简 Light" panose="02000400000000000000"/>
              </a:rPr>
              <a:t>proxyClassCache</a:t>
            </a:r>
            <a:r>
              <a:rPr lang="zh-CN" altLang="en-US" sz="2000" dirty="0" smtClean="0">
                <a:ea typeface="vivo type CN简 Light" panose="02000400000000000000"/>
              </a:rPr>
              <a:t>通过</a:t>
            </a:r>
            <a:r>
              <a:rPr lang="en-US" altLang="zh-CN" sz="2000" dirty="0" smtClean="0">
                <a:ea typeface="vivo type CN简 Light" panose="02000400000000000000"/>
              </a:rPr>
              <a:t>get</a:t>
            </a:r>
            <a:r>
              <a:rPr lang="zh-CN" altLang="en-US" sz="2000" dirty="0" smtClean="0">
                <a:ea typeface="vivo type CN简 Light" panose="02000400000000000000"/>
              </a:rPr>
              <a:t>方法来生成一个代理类</a:t>
            </a:r>
            <a:endParaRPr lang="zh-CN" altLang="en-US" sz="2000" dirty="0">
              <a:ea typeface="vivo type CN简 Light" panose="0200040000000000000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119335" y="6052856"/>
            <a:ext cx="733245" cy="1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852580" y="5698913"/>
            <a:ext cx="389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Proxy</a:t>
            </a:r>
            <a:r>
              <a:rPr lang="zh-CN" altLang="en-US" sz="2000" dirty="0" smtClean="0">
                <a:ea typeface="vivo type CN简 Light" panose="02000400000000000000"/>
              </a:rPr>
              <a:t>类把它传给代理类，生成代理类对象返回</a:t>
            </a:r>
            <a:endParaRPr lang="zh-CN" altLang="en-US" sz="2000" dirty="0">
              <a:ea typeface="vivo type CN简 Light" panose="0200040000000000000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6070744" y="3949134"/>
            <a:ext cx="730395" cy="6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817136" y="2942588"/>
            <a:ext cx="4206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proxyClassCache</a:t>
            </a:r>
            <a:r>
              <a:rPr lang="zh-CN" altLang="en-US" sz="2000" dirty="0" smtClean="0">
                <a:ea typeface="vivo type CN简 Light" panose="02000400000000000000"/>
              </a:rPr>
              <a:t>是</a:t>
            </a:r>
            <a:r>
              <a:rPr lang="en-US" altLang="zh-CN" sz="2000" dirty="0" smtClean="0">
                <a:ea typeface="vivo type CN简 Light" panose="02000400000000000000"/>
              </a:rPr>
              <a:t>WeakCache</a:t>
            </a:r>
            <a:r>
              <a:rPr lang="zh-CN" altLang="en-US" sz="2000" dirty="0" smtClean="0">
                <a:ea typeface="vivo type CN简 Light" panose="02000400000000000000"/>
              </a:rPr>
              <a:t>的一个对象拥有两个算法，</a:t>
            </a:r>
            <a:r>
              <a:rPr lang="en-US" altLang="zh-CN" sz="2000" dirty="0" smtClean="0">
                <a:ea typeface="vivo type CN简 Light" panose="02000400000000000000"/>
              </a:rPr>
              <a:t>subKeyFactory</a:t>
            </a:r>
            <a:r>
              <a:rPr lang="zh-CN" altLang="en-US" sz="2000" dirty="0" smtClean="0">
                <a:ea typeface="vivo type CN简 Light" panose="02000400000000000000"/>
              </a:rPr>
              <a:t>和</a:t>
            </a:r>
            <a:r>
              <a:rPr lang="en-US" altLang="zh-CN" sz="2000" dirty="0" smtClean="0">
                <a:ea typeface="vivo type CN简 Light" panose="02000400000000000000"/>
              </a:rPr>
              <a:t>valueFactory</a:t>
            </a:r>
            <a:r>
              <a:rPr lang="zh-CN" altLang="en-US" sz="2000" dirty="0" smtClean="0">
                <a:ea typeface="vivo type CN简 Light" panose="02000400000000000000"/>
              </a:rPr>
              <a:t>，在这里我们</a:t>
            </a:r>
            <a:r>
              <a:rPr lang="en-US" altLang="zh-CN" sz="2000" dirty="0" smtClean="0">
                <a:ea typeface="vivo type CN简 Light" panose="02000400000000000000"/>
              </a:rPr>
              <a:t>new</a:t>
            </a:r>
            <a:r>
              <a:rPr lang="zh-CN" altLang="en-US" sz="2000" dirty="0" smtClean="0">
                <a:ea typeface="vivo type CN简 Light" panose="02000400000000000000"/>
              </a:rPr>
              <a:t>了两个类传入，分别是</a:t>
            </a:r>
            <a:r>
              <a:rPr lang="en-US" altLang="zh-CN" sz="2000" dirty="0" smtClean="0">
                <a:ea typeface="vivo type CN简 Light" panose="02000400000000000000"/>
              </a:rPr>
              <a:t>KeyFactory</a:t>
            </a:r>
            <a:r>
              <a:rPr lang="zh-CN" altLang="en-US" sz="2000" dirty="0" smtClean="0">
                <a:ea typeface="vivo type CN简 Light" panose="02000400000000000000"/>
              </a:rPr>
              <a:t>和</a:t>
            </a:r>
            <a:r>
              <a:rPr lang="en-US" altLang="zh-CN" sz="2000" dirty="0" smtClean="0">
                <a:ea typeface="vivo type CN简 Light" panose="02000400000000000000"/>
              </a:rPr>
              <a:t>ProxyClassFactory</a:t>
            </a:r>
            <a:endParaRPr lang="zh-CN" altLang="en-US" sz="20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227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9711" y="1886261"/>
            <a:ext cx="749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KeyFactory</a:t>
            </a:r>
            <a:r>
              <a:rPr lang="zh-CN" altLang="en-US" sz="2000" dirty="0" smtClean="0">
                <a:ea typeface="vivo type CN简 Light" panose="02000400000000000000"/>
              </a:rPr>
              <a:t>的作用：生成</a:t>
            </a:r>
            <a:r>
              <a:rPr lang="en-US" altLang="zh-CN" sz="2000" dirty="0" smtClean="0">
                <a:ea typeface="vivo type CN简 Light" panose="02000400000000000000"/>
              </a:rPr>
              <a:t>Key</a:t>
            </a:r>
            <a:r>
              <a:rPr lang="zh-CN" altLang="en-US" sz="2000" dirty="0" smtClean="0">
                <a:ea typeface="vivo type CN简 Light" panose="02000400000000000000"/>
              </a:rPr>
              <a:t>对象</a:t>
            </a:r>
            <a:endParaRPr lang="en-US" altLang="zh-CN" sz="2000" dirty="0" smtClean="0">
              <a:ea typeface="vivo type CN简 Light" panose="0200040000000000000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2" y="2455719"/>
            <a:ext cx="5714120" cy="217975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70" y="5055760"/>
            <a:ext cx="5907050" cy="1432500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>
            <a:off x="3045125" y="3631721"/>
            <a:ext cx="17252" cy="142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09838" y="6364182"/>
            <a:ext cx="6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8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9711" y="1886261"/>
            <a:ext cx="749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ProxyClassFactory</a:t>
            </a:r>
            <a:r>
              <a:rPr lang="zh-CN" altLang="en-US" sz="2000" dirty="0" smtClean="0">
                <a:ea typeface="vivo type CN简 Light" panose="02000400000000000000"/>
              </a:rPr>
              <a:t>的作用：验证类的信息，生成</a:t>
            </a:r>
            <a:r>
              <a:rPr lang="en-US" altLang="zh-CN" sz="2000" dirty="0" smtClean="0">
                <a:ea typeface="vivo type CN简 Light" panose="02000400000000000000"/>
              </a:rPr>
              <a:t>Class</a:t>
            </a:r>
            <a:r>
              <a:rPr lang="zh-CN" altLang="en-US" sz="2000" dirty="0" smtClean="0">
                <a:ea typeface="vivo type CN简 Light" panose="02000400000000000000"/>
              </a:rPr>
              <a:t>对象</a:t>
            </a:r>
            <a:endParaRPr lang="en-US" altLang="zh-CN" sz="2000" dirty="0" smtClean="0">
              <a:ea typeface="vivo type CN简 Light" panose="020004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710" y="2432071"/>
            <a:ext cx="11700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伪代码：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将传入的接口数组转换为</a:t>
            </a:r>
            <a:r>
              <a:rPr lang="en-US" altLang="zh-CN" sz="2000" dirty="0" smtClean="0">
                <a:ea typeface="vivo type CN简 Light" panose="02000400000000000000"/>
              </a:rPr>
              <a:t>set</a:t>
            </a:r>
            <a:r>
              <a:rPr lang="zh-CN" altLang="en-US" sz="2000" dirty="0" smtClean="0">
                <a:ea typeface="vivo type CN简 Light" panose="02000400000000000000"/>
              </a:rPr>
              <a:t>（去重）；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对</a:t>
            </a:r>
            <a:r>
              <a:rPr lang="en-US" altLang="zh-CN" sz="2000" dirty="0" smtClean="0">
                <a:ea typeface="vivo type CN简 Light" panose="02000400000000000000"/>
              </a:rPr>
              <a:t>set</a:t>
            </a:r>
            <a:r>
              <a:rPr lang="zh-CN" altLang="en-US" sz="2000" dirty="0" smtClean="0">
                <a:ea typeface="vivo type CN简 Light" panose="02000400000000000000"/>
              </a:rPr>
              <a:t>中每一个接口：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en-US" altLang="zh-CN" sz="2000" dirty="0" smtClean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通过</a:t>
            </a:r>
            <a:r>
              <a:rPr lang="en-US" altLang="zh-CN" sz="2000" dirty="0" smtClean="0">
                <a:ea typeface="vivo type CN简 Light" panose="02000400000000000000"/>
              </a:rPr>
              <a:t>ClassLoader</a:t>
            </a:r>
            <a:r>
              <a:rPr lang="zh-CN" altLang="en-US" sz="2000" dirty="0" smtClean="0">
                <a:ea typeface="vivo type CN简 Light" panose="02000400000000000000"/>
              </a:rPr>
              <a:t>重新加载一次该接口进行类相同判断（确定是同一个类对象）；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对</a:t>
            </a:r>
            <a:r>
              <a:rPr lang="en-US" altLang="zh-CN" sz="2000" dirty="0" smtClean="0">
                <a:ea typeface="vivo type CN简 Light" panose="02000400000000000000"/>
              </a:rPr>
              <a:t>set</a:t>
            </a:r>
            <a:r>
              <a:rPr lang="zh-CN" altLang="en-US" sz="2000" dirty="0" smtClean="0">
                <a:ea typeface="vivo type CN简 Light" panose="02000400000000000000"/>
              </a:rPr>
              <a:t>中每一个接口：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en-US" altLang="zh-CN" sz="2000" dirty="0" smtClean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确认所有限定符不是</a:t>
            </a:r>
            <a:r>
              <a:rPr lang="en-US" altLang="zh-CN" sz="2000" dirty="0" smtClean="0">
                <a:ea typeface="vivo type CN简 Light" panose="02000400000000000000"/>
              </a:rPr>
              <a:t>public</a:t>
            </a:r>
            <a:r>
              <a:rPr lang="zh-CN" altLang="en-US" sz="2000" dirty="0" smtClean="0">
                <a:ea typeface="vivo type CN简 Light" panose="02000400000000000000"/>
              </a:rPr>
              <a:t>的接口为同一个包下，否则报错；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en-US" altLang="zh-CN" sz="2000" dirty="0" smtClean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确认代理类的限定符</a:t>
            </a:r>
            <a:r>
              <a:rPr lang="en-US" altLang="zh-CN" sz="2000" dirty="0" smtClean="0">
                <a:ea typeface="vivo type CN简 Light" panose="02000400000000000000"/>
              </a:rPr>
              <a:t>public final </a:t>
            </a:r>
            <a:r>
              <a:rPr lang="zh-CN" altLang="en-US" sz="2000" dirty="0" smtClean="0">
                <a:ea typeface="vivo type CN简 Light" panose="02000400000000000000"/>
              </a:rPr>
              <a:t>或者为 </a:t>
            </a:r>
            <a:r>
              <a:rPr lang="en-US" altLang="zh-CN" sz="2000" dirty="0" smtClean="0">
                <a:ea typeface="vivo type CN简 Light" panose="02000400000000000000"/>
              </a:rPr>
              <a:t>final</a:t>
            </a:r>
            <a:r>
              <a:rPr lang="zh-CN" altLang="en-US" sz="2000" dirty="0" smtClean="0">
                <a:ea typeface="vivo type CN简 Light" panose="02000400000000000000"/>
              </a:rPr>
              <a:t>（取决于所有接口限定符是否都是</a:t>
            </a:r>
            <a:r>
              <a:rPr lang="en-US" altLang="zh-CN" sz="2000" dirty="0" smtClean="0">
                <a:ea typeface="vivo type CN简 Light" panose="02000400000000000000"/>
              </a:rPr>
              <a:t>public</a:t>
            </a:r>
            <a:r>
              <a:rPr lang="zh-CN" altLang="en-US" sz="2000" dirty="0" smtClean="0">
                <a:ea typeface="vivo type CN简 Light" panose="02000400000000000000"/>
              </a:rPr>
              <a:t>）；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en-US" altLang="zh-CN" sz="2000" dirty="0" smtClean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确认代理类的包名；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生成代理类名称；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调用</a:t>
            </a:r>
            <a:r>
              <a:rPr lang="en-US" altLang="zh-CN" sz="2000" dirty="0" smtClean="0">
                <a:ea typeface="vivo type CN简 Light" panose="02000400000000000000"/>
              </a:rPr>
              <a:t>ProxyGenerator</a:t>
            </a:r>
            <a:r>
              <a:rPr lang="zh-CN" altLang="en-US" sz="2000" dirty="0" smtClean="0">
                <a:ea typeface="vivo type CN简 Light" panose="02000400000000000000"/>
              </a:rPr>
              <a:t>生层代理类的</a:t>
            </a:r>
            <a:r>
              <a:rPr lang="en-US" altLang="zh-CN" sz="2000" dirty="0" smtClean="0">
                <a:ea typeface="vivo type CN简 Light" panose="02000400000000000000"/>
              </a:rPr>
              <a:t>Byte</a:t>
            </a:r>
            <a:r>
              <a:rPr lang="zh-CN" altLang="en-US" sz="2000" dirty="0" smtClean="0">
                <a:ea typeface="vivo type CN简 Light" panose="02000400000000000000"/>
              </a:rPr>
              <a:t>数组（字节码文件）；</a:t>
            </a:r>
            <a:endParaRPr lang="en-US" altLang="zh-CN" sz="2000" dirty="0" smtClean="0">
              <a:ea typeface="vivo type CN简 Light" panose="02000400000000000000"/>
            </a:endParaRPr>
          </a:p>
          <a:p>
            <a:r>
              <a:rPr lang="en-US" altLang="zh-CN" sz="2000" dirty="0">
                <a:ea typeface="vivo type CN简 Light" panose="02000400000000000000"/>
              </a:rPr>
              <a:t>	</a:t>
            </a:r>
            <a:r>
              <a:rPr lang="zh-CN" altLang="en-US" sz="2000" dirty="0" smtClean="0">
                <a:ea typeface="vivo type CN简 Light" panose="02000400000000000000"/>
              </a:rPr>
              <a:t>调用本地方法</a:t>
            </a:r>
            <a:r>
              <a:rPr lang="en-US" altLang="zh-CN" sz="2000" dirty="0" smtClean="0">
                <a:ea typeface="vivo type CN简 Light" panose="02000400000000000000"/>
              </a:rPr>
              <a:t>DefineClass0</a:t>
            </a:r>
            <a:r>
              <a:rPr lang="zh-CN" altLang="en-US" sz="2000" dirty="0" smtClean="0">
                <a:ea typeface="vivo type CN简 Light" panose="02000400000000000000"/>
              </a:rPr>
              <a:t>方法将该数组生成为</a:t>
            </a:r>
            <a:r>
              <a:rPr lang="en-US" altLang="zh-CN" sz="2000" dirty="0" smtClean="0">
                <a:ea typeface="vivo type CN简 Light" panose="02000400000000000000"/>
              </a:rPr>
              <a:t>Class</a:t>
            </a:r>
            <a:r>
              <a:rPr lang="zh-CN" altLang="en-US" sz="2000" dirty="0" smtClean="0">
                <a:ea typeface="vivo type CN简 Light" panose="02000400000000000000"/>
              </a:rPr>
              <a:t>对象；</a:t>
            </a:r>
            <a:endParaRPr lang="en-US" altLang="zh-CN" sz="2000" dirty="0" smtClean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785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9711" y="1842886"/>
            <a:ext cx="7498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vivo type CN简 Light" panose="02000400000000000000"/>
              </a:rPr>
              <a:t>ProxyGenerator</a:t>
            </a:r>
            <a:r>
              <a:rPr lang="zh-CN" altLang="en-US" sz="2000" dirty="0" smtClean="0">
                <a:ea typeface="vivo type CN简 Light" panose="02000400000000000000"/>
              </a:rPr>
              <a:t>做了些什么？</a:t>
            </a:r>
            <a:endParaRPr lang="en-US" altLang="zh-CN" sz="2000" dirty="0" smtClean="0">
              <a:ea typeface="vivo type CN简 Light" panose="0200040000000000000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59711" y="2574707"/>
            <a:ext cx="9307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收集所有要生成的代理方法，将其包装秤</a:t>
            </a:r>
            <a:r>
              <a:rPr lang="en-US" altLang="zh-CN" sz="2000" dirty="0" smtClean="0">
                <a:ea typeface="vivo type CN简 Light" panose="02000400000000000000"/>
              </a:rPr>
              <a:t>ProxyMethod</a:t>
            </a:r>
            <a:r>
              <a:rPr lang="zh-CN" altLang="en-US" sz="2000" dirty="0" smtClean="0">
                <a:ea typeface="vivo type CN简 Light" panose="02000400000000000000"/>
              </a:rPr>
              <a:t>对象并注册到</a:t>
            </a:r>
            <a:r>
              <a:rPr lang="en-US" altLang="zh-CN" sz="2000" dirty="0" smtClean="0">
                <a:ea typeface="vivo type CN简 Light" panose="02000400000000000000"/>
              </a:rPr>
              <a:t>Map</a:t>
            </a:r>
            <a:r>
              <a:rPr lang="zh-CN" altLang="en-US" sz="2000" dirty="0" smtClean="0">
                <a:ea typeface="vivo type CN简 Light" panose="02000400000000000000"/>
              </a:rPr>
              <a:t>集合中</a:t>
            </a:r>
            <a:endParaRPr lang="en-US" altLang="zh-CN" sz="20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为代理类生成带参构造器，传入</a:t>
            </a:r>
            <a:r>
              <a:rPr lang="en-US" altLang="zh-CN" sz="2000" dirty="0" smtClean="0">
                <a:ea typeface="vivo type CN简 Light" panose="02000400000000000000"/>
              </a:rPr>
              <a:t>InvocationHandler</a:t>
            </a:r>
            <a:r>
              <a:rPr lang="zh-CN" altLang="en-US" sz="2000" dirty="0" smtClean="0">
                <a:ea typeface="vivo type CN简 Light" panose="02000400000000000000"/>
              </a:rPr>
              <a:t>实例的引用</a:t>
            </a:r>
            <a:endParaRPr lang="en-US" altLang="zh-CN" sz="20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遍历方法</a:t>
            </a:r>
            <a:r>
              <a:rPr lang="en-US" altLang="zh-CN" sz="2000" dirty="0" smtClean="0">
                <a:ea typeface="vivo type CN简 Light" panose="02000400000000000000"/>
              </a:rPr>
              <a:t>Map</a:t>
            </a:r>
            <a:r>
              <a:rPr lang="zh-CN" altLang="en-US" sz="2000" dirty="0" smtClean="0">
                <a:ea typeface="vivo type CN简 Light" panose="02000400000000000000"/>
              </a:rPr>
              <a:t>集合，为每个代理方法生成</a:t>
            </a:r>
            <a:r>
              <a:rPr lang="en-US" altLang="zh-CN" sz="2000" dirty="0" smtClean="0">
                <a:ea typeface="vivo type CN简 Light" panose="02000400000000000000"/>
              </a:rPr>
              <a:t>Method</a:t>
            </a:r>
            <a:r>
              <a:rPr lang="zh-CN" altLang="en-US" sz="2000" dirty="0" smtClean="0">
                <a:ea typeface="vivo type CN简 Light" panose="02000400000000000000"/>
              </a:rPr>
              <a:t>类型静态域，并将其添加到</a:t>
            </a:r>
            <a:r>
              <a:rPr lang="en-US" altLang="zh-CN" sz="2000" dirty="0" smtClean="0">
                <a:ea typeface="vivo type CN简 Light" panose="02000400000000000000"/>
              </a:rPr>
              <a:t>methods</a:t>
            </a:r>
            <a:r>
              <a:rPr lang="zh-CN" altLang="en-US" sz="2000" dirty="0" smtClean="0">
                <a:ea typeface="vivo type CN简 Light" panose="02000400000000000000"/>
              </a:rPr>
              <a:t>集合中</a:t>
            </a:r>
            <a:endParaRPr lang="en-US" altLang="zh-CN" sz="20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遍历方法</a:t>
            </a:r>
            <a:r>
              <a:rPr lang="en-US" altLang="zh-CN" sz="2000" dirty="0" smtClean="0">
                <a:ea typeface="vivo type CN简 Light" panose="02000400000000000000"/>
              </a:rPr>
              <a:t>Map</a:t>
            </a:r>
            <a:r>
              <a:rPr lang="zh-CN" altLang="en-US" sz="2000" dirty="0" smtClean="0">
                <a:ea typeface="vivo type CN简 Light" panose="02000400000000000000"/>
              </a:rPr>
              <a:t>集合，为每个代理方法生成对应的</a:t>
            </a:r>
            <a:r>
              <a:rPr lang="en-US" altLang="zh-CN" sz="2000" dirty="0" smtClean="0">
                <a:ea typeface="vivo type CN简 Light" panose="02000400000000000000"/>
              </a:rPr>
              <a:t>MethodInfo</a:t>
            </a:r>
            <a:r>
              <a:rPr lang="zh-CN" altLang="en-US" sz="2000" dirty="0" smtClean="0">
                <a:ea typeface="vivo type CN简 Light" panose="02000400000000000000"/>
              </a:rPr>
              <a:t>对象，并将其添加到</a:t>
            </a:r>
            <a:r>
              <a:rPr lang="en-US" altLang="zh-CN" sz="2000" dirty="0" smtClean="0">
                <a:ea typeface="vivo type CN简 Light" panose="02000400000000000000"/>
              </a:rPr>
              <a:t>methods</a:t>
            </a:r>
            <a:r>
              <a:rPr lang="zh-CN" altLang="en-US" sz="2000" dirty="0" smtClean="0">
                <a:ea typeface="vivo type CN简 Light" panose="02000400000000000000"/>
              </a:rPr>
              <a:t>集合中</a:t>
            </a:r>
            <a:endParaRPr lang="en-US" altLang="zh-CN" sz="20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为代理类生成静态初始化方法，主要作用是将代理方法的引用赋值个对应的静态字段</a:t>
            </a:r>
            <a:endParaRPr lang="en-US" altLang="zh-CN" sz="20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ea typeface="vivo type CN简 Light" panose="02000400000000000000"/>
              </a:rPr>
              <a:t>组装</a:t>
            </a:r>
            <a:r>
              <a:rPr lang="en-US" altLang="zh-CN" sz="2000" dirty="0" smtClean="0">
                <a:ea typeface="vivo type CN简 Light" panose="0200040000000000000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0619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19146" y="5841929"/>
            <a:ext cx="6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16076" y="2522371"/>
            <a:ext cx="3598293" cy="40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vivo type CN简 Light" panose="02000400000000000000"/>
              </a:rPr>
              <a:t>生成的代理对象的大致结构：</a:t>
            </a:r>
            <a:endParaRPr lang="en-US" altLang="zh-CN" sz="2000" dirty="0" smtClean="0">
              <a:ea typeface="vivo type CN简 Light" panose="020004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98" y="1971393"/>
            <a:ext cx="4052587" cy="43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79" y="1278896"/>
            <a:ext cx="449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动态代理有</a:t>
            </a:r>
            <a:r>
              <a:rPr lang="zh-CN" altLang="en-US" sz="2400" dirty="0">
                <a:ea typeface="vivo type CN简 Light" panose="02000400000000000000"/>
              </a:rPr>
              <a:t>哪些框架？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9710" y="1812108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JDK</a:t>
            </a:r>
            <a:r>
              <a:rPr lang="zh-CN" altLang="en-US" sz="2400" dirty="0" smtClean="0">
                <a:ea typeface="vivo type CN简 Light" panose="02000400000000000000"/>
              </a:rPr>
              <a:t>动态代理与</a:t>
            </a:r>
            <a:r>
              <a:rPr lang="en-US" altLang="zh-CN" sz="2400" dirty="0" smtClean="0">
                <a:ea typeface="vivo type CN简 Light" panose="02000400000000000000"/>
              </a:rPr>
              <a:t>CGLib</a:t>
            </a:r>
            <a:r>
              <a:rPr lang="zh-CN" altLang="en-US" sz="2400" dirty="0" smtClean="0">
                <a:ea typeface="vivo type CN简 Light" panose="02000400000000000000"/>
              </a:rPr>
              <a:t>动态代理：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7820" y="2273773"/>
            <a:ext cx="9616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1. JDK</a:t>
            </a:r>
            <a:r>
              <a:rPr lang="zh-CN" altLang="en-US" sz="2400" dirty="0" smtClean="0">
                <a:ea typeface="vivo type CN简 Light" panose="02000400000000000000"/>
              </a:rPr>
              <a:t>动态代理实现了被代理对象的接口，</a:t>
            </a:r>
            <a:r>
              <a:rPr lang="en-US" altLang="zh-CN" sz="2400" dirty="0" smtClean="0">
                <a:ea typeface="vivo type CN简 Light" panose="02000400000000000000"/>
              </a:rPr>
              <a:t>CGLib</a:t>
            </a:r>
            <a:r>
              <a:rPr lang="zh-CN" altLang="en-US" sz="2400" dirty="0" smtClean="0">
                <a:ea typeface="vivo type CN简 Light" panose="02000400000000000000"/>
              </a:rPr>
              <a:t>是继承了被代理的对象</a:t>
            </a:r>
            <a:endParaRPr lang="en-US" altLang="zh-CN" sz="2400" dirty="0" smtClean="0">
              <a:ea typeface="vivo type CN简 Light" panose="02000400000000000000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ea typeface="vivo type CN简 Light" panose="02000400000000000000"/>
            </a:endParaRPr>
          </a:p>
          <a:p>
            <a:r>
              <a:rPr lang="en-US" altLang="zh-CN" sz="2400" dirty="0" smtClean="0">
                <a:ea typeface="vivo type CN简 Light" panose="02000400000000000000"/>
              </a:rPr>
              <a:t>2. </a:t>
            </a:r>
            <a:r>
              <a:rPr lang="zh-CN" altLang="en-US" sz="2400" dirty="0" smtClean="0">
                <a:ea typeface="vivo type CN简 Light" panose="02000400000000000000"/>
              </a:rPr>
              <a:t>都是在运行期间进行，</a:t>
            </a:r>
            <a:r>
              <a:rPr lang="en-US" altLang="zh-CN" sz="2400" dirty="0" smtClean="0">
                <a:ea typeface="vivo type CN简 Light" panose="02000400000000000000"/>
              </a:rPr>
              <a:t>JDK</a:t>
            </a:r>
            <a:r>
              <a:rPr lang="zh-CN" altLang="en-US" sz="2400" dirty="0" smtClean="0">
                <a:ea typeface="vivo type CN简 Light" panose="02000400000000000000"/>
              </a:rPr>
              <a:t>是直接写</a:t>
            </a:r>
            <a:r>
              <a:rPr lang="en-US" altLang="zh-CN" sz="2400" dirty="0" smtClean="0">
                <a:ea typeface="vivo type CN简 Light" panose="02000400000000000000"/>
              </a:rPr>
              <a:t>class</a:t>
            </a:r>
            <a:r>
              <a:rPr lang="zh-CN" altLang="en-US" sz="2400" dirty="0" smtClean="0">
                <a:ea typeface="vivo type CN简 Light" panose="02000400000000000000"/>
              </a:rPr>
              <a:t>字节码，</a:t>
            </a:r>
            <a:r>
              <a:rPr lang="en-US" altLang="zh-CN" sz="2400" dirty="0" smtClean="0">
                <a:ea typeface="vivo type CN简 Light" panose="02000400000000000000"/>
              </a:rPr>
              <a:t>CGLib</a:t>
            </a:r>
            <a:r>
              <a:rPr lang="zh-CN" altLang="en-US" sz="2400" dirty="0" smtClean="0">
                <a:ea typeface="vivo type CN简 Light" panose="02000400000000000000"/>
              </a:rPr>
              <a:t>使用</a:t>
            </a:r>
            <a:r>
              <a:rPr lang="en-US" altLang="zh-CN" sz="2400" dirty="0" smtClean="0">
                <a:ea typeface="vivo type CN简 Light" panose="02000400000000000000"/>
              </a:rPr>
              <a:t>ASM</a:t>
            </a:r>
            <a:r>
              <a:rPr lang="zh-CN" altLang="en-US" sz="2400" dirty="0" smtClean="0">
                <a:ea typeface="vivo type CN简 Light" panose="02000400000000000000"/>
              </a:rPr>
              <a:t>（一个字节码操控框架）写字节码，实现更复杂</a:t>
            </a:r>
            <a:endParaRPr lang="en-US" altLang="zh-CN" sz="2400" dirty="0" smtClean="0">
              <a:ea typeface="vivo type CN简 Light" panose="02000400000000000000"/>
            </a:endParaRPr>
          </a:p>
          <a:p>
            <a:endParaRPr lang="en-US" altLang="zh-CN" sz="2400" dirty="0" smtClean="0">
              <a:ea typeface="vivo type CN简 Light" panose="02000400000000000000"/>
            </a:endParaRPr>
          </a:p>
          <a:p>
            <a:r>
              <a:rPr lang="en-US" altLang="zh-CN" sz="2400" dirty="0" smtClean="0">
                <a:ea typeface="vivo type CN简 Light" panose="02000400000000000000"/>
              </a:rPr>
              <a:t>3. JDK</a:t>
            </a:r>
            <a:r>
              <a:rPr lang="zh-CN" altLang="en-US" sz="2400" dirty="0" smtClean="0">
                <a:ea typeface="vivo type CN简 Light" panose="02000400000000000000"/>
              </a:rPr>
              <a:t>调用代理方法，通过反射机制。</a:t>
            </a:r>
            <a:r>
              <a:rPr lang="en-US" altLang="zh-CN" sz="2400" dirty="0" smtClean="0">
                <a:ea typeface="vivo type CN简 Light" panose="02000400000000000000"/>
              </a:rPr>
              <a:t>CGLib</a:t>
            </a:r>
            <a:r>
              <a:rPr lang="zh-CN" altLang="en-US" sz="2400" dirty="0" smtClean="0">
                <a:ea typeface="vivo type CN简 Light" panose="02000400000000000000"/>
              </a:rPr>
              <a:t>通过</a:t>
            </a:r>
            <a:r>
              <a:rPr lang="en-US" altLang="zh-CN" sz="2400" dirty="0" smtClean="0">
                <a:ea typeface="vivo type CN简 Light" panose="02000400000000000000"/>
              </a:rPr>
              <a:t>FastClass</a:t>
            </a:r>
            <a:r>
              <a:rPr lang="zh-CN" altLang="en-US" sz="2400" dirty="0" smtClean="0">
                <a:ea typeface="vivo type CN简 Light" panose="02000400000000000000"/>
              </a:rPr>
              <a:t>机制（为代理类或被代理类各生成一个</a:t>
            </a:r>
            <a:r>
              <a:rPr lang="en-US" altLang="zh-CN" sz="2400" dirty="0" smtClean="0">
                <a:ea typeface="vivo type CN简 Light" panose="02000400000000000000"/>
              </a:rPr>
              <a:t>Class</a:t>
            </a:r>
            <a:r>
              <a:rPr lang="zh-CN" altLang="en-US" sz="2400" dirty="0" smtClean="0">
                <a:ea typeface="vivo type CN简 Light" panose="02000400000000000000"/>
              </a:rPr>
              <a:t>，通过为两个类分配</a:t>
            </a:r>
            <a:r>
              <a:rPr lang="en-US" altLang="zh-CN" sz="2400" dirty="0" smtClean="0">
                <a:ea typeface="vivo type CN简 Light" panose="02000400000000000000"/>
              </a:rPr>
              <a:t>index</a:t>
            </a:r>
            <a:r>
              <a:rPr lang="zh-CN" altLang="en-US" sz="2400" dirty="0" smtClean="0">
                <a:ea typeface="vivo type CN简 Light" panose="02000400000000000000"/>
              </a:rPr>
              <a:t>实现方法快速定位调用）</a:t>
            </a:r>
            <a:endParaRPr lang="en-US" altLang="zh-CN" sz="2400" dirty="0" smtClean="0">
              <a:ea typeface="vivo type CN简 Light" panose="020004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9710" y="5392308"/>
            <a:ext cx="10664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Javaassist</a:t>
            </a:r>
            <a:r>
              <a:rPr lang="zh-CN" altLang="en-US" sz="2400" dirty="0" smtClean="0">
                <a:ea typeface="vivo type CN简 Light" panose="02000400000000000000"/>
              </a:rPr>
              <a:t>：一个运行时动态修改或生成类的解决方案，采用先生成字符串再生成字节码的方式。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728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79" y="1278896"/>
            <a:ext cx="449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动态代理有什么应用？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4114" y="1782793"/>
            <a:ext cx="19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事务管理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642664" y="2222057"/>
            <a:ext cx="523894" cy="4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8476" y="250938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Spring</a:t>
            </a:r>
            <a:r>
              <a:rPr lang="zh-CN" altLang="en-US" sz="2400" dirty="0" smtClean="0">
                <a:ea typeface="vivo type CN简 Light" panose="02000400000000000000"/>
              </a:rPr>
              <a:t>：</a:t>
            </a:r>
            <a:r>
              <a:rPr lang="en-US" altLang="zh-CN" sz="2400" dirty="0" smtClean="0">
                <a:ea typeface="vivo type CN简 Light" panose="02000400000000000000"/>
              </a:rPr>
              <a:t>AOP</a:t>
            </a:r>
            <a:r>
              <a:rPr lang="zh-CN" altLang="en-US" sz="2400" dirty="0" smtClean="0">
                <a:ea typeface="vivo type CN简 Light" panose="02000400000000000000"/>
              </a:rPr>
              <a:t>的实现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6409" y="2411043"/>
            <a:ext cx="19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日志管理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602965" y="2641876"/>
            <a:ext cx="903444" cy="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642664" y="2641875"/>
            <a:ext cx="523894" cy="48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66558" y="2973846"/>
            <a:ext cx="19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安全验证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8476" y="3672924"/>
            <a:ext cx="911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Dubbo</a:t>
            </a:r>
            <a:r>
              <a:rPr lang="zh-CN" altLang="en-US" sz="2400" dirty="0" smtClean="0">
                <a:ea typeface="vivo type CN简 Light" panose="02000400000000000000"/>
              </a:rPr>
              <a:t>：自适应拓展（</a:t>
            </a:r>
            <a:r>
              <a:rPr lang="en-US" altLang="zh-CN" sz="2400" dirty="0" smtClean="0">
                <a:ea typeface="vivo type CN简 Light" panose="02000400000000000000"/>
              </a:rPr>
              <a:t>Javaassist</a:t>
            </a:r>
            <a:r>
              <a:rPr lang="zh-CN" altLang="en-US" sz="2400" dirty="0" smtClean="0">
                <a:ea typeface="vivo type CN简 Light" panose="02000400000000000000"/>
              </a:rPr>
              <a:t>） 在运行时通过</a:t>
            </a:r>
            <a:r>
              <a:rPr lang="en-US" altLang="zh-CN" sz="2400" dirty="0" smtClean="0">
                <a:ea typeface="vivo type CN简 Light" panose="02000400000000000000"/>
              </a:rPr>
              <a:t>URL</a:t>
            </a:r>
            <a:r>
              <a:rPr lang="zh-CN" altLang="en-US" sz="2400" dirty="0" smtClean="0">
                <a:ea typeface="vivo type CN简 Light" panose="02000400000000000000"/>
              </a:rPr>
              <a:t>传入的类名动态生成该类的代理类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8476" y="5053474"/>
            <a:ext cx="911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MyBatis</a:t>
            </a:r>
            <a:r>
              <a:rPr lang="zh-CN" altLang="en-US" sz="2400" dirty="0" smtClean="0">
                <a:ea typeface="vivo type CN简 Light" panose="02000400000000000000"/>
              </a:rPr>
              <a:t>：通过</a:t>
            </a:r>
            <a:r>
              <a:rPr lang="en-US" altLang="zh-CN" sz="2400" dirty="0" smtClean="0">
                <a:ea typeface="vivo type CN简 Light" panose="02000400000000000000"/>
              </a:rPr>
              <a:t>JDK</a:t>
            </a:r>
            <a:r>
              <a:rPr lang="zh-CN" altLang="en-US" sz="2400" dirty="0" smtClean="0">
                <a:ea typeface="vivo type CN简 Light" panose="02000400000000000000"/>
              </a:rPr>
              <a:t>动态代理为</a:t>
            </a:r>
            <a:r>
              <a:rPr lang="en-US" altLang="zh-CN" sz="2400" dirty="0" smtClean="0">
                <a:ea typeface="vivo type CN简 Light" panose="02000400000000000000"/>
              </a:rPr>
              <a:t>Mapper</a:t>
            </a:r>
            <a:r>
              <a:rPr lang="zh-CN" altLang="en-US" sz="2400" dirty="0" smtClean="0">
                <a:ea typeface="vivo type CN简 Light" panose="02000400000000000000"/>
              </a:rPr>
              <a:t>生成</a:t>
            </a:r>
            <a:r>
              <a:rPr lang="en-US" altLang="zh-CN" sz="2400" dirty="0" smtClean="0">
                <a:ea typeface="vivo type CN简 Light" panose="02000400000000000000"/>
              </a:rPr>
              <a:t>MapperProxy</a:t>
            </a:r>
            <a:r>
              <a:rPr lang="zh-CN" altLang="en-US" sz="2400" dirty="0" smtClean="0">
                <a:ea typeface="vivo type CN简 Light" panose="02000400000000000000"/>
              </a:rPr>
              <a:t>对象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520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vivo Bold" panose="00000800000000000000" pitchFamily="2" charset="0"/>
                <a:ea typeface="vivo type CN简 Light" panose="02000400000000000000"/>
              </a:rPr>
              <a:t>THANK</a:t>
            </a:r>
          </a:p>
          <a:p>
            <a:r>
              <a:rPr lang="en-US" altLang="zh-CN" sz="11500" dirty="0" smtClean="0">
                <a:solidFill>
                  <a:schemeClr val="bg1"/>
                </a:solidFill>
                <a:latin typeface="vivo Bold" panose="00000800000000000000" pitchFamily="2" charset="0"/>
                <a:ea typeface="vivo type CN简 Light" panose="0200040000000000000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220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动态代理是什么？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7794" y="2428072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代理模式：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72" y="1739167"/>
            <a:ext cx="6995450" cy="21738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1861" y="3198342"/>
            <a:ext cx="749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vivo type CN简 Light" panose="02000400000000000000"/>
              </a:rPr>
              <a:t>e.g. </a:t>
            </a:r>
            <a:r>
              <a:rPr lang="zh-CN" altLang="en-US" sz="2400" dirty="0" smtClean="0">
                <a:ea typeface="vivo type CN简 Light" panose="02000400000000000000"/>
              </a:rPr>
              <a:t>找一个中介公司来租房，而不是自己去找租房信息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861" y="3936894"/>
            <a:ext cx="802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为什么需要代理模式：中介隔离作用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23122" y="4501546"/>
            <a:ext cx="802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开闭原则，增加功能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1861" y="5677331"/>
            <a:ext cx="1750516" cy="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代理模式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110154" y="5400444"/>
            <a:ext cx="1380392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110154" y="5989528"/>
            <a:ext cx="1380392" cy="3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50770" y="5132601"/>
            <a:ext cx="1750516" cy="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静态代理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70" y="6051637"/>
            <a:ext cx="175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77350" y="5589972"/>
            <a:ext cx="505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区别：程序运行前</a:t>
            </a:r>
            <a:r>
              <a:rPr lang="en-US" altLang="zh-CN" sz="2400" dirty="0" smtClean="0">
                <a:ea typeface="vivo type CN简 Light" panose="02000400000000000000"/>
              </a:rPr>
              <a:t>or</a:t>
            </a:r>
            <a:r>
              <a:rPr lang="zh-CN" altLang="en-US" sz="2400" dirty="0" smtClean="0">
                <a:ea typeface="vivo type CN简 Light" panose="02000400000000000000"/>
              </a:rPr>
              <a:t>程序运行时</a:t>
            </a:r>
            <a:endParaRPr lang="zh-CN" altLang="en-US" sz="2400" dirty="0"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488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动态代理怎么使用？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711" y="2045310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定义接口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9711" y="2841798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具体实现类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924" y="1918604"/>
            <a:ext cx="2542299" cy="6029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43" y="2685210"/>
            <a:ext cx="4386361" cy="120916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9711" y="4208874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代理类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814039" y="2892669"/>
            <a:ext cx="1828799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42838" y="2646415"/>
            <a:ext cx="302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想要通过代理模式增强功能的原方法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924" y="4058003"/>
            <a:ext cx="8163970" cy="26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动态代理怎么使用？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711" y="2045310"/>
            <a:ext cx="302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编写测试类测试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219" y="2040153"/>
            <a:ext cx="7666667" cy="1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078" y="3828038"/>
            <a:ext cx="6419048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57" y="1961782"/>
            <a:ext cx="10932259" cy="349011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164565" y="3433312"/>
            <a:ext cx="1044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22143" y="2203475"/>
            <a:ext cx="16591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073215" y="4213216"/>
            <a:ext cx="8338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364"/>
            <a:ext cx="7914286" cy="397142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8307238" y="1508334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7502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310332" y="2160344"/>
            <a:ext cx="2030084" cy="4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10332" y="2399211"/>
            <a:ext cx="2315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10332" y="2637875"/>
            <a:ext cx="2038710" cy="1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6579" y="1698523"/>
            <a:ext cx="38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类加载器  目的：加载代理类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  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68894" y="2081327"/>
            <a:ext cx="38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被代理的类所实现的接口 </a:t>
            </a:r>
            <a:r>
              <a:rPr lang="en-US" altLang="zh-CN" dirty="0">
                <a:solidFill>
                  <a:srgbClr val="FF0000"/>
                </a:solidFill>
                <a:ea typeface="vivo type CN简 Light" panose="0200040000000000000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                 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目的：使我们可以无差别使用代理类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86579" y="2727658"/>
            <a:ext cx="434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一个接口类，由我们重写了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invoke()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方法</a:t>
            </a:r>
            <a:endParaRPr lang="en-US" altLang="zh-CN" dirty="0" smtClean="0">
              <a:solidFill>
                <a:srgbClr val="FF0000"/>
              </a:solidFill>
              <a:ea typeface="vivo type CN简 Light" panose="0200040000000000000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目的：增强方法功能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77746" y="3018129"/>
            <a:ext cx="21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Handler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的非空判断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55640" y="3762407"/>
            <a:ext cx="21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的安全管理模块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30479" y="5538004"/>
            <a:ext cx="413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根据类加载器和接口数组生成代理类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632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7502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7502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8334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7502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9" y="2054871"/>
            <a:ext cx="4435143" cy="42337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11" y="1739167"/>
            <a:ext cx="6682405" cy="3157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15105" y="4816444"/>
            <a:ext cx="21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异常处理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580612" y="2993700"/>
            <a:ext cx="1028050" cy="301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269" y="2516536"/>
            <a:ext cx="7247937" cy="26692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894" y="1818070"/>
            <a:ext cx="4791335" cy="46763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10563852" y="2048902"/>
            <a:ext cx="2226" cy="54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583947" y="2977748"/>
            <a:ext cx="260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获取代理类的类修饰符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9916" y="3963770"/>
            <a:ext cx="455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如果类修饰符为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，直接生成对象返回；</a:t>
            </a:r>
            <a:endParaRPr lang="en-US" altLang="zh-CN" dirty="0" smtClean="0">
              <a:solidFill>
                <a:srgbClr val="FF0000"/>
              </a:solidFill>
              <a:ea typeface="vivo type CN简 Light" panose="0200040000000000000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如果类修饰符不是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，则将构造器设置为可访问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89916" y="5232164"/>
            <a:ext cx="455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把我们传入的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Invocation Handler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对象传入生成的代理对象中</a:t>
            </a:r>
            <a:endParaRPr lang="en-US" altLang="zh-CN" dirty="0" smtClean="0">
              <a:solidFill>
                <a:srgbClr val="FF0000"/>
              </a:solidFill>
              <a:ea typeface="vivo type CN简 Light" panose="02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425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10" y="1696957"/>
            <a:ext cx="8142857" cy="34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4" y="5212636"/>
            <a:ext cx="8580952" cy="132381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H="1">
            <a:off x="2309562" y="4925635"/>
            <a:ext cx="448574" cy="948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实习期工作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任务</a:t>
            </a:r>
            <a:r>
              <a:rPr lang="zh-CN" altLang="en-US" sz="2400" dirty="0" smtClean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及</a:t>
            </a:r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达成情况总结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711" y="1278896"/>
            <a:ext cx="89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对</a:t>
            </a:r>
            <a:r>
              <a:rPr lang="en-US" altLang="zh-CN" sz="2400" dirty="0" smtClean="0">
                <a:ea typeface="vivo type CN简 Light" panose="02000400000000000000"/>
              </a:rPr>
              <a:t>Java</a:t>
            </a:r>
            <a:r>
              <a:rPr lang="zh-CN" altLang="en-US" sz="2400" dirty="0" smtClean="0">
                <a:ea typeface="vivo type CN简 Light" panose="02000400000000000000"/>
              </a:rPr>
              <a:t>中动态代理的深入学习：</a:t>
            </a:r>
            <a:endParaRPr lang="zh-CN" altLang="en-US" sz="2400" dirty="0">
              <a:ea typeface="vivo type CN简 Light" panose="020004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2580" y="1278896"/>
            <a:ext cx="4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动态代理是怎么做到的？</a:t>
            </a:r>
            <a:endParaRPr lang="zh-CN" altLang="en-US" sz="2400" dirty="0">
              <a:ea typeface="vivo type CN简 Light" panose="0200040000000000000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8307238" y="1509728"/>
            <a:ext cx="127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67649" y="1278896"/>
            <a:ext cx="179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vivo type CN简 Light" panose="02000400000000000000"/>
              </a:rPr>
              <a:t>反射机制</a:t>
            </a:r>
            <a:endParaRPr lang="zh-CN" altLang="en-US" sz="2400" dirty="0">
              <a:ea typeface="vivo type CN简 Light" panose="020004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0" y="2459274"/>
            <a:ext cx="8580952" cy="13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11" y="3897035"/>
            <a:ext cx="6704762" cy="12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11" y="2063316"/>
            <a:ext cx="5914286" cy="314286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018581" y="2377602"/>
            <a:ext cx="439948" cy="1029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18581" y="3623094"/>
            <a:ext cx="1575041" cy="273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03813" y="1742164"/>
            <a:ext cx="321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负责缓存的类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759" y="4501797"/>
            <a:ext cx="4458375" cy="202516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2725947" y="4364826"/>
            <a:ext cx="4528868" cy="74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75548" y="3875641"/>
            <a:ext cx="478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函数式接口，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apply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方法表示，根据</a:t>
            </a:r>
            <a:r>
              <a:rPr lang="en-US" altLang="zh-CN" dirty="0" err="1" smtClean="0">
                <a:solidFill>
                  <a:srgbClr val="FF0000"/>
                </a:solidFill>
                <a:ea typeface="vivo type CN简 Light" panose="02000400000000000000"/>
              </a:rPr>
              <a:t>t,u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得到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r,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具体逻辑自己实现</a:t>
            </a:r>
            <a:endParaRPr lang="en-US" altLang="zh-CN" dirty="0" smtClean="0">
              <a:solidFill>
                <a:srgbClr val="FF0000"/>
              </a:solidFill>
              <a:ea typeface="vivo type CN简 Light" panose="02000400000000000000"/>
            </a:endParaRPr>
          </a:p>
          <a:p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8978" y="5106559"/>
            <a:ext cx="586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可以这样理解：这里的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proxyClassCache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自带两种算法：</a:t>
            </a:r>
            <a:endParaRPr lang="en-US" altLang="zh-CN" dirty="0" smtClean="0">
              <a:solidFill>
                <a:srgbClr val="FF0000"/>
              </a:solidFill>
              <a:ea typeface="vivo type CN简 Light" panose="0200040000000000000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subKeyFactory</a:t>
            </a:r>
            <a:r>
              <a:rPr lang="zh-CN" altLang="en-US" dirty="0" smtClean="0">
                <a:solidFill>
                  <a:srgbClr val="FF0000"/>
                </a:solidFill>
                <a:ea typeface="vivo type CN简 Light" panose="02000400000000000000"/>
              </a:rPr>
              <a:t>算法和</a:t>
            </a:r>
            <a:r>
              <a:rPr lang="en-US" altLang="zh-CN" dirty="0" smtClean="0">
                <a:solidFill>
                  <a:srgbClr val="FF0000"/>
                </a:solidFill>
                <a:ea typeface="vivo type CN简 Light" panose="02000400000000000000"/>
              </a:rPr>
              <a:t>valueFactory</a:t>
            </a:r>
            <a:endParaRPr lang="zh-CN" altLang="en-US" dirty="0">
              <a:solidFill>
                <a:srgbClr val="FF0000"/>
              </a:solidFill>
              <a:ea typeface="vivo type CN简 Light" panose="0200040000000000000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18" y="5688301"/>
            <a:ext cx="6590476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1048</Words>
  <Application>Microsoft Office PowerPoint</Application>
  <PresentationFormat>宽屏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vivo Bold</vt:lpstr>
      <vt:lpstr>vivo type CN简 Light</vt:lpstr>
      <vt:lpstr>vivo type CN简 Regular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许加运</dc:creator>
  <cp:lastModifiedBy>许加运</cp:lastModifiedBy>
  <cp:revision>3</cp:revision>
  <dcterms:created xsi:type="dcterms:W3CDTF">2019-08-29T01:40:48Z</dcterms:created>
  <dcterms:modified xsi:type="dcterms:W3CDTF">2019-09-04T03:31:10Z</dcterms:modified>
</cp:coreProperties>
</file>