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6"/>
  </p:notesMasterIdLst>
  <p:handoutMasterIdLst>
    <p:handoutMasterId r:id="rId17"/>
  </p:handoutMasterIdLst>
  <p:sldIdLst>
    <p:sldId id="270" r:id="rId2"/>
    <p:sldId id="319" r:id="rId3"/>
    <p:sldId id="322" r:id="rId4"/>
    <p:sldId id="323" r:id="rId5"/>
    <p:sldId id="324" r:id="rId6"/>
    <p:sldId id="325" r:id="rId7"/>
    <p:sldId id="327" r:id="rId8"/>
    <p:sldId id="329" r:id="rId9"/>
    <p:sldId id="330" r:id="rId10"/>
    <p:sldId id="326" r:id="rId11"/>
    <p:sldId id="320" r:id="rId12"/>
    <p:sldId id="328" r:id="rId13"/>
    <p:sldId id="321" r:id="rId14"/>
    <p:sldId id="298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FFFF"/>
    <a:srgbClr val="FF682F"/>
    <a:srgbClr val="30313C"/>
    <a:srgbClr val="D729C2"/>
    <a:srgbClr val="126C12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77" autoAdjust="0"/>
    <p:restoredTop sz="83803" autoAdjust="0"/>
  </p:normalViewPr>
  <p:slideViewPr>
    <p:cSldViewPr>
      <p:cViewPr varScale="1">
        <p:scale>
          <a:sx n="73" d="100"/>
          <a:sy n="7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3429000"/>
            <a:ext cx="9144000" cy="24384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本地存储之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- Cookie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功能的封装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CN" altLang="en-US" dirty="0" smtClean="0"/>
              <a:t>因为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的读和写的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动作不一致，且设置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数据需要一些参数。所以，在这里我们对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的操作进行封装，方便使用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cookie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读取指定</a:t>
            </a:r>
            <a:r>
              <a:rPr lang="en-US" altLang="zh-CN" dirty="0" smtClean="0"/>
              <a:t>cookie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删除指定</a:t>
            </a:r>
            <a:r>
              <a:rPr lang="en-US" altLang="zh-CN" dirty="0" smtClean="0"/>
              <a:t>cookie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的限制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个数限制：每个域的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总数有限。当超出限制之后还要再设置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，就会删除之前的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Opera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会删除最近最少使用的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FF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看上去是随机决定要删除哪个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。以下是各个浏览器的限制。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及以下每个域名最多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</a:p>
          <a:p>
            <a:pPr marL="914400" lvl="1" indent="-5143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IE7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及以后每个域名最多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FF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每个域名最多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Opera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限制每个域最多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30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个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Safari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Chrome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对于每个域的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数量没有硬性规定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大小限制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通常情况下为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4096B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4KB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）。这个大小为一个域下的所有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，并非是一个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的大小限制。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练习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用户名保存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拖拽后的位置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购物车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记录登陆状态的方式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 fontScale="70000" lnSpcReduction="20000"/>
          </a:bodyPr>
          <a:lstStyle/>
          <a:p>
            <a:pPr marL="514350" indent="-514350"/>
            <a:r>
              <a:rPr lang="zh-CN" altLang="en-US" dirty="0" smtClean="0"/>
              <a:t>登陆时服务器给每个用户（会话）分配一个唯一的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，并通过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发送给客户端。 当客户端发起新的请求的时候，将在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头中携带这个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。这样服务器能够找到这个客户端对应的用户，于是就可以迁移到对应的登陆后页面。 流程如下图所示：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00496" y="4149065"/>
            <a:ext cx="1714512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XXXID=XXXX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4814032"/>
            <a:ext cx="171451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XXXID=XXXX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2909" y="3000372"/>
            <a:ext cx="7500991" cy="3226852"/>
            <a:chOff x="642909" y="3000372"/>
            <a:chExt cx="7500991" cy="3226852"/>
          </a:xfrm>
        </p:grpSpPr>
        <p:pic>
          <p:nvPicPr>
            <p:cNvPr id="4" name="Picture 2" descr="http://image15.360doc.com/DownloadImg/2010/09/3017/5657919_1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09" y="3000372"/>
              <a:ext cx="7399967" cy="264320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357818" y="5857892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图片来源于网络，侵删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WHAT</a:t>
            </a:r>
          </a:p>
          <a:p>
            <a:pPr marL="914400" lvl="1" indent="-514350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客户端</a:t>
            </a:r>
            <a:r>
              <a:rPr lang="zh-CN" altLang="en-US" dirty="0" smtClean="0"/>
              <a:t>存储数据的</a:t>
            </a:r>
            <a:r>
              <a:rPr lang="zh-CN" altLang="en-US" dirty="0" smtClean="0">
                <a:solidFill>
                  <a:srgbClr val="000000"/>
                </a:solidFill>
              </a:rPr>
              <a:t>其中一种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WHY</a:t>
            </a:r>
          </a:p>
          <a:p>
            <a:pPr marL="914400" lvl="1" indent="-514350"/>
            <a:r>
              <a:rPr lang="zh-CN" altLang="en-US" dirty="0" smtClean="0"/>
              <a:t>属于某个特定用户的信息，就应该存在该用户的机器上。比如：登陆信息、偏好设定或其他数据。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HOW</a:t>
            </a:r>
          </a:p>
          <a:p>
            <a:pPr marL="914400" lvl="1" indent="-514350"/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客户端发送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协议的请求报头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(head)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请求的格式为：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每次客户端向服务器发送</a:t>
            </a:r>
            <a:r>
              <a:rPr lang="en-US" altLang="zh-CN" dirty="0" smtClean="0"/>
              <a:t>http request</a:t>
            </a:r>
            <a:r>
              <a:rPr lang="zh-CN" altLang="en-US" dirty="0" smtClean="0"/>
              <a:t>时，都会在请求头中添加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数据的来源：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FF0000"/>
                </a:solidFill>
              </a:rPr>
              <a:t>服务器发回的响应</a:t>
            </a:r>
            <a:r>
              <a:rPr lang="zh-CN" altLang="en-US" dirty="0" smtClean="0"/>
              <a:t>中，包含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1314450" lvl="2" indent="-514350"/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5242" y="3929066"/>
            <a:ext cx="3295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000240"/>
            <a:ext cx="3638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服务器返回的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协议的响应报头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(head)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http</a:t>
            </a:r>
            <a:r>
              <a:rPr lang="zh-CN" altLang="en-US" dirty="0" smtClean="0"/>
              <a:t>响应的格式为：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每次服务器向客户端发送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响应时，都会在响应的头中添加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浏览器处理服务器发送的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数据：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浏览器接收到服务器的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后，会判断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中是否有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选项，如果有，会将它保存到浏览器的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之后浏览器在发送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时，将浏览器的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数据发送给服务器</a:t>
            </a:r>
            <a:endParaRPr lang="en-US" altLang="zh-CN" dirty="0" smtClean="0"/>
          </a:p>
          <a:p>
            <a:pPr marL="1314450" lvl="2" indent="-514350"/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8597" y="2071678"/>
            <a:ext cx="35242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857628"/>
            <a:ext cx="3248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设置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【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document.cookie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】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，可以实现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获取或者设定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cookie.</a:t>
            </a:r>
          </a:p>
          <a:p>
            <a:pPr marL="514350" indent="-514350"/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设定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myName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myValue</a:t>
            </a:r>
            <a:r>
              <a:rPr lang="en-US" altLang="zh-CN" dirty="0" smtClean="0"/>
              <a:t>”】</a:t>
            </a:r>
            <a:r>
              <a:rPr lang="zh-CN" altLang="en-US" dirty="0" smtClean="0"/>
              <a:t>即将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myName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myValue</a:t>
            </a:r>
            <a:r>
              <a:rPr lang="zh-CN" altLang="en-US" dirty="0" smtClean="0"/>
              <a:t>的信息添加到浏览器的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中。（重名会覆盖）</a:t>
            </a:r>
            <a:endParaRPr lang="en-US" altLang="zh-CN" dirty="0" smtClean="0"/>
          </a:p>
          <a:p>
            <a:pPr marL="1314450" lvl="2" indent="-51435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=“username=</a:t>
            </a:r>
            <a:r>
              <a:rPr lang="en-US" altLang="zh-CN" dirty="0" err="1" smtClean="0"/>
              <a:t>cuijingnan</a:t>
            </a:r>
            <a:r>
              <a:rPr lang="en-US" altLang="zh-CN" dirty="0" smtClean="0"/>
              <a:t>”</a:t>
            </a:r>
          </a:p>
          <a:p>
            <a:pPr marL="1314450" lvl="2" indent="-51435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=139XXXXXXXX”</a:t>
            </a:r>
          </a:p>
          <a:p>
            <a:pPr marL="1314450" lvl="2" indent="-514350">
              <a:buNone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cookie: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，可以一次把</a:t>
            </a:r>
            <a:r>
              <a:rPr lang="zh-CN" altLang="en-US" dirty="0" smtClean="0">
                <a:solidFill>
                  <a:srgbClr val="FF0000"/>
                </a:solidFill>
              </a:rPr>
              <a:t>当前页面、可用的、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都取出来。格式为：</a:t>
            </a:r>
            <a:r>
              <a:rPr lang="en-US" altLang="zh-CN" dirty="0" smtClean="0"/>
              <a:t>”name1=value1; name2=value2; name3=value3”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的名和值以等号连接，各个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分号加空格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marL="1314450" lvl="2" indent="-51435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返回如下格式字符串</a:t>
            </a:r>
            <a:endParaRPr lang="en-US" altLang="zh-CN" dirty="0" smtClean="0"/>
          </a:p>
          <a:p>
            <a:pPr marL="1314450" lvl="2" indent="-514350">
              <a:buNone/>
            </a:pPr>
            <a:r>
              <a:rPr lang="en-US" altLang="zh-CN" dirty="0" smtClean="0"/>
              <a:t>“username=</a:t>
            </a:r>
            <a:r>
              <a:rPr lang="en-US" altLang="zh-CN" dirty="0" err="1" smtClean="0"/>
              <a:t>cuijingnan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=139XXXXXXXX”</a:t>
            </a:r>
          </a:p>
          <a:p>
            <a:pPr marL="1314450" lvl="2" indent="-514350">
              <a:buNone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注意：虽然设定和获取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的属性是一样的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，但是效果截然不同。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设定时，一次只能设定一个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获取时，一次将当前页所有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都取了出来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4" name="图片 3" descr="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3966" y="785794"/>
            <a:ext cx="309548" cy="30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的主要组成部分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/>
            <a:r>
              <a:rPr lang="zh-CN" altLang="en-US" dirty="0" smtClean="0"/>
              <a:t>每个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信息，都可以由以下信息组成：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名称：</a:t>
            </a:r>
            <a:r>
              <a:rPr lang="zh-CN" altLang="en-US" dirty="0" smtClean="0">
                <a:solidFill>
                  <a:srgbClr val="000000"/>
                </a:solidFill>
              </a:rPr>
              <a:t>不区分大小写，但是因为某些</a:t>
            </a:r>
            <a:r>
              <a:rPr lang="zh-CN" altLang="en-US" smtClean="0">
                <a:solidFill>
                  <a:srgbClr val="000000"/>
                </a:solidFill>
              </a:rPr>
              <a:t>服务器</a:t>
            </a:r>
            <a:r>
              <a:rPr lang="zh-CN" altLang="en-US" smtClean="0">
                <a:solidFill>
                  <a:srgbClr val="000000"/>
                </a:solidFill>
              </a:rPr>
              <a:t>会区分大小写，</a:t>
            </a:r>
            <a:r>
              <a:rPr lang="zh-CN" altLang="en-US" dirty="0" smtClean="0">
                <a:solidFill>
                  <a:srgbClr val="000000"/>
                </a:solidFill>
              </a:rPr>
              <a:t>所以在实践中最好看做区分大小写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值：</a:t>
            </a:r>
            <a:r>
              <a:rPr lang="zh-CN" altLang="en-US" dirty="0" smtClean="0">
                <a:solidFill>
                  <a:srgbClr val="000000"/>
                </a:solidFill>
              </a:rPr>
              <a:t>存储在</a:t>
            </a:r>
            <a:r>
              <a:rPr lang="en-US" altLang="zh-CN" dirty="0" smtClean="0">
                <a:solidFill>
                  <a:srgbClr val="000000"/>
                </a:solidFill>
              </a:rPr>
              <a:t>cookie</a:t>
            </a:r>
            <a:r>
              <a:rPr lang="zh-CN" altLang="en-US" dirty="0" smtClean="0">
                <a:solidFill>
                  <a:srgbClr val="000000"/>
                </a:solidFill>
              </a:rPr>
              <a:t>中的字符串的值。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路径</a:t>
            </a:r>
            <a:r>
              <a:rPr lang="en-US" altLang="zh-CN" dirty="0" smtClean="0"/>
              <a:t>(path) 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只有当前页面在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指定路径或指定路径的子路径，才向服务器发送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也只有此时才能访问到</a:t>
            </a:r>
            <a:r>
              <a:rPr lang="en-US" altLang="zh-CN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失效时间</a:t>
            </a:r>
            <a:r>
              <a:rPr lang="en-US" altLang="zh-CN" dirty="0" smtClean="0">
                <a:solidFill>
                  <a:srgbClr val="FF0000"/>
                </a:solidFill>
              </a:rPr>
              <a:t>(expires)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cookie</a:t>
            </a:r>
            <a:r>
              <a:rPr lang="zh-CN" altLang="en-US" dirty="0" smtClean="0">
                <a:solidFill>
                  <a:srgbClr val="000000"/>
                </a:solidFill>
              </a:rPr>
              <a:t>何时应该被删除。值是一个</a:t>
            </a:r>
            <a:r>
              <a:rPr lang="en-US" altLang="zh-CN" dirty="0" smtClean="0">
                <a:solidFill>
                  <a:srgbClr val="000000"/>
                </a:solidFill>
              </a:rPr>
              <a:t>GMT</a:t>
            </a:r>
            <a:r>
              <a:rPr lang="zh-CN" altLang="en-US" dirty="0" smtClean="0">
                <a:solidFill>
                  <a:srgbClr val="000000"/>
                </a:solidFill>
              </a:rPr>
              <a:t>格式的日期。如果日期是以前的日期，</a:t>
            </a:r>
            <a:r>
              <a:rPr lang="en-US" altLang="zh-CN" dirty="0" smtClean="0">
                <a:solidFill>
                  <a:srgbClr val="000000"/>
                </a:solidFill>
              </a:rPr>
              <a:t>cookie</a:t>
            </a:r>
            <a:r>
              <a:rPr lang="zh-CN" altLang="en-US" dirty="0" smtClean="0">
                <a:solidFill>
                  <a:srgbClr val="000000"/>
                </a:solidFill>
              </a:rPr>
              <a:t>会立刻被删除。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安全标志：如果包含此标志，则只有在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时，才发送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PS</a:t>
            </a:r>
            <a:r>
              <a:rPr lang="zh-CN" altLang="en-US" dirty="0" smtClean="0"/>
              <a:t>：红字部分为常用选项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设置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的格式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err="1" smtClean="0"/>
              <a:t>document.cookie</a:t>
            </a:r>
            <a:r>
              <a:rPr lang="en-US" altLang="zh-CN" dirty="0" smtClean="0"/>
              <a:t> = </a:t>
            </a:r>
          </a:p>
          <a:p>
            <a:pPr marL="514350" indent="-514350">
              <a:buNone/>
            </a:pPr>
            <a:r>
              <a:rPr lang="en-US" altLang="zh-CN" dirty="0" smtClean="0"/>
              <a:t>	“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value</a:t>
            </a:r>
            <a:r>
              <a:rPr lang="en-US" altLang="zh-CN" dirty="0" smtClean="0"/>
              <a:t>[;expires=</a:t>
            </a:r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r>
              <a:rPr lang="en-US" altLang="zh-CN" dirty="0" smtClean="0"/>
              <a:t>][;path=</a:t>
            </a:r>
            <a:r>
              <a:rPr lang="en-US" altLang="zh-CN" dirty="0" smtClean="0">
                <a:solidFill>
                  <a:srgbClr val="FF0000"/>
                </a:solidFill>
              </a:rPr>
              <a:t>path-to-resource</a:t>
            </a:r>
            <a:r>
              <a:rPr lang="en-US" altLang="zh-CN" dirty="0" smtClean="0"/>
              <a:t>][;secure]”</a:t>
            </a:r>
          </a:p>
          <a:p>
            <a:pPr marL="514350" indent="-514350">
              <a:buNone/>
            </a:pPr>
            <a:r>
              <a:rPr lang="zh-CN" altLang="en-US" dirty="0" smtClean="0"/>
              <a:t>几点说明：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红色字体为变量，需要用实际的值替换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为必选项，中括号为可选项。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编码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89"/>
          </a:xfrm>
        </p:spPr>
        <p:txBody>
          <a:bodyPr>
            <a:normAutofit fontScale="85000" lnSpcReduction="20000"/>
          </a:bodyPr>
          <a:lstStyle/>
          <a:p>
            <a:pPr marL="514350" indent="-514350"/>
            <a:r>
              <a:rPr lang="en-US" altLang="zh-CN" dirty="0" smtClean="0"/>
              <a:t>cookie</a:t>
            </a:r>
            <a:r>
              <a:rPr lang="zh-CN" altLang="en-US" dirty="0" smtClean="0"/>
              <a:t>要求，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，必须是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编码的（当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中包含</a:t>
            </a:r>
            <a:r>
              <a:rPr lang="zh-CN" altLang="en-US" dirty="0" smtClean="0">
                <a:solidFill>
                  <a:srgbClr val="FF0000"/>
                </a:solidFill>
              </a:rPr>
              <a:t>空格和分号</a:t>
            </a:r>
            <a:r>
              <a:rPr lang="zh-CN" altLang="en-US" dirty="0" smtClean="0"/>
              <a:t>时，不进行编码会出错）。也就是说，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在浏览器中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的响应中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编码格式存储的。所以，通过</a:t>
            </a:r>
            <a:r>
              <a:rPr lang="en-US" altLang="zh-CN" dirty="0" err="1" smtClean="0"/>
              <a:t>document.cookie</a:t>
            </a:r>
            <a:r>
              <a:rPr lang="zh-CN" altLang="en-US" dirty="0" smtClean="0"/>
              <a:t>设置和获取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信息，分别需要进行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编码和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解码。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857628"/>
            <a:ext cx="7643866" cy="237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571504"/>
          </a:xfrm>
          <a:solidFill>
            <a:schemeClr val="accent6">
              <a:lumMod val="75000"/>
            </a:schemeClr>
          </a:solidFill>
          <a:ln>
            <a:solidFill>
              <a:srgbClr val="FF682F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编码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14881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altLang="zh-CN" dirty="0" smtClean="0"/>
              <a:t>URL</a:t>
            </a:r>
            <a:r>
              <a:rPr lang="zh-CN" altLang="en-US" dirty="0" smtClean="0"/>
              <a:t>编码：</a:t>
            </a:r>
            <a:r>
              <a:rPr lang="en-US" altLang="zh-CN" dirty="0" smtClean="0"/>
              <a:t>window.</a:t>
            </a:r>
            <a:r>
              <a:rPr lang="en-US" dirty="0" smtClean="0"/>
              <a:t> </a:t>
            </a:r>
            <a:r>
              <a:rPr lang="en-US" dirty="0" err="1" smtClean="0"/>
              <a:t>encodeURIComponent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914400" lvl="1" indent="-51435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1314450" lvl="2" indent="-51435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name = ‘user’;</a:t>
            </a:r>
          </a:p>
          <a:p>
            <a:pPr marL="1314450" lvl="2" indent="-51435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value = ‘</a:t>
            </a:r>
            <a:r>
              <a:rPr lang="en-US" altLang="zh-CN" dirty="0" err="1" smtClean="0"/>
              <a:t>cui.jn</a:t>
            </a:r>
            <a:r>
              <a:rPr lang="en-US" altLang="zh-CN" dirty="0" smtClean="0"/>
              <a:t>’;</a:t>
            </a:r>
          </a:p>
          <a:p>
            <a:pPr marL="1314450" lvl="2" indent="-514350">
              <a:buNone/>
            </a:pPr>
            <a:r>
              <a:rPr lang="en-US" altLang="zh-CN" dirty="0" err="1" smtClean="0"/>
              <a:t>document.cookie</a:t>
            </a:r>
            <a:r>
              <a:rPr lang="en-US" altLang="zh-CN" dirty="0" smtClean="0"/>
              <a:t> = </a:t>
            </a:r>
            <a:r>
              <a:rPr lang="en-US" dirty="0" err="1" smtClean="0"/>
              <a:t>encodeURIComponent</a:t>
            </a:r>
            <a:r>
              <a:rPr lang="en-US" dirty="0" smtClean="0"/>
              <a:t>(name) + ‘=’ + </a:t>
            </a:r>
            <a:r>
              <a:rPr lang="en-US" dirty="0" err="1" smtClean="0"/>
              <a:t>encodeURIComponent</a:t>
            </a:r>
            <a:r>
              <a:rPr lang="en-US" dirty="0" smtClean="0"/>
              <a:t>(value);</a:t>
            </a:r>
          </a:p>
          <a:p>
            <a:pPr marL="1314450" lvl="2" indent="-514350">
              <a:buNone/>
            </a:pPr>
            <a:endParaRPr lang="en-US" altLang="zh-CN" dirty="0" smtClean="0"/>
          </a:p>
          <a:p>
            <a:pPr marL="514350" indent="-514350"/>
            <a:r>
              <a:rPr lang="en-US" altLang="zh-CN" dirty="0" smtClean="0"/>
              <a:t>URL</a:t>
            </a:r>
            <a:r>
              <a:rPr lang="zh-CN" altLang="en-US" dirty="0" smtClean="0"/>
              <a:t>解码：</a:t>
            </a:r>
            <a:r>
              <a:rPr lang="en-US" altLang="zh-CN" dirty="0" smtClean="0"/>
              <a:t>window.</a:t>
            </a:r>
            <a:r>
              <a:rPr lang="en-US" dirty="0" smtClean="0"/>
              <a:t> </a:t>
            </a:r>
            <a:r>
              <a:rPr lang="en-US" dirty="0" err="1" smtClean="0"/>
              <a:t>decodeURIComponent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914400" lvl="1" indent="-514350">
              <a:buNone/>
            </a:pPr>
            <a:r>
              <a:rPr lang="zh-CN" altLang="en-US" dirty="0" smtClean="0"/>
              <a:t>例如：</a:t>
            </a:r>
            <a:endParaRPr lang="en-US" dirty="0" smtClean="0"/>
          </a:p>
          <a:p>
            <a:pPr marL="1314450" lvl="2" indent="-51435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allCookie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;</a:t>
            </a:r>
          </a:p>
          <a:p>
            <a:pPr marL="1314450" lvl="2" indent="-514350">
              <a:buNone/>
            </a:pPr>
            <a:r>
              <a:rPr lang="en-US" dirty="0" err="1" smtClean="0"/>
              <a:t>decodeURIComponent</a:t>
            </a:r>
            <a:r>
              <a:rPr lang="en-US" dirty="0" smtClean="0"/>
              <a:t>(</a:t>
            </a:r>
            <a:r>
              <a:rPr lang="en-US" dirty="0" err="1" smtClean="0"/>
              <a:t>allCookie</a:t>
            </a:r>
            <a:r>
              <a:rPr lang="en-US" dirty="0" smtClean="0"/>
              <a:t>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12706</TotalTime>
  <Words>795</Words>
  <Application>Microsoft Office PowerPoint</Application>
  <PresentationFormat>全屏显示(4:3)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Cookie</vt:lpstr>
      <vt:lpstr>客户端发送Cookie</vt:lpstr>
      <vt:lpstr>服务器返回的Cookie</vt:lpstr>
      <vt:lpstr>通过JavaScript设置Cookie</vt:lpstr>
      <vt:lpstr>Cookie的主要组成部分</vt:lpstr>
      <vt:lpstr>设置cookie的格式</vt:lpstr>
      <vt:lpstr>cookie与URL编码</vt:lpstr>
      <vt:lpstr>cookie与URL编码</vt:lpstr>
      <vt:lpstr>Cookie功能的封装</vt:lpstr>
      <vt:lpstr>Cookie的限制</vt:lpstr>
      <vt:lpstr>练习</vt:lpstr>
      <vt:lpstr>Cookie记录登陆状态的方式</vt:lpstr>
      <vt:lpstr>幻灯片 14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cuijn</cp:lastModifiedBy>
  <cp:revision>1361</cp:revision>
  <dcterms:created xsi:type="dcterms:W3CDTF">2009-05-11T03:02:58Z</dcterms:created>
  <dcterms:modified xsi:type="dcterms:W3CDTF">2016-02-16T06:07:00Z</dcterms:modified>
</cp:coreProperties>
</file>