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6" r:id="rId6"/>
    <p:sldId id="265" r:id="rId7"/>
    <p:sldId id="267" r:id="rId8"/>
    <p:sldId id="268" r:id="rId9"/>
    <p:sldId id="269" r:id="rId10"/>
    <p:sldId id="270" r:id="rId11"/>
    <p:sldId id="258" r:id="rId12"/>
    <p:sldId id="259" r:id="rId13"/>
    <p:sldId id="260" r:id="rId14"/>
    <p:sldId id="26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2A668-C224-4788-9CFC-428EDD4260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AE21FE4-3B16-4F97-A349-5CC5C9D3F4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B088CEB-C104-41FC-9488-5B8FC3BF7413}"/>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C89D3976-7BE6-4203-A869-37E5051A0E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B8D75E-0BA6-47B5-ADA0-4D6BFA726097}"/>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428936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85CD6-DA5C-4C28-8FA1-C3B84CF298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CC742D-2480-4F59-A093-CD03301FDC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785610-11E9-462D-9C83-E7B4E2063604}"/>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702EBC85-D75D-4554-9487-802C994822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CB7BC4-5955-4D7B-8D82-85D22A5C060C}"/>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330116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C9E05F-0248-4E86-9759-5655FFCD65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AD9975-28B8-426A-987F-80C584EA3B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A5454B-518D-47F4-BF33-5E27FB8CCE23}"/>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90954C2E-E513-4110-9E56-E181400A27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DB923B-0CBB-4B78-9D72-1901F148834D}"/>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63492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8A0DE-3B18-4BA0-899C-3482FC2382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6264DA-80F6-4D8E-8825-7BE5E66A09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A218B4-1653-48E2-90E6-85AF88466A94}"/>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32B74DC0-52F7-41E7-A407-EB30EF418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04FE9C-F27E-4CFF-9BCB-7EAA31BAEA45}"/>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299330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AC944-A57E-4B73-A6A5-5D4AA117BF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69E311-E8F5-4D8E-BE81-798777D517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241BD5-657D-4665-8789-CA48BE485622}"/>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E3B5F259-B0C5-4B99-AF71-37CD1E4D82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650AA8-194C-41DF-A160-2C0F07108641}"/>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281575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A47AC-BCED-4599-9520-FE8FA91E26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368249-EFA7-4BF4-8EBB-BBD44DE3C2B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AC8973-4BA1-4A89-9439-310948F00EF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3D3C08-4D0C-42A4-B166-F3A4358F90CE}"/>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6" name="页脚占位符 5">
            <a:extLst>
              <a:ext uri="{FF2B5EF4-FFF2-40B4-BE49-F238E27FC236}">
                <a16:creationId xmlns:a16="http://schemas.microsoft.com/office/drawing/2014/main" id="{3FC0219A-513E-4254-AE07-EA91118329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E5D51E-C9C2-474C-B4F9-D2A1DCF3D9F1}"/>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26856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C6C2B-4038-4A4D-8FB8-17CDAE7135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7D5AF67-7975-4CEC-A88E-FDB4C70AA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9B919E-3469-4963-AF35-E586D666120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7E30149-A27D-40F3-AFF2-2AE22063E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FBAC9F-4275-42B9-9095-79D513560A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DCE8C7-8672-4941-9C22-425A520345B2}"/>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8" name="页脚占位符 7">
            <a:extLst>
              <a:ext uri="{FF2B5EF4-FFF2-40B4-BE49-F238E27FC236}">
                <a16:creationId xmlns:a16="http://schemas.microsoft.com/office/drawing/2014/main" id="{1E66C38E-690B-4B5A-B404-49ECA2414B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2CC04FC-F6B5-4D69-82BC-96BB40847E6F}"/>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348642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8B8FC-DC18-4088-A297-B45B70939D0B}"/>
              </a:ext>
            </a:extLst>
          </p:cNvPr>
          <p:cNvSpPr>
            <a:spLocks noGrp="1"/>
          </p:cNvSpPr>
          <p:nvPr>
            <p:ph type="title"/>
          </p:nvPr>
        </p:nvSpPr>
        <p:spPr>
          <a:xfrm>
            <a:off x="455815" y="233075"/>
            <a:ext cx="10515600" cy="466148"/>
          </a:xfrm>
        </p:spPr>
        <p:txBody>
          <a:bodyPr>
            <a:noAutofit/>
          </a:bodyPr>
          <a:lstStyle>
            <a:lvl1pPr>
              <a:defRPr sz="2400"/>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DD1A6D33-ED15-47CF-864D-C8EADE0D3554}"/>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4" name="页脚占位符 3">
            <a:extLst>
              <a:ext uri="{FF2B5EF4-FFF2-40B4-BE49-F238E27FC236}">
                <a16:creationId xmlns:a16="http://schemas.microsoft.com/office/drawing/2014/main" id="{9CD649EC-D08C-4717-81F3-502214C5170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78FBF4-AF67-4971-891F-BBC3D9C20F6B}"/>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270722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72CF13-4817-4CCC-884D-864F1FEFAF3C}"/>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3" name="页脚占位符 2">
            <a:extLst>
              <a:ext uri="{FF2B5EF4-FFF2-40B4-BE49-F238E27FC236}">
                <a16:creationId xmlns:a16="http://schemas.microsoft.com/office/drawing/2014/main" id="{4E2B602F-1FF1-4992-820B-09748F219E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B1119F-5784-477D-8321-F5D8866384F6}"/>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2056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E2E57-A83D-4B64-A736-5723F44FC0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A3B458-900A-4B4E-9F8F-5412F25D7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82D6319-A153-440E-886C-0ED6A946F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609234-2BE0-40ED-A9CF-94B140FDA28E}"/>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6" name="页脚占位符 5">
            <a:extLst>
              <a:ext uri="{FF2B5EF4-FFF2-40B4-BE49-F238E27FC236}">
                <a16:creationId xmlns:a16="http://schemas.microsoft.com/office/drawing/2014/main" id="{0232065D-E47A-4A6A-A14A-3577EEDC4C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D49EF7-FF87-4722-82A2-A24980A9A396}"/>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372233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3E9E9-5CD0-41CC-8201-3F367284F6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68826C-B4E7-47F7-8F61-3F2F97BEB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F37C05-6F5B-4E39-A08E-32522F0D9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C771A8-45C6-4545-89A2-602D155EAE17}"/>
              </a:ext>
            </a:extLst>
          </p:cNvPr>
          <p:cNvSpPr>
            <a:spLocks noGrp="1"/>
          </p:cNvSpPr>
          <p:nvPr>
            <p:ph type="dt" sz="half" idx="10"/>
          </p:nvPr>
        </p:nvSpPr>
        <p:spPr/>
        <p:txBody>
          <a:bodyPr/>
          <a:lstStyle/>
          <a:p>
            <a:fld id="{5E3CEE42-D45D-4B7E-8F93-EAAA1AC3778E}" type="datetimeFigureOut">
              <a:rPr lang="zh-CN" altLang="en-US" smtClean="0"/>
              <a:t>2019/12/19</a:t>
            </a:fld>
            <a:endParaRPr lang="zh-CN" altLang="en-US"/>
          </a:p>
        </p:txBody>
      </p:sp>
      <p:sp>
        <p:nvSpPr>
          <p:cNvPr id="6" name="页脚占位符 5">
            <a:extLst>
              <a:ext uri="{FF2B5EF4-FFF2-40B4-BE49-F238E27FC236}">
                <a16:creationId xmlns:a16="http://schemas.microsoft.com/office/drawing/2014/main" id="{8EB770A2-CC88-4E7F-8C84-A8058FD83D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7E748-25E2-401C-8DA4-DB4DF8D57744}"/>
              </a:ext>
            </a:extLst>
          </p:cNvPr>
          <p:cNvSpPr>
            <a:spLocks noGrp="1"/>
          </p:cNvSpPr>
          <p:nvPr>
            <p:ph type="sldNum" sz="quarter" idx="12"/>
          </p:nvPr>
        </p:nvSpPr>
        <p:spPr/>
        <p:txBody>
          <a:body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412032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9E910F-ED49-4027-B962-25509E6A1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6D8E74-2B6C-46C0-9C1D-E572E2249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85044D-DFA8-498C-840B-AF538D91C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CEE42-D45D-4B7E-8F93-EAAA1AC3778E}"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E09BAC06-1326-4E0C-95AB-C37DD7AA76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41CD36-6B8D-4CE3-8008-62E5370992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A5565-9C11-453C-9826-FA0B95B90678}" type="slidenum">
              <a:rPr lang="zh-CN" altLang="en-US" smtClean="0"/>
              <a:t>‹#›</a:t>
            </a:fld>
            <a:endParaRPr lang="zh-CN" altLang="en-US"/>
          </a:p>
        </p:txBody>
      </p:sp>
    </p:spTree>
    <p:extLst>
      <p:ext uri="{BB962C8B-B14F-4D97-AF65-F5344CB8AC3E}">
        <p14:creationId xmlns:p14="http://schemas.microsoft.com/office/powerpoint/2010/main" val="1502893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626AC-7EFB-4D69-85CA-77999803A8E7}"/>
              </a:ext>
            </a:extLst>
          </p:cNvPr>
          <p:cNvSpPr>
            <a:spLocks noGrp="1"/>
          </p:cNvSpPr>
          <p:nvPr>
            <p:ph type="ctrTitle"/>
          </p:nvPr>
        </p:nvSpPr>
        <p:spPr/>
        <p:txBody>
          <a:bodyPr/>
          <a:lstStyle/>
          <a:p>
            <a:r>
              <a:rPr lang="zh-CN" altLang="en-US" dirty="0"/>
              <a:t>空间内插</a:t>
            </a:r>
          </a:p>
        </p:txBody>
      </p:sp>
      <p:sp>
        <p:nvSpPr>
          <p:cNvPr id="3" name="副标题 2">
            <a:extLst>
              <a:ext uri="{FF2B5EF4-FFF2-40B4-BE49-F238E27FC236}">
                <a16:creationId xmlns:a16="http://schemas.microsoft.com/office/drawing/2014/main" id="{E8BCAB15-6EFC-4539-B9D7-66352E8B3032}"/>
              </a:ext>
            </a:extLst>
          </p:cNvPr>
          <p:cNvSpPr>
            <a:spLocks noGrp="1"/>
          </p:cNvSpPr>
          <p:nvPr>
            <p:ph type="subTitle" idx="1"/>
          </p:nvPr>
        </p:nvSpPr>
        <p:spPr/>
        <p:txBody>
          <a:bodyPr/>
          <a:lstStyle/>
          <a:p>
            <a:r>
              <a:rPr lang="zh-CN" altLang="en-US" dirty="0"/>
              <a:t>徐朋磊</a:t>
            </a:r>
            <a:endParaRPr lang="en-US" altLang="zh-CN" dirty="0"/>
          </a:p>
          <a:p>
            <a:r>
              <a:rPr lang="en-US" altLang="zh-CN" dirty="0"/>
              <a:t>2019</a:t>
            </a:r>
            <a:r>
              <a:rPr lang="zh-CN" altLang="en-US" dirty="0"/>
              <a:t>年</a:t>
            </a:r>
            <a:r>
              <a:rPr lang="en-US" altLang="zh-CN" dirty="0"/>
              <a:t>12</a:t>
            </a:r>
            <a:r>
              <a:rPr lang="zh-CN" altLang="en-US" dirty="0"/>
              <a:t>月</a:t>
            </a:r>
            <a:r>
              <a:rPr lang="en-US" altLang="zh-CN" dirty="0"/>
              <a:t>20</a:t>
            </a:r>
            <a:r>
              <a:rPr lang="zh-CN" altLang="en-US" dirty="0"/>
              <a:t>日</a:t>
            </a:r>
          </a:p>
        </p:txBody>
      </p:sp>
    </p:spTree>
    <p:extLst>
      <p:ext uri="{BB962C8B-B14F-4D97-AF65-F5344CB8AC3E}">
        <p14:creationId xmlns:p14="http://schemas.microsoft.com/office/powerpoint/2010/main" val="1900920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85988-65F4-4903-A894-31BCEB3AF06D}"/>
              </a:ext>
            </a:extLst>
          </p:cNvPr>
          <p:cNvSpPr>
            <a:spLocks noGrp="1"/>
          </p:cNvSpPr>
          <p:nvPr>
            <p:ph type="title"/>
          </p:nvPr>
        </p:nvSpPr>
        <p:spPr/>
        <p:txBody>
          <a:bodyPr/>
          <a:lstStyle/>
          <a:p>
            <a:r>
              <a:rPr lang="zh-CN" altLang="en-US" dirty="0"/>
              <a:t>特征可视化</a:t>
            </a:r>
          </a:p>
        </p:txBody>
      </p:sp>
      <p:pic>
        <p:nvPicPr>
          <p:cNvPr id="7170" name="Picture 2">
            <a:extLst>
              <a:ext uri="{FF2B5EF4-FFF2-40B4-BE49-F238E27FC236}">
                <a16:creationId xmlns:a16="http://schemas.microsoft.com/office/drawing/2014/main" id="{D2278297-F44D-4EA6-9E19-993DED68A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143" y="928409"/>
            <a:ext cx="7706944" cy="297817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02D2007-BA11-4C4F-A855-FF8B44887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268" y="4135773"/>
            <a:ext cx="4259463" cy="263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74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B6B542E-5EAB-4047-A8D2-B6345619634A}"/>
              </a:ext>
            </a:extLst>
          </p:cNvPr>
          <p:cNvSpPr>
            <a:spLocks noGrp="1"/>
          </p:cNvSpPr>
          <p:nvPr>
            <p:ph type="title"/>
          </p:nvPr>
        </p:nvSpPr>
        <p:spPr/>
        <p:txBody>
          <a:bodyPr>
            <a:normAutofit/>
          </a:bodyPr>
          <a:lstStyle/>
          <a:p>
            <a:r>
              <a:rPr lang="zh-CN" altLang="en-US" dirty="0"/>
              <a:t>非参数化分类器与参数化分类器</a:t>
            </a:r>
          </a:p>
        </p:txBody>
      </p:sp>
      <p:sp>
        <p:nvSpPr>
          <p:cNvPr id="6" name="文本框 5">
            <a:extLst>
              <a:ext uri="{FF2B5EF4-FFF2-40B4-BE49-F238E27FC236}">
                <a16:creationId xmlns:a16="http://schemas.microsoft.com/office/drawing/2014/main" id="{37021B86-ACA0-431F-A110-D44819522608}"/>
              </a:ext>
            </a:extLst>
          </p:cNvPr>
          <p:cNvSpPr txBox="1"/>
          <p:nvPr/>
        </p:nvSpPr>
        <p:spPr>
          <a:xfrm>
            <a:off x="455815" y="1098958"/>
            <a:ext cx="10743488" cy="2031325"/>
          </a:xfrm>
          <a:prstGeom prst="rect">
            <a:avLst/>
          </a:prstGeom>
          <a:noFill/>
        </p:spPr>
        <p:txBody>
          <a:bodyPr wrap="square" rtlCol="0">
            <a:spAutoFit/>
          </a:bodyPr>
          <a:lstStyle/>
          <a:p>
            <a:r>
              <a:rPr lang="zh-CN" altLang="en-US" dirty="0"/>
              <a:t>非参数分类器：</a:t>
            </a:r>
            <a:endParaRPr lang="en-US" altLang="zh-CN" dirty="0"/>
          </a:p>
          <a:p>
            <a:pPr marL="342900" indent="-342900">
              <a:buFont typeface="+mj-lt"/>
              <a:buAutoNum type="arabicPeriod"/>
            </a:pPr>
            <a:r>
              <a:rPr lang="en-US" altLang="zh-CN" dirty="0"/>
              <a:t>The first meaning of </a:t>
            </a:r>
            <a:r>
              <a:rPr lang="en-US" altLang="zh-CN" i="1" dirty="0"/>
              <a:t>non-parametric</a:t>
            </a:r>
            <a:r>
              <a:rPr lang="en-US" altLang="zh-CN" dirty="0"/>
              <a:t> covers techniques that do not rely on data belonging to any particular distribution</a:t>
            </a:r>
          </a:p>
          <a:p>
            <a:pPr marL="342900" indent="-342900">
              <a:buFont typeface="+mj-lt"/>
              <a:buAutoNum type="arabicPeriod"/>
            </a:pPr>
            <a:r>
              <a:rPr lang="en-US" altLang="zh-CN" dirty="0">
                <a:solidFill>
                  <a:srgbClr val="FF0000"/>
                </a:solidFill>
              </a:rPr>
              <a:t>The second meaning of </a:t>
            </a:r>
            <a:r>
              <a:rPr lang="en-US" altLang="zh-CN" i="1" dirty="0">
                <a:solidFill>
                  <a:srgbClr val="FF0000"/>
                </a:solidFill>
              </a:rPr>
              <a:t>non-parametric</a:t>
            </a:r>
            <a:r>
              <a:rPr lang="en-US" altLang="zh-CN" dirty="0">
                <a:solidFill>
                  <a:srgbClr val="FF0000"/>
                </a:solidFill>
              </a:rPr>
              <a:t> covers techniques that do not assume that the </a:t>
            </a:r>
            <a:r>
              <a:rPr lang="en-US" altLang="zh-CN" i="1" dirty="0">
                <a:solidFill>
                  <a:srgbClr val="FF0000"/>
                </a:solidFill>
              </a:rPr>
              <a:t>structure</a:t>
            </a:r>
            <a:r>
              <a:rPr lang="en-US" altLang="zh-CN" dirty="0">
                <a:solidFill>
                  <a:srgbClr val="FF0000"/>
                </a:solidFill>
              </a:rPr>
              <a:t> of a model is fixed. Typically, the model grows in size to accommodate the complexity of the data. In these techniques, individual variables are typically assumed to belong to parametric distributions, and assumptions about the types of connections among variables are also made.</a:t>
            </a:r>
            <a:endParaRPr lang="zh-CN" altLang="en-US" dirty="0">
              <a:solidFill>
                <a:srgbClr val="FF0000"/>
              </a:solidFill>
            </a:endParaRPr>
          </a:p>
        </p:txBody>
      </p:sp>
      <p:sp>
        <p:nvSpPr>
          <p:cNvPr id="7" name="文本框 6">
            <a:extLst>
              <a:ext uri="{FF2B5EF4-FFF2-40B4-BE49-F238E27FC236}">
                <a16:creationId xmlns:a16="http://schemas.microsoft.com/office/drawing/2014/main" id="{07A39AEB-8BB4-4D10-BAE5-17D8B5E44DDC}"/>
              </a:ext>
            </a:extLst>
          </p:cNvPr>
          <p:cNvSpPr txBox="1"/>
          <p:nvPr/>
        </p:nvSpPr>
        <p:spPr>
          <a:xfrm>
            <a:off x="536895" y="3160686"/>
            <a:ext cx="6115575" cy="369332"/>
          </a:xfrm>
          <a:prstGeom prst="rect">
            <a:avLst/>
          </a:prstGeom>
          <a:noFill/>
        </p:spPr>
        <p:txBody>
          <a:bodyPr wrap="square" rtlCol="0">
            <a:spAutoFit/>
          </a:bodyPr>
          <a:lstStyle/>
          <a:p>
            <a:r>
              <a:rPr lang="zh-CN" altLang="en-US" dirty="0"/>
              <a:t>典型代表：</a:t>
            </a:r>
            <a:r>
              <a:rPr lang="en-US" altLang="zh-CN" dirty="0"/>
              <a:t>KNN</a:t>
            </a:r>
            <a:r>
              <a:rPr lang="zh-CN" altLang="en-US" dirty="0"/>
              <a:t>，</a:t>
            </a:r>
            <a:r>
              <a:rPr lang="en-US" altLang="zh-CN" dirty="0"/>
              <a:t>SVM</a:t>
            </a:r>
            <a:r>
              <a:rPr lang="zh-CN" altLang="en-US" dirty="0"/>
              <a:t>，随机算法</a:t>
            </a:r>
          </a:p>
        </p:txBody>
      </p:sp>
      <p:sp>
        <p:nvSpPr>
          <p:cNvPr id="8" name="文本框 7">
            <a:extLst>
              <a:ext uri="{FF2B5EF4-FFF2-40B4-BE49-F238E27FC236}">
                <a16:creationId xmlns:a16="http://schemas.microsoft.com/office/drawing/2014/main" id="{C6F75D76-C5E8-46C9-B988-5D7C8A61B789}"/>
              </a:ext>
            </a:extLst>
          </p:cNvPr>
          <p:cNvSpPr txBox="1"/>
          <p:nvPr/>
        </p:nvSpPr>
        <p:spPr>
          <a:xfrm>
            <a:off x="536895" y="3800213"/>
            <a:ext cx="10662408" cy="1754326"/>
          </a:xfrm>
          <a:prstGeom prst="rect">
            <a:avLst/>
          </a:prstGeom>
          <a:noFill/>
        </p:spPr>
        <p:txBody>
          <a:bodyPr wrap="square" rtlCol="0">
            <a:spAutoFit/>
          </a:bodyPr>
          <a:lstStyle/>
          <a:p>
            <a:r>
              <a:rPr lang="zh-CN" altLang="en-US" dirty="0"/>
              <a:t>参数分类器：</a:t>
            </a:r>
            <a:endParaRPr lang="en-US" altLang="zh-CN" dirty="0"/>
          </a:p>
          <a:p>
            <a:r>
              <a:rPr lang="zh-CN" altLang="en-US" dirty="0"/>
              <a:t>通过固定大小的参数集</a:t>
            </a:r>
            <a:r>
              <a:rPr lang="en-US" altLang="zh-CN" dirty="0"/>
              <a:t>(</a:t>
            </a:r>
            <a:r>
              <a:rPr lang="zh-CN" altLang="en-US" dirty="0"/>
              <a:t>与训练样本数独立</a:t>
            </a:r>
            <a:r>
              <a:rPr lang="en-US" altLang="zh-CN" dirty="0"/>
              <a:t>)</a:t>
            </a:r>
            <a:r>
              <a:rPr lang="zh-CN" altLang="en-US" dirty="0"/>
              <a:t>概况数据的学习模型称为参数模型。不管你给与一个参数模型多少数据，对于其需要的参数数量都没有影响。</a:t>
            </a:r>
            <a:endParaRPr lang="en-US" altLang="zh-CN" dirty="0"/>
          </a:p>
          <a:p>
            <a:r>
              <a:rPr lang="zh-CN" altLang="en-US" dirty="0"/>
              <a:t>（专注与构建划分平面，并且假设平面的形式）</a:t>
            </a:r>
            <a:endParaRPr lang="en-US" altLang="zh-CN" dirty="0"/>
          </a:p>
          <a:p>
            <a:endParaRPr lang="en-US" altLang="zh-CN" dirty="0"/>
          </a:p>
          <a:p>
            <a:r>
              <a:rPr lang="zh-CN" altLang="en-US" dirty="0"/>
              <a:t>典型代表：神经网络，线性分类器</a:t>
            </a:r>
          </a:p>
        </p:txBody>
      </p:sp>
    </p:spTree>
    <p:extLst>
      <p:ext uri="{BB962C8B-B14F-4D97-AF65-F5344CB8AC3E}">
        <p14:creationId xmlns:p14="http://schemas.microsoft.com/office/powerpoint/2010/main" val="227291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4DD65-3D70-4FD5-BA07-72AFFF5247C7}"/>
              </a:ext>
            </a:extLst>
          </p:cNvPr>
          <p:cNvSpPr>
            <a:spLocks noGrp="1"/>
          </p:cNvSpPr>
          <p:nvPr>
            <p:ph type="title"/>
          </p:nvPr>
        </p:nvSpPr>
        <p:spPr/>
        <p:txBody>
          <a:bodyPr/>
          <a:lstStyle/>
          <a:p>
            <a:r>
              <a:rPr lang="zh-CN" altLang="en-US" dirty="0"/>
              <a:t>与</a:t>
            </a:r>
            <a:r>
              <a:rPr lang="en-US" altLang="zh-CN" dirty="0"/>
              <a:t>SVM</a:t>
            </a:r>
            <a:r>
              <a:rPr lang="zh-CN" altLang="en-US" dirty="0"/>
              <a:t>的异同</a:t>
            </a:r>
          </a:p>
        </p:txBody>
      </p:sp>
      <p:pic>
        <p:nvPicPr>
          <p:cNvPr id="10" name="图片 9">
            <a:extLst>
              <a:ext uri="{FF2B5EF4-FFF2-40B4-BE49-F238E27FC236}">
                <a16:creationId xmlns:a16="http://schemas.microsoft.com/office/drawing/2014/main" id="{C7AC351B-C4B5-4AC8-B7D7-4EF7D45F6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15" y="1830198"/>
            <a:ext cx="4701133" cy="3379365"/>
          </a:xfrm>
          <a:prstGeom prst="rect">
            <a:avLst/>
          </a:prstGeom>
        </p:spPr>
      </p:pic>
      <p:sp>
        <p:nvSpPr>
          <p:cNvPr id="11" name="文本框 10">
            <a:extLst>
              <a:ext uri="{FF2B5EF4-FFF2-40B4-BE49-F238E27FC236}">
                <a16:creationId xmlns:a16="http://schemas.microsoft.com/office/drawing/2014/main" id="{378CCAA9-2005-40F6-BF53-A482AAFEFF5A}"/>
              </a:ext>
            </a:extLst>
          </p:cNvPr>
          <p:cNvSpPr txBox="1"/>
          <p:nvPr/>
        </p:nvSpPr>
        <p:spPr>
          <a:xfrm>
            <a:off x="5469621" y="735955"/>
            <a:ext cx="5986945" cy="5386090"/>
          </a:xfrm>
          <a:prstGeom prst="rect">
            <a:avLst/>
          </a:prstGeom>
          <a:noFill/>
        </p:spPr>
        <p:txBody>
          <a:bodyPr wrap="square" rtlCol="0">
            <a:spAutoFit/>
          </a:bodyPr>
          <a:lstStyle/>
          <a:p>
            <a:r>
              <a:rPr lang="en-US" altLang="zh-CN" sz="2000" dirty="0"/>
              <a:t>SVM</a:t>
            </a:r>
            <a:r>
              <a:rPr lang="zh-CN" altLang="en-US" sz="2000" dirty="0"/>
              <a:t>：找到分界面的</a:t>
            </a:r>
            <a:r>
              <a:rPr lang="en-US" altLang="zh-CN" sz="2000" dirty="0"/>
              <a:t>W</a:t>
            </a:r>
            <a:r>
              <a:rPr lang="zh-CN" altLang="en-US" sz="2000" dirty="0"/>
              <a:t>和</a:t>
            </a:r>
            <a:r>
              <a:rPr lang="en-US" altLang="zh-CN" sz="2000" dirty="0"/>
              <a:t>b</a:t>
            </a:r>
            <a:r>
              <a:rPr lang="zh-CN" altLang="en-US" sz="2000" dirty="0"/>
              <a:t>使得间隔最大</a:t>
            </a:r>
            <a:endParaRPr lang="en-US" altLang="zh-CN" sz="2000" dirty="0"/>
          </a:p>
          <a:p>
            <a:endParaRPr lang="en-US" altLang="zh-CN" dirty="0"/>
          </a:p>
          <a:p>
            <a:r>
              <a:rPr lang="zh-CN" altLang="en-US" dirty="0"/>
              <a:t>与</a:t>
            </a:r>
            <a:r>
              <a:rPr lang="en-US" altLang="zh-CN" dirty="0"/>
              <a:t>KNN</a:t>
            </a:r>
            <a:r>
              <a:rPr lang="zh-CN" altLang="en-US" dirty="0"/>
              <a:t>相异之处</a:t>
            </a:r>
            <a:endParaRPr lang="en-US" altLang="zh-CN" dirty="0"/>
          </a:p>
          <a:p>
            <a:pPr marL="285750" indent="-285750">
              <a:buFont typeface="Arial" panose="020B0604020202020204" pitchFamily="34" charset="0"/>
              <a:buChar char="•"/>
            </a:pPr>
            <a:r>
              <a:rPr lang="zh-CN" altLang="en-US" dirty="0"/>
              <a:t>学习过程：</a:t>
            </a:r>
            <a:endParaRPr lang="en-US" altLang="zh-CN" dirty="0"/>
          </a:p>
          <a:p>
            <a:pPr marL="342900" indent="-342900">
              <a:buFont typeface="+mj-lt"/>
              <a:buAutoNum type="arabicPeriod"/>
            </a:pPr>
            <a:r>
              <a:rPr lang="en-US" altLang="zh-CN" dirty="0"/>
              <a:t>KNN</a:t>
            </a:r>
            <a:r>
              <a:rPr lang="zh-CN" altLang="en-US" dirty="0"/>
              <a:t>对特征空间进行整体计算（</a:t>
            </a:r>
            <a:r>
              <a:rPr lang="zh-CN" altLang="en-US" dirty="0">
                <a:solidFill>
                  <a:srgbClr val="FF0000"/>
                </a:solidFill>
              </a:rPr>
              <a:t>类似于</a:t>
            </a:r>
            <a:r>
              <a:rPr lang="en-US" altLang="zh-CN" dirty="0">
                <a:solidFill>
                  <a:srgbClr val="FF0000"/>
                </a:solidFill>
              </a:rPr>
              <a:t>GIS</a:t>
            </a:r>
            <a:r>
              <a:rPr lang="zh-CN" altLang="en-US" dirty="0">
                <a:solidFill>
                  <a:srgbClr val="FF0000"/>
                </a:solidFill>
              </a:rPr>
              <a:t>的最短路径分析</a:t>
            </a:r>
            <a:r>
              <a:rPr lang="zh-CN" altLang="en-US" dirty="0"/>
              <a:t>），</a:t>
            </a:r>
            <a:r>
              <a:rPr lang="en-US" altLang="zh-CN" dirty="0"/>
              <a:t>SVM</a:t>
            </a:r>
            <a:r>
              <a:rPr lang="zh-CN" altLang="en-US" dirty="0"/>
              <a:t>仅考虑分界面的确定</a:t>
            </a:r>
            <a:endParaRPr lang="en-US" altLang="zh-CN" dirty="0"/>
          </a:p>
          <a:p>
            <a:pPr marL="285750" indent="-285750">
              <a:buFont typeface="Arial" panose="020B0604020202020204" pitchFamily="34" charset="0"/>
              <a:buChar char="•"/>
            </a:pPr>
            <a:r>
              <a:rPr lang="zh-CN" altLang="en-US" dirty="0"/>
              <a:t>分类过程：</a:t>
            </a:r>
            <a:endParaRPr lang="en-US" altLang="zh-CN" dirty="0"/>
          </a:p>
          <a:p>
            <a:pPr marL="342900" indent="-342900">
              <a:buFont typeface="+mj-lt"/>
              <a:buAutoNum type="arabicPeriod"/>
            </a:pPr>
            <a:r>
              <a:rPr lang="en-US" altLang="zh-CN" dirty="0"/>
              <a:t>KNN</a:t>
            </a:r>
            <a:r>
              <a:rPr lang="zh-CN" altLang="en-US" dirty="0"/>
              <a:t>对计算待预测样本与</a:t>
            </a:r>
            <a:r>
              <a:rPr lang="en-US" altLang="zh-CN" dirty="0"/>
              <a:t>K</a:t>
            </a:r>
            <a:r>
              <a:rPr lang="zh-CN" altLang="en-US" dirty="0"/>
              <a:t>领域的相似度来进行类别划分，</a:t>
            </a:r>
            <a:r>
              <a:rPr lang="en-US" altLang="zh-CN" dirty="0"/>
              <a:t>SVM</a:t>
            </a:r>
            <a:r>
              <a:rPr lang="zh-CN" altLang="en-US" dirty="0"/>
              <a:t>则是计算待预测样本到分界面的距离向量来确定</a:t>
            </a:r>
            <a:endParaRPr lang="en-US" altLang="zh-CN" dirty="0"/>
          </a:p>
          <a:p>
            <a:pPr marL="342900" indent="-342900">
              <a:buFont typeface="+mj-lt"/>
              <a:buAutoNum type="arabicPeriod"/>
            </a:pPr>
            <a:r>
              <a:rPr lang="en-US" altLang="zh-CN" dirty="0"/>
              <a:t>KNN</a:t>
            </a:r>
            <a:r>
              <a:rPr lang="zh-CN" altLang="en-US" dirty="0"/>
              <a:t>的分类边界由周围</a:t>
            </a:r>
            <a:r>
              <a:rPr lang="en-US" altLang="zh-CN" dirty="0"/>
              <a:t>K</a:t>
            </a:r>
            <a:r>
              <a:rPr lang="zh-CN" altLang="en-US" dirty="0"/>
              <a:t>领域的训练点确定，而</a:t>
            </a:r>
            <a:r>
              <a:rPr lang="en-US" altLang="zh-CN" dirty="0"/>
              <a:t>SVM</a:t>
            </a:r>
            <a:r>
              <a:rPr lang="zh-CN" altLang="en-US" dirty="0"/>
              <a:t>的分类边界由支持向量确定。</a:t>
            </a:r>
            <a:endParaRPr lang="en-US" altLang="zh-CN" dirty="0"/>
          </a:p>
          <a:p>
            <a:endParaRPr lang="en-US" altLang="zh-CN" dirty="0"/>
          </a:p>
          <a:p>
            <a:r>
              <a:rPr lang="zh-CN" altLang="en-US" dirty="0"/>
              <a:t>与</a:t>
            </a:r>
            <a:r>
              <a:rPr lang="en-US" altLang="zh-CN" dirty="0"/>
              <a:t>KNN</a:t>
            </a:r>
            <a:r>
              <a:rPr lang="zh-CN" altLang="en-US" dirty="0"/>
              <a:t>相似之处</a:t>
            </a:r>
            <a:endParaRPr lang="en-US" altLang="zh-CN" dirty="0"/>
          </a:p>
          <a:p>
            <a:pPr marL="285750" indent="-285750">
              <a:buFont typeface="Arial" panose="020B0604020202020204" pitchFamily="34" charset="0"/>
              <a:buChar char="•"/>
            </a:pPr>
            <a:r>
              <a:rPr lang="zh-CN" altLang="en-US" dirty="0"/>
              <a:t>学习过程</a:t>
            </a:r>
            <a:endParaRPr lang="en-US" altLang="zh-CN" dirty="0"/>
          </a:p>
          <a:p>
            <a:pPr marL="342900" indent="-342900">
              <a:buFont typeface="+mj-lt"/>
              <a:buAutoNum type="arabicPeriod"/>
            </a:pPr>
            <a:r>
              <a:rPr lang="zh-CN" altLang="en-US" dirty="0">
                <a:solidFill>
                  <a:srgbClr val="FF0000"/>
                </a:solidFill>
              </a:rPr>
              <a:t>都是非参数过程？</a:t>
            </a:r>
            <a:endParaRPr lang="en-US" altLang="zh-CN" dirty="0">
              <a:solidFill>
                <a:srgbClr val="FF0000"/>
              </a:solidFill>
            </a:endParaRPr>
          </a:p>
          <a:p>
            <a:pPr marL="342900" indent="-342900">
              <a:buFont typeface="Arial" panose="020B0604020202020204" pitchFamily="34" charset="0"/>
              <a:buChar char="•"/>
            </a:pPr>
            <a:r>
              <a:rPr lang="zh-CN" altLang="en-US" dirty="0"/>
              <a:t>分类过程</a:t>
            </a:r>
            <a:endParaRPr lang="en-US" altLang="zh-CN" dirty="0"/>
          </a:p>
          <a:p>
            <a:pPr marL="342900" indent="-342900">
              <a:buFont typeface="+mj-lt"/>
              <a:buAutoNum type="arabicPeriod"/>
            </a:pPr>
            <a:r>
              <a:rPr lang="zh-CN" altLang="en-US" dirty="0"/>
              <a:t>都是由几个训练样本决定类别，并非全部样本。</a:t>
            </a:r>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384575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DACC7-E894-4494-A100-C07CBC360961}"/>
              </a:ext>
            </a:extLst>
          </p:cNvPr>
          <p:cNvSpPr>
            <a:spLocks noGrp="1"/>
          </p:cNvSpPr>
          <p:nvPr>
            <p:ph type="title"/>
          </p:nvPr>
        </p:nvSpPr>
        <p:spPr/>
        <p:txBody>
          <a:bodyPr/>
          <a:lstStyle/>
          <a:p>
            <a:r>
              <a:rPr lang="zh-CN" altLang="en-US" dirty="0"/>
              <a:t>与高斯混合模型</a:t>
            </a:r>
            <a:r>
              <a:rPr lang="en-US" altLang="zh-CN" dirty="0"/>
              <a:t>GMM</a:t>
            </a:r>
            <a:r>
              <a:rPr lang="zh-CN" altLang="en-US" dirty="0"/>
              <a:t>的异同</a:t>
            </a:r>
          </a:p>
        </p:txBody>
      </p:sp>
      <p:sp>
        <p:nvSpPr>
          <p:cNvPr id="3" name="文本框 2">
            <a:extLst>
              <a:ext uri="{FF2B5EF4-FFF2-40B4-BE49-F238E27FC236}">
                <a16:creationId xmlns:a16="http://schemas.microsoft.com/office/drawing/2014/main" id="{0BEADCE9-89B0-41C7-AF0C-5CF18C91A52E}"/>
              </a:ext>
            </a:extLst>
          </p:cNvPr>
          <p:cNvSpPr txBox="1"/>
          <p:nvPr/>
        </p:nvSpPr>
        <p:spPr>
          <a:xfrm>
            <a:off x="455815" y="1098958"/>
            <a:ext cx="3439487" cy="369332"/>
          </a:xfrm>
          <a:prstGeom prst="rect">
            <a:avLst/>
          </a:prstGeom>
          <a:noFill/>
        </p:spPr>
        <p:txBody>
          <a:bodyPr wrap="square" rtlCol="0">
            <a:spAutoFit/>
          </a:bodyPr>
          <a:lstStyle/>
          <a:p>
            <a:r>
              <a:rPr lang="zh-CN" altLang="en-US" dirty="0"/>
              <a:t>高斯混合模型常被用于聚类</a:t>
            </a:r>
          </a:p>
        </p:txBody>
      </p:sp>
      <p:pic>
        <p:nvPicPr>
          <p:cNvPr id="5" name="图片 4">
            <a:extLst>
              <a:ext uri="{FF2B5EF4-FFF2-40B4-BE49-F238E27FC236}">
                <a16:creationId xmlns:a16="http://schemas.microsoft.com/office/drawing/2014/main" id="{76005C31-C71D-45DF-A6A5-BF453CE65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961" y="1614988"/>
            <a:ext cx="2499720" cy="1874790"/>
          </a:xfrm>
          <a:prstGeom prst="rect">
            <a:avLst/>
          </a:prstGeom>
        </p:spPr>
      </p:pic>
      <p:pic>
        <p:nvPicPr>
          <p:cNvPr id="9" name="图片 8">
            <a:extLst>
              <a:ext uri="{FF2B5EF4-FFF2-40B4-BE49-F238E27FC236}">
                <a16:creationId xmlns:a16="http://schemas.microsoft.com/office/drawing/2014/main" id="{953F3FB1-D371-47F2-AFFE-BC9CD2E74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5" y="1614988"/>
            <a:ext cx="2499719" cy="1874789"/>
          </a:xfrm>
          <a:prstGeom prst="rect">
            <a:avLst/>
          </a:prstGeom>
        </p:spPr>
      </p:pic>
      <p:pic>
        <p:nvPicPr>
          <p:cNvPr id="11" name="图片 10">
            <a:extLst>
              <a:ext uri="{FF2B5EF4-FFF2-40B4-BE49-F238E27FC236}">
                <a16:creationId xmlns:a16="http://schemas.microsoft.com/office/drawing/2014/main" id="{DAEE96F1-5529-458A-A3E2-2F14B5361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027" y="3740522"/>
            <a:ext cx="2773177" cy="1599910"/>
          </a:xfrm>
          <a:prstGeom prst="rect">
            <a:avLst/>
          </a:prstGeom>
        </p:spPr>
      </p:pic>
      <p:pic>
        <p:nvPicPr>
          <p:cNvPr id="13" name="图片 12">
            <a:extLst>
              <a:ext uri="{FF2B5EF4-FFF2-40B4-BE49-F238E27FC236}">
                <a16:creationId xmlns:a16="http://schemas.microsoft.com/office/drawing/2014/main" id="{22DB3761-9CC3-45F0-BD78-2B9C903CB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5203" y="3665505"/>
            <a:ext cx="3033236" cy="1749944"/>
          </a:xfrm>
          <a:prstGeom prst="rect">
            <a:avLst/>
          </a:prstGeom>
        </p:spPr>
      </p:pic>
      <p:sp>
        <p:nvSpPr>
          <p:cNvPr id="14" name="文本框 13">
            <a:extLst>
              <a:ext uri="{FF2B5EF4-FFF2-40B4-BE49-F238E27FC236}">
                <a16:creationId xmlns:a16="http://schemas.microsoft.com/office/drawing/2014/main" id="{1957B172-D8C7-491A-BD1A-85D5E06CAC5A}"/>
              </a:ext>
            </a:extLst>
          </p:cNvPr>
          <p:cNvSpPr txBox="1"/>
          <p:nvPr/>
        </p:nvSpPr>
        <p:spPr>
          <a:xfrm>
            <a:off x="455815" y="5620624"/>
            <a:ext cx="5827539" cy="646331"/>
          </a:xfrm>
          <a:prstGeom prst="rect">
            <a:avLst/>
          </a:prstGeom>
          <a:noFill/>
        </p:spPr>
        <p:txBody>
          <a:bodyPr wrap="square" rtlCol="0">
            <a:spAutoFit/>
          </a:bodyPr>
          <a:lstStyle/>
          <a:p>
            <a:r>
              <a:rPr lang="zh-CN" altLang="en-US" dirty="0"/>
              <a:t>假设数据分布由</a:t>
            </a:r>
            <a:r>
              <a:rPr lang="en-US" altLang="zh-CN" dirty="0"/>
              <a:t>k</a:t>
            </a:r>
            <a:r>
              <a:rPr lang="zh-CN" altLang="en-US" dirty="0"/>
              <a:t>个多元高斯分布加权得到</a:t>
            </a:r>
            <a:endParaRPr lang="en-US" altLang="zh-CN" dirty="0"/>
          </a:p>
          <a:p>
            <a:r>
              <a:rPr lang="zh-CN" altLang="en-US" dirty="0"/>
              <a:t>通过</a:t>
            </a:r>
            <a:r>
              <a:rPr lang="en-US" altLang="zh-CN" dirty="0"/>
              <a:t>EM</a:t>
            </a:r>
            <a:r>
              <a:rPr lang="zh-CN" altLang="en-US" dirty="0"/>
              <a:t>算法不断优化，得到加权值和各子分布的参数</a:t>
            </a:r>
          </a:p>
        </p:txBody>
      </p:sp>
      <p:sp>
        <p:nvSpPr>
          <p:cNvPr id="15" name="文本框 14">
            <a:extLst>
              <a:ext uri="{FF2B5EF4-FFF2-40B4-BE49-F238E27FC236}">
                <a16:creationId xmlns:a16="http://schemas.microsoft.com/office/drawing/2014/main" id="{130F08B0-C926-4C49-93CF-3F7ACE3D8CA3}"/>
              </a:ext>
            </a:extLst>
          </p:cNvPr>
          <p:cNvSpPr txBox="1"/>
          <p:nvPr/>
        </p:nvSpPr>
        <p:spPr>
          <a:xfrm>
            <a:off x="6660657" y="1199733"/>
            <a:ext cx="4597167" cy="2339102"/>
          </a:xfrm>
          <a:prstGeom prst="rect">
            <a:avLst/>
          </a:prstGeom>
          <a:noFill/>
        </p:spPr>
        <p:txBody>
          <a:bodyPr wrap="square" rtlCol="0">
            <a:spAutoFit/>
          </a:bodyPr>
          <a:lstStyle/>
          <a:p>
            <a:r>
              <a:rPr lang="zh-CN" altLang="en-US" sz="2000" dirty="0"/>
              <a:t>与</a:t>
            </a:r>
            <a:r>
              <a:rPr lang="en-US" altLang="zh-CN" sz="2000" dirty="0"/>
              <a:t>KNN</a:t>
            </a:r>
            <a:r>
              <a:rPr lang="zh-CN" altLang="en-US" sz="2000" dirty="0"/>
              <a:t>的相异之处：</a:t>
            </a:r>
            <a:endParaRPr lang="en-US" altLang="zh-CN" sz="2000" dirty="0"/>
          </a:p>
          <a:p>
            <a:pPr marL="285750" indent="-285750">
              <a:buFont typeface="Arial" panose="020B0604020202020204" pitchFamily="34" charset="0"/>
              <a:buChar char="•"/>
            </a:pPr>
            <a:r>
              <a:rPr lang="zh-CN" altLang="en-US" b="1" dirty="0"/>
              <a:t>学习过程：</a:t>
            </a:r>
            <a:endParaRPr lang="en-US" altLang="zh-CN" b="1" dirty="0"/>
          </a:p>
          <a:p>
            <a:pPr marL="342900" indent="-342900">
              <a:buFont typeface="+mj-lt"/>
              <a:buAutoNum type="arabicPeriod"/>
            </a:pPr>
            <a:r>
              <a:rPr lang="zh-CN" altLang="en-US" dirty="0"/>
              <a:t>是聚类过程，不需要标签，只需要样本</a:t>
            </a:r>
            <a:endParaRPr lang="en-US" altLang="zh-CN" dirty="0"/>
          </a:p>
          <a:p>
            <a:pPr marL="342900" indent="-342900">
              <a:buFont typeface="+mj-lt"/>
              <a:buAutoNum type="arabicPeriod"/>
            </a:pPr>
            <a:r>
              <a:rPr lang="zh-CN" altLang="en-US" dirty="0"/>
              <a:t>需要假设样本分布为多元高斯分布</a:t>
            </a:r>
            <a:endParaRPr lang="en-US" altLang="zh-CN" dirty="0"/>
          </a:p>
          <a:p>
            <a:pPr marL="342900" indent="-342900">
              <a:buFont typeface="+mj-lt"/>
              <a:buAutoNum type="arabicPeriod"/>
            </a:pPr>
            <a:r>
              <a:rPr lang="zh-CN" altLang="en-US" dirty="0"/>
              <a:t>是迭代优化的过程</a:t>
            </a:r>
            <a:endParaRPr lang="en-US" altLang="zh-CN" dirty="0"/>
          </a:p>
          <a:p>
            <a:pPr marL="285750" indent="-285750">
              <a:buFont typeface="Arial" panose="020B0604020202020204" pitchFamily="34" charset="0"/>
              <a:buChar char="•"/>
            </a:pPr>
            <a:r>
              <a:rPr lang="zh-CN" altLang="en-US" b="1" dirty="0"/>
              <a:t>分类过程：</a:t>
            </a:r>
            <a:endParaRPr lang="en-US" altLang="zh-CN" b="1" dirty="0"/>
          </a:p>
          <a:p>
            <a:pPr marL="342900" indent="-342900">
              <a:buFont typeface="+mj-lt"/>
              <a:buAutoNum type="arabicPeriod"/>
            </a:pPr>
            <a:r>
              <a:rPr lang="en-US" altLang="zh-CN" dirty="0">
                <a:solidFill>
                  <a:srgbClr val="FF0000"/>
                </a:solidFill>
              </a:rPr>
              <a:t>GMM</a:t>
            </a:r>
            <a:r>
              <a:rPr lang="zh-CN" altLang="en-US" dirty="0">
                <a:solidFill>
                  <a:srgbClr val="FF0000"/>
                </a:solidFill>
              </a:rPr>
              <a:t>是对子分布进行分类？还是对多个子分布合并分类？</a:t>
            </a:r>
          </a:p>
        </p:txBody>
      </p:sp>
      <p:sp>
        <p:nvSpPr>
          <p:cNvPr id="17" name="文本框 16">
            <a:extLst>
              <a:ext uri="{FF2B5EF4-FFF2-40B4-BE49-F238E27FC236}">
                <a16:creationId xmlns:a16="http://schemas.microsoft.com/office/drawing/2014/main" id="{6779F16F-40EF-497C-B66F-EC9D5803D108}"/>
              </a:ext>
            </a:extLst>
          </p:cNvPr>
          <p:cNvSpPr txBox="1"/>
          <p:nvPr/>
        </p:nvSpPr>
        <p:spPr>
          <a:xfrm>
            <a:off x="6753137" y="3884103"/>
            <a:ext cx="4504687" cy="2062103"/>
          </a:xfrm>
          <a:prstGeom prst="rect">
            <a:avLst/>
          </a:prstGeom>
          <a:noFill/>
        </p:spPr>
        <p:txBody>
          <a:bodyPr wrap="square" rtlCol="0">
            <a:spAutoFit/>
          </a:bodyPr>
          <a:lstStyle/>
          <a:p>
            <a:r>
              <a:rPr lang="zh-CN" altLang="en-US" sz="2000" dirty="0"/>
              <a:t>与</a:t>
            </a:r>
            <a:r>
              <a:rPr lang="en-US" altLang="zh-CN" sz="2000" dirty="0"/>
              <a:t>KNN</a:t>
            </a:r>
            <a:r>
              <a:rPr lang="zh-CN" altLang="en-US" sz="2000" dirty="0"/>
              <a:t>的相同之处：</a:t>
            </a:r>
            <a:endParaRPr lang="en-US" altLang="zh-CN" sz="2000" dirty="0"/>
          </a:p>
          <a:p>
            <a:pPr marL="285750" indent="-285750">
              <a:buFont typeface="Arial" panose="020B0604020202020204" pitchFamily="34" charset="0"/>
              <a:buChar char="•"/>
            </a:pPr>
            <a:r>
              <a:rPr lang="zh-CN" altLang="en-US" b="1" dirty="0"/>
              <a:t>学习过程：</a:t>
            </a:r>
            <a:endParaRPr lang="en-US" altLang="zh-CN" b="1" dirty="0"/>
          </a:p>
          <a:p>
            <a:pPr marL="342900" indent="-342900">
              <a:buFont typeface="+mj-lt"/>
              <a:buAutoNum type="arabicPeriod"/>
            </a:pPr>
            <a:r>
              <a:rPr lang="zh-CN" altLang="en-US" dirty="0"/>
              <a:t>特征空间中的点均是由训练数据产生的分布的加权和，</a:t>
            </a:r>
            <a:r>
              <a:rPr lang="en-US" altLang="zh-CN" dirty="0"/>
              <a:t>KNN</a:t>
            </a:r>
            <a:r>
              <a:rPr lang="zh-CN" altLang="en-US" dirty="0"/>
              <a:t>权重由距离决定，</a:t>
            </a:r>
            <a:r>
              <a:rPr lang="en-US" altLang="zh-CN" dirty="0"/>
              <a:t>GMM</a:t>
            </a:r>
            <a:r>
              <a:rPr lang="zh-CN" altLang="en-US" dirty="0"/>
              <a:t>权重是优化得到的</a:t>
            </a:r>
            <a:endParaRPr lang="en-US" altLang="zh-CN" dirty="0"/>
          </a:p>
          <a:p>
            <a:pPr marL="342900" indent="-342900">
              <a:buFont typeface="Arial" panose="020B0604020202020204" pitchFamily="34" charset="0"/>
              <a:buChar char="•"/>
            </a:pPr>
            <a:r>
              <a:rPr lang="zh-CN" altLang="en-US" dirty="0"/>
              <a:t>分类过程：</a:t>
            </a:r>
            <a:endParaRPr lang="en-US" altLang="zh-CN" dirty="0"/>
          </a:p>
          <a:p>
            <a:pPr marL="342900" indent="-342900">
              <a:buFont typeface="+mj-lt"/>
              <a:buAutoNum type="arabicPeriod"/>
            </a:pPr>
            <a:r>
              <a:rPr lang="zh-CN" altLang="en-US" dirty="0">
                <a:solidFill>
                  <a:srgbClr val="FF0000"/>
                </a:solidFill>
              </a:rPr>
              <a:t>？</a:t>
            </a:r>
            <a:endParaRPr lang="en-US" altLang="zh-CN" dirty="0">
              <a:solidFill>
                <a:srgbClr val="FF0000"/>
              </a:solidFill>
            </a:endParaRPr>
          </a:p>
        </p:txBody>
      </p:sp>
    </p:spTree>
    <p:extLst>
      <p:ext uri="{BB962C8B-B14F-4D97-AF65-F5344CB8AC3E}">
        <p14:creationId xmlns:p14="http://schemas.microsoft.com/office/powerpoint/2010/main" val="321991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01151-00E3-43CB-9410-732C4A005984}"/>
              </a:ext>
            </a:extLst>
          </p:cNvPr>
          <p:cNvSpPr>
            <a:spLocks noGrp="1"/>
          </p:cNvSpPr>
          <p:nvPr>
            <p:ph type="title"/>
          </p:nvPr>
        </p:nvSpPr>
        <p:spPr/>
        <p:txBody>
          <a:bodyPr/>
          <a:lstStyle/>
          <a:p>
            <a:r>
              <a:rPr lang="zh-CN" altLang="en-US" dirty="0"/>
              <a:t>与高斯过程的异同</a:t>
            </a:r>
          </a:p>
        </p:txBody>
      </p:sp>
      <p:pic>
        <p:nvPicPr>
          <p:cNvPr id="3" name="图片 2">
            <a:extLst>
              <a:ext uri="{FF2B5EF4-FFF2-40B4-BE49-F238E27FC236}">
                <a16:creationId xmlns:a16="http://schemas.microsoft.com/office/drawing/2014/main" id="{2C1E8548-DA77-43F7-AFEB-94E3954B4BE2}"/>
              </a:ext>
            </a:extLst>
          </p:cNvPr>
          <p:cNvPicPr>
            <a:picLocks noChangeAspect="1"/>
          </p:cNvPicPr>
          <p:nvPr/>
        </p:nvPicPr>
        <p:blipFill>
          <a:blip r:embed="rId2"/>
          <a:stretch>
            <a:fillRect/>
          </a:stretch>
        </p:blipFill>
        <p:spPr>
          <a:xfrm>
            <a:off x="690386" y="1063935"/>
            <a:ext cx="4759148" cy="4730129"/>
          </a:xfrm>
          <a:prstGeom prst="rect">
            <a:avLst/>
          </a:prstGeom>
        </p:spPr>
      </p:pic>
      <p:sp>
        <p:nvSpPr>
          <p:cNvPr id="4" name="文本框 3">
            <a:extLst>
              <a:ext uri="{FF2B5EF4-FFF2-40B4-BE49-F238E27FC236}">
                <a16:creationId xmlns:a16="http://schemas.microsoft.com/office/drawing/2014/main" id="{A021D0B5-D57F-4B0D-BBD4-89628DA0426F}"/>
              </a:ext>
            </a:extLst>
          </p:cNvPr>
          <p:cNvSpPr txBox="1"/>
          <p:nvPr/>
        </p:nvSpPr>
        <p:spPr>
          <a:xfrm>
            <a:off x="6585679" y="740769"/>
            <a:ext cx="4915935" cy="1200329"/>
          </a:xfrm>
          <a:prstGeom prst="rect">
            <a:avLst/>
          </a:prstGeom>
          <a:noFill/>
        </p:spPr>
        <p:txBody>
          <a:bodyPr wrap="square" rtlCol="0">
            <a:spAutoFit/>
          </a:bodyPr>
          <a:lstStyle/>
          <a:p>
            <a:r>
              <a:rPr lang="zh-CN" altLang="en-US" dirty="0"/>
              <a:t>已知训练数据并不独立，可以看作是一个</a:t>
            </a:r>
            <a:r>
              <a:rPr lang="en-US" altLang="zh-CN" dirty="0"/>
              <a:t>N</a:t>
            </a:r>
            <a:r>
              <a:rPr lang="zh-CN" altLang="en-US" dirty="0"/>
              <a:t>维高斯分布中采样点，整个</a:t>
            </a:r>
            <a:r>
              <a:rPr lang="en-US" altLang="zh-CN" dirty="0"/>
              <a:t>GP</a:t>
            </a:r>
            <a:r>
              <a:rPr lang="zh-CN" altLang="en-US" dirty="0"/>
              <a:t>可以看作一个从高斯采样得到的一个无穷维的点</a:t>
            </a:r>
            <a:r>
              <a:rPr lang="zh-CN" altLang="en-US" dirty="0">
                <a:solidFill>
                  <a:srgbClr val="FF0000"/>
                </a:solidFill>
              </a:rPr>
              <a:t>？</a:t>
            </a:r>
            <a:endParaRPr lang="en-US" altLang="zh-CN" dirty="0">
              <a:solidFill>
                <a:srgbClr val="FF0000"/>
              </a:solidFill>
            </a:endParaRPr>
          </a:p>
          <a:p>
            <a:endParaRPr lang="en-US" altLang="zh-CN" dirty="0"/>
          </a:p>
        </p:txBody>
      </p:sp>
      <p:sp>
        <p:nvSpPr>
          <p:cNvPr id="5" name="文本框 4">
            <a:extLst>
              <a:ext uri="{FF2B5EF4-FFF2-40B4-BE49-F238E27FC236}">
                <a16:creationId xmlns:a16="http://schemas.microsoft.com/office/drawing/2014/main" id="{1A369B2C-44CB-4900-AD81-072BB557A54A}"/>
              </a:ext>
            </a:extLst>
          </p:cNvPr>
          <p:cNvSpPr txBox="1"/>
          <p:nvPr/>
        </p:nvSpPr>
        <p:spPr>
          <a:xfrm>
            <a:off x="6677636" y="2374084"/>
            <a:ext cx="4991450" cy="2339102"/>
          </a:xfrm>
          <a:prstGeom prst="rect">
            <a:avLst/>
          </a:prstGeom>
          <a:noFill/>
        </p:spPr>
        <p:txBody>
          <a:bodyPr wrap="square" rtlCol="0">
            <a:spAutoFit/>
          </a:bodyPr>
          <a:lstStyle/>
          <a:p>
            <a:r>
              <a:rPr lang="zh-CN" altLang="en-US" sz="2400" dirty="0"/>
              <a:t>相同点：</a:t>
            </a:r>
            <a:endParaRPr lang="en-US" altLang="zh-CN" sz="2400" dirty="0"/>
          </a:p>
          <a:p>
            <a:pPr marL="285750" indent="-285750">
              <a:buFont typeface="Arial" panose="020B0604020202020204" pitchFamily="34" charset="0"/>
              <a:buChar char="•"/>
            </a:pPr>
            <a:r>
              <a:rPr lang="zh-CN" altLang="en-US" b="1" dirty="0"/>
              <a:t>学习过程</a:t>
            </a:r>
            <a:endParaRPr lang="en-US" altLang="zh-CN" b="1" dirty="0"/>
          </a:p>
          <a:p>
            <a:pPr marL="342900" indent="-342900">
              <a:buFont typeface="+mj-lt"/>
              <a:buAutoNum type="arabicPeriod"/>
            </a:pPr>
            <a:r>
              <a:rPr lang="zh-CN" altLang="en-US" sz="1600" dirty="0"/>
              <a:t>所有的训练数据都对特征空间的划分起到了作用</a:t>
            </a:r>
            <a:endParaRPr lang="en-US" altLang="zh-CN" sz="1600" dirty="0"/>
          </a:p>
          <a:p>
            <a:endParaRPr lang="en-US" altLang="zh-CN" sz="1600" dirty="0"/>
          </a:p>
          <a:p>
            <a:r>
              <a:rPr lang="zh-CN" altLang="en-US" sz="2400" dirty="0"/>
              <a:t>不同点：</a:t>
            </a:r>
            <a:endParaRPr lang="en-US" altLang="zh-CN" sz="2400" dirty="0"/>
          </a:p>
          <a:p>
            <a:pPr marL="285750" indent="-285750">
              <a:buFont typeface="Arial" panose="020B0604020202020204" pitchFamily="34" charset="0"/>
              <a:buChar char="•"/>
            </a:pPr>
            <a:r>
              <a:rPr lang="zh-CN" altLang="en-US" sz="1600" b="1" dirty="0"/>
              <a:t>学习过程</a:t>
            </a:r>
            <a:endParaRPr lang="en-US" altLang="zh-CN" sz="1600" b="1" dirty="0"/>
          </a:p>
          <a:p>
            <a:pPr marL="342900" indent="-342900">
              <a:buFont typeface="+mj-lt"/>
              <a:buAutoNum type="arabicPeriod"/>
            </a:pPr>
            <a:r>
              <a:rPr lang="zh-CN" altLang="en-US" sz="1600" dirty="0"/>
              <a:t>训练是基于分布假设的？（</a:t>
            </a:r>
            <a:r>
              <a:rPr lang="zh-CN" altLang="en-US" sz="1600" dirty="0">
                <a:solidFill>
                  <a:srgbClr val="FF0000"/>
                </a:solidFill>
              </a:rPr>
              <a:t>为什么高斯过程也被称为非参数方法</a:t>
            </a:r>
            <a:r>
              <a:rPr lang="zh-CN" altLang="en-US" sz="1600" dirty="0"/>
              <a:t>）</a:t>
            </a:r>
            <a:endParaRPr lang="en-US" altLang="zh-CN" sz="1600" dirty="0"/>
          </a:p>
        </p:txBody>
      </p:sp>
    </p:spTree>
    <p:extLst>
      <p:ext uri="{BB962C8B-B14F-4D97-AF65-F5344CB8AC3E}">
        <p14:creationId xmlns:p14="http://schemas.microsoft.com/office/powerpoint/2010/main" val="17455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EB47AE-DD3A-48A1-B99E-512E77C710F3}"/>
              </a:ext>
            </a:extLst>
          </p:cNvPr>
          <p:cNvSpPr>
            <a:spLocks noGrp="1"/>
          </p:cNvSpPr>
          <p:nvPr>
            <p:ph type="title"/>
          </p:nvPr>
        </p:nvSpPr>
        <p:spPr/>
        <p:txBody>
          <a:bodyPr/>
          <a:lstStyle/>
          <a:p>
            <a:r>
              <a:rPr lang="zh-CN" altLang="en-US" dirty="0"/>
              <a:t>单样本对特征空间的影响</a:t>
            </a:r>
          </a:p>
        </p:txBody>
      </p:sp>
      <p:pic>
        <p:nvPicPr>
          <p:cNvPr id="1026" name="Picture 2">
            <a:extLst>
              <a:ext uri="{FF2B5EF4-FFF2-40B4-BE49-F238E27FC236}">
                <a16:creationId xmlns:a16="http://schemas.microsoft.com/office/drawing/2014/main" id="{7A5DC821-D648-49B4-B8C8-915EDA19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09" y="1615512"/>
            <a:ext cx="9629412" cy="241893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E82B7507-8F94-48C3-A424-DD9B86A2BF32}"/>
              </a:ext>
            </a:extLst>
          </p:cNvPr>
          <p:cNvSpPr txBox="1"/>
          <p:nvPr/>
        </p:nvSpPr>
        <p:spPr>
          <a:xfrm>
            <a:off x="755010" y="972701"/>
            <a:ext cx="2038525" cy="369332"/>
          </a:xfrm>
          <a:prstGeom prst="rect">
            <a:avLst/>
          </a:prstGeom>
          <a:noFill/>
        </p:spPr>
        <p:txBody>
          <a:bodyPr wrap="square" rtlCol="0">
            <a:spAutoFit/>
          </a:bodyPr>
          <a:lstStyle/>
          <a:p>
            <a:r>
              <a:rPr lang="zh-CN" altLang="en-US" dirty="0"/>
              <a:t>距离测算</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9D61123-31A7-472D-8148-8D2B2D74191D}"/>
                  </a:ext>
                </a:extLst>
              </p:cNvPr>
              <p:cNvSpPr txBox="1"/>
              <p:nvPr/>
            </p:nvSpPr>
            <p:spPr>
              <a:xfrm>
                <a:off x="4782105" y="4153411"/>
                <a:ext cx="1313895" cy="6560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e>
                              </m:d>
                            </m:e>
                            <m:sup>
                              <m:r>
                                <a:rPr lang="en-US" altLang="zh-CN" b="0" i="1" smtClean="0">
                                  <a:latin typeface="Cambria Math" panose="02040503050406030204" pitchFamily="18" charset="0"/>
                                </a:rPr>
                                <m:t>2</m:t>
                              </m:r>
                            </m:sup>
                          </m:sSup>
                        </m:e>
                      </m:rad>
                    </m:oMath>
                  </m:oMathPara>
                </a14:m>
                <a:endParaRPr lang="zh-CN" altLang="en-US" dirty="0"/>
              </a:p>
            </p:txBody>
          </p:sp>
        </mc:Choice>
        <mc:Fallback>
          <p:sp>
            <p:nvSpPr>
              <p:cNvPr id="7" name="文本框 6">
                <a:extLst>
                  <a:ext uri="{FF2B5EF4-FFF2-40B4-BE49-F238E27FC236}">
                    <a16:creationId xmlns:a16="http://schemas.microsoft.com/office/drawing/2014/main" id="{89D61123-31A7-472D-8148-8D2B2D74191D}"/>
                  </a:ext>
                </a:extLst>
              </p:cNvPr>
              <p:cNvSpPr txBox="1">
                <a:spLocks noRot="1" noChangeAspect="1" noMove="1" noResize="1" noEditPoints="1" noAdjustHandles="1" noChangeArrowheads="1" noChangeShapeType="1" noTextEdit="1"/>
              </p:cNvSpPr>
              <p:nvPr/>
            </p:nvSpPr>
            <p:spPr>
              <a:xfrm>
                <a:off x="4782105" y="4153411"/>
                <a:ext cx="1313895" cy="656013"/>
              </a:xfrm>
              <a:prstGeom prst="rect">
                <a:avLst/>
              </a:prstGeom>
              <a:blipFill>
                <a:blip r:embed="rId3"/>
                <a:stretch>
                  <a:fillRect r="-898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B753AE0-16F7-47F4-B4D3-22A4A2A96CAC}"/>
                  </a:ext>
                </a:extLst>
              </p:cNvPr>
              <p:cNvSpPr txBox="1"/>
              <p:nvPr/>
            </p:nvSpPr>
            <p:spPr>
              <a:xfrm>
                <a:off x="1482475" y="4102231"/>
                <a:ext cx="2352582" cy="411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m:oMathPara>
                </a14:m>
                <a:endParaRPr lang="zh-CN" altLang="en-US" dirty="0"/>
              </a:p>
            </p:txBody>
          </p:sp>
        </mc:Choice>
        <mc:Fallback>
          <p:sp>
            <p:nvSpPr>
              <p:cNvPr id="8" name="文本框 7">
                <a:extLst>
                  <a:ext uri="{FF2B5EF4-FFF2-40B4-BE49-F238E27FC236}">
                    <a16:creationId xmlns:a16="http://schemas.microsoft.com/office/drawing/2014/main" id="{6B753AE0-16F7-47F4-B4D3-22A4A2A96CAC}"/>
                  </a:ext>
                </a:extLst>
              </p:cNvPr>
              <p:cNvSpPr txBox="1">
                <a:spLocks noRot="1" noChangeAspect="1" noMove="1" noResize="1" noEditPoints="1" noAdjustHandles="1" noChangeArrowheads="1" noChangeShapeType="1" noTextEdit="1"/>
              </p:cNvSpPr>
              <p:nvPr/>
            </p:nvSpPr>
            <p:spPr>
              <a:xfrm>
                <a:off x="1482475" y="4102231"/>
                <a:ext cx="2352582" cy="411395"/>
              </a:xfrm>
              <a:prstGeom prst="rect">
                <a:avLst/>
              </a:prstGeom>
              <a:blipFill>
                <a:blip r:embed="rId4"/>
                <a:stretch>
                  <a:fillRect b="-74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1958669-C19E-48CC-8A7C-4968BB657AEA}"/>
                  </a:ext>
                </a:extLst>
              </p:cNvPr>
              <p:cNvSpPr txBox="1"/>
              <p:nvPr/>
            </p:nvSpPr>
            <p:spPr>
              <a:xfrm>
                <a:off x="8014242" y="4275719"/>
                <a:ext cx="2790779" cy="411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oMath>
                  </m:oMathPara>
                </a14:m>
                <a:endParaRPr lang="zh-CN" altLang="en-US" dirty="0"/>
              </a:p>
            </p:txBody>
          </p:sp>
        </mc:Choice>
        <mc:Fallback>
          <p:sp>
            <p:nvSpPr>
              <p:cNvPr id="9" name="文本框 8">
                <a:extLst>
                  <a:ext uri="{FF2B5EF4-FFF2-40B4-BE49-F238E27FC236}">
                    <a16:creationId xmlns:a16="http://schemas.microsoft.com/office/drawing/2014/main" id="{81958669-C19E-48CC-8A7C-4968BB657AEA}"/>
                  </a:ext>
                </a:extLst>
              </p:cNvPr>
              <p:cNvSpPr txBox="1">
                <a:spLocks noRot="1" noChangeAspect="1" noMove="1" noResize="1" noEditPoints="1" noAdjustHandles="1" noChangeArrowheads="1" noChangeShapeType="1" noTextEdit="1"/>
              </p:cNvSpPr>
              <p:nvPr/>
            </p:nvSpPr>
            <p:spPr>
              <a:xfrm>
                <a:off x="8014242" y="4275719"/>
                <a:ext cx="2790779" cy="411395"/>
              </a:xfrm>
              <a:prstGeom prst="rect">
                <a:avLst/>
              </a:prstGeom>
              <a:blipFill>
                <a:blip r:embed="rId5"/>
                <a:stretch>
                  <a:fillRect b="-7353"/>
                </a:stretch>
              </a:blipFill>
            </p:spPr>
            <p:txBody>
              <a:bodyPr/>
              <a:lstStyle/>
              <a:p>
                <a:r>
                  <a:rPr lang="zh-CN" altLang="en-US">
                    <a:noFill/>
                  </a:rPr>
                  <a:t> </a:t>
                </a:r>
              </a:p>
            </p:txBody>
          </p:sp>
        </mc:Fallback>
      </mc:AlternateContent>
      <p:pic>
        <p:nvPicPr>
          <p:cNvPr id="1028" name="Picture 4" descr="d12 = &#10;lXlk ¯ •T2klP ">
            <a:extLst>
              <a:ext uri="{FF2B5EF4-FFF2-40B4-BE49-F238E27FC236}">
                <a16:creationId xmlns:a16="http://schemas.microsoft.com/office/drawing/2014/main" id="{593C628D-55CC-435A-91EB-6C457B7829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6" y="5242488"/>
            <a:ext cx="2085975"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38A961A-E465-4B48-A681-C4087710D6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7500" y="5050693"/>
            <a:ext cx="1800000" cy="13739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2A3AE73-AF03-4DA8-B386-75A83E31D0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1103" y="5050693"/>
            <a:ext cx="1800000" cy="13739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CEEEB98-DC97-47D6-A9EE-84BFB3F25F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4706" y="5050693"/>
            <a:ext cx="1800000" cy="13739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52F7224-891F-4085-B1A2-39DA5627BD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88309" y="5050693"/>
            <a:ext cx="1800000" cy="13739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643ACF5-80A8-4CB1-92D5-6C5617A7AE8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11912" y="5050693"/>
            <a:ext cx="1800000" cy="137391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78D85D6D-C64D-4936-BA68-63E090167987}"/>
              </a:ext>
            </a:extLst>
          </p:cNvPr>
          <p:cNvSpPr txBox="1"/>
          <p:nvPr/>
        </p:nvSpPr>
        <p:spPr>
          <a:xfrm>
            <a:off x="408017" y="4716342"/>
            <a:ext cx="1350627" cy="369332"/>
          </a:xfrm>
          <a:prstGeom prst="rect">
            <a:avLst/>
          </a:prstGeom>
          <a:noFill/>
        </p:spPr>
        <p:txBody>
          <a:bodyPr wrap="square" rtlCol="0">
            <a:spAutoFit/>
          </a:bodyPr>
          <a:lstStyle/>
          <a:p>
            <a:r>
              <a:rPr lang="zh-CN" altLang="en-US" dirty="0"/>
              <a:t>闵式距离</a:t>
            </a:r>
          </a:p>
        </p:txBody>
      </p:sp>
    </p:spTree>
    <p:extLst>
      <p:ext uri="{BB962C8B-B14F-4D97-AF65-F5344CB8AC3E}">
        <p14:creationId xmlns:p14="http://schemas.microsoft.com/office/powerpoint/2010/main" val="5178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6C2C4-55D3-48B8-B1AC-DE58EE57C886}"/>
              </a:ext>
            </a:extLst>
          </p:cNvPr>
          <p:cNvSpPr>
            <a:spLocks noGrp="1"/>
          </p:cNvSpPr>
          <p:nvPr>
            <p:ph type="title"/>
          </p:nvPr>
        </p:nvSpPr>
        <p:spPr/>
        <p:txBody>
          <a:bodyPr/>
          <a:lstStyle/>
          <a:p>
            <a:r>
              <a:rPr lang="zh-CN" altLang="en-US" dirty="0"/>
              <a:t>单样本对特征空间的影响</a:t>
            </a:r>
          </a:p>
        </p:txBody>
      </p:sp>
      <p:sp>
        <p:nvSpPr>
          <p:cNvPr id="3" name="文本框 2">
            <a:extLst>
              <a:ext uri="{FF2B5EF4-FFF2-40B4-BE49-F238E27FC236}">
                <a16:creationId xmlns:a16="http://schemas.microsoft.com/office/drawing/2014/main" id="{1E3BF1A0-14A6-4806-8818-E03003189CAA}"/>
              </a:ext>
            </a:extLst>
          </p:cNvPr>
          <p:cNvSpPr txBox="1"/>
          <p:nvPr/>
        </p:nvSpPr>
        <p:spPr>
          <a:xfrm>
            <a:off x="528420" y="801040"/>
            <a:ext cx="3523376" cy="369332"/>
          </a:xfrm>
          <a:prstGeom prst="rect">
            <a:avLst/>
          </a:prstGeom>
          <a:noFill/>
        </p:spPr>
        <p:txBody>
          <a:bodyPr wrap="square" rtlCol="0">
            <a:spAutoFit/>
          </a:bodyPr>
          <a:lstStyle/>
          <a:p>
            <a:r>
              <a:rPr lang="zh-CN" altLang="en-US" dirty="0"/>
              <a:t>概率分布</a:t>
            </a:r>
          </a:p>
        </p:txBody>
      </p:sp>
      <p:pic>
        <p:nvPicPr>
          <p:cNvPr id="2050" name="Picture 2">
            <a:extLst>
              <a:ext uri="{FF2B5EF4-FFF2-40B4-BE49-F238E27FC236}">
                <a16:creationId xmlns:a16="http://schemas.microsoft.com/office/drawing/2014/main" id="{F266CA84-F4E0-4829-89DF-0B00982A9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59" y="1340688"/>
            <a:ext cx="6792273" cy="16980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0EDBC7-3AB9-4989-ACBE-E73FAEE45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3680" y="1353260"/>
            <a:ext cx="2558512" cy="16876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745553E-BECB-4B93-8484-EFEB34972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59" y="3209072"/>
            <a:ext cx="6792273" cy="17062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E9184AC-F857-4036-BC5D-0C0DDBF32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9799" y="3195750"/>
            <a:ext cx="2592393" cy="17328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1563AF6-B0D7-49D8-ADB0-A29C2CBB9D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420" y="4989533"/>
            <a:ext cx="6919512" cy="173820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BD117A3D-C5CB-4EC1-9CC5-812D61150F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3680" y="4928633"/>
            <a:ext cx="2592393" cy="173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6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E9963-2785-44BC-8C9E-410688A8C45D}"/>
              </a:ext>
            </a:extLst>
          </p:cNvPr>
          <p:cNvSpPr>
            <a:spLocks noGrp="1"/>
          </p:cNvSpPr>
          <p:nvPr>
            <p:ph type="title"/>
          </p:nvPr>
        </p:nvSpPr>
        <p:spPr/>
        <p:txBody>
          <a:bodyPr/>
          <a:lstStyle/>
          <a:p>
            <a:r>
              <a:rPr lang="zh-CN" altLang="en-US" dirty="0"/>
              <a:t>所有训练样本对特征空间的影响</a:t>
            </a:r>
          </a:p>
        </p:txBody>
      </p:sp>
      <p:pic>
        <p:nvPicPr>
          <p:cNvPr id="3076" name="Picture 4">
            <a:extLst>
              <a:ext uri="{FF2B5EF4-FFF2-40B4-BE49-F238E27FC236}">
                <a16:creationId xmlns:a16="http://schemas.microsoft.com/office/drawing/2014/main" id="{A8E9C105-2072-4CE9-88F5-C9FF16621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1211406"/>
            <a:ext cx="5563506" cy="13975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2263D8E-464B-4679-857B-86561B75D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101" y="1211406"/>
            <a:ext cx="5563506" cy="13975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F88CF1C-58B8-4C65-9D64-E91967A51C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88" y="3174831"/>
            <a:ext cx="5563511" cy="139757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73AB573-78E6-4F46-856B-52C2E5FB3A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100" y="3174831"/>
            <a:ext cx="5563507" cy="139757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63E1BA01-D77B-4F4B-B755-D8AEBE8258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389" y="5071145"/>
            <a:ext cx="5563510" cy="139757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3BC4FD0E-A902-4F90-B374-8EE8C94C7A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8100" y="5071146"/>
            <a:ext cx="5563506" cy="13975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72445AB-B1E6-43FC-A8F3-4C441E47FEB0}"/>
                  </a:ext>
                </a:extLst>
              </p:cNvPr>
              <p:cNvSpPr txBox="1"/>
              <p:nvPr/>
            </p:nvSpPr>
            <p:spPr>
              <a:xfrm>
                <a:off x="5226341" y="807847"/>
                <a:ext cx="158552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=0,</m:t>
                      </m:r>
                      <m:r>
                        <a:rPr lang="en-US" altLang="zh-CN" b="0" i="1" smtClean="0">
                          <a:latin typeface="Cambria Math" panose="02040503050406030204" pitchFamily="18" charset="0"/>
                        </a:rPr>
                        <m:t>𝜎</m:t>
                      </m:r>
                      <m:r>
                        <a:rPr lang="en-US" altLang="zh-CN" b="0" i="1" smtClean="0">
                          <a:latin typeface="Cambria Math" panose="02040503050406030204" pitchFamily="18" charset="0"/>
                        </a:rPr>
                        <m:t>=1</m:t>
                      </m:r>
                    </m:oMath>
                  </m:oMathPara>
                </a14:m>
                <a:endParaRPr lang="zh-CN" altLang="en-US" dirty="0"/>
              </a:p>
            </p:txBody>
          </p:sp>
        </mc:Choice>
        <mc:Fallback>
          <p:sp>
            <p:nvSpPr>
              <p:cNvPr id="3" name="文本框 2">
                <a:extLst>
                  <a:ext uri="{FF2B5EF4-FFF2-40B4-BE49-F238E27FC236}">
                    <a16:creationId xmlns:a16="http://schemas.microsoft.com/office/drawing/2014/main" id="{872445AB-B1E6-43FC-A8F3-4C441E47FEB0}"/>
                  </a:ext>
                </a:extLst>
              </p:cNvPr>
              <p:cNvSpPr txBox="1">
                <a:spLocks noRot="1" noChangeAspect="1" noMove="1" noResize="1" noEditPoints="1" noAdjustHandles="1" noChangeArrowheads="1" noChangeShapeType="1" noTextEdit="1"/>
              </p:cNvSpPr>
              <p:nvPr/>
            </p:nvSpPr>
            <p:spPr>
              <a:xfrm>
                <a:off x="5226341" y="807847"/>
                <a:ext cx="1585520" cy="369332"/>
              </a:xfrm>
              <a:prstGeom prst="rect">
                <a:avLst/>
              </a:prstGeom>
              <a:blipFill>
                <a:blip r:embed="rId8"/>
                <a:stretch>
                  <a:fillRect b="-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09752798-52FD-4487-8F0C-326F95DD546B}"/>
                  </a:ext>
                </a:extLst>
              </p:cNvPr>
              <p:cNvSpPr txBox="1"/>
              <p:nvPr/>
            </p:nvSpPr>
            <p:spPr>
              <a:xfrm>
                <a:off x="5081139" y="2707237"/>
                <a:ext cx="158552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=0,</m:t>
                      </m:r>
                      <m:r>
                        <a:rPr lang="en-US" altLang="zh-CN" b="0" i="1" smtClean="0">
                          <a:latin typeface="Cambria Math" panose="02040503050406030204" pitchFamily="18" charset="0"/>
                        </a:rPr>
                        <m:t>𝜎</m:t>
                      </m:r>
                      <m:r>
                        <a:rPr lang="en-US" altLang="zh-CN" b="0" i="1" smtClean="0">
                          <a:latin typeface="Cambria Math" panose="02040503050406030204" pitchFamily="18" charset="0"/>
                        </a:rPr>
                        <m:t>=0.5</m:t>
                      </m:r>
                    </m:oMath>
                  </m:oMathPara>
                </a14:m>
                <a:endParaRPr lang="zh-CN" altLang="en-US" dirty="0"/>
              </a:p>
            </p:txBody>
          </p:sp>
        </mc:Choice>
        <mc:Fallback>
          <p:sp>
            <p:nvSpPr>
              <p:cNvPr id="11" name="文本框 10">
                <a:extLst>
                  <a:ext uri="{FF2B5EF4-FFF2-40B4-BE49-F238E27FC236}">
                    <a16:creationId xmlns:a16="http://schemas.microsoft.com/office/drawing/2014/main" id="{09752798-52FD-4487-8F0C-326F95DD546B}"/>
                  </a:ext>
                </a:extLst>
              </p:cNvPr>
              <p:cNvSpPr txBox="1">
                <a:spLocks noRot="1" noChangeAspect="1" noMove="1" noResize="1" noEditPoints="1" noAdjustHandles="1" noChangeArrowheads="1" noChangeShapeType="1" noTextEdit="1"/>
              </p:cNvSpPr>
              <p:nvPr/>
            </p:nvSpPr>
            <p:spPr>
              <a:xfrm>
                <a:off x="5081139" y="2707237"/>
                <a:ext cx="1585520" cy="369332"/>
              </a:xfrm>
              <a:prstGeom prst="rect">
                <a:avLst/>
              </a:prstGeom>
              <a:blipFill>
                <a:blip r:embed="rId9"/>
                <a:stretch>
                  <a:fillRect b="-32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C561B83-A81B-483C-B979-E29A84213B15}"/>
                  </a:ext>
                </a:extLst>
              </p:cNvPr>
              <p:cNvSpPr txBox="1"/>
              <p:nvPr/>
            </p:nvSpPr>
            <p:spPr>
              <a:xfrm>
                <a:off x="5081139" y="4606627"/>
                <a:ext cx="158552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=0,</m:t>
                      </m:r>
                      <m:r>
                        <a:rPr lang="en-US" altLang="zh-CN" b="0" i="1" smtClean="0">
                          <a:latin typeface="Cambria Math" panose="02040503050406030204" pitchFamily="18" charset="0"/>
                        </a:rPr>
                        <m:t>𝜎</m:t>
                      </m:r>
                      <m:r>
                        <a:rPr lang="en-US" altLang="zh-CN" b="0" i="1" smtClean="0">
                          <a:latin typeface="Cambria Math" panose="02040503050406030204" pitchFamily="18" charset="0"/>
                        </a:rPr>
                        <m:t>=0.</m:t>
                      </m:r>
                      <m:r>
                        <a:rPr lang="en-US" altLang="zh-CN" b="0" i="0" smtClean="0">
                          <a:latin typeface="Cambria Math" panose="02040503050406030204" pitchFamily="18" charset="0"/>
                        </a:rPr>
                        <m:t>2</m:t>
                      </m:r>
                    </m:oMath>
                  </m:oMathPara>
                </a14:m>
                <a:endParaRPr lang="zh-CN" altLang="en-US" dirty="0"/>
              </a:p>
            </p:txBody>
          </p:sp>
        </mc:Choice>
        <mc:Fallback>
          <p:sp>
            <p:nvSpPr>
              <p:cNvPr id="12" name="文本框 11">
                <a:extLst>
                  <a:ext uri="{FF2B5EF4-FFF2-40B4-BE49-F238E27FC236}">
                    <a16:creationId xmlns:a16="http://schemas.microsoft.com/office/drawing/2014/main" id="{1C561B83-A81B-483C-B979-E29A84213B15}"/>
                  </a:ext>
                </a:extLst>
              </p:cNvPr>
              <p:cNvSpPr txBox="1">
                <a:spLocks noRot="1" noChangeAspect="1" noMove="1" noResize="1" noEditPoints="1" noAdjustHandles="1" noChangeArrowheads="1" noChangeShapeType="1" noTextEdit="1"/>
              </p:cNvSpPr>
              <p:nvPr/>
            </p:nvSpPr>
            <p:spPr>
              <a:xfrm>
                <a:off x="5081139" y="4606627"/>
                <a:ext cx="1585520" cy="369332"/>
              </a:xfrm>
              <a:prstGeom prst="rect">
                <a:avLst/>
              </a:prstGeom>
              <a:blipFill>
                <a:blip r:embed="rId10"/>
                <a:stretch>
                  <a:fillRect b="-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699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7A2EC-7BD6-4D4D-A7BB-32F3A54FF2A7}"/>
              </a:ext>
            </a:extLst>
          </p:cNvPr>
          <p:cNvSpPr>
            <a:spLocks noGrp="1"/>
          </p:cNvSpPr>
          <p:nvPr>
            <p:ph type="title"/>
          </p:nvPr>
        </p:nvSpPr>
        <p:spPr/>
        <p:txBody>
          <a:bodyPr/>
          <a:lstStyle/>
          <a:p>
            <a:r>
              <a:rPr lang="zh-CN" altLang="en-US" dirty="0"/>
              <a:t>密度图</a:t>
            </a:r>
          </a:p>
        </p:txBody>
      </p:sp>
      <p:pic>
        <p:nvPicPr>
          <p:cNvPr id="4" name="图片 3">
            <a:extLst>
              <a:ext uri="{FF2B5EF4-FFF2-40B4-BE49-F238E27FC236}">
                <a16:creationId xmlns:a16="http://schemas.microsoft.com/office/drawing/2014/main" id="{6586453D-56BE-44DA-9B3F-EE779BAF4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50" y="812417"/>
            <a:ext cx="3596133" cy="2749983"/>
          </a:xfrm>
          <a:prstGeom prst="rect">
            <a:avLst/>
          </a:prstGeom>
        </p:spPr>
      </p:pic>
      <p:pic>
        <p:nvPicPr>
          <p:cNvPr id="6" name="图片 5">
            <a:extLst>
              <a:ext uri="{FF2B5EF4-FFF2-40B4-BE49-F238E27FC236}">
                <a16:creationId xmlns:a16="http://schemas.microsoft.com/office/drawing/2014/main" id="{B1FC7D92-2548-4FF1-871A-62E2AE4C0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49" y="3602505"/>
            <a:ext cx="3983811" cy="2820539"/>
          </a:xfrm>
          <a:prstGeom prst="rect">
            <a:avLst/>
          </a:prstGeom>
        </p:spPr>
      </p:pic>
      <p:pic>
        <p:nvPicPr>
          <p:cNvPr id="8" name="图片 7">
            <a:extLst>
              <a:ext uri="{FF2B5EF4-FFF2-40B4-BE49-F238E27FC236}">
                <a16:creationId xmlns:a16="http://schemas.microsoft.com/office/drawing/2014/main" id="{9761106A-BD7A-4F07-8460-11E46EC4D9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1111" y="1911440"/>
            <a:ext cx="3619048" cy="971429"/>
          </a:xfrm>
          <a:prstGeom prst="rect">
            <a:avLst/>
          </a:prstGeom>
        </p:spPr>
      </p:pic>
      <p:sp>
        <p:nvSpPr>
          <p:cNvPr id="9" name="矩形 8">
            <a:extLst>
              <a:ext uri="{FF2B5EF4-FFF2-40B4-BE49-F238E27FC236}">
                <a16:creationId xmlns:a16="http://schemas.microsoft.com/office/drawing/2014/main" id="{7243BB15-CD55-4A8B-99DB-A8B80EAF51C4}"/>
              </a:ext>
            </a:extLst>
          </p:cNvPr>
          <p:cNvSpPr/>
          <p:nvPr/>
        </p:nvSpPr>
        <p:spPr>
          <a:xfrm>
            <a:off x="5531142" y="3448755"/>
            <a:ext cx="6096000" cy="646331"/>
          </a:xfrm>
          <a:prstGeom prst="rect">
            <a:avLst/>
          </a:prstGeom>
        </p:spPr>
        <p:txBody>
          <a:bodyPr>
            <a:spAutoFit/>
          </a:bodyPr>
          <a:lstStyle/>
          <a:p>
            <a:r>
              <a:rPr lang="en-US" altLang="zh-CN" i="1" dirty="0" err="1"/>
              <a:t>i</a:t>
            </a:r>
            <a:r>
              <a:rPr lang="zh-CN" altLang="en-US" dirty="0"/>
              <a:t> </a:t>
            </a:r>
            <a:r>
              <a:rPr lang="en-US" altLang="zh-CN" dirty="0"/>
              <a:t>= 1,…</a:t>
            </a:r>
            <a:r>
              <a:rPr lang="zh-CN" altLang="en-US" dirty="0"/>
              <a:t>，</a:t>
            </a:r>
            <a:r>
              <a:rPr lang="en-US" altLang="zh-CN" dirty="0"/>
              <a:t>n </a:t>
            </a:r>
            <a:r>
              <a:rPr lang="zh-CN" altLang="en-US" dirty="0"/>
              <a:t>是输入点。如果它们位于 </a:t>
            </a:r>
            <a:r>
              <a:rPr lang="en-US" altLang="zh-CN" dirty="0"/>
              <a:t>(x, y) </a:t>
            </a:r>
            <a:r>
              <a:rPr lang="zh-CN" altLang="en-US" dirty="0"/>
              <a:t>位置的半径距离内，则仅包括总和中的点。</a:t>
            </a:r>
          </a:p>
        </p:txBody>
      </p:sp>
      <p:sp>
        <p:nvSpPr>
          <p:cNvPr id="10" name="矩形 9">
            <a:extLst>
              <a:ext uri="{FF2B5EF4-FFF2-40B4-BE49-F238E27FC236}">
                <a16:creationId xmlns:a16="http://schemas.microsoft.com/office/drawing/2014/main" id="{CCFC742E-B52B-45FD-8F9A-5FB544D66731}"/>
              </a:ext>
            </a:extLst>
          </p:cNvPr>
          <p:cNvSpPr/>
          <p:nvPr/>
        </p:nvSpPr>
        <p:spPr>
          <a:xfrm>
            <a:off x="5531142" y="4476306"/>
            <a:ext cx="5758308" cy="369332"/>
          </a:xfrm>
          <a:prstGeom prst="rect">
            <a:avLst/>
          </a:prstGeom>
        </p:spPr>
        <p:txBody>
          <a:bodyPr wrap="none">
            <a:spAutoFit/>
          </a:bodyPr>
          <a:lstStyle/>
          <a:p>
            <a:r>
              <a:rPr lang="en-US" altLang="zh-CN" i="1" dirty="0" err="1"/>
              <a:t>pop</a:t>
            </a:r>
            <a:r>
              <a:rPr lang="en-US" altLang="zh-CN" i="1" baseline="-25000" dirty="0" err="1"/>
              <a:t>i</a:t>
            </a:r>
            <a:r>
              <a:rPr lang="en-US" altLang="zh-CN" dirty="0"/>
              <a:t> </a:t>
            </a:r>
            <a:r>
              <a:rPr lang="zh-CN" altLang="en-US" dirty="0"/>
              <a:t>是 </a:t>
            </a:r>
            <a:r>
              <a:rPr lang="en-US" altLang="zh-CN" dirty="0"/>
              <a:t>I </a:t>
            </a:r>
            <a:r>
              <a:rPr lang="zh-CN" altLang="en-US" dirty="0"/>
              <a:t>点的 </a:t>
            </a:r>
            <a:r>
              <a:rPr lang="en-US" altLang="zh-CN" dirty="0"/>
              <a:t>population </a:t>
            </a:r>
            <a:r>
              <a:rPr lang="zh-CN" altLang="en-US" dirty="0"/>
              <a:t>字段值，它是一个可选参数。</a:t>
            </a:r>
          </a:p>
        </p:txBody>
      </p:sp>
      <p:sp>
        <p:nvSpPr>
          <p:cNvPr id="11" name="矩形 10">
            <a:extLst>
              <a:ext uri="{FF2B5EF4-FFF2-40B4-BE49-F238E27FC236}">
                <a16:creationId xmlns:a16="http://schemas.microsoft.com/office/drawing/2014/main" id="{D7FA85EF-01FB-4BA2-9FCE-7C9B99ACD74D}"/>
              </a:ext>
            </a:extLst>
          </p:cNvPr>
          <p:cNvSpPr/>
          <p:nvPr/>
        </p:nvSpPr>
        <p:spPr>
          <a:xfrm>
            <a:off x="5531142" y="5241134"/>
            <a:ext cx="3930884" cy="369332"/>
          </a:xfrm>
          <a:prstGeom prst="rect">
            <a:avLst/>
          </a:prstGeom>
        </p:spPr>
        <p:txBody>
          <a:bodyPr wrap="none">
            <a:spAutoFit/>
          </a:bodyPr>
          <a:lstStyle/>
          <a:p>
            <a:r>
              <a:rPr lang="en-US" altLang="zh-CN" i="1" dirty="0" err="1"/>
              <a:t>dist</a:t>
            </a:r>
            <a:r>
              <a:rPr lang="en-US" altLang="zh-CN" i="1" baseline="-25000" dirty="0" err="1"/>
              <a:t>i</a:t>
            </a:r>
            <a:r>
              <a:rPr lang="en-US" altLang="zh-CN" dirty="0"/>
              <a:t> </a:t>
            </a:r>
            <a:r>
              <a:rPr lang="zh-CN" altLang="en-US" dirty="0"/>
              <a:t>是点 </a:t>
            </a:r>
            <a:r>
              <a:rPr lang="en-US" altLang="zh-CN" dirty="0" err="1"/>
              <a:t>i</a:t>
            </a:r>
            <a:r>
              <a:rPr lang="en-US" altLang="zh-CN" dirty="0"/>
              <a:t> </a:t>
            </a:r>
            <a:r>
              <a:rPr lang="zh-CN" altLang="en-US" dirty="0"/>
              <a:t>和 </a:t>
            </a:r>
            <a:r>
              <a:rPr lang="en-US" altLang="zh-CN" dirty="0"/>
              <a:t>(x, y) </a:t>
            </a:r>
            <a:r>
              <a:rPr lang="zh-CN" altLang="en-US" dirty="0"/>
              <a:t>位置之间的距离。</a:t>
            </a:r>
          </a:p>
        </p:txBody>
      </p:sp>
      <p:sp>
        <p:nvSpPr>
          <p:cNvPr id="12" name="文本框 11">
            <a:extLst>
              <a:ext uri="{FF2B5EF4-FFF2-40B4-BE49-F238E27FC236}">
                <a16:creationId xmlns:a16="http://schemas.microsoft.com/office/drawing/2014/main" id="{FE7C40DA-F937-4034-83E4-CE5C5972AC3E}"/>
              </a:ext>
            </a:extLst>
          </p:cNvPr>
          <p:cNvSpPr txBox="1"/>
          <p:nvPr/>
        </p:nvSpPr>
        <p:spPr>
          <a:xfrm>
            <a:off x="5531142" y="987926"/>
            <a:ext cx="3596133" cy="369332"/>
          </a:xfrm>
          <a:prstGeom prst="rect">
            <a:avLst/>
          </a:prstGeom>
          <a:noFill/>
        </p:spPr>
        <p:txBody>
          <a:bodyPr wrap="square" rtlCol="0">
            <a:spAutoFit/>
          </a:bodyPr>
          <a:lstStyle/>
          <a:p>
            <a:r>
              <a:rPr lang="en-US" altLang="zh-CN" dirty="0"/>
              <a:t>ArcGIS</a:t>
            </a:r>
            <a:r>
              <a:rPr lang="zh-CN" altLang="en-US" dirty="0"/>
              <a:t>中的核密度计算公式</a:t>
            </a:r>
          </a:p>
        </p:txBody>
      </p:sp>
    </p:spTree>
    <p:extLst>
      <p:ext uri="{BB962C8B-B14F-4D97-AF65-F5344CB8AC3E}">
        <p14:creationId xmlns:p14="http://schemas.microsoft.com/office/powerpoint/2010/main" val="338555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6249D-EF88-4585-B2E1-A50114CF7538}"/>
              </a:ext>
            </a:extLst>
          </p:cNvPr>
          <p:cNvSpPr>
            <a:spLocks noGrp="1"/>
          </p:cNvSpPr>
          <p:nvPr>
            <p:ph type="title"/>
          </p:nvPr>
        </p:nvSpPr>
        <p:spPr/>
        <p:txBody>
          <a:bodyPr/>
          <a:lstStyle/>
          <a:p>
            <a:r>
              <a:rPr lang="zh-CN" altLang="en-US" dirty="0"/>
              <a:t>所有训练样本划分特征空间</a:t>
            </a:r>
          </a:p>
        </p:txBody>
      </p:sp>
      <p:pic>
        <p:nvPicPr>
          <p:cNvPr id="4098" name="Picture 2">
            <a:extLst>
              <a:ext uri="{FF2B5EF4-FFF2-40B4-BE49-F238E27FC236}">
                <a16:creationId xmlns:a16="http://schemas.microsoft.com/office/drawing/2014/main" id="{8350F086-37F8-4EAB-9493-655A1CC4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12" y="1078641"/>
            <a:ext cx="7004981" cy="17512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693D8B7-9D0F-4D24-9046-C24454314CD1}"/>
                  </a:ext>
                </a:extLst>
              </p:cNvPr>
              <p:cNvSpPr txBox="1"/>
              <p:nvPr/>
            </p:nvSpPr>
            <p:spPr>
              <a:xfrm>
                <a:off x="8741328" y="1769597"/>
                <a:ext cx="158552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=0,</m:t>
                      </m:r>
                      <m:r>
                        <a:rPr lang="en-US" altLang="zh-CN" b="0" i="1" smtClean="0">
                          <a:latin typeface="Cambria Math" panose="02040503050406030204" pitchFamily="18" charset="0"/>
                        </a:rPr>
                        <m:t>𝜎</m:t>
                      </m:r>
                      <m:r>
                        <a:rPr lang="en-US" altLang="zh-CN" b="0" i="1" smtClean="0">
                          <a:latin typeface="Cambria Math" panose="02040503050406030204" pitchFamily="18" charset="0"/>
                        </a:rPr>
                        <m:t>=1</m:t>
                      </m:r>
                    </m:oMath>
                  </m:oMathPara>
                </a14:m>
                <a:endParaRPr lang="zh-CN" altLang="en-US" dirty="0"/>
              </a:p>
            </p:txBody>
          </p:sp>
        </mc:Choice>
        <mc:Fallback>
          <p:sp>
            <p:nvSpPr>
              <p:cNvPr id="4" name="文本框 3">
                <a:extLst>
                  <a:ext uri="{FF2B5EF4-FFF2-40B4-BE49-F238E27FC236}">
                    <a16:creationId xmlns:a16="http://schemas.microsoft.com/office/drawing/2014/main" id="{E693D8B7-9D0F-4D24-9046-C24454314CD1}"/>
                  </a:ext>
                </a:extLst>
              </p:cNvPr>
              <p:cNvSpPr txBox="1">
                <a:spLocks noRot="1" noChangeAspect="1" noMove="1" noResize="1" noEditPoints="1" noAdjustHandles="1" noChangeArrowheads="1" noChangeShapeType="1" noTextEdit="1"/>
              </p:cNvSpPr>
              <p:nvPr/>
            </p:nvSpPr>
            <p:spPr>
              <a:xfrm>
                <a:off x="8741328" y="1769597"/>
                <a:ext cx="1585520" cy="369332"/>
              </a:xfrm>
              <a:prstGeom prst="rect">
                <a:avLst/>
              </a:prstGeom>
              <a:blipFill>
                <a:blip r:embed="rId3"/>
                <a:stretch>
                  <a:fillRect b="-3279"/>
                </a:stretch>
              </a:blipFill>
            </p:spPr>
            <p:txBody>
              <a:bodyPr/>
              <a:lstStyle/>
              <a:p>
                <a:r>
                  <a:rPr lang="zh-CN" altLang="en-US">
                    <a:noFill/>
                  </a:rPr>
                  <a:t> </a:t>
                </a:r>
              </a:p>
            </p:txBody>
          </p:sp>
        </mc:Fallback>
      </mc:AlternateContent>
      <p:pic>
        <p:nvPicPr>
          <p:cNvPr id="4100" name="Picture 4">
            <a:extLst>
              <a:ext uri="{FF2B5EF4-FFF2-40B4-BE49-F238E27FC236}">
                <a16:creationId xmlns:a16="http://schemas.microsoft.com/office/drawing/2014/main" id="{1CC38A84-9888-46B5-AF90-99241FA801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12" y="3068602"/>
            <a:ext cx="7004981" cy="17512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EF8CDD39-B8B4-4B95-AB84-C7CED08102E0}"/>
                  </a:ext>
                </a:extLst>
              </p:cNvPr>
              <p:cNvSpPr txBox="1"/>
              <p:nvPr/>
            </p:nvSpPr>
            <p:spPr>
              <a:xfrm>
                <a:off x="8741328" y="3759559"/>
                <a:ext cx="158552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=0,</m:t>
                      </m:r>
                      <m:r>
                        <a:rPr lang="en-US" altLang="zh-CN" b="0" i="1" smtClean="0">
                          <a:latin typeface="Cambria Math" panose="02040503050406030204" pitchFamily="18" charset="0"/>
                        </a:rPr>
                        <m:t>𝜎</m:t>
                      </m:r>
                      <m:r>
                        <a:rPr lang="en-US" altLang="zh-CN" b="0" i="1" smtClean="0">
                          <a:latin typeface="Cambria Math" panose="02040503050406030204" pitchFamily="18" charset="0"/>
                        </a:rPr>
                        <m:t>=0.5</m:t>
                      </m:r>
                    </m:oMath>
                  </m:oMathPara>
                </a14:m>
                <a:endParaRPr lang="zh-CN" altLang="en-US" dirty="0"/>
              </a:p>
            </p:txBody>
          </p:sp>
        </mc:Choice>
        <mc:Fallback>
          <p:sp>
            <p:nvSpPr>
              <p:cNvPr id="6" name="文本框 5">
                <a:extLst>
                  <a:ext uri="{FF2B5EF4-FFF2-40B4-BE49-F238E27FC236}">
                    <a16:creationId xmlns:a16="http://schemas.microsoft.com/office/drawing/2014/main" id="{EF8CDD39-B8B4-4B95-AB84-C7CED08102E0}"/>
                  </a:ext>
                </a:extLst>
              </p:cNvPr>
              <p:cNvSpPr txBox="1">
                <a:spLocks noRot="1" noChangeAspect="1" noMove="1" noResize="1" noEditPoints="1" noAdjustHandles="1" noChangeArrowheads="1" noChangeShapeType="1" noTextEdit="1"/>
              </p:cNvSpPr>
              <p:nvPr/>
            </p:nvSpPr>
            <p:spPr>
              <a:xfrm>
                <a:off x="8741328" y="3759559"/>
                <a:ext cx="1585520" cy="369332"/>
              </a:xfrm>
              <a:prstGeom prst="rect">
                <a:avLst/>
              </a:prstGeom>
              <a:blipFill>
                <a:blip r:embed="rId5"/>
                <a:stretch>
                  <a:fillRect b="-5000"/>
                </a:stretch>
              </a:blipFill>
            </p:spPr>
            <p:txBody>
              <a:bodyPr/>
              <a:lstStyle/>
              <a:p>
                <a:r>
                  <a:rPr lang="zh-CN" altLang="en-US">
                    <a:noFill/>
                  </a:rPr>
                  <a:t> </a:t>
                </a:r>
              </a:p>
            </p:txBody>
          </p:sp>
        </mc:Fallback>
      </mc:AlternateContent>
      <p:pic>
        <p:nvPicPr>
          <p:cNvPr id="4102" name="Picture 6">
            <a:extLst>
              <a:ext uri="{FF2B5EF4-FFF2-40B4-BE49-F238E27FC236}">
                <a16:creationId xmlns:a16="http://schemas.microsoft.com/office/drawing/2014/main" id="{4F4A31E4-4254-4B4C-B042-F23168D17D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609" y="5058564"/>
            <a:ext cx="7004984" cy="17512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BA8A3029-C5A6-49C2-BC1F-D0E3D2068020}"/>
                  </a:ext>
                </a:extLst>
              </p:cNvPr>
              <p:cNvSpPr txBox="1"/>
              <p:nvPr/>
            </p:nvSpPr>
            <p:spPr>
              <a:xfrm>
                <a:off x="8741328" y="5749521"/>
                <a:ext cx="158552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=0,</m:t>
                      </m:r>
                      <m:r>
                        <a:rPr lang="en-US" altLang="zh-CN" b="0" i="1" smtClean="0">
                          <a:latin typeface="Cambria Math" panose="02040503050406030204" pitchFamily="18" charset="0"/>
                        </a:rPr>
                        <m:t>𝜎</m:t>
                      </m:r>
                      <m:r>
                        <a:rPr lang="en-US" altLang="zh-CN" b="0" i="1" smtClean="0">
                          <a:latin typeface="Cambria Math" panose="02040503050406030204" pitchFamily="18" charset="0"/>
                        </a:rPr>
                        <m:t>=0.</m:t>
                      </m:r>
                      <m:r>
                        <a:rPr lang="en-US" altLang="zh-CN" b="0" i="0" smtClean="0">
                          <a:latin typeface="Cambria Math" panose="02040503050406030204" pitchFamily="18" charset="0"/>
                        </a:rPr>
                        <m:t>2</m:t>
                      </m:r>
                    </m:oMath>
                  </m:oMathPara>
                </a14:m>
                <a:endParaRPr lang="zh-CN" altLang="en-US" dirty="0"/>
              </a:p>
            </p:txBody>
          </p:sp>
        </mc:Choice>
        <mc:Fallback>
          <p:sp>
            <p:nvSpPr>
              <p:cNvPr id="8" name="文本框 7">
                <a:extLst>
                  <a:ext uri="{FF2B5EF4-FFF2-40B4-BE49-F238E27FC236}">
                    <a16:creationId xmlns:a16="http://schemas.microsoft.com/office/drawing/2014/main" id="{BA8A3029-C5A6-49C2-BC1F-D0E3D2068020}"/>
                  </a:ext>
                </a:extLst>
              </p:cNvPr>
              <p:cNvSpPr txBox="1">
                <a:spLocks noRot="1" noChangeAspect="1" noMove="1" noResize="1" noEditPoints="1" noAdjustHandles="1" noChangeArrowheads="1" noChangeShapeType="1" noTextEdit="1"/>
              </p:cNvSpPr>
              <p:nvPr/>
            </p:nvSpPr>
            <p:spPr>
              <a:xfrm>
                <a:off x="8741328" y="5749521"/>
                <a:ext cx="1585520" cy="369332"/>
              </a:xfrm>
              <a:prstGeom prst="rect">
                <a:avLst/>
              </a:prstGeom>
              <a:blipFill>
                <a:blip r:embed="rId7"/>
                <a:stretch>
                  <a:fillRect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282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29FE3-7AA6-43E7-97B1-833D922769D5}"/>
              </a:ext>
            </a:extLst>
          </p:cNvPr>
          <p:cNvSpPr>
            <a:spLocks noGrp="1"/>
          </p:cNvSpPr>
          <p:nvPr>
            <p:ph type="title"/>
          </p:nvPr>
        </p:nvSpPr>
        <p:spPr/>
        <p:txBody>
          <a:bodyPr/>
          <a:lstStyle/>
          <a:p>
            <a:r>
              <a:rPr lang="en-US" altLang="zh-CN" dirty="0"/>
              <a:t>K</a:t>
            </a:r>
            <a:r>
              <a:rPr lang="zh-CN" altLang="en-US" dirty="0"/>
              <a:t>邻域对特征空间划分的影响</a:t>
            </a:r>
          </a:p>
        </p:txBody>
      </p:sp>
      <p:pic>
        <p:nvPicPr>
          <p:cNvPr id="5124" name="Picture 4">
            <a:extLst>
              <a:ext uri="{FF2B5EF4-FFF2-40B4-BE49-F238E27FC236}">
                <a16:creationId xmlns:a16="http://schemas.microsoft.com/office/drawing/2014/main" id="{6900110C-3C4C-45C3-9AD4-6074DF38C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57" y="809669"/>
            <a:ext cx="3762643" cy="190922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3966DB5-33C9-43E2-BD5F-404CD4CB8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677" y="818283"/>
            <a:ext cx="3762645" cy="190922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5D7DF17-0C46-4843-94F2-745214D4D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099" y="782709"/>
            <a:ext cx="3902858" cy="198036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0A9FC815-865E-4B3F-AA5D-306B1BBE52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57" y="2866563"/>
            <a:ext cx="3762643" cy="190922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E0FE8FF0-A733-4310-9AA5-2B58480AE2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0399" y="2866564"/>
            <a:ext cx="3850332" cy="1953718"/>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15A64D26-2E48-41A4-B53C-7493477471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7376" y="2866563"/>
            <a:ext cx="3902858" cy="198037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3A6312DF-9E5E-4AF2-8221-8D7942E401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545" y="4846933"/>
            <a:ext cx="3851355" cy="1954236"/>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7E95B5CC-9C7F-4A45-80BA-76DB87E19F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9376" y="4846933"/>
            <a:ext cx="3851355" cy="1954236"/>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a:extLst>
              <a:ext uri="{FF2B5EF4-FFF2-40B4-BE49-F238E27FC236}">
                <a16:creationId xmlns:a16="http://schemas.microsoft.com/office/drawing/2014/main" id="{B56167FB-EC86-4CC5-9735-B920EE11C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850" y="4846933"/>
            <a:ext cx="3851355" cy="195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32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7AA64-EBF4-4379-B0EA-17252558B7A5}"/>
              </a:ext>
            </a:extLst>
          </p:cNvPr>
          <p:cNvSpPr>
            <a:spLocks noGrp="1"/>
          </p:cNvSpPr>
          <p:nvPr>
            <p:ph type="title"/>
          </p:nvPr>
        </p:nvSpPr>
        <p:spPr/>
        <p:txBody>
          <a:bodyPr/>
          <a:lstStyle/>
          <a:p>
            <a:r>
              <a:rPr lang="en-US" altLang="zh-CN" dirty="0"/>
              <a:t>GIS</a:t>
            </a:r>
            <a:r>
              <a:rPr lang="zh-CN" altLang="en-US" dirty="0"/>
              <a:t>反距离加权插值</a:t>
            </a:r>
          </a:p>
        </p:txBody>
      </p:sp>
      <p:pic>
        <p:nvPicPr>
          <p:cNvPr id="4" name="图片 3">
            <a:extLst>
              <a:ext uri="{FF2B5EF4-FFF2-40B4-BE49-F238E27FC236}">
                <a16:creationId xmlns:a16="http://schemas.microsoft.com/office/drawing/2014/main" id="{8D83E037-952A-4A80-B7B3-DC76EF60D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67" y="1476200"/>
            <a:ext cx="4941780" cy="3905600"/>
          </a:xfrm>
          <a:prstGeom prst="rect">
            <a:avLst/>
          </a:prstGeom>
        </p:spPr>
      </p:pic>
      <p:pic>
        <p:nvPicPr>
          <p:cNvPr id="5" name="图片 4">
            <a:extLst>
              <a:ext uri="{FF2B5EF4-FFF2-40B4-BE49-F238E27FC236}">
                <a16:creationId xmlns:a16="http://schemas.microsoft.com/office/drawing/2014/main" id="{6C086B01-9C09-48AC-AAE4-88876293C2D9}"/>
              </a:ext>
            </a:extLst>
          </p:cNvPr>
          <p:cNvPicPr>
            <a:picLocks noChangeAspect="1"/>
          </p:cNvPicPr>
          <p:nvPr/>
        </p:nvPicPr>
        <p:blipFill>
          <a:blip r:embed="rId3"/>
          <a:stretch>
            <a:fillRect/>
          </a:stretch>
        </p:blipFill>
        <p:spPr>
          <a:xfrm>
            <a:off x="6789153" y="1811759"/>
            <a:ext cx="3009524" cy="1152381"/>
          </a:xfrm>
          <a:prstGeom prst="rect">
            <a:avLst/>
          </a:prstGeom>
        </p:spPr>
      </p:pic>
      <p:sp>
        <p:nvSpPr>
          <p:cNvPr id="6" name="文本框 5">
            <a:extLst>
              <a:ext uri="{FF2B5EF4-FFF2-40B4-BE49-F238E27FC236}">
                <a16:creationId xmlns:a16="http://schemas.microsoft.com/office/drawing/2014/main" id="{D71376DD-3125-43B5-8B21-50799E780678}"/>
              </a:ext>
            </a:extLst>
          </p:cNvPr>
          <p:cNvSpPr txBox="1"/>
          <p:nvPr/>
        </p:nvSpPr>
        <p:spPr>
          <a:xfrm>
            <a:off x="6501155" y="4530433"/>
            <a:ext cx="4353886" cy="646331"/>
          </a:xfrm>
          <a:prstGeom prst="rect">
            <a:avLst/>
          </a:prstGeom>
          <a:noFill/>
        </p:spPr>
        <p:txBody>
          <a:bodyPr wrap="square" rtlCol="0">
            <a:spAutoFit/>
          </a:bodyPr>
          <a:lstStyle/>
          <a:p>
            <a:r>
              <a:rPr lang="en-US" altLang="zh-CN" dirty="0"/>
              <a:t>ArcGIS IDW</a:t>
            </a:r>
            <a:r>
              <a:rPr lang="zh-CN" altLang="en-US" dirty="0"/>
              <a:t>插值方法中不可选择距离种类，默认使用欧式距离</a:t>
            </a:r>
          </a:p>
        </p:txBody>
      </p:sp>
    </p:spTree>
    <p:extLst>
      <p:ext uri="{BB962C8B-B14F-4D97-AF65-F5344CB8AC3E}">
        <p14:creationId xmlns:p14="http://schemas.microsoft.com/office/powerpoint/2010/main" val="151591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B28FA-8B12-40E7-988F-0FACC1A95663}"/>
              </a:ext>
            </a:extLst>
          </p:cNvPr>
          <p:cNvSpPr>
            <a:spLocks noGrp="1"/>
          </p:cNvSpPr>
          <p:nvPr>
            <p:ph type="title"/>
          </p:nvPr>
        </p:nvSpPr>
        <p:spPr/>
        <p:txBody>
          <a:bodyPr/>
          <a:lstStyle/>
          <a:p>
            <a:r>
              <a:rPr lang="zh-CN" altLang="en-US" dirty="0"/>
              <a:t>高光谱影像</a:t>
            </a:r>
          </a:p>
        </p:txBody>
      </p:sp>
      <p:pic>
        <p:nvPicPr>
          <p:cNvPr id="6147" name="图片 122">
            <a:extLst>
              <a:ext uri="{FF2B5EF4-FFF2-40B4-BE49-F238E27FC236}">
                <a16:creationId xmlns:a16="http://schemas.microsoft.com/office/drawing/2014/main" id="{D7358EE3-5C78-4ACE-9846-858619D78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661" y="1691676"/>
            <a:ext cx="14382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图片 488">
            <a:extLst>
              <a:ext uri="{FF2B5EF4-FFF2-40B4-BE49-F238E27FC236}">
                <a16:creationId xmlns:a16="http://schemas.microsoft.com/office/drawing/2014/main" id="{E744F831-8E53-415E-AF37-8670B701C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950" y="1691676"/>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323">
            <a:extLst>
              <a:ext uri="{FF2B5EF4-FFF2-40B4-BE49-F238E27FC236}">
                <a16:creationId xmlns:a16="http://schemas.microsoft.com/office/drawing/2014/main" id="{3B9A6BDE-DC35-4027-9FFE-B9F8F46CE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325" y="4297516"/>
            <a:ext cx="4257675"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1ACCB7F7-ED9C-4A10-82AA-687FD1581BD1}"/>
              </a:ext>
            </a:extLst>
          </p:cNvPr>
          <p:cNvSpPr/>
          <p:nvPr/>
        </p:nvSpPr>
        <p:spPr>
          <a:xfrm>
            <a:off x="1095411" y="3384539"/>
            <a:ext cx="2747868" cy="298543"/>
          </a:xfrm>
          <a:prstGeom prst="rect">
            <a:avLst/>
          </a:prstGeom>
        </p:spPr>
        <p:txBody>
          <a:bodyPr wrap="none">
            <a:spAutoFit/>
          </a:bodyPr>
          <a:lstStyle/>
          <a:p>
            <a:pPr algn="ctr">
              <a:lnSpc>
                <a:spcPct val="120000"/>
              </a:lnSpc>
              <a:spcAft>
                <a:spcPts val="0"/>
              </a:spcAft>
            </a:pPr>
            <a:r>
              <a:rPr lang="en-US" altLang="zh-CN" sz="1200" kern="100" dirty="0"/>
              <a:t>(a) </a:t>
            </a:r>
            <a:r>
              <a:rPr lang="zh-CN" altLang="zh-CN" sz="1200" kern="100" dirty="0"/>
              <a:t>假彩色合成影像</a:t>
            </a:r>
            <a:r>
              <a:rPr lang="en-US" altLang="zh-CN" sz="1200" kern="100" dirty="0"/>
              <a:t> (R: 57, G: 27, B: 17)</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DA3D8DCF-7A0E-4A28-8BAE-2BB02A6BC4FF}"/>
              </a:ext>
            </a:extLst>
          </p:cNvPr>
          <p:cNvSpPr/>
          <p:nvPr/>
        </p:nvSpPr>
        <p:spPr>
          <a:xfrm>
            <a:off x="4377867" y="3367354"/>
            <a:ext cx="1519967" cy="332912"/>
          </a:xfrm>
          <a:prstGeom prst="rect">
            <a:avLst/>
          </a:prstGeom>
        </p:spPr>
        <p:txBody>
          <a:bodyPr wrap="none">
            <a:spAutoFit/>
          </a:bodyPr>
          <a:lstStyle/>
          <a:p>
            <a:pPr algn="ctr">
              <a:lnSpc>
                <a:spcPct val="120000"/>
              </a:lnSpc>
              <a:spcAft>
                <a:spcPts val="0"/>
              </a:spcAft>
            </a:pPr>
            <a:r>
              <a:rPr lang="en-US" altLang="zh-CN" sz="1400" kern="100" dirty="0"/>
              <a:t>(b) </a:t>
            </a:r>
            <a:r>
              <a:rPr lang="zh-CN" altLang="zh-CN" sz="1400" kern="100" dirty="0"/>
              <a:t>地面参考数据</a:t>
            </a:r>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A2D4F229-C71C-4841-8BD9-6C37F1F31C66}"/>
              </a:ext>
            </a:extLst>
          </p:cNvPr>
          <p:cNvSpPr/>
          <p:nvPr/>
        </p:nvSpPr>
        <p:spPr>
          <a:xfrm>
            <a:off x="2206798" y="5326238"/>
            <a:ext cx="3528969" cy="1200329"/>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光谱范围为</a:t>
            </a:r>
            <a:r>
              <a:rPr lang="en-US" altLang="zh-CN" kern="100" dirty="0">
                <a:latin typeface="Times New Roman" panose="02020603050405020304" pitchFamily="18" charset="0"/>
                <a:ea typeface="宋体" panose="02010600030101010101" pitchFamily="2" charset="-122"/>
              </a:rPr>
              <a:t>0.4~2.5</a:t>
            </a:r>
            <a:r>
              <a:rPr lang="en-US" altLang="zh-CN" i="1" kern="100" dirty="0">
                <a:latin typeface="Times New Roman" panose="02020603050405020304" pitchFamily="18" charset="0"/>
                <a:ea typeface="宋体" panose="02010600030101010101" pitchFamily="2" charset="-122"/>
              </a:rPr>
              <a:t>μ</a:t>
            </a:r>
            <a:r>
              <a:rPr lang="en-US" altLang="zh-CN" kern="100" dirty="0">
                <a:latin typeface="Times New Roman" panose="02020603050405020304" pitchFamily="18" charset="0"/>
                <a:ea typeface="宋体" panose="02010600030101010101" pitchFamily="2" charset="-122"/>
              </a:rPr>
              <a:t>m</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影像空间大小为</a:t>
            </a:r>
            <a:r>
              <a:rPr lang="en-US" altLang="zh-CN" kern="100" dirty="0">
                <a:latin typeface="Times New Roman" panose="02020603050405020304" pitchFamily="18" charset="0"/>
                <a:ea typeface="宋体" panose="02010600030101010101" pitchFamily="2" charset="-122"/>
              </a:rPr>
              <a:t>145×145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像素</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a:t>
            </a:r>
            <a:r>
              <a:rPr lang="en-US" altLang="zh-CN" kern="100" dirty="0">
                <a:latin typeface="Times New Roman" panose="02020603050405020304" pitchFamily="18" charset="0"/>
                <a:ea typeface="宋体" panose="02010600030101010101" pitchFamily="2" charset="-122"/>
              </a:rPr>
              <a:t>220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个波段</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空间分辨率为</a:t>
            </a:r>
            <a:r>
              <a:rPr lang="en-US" altLang="zh-CN" kern="100" dirty="0">
                <a:latin typeface="Times New Roman" panose="02020603050405020304" pitchFamily="18" charset="0"/>
                <a:ea typeface="宋体" panose="02010600030101010101" pitchFamily="2" charset="-122"/>
              </a:rPr>
              <a:t>20m</a:t>
            </a:r>
            <a:endParaRPr lang="zh-CN" altLang="en-US" dirty="0"/>
          </a:p>
        </p:txBody>
      </p:sp>
      <p:pic>
        <p:nvPicPr>
          <p:cNvPr id="10" name="Picture 4">
            <a:extLst>
              <a:ext uri="{FF2B5EF4-FFF2-40B4-BE49-F238E27FC236}">
                <a16:creationId xmlns:a16="http://schemas.microsoft.com/office/drawing/2014/main" id="{4FEBA430-F357-4F68-A28A-D3E1AC4AF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7125" y="2424637"/>
            <a:ext cx="2008726" cy="2008726"/>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88B84CA6-26D1-4939-88E4-99854D1764D5}"/>
              </a:ext>
            </a:extLst>
          </p:cNvPr>
          <p:cNvSpPr txBox="1"/>
          <p:nvPr/>
        </p:nvSpPr>
        <p:spPr>
          <a:xfrm>
            <a:off x="7827621" y="4652084"/>
            <a:ext cx="3027734" cy="369332"/>
          </a:xfrm>
          <a:prstGeom prst="rect">
            <a:avLst/>
          </a:prstGeom>
          <a:noFill/>
        </p:spPr>
        <p:txBody>
          <a:bodyPr wrap="square" rtlCol="0">
            <a:spAutoFit/>
          </a:bodyPr>
          <a:lstStyle/>
          <a:p>
            <a:r>
              <a:rPr lang="zh-CN" altLang="en-US" dirty="0"/>
              <a:t>使用</a:t>
            </a:r>
            <a:r>
              <a:rPr lang="en-US" altLang="zh-CN" dirty="0"/>
              <a:t>10%</a:t>
            </a:r>
            <a:r>
              <a:rPr lang="zh-CN" altLang="en-US" dirty="0"/>
              <a:t>样本训练 </a:t>
            </a:r>
            <a:r>
              <a:rPr lang="en-US" altLang="zh-CN" dirty="0"/>
              <a:t>OA </a:t>
            </a:r>
            <a:r>
              <a:rPr lang="zh-CN" altLang="en-US" dirty="0"/>
              <a:t>为 </a:t>
            </a:r>
            <a:r>
              <a:rPr lang="en-US" altLang="zh-CN" dirty="0"/>
              <a:t>74%</a:t>
            </a:r>
            <a:endParaRPr lang="zh-CN" altLang="en-US" dirty="0"/>
          </a:p>
        </p:txBody>
      </p:sp>
    </p:spTree>
    <p:extLst>
      <p:ext uri="{BB962C8B-B14F-4D97-AF65-F5344CB8AC3E}">
        <p14:creationId xmlns:p14="http://schemas.microsoft.com/office/powerpoint/2010/main" val="39030199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737</Words>
  <Application>Microsoft Office PowerPoint</Application>
  <PresentationFormat>宽屏</PresentationFormat>
  <Paragraphs>86</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Arial</vt:lpstr>
      <vt:lpstr>Cambria Math</vt:lpstr>
      <vt:lpstr>Times New Roman</vt:lpstr>
      <vt:lpstr>Office 主题​​</vt:lpstr>
      <vt:lpstr>空间内插</vt:lpstr>
      <vt:lpstr>单样本对特征空间的影响</vt:lpstr>
      <vt:lpstr>单样本对特征空间的影响</vt:lpstr>
      <vt:lpstr>所有训练样本对特征空间的影响</vt:lpstr>
      <vt:lpstr>密度图</vt:lpstr>
      <vt:lpstr>所有训练样本划分特征空间</vt:lpstr>
      <vt:lpstr>K邻域对特征空间划分的影响</vt:lpstr>
      <vt:lpstr>GIS反距离加权插值</vt:lpstr>
      <vt:lpstr>高光谱影像</vt:lpstr>
      <vt:lpstr>特征可视化</vt:lpstr>
      <vt:lpstr>非参数化分类器与参数化分类器</vt:lpstr>
      <vt:lpstr>与SVM的异同</vt:lpstr>
      <vt:lpstr>与高斯混合模型GMM的异同</vt:lpstr>
      <vt:lpstr>与高斯过程的异同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Penglei Xu</dc:creator>
  <cp:lastModifiedBy>Penglei Xu</cp:lastModifiedBy>
  <cp:revision>35</cp:revision>
  <dcterms:created xsi:type="dcterms:W3CDTF">2019-12-08T13:23:57Z</dcterms:created>
  <dcterms:modified xsi:type="dcterms:W3CDTF">2019-12-19T13:24:55Z</dcterms:modified>
</cp:coreProperties>
</file>