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62"/>
  </p:notesMasterIdLst>
  <p:handoutMasterIdLst>
    <p:handoutMasterId r:id="rId6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317" r:id="rId28"/>
    <p:sldId id="282" r:id="rId29"/>
    <p:sldId id="280" r:id="rId30"/>
    <p:sldId id="283" r:id="rId31"/>
    <p:sldId id="284" r:id="rId32"/>
    <p:sldId id="285" r:id="rId33"/>
    <p:sldId id="287" r:id="rId34"/>
    <p:sldId id="288" r:id="rId35"/>
    <p:sldId id="290" r:id="rId36"/>
    <p:sldId id="291" r:id="rId37"/>
    <p:sldId id="292" r:id="rId38"/>
    <p:sldId id="318" r:id="rId39"/>
    <p:sldId id="293" r:id="rId40"/>
    <p:sldId id="320" r:id="rId41"/>
    <p:sldId id="294" r:id="rId42"/>
    <p:sldId id="295" r:id="rId43"/>
    <p:sldId id="296" r:id="rId44"/>
    <p:sldId id="298" r:id="rId45"/>
    <p:sldId id="299" r:id="rId46"/>
    <p:sldId id="300" r:id="rId47"/>
    <p:sldId id="302" r:id="rId48"/>
    <p:sldId id="303" r:id="rId49"/>
    <p:sldId id="301" r:id="rId50"/>
    <p:sldId id="321" r:id="rId51"/>
    <p:sldId id="304" r:id="rId52"/>
    <p:sldId id="306" r:id="rId53"/>
    <p:sldId id="307" r:id="rId54"/>
    <p:sldId id="322" r:id="rId55"/>
    <p:sldId id="309" r:id="rId56"/>
    <p:sldId id="310" r:id="rId57"/>
    <p:sldId id="311" r:id="rId58"/>
    <p:sldId id="312" r:id="rId59"/>
    <p:sldId id="314" r:id="rId60"/>
    <p:sldId id="31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43"/>
    <p:restoredTop sz="94674"/>
  </p:normalViewPr>
  <p:slideViewPr>
    <p:cSldViewPr snapToGrid="0" snapToObjects="1">
      <p:cViewPr varScale="1">
        <p:scale>
          <a:sx n="124" d="100"/>
          <a:sy n="124" d="100"/>
        </p:scale>
        <p:origin x="1792" y="1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331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handoutMaster" Target="handoutMasters/handout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notesMaster" Target="notesMasters/notes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C45C9E-C424-F348-8B91-4FD7563C5196}" type="datetimeFigureOut">
              <a:rPr lang="en-US" smtClean="0"/>
              <a:t>2/6/17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CBCD10-EC40-194F-A74B-8AC43715BF16}" type="slidenum">
              <a:rPr lang="en-US" smtClean="0"/>
              <a:t>‹#›</a:t>
            </a:fld>
            <a:endParaRPr lang="en-US"/>
          </a:p>
        </p:txBody>
      </p:sp>
    </p:spTree>
    <p:extLst>
      <p:ext uri="{BB962C8B-B14F-4D97-AF65-F5344CB8AC3E}">
        <p14:creationId xmlns:p14="http://schemas.microsoft.com/office/powerpoint/2010/main" val="9417965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09"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10"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11"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12" name="PlaceHolder 5"/>
          <p:cNvSpPr>
            <a:spLocks noGrp="1"/>
          </p:cNvSpPr>
          <p:nvPr>
            <p:ph type="sldNum"/>
          </p:nvPr>
        </p:nvSpPr>
        <p:spPr>
          <a:xfrm>
            <a:off x="4399200" y="9555480"/>
            <a:ext cx="3372840" cy="502560"/>
          </a:xfrm>
          <a:prstGeom prst="rect">
            <a:avLst/>
          </a:prstGeom>
        </p:spPr>
        <p:txBody>
          <a:bodyPr lIns="0" tIns="0" rIns="0" bIns="0" anchor="b"/>
          <a:lstStyle/>
          <a:p>
            <a:pPr algn="r"/>
            <a:fld id="{C17A85B6-F00B-408C-B440-72915027764B}"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2000276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279"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92339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OK, a quick tour of I/O.  Without I/O, can’t do much of anything!</a:t>
            </a:r>
          </a:p>
        </p:txBody>
      </p:sp>
      <p:sp>
        <p:nvSpPr>
          <p:cNvPr id="297"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08400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Might work better starting with interrupts!</a:t>
            </a:r>
          </a:p>
        </p:txBody>
      </p:sp>
      <p:sp>
        <p:nvSpPr>
          <p:cNvPr id="301"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021234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03"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0635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Note: by “processor register” I do not mean %eax.  Rather – these are special purpose registers.</a:t>
            </a:r>
          </a:p>
        </p:txBody>
      </p:sp>
      <p:sp>
        <p:nvSpPr>
          <p:cNvPr id="305"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2708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C17A85B6-F00B-408C-B440-72915027764B}" type="slidenum">
              <a:rPr lang="en-US" sz="1400" b="0" strike="noStrike" spc="-1" smtClean="0">
                <a:solidFill>
                  <a:srgbClr val="000000"/>
                </a:solidFill>
                <a:uFill>
                  <a:solidFill>
                    <a:srgbClr val="FFFFFF"/>
                  </a:solidFill>
                </a:uFill>
                <a:latin typeface="Times New Roman"/>
              </a:rPr>
              <a:t>36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86309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What goes in a stack frame?</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Frame pointer</a:t>
            </a:r>
          </a:p>
          <a:p>
            <a:r>
              <a:rPr lang="en-US" sz="2000" b="0" strike="noStrike" spc="-1">
                <a:solidFill>
                  <a:srgbClr val="000000"/>
                </a:solidFill>
                <a:uFill>
                  <a:solidFill>
                    <a:srgbClr val="FFFFFF"/>
                  </a:solidFill>
                </a:uFill>
                <a:latin typeface="Arial"/>
              </a:rPr>
              <a:t>Locals</a:t>
            </a:r>
          </a:p>
          <a:p>
            <a:r>
              <a:rPr lang="en-US" sz="2000" b="0" strike="noStrike" spc="-1">
                <a:solidFill>
                  <a:srgbClr val="000000"/>
                </a:solidFill>
                <a:uFill>
                  <a:solidFill>
                    <a:srgbClr val="FFFFFF"/>
                  </a:solidFill>
                </a:uFill>
                <a:latin typeface="Arial"/>
              </a:rPr>
              <a:t>Return address</a:t>
            </a:r>
          </a:p>
        </p:txBody>
      </p:sp>
      <p:sp>
        <p:nvSpPr>
          <p:cNvPr id="307"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63463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What goes in a stack frame?</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Frame pointer</a:t>
            </a:r>
          </a:p>
          <a:p>
            <a:r>
              <a:rPr lang="en-US" sz="2000" b="0" strike="noStrike" spc="-1">
                <a:solidFill>
                  <a:srgbClr val="000000"/>
                </a:solidFill>
                <a:uFill>
                  <a:solidFill>
                    <a:srgbClr val="FFFFFF"/>
                  </a:solidFill>
                </a:uFill>
                <a:latin typeface="Arial"/>
              </a:rPr>
              <a:t>Locals</a:t>
            </a:r>
          </a:p>
          <a:p>
            <a:r>
              <a:rPr lang="en-US" sz="2000" b="0" strike="noStrike" spc="-1">
                <a:solidFill>
                  <a:srgbClr val="000000"/>
                </a:solidFill>
                <a:uFill>
                  <a:solidFill>
                    <a:srgbClr val="FFFFFF"/>
                  </a:solidFill>
                </a:uFill>
                <a:latin typeface="Arial"/>
              </a:rPr>
              <a:t>Return address</a:t>
            </a:r>
          </a:p>
        </p:txBody>
      </p:sp>
      <p:sp>
        <p:nvSpPr>
          <p:cNvPr id="307"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77085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Lots of complexity on this slide.  Let’s unpack: </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Every process/thread has two stacks.  When the process is running, does the kernel stack have anything useful on it?  You might think yes – it called into the user program.  But actually no – the user program doesn’t return from main.</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Need to change this to add “crt0.s” – main returns to crt0.s, and then calls exit.</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Best to think of this as multiple personality disorder: sometimes we want to save context, other times not!</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When a process is ready to run, but not running – it has its user stack as before, but now I also need a place to store the state that had been in the CPU when it stopped running</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When a process is waiting for I/O, it had done a system call, etc.</a:t>
            </a:r>
          </a:p>
        </p:txBody>
      </p:sp>
      <p:sp>
        <p:nvSpPr>
          <p:cNvPr id="309"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508646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Skip this slide – too much for the students to get</a:t>
            </a:r>
          </a:p>
        </p:txBody>
      </p:sp>
      <p:sp>
        <p:nvSpPr>
          <p:cNvPr id="311"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41180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Why does the stack pointer on the x86 have two components? </a:t>
            </a:r>
          </a:p>
        </p:txBody>
      </p:sp>
      <p:sp>
        <p:nvSpPr>
          <p:cNvPr id="313"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2476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Upsides?  Downsides to this approach?  Essentially what you do in Javascript in a browser – simulate the execution of the script, one line at a time.</a:t>
            </a:r>
          </a:p>
        </p:txBody>
      </p:sp>
      <p:sp>
        <p:nvSpPr>
          <p:cNvPr id="281"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71898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Apologies: it should be Guest/Host Interrupt Stack to be consistent with the other figures.</a:t>
            </a:r>
          </a:p>
        </p:txBody>
      </p:sp>
      <p:sp>
        <p:nvSpPr>
          <p:cNvPr id="317"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23788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Obviously, you need the part that has full rights to be really reliable!</a:t>
            </a:r>
          </a:p>
        </p:txBody>
      </p:sp>
      <p:sp>
        <p:nvSpPr>
          <p:cNvPr id="283"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2792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Where do interrupts fit in?</a:t>
            </a:r>
          </a:p>
        </p:txBody>
      </p:sp>
      <p:sp>
        <p:nvSpPr>
          <p:cNvPr id="285"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02121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Second thing</a:t>
            </a:r>
          </a:p>
        </p:txBody>
      </p:sp>
      <p:sp>
        <p:nvSpPr>
          <p:cNvPr id="287"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7264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pPr>
            <a:r>
              <a:rPr lang="en-US" sz="2000" b="0" strike="noStrike" spc="-1">
                <a:solidFill>
                  <a:srgbClr val="000000"/>
                </a:solidFill>
                <a:uFill>
                  <a:solidFill>
                    <a:srgbClr val="FFFFFF"/>
                  </a:solidFill>
                </a:uFill>
                <a:latin typeface="Arial"/>
              </a:rPr>
              <a:t>Expandable heap?  </a:t>
            </a:r>
          </a:p>
          <a:p>
            <a:pPr marL="216000" indent="-215640">
              <a:lnSpc>
                <a:spcPct val="100000"/>
              </a:lnSpc>
            </a:pPr>
            <a:r>
              <a:rPr lang="en-US" sz="2000" b="0" strike="noStrike" spc="-1">
                <a:solidFill>
                  <a:srgbClr val="000000"/>
                </a:solidFill>
                <a:uFill>
                  <a:solidFill>
                    <a:srgbClr val="FFFFFF"/>
                  </a:solidFill>
                </a:uFill>
                <a:latin typeface="Arial"/>
              </a:rPr>
              <a:t>Expandable stack?</a:t>
            </a:r>
          </a:p>
          <a:p>
            <a:pPr marL="216000" indent="-215640">
              <a:lnSpc>
                <a:spcPct val="100000"/>
              </a:lnSpc>
            </a:pPr>
            <a:r>
              <a:rPr lang="en-US" sz="2000" b="0" strike="noStrike" spc="-1">
                <a:solidFill>
                  <a:srgbClr val="000000"/>
                </a:solidFill>
                <a:uFill>
                  <a:solidFill>
                    <a:srgbClr val="FFFFFF"/>
                  </a:solidFill>
                </a:uFill>
                <a:latin typeface="Arial"/>
              </a:rPr>
              <a:t>Memory sharing between processes?</a:t>
            </a:r>
          </a:p>
          <a:p>
            <a:pPr marL="216000" indent="-215640">
              <a:lnSpc>
                <a:spcPct val="100000"/>
              </a:lnSpc>
            </a:pPr>
            <a:r>
              <a:rPr lang="en-US" sz="2000" b="0" strike="noStrike" spc="-1">
                <a:solidFill>
                  <a:srgbClr val="000000"/>
                </a:solidFill>
                <a:uFill>
                  <a:solidFill>
                    <a:srgbClr val="FFFFFF"/>
                  </a:solidFill>
                </a:uFill>
                <a:latin typeface="Arial"/>
              </a:rPr>
              <a:t>Non-relative addresses – hard to move memory around</a:t>
            </a:r>
          </a:p>
          <a:p>
            <a:pPr marL="216000" indent="-215640">
              <a:lnSpc>
                <a:spcPct val="100000"/>
              </a:lnSpc>
            </a:pPr>
            <a:r>
              <a:rPr lang="en-US" sz="2000" b="0" strike="noStrike" spc="-1">
                <a:solidFill>
                  <a:srgbClr val="000000"/>
                </a:solidFill>
                <a:uFill>
                  <a:solidFill>
                    <a:srgbClr val="FFFFFF"/>
                  </a:solidFill>
                </a:uFill>
                <a:latin typeface="Arial"/>
              </a:rPr>
              <a:t>Memory fragmentation</a:t>
            </a:r>
          </a:p>
          <a:p>
            <a:pPr marL="216000" indent="-215640">
              <a:lnSpc>
                <a:spcPct val="100000"/>
              </a:lnSpc>
            </a:pPr>
            <a:endParaRPr lang="en-US" sz="2000" b="0" strike="noStrike" spc="-1">
              <a:solidFill>
                <a:srgbClr val="000000"/>
              </a:solidFill>
              <a:uFill>
                <a:solidFill>
                  <a:srgbClr val="FFFFFF"/>
                </a:solidFill>
              </a:uFill>
              <a:latin typeface="Arial"/>
            </a:endParaRPr>
          </a:p>
          <a:p>
            <a:pPr marL="216000" indent="-215640">
              <a:lnSpc>
                <a:spcPct val="100000"/>
              </a:lnSpc>
            </a:pPr>
            <a:endParaRPr lang="en-US" sz="2000" b="0" strike="noStrike" spc="-1">
              <a:solidFill>
                <a:srgbClr val="000000"/>
              </a:solidFill>
              <a:uFill>
                <a:solidFill>
                  <a:srgbClr val="FFFFFF"/>
                </a:solidFill>
              </a:uFill>
              <a:latin typeface="Arial"/>
            </a:endParaRPr>
          </a:p>
        </p:txBody>
      </p:sp>
      <p:sp>
        <p:nvSpPr>
          <p:cNvPr id="289"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75811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On every instruction!</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Table of instructions set up by the kernel: similar idea to buffer descriptor queue for I/O</a:t>
            </a:r>
          </a:p>
        </p:txBody>
      </p:sp>
      <p:sp>
        <p:nvSpPr>
          <p:cNvPr id="291"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71441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Because of stack address munging on modern systems (to prevent viruses), if you use a procedure local variable, won’t get the same result – different addresses used by different instances</a:t>
            </a:r>
          </a:p>
        </p:txBody>
      </p:sp>
      <p:sp>
        <p:nvSpPr>
          <p:cNvPr id="293"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68272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685800" y="4343400"/>
            <a:ext cx="5485680" cy="4114080"/>
          </a:xfrm>
          <a:prstGeom prst="rect">
            <a:avLst/>
          </a:prstGeom>
        </p:spPr>
        <p:txBody>
          <a:bodyPr lIns="0" tIns="0" rIns="0" bIns="0"/>
          <a:lstStyle/>
          <a:p>
            <a:r>
              <a:rPr lang="en-US" sz="2000" b="0" strike="noStrike" spc="-1">
                <a:solidFill>
                  <a:srgbClr val="000000"/>
                </a:solidFill>
                <a:uFill>
                  <a:solidFill>
                    <a:srgbClr val="FFFFFF"/>
                  </a:solidFill>
                </a:uFill>
                <a:latin typeface="Arial"/>
              </a:rPr>
              <a:t>How do I stop a runaway program?  How do I know if a runaway program needs to be stopped, or its just taking a long time?</a:t>
            </a:r>
          </a:p>
        </p:txBody>
      </p:sp>
      <p:sp>
        <p:nvSpPr>
          <p:cNvPr id="295"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22467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079000" y="1604520"/>
            <a:ext cx="4984920" cy="3977280"/>
          </a:xfrm>
          <a:prstGeom prst="rect">
            <a:avLst/>
          </a:prstGeom>
          <a:ln>
            <a:noFill/>
          </a:ln>
        </p:spPr>
      </p:pic>
      <p:pic>
        <p:nvPicPr>
          <p:cNvPr id="71" name="Picture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06" name="Picture 105"/>
          <p:cNvPicPr/>
          <p:nvPr/>
        </p:nvPicPr>
        <p:blipFill>
          <a:blip r:embed="rId2"/>
          <a:stretch/>
        </p:blipFill>
        <p:spPr>
          <a:xfrm>
            <a:off x="2079000" y="1604520"/>
            <a:ext cx="4984920" cy="3977280"/>
          </a:xfrm>
          <a:prstGeom prst="rect">
            <a:avLst/>
          </a:prstGeom>
          <a:ln>
            <a:noFill/>
          </a:ln>
        </p:spPr>
      </p:pic>
      <p:pic>
        <p:nvPicPr>
          <p:cNvPr id="107" name="Picture 10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 name="Footer Placeholder 1"/>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8880" cy="11422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2.wmf"/><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image" Target="../media/image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The Kernel Abstraction</a:t>
            </a:r>
            <a:endParaRPr lang="en-US" sz="1800" b="0" strike="noStrike" spc="-1">
              <a:solidFill>
                <a:srgbClr val="000000"/>
              </a:solidFill>
              <a:uFill>
                <a:solidFill>
                  <a:srgbClr val="FFFFFF"/>
                </a:solidFill>
              </a:uFill>
              <a:latin typeface="Arial"/>
            </a:endParaRPr>
          </a:p>
        </p:txBody>
      </p:sp>
      <p:sp>
        <p:nvSpPr>
          <p:cNvPr id="114" name="CustomShape 2"/>
          <p:cNvSpPr/>
          <p:nvPr/>
        </p:nvSpPr>
        <p:spPr>
          <a:xfrm>
            <a:off x="1371600" y="3886200"/>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strike="noStrike" spc="-1" dirty="0">
                <a:solidFill>
                  <a:srgbClr val="000000"/>
                </a:solidFill>
                <a:uFill>
                  <a:solidFill>
                    <a:srgbClr val="FFFFFF"/>
                  </a:solidFill>
                </a:uFill>
                <a:latin typeface="Calibri"/>
              </a:rPr>
              <a:t>Instructor Jianhui Yue</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rPr>
              <a:t>CSE, Miami University</a:t>
            </a:r>
            <a:endParaRPr lang="en-US" sz="1800" b="0" strike="noStrike" spc="-1" dirty="0">
              <a:solidFill>
                <a:srgbClr val="000000"/>
              </a:solidFill>
              <a:uFill>
                <a:solidFill>
                  <a:srgbClr val="FFFFFF"/>
                </a:solidFill>
              </a:uFill>
              <a:latin typeface="Arial"/>
            </a:endParaRPr>
          </a:p>
          <a:p>
            <a:pPr algn="ctr">
              <a:lnSpc>
                <a:spcPct val="100000"/>
              </a:lnSpc>
            </a:pPr>
            <a:r>
              <a:rPr lang="en-US" sz="3200" spc="-1" smtClean="0">
                <a:solidFill>
                  <a:srgbClr val="000000"/>
                </a:solidFill>
                <a:uFill>
                  <a:solidFill>
                    <a:srgbClr val="FFFFFF"/>
                  </a:solidFill>
                </a:uFill>
                <a:latin typeface="Calibri"/>
              </a:rPr>
              <a:t>Spring</a:t>
            </a:r>
            <a:r>
              <a:rPr lang="en-US" sz="3200" b="0" strike="noStrike" spc="-1" smtClean="0">
                <a:solidFill>
                  <a:srgbClr val="000000"/>
                </a:solidFill>
                <a:uFill>
                  <a:solidFill>
                    <a:srgbClr val="FFFFFF"/>
                  </a:solidFill>
                </a:uFill>
                <a:latin typeface="Calibri"/>
              </a:rPr>
              <a:t> 2017</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91440" y="182880"/>
            <a:ext cx="88693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A CPU with Dual-Mode Operation</a:t>
            </a:r>
            <a:endParaRPr lang="en-US" sz="1800" b="0" strike="noStrike" spc="-1">
              <a:solidFill>
                <a:srgbClr val="000000"/>
              </a:solidFill>
              <a:uFill>
                <a:solidFill>
                  <a:srgbClr val="FFFFFF"/>
                </a:solidFill>
              </a:uFill>
              <a:latin typeface="Arial"/>
            </a:endParaRPr>
          </a:p>
        </p:txBody>
      </p:sp>
      <p:pic>
        <p:nvPicPr>
          <p:cNvPr id="135" name="Content Placeholder 5"/>
          <p:cNvPicPr/>
          <p:nvPr/>
        </p:nvPicPr>
        <p:blipFill>
          <a:blip r:embed="rId3"/>
          <a:srcRect l="-14286" r="-14286"/>
          <a:stretch/>
        </p:blipFill>
        <p:spPr>
          <a:xfrm>
            <a:off x="-779040" y="1332360"/>
            <a:ext cx="10379880" cy="5708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4400" b="0" strike="noStrike" spc="-1">
                <a:solidFill>
                  <a:srgbClr val="000000"/>
                </a:solidFill>
                <a:uFill>
                  <a:solidFill>
                    <a:srgbClr val="FFFFFF"/>
                  </a:solidFill>
                </a:uFill>
                <a:latin typeface="Calibri"/>
              </a:rPr>
              <a:t>Hardware Support:</a:t>
            </a:r>
            <a:endParaRPr lang="en-US" sz="1800" b="0" strike="noStrike" spc="-1">
              <a:solidFill>
                <a:srgbClr val="000000"/>
              </a:solidFill>
              <a:uFill>
                <a:solidFill>
                  <a:srgbClr val="FFFFFF"/>
                </a:solidFill>
              </a:uFill>
              <a:latin typeface="Arial"/>
            </a:endParaRPr>
          </a:p>
          <a:p>
            <a:pPr algn="ctr">
              <a:lnSpc>
                <a:spcPct val="100000"/>
              </a:lnSpc>
            </a:pPr>
            <a:r>
              <a:rPr lang="en-US" sz="4400" b="0" strike="noStrike" spc="-1">
                <a:solidFill>
                  <a:srgbClr val="000000"/>
                </a:solidFill>
                <a:uFill>
                  <a:solidFill>
                    <a:srgbClr val="FFFFFF"/>
                  </a:solidFill>
                </a:uFill>
                <a:latin typeface="Calibri"/>
              </a:rPr>
              <a:t>Dual-Mode Operation</a:t>
            </a:r>
            <a:endParaRPr lang="en-US" sz="1800" b="0" strike="noStrike" spc="-1">
              <a:solidFill>
                <a:srgbClr val="000000"/>
              </a:solidFill>
              <a:uFill>
                <a:solidFill>
                  <a:srgbClr val="FFFFFF"/>
                </a:solidFill>
              </a:uFill>
              <a:latin typeface="Arial"/>
            </a:endParaRPr>
          </a:p>
        </p:txBody>
      </p:sp>
      <p:sp>
        <p:nvSpPr>
          <p:cNvPr id="137"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Privileged instructions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Available to kernel</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Not available to user code</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Limits on memory accesses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To prevent user code from overwriting the kernel</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Timer</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To regain control from a user program in a loop</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Safe way to switch from user mode to kernel mode, and vice versa</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Privilege Levels</a:t>
            </a:r>
            <a:endParaRPr lang="en-US" sz="1800" b="0" strike="noStrike" spc="-1">
              <a:solidFill>
                <a:srgbClr val="000000"/>
              </a:solidFill>
              <a:uFill>
                <a:solidFill>
                  <a:srgbClr val="FFFFFF"/>
                </a:solidFill>
              </a:uFill>
              <a:latin typeface="Arial"/>
            </a:endParaRPr>
          </a:p>
        </p:txBody>
      </p:sp>
      <p:sp>
        <p:nvSpPr>
          <p:cNvPr id="139"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84000"/>
              </a:lnSpc>
              <a:buClr>
                <a:srgbClr val="000000"/>
              </a:buClr>
              <a:buFont typeface="Arial"/>
              <a:buChar char="•"/>
            </a:pPr>
            <a:r>
              <a:rPr lang="en-US" sz="2800" b="0" strike="noStrike" spc="-1">
                <a:solidFill>
                  <a:srgbClr val="000000"/>
                </a:solidFill>
                <a:uFill>
                  <a:solidFill>
                    <a:srgbClr val="FFFFFF"/>
                  </a:solidFill>
                </a:uFill>
                <a:latin typeface="Calibri"/>
              </a:rPr>
              <a:t>Some processor functionality cannot be made accessible to untrusted user applications</a:t>
            </a:r>
            <a:endParaRPr lang="en-US" sz="1800" b="0" strike="noStrike" spc="-1">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2400" b="0" strike="noStrike" spc="-1">
                <a:solidFill>
                  <a:srgbClr val="000000"/>
                </a:solidFill>
                <a:uFill>
                  <a:solidFill>
                    <a:srgbClr val="FFFFFF"/>
                  </a:solidFill>
                </a:uFill>
                <a:latin typeface="Calibri"/>
              </a:rPr>
              <a:t>e.g. HALT, change MMU settings, set clock, reset devices, manipulate device settings, …</a:t>
            </a:r>
            <a:endParaRPr lang="en-US" sz="1800" b="0" strike="noStrike" spc="-1">
              <a:solidFill>
                <a:srgbClr val="000000"/>
              </a:solidFill>
              <a:uFill>
                <a:solidFill>
                  <a:srgbClr val="FFFFFF"/>
                </a:solidFill>
              </a:uFill>
              <a:latin typeface="Arial"/>
            </a:endParaRPr>
          </a:p>
          <a:p>
            <a:pPr>
              <a:lnSpc>
                <a:spcPct val="84000"/>
              </a:lnSpc>
            </a:pPr>
            <a:endParaRPr lang="en-US" sz="1800" b="0" strike="noStrike" spc="-1">
              <a:solidFill>
                <a:srgbClr val="000000"/>
              </a:solidFill>
              <a:uFill>
                <a:solidFill>
                  <a:srgbClr val="FFFFFF"/>
                </a:solidFill>
              </a:uFill>
              <a:latin typeface="Arial"/>
            </a:endParaRPr>
          </a:p>
          <a:p>
            <a:pPr marL="343080" indent="-342360">
              <a:lnSpc>
                <a:spcPct val="84000"/>
              </a:lnSpc>
              <a:buClr>
                <a:srgbClr val="000000"/>
              </a:buClr>
              <a:buFont typeface="Arial"/>
              <a:buChar char="•"/>
            </a:pPr>
            <a:r>
              <a:rPr lang="en-US" sz="2800" b="0" strike="noStrike" spc="-1">
                <a:solidFill>
                  <a:srgbClr val="000000"/>
                </a:solidFill>
                <a:uFill>
                  <a:solidFill>
                    <a:srgbClr val="FFFFFF"/>
                  </a:solidFill>
                </a:uFill>
                <a:latin typeface="Calibri"/>
              </a:rPr>
              <a:t>Need to have a designated mediator between untrusted/untrusting applications</a:t>
            </a:r>
            <a:endParaRPr lang="en-US" sz="1800" b="0" strike="noStrike" spc="-1">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2400" b="0" strike="noStrike" spc="-1">
                <a:solidFill>
                  <a:srgbClr val="000000"/>
                </a:solidFill>
                <a:uFill>
                  <a:solidFill>
                    <a:srgbClr val="FFFFFF"/>
                  </a:solidFill>
                </a:uFill>
                <a:latin typeface="Calibri"/>
              </a:rPr>
              <a:t>The operating system (OS)</a:t>
            </a:r>
            <a:endParaRPr lang="en-US" sz="1800" b="0" strike="noStrike" spc="-1">
              <a:solidFill>
                <a:srgbClr val="000000"/>
              </a:solidFill>
              <a:uFill>
                <a:solidFill>
                  <a:srgbClr val="FFFFFF"/>
                </a:solidFill>
              </a:uFill>
              <a:latin typeface="Arial"/>
            </a:endParaRPr>
          </a:p>
          <a:p>
            <a:pPr>
              <a:lnSpc>
                <a:spcPct val="84000"/>
              </a:lnSpc>
            </a:pPr>
            <a:endParaRPr lang="en-US" sz="1800" b="0" strike="noStrike" spc="-1">
              <a:solidFill>
                <a:srgbClr val="000000"/>
              </a:solidFill>
              <a:uFill>
                <a:solidFill>
                  <a:srgbClr val="FFFFFF"/>
                </a:solidFill>
              </a:uFill>
              <a:latin typeface="Arial"/>
            </a:endParaRPr>
          </a:p>
          <a:p>
            <a:pPr marL="343080" indent="-342360">
              <a:lnSpc>
                <a:spcPct val="84000"/>
              </a:lnSpc>
              <a:buClr>
                <a:srgbClr val="000000"/>
              </a:buClr>
              <a:buFont typeface="Arial"/>
              <a:buChar char="•"/>
            </a:pPr>
            <a:r>
              <a:rPr lang="en-US" sz="2800" b="0" strike="noStrike" spc="-1">
                <a:solidFill>
                  <a:srgbClr val="000000"/>
                </a:solidFill>
                <a:uFill>
                  <a:solidFill>
                    <a:srgbClr val="FFFFFF"/>
                  </a:solidFill>
                </a:uFill>
                <a:latin typeface="Calibri"/>
              </a:rPr>
              <a:t>Need to delineate between untrusted applications and OS code</a:t>
            </a:r>
            <a:endParaRPr lang="en-US" sz="1800" b="0" strike="noStrike" spc="-1">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2400" b="0" strike="noStrike" spc="-1">
                <a:solidFill>
                  <a:srgbClr val="000000"/>
                </a:solidFill>
                <a:uFill>
                  <a:solidFill>
                    <a:srgbClr val="FFFFFF"/>
                  </a:solidFill>
                </a:uFill>
                <a:latin typeface="Calibri"/>
              </a:rPr>
              <a:t>Use a “privilege mode” bit in the processor</a:t>
            </a:r>
            <a:endParaRPr lang="en-US" sz="1800" b="0" strike="noStrike" spc="-1">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2400" b="0" strike="noStrike" spc="-1">
                <a:solidFill>
                  <a:srgbClr val="000000"/>
                </a:solidFill>
                <a:uFill>
                  <a:solidFill>
                    <a:srgbClr val="FFFFFF"/>
                  </a:solidFill>
                </a:uFill>
                <a:latin typeface="Calibri"/>
              </a:rPr>
              <a:t>0 = Untrusted = user, 1 = Trusted = OS</a:t>
            </a:r>
            <a:endParaRPr lang="en-US" sz="1800" b="0" strike="noStrike" spc="-1">
              <a:solidFill>
                <a:srgbClr val="000000"/>
              </a:solidFill>
              <a:uFill>
                <a:solidFill>
                  <a:srgbClr val="FFFFFF"/>
                </a:solidFill>
              </a:uFill>
              <a:latin typeface="Arial"/>
            </a:endParaRPr>
          </a:p>
          <a:p>
            <a:pPr>
              <a:lnSpc>
                <a:spcPct val="84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Privilege Mode</a:t>
            </a:r>
            <a:endParaRPr lang="en-US" sz="1800" b="0" strike="noStrike" spc="-1">
              <a:solidFill>
                <a:srgbClr val="000000"/>
              </a:solidFill>
              <a:uFill>
                <a:solidFill>
                  <a:srgbClr val="FFFFFF"/>
                </a:solidFill>
              </a:uFill>
              <a:latin typeface="Arial"/>
            </a:endParaRPr>
          </a:p>
        </p:txBody>
      </p:sp>
      <p:sp>
        <p:nvSpPr>
          <p:cNvPr id="141"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4000"/>
              </a:lnSpc>
              <a:buClr>
                <a:srgbClr val="000000"/>
              </a:buClr>
              <a:buFont typeface="Arial"/>
              <a:buChar char="•"/>
            </a:pPr>
            <a:r>
              <a:rPr lang="en-US" sz="2800" b="0" strike="noStrike" spc="-1">
                <a:solidFill>
                  <a:srgbClr val="000000"/>
                </a:solidFill>
                <a:uFill>
                  <a:solidFill>
                    <a:srgbClr val="FFFFFF"/>
                  </a:solidFill>
                </a:uFill>
                <a:latin typeface="Calibri"/>
              </a:rPr>
              <a:t>Privilege mode bit indicates if the current program can perform privileged operations</a:t>
            </a:r>
            <a:endParaRPr lang="en-US" sz="1800" b="0" strike="noStrike" spc="-1">
              <a:solidFill>
                <a:srgbClr val="000000"/>
              </a:solidFill>
              <a:uFill>
                <a:solidFill>
                  <a:srgbClr val="FFFFFF"/>
                </a:solidFill>
              </a:uFill>
              <a:latin typeface="Arial"/>
            </a:endParaRPr>
          </a:p>
          <a:p>
            <a:pPr marL="743040" lvl="1" indent="-285120">
              <a:lnSpc>
                <a:spcPct val="94000"/>
              </a:lnSpc>
              <a:buClr>
                <a:srgbClr val="000000"/>
              </a:buClr>
              <a:buFont typeface="Arial"/>
              <a:buChar char="–"/>
            </a:pPr>
            <a:r>
              <a:rPr lang="en-US" sz="2400" b="0" strike="noStrike" spc="-1">
                <a:solidFill>
                  <a:srgbClr val="000000"/>
                </a:solidFill>
                <a:uFill>
                  <a:solidFill>
                    <a:srgbClr val="FFFFFF"/>
                  </a:solidFill>
                </a:uFill>
                <a:latin typeface="Calibri"/>
              </a:rPr>
              <a:t>On system startup, privilege mode is set to 1, and the processor jumps to a well-known address</a:t>
            </a:r>
            <a:endParaRPr lang="en-US" sz="1800" b="0" strike="noStrike" spc="-1">
              <a:solidFill>
                <a:srgbClr val="000000"/>
              </a:solidFill>
              <a:uFill>
                <a:solidFill>
                  <a:srgbClr val="FFFFFF"/>
                </a:solidFill>
              </a:uFill>
              <a:latin typeface="Arial"/>
            </a:endParaRPr>
          </a:p>
          <a:p>
            <a:pPr marL="743040" lvl="1" indent="-285120">
              <a:lnSpc>
                <a:spcPct val="94000"/>
              </a:lnSpc>
              <a:buClr>
                <a:srgbClr val="000000"/>
              </a:buClr>
              <a:buFont typeface="Arial"/>
              <a:buChar char="–"/>
            </a:pPr>
            <a:r>
              <a:rPr lang="en-US" sz="2400" b="0" strike="noStrike" spc="-1">
                <a:solidFill>
                  <a:srgbClr val="000000"/>
                </a:solidFill>
                <a:uFill>
                  <a:solidFill>
                    <a:srgbClr val="FFFFFF"/>
                  </a:solidFill>
                </a:uFill>
                <a:latin typeface="Calibri"/>
              </a:rPr>
              <a:t>The operating system (OS) boot code resides at this address</a:t>
            </a:r>
            <a:endParaRPr lang="en-US" sz="1800" b="0" strike="noStrike" spc="-1">
              <a:solidFill>
                <a:srgbClr val="000000"/>
              </a:solidFill>
              <a:uFill>
                <a:solidFill>
                  <a:srgbClr val="FFFFFF"/>
                </a:solidFill>
              </a:uFill>
              <a:latin typeface="Arial"/>
            </a:endParaRPr>
          </a:p>
          <a:p>
            <a:pPr marL="743040" lvl="1" indent="-285120">
              <a:lnSpc>
                <a:spcPct val="94000"/>
              </a:lnSpc>
              <a:buClr>
                <a:srgbClr val="000000"/>
              </a:buClr>
              <a:buFont typeface="Arial"/>
              <a:buChar char="–"/>
            </a:pPr>
            <a:r>
              <a:rPr lang="en-US" sz="2400" b="0" strike="noStrike" spc="-1">
                <a:solidFill>
                  <a:srgbClr val="000000"/>
                </a:solidFill>
                <a:uFill>
                  <a:solidFill>
                    <a:srgbClr val="FFFFFF"/>
                  </a:solidFill>
                </a:uFill>
                <a:latin typeface="Calibri"/>
              </a:rPr>
              <a:t>The OS sets up the devices, initializes the MMU, loads applications, and resets the privilege bit before invoking the application</a:t>
            </a:r>
            <a:endParaRPr lang="en-US" sz="1800" b="0" strike="noStrike" spc="-1">
              <a:solidFill>
                <a:srgbClr val="000000"/>
              </a:solidFill>
              <a:uFill>
                <a:solidFill>
                  <a:srgbClr val="FFFFFF"/>
                </a:solidFill>
              </a:uFill>
              <a:latin typeface="Arial"/>
            </a:endParaRPr>
          </a:p>
          <a:p>
            <a:pPr>
              <a:lnSpc>
                <a:spcPct val="94000"/>
              </a:lnSpc>
            </a:pPr>
            <a:endParaRPr lang="en-US" sz="1800" b="0" strike="noStrike" spc="-1">
              <a:solidFill>
                <a:srgbClr val="000000"/>
              </a:solidFill>
              <a:uFill>
                <a:solidFill>
                  <a:srgbClr val="FFFFFF"/>
                </a:solidFill>
              </a:uFill>
              <a:latin typeface="Arial"/>
            </a:endParaRPr>
          </a:p>
          <a:p>
            <a:pPr marL="343080" indent="-342360">
              <a:lnSpc>
                <a:spcPct val="94000"/>
              </a:lnSpc>
              <a:buClr>
                <a:srgbClr val="000000"/>
              </a:buClr>
              <a:buFont typeface="Arial"/>
              <a:buChar char="•"/>
            </a:pPr>
            <a:r>
              <a:rPr lang="en-US" sz="2800" b="0" strike="noStrike" spc="-1">
                <a:solidFill>
                  <a:srgbClr val="000000"/>
                </a:solidFill>
                <a:uFill>
                  <a:solidFill>
                    <a:srgbClr val="FFFFFF"/>
                  </a:solidFill>
                </a:uFill>
                <a:latin typeface="Calibri"/>
              </a:rPr>
              <a:t>Applications must transfer control back to OS for privileged operations</a:t>
            </a:r>
            <a:endParaRPr lang="en-US" sz="1800" b="0" strike="noStrike" spc="-1">
              <a:solidFill>
                <a:srgbClr val="000000"/>
              </a:solidFill>
              <a:uFill>
                <a:solidFill>
                  <a:srgbClr val="FFFFFF"/>
                </a:solidFill>
              </a:uFill>
              <a:latin typeface="Arial"/>
            </a:endParaRPr>
          </a:p>
          <a:p>
            <a:pPr>
              <a:lnSpc>
                <a:spcPct val="94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57200" y="4766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b="0" strike="noStrike" spc="-1">
                <a:solidFill>
                  <a:srgbClr val="000000"/>
                </a:solidFill>
                <a:uFill>
                  <a:solidFill>
                    <a:srgbClr val="FFFFFF"/>
                  </a:solidFill>
                </a:uFill>
                <a:latin typeface="Calibri"/>
              </a:rPr>
              <a:t>What should happen if a user program attempts to execute a privileged instruction?</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43" name="CustomShape 2"/>
          <p:cNvSpPr/>
          <p:nvPr/>
        </p:nvSpPr>
        <p:spPr>
          <a:xfrm>
            <a:off x="361080" y="1619640"/>
            <a:ext cx="8228880" cy="37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Change mode bit in EFLAGs register!</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Change which memory locations a user program can access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Send commands to I/O devices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Read data from/write data to I/O devices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Jump into kernel code</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Question</a:t>
            </a:r>
            <a:endParaRPr lang="en-US" sz="1800" b="0" strike="noStrike" spc="-1">
              <a:solidFill>
                <a:srgbClr val="000000"/>
              </a:solidFill>
              <a:uFill>
                <a:solidFill>
                  <a:srgbClr val="FFFFFF"/>
                </a:solidFill>
              </a:uFill>
              <a:latin typeface="Arial"/>
            </a:endParaRPr>
          </a:p>
        </p:txBody>
      </p:sp>
      <p:sp>
        <p:nvSpPr>
          <p:cNvPr id="145"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For a “Hello world” program, the kernel must copy the string from the user program memory into the screen memory. </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Why not allow the application to write directly to the screen’s buffer memory?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80880" y="0"/>
            <a:ext cx="8228880" cy="78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Simple Memory Protection</a:t>
            </a:r>
            <a:endParaRPr lang="en-US" sz="1800" b="0" strike="noStrike" spc="-1">
              <a:solidFill>
                <a:srgbClr val="000000"/>
              </a:solidFill>
              <a:uFill>
                <a:solidFill>
                  <a:srgbClr val="FFFFFF"/>
                </a:solidFill>
              </a:uFill>
              <a:latin typeface="Arial"/>
            </a:endParaRPr>
          </a:p>
        </p:txBody>
      </p:sp>
      <p:pic>
        <p:nvPicPr>
          <p:cNvPr id="147" name="Content Placeholder 7"/>
          <p:cNvPicPr/>
          <p:nvPr/>
        </p:nvPicPr>
        <p:blipFill>
          <a:blip r:embed="rId3"/>
          <a:srcRect l="-3256" r="-3256"/>
          <a:stretch/>
        </p:blipFill>
        <p:spPr>
          <a:xfrm>
            <a:off x="3530520" y="787320"/>
            <a:ext cx="6730200" cy="4101480"/>
          </a:xfrm>
          <a:prstGeom prst="rect">
            <a:avLst/>
          </a:prstGeom>
          <a:ln>
            <a:noFill/>
          </a:ln>
        </p:spPr>
      </p:pic>
      <p:pic>
        <p:nvPicPr>
          <p:cNvPr id="148" name="Picture 3"/>
          <p:cNvPicPr/>
          <p:nvPr/>
        </p:nvPicPr>
        <p:blipFill>
          <a:blip r:embed="rId4"/>
          <a:stretch/>
        </p:blipFill>
        <p:spPr>
          <a:xfrm>
            <a:off x="-438120" y="1032840"/>
            <a:ext cx="4527000" cy="3948840"/>
          </a:xfrm>
          <a:prstGeom prst="rect">
            <a:avLst/>
          </a:prstGeom>
          <a:ln>
            <a:noFill/>
          </a:ln>
        </p:spPr>
      </p:pic>
      <p:sp>
        <p:nvSpPr>
          <p:cNvPr id="149" name="CustomShape 2"/>
          <p:cNvSpPr/>
          <p:nvPr/>
        </p:nvSpPr>
        <p:spPr>
          <a:xfrm>
            <a:off x="241200" y="5194440"/>
            <a:ext cx="836856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uFill>
                  <a:solidFill>
                    <a:srgbClr val="FFFFFF"/>
                  </a:solidFill>
                </a:uFill>
                <a:latin typeface="Calibri"/>
                <a:ea typeface="DejaVu Sans"/>
              </a:rPr>
              <a:t>To make memory sharing safe, OS must configure the hardware  to limit each process memory access to its boundary.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Towards Virtual Addresses</a:t>
            </a:r>
            <a:endParaRPr lang="en-US" sz="1800" b="0" strike="noStrike" spc="-1">
              <a:solidFill>
                <a:srgbClr val="000000"/>
              </a:solidFill>
              <a:uFill>
                <a:solidFill>
                  <a:srgbClr val="FFFFFF"/>
                </a:solidFill>
              </a:uFill>
              <a:latin typeface="Arial"/>
            </a:endParaRPr>
          </a:p>
        </p:txBody>
      </p:sp>
      <p:sp>
        <p:nvSpPr>
          <p:cNvPr id="151"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Problems with base and bounds?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52" name="CustomShape 3"/>
          <p:cNvSpPr/>
          <p:nvPr/>
        </p:nvSpPr>
        <p:spPr>
          <a:xfrm>
            <a:off x="731520" y="2385720"/>
            <a:ext cx="610668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a:lnSpc>
                <a:spcPct val="100000"/>
              </a:lnSpc>
            </a:pPr>
            <a:r>
              <a:rPr lang="en-US" sz="1800" b="0" strike="noStrike" spc="-1">
                <a:solidFill>
                  <a:srgbClr val="000000"/>
                </a:solidFill>
                <a:uFill>
                  <a:solidFill>
                    <a:srgbClr val="FFFFFF"/>
                  </a:solidFill>
                </a:uFill>
                <a:latin typeface="Calibri"/>
                <a:ea typeface="DejaVu Sans"/>
              </a:rPr>
              <a:t>Expandable heap?  </a:t>
            </a:r>
            <a:endParaRPr lang="en-US" sz="1800" b="0" strike="noStrike" spc="-1">
              <a:solidFill>
                <a:srgbClr val="000000"/>
              </a:solidFill>
              <a:uFill>
                <a:solidFill>
                  <a:srgbClr val="FFFFFF"/>
                </a:solidFill>
              </a:uFill>
              <a:latin typeface="Arial"/>
            </a:endParaRPr>
          </a:p>
          <a:p>
            <a:pPr marL="457200">
              <a:lnSpc>
                <a:spcPct val="100000"/>
              </a:lnSpc>
            </a:pPr>
            <a:r>
              <a:rPr lang="en-US" sz="1800" b="0" strike="noStrike" spc="-1">
                <a:solidFill>
                  <a:srgbClr val="000000"/>
                </a:solidFill>
                <a:uFill>
                  <a:solidFill>
                    <a:srgbClr val="FFFFFF"/>
                  </a:solidFill>
                </a:uFill>
                <a:latin typeface="Calibri"/>
                <a:ea typeface="DejaVu Sans"/>
              </a:rPr>
              <a:t>Expandable stack?</a:t>
            </a:r>
            <a:endParaRPr lang="en-US" sz="1800" b="0" strike="noStrike" spc="-1">
              <a:solidFill>
                <a:srgbClr val="000000"/>
              </a:solidFill>
              <a:uFill>
                <a:solidFill>
                  <a:srgbClr val="FFFFFF"/>
                </a:solidFill>
              </a:uFill>
              <a:latin typeface="Arial"/>
            </a:endParaRPr>
          </a:p>
          <a:p>
            <a:pPr marL="457200">
              <a:lnSpc>
                <a:spcPct val="100000"/>
              </a:lnSpc>
            </a:pPr>
            <a:r>
              <a:rPr lang="en-US" sz="1800" b="0" strike="noStrike" spc="-1">
                <a:solidFill>
                  <a:srgbClr val="000000"/>
                </a:solidFill>
                <a:uFill>
                  <a:solidFill>
                    <a:srgbClr val="FFFFFF"/>
                  </a:solidFill>
                </a:uFill>
                <a:latin typeface="Calibri"/>
                <a:ea typeface="DejaVu Sans"/>
              </a:rPr>
              <a:t>Memory sharing between processes?</a:t>
            </a:r>
            <a:endParaRPr lang="en-US" sz="1800" b="0" strike="noStrike" spc="-1">
              <a:solidFill>
                <a:srgbClr val="000000"/>
              </a:solidFill>
              <a:uFill>
                <a:solidFill>
                  <a:srgbClr val="FFFFFF"/>
                </a:solidFill>
              </a:uFill>
              <a:latin typeface="Arial"/>
            </a:endParaRPr>
          </a:p>
          <a:p>
            <a:pPr marL="457200">
              <a:lnSpc>
                <a:spcPct val="100000"/>
              </a:lnSpc>
            </a:pPr>
            <a:r>
              <a:rPr lang="en-US" sz="1800" b="0" strike="noStrike" spc="-1">
                <a:solidFill>
                  <a:srgbClr val="000000"/>
                </a:solidFill>
                <a:uFill>
                  <a:solidFill>
                    <a:srgbClr val="FFFFFF"/>
                  </a:solidFill>
                </a:uFill>
                <a:latin typeface="Calibri"/>
                <a:ea typeface="DejaVu Sans"/>
              </a:rPr>
              <a:t>Non-relative addresses – hard to move memory around</a:t>
            </a:r>
            <a:endParaRPr lang="en-US" sz="1800" b="0" strike="noStrike" spc="-1">
              <a:solidFill>
                <a:srgbClr val="000000"/>
              </a:solidFill>
              <a:uFill>
                <a:solidFill>
                  <a:srgbClr val="FFFFFF"/>
                </a:solidFill>
              </a:uFill>
              <a:latin typeface="Arial"/>
            </a:endParaRPr>
          </a:p>
          <a:p>
            <a:pPr marL="457200">
              <a:lnSpc>
                <a:spcPct val="100000"/>
              </a:lnSpc>
            </a:pPr>
            <a:r>
              <a:rPr lang="en-US" sz="1800" b="0" strike="noStrike" spc="-1">
                <a:solidFill>
                  <a:srgbClr val="000000"/>
                </a:solidFill>
                <a:uFill>
                  <a:solidFill>
                    <a:srgbClr val="FFFFFF"/>
                  </a:solidFill>
                </a:uFill>
                <a:latin typeface="Calibri"/>
                <a:ea typeface="DejaVu Sans"/>
              </a:rPr>
              <a:t>Memory fragmentation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Virtual Addresses</a:t>
            </a:r>
            <a:endParaRPr lang="en-US" sz="1800" b="0" strike="noStrike" spc="-1">
              <a:solidFill>
                <a:srgbClr val="000000"/>
              </a:solidFill>
              <a:uFill>
                <a:solidFill>
                  <a:srgbClr val="FFFFFF"/>
                </a:solidFill>
              </a:uFill>
              <a:latin typeface="Arial"/>
            </a:endParaRPr>
          </a:p>
        </p:txBody>
      </p:sp>
      <p:sp>
        <p:nvSpPr>
          <p:cNvPr id="154" name="CustomShape 2"/>
          <p:cNvSpPr/>
          <p:nvPr/>
        </p:nvSpPr>
        <p:spPr>
          <a:xfrm>
            <a:off x="457200" y="1380240"/>
            <a:ext cx="312552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Translation done in hardware, using a table</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Table set up by operating system kernel</a:t>
            </a:r>
            <a:endParaRPr lang="en-US" sz="1800" b="0" strike="noStrike" spc="-1">
              <a:solidFill>
                <a:srgbClr val="000000"/>
              </a:solidFill>
              <a:uFill>
                <a:solidFill>
                  <a:srgbClr val="FFFFFF"/>
                </a:solidFill>
              </a:uFill>
              <a:latin typeface="Arial"/>
            </a:endParaRPr>
          </a:p>
        </p:txBody>
      </p:sp>
      <p:pic>
        <p:nvPicPr>
          <p:cNvPr id="155" name="Content Placeholder 3"/>
          <p:cNvPicPr/>
          <p:nvPr/>
        </p:nvPicPr>
        <p:blipFill>
          <a:blip r:embed="rId3"/>
          <a:srcRect l="-3256" r="-3256"/>
          <a:stretch/>
        </p:blipFill>
        <p:spPr>
          <a:xfrm>
            <a:off x="2239560" y="1380240"/>
            <a:ext cx="8228880" cy="4525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4400" b="0" strike="noStrike" spc="-1">
                <a:solidFill>
                  <a:srgbClr val="000000"/>
                </a:solidFill>
                <a:uFill>
                  <a:solidFill>
                    <a:srgbClr val="FFFFFF"/>
                  </a:solidFill>
                </a:uFill>
                <a:latin typeface="Calibri"/>
              </a:rPr>
              <a:t>Example</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57" name="CustomShape 2"/>
          <p:cNvSpPr/>
          <p:nvPr/>
        </p:nvSpPr>
        <p:spPr>
          <a:xfrm>
            <a:off x="457200" y="1600200"/>
            <a:ext cx="8228880" cy="485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pPr>
            <a:r>
              <a:rPr lang="en-US" sz="3200" b="0" strike="noStrike" spc="-1">
                <a:solidFill>
                  <a:srgbClr val="000000"/>
                </a:solidFill>
                <a:uFill>
                  <a:solidFill>
                    <a:srgbClr val="FFFFFF"/>
                  </a:solidFill>
                </a:uFill>
                <a:latin typeface="Calibri"/>
              </a:rPr>
              <a:t>int staticVar = 0;      // a static variable</a:t>
            </a:r>
            <a:endParaRPr lang="en-US" sz="1800" b="0" strike="noStrike" spc="-1">
              <a:solidFill>
                <a:srgbClr val="000000"/>
              </a:solidFill>
              <a:uFill>
                <a:solidFill>
                  <a:srgbClr val="FFFFFF"/>
                </a:solidFill>
              </a:uFill>
              <a:latin typeface="Arial"/>
            </a:endParaRPr>
          </a:p>
          <a:p>
            <a:pPr marL="343080" indent="-342360">
              <a:lnSpc>
                <a:spcPct val="100000"/>
              </a:lnSpc>
            </a:pPr>
            <a:r>
              <a:rPr lang="en-US" sz="3200" b="0" strike="noStrike" spc="-1">
                <a:solidFill>
                  <a:srgbClr val="000000"/>
                </a:solidFill>
                <a:uFill>
                  <a:solidFill>
                    <a:srgbClr val="FFFFFF"/>
                  </a:solidFill>
                </a:uFill>
                <a:latin typeface="Calibri"/>
              </a:rPr>
              <a:t>main() {</a:t>
            </a:r>
            <a:endParaRPr lang="en-US" sz="1800" b="0" strike="noStrike" spc="-1">
              <a:solidFill>
                <a:srgbClr val="000000"/>
              </a:solidFill>
              <a:uFill>
                <a:solidFill>
                  <a:srgbClr val="FFFFFF"/>
                </a:solidFill>
              </a:uFill>
              <a:latin typeface="Arial"/>
            </a:endParaRPr>
          </a:p>
          <a:p>
            <a:pPr marL="343080" indent="-342360">
              <a:lnSpc>
                <a:spcPct val="100000"/>
              </a:lnSpc>
            </a:pPr>
            <a:r>
              <a:rPr lang="en-US" sz="3200" b="0" strike="noStrike" spc="-1">
                <a:solidFill>
                  <a:srgbClr val="000000"/>
                </a:solidFill>
                <a:uFill>
                  <a:solidFill>
                    <a:srgbClr val="FFFFFF"/>
                  </a:solidFill>
                </a:uFill>
                <a:latin typeface="Calibri"/>
              </a:rPr>
              <a:t>    staticVar += 1;</a:t>
            </a:r>
            <a:endParaRPr lang="en-US" sz="1800" b="0" strike="noStrike" spc="-1">
              <a:solidFill>
                <a:srgbClr val="000000"/>
              </a:solidFill>
              <a:uFill>
                <a:solidFill>
                  <a:srgbClr val="FFFFFF"/>
                </a:solidFill>
              </a:uFill>
              <a:latin typeface="Arial"/>
            </a:endParaRPr>
          </a:p>
          <a:p>
            <a:pPr marL="343080" indent="-342360">
              <a:lnSpc>
                <a:spcPct val="100000"/>
              </a:lnSpc>
            </a:pPr>
            <a:r>
              <a:rPr lang="en-US" sz="3200" b="0" strike="noStrike" spc="-1">
                <a:solidFill>
                  <a:srgbClr val="000000"/>
                </a:solidFill>
                <a:uFill>
                  <a:solidFill>
                    <a:srgbClr val="FFFFFF"/>
                  </a:solidFill>
                </a:uFill>
                <a:latin typeface="Calibri"/>
              </a:rPr>
              <a:t>    sleep(10);  // sleep for x seconds</a:t>
            </a:r>
            <a:endParaRPr lang="en-US" sz="1800" b="0" strike="noStrike" spc="-1">
              <a:solidFill>
                <a:srgbClr val="000000"/>
              </a:solidFill>
              <a:uFill>
                <a:solidFill>
                  <a:srgbClr val="FFFFFF"/>
                </a:solidFill>
              </a:uFill>
              <a:latin typeface="Arial"/>
            </a:endParaRPr>
          </a:p>
          <a:p>
            <a:pPr marL="343080" indent="-342360">
              <a:lnSpc>
                <a:spcPct val="100000"/>
              </a:lnSpc>
            </a:pPr>
            <a:r>
              <a:rPr lang="en-US" sz="3200" b="0" strike="noStrike" spc="-1">
                <a:solidFill>
                  <a:srgbClr val="000000"/>
                </a:solidFill>
                <a:uFill>
                  <a:solidFill>
                    <a:srgbClr val="FFFFFF"/>
                  </a:solidFill>
                </a:uFill>
                <a:latin typeface="Calibri"/>
              </a:rPr>
              <a:t>    printf ("static address: %x, value: %d\n", &amp;staticVar, </a:t>
            </a:r>
            <a:endParaRPr lang="en-US" sz="1800" b="0" strike="noStrike" spc="-1">
              <a:solidFill>
                <a:srgbClr val="000000"/>
              </a:solidFill>
              <a:uFill>
                <a:solidFill>
                  <a:srgbClr val="FFFFFF"/>
                </a:solidFill>
              </a:uFill>
              <a:latin typeface="Arial"/>
            </a:endParaRPr>
          </a:p>
          <a:p>
            <a:pPr marL="343080" indent="-342360">
              <a:lnSpc>
                <a:spcPct val="100000"/>
              </a:lnSpc>
            </a:pPr>
            <a:r>
              <a:rPr lang="en-US" sz="3200" b="0" strike="noStrike" spc="-1">
                <a:solidFill>
                  <a:srgbClr val="000000"/>
                </a:solidFill>
                <a:uFill>
                  <a:solidFill>
                    <a:srgbClr val="FFFFFF"/>
                  </a:solidFill>
                </a:uFill>
                <a:latin typeface="Calibri"/>
              </a:rPr>
              <a:t>														staticVar);</a:t>
            </a:r>
            <a:endParaRPr lang="en-US" sz="1800" b="0" strike="noStrike" spc="-1">
              <a:solidFill>
                <a:srgbClr val="000000"/>
              </a:solidFill>
              <a:uFill>
                <a:solidFill>
                  <a:srgbClr val="FFFFFF"/>
                </a:solidFill>
              </a:uFill>
              <a:latin typeface="Arial"/>
            </a:endParaRPr>
          </a:p>
          <a:p>
            <a:pPr marL="343080" indent="-342360">
              <a:lnSpc>
                <a:spcPct val="100000"/>
              </a:lnSpc>
            </a:pPr>
            <a:r>
              <a:rPr lang="en-US" sz="3200" b="0" strike="noStrike" spc="-1">
                <a:solidFill>
                  <a:srgbClr val="000000"/>
                </a:solidFill>
                <a:uFill>
                  <a:solidFill>
                    <a:srgbClr val="FFFFFF"/>
                  </a:solidFill>
                </a:uFill>
                <a:latin typeface="Calibri"/>
              </a:rPr>
              <a:t>}</a:t>
            </a:r>
            <a:endParaRPr lang="en-US" sz="1800" b="0" strike="noStrike" spc="-1">
              <a:solidFill>
                <a:srgbClr val="000000"/>
              </a:solidFill>
              <a:uFill>
                <a:solidFill>
                  <a:srgbClr val="FFFFFF"/>
                </a:solidFill>
              </a:uFill>
              <a:latin typeface="Arial"/>
            </a:endParaRPr>
          </a:p>
          <a:p>
            <a:pPr marL="343080" indent="-342360">
              <a:lnSpc>
                <a:spcPct val="100000"/>
              </a:lnSpc>
            </a:pPr>
            <a:r>
              <a:rPr lang="en-US" sz="3200" b="0" strike="noStrike" spc="-1">
                <a:solidFill>
                  <a:srgbClr val="000000"/>
                </a:solidFill>
                <a:uFill>
                  <a:solidFill>
                    <a:srgbClr val="FFFFFF"/>
                  </a:solidFill>
                </a:uFill>
                <a:latin typeface="Calibri"/>
              </a:rPr>
              <a:t>What happens if we run two instances of this program at the same time?</a:t>
            </a:r>
            <a:endParaRPr lang="en-US" sz="1800" b="0" strike="noStrike" spc="-1">
              <a:solidFill>
                <a:srgbClr val="000000"/>
              </a:solidFill>
              <a:uFill>
                <a:solidFill>
                  <a:srgbClr val="FFFFFF"/>
                </a:solidFill>
              </a:uFill>
              <a:latin typeface="Arial"/>
            </a:endParaRPr>
          </a:p>
          <a:p>
            <a:pPr marL="343080" indent="-342360">
              <a:lnSpc>
                <a:spcPct val="100000"/>
              </a:lnSpc>
            </a:pPr>
            <a:r>
              <a:rPr lang="en-US" sz="3200" b="0" strike="noStrike" spc="-1">
                <a:solidFill>
                  <a:srgbClr val="000000"/>
                </a:solidFill>
                <a:uFill>
                  <a:solidFill>
                    <a:srgbClr val="FFFFFF"/>
                  </a:solidFill>
                </a:uFill>
                <a:latin typeface="Calibri"/>
              </a:rPr>
              <a:t>What if we took the address of a procedure local variable in two copies of the same program running at the same time?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Main Points</a:t>
            </a:r>
            <a:endParaRPr lang="en-US" sz="1800" b="0" strike="noStrike" spc="-1">
              <a:solidFill>
                <a:srgbClr val="000000"/>
              </a:solidFill>
              <a:uFill>
                <a:solidFill>
                  <a:srgbClr val="FFFFFF"/>
                </a:solidFill>
              </a:uFill>
              <a:latin typeface="Arial"/>
            </a:endParaRPr>
          </a:p>
        </p:txBody>
      </p:sp>
      <p:sp>
        <p:nvSpPr>
          <p:cNvPr id="11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Process concept</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A process is the OS abstraction for executing a program with limited privileges</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Dual-mode operation: user vs. kernel</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Kernel-mode: execute with complete privileges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User-mode: execute with fewer privileges</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Safe control transfer</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How do we switch from one mode to the other?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Question</a:t>
            </a:r>
            <a:endParaRPr lang="en-US" sz="1800" b="0" strike="noStrike" spc="-1">
              <a:solidFill>
                <a:srgbClr val="000000"/>
              </a:solidFill>
              <a:uFill>
                <a:solidFill>
                  <a:srgbClr val="FFFFFF"/>
                </a:solidFill>
              </a:uFill>
              <a:latin typeface="Arial"/>
            </a:endParaRPr>
          </a:p>
        </p:txBody>
      </p:sp>
      <p:sp>
        <p:nvSpPr>
          <p:cNvPr id="159"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With an object-oriented language and compiler, only an object’s methods can access the internal data inside an object. If the operating system only ran programs written in that language, would it still need hardware memory address protection? </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What if the contents of every object were encrypted except when its method was running, including the OS?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 Kernel regains control from running process</a:t>
            </a:r>
            <a:endParaRPr lang="en-US" sz="1800" b="0" strike="noStrike" spc="-1">
              <a:solidFill>
                <a:srgbClr val="000000"/>
              </a:solidFill>
              <a:uFill>
                <a:solidFill>
                  <a:srgbClr val="FFFFFF"/>
                </a:solidFill>
              </a:uFill>
              <a:latin typeface="Arial"/>
            </a:endParaRPr>
          </a:p>
        </p:txBody>
      </p:sp>
      <p:sp>
        <p:nvSpPr>
          <p:cNvPr id="161"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User wants to stop running apps</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OS needs to switch to a new task</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How to make the running process yield CPU control to other one?</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General mechanism is interrupt.</a:t>
            </a:r>
            <a:endParaRPr lang="en-US" sz="1800" b="0" strike="noStrike" spc="-1">
              <a:solidFill>
                <a:srgbClr val="000000"/>
              </a:solidFill>
              <a:uFill>
                <a:solidFill>
                  <a:srgbClr val="FFFFFF"/>
                </a:solidFill>
              </a:uFill>
              <a:latin typeface="Arial"/>
            </a:endParaRPr>
          </a:p>
          <a:p>
            <a:pPr marL="743040" lvl="1" indent="-285120">
              <a:lnSpc>
                <a:spcPct val="100000"/>
              </a:lnSpc>
              <a:buClr>
                <a:srgbClr val="C00000"/>
              </a:buClr>
              <a:buFont typeface="Arial"/>
              <a:buChar char="–"/>
            </a:pPr>
            <a:r>
              <a:rPr lang="en-US" sz="2800" b="0" strike="noStrike" spc="-1">
                <a:solidFill>
                  <a:srgbClr val="C00000"/>
                </a:solidFill>
                <a:uFill>
                  <a:solidFill>
                    <a:srgbClr val="FFFFFF"/>
                  </a:solidFill>
                </a:uFill>
                <a:latin typeface="Calibri"/>
              </a:rPr>
              <a:t>On interrupt occurring, the hardware transfers control from the user process to the kernel.</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Hardware Timer</a:t>
            </a:r>
            <a:endParaRPr lang="en-US" sz="1800" b="0" strike="noStrike" spc="-1">
              <a:solidFill>
                <a:srgbClr val="000000"/>
              </a:solidFill>
              <a:uFill>
                <a:solidFill>
                  <a:srgbClr val="FFFFFF"/>
                </a:solidFill>
              </a:uFill>
              <a:latin typeface="Arial"/>
            </a:endParaRPr>
          </a:p>
        </p:txBody>
      </p:sp>
      <p:sp>
        <p:nvSpPr>
          <p:cNvPr id="163"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Hardware device that periodically interrupts the processor</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Returns control to the kernel handler</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Interrupt frequency set by the kernel</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Not by user code!</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Interrupts can be temporarily deferred </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Not by user code!</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Interrupt deferral crucial for implementing mutual exclusion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What causes execution switch to the kernel?</a:t>
            </a:r>
            <a:endParaRPr lang="en-US" sz="1800" b="0" strike="noStrike" spc="-1">
              <a:solidFill>
                <a:srgbClr val="000000"/>
              </a:solidFill>
              <a:uFill>
                <a:solidFill>
                  <a:srgbClr val="FFFFFF"/>
                </a:solidFill>
              </a:uFill>
              <a:latin typeface="Arial"/>
            </a:endParaRPr>
          </a:p>
        </p:txBody>
      </p:sp>
      <p:sp>
        <p:nvSpPr>
          <p:cNvPr id="165"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lvl="1" indent="-342360">
              <a:buClr>
                <a:srgbClr val="000000"/>
              </a:buClr>
              <a:buFont typeface="Arial"/>
              <a:buChar char="•"/>
            </a:pPr>
            <a:r>
              <a:rPr lang="en-US" sz="3200" b="0" strike="noStrike" spc="-1" dirty="0" smtClean="0">
                <a:solidFill>
                  <a:srgbClr val="000000"/>
                </a:solidFill>
                <a:uFill>
                  <a:solidFill>
                    <a:srgbClr val="FFFFFF"/>
                  </a:solidFill>
                </a:uFill>
                <a:latin typeface="Calibri"/>
              </a:rPr>
              <a:t>Interrupt(</a:t>
            </a:r>
            <a:r>
              <a:rPr lang="en-US" sz="3200" spc="-1" dirty="0" smtClean="0">
                <a:solidFill>
                  <a:srgbClr val="000000"/>
                </a:solidFill>
                <a:uFill>
                  <a:solidFill>
                    <a:srgbClr val="FFFFFF"/>
                  </a:solidFill>
                </a:uFill>
                <a:latin typeface="Calibri"/>
              </a:rPr>
              <a:t> by external events</a:t>
            </a:r>
            <a:r>
              <a:rPr lang="en-US" sz="3200" b="0" strike="noStrike" spc="-1" dirty="0" smtClean="0">
                <a:solidFill>
                  <a:srgbClr val="000000"/>
                </a:solidFill>
                <a:uFill>
                  <a:solidFill>
                    <a:srgbClr val="FFFFFF"/>
                  </a:solidFill>
                </a:uFill>
                <a:latin typeface="Calibri"/>
              </a:rPr>
              <a:t>)</a:t>
            </a:r>
          </a:p>
          <a:p>
            <a:pPr marL="800280" lvl="1" indent="-342360">
              <a:buClr>
                <a:srgbClr val="000000"/>
              </a:buClr>
              <a:buFont typeface="Arial"/>
              <a:buChar char="•"/>
            </a:pPr>
            <a:r>
              <a:rPr lang="en-US" sz="3200" b="0" strike="noStrike" spc="-1" dirty="0" smtClean="0">
                <a:solidFill>
                  <a:srgbClr val="000000"/>
                </a:solidFill>
                <a:uFill>
                  <a:solidFill>
                    <a:srgbClr val="FFFFFF"/>
                  </a:solidFill>
                </a:uFill>
                <a:latin typeface="Calibri"/>
              </a:rPr>
              <a:t>Occur asynchronously</a:t>
            </a:r>
          </a:p>
          <a:p>
            <a:pPr marL="800280" lvl="1" indent="-342360">
              <a:buClr>
                <a:srgbClr val="000000"/>
              </a:buClr>
              <a:buFont typeface="Arial"/>
              <a:buChar char="•"/>
            </a:pPr>
            <a:r>
              <a:rPr lang="en-US" sz="3200" spc="-1" dirty="0" smtClean="0">
                <a:solidFill>
                  <a:srgbClr val="000000"/>
                </a:solidFill>
                <a:uFill>
                  <a:solidFill>
                    <a:srgbClr val="FFFFFF"/>
                  </a:solidFill>
                </a:uFill>
                <a:latin typeface="Calibri"/>
              </a:rPr>
              <a:t>Transfer control to kernel</a:t>
            </a:r>
            <a:endParaRPr lang="en-US"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Processor </a:t>
            </a:r>
            <a:r>
              <a:rPr lang="en-US" sz="3200" b="0" strike="noStrike" spc="-1" dirty="0" smtClean="0">
                <a:solidFill>
                  <a:srgbClr val="000000"/>
                </a:solidFill>
                <a:uFill>
                  <a:solidFill>
                    <a:srgbClr val="FFFFFF"/>
                  </a:solidFill>
                </a:uFill>
                <a:latin typeface="Calibri"/>
              </a:rPr>
              <a:t>exception (by CPU execution)</a:t>
            </a:r>
          </a:p>
          <a:p>
            <a:pPr marL="800280" lvl="1" indent="-342360">
              <a:buClr>
                <a:srgbClr val="000000"/>
              </a:buClr>
              <a:buFont typeface="Arial"/>
              <a:buChar char="•"/>
            </a:pPr>
            <a:r>
              <a:rPr lang="en-US" sz="3200" spc="-1" dirty="0" smtClean="0">
                <a:solidFill>
                  <a:srgbClr val="000000"/>
                </a:solidFill>
                <a:uFill>
                  <a:solidFill>
                    <a:srgbClr val="FFFFFF"/>
                  </a:solidFill>
                </a:uFill>
                <a:latin typeface="Calibri"/>
              </a:rPr>
              <a:t>Trap( synch. transfer control to kernel)</a:t>
            </a:r>
            <a:endParaRPr lang="en-US" sz="3200" b="0" strike="noStrike" spc="-1" dirty="0" smtClean="0">
              <a:solidFill>
                <a:srgbClr val="000000"/>
              </a:solidFill>
              <a:uFill>
                <a:solidFill>
                  <a:srgbClr val="FFFFFF"/>
                </a:solidFill>
              </a:uFill>
              <a:latin typeface="Calibri"/>
            </a:endParaRPr>
          </a:p>
          <a:p>
            <a:pPr marL="343080" indent="-342360">
              <a:lnSpc>
                <a:spcPct val="100000"/>
              </a:lnSpc>
              <a:buClr>
                <a:srgbClr val="000000"/>
              </a:buClr>
              <a:buFont typeface="Arial"/>
              <a:buChar char="•"/>
            </a:pP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System </a:t>
            </a:r>
            <a:r>
              <a:rPr lang="en-US" sz="3200" b="0" strike="noStrike" spc="-1" dirty="0" smtClean="0">
                <a:solidFill>
                  <a:srgbClr val="000000"/>
                </a:solidFill>
                <a:uFill>
                  <a:solidFill>
                    <a:srgbClr val="FFFFFF"/>
                  </a:solidFill>
                </a:uFill>
                <a:latin typeface="Calibri"/>
              </a:rPr>
              <a:t>call(by CPU execution)</a:t>
            </a:r>
          </a:p>
          <a:p>
            <a:pPr marL="343080" indent="-342360">
              <a:lnSpc>
                <a:spcPct val="100000"/>
              </a:lnSpc>
              <a:buClr>
                <a:srgbClr val="000000"/>
              </a:buClr>
              <a:buFont typeface="Arial"/>
              <a:buChar char="•"/>
            </a:pPr>
            <a:endParaRPr lang="en-US" sz="1800" b="0" strike="noStrike" spc="-1" dirty="0">
              <a:solidFill>
                <a:srgbClr val="000000"/>
              </a:solidFill>
              <a:uFill>
                <a:solidFill>
                  <a:srgbClr val="FFFFFF"/>
                </a:solidFill>
              </a:uFill>
              <a:latin typeface="Arial"/>
            </a:endParaRPr>
          </a:p>
          <a:p>
            <a:pPr marL="343080" indent="-342360">
              <a:lnSpc>
                <a:spcPct val="100000"/>
              </a:lnSpc>
              <a:buClr>
                <a:srgbClr val="C00000"/>
              </a:buClr>
              <a:buFont typeface="Arial"/>
              <a:buChar char="•"/>
            </a:pPr>
            <a:r>
              <a:rPr lang="en-US" sz="3200" b="0" strike="noStrike" spc="-1" dirty="0">
                <a:solidFill>
                  <a:srgbClr val="C00000"/>
                </a:solidFill>
                <a:uFill>
                  <a:solidFill>
                    <a:srgbClr val="FFFFFF"/>
                  </a:solidFill>
                </a:uFill>
                <a:latin typeface="Calibri"/>
              </a:rPr>
              <a:t>They are driving force to OS</a:t>
            </a:r>
            <a:r>
              <a:rPr lang="en-US" sz="32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57200" y="274680"/>
            <a:ext cx="8228880" cy="7116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smtClean="0">
                <a:solidFill>
                  <a:srgbClr val="000000"/>
                </a:solidFill>
                <a:uFill>
                  <a:solidFill>
                    <a:srgbClr val="FFFFFF"/>
                  </a:solidFill>
                </a:uFill>
                <a:latin typeface="Calibri"/>
              </a:rPr>
              <a:t> </a:t>
            </a:r>
            <a:r>
              <a:rPr lang="en-US" sz="4400" b="0" strike="noStrike" spc="-1" dirty="0">
                <a:solidFill>
                  <a:srgbClr val="000000"/>
                </a:solidFill>
                <a:uFill>
                  <a:solidFill>
                    <a:srgbClr val="FFFFFF"/>
                  </a:solidFill>
                </a:uFill>
                <a:latin typeface="Calibri"/>
              </a:rPr>
              <a:t>Interrupts</a:t>
            </a:r>
            <a:endParaRPr lang="en-US" sz="1800" b="0" strike="noStrike" spc="-1" dirty="0">
              <a:solidFill>
                <a:srgbClr val="000000"/>
              </a:solidFill>
              <a:uFill>
                <a:solidFill>
                  <a:srgbClr val="FFFFFF"/>
                </a:solidFill>
              </a:uFill>
              <a:latin typeface="Arial"/>
            </a:endParaRPr>
          </a:p>
        </p:txBody>
      </p:sp>
      <p:sp>
        <p:nvSpPr>
          <p:cNvPr id="167" name="CustomShape 2"/>
          <p:cNvSpPr/>
          <p:nvPr/>
        </p:nvSpPr>
        <p:spPr>
          <a:xfrm>
            <a:off x="228600" y="986319"/>
            <a:ext cx="8686080" cy="52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2800" b="0" strike="noStrike" spc="-1" dirty="0" smtClean="0">
                <a:solidFill>
                  <a:srgbClr val="000000"/>
                </a:solidFill>
                <a:uFill>
                  <a:solidFill>
                    <a:srgbClr val="FFFFFF"/>
                  </a:solidFill>
                </a:uFill>
                <a:latin typeface="Calibri"/>
              </a:rPr>
              <a:t>An interrupt is an </a:t>
            </a:r>
            <a:r>
              <a:rPr lang="en-US" sz="2800" b="0" strike="noStrike" spc="-1" dirty="0" smtClean="0">
                <a:solidFill>
                  <a:srgbClr val="C00000"/>
                </a:solidFill>
                <a:uFill>
                  <a:solidFill>
                    <a:srgbClr val="FFFFFF"/>
                  </a:solidFill>
                </a:uFill>
                <a:latin typeface="Calibri"/>
              </a:rPr>
              <a:t>asynchronous</a:t>
            </a:r>
            <a:r>
              <a:rPr lang="en-US" sz="2800" b="0" strike="noStrike" spc="-1" dirty="0" smtClean="0">
                <a:solidFill>
                  <a:srgbClr val="000000"/>
                </a:solidFill>
                <a:uFill>
                  <a:solidFill>
                    <a:srgbClr val="FFFFFF"/>
                  </a:solidFill>
                </a:uFill>
                <a:latin typeface="Calibri"/>
              </a:rPr>
              <a:t> signal to the processor that some </a:t>
            </a:r>
            <a:r>
              <a:rPr lang="en-US" sz="2800" b="0" strike="noStrike" spc="-1" dirty="0" smtClean="0">
                <a:solidFill>
                  <a:srgbClr val="C00000"/>
                </a:solidFill>
                <a:uFill>
                  <a:solidFill>
                    <a:srgbClr val="FFFFFF"/>
                  </a:solidFill>
                </a:uFill>
                <a:latin typeface="Calibri"/>
              </a:rPr>
              <a:t>external</a:t>
            </a:r>
            <a:r>
              <a:rPr lang="en-US" sz="2800" b="0" strike="noStrike" spc="-1" dirty="0" smtClean="0">
                <a:solidFill>
                  <a:srgbClr val="000000"/>
                </a:solidFill>
                <a:uFill>
                  <a:solidFill>
                    <a:srgbClr val="FFFFFF"/>
                  </a:solidFill>
                </a:uFill>
                <a:latin typeface="Calibri"/>
              </a:rPr>
              <a:t> event has occurred to require its handling.</a:t>
            </a:r>
            <a:endParaRPr lang="en-US" sz="2800" b="0" strike="noStrike" spc="-1" dirty="0" smtClean="0">
              <a:solidFill>
                <a:srgbClr val="000000"/>
              </a:solidFill>
              <a:uFill>
                <a:solidFill>
                  <a:srgbClr val="FFFFFF"/>
                </a:solidFill>
              </a:uFill>
              <a:latin typeface="Arial"/>
            </a:endParaRPr>
          </a:p>
          <a:p>
            <a:pPr marL="285750" indent="-285750">
              <a:lnSpc>
                <a:spcPct val="100000"/>
              </a:lnSpc>
              <a:buFont typeface="Arial" charset="0"/>
              <a:buChar char="•"/>
            </a:pPr>
            <a:r>
              <a:rPr lang="en-US" sz="2800" spc="-1" dirty="0" smtClean="0">
                <a:solidFill>
                  <a:srgbClr val="000000"/>
                </a:solidFill>
                <a:uFill>
                  <a:solidFill>
                    <a:srgbClr val="FFFFFF"/>
                  </a:solidFill>
                </a:uFill>
                <a:latin typeface="Arial"/>
              </a:rPr>
              <a:t>Stall executing instruction and  start to execute interrupt handler</a:t>
            </a:r>
          </a:p>
          <a:p>
            <a:pPr marL="742950" lvl="1" indent="-285750">
              <a:buFont typeface="Arial" charset="0"/>
              <a:buChar char="•"/>
            </a:pPr>
            <a:r>
              <a:rPr lang="en-US" sz="2800" spc="-1" dirty="0" smtClean="0">
                <a:solidFill>
                  <a:srgbClr val="000000"/>
                </a:solidFill>
                <a:uFill>
                  <a:solidFill>
                    <a:srgbClr val="FFFFFF"/>
                  </a:solidFill>
                </a:uFill>
                <a:latin typeface="Arial"/>
              </a:rPr>
              <a:t>Hardware stores states</a:t>
            </a:r>
          </a:p>
          <a:p>
            <a:pPr marL="742950" lvl="1" indent="-285750">
              <a:buFont typeface="Arial" charset="0"/>
              <a:buChar char="•"/>
            </a:pPr>
            <a:r>
              <a:rPr lang="en-US" sz="2800" spc="-1" dirty="0" smtClean="0">
                <a:solidFill>
                  <a:srgbClr val="000000"/>
                </a:solidFill>
                <a:uFill>
                  <a:solidFill>
                    <a:srgbClr val="FFFFFF"/>
                  </a:solidFill>
                </a:uFill>
                <a:latin typeface="Arial"/>
              </a:rPr>
              <a:t>Handler implemented by software</a:t>
            </a:r>
          </a:p>
          <a:p>
            <a:pPr marL="285750" indent="-285750">
              <a:buFont typeface="Arial" charset="0"/>
              <a:buChar char="•"/>
            </a:pPr>
            <a:r>
              <a:rPr lang="en-US" sz="2800" spc="-1" dirty="0" smtClean="0">
                <a:solidFill>
                  <a:srgbClr val="000000"/>
                </a:solidFill>
                <a:uFill>
                  <a:solidFill>
                    <a:srgbClr val="FFFFFF"/>
                  </a:solidFill>
                </a:uFill>
                <a:latin typeface="Arial"/>
              </a:rPr>
              <a:t>Interrupt informs the kernel the completion of IO.</a:t>
            </a:r>
            <a:endParaRPr lang="en-US" sz="2800"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399240" y="5150880"/>
            <a:ext cx="8466840" cy="1043280"/>
          </a:xfrm>
          <a:prstGeom prst="rect">
            <a:avLst/>
          </a:prstGeom>
          <a:solidFill>
            <a:schemeClr val="accent2">
              <a:lumMod val="40000"/>
              <a:lumOff val="60000"/>
            </a:schemeClr>
          </a:solidFill>
          <a:ln>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2" name="CustomShape 2"/>
          <p:cNvSpPr/>
          <p:nvPr/>
        </p:nvSpPr>
        <p:spPr>
          <a:xfrm>
            <a:off x="399240" y="3069000"/>
            <a:ext cx="8466840" cy="1975320"/>
          </a:xfrm>
          <a:prstGeom prst="rect">
            <a:avLst/>
          </a:prstGeom>
          <a:solidFill>
            <a:srgbClr val="FFFABE"/>
          </a:solidFill>
          <a:ln>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3" name="CustomShape 3"/>
          <p:cNvSpPr/>
          <p:nvPr/>
        </p:nvSpPr>
        <p:spPr>
          <a:xfrm>
            <a:off x="386640" y="1721880"/>
            <a:ext cx="8466840" cy="1316160"/>
          </a:xfrm>
          <a:prstGeom prst="rect">
            <a:avLst/>
          </a:prstGeom>
          <a:solidFill>
            <a:srgbClr val="A3ABFF"/>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2400" b="0" i="1" strike="noStrike" spc="-1">
                <a:solidFill>
                  <a:srgbClr val="000000"/>
                </a:solidFill>
                <a:uFill>
                  <a:solidFill>
                    <a:srgbClr val="FFFFFF"/>
                  </a:solidFill>
                </a:uFill>
                <a:latin typeface="Arial"/>
                <a:ea typeface="DejaVu Sans"/>
              </a:rPr>
              <a:t>User Mode</a:t>
            </a:r>
            <a:endParaRPr lang="en-US" sz="1800" b="0" strike="noStrike" spc="-1">
              <a:solidFill>
                <a:srgbClr val="000000"/>
              </a:solidFill>
              <a:uFill>
                <a:solidFill>
                  <a:srgbClr val="FFFFFF"/>
                </a:solidFill>
              </a:uFill>
              <a:latin typeface="Arial"/>
            </a:endParaRPr>
          </a:p>
          <a:p>
            <a:pPr algn="ctr">
              <a:lnSpc>
                <a:spcPct val="100000"/>
              </a:lnSpc>
            </a:pPr>
            <a:r>
              <a:rPr lang="en-US" sz="2400" b="0" i="1" strike="noStrike" spc="-1">
                <a:solidFill>
                  <a:srgbClr val="000000"/>
                </a:solidFill>
                <a:uFill>
                  <a:solidFill>
                    <a:srgbClr val="FFFFFF"/>
                  </a:solidFill>
                </a:uFill>
                <a:latin typeface="Arial"/>
                <a:ea typeface="DejaVu Sans"/>
              </a:rPr>
              <a:t>Mode bit = 1</a:t>
            </a:r>
            <a:endParaRPr lang="en-US" sz="1800" b="0" strike="noStrike" spc="-1">
              <a:solidFill>
                <a:srgbClr val="000000"/>
              </a:solidFill>
              <a:uFill>
                <a:solidFill>
                  <a:srgbClr val="FFFFFF"/>
                </a:solidFill>
              </a:uFill>
              <a:latin typeface="Arial"/>
            </a:endParaRPr>
          </a:p>
        </p:txBody>
      </p:sp>
      <p:sp>
        <p:nvSpPr>
          <p:cNvPr id="204" name="CustomShape 4"/>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Interrupt Illustrated</a:t>
            </a:r>
            <a:endParaRPr lang="en-US" sz="1800" b="0" strike="noStrike" spc="-1">
              <a:solidFill>
                <a:srgbClr val="000000"/>
              </a:solidFill>
              <a:uFill>
                <a:solidFill>
                  <a:srgbClr val="FFFFFF"/>
                </a:solidFill>
              </a:uFill>
              <a:latin typeface="Arial"/>
            </a:endParaRPr>
          </a:p>
        </p:txBody>
      </p:sp>
      <p:sp>
        <p:nvSpPr>
          <p:cNvPr id="205" name="CustomShape 5"/>
          <p:cNvSpPr/>
          <p:nvPr/>
        </p:nvSpPr>
        <p:spPr>
          <a:xfrm>
            <a:off x="529200" y="5385240"/>
            <a:ext cx="1200960" cy="669600"/>
          </a:xfrm>
          <a:prstGeom prst="rect">
            <a:avLst/>
          </a:prstGeom>
          <a:noFill/>
          <a:ln w="19080">
            <a:solidFill>
              <a:schemeClr val="accent1">
                <a:shade val="95000"/>
                <a:satMod val="105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2200" b="0" strike="noStrike" spc="-1">
                <a:solidFill>
                  <a:srgbClr val="000000"/>
                </a:solidFill>
                <a:uFill>
                  <a:solidFill>
                    <a:srgbClr val="FFFFFF"/>
                  </a:solidFill>
                </a:uFill>
                <a:latin typeface="Calibri"/>
                <a:ea typeface="DejaVu Sans"/>
              </a:rPr>
              <a:t>Device</a:t>
            </a:r>
            <a:endParaRPr lang="en-US" sz="1800" b="0" strike="noStrike" spc="-1">
              <a:solidFill>
                <a:srgbClr val="000000"/>
              </a:solidFill>
              <a:uFill>
                <a:solidFill>
                  <a:srgbClr val="FFFFFF"/>
                </a:solidFill>
              </a:uFill>
              <a:latin typeface="Arial"/>
            </a:endParaRPr>
          </a:p>
        </p:txBody>
      </p:sp>
      <p:sp>
        <p:nvSpPr>
          <p:cNvPr id="206" name="CustomShape 6"/>
          <p:cNvSpPr/>
          <p:nvPr/>
        </p:nvSpPr>
        <p:spPr>
          <a:xfrm>
            <a:off x="2280600" y="5244840"/>
            <a:ext cx="5964480" cy="480600"/>
          </a:xfrm>
          <a:prstGeom prst="bentConnector3">
            <a:avLst>
              <a:gd name="adj1" fmla="val 57688"/>
            </a:avLst>
          </a:pr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7" name="CustomShape 7"/>
          <p:cNvSpPr/>
          <p:nvPr/>
        </p:nvSpPr>
        <p:spPr>
          <a:xfrm>
            <a:off x="2421720" y="4080240"/>
            <a:ext cx="1881360" cy="892800"/>
          </a:xfrm>
          <a:prstGeom prst="rect">
            <a:avLst/>
          </a:prstGeom>
          <a:noFill/>
          <a:ln w="19080">
            <a:solidFill>
              <a:schemeClr val="accent1">
                <a:shade val="95000"/>
                <a:satMod val="105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2200" b="0" strike="noStrike" spc="-1">
                <a:solidFill>
                  <a:srgbClr val="000000"/>
                </a:solidFill>
                <a:uFill>
                  <a:solidFill>
                    <a:srgbClr val="FFFFFF"/>
                  </a:solidFill>
                </a:uFill>
                <a:latin typeface="Calibri"/>
                <a:ea typeface="DejaVu Sans"/>
              </a:rPr>
              <a:t>Save user process’s state </a:t>
            </a:r>
            <a:endParaRPr lang="en-US" sz="1800" b="0" strike="noStrike" spc="-1">
              <a:solidFill>
                <a:srgbClr val="000000"/>
              </a:solidFill>
              <a:uFill>
                <a:solidFill>
                  <a:srgbClr val="FFFFFF"/>
                </a:solidFill>
              </a:uFill>
              <a:latin typeface="Arial"/>
            </a:endParaRPr>
          </a:p>
        </p:txBody>
      </p:sp>
      <p:sp>
        <p:nvSpPr>
          <p:cNvPr id="208" name="CustomShape 8"/>
          <p:cNvSpPr/>
          <p:nvPr/>
        </p:nvSpPr>
        <p:spPr>
          <a:xfrm>
            <a:off x="4632840" y="4080240"/>
            <a:ext cx="1803960" cy="892800"/>
          </a:xfrm>
          <a:prstGeom prst="rect">
            <a:avLst/>
          </a:prstGeom>
          <a:noFill/>
          <a:ln w="19080">
            <a:solidFill>
              <a:schemeClr val="accent1">
                <a:shade val="95000"/>
                <a:satMod val="105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2200" b="0" strike="noStrike" spc="-1">
                <a:solidFill>
                  <a:srgbClr val="000000"/>
                </a:solidFill>
                <a:uFill>
                  <a:solidFill>
                    <a:srgbClr val="FFFFFF"/>
                  </a:solidFill>
                </a:uFill>
                <a:latin typeface="Calibri"/>
                <a:ea typeface="DejaVu Sans"/>
              </a:rPr>
              <a:t>Execute device driver</a:t>
            </a:r>
            <a:endParaRPr lang="en-US" sz="1800" b="0" strike="noStrike" spc="-1">
              <a:solidFill>
                <a:srgbClr val="000000"/>
              </a:solidFill>
              <a:uFill>
                <a:solidFill>
                  <a:srgbClr val="FFFFFF"/>
                </a:solidFill>
              </a:uFill>
              <a:latin typeface="Arial"/>
            </a:endParaRPr>
          </a:p>
        </p:txBody>
      </p:sp>
      <p:sp>
        <p:nvSpPr>
          <p:cNvPr id="209" name="CustomShape 9"/>
          <p:cNvSpPr/>
          <p:nvPr/>
        </p:nvSpPr>
        <p:spPr>
          <a:xfrm>
            <a:off x="6690600" y="4080240"/>
            <a:ext cx="1104840" cy="892800"/>
          </a:xfrm>
          <a:prstGeom prst="rect">
            <a:avLst/>
          </a:prstGeom>
          <a:noFill/>
          <a:ln w="19080">
            <a:solidFill>
              <a:schemeClr val="accent1">
                <a:shade val="95000"/>
                <a:satMod val="105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2200" b="0" strike="noStrike" spc="-1">
                <a:solidFill>
                  <a:srgbClr val="000000"/>
                </a:solidFill>
                <a:uFill>
                  <a:solidFill>
                    <a:srgbClr val="FFFFFF"/>
                  </a:solidFill>
                </a:uFill>
                <a:latin typeface="Calibri"/>
                <a:ea typeface="DejaVu Sans"/>
              </a:rPr>
              <a:t>Restore </a:t>
            </a:r>
            <a:endParaRPr lang="en-US" sz="1800" b="0" strike="noStrike" spc="-1">
              <a:solidFill>
                <a:srgbClr val="000000"/>
              </a:solidFill>
              <a:uFill>
                <a:solidFill>
                  <a:srgbClr val="FFFFFF"/>
                </a:solidFill>
              </a:uFill>
              <a:latin typeface="Arial"/>
            </a:endParaRPr>
          </a:p>
          <a:p>
            <a:pPr algn="ctr">
              <a:lnSpc>
                <a:spcPct val="100000"/>
              </a:lnSpc>
            </a:pPr>
            <a:r>
              <a:rPr lang="en-US" sz="2200" b="0" strike="noStrike" spc="-1">
                <a:solidFill>
                  <a:srgbClr val="000000"/>
                </a:solidFill>
                <a:uFill>
                  <a:solidFill>
                    <a:srgbClr val="FFFFFF"/>
                  </a:solidFill>
                </a:uFill>
                <a:latin typeface="Calibri"/>
                <a:ea typeface="DejaVu Sans"/>
              </a:rPr>
              <a:t>state</a:t>
            </a:r>
            <a:endParaRPr lang="en-US" sz="1800" b="0" strike="noStrike" spc="-1">
              <a:solidFill>
                <a:srgbClr val="000000"/>
              </a:solidFill>
              <a:uFill>
                <a:solidFill>
                  <a:srgbClr val="FFFFFF"/>
                </a:solidFill>
              </a:uFill>
              <a:latin typeface="Arial"/>
            </a:endParaRPr>
          </a:p>
        </p:txBody>
      </p:sp>
      <p:sp>
        <p:nvSpPr>
          <p:cNvPr id="210" name="CustomShape 10"/>
          <p:cNvSpPr/>
          <p:nvPr/>
        </p:nvSpPr>
        <p:spPr>
          <a:xfrm>
            <a:off x="529200" y="1904760"/>
            <a:ext cx="1118520" cy="939960"/>
          </a:xfrm>
          <a:prstGeom prst="rect">
            <a:avLst/>
          </a:prstGeom>
          <a:noFill/>
          <a:ln w="19080">
            <a:solidFill>
              <a:schemeClr val="accent1">
                <a:shade val="95000"/>
                <a:satMod val="105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2200" b="0" strike="noStrike" spc="-1">
                <a:solidFill>
                  <a:srgbClr val="000000"/>
                </a:solidFill>
                <a:uFill>
                  <a:solidFill>
                    <a:srgbClr val="FFFFFF"/>
                  </a:solidFill>
                </a:uFill>
                <a:latin typeface="Calibri"/>
                <a:ea typeface="DejaVu Sans"/>
              </a:rPr>
              <a:t>User </a:t>
            </a:r>
            <a:endParaRPr lang="en-US" sz="1800" b="0" strike="noStrike" spc="-1">
              <a:solidFill>
                <a:srgbClr val="000000"/>
              </a:solidFill>
              <a:uFill>
                <a:solidFill>
                  <a:srgbClr val="FFFFFF"/>
                </a:solidFill>
              </a:uFill>
              <a:latin typeface="Arial"/>
            </a:endParaRPr>
          </a:p>
          <a:p>
            <a:pPr algn="ctr">
              <a:lnSpc>
                <a:spcPct val="100000"/>
              </a:lnSpc>
            </a:pPr>
            <a:r>
              <a:rPr lang="en-US" sz="2200" b="0" strike="noStrike" spc="-1">
                <a:solidFill>
                  <a:srgbClr val="000000"/>
                </a:solidFill>
                <a:uFill>
                  <a:solidFill>
                    <a:srgbClr val="FFFFFF"/>
                  </a:solidFill>
                </a:uFill>
                <a:latin typeface="Calibri"/>
                <a:ea typeface="DejaVu Sans"/>
              </a:rPr>
              <a:t>process</a:t>
            </a:r>
            <a:endParaRPr lang="en-US" sz="1800" b="0" strike="noStrike" spc="-1">
              <a:solidFill>
                <a:srgbClr val="000000"/>
              </a:solidFill>
              <a:uFill>
                <a:solidFill>
                  <a:srgbClr val="FFFFFF"/>
                </a:solidFill>
              </a:uFill>
              <a:latin typeface="Arial"/>
            </a:endParaRPr>
          </a:p>
        </p:txBody>
      </p:sp>
      <p:sp>
        <p:nvSpPr>
          <p:cNvPr id="211" name="CustomShape 11"/>
          <p:cNvSpPr/>
          <p:nvPr/>
        </p:nvSpPr>
        <p:spPr>
          <a:xfrm>
            <a:off x="6519600" y="1963800"/>
            <a:ext cx="2069640" cy="634320"/>
          </a:xfrm>
          <a:prstGeom prst="rect">
            <a:avLst/>
          </a:prstGeom>
          <a:noFill/>
          <a:ln w="19080">
            <a:solidFill>
              <a:schemeClr val="accent1">
                <a:shade val="95000"/>
                <a:satMod val="105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2200" b="0" strike="noStrike" spc="-1">
                <a:solidFill>
                  <a:srgbClr val="000000"/>
                </a:solidFill>
                <a:uFill>
                  <a:solidFill>
                    <a:srgbClr val="FFFFFF"/>
                  </a:solidFill>
                </a:uFill>
                <a:latin typeface="Calibri"/>
                <a:ea typeface="DejaVu Sans"/>
              </a:rPr>
              <a:t>Resume process</a:t>
            </a:r>
            <a:endParaRPr lang="en-US" sz="1800" b="0" strike="noStrike" spc="-1">
              <a:solidFill>
                <a:srgbClr val="000000"/>
              </a:solidFill>
              <a:uFill>
                <a:solidFill>
                  <a:srgbClr val="FFFFFF"/>
                </a:solidFill>
              </a:uFill>
              <a:latin typeface="Arial"/>
            </a:endParaRPr>
          </a:p>
        </p:txBody>
      </p:sp>
      <p:sp>
        <p:nvSpPr>
          <p:cNvPr id="212" name="CustomShape 12"/>
          <p:cNvSpPr/>
          <p:nvPr/>
        </p:nvSpPr>
        <p:spPr>
          <a:xfrm>
            <a:off x="1968840" y="5324040"/>
            <a:ext cx="130392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FF0000"/>
                </a:solidFill>
                <a:uFill>
                  <a:solidFill>
                    <a:srgbClr val="FFFFFF"/>
                  </a:solidFill>
                </a:uFill>
                <a:latin typeface="Calibri"/>
                <a:ea typeface="DejaVu Sans"/>
              </a:rPr>
              <a:t>Raise </a:t>
            </a:r>
            <a:endParaRPr lang="en-US" sz="1800" b="0" strike="noStrike" spc="-1">
              <a:solidFill>
                <a:srgbClr val="000000"/>
              </a:solidFill>
              <a:uFill>
                <a:solidFill>
                  <a:srgbClr val="FFFFFF"/>
                </a:solidFill>
              </a:uFill>
              <a:latin typeface="Arial"/>
            </a:endParaRPr>
          </a:p>
          <a:p>
            <a:pPr>
              <a:lnSpc>
                <a:spcPct val="100000"/>
              </a:lnSpc>
            </a:pPr>
            <a:r>
              <a:rPr lang="en-US" sz="2000" b="0" i="1" strike="noStrike" spc="-1">
                <a:solidFill>
                  <a:srgbClr val="FF0000"/>
                </a:solidFill>
                <a:uFill>
                  <a:solidFill>
                    <a:srgbClr val="FFFFFF"/>
                  </a:solidFill>
                </a:uFill>
                <a:latin typeface="Calibri"/>
                <a:ea typeface="DejaVu Sans"/>
              </a:rPr>
              <a:t>Interrupt</a:t>
            </a:r>
            <a:endParaRPr lang="en-US" sz="1800" b="0" strike="noStrike" spc="-1">
              <a:solidFill>
                <a:srgbClr val="000000"/>
              </a:solidFill>
              <a:uFill>
                <a:solidFill>
                  <a:srgbClr val="FFFFFF"/>
                </a:solidFill>
              </a:uFill>
              <a:latin typeface="Arial"/>
            </a:endParaRPr>
          </a:p>
        </p:txBody>
      </p:sp>
      <p:sp>
        <p:nvSpPr>
          <p:cNvPr id="213" name="CustomShape 13"/>
          <p:cNvSpPr/>
          <p:nvPr/>
        </p:nvSpPr>
        <p:spPr>
          <a:xfrm flipV="1">
            <a:off x="1730520" y="5245200"/>
            <a:ext cx="1102320" cy="479880"/>
          </a:xfrm>
          <a:prstGeom prst="bentConnector3">
            <a:avLst>
              <a:gd name="adj1" fmla="val 28682"/>
            </a:avLst>
          </a:pr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4" name="Line 14"/>
          <p:cNvSpPr/>
          <p:nvPr/>
        </p:nvSpPr>
        <p:spPr>
          <a:xfrm flipV="1">
            <a:off x="2186280" y="2375640"/>
            <a:ext cx="1440" cy="2870640"/>
          </a:xfrm>
          <a:prstGeom prst="line">
            <a:avLst/>
          </a:prstGeom>
          <a:ln>
            <a:solidFill>
              <a:srgbClr val="FF0000"/>
            </a:solidFill>
            <a:round/>
            <a:tailEnd type="arrow" w="med" len="med"/>
          </a:ln>
        </p:spPr>
        <p:style>
          <a:lnRef idx="2">
            <a:schemeClr val="accent1"/>
          </a:lnRef>
          <a:fillRef idx="0">
            <a:schemeClr val="accent1"/>
          </a:fillRef>
          <a:effectRef idx="1">
            <a:schemeClr val="accent1"/>
          </a:effectRef>
          <a:fontRef idx="minor"/>
        </p:style>
      </p:sp>
      <p:sp>
        <p:nvSpPr>
          <p:cNvPr id="215" name="CustomShape 15"/>
          <p:cNvSpPr/>
          <p:nvPr/>
        </p:nvSpPr>
        <p:spPr>
          <a:xfrm>
            <a:off x="428040" y="3245400"/>
            <a:ext cx="4115880" cy="699840"/>
          </a:xfrm>
          <a:prstGeom prst="rect">
            <a:avLst/>
          </a:prstGeom>
          <a:solidFill>
            <a:srgbClr val="FFFABE"/>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FF0000"/>
                </a:solidFill>
                <a:uFill>
                  <a:solidFill>
                    <a:srgbClr val="FFFFFF"/>
                  </a:solidFill>
                </a:uFill>
                <a:latin typeface="Calibri"/>
                <a:ea typeface="DejaVu Sans"/>
              </a:rPr>
              <a:t>Suspend user process</a:t>
            </a:r>
            <a:endParaRPr lang="en-US" sz="1800" b="0" strike="noStrike" spc="-1">
              <a:solidFill>
                <a:srgbClr val="000000"/>
              </a:solidFill>
              <a:uFill>
                <a:solidFill>
                  <a:srgbClr val="FFFFFF"/>
                </a:solidFill>
              </a:uFill>
              <a:latin typeface="Arial"/>
            </a:endParaRPr>
          </a:p>
          <a:p>
            <a:pPr>
              <a:lnSpc>
                <a:spcPct val="100000"/>
              </a:lnSpc>
            </a:pPr>
            <a:r>
              <a:rPr lang="en-US" sz="2000" b="0" i="1" strike="noStrike" spc="-1">
                <a:solidFill>
                  <a:srgbClr val="FF0000"/>
                </a:solidFill>
                <a:uFill>
                  <a:solidFill>
                    <a:srgbClr val="FFFFFF"/>
                  </a:solidFill>
                </a:uFill>
                <a:latin typeface="Calibri"/>
                <a:ea typeface="DejaVu Sans"/>
              </a:rPr>
              <a:t>Execute OS’s interrupt handler</a:t>
            </a:r>
            <a:endParaRPr lang="en-US" sz="1800" b="0" strike="noStrike" spc="-1">
              <a:solidFill>
                <a:srgbClr val="000000"/>
              </a:solidFill>
              <a:uFill>
                <a:solidFill>
                  <a:srgbClr val="FFFFFF"/>
                </a:solidFill>
              </a:uFill>
              <a:latin typeface="Arial"/>
            </a:endParaRPr>
          </a:p>
        </p:txBody>
      </p:sp>
      <p:sp>
        <p:nvSpPr>
          <p:cNvPr id="216" name="CustomShape 16"/>
          <p:cNvSpPr/>
          <p:nvPr/>
        </p:nvSpPr>
        <p:spPr>
          <a:xfrm flipV="1">
            <a:off x="1648440" y="2362680"/>
            <a:ext cx="631440" cy="1116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7" name="CustomShape 17"/>
          <p:cNvSpPr/>
          <p:nvPr/>
        </p:nvSpPr>
        <p:spPr>
          <a:xfrm>
            <a:off x="4303800" y="4515120"/>
            <a:ext cx="3286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8" name="CustomShape 18"/>
          <p:cNvSpPr/>
          <p:nvPr/>
        </p:nvSpPr>
        <p:spPr>
          <a:xfrm>
            <a:off x="6437880" y="4527000"/>
            <a:ext cx="25236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9" name="CustomShape 19"/>
          <p:cNvSpPr/>
          <p:nvPr/>
        </p:nvSpPr>
        <p:spPr>
          <a:xfrm rot="16200000" flipH="1">
            <a:off x="5447880" y="4980960"/>
            <a:ext cx="272160" cy="25884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0" name="CustomShape 20"/>
          <p:cNvSpPr/>
          <p:nvPr/>
        </p:nvSpPr>
        <p:spPr>
          <a:xfrm>
            <a:off x="5659920" y="5045040"/>
            <a:ext cx="129960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uFill>
                  <a:solidFill>
                    <a:srgbClr val="FFFFFF"/>
                  </a:solidFill>
                </a:uFill>
                <a:latin typeface="Calibri"/>
                <a:ea typeface="DejaVu Sans"/>
              </a:rPr>
              <a:t>Clear </a:t>
            </a:r>
            <a:endParaRPr lang="en-US" sz="1800" b="0" strike="noStrike" spc="-1">
              <a:solidFill>
                <a:srgbClr val="000000"/>
              </a:solidFill>
              <a:uFill>
                <a:solidFill>
                  <a:srgbClr val="FFFFFF"/>
                </a:solidFill>
              </a:uFill>
              <a:latin typeface="Arial"/>
            </a:endParaRPr>
          </a:p>
          <a:p>
            <a:pPr>
              <a:lnSpc>
                <a:spcPct val="100000"/>
              </a:lnSpc>
            </a:pPr>
            <a:r>
              <a:rPr lang="en-US" sz="2000" b="0" i="1" strike="noStrike" spc="-1">
                <a:solidFill>
                  <a:srgbClr val="000000"/>
                </a:solidFill>
                <a:uFill>
                  <a:solidFill>
                    <a:srgbClr val="FFFFFF"/>
                  </a:solidFill>
                </a:uFill>
                <a:latin typeface="Calibri"/>
                <a:ea typeface="DejaVu Sans"/>
              </a:rPr>
              <a:t>interrupt</a:t>
            </a:r>
            <a:endParaRPr lang="en-US" sz="1800" b="0" strike="noStrike" spc="-1">
              <a:solidFill>
                <a:srgbClr val="000000"/>
              </a:solidFill>
              <a:uFill>
                <a:solidFill>
                  <a:srgbClr val="FFFFFF"/>
                </a:solidFill>
              </a:uFill>
              <a:latin typeface="Arial"/>
            </a:endParaRPr>
          </a:p>
        </p:txBody>
      </p:sp>
      <p:sp>
        <p:nvSpPr>
          <p:cNvPr id="221" name="CustomShape 21"/>
          <p:cNvSpPr/>
          <p:nvPr/>
        </p:nvSpPr>
        <p:spPr>
          <a:xfrm rot="5400000" flipH="1" flipV="1">
            <a:off x="6672960" y="3214800"/>
            <a:ext cx="1480680" cy="24624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2" name="CustomShape 22"/>
          <p:cNvSpPr/>
          <p:nvPr/>
        </p:nvSpPr>
        <p:spPr>
          <a:xfrm>
            <a:off x="6683760" y="3069000"/>
            <a:ext cx="1587240" cy="699840"/>
          </a:xfrm>
          <a:prstGeom prst="rect">
            <a:avLst/>
          </a:prstGeom>
          <a:solidFill>
            <a:srgbClr val="FFFABE"/>
          </a:solid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000000"/>
                </a:solidFill>
                <a:uFill>
                  <a:solidFill>
                    <a:srgbClr val="FFFFFF"/>
                  </a:solidFill>
                </a:uFill>
                <a:latin typeface="Arial"/>
                <a:ea typeface="DejaVu Sans"/>
              </a:rPr>
              <a:t>Return</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Arial"/>
                <a:ea typeface="DejaVu Sans"/>
              </a:rPr>
              <a:t>Mode bit = 1</a:t>
            </a:r>
            <a:endParaRPr lang="en-US" sz="1800" b="0" strike="noStrike" spc="-1">
              <a:solidFill>
                <a:srgbClr val="000000"/>
              </a:solidFill>
              <a:uFill>
                <a:solidFill>
                  <a:srgbClr val="FFFFFF"/>
                </a:solidFill>
              </a:uFill>
              <a:latin typeface="Arial"/>
            </a:endParaRPr>
          </a:p>
        </p:txBody>
      </p:sp>
      <p:sp>
        <p:nvSpPr>
          <p:cNvPr id="223" name="CustomShape 23"/>
          <p:cNvSpPr/>
          <p:nvPr/>
        </p:nvSpPr>
        <p:spPr>
          <a:xfrm>
            <a:off x="4105800" y="3069000"/>
            <a:ext cx="1764000" cy="760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200" b="0" i="1" strike="noStrike" spc="-1">
                <a:solidFill>
                  <a:srgbClr val="000000"/>
                </a:solidFill>
                <a:uFill>
                  <a:solidFill>
                    <a:srgbClr val="FFFFFF"/>
                  </a:solidFill>
                </a:uFill>
                <a:latin typeface="Arial"/>
                <a:ea typeface="DejaVu Sans"/>
              </a:rPr>
              <a:t>Kernel Mode</a:t>
            </a:r>
            <a:endParaRPr lang="en-US" sz="1800" b="0" strike="noStrike" spc="-1">
              <a:solidFill>
                <a:srgbClr val="000000"/>
              </a:solidFill>
              <a:uFill>
                <a:solidFill>
                  <a:srgbClr val="FFFFFF"/>
                </a:solidFill>
              </a:uFill>
              <a:latin typeface="Arial"/>
            </a:endParaRPr>
          </a:p>
          <a:p>
            <a:pPr>
              <a:lnSpc>
                <a:spcPct val="100000"/>
              </a:lnSpc>
            </a:pPr>
            <a:r>
              <a:rPr lang="en-US" sz="2200" b="0" i="1" strike="noStrike" spc="-1">
                <a:solidFill>
                  <a:srgbClr val="000000"/>
                </a:solidFill>
                <a:uFill>
                  <a:solidFill>
                    <a:srgbClr val="FFFFFF"/>
                  </a:solidFill>
                </a:uFill>
                <a:latin typeface="Arial"/>
                <a:ea typeface="DejaVu Sans"/>
              </a:rPr>
              <a:t>Mode bit = 0</a:t>
            </a:r>
            <a:endParaRPr lang="en-US" sz="1800" b="0" strike="noStrike" spc="-1">
              <a:solidFill>
                <a:srgbClr val="000000"/>
              </a:solidFill>
              <a:uFill>
                <a:solidFill>
                  <a:srgbClr val="FFFFFF"/>
                </a:solidFill>
              </a:uFill>
              <a:latin typeface="Arial"/>
            </a:endParaRPr>
          </a:p>
        </p:txBody>
      </p:sp>
      <p:sp>
        <p:nvSpPr>
          <p:cNvPr id="224" name="Line 24"/>
          <p:cNvSpPr/>
          <p:nvPr/>
        </p:nvSpPr>
        <p:spPr>
          <a:xfrm>
            <a:off x="386640" y="3068640"/>
            <a:ext cx="8467560" cy="1800"/>
          </a:xfrm>
          <a:prstGeom prst="line">
            <a:avLst/>
          </a:prstGeom>
          <a:ln w="69840">
            <a:solidFill>
              <a:schemeClr val="tx1"/>
            </a:solidFill>
            <a:round/>
          </a:ln>
        </p:spPr>
        <p:style>
          <a:lnRef idx="2">
            <a:schemeClr val="accent1"/>
          </a:lnRef>
          <a:fillRef idx="0">
            <a:schemeClr val="accent1"/>
          </a:fillRef>
          <a:effectRef idx="1">
            <a:schemeClr val="accent1"/>
          </a:effectRef>
          <a:fontRef idx="minor"/>
        </p:style>
      </p:sp>
    </p:spTree>
    <p:extLst>
      <p:ext uri="{BB962C8B-B14F-4D97-AF65-F5344CB8AC3E}">
        <p14:creationId xmlns:p14="http://schemas.microsoft.com/office/powerpoint/2010/main" val="17705724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Interrupt Driven I/O</a:t>
            </a:r>
            <a:endParaRPr lang="en-US" sz="1800" b="0" strike="noStrike" spc="-1">
              <a:solidFill>
                <a:srgbClr val="000000"/>
              </a:solidFill>
              <a:uFill>
                <a:solidFill>
                  <a:srgbClr val="FFFFFF"/>
                </a:solidFill>
              </a:uFill>
              <a:latin typeface="Arial"/>
            </a:endParaRPr>
          </a:p>
        </p:txBody>
      </p:sp>
      <p:pic>
        <p:nvPicPr>
          <p:cNvPr id="173" name="Content Placeholder 7"/>
          <p:cNvPicPr/>
          <p:nvPr/>
        </p:nvPicPr>
        <p:blipFill>
          <a:blip r:embed="rId2"/>
          <a:stretch/>
        </p:blipFill>
        <p:spPr>
          <a:xfrm>
            <a:off x="5715000" y="2209680"/>
            <a:ext cx="761400" cy="761400"/>
          </a:xfrm>
          <a:prstGeom prst="rect">
            <a:avLst/>
          </a:prstGeom>
          <a:ln>
            <a:noFill/>
          </a:ln>
        </p:spPr>
      </p:pic>
      <p:sp>
        <p:nvSpPr>
          <p:cNvPr id="174" name="CustomShape 2"/>
          <p:cNvSpPr/>
          <p:nvPr/>
        </p:nvSpPr>
        <p:spPr>
          <a:xfrm>
            <a:off x="1143000" y="2971800"/>
            <a:ext cx="1218600" cy="638640"/>
          </a:xfrm>
          <a:prstGeom prst="rect">
            <a:avLst/>
          </a:prstGeom>
          <a:solidFill>
            <a:srgbClr val="FF0000"/>
          </a:solidFill>
          <a:ln w="2844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b="0" strike="noStrike" spc="-1">
                <a:solidFill>
                  <a:srgbClr val="000000"/>
                </a:solidFill>
                <a:uFill>
                  <a:solidFill>
                    <a:srgbClr val="FFFFFF"/>
                  </a:solidFill>
                </a:uFill>
                <a:latin typeface="Arial"/>
                <a:ea typeface="DejaVu Sans"/>
              </a:rPr>
              <a:t>CPU</a:t>
            </a:r>
            <a:endParaRPr lang="en-US" sz="1800" b="0" strike="noStrike" spc="-1">
              <a:solidFill>
                <a:srgbClr val="000000"/>
              </a:solidFill>
              <a:uFill>
                <a:solidFill>
                  <a:srgbClr val="FFFFFF"/>
                </a:solidFill>
              </a:uFill>
              <a:latin typeface="Arial"/>
            </a:endParaRPr>
          </a:p>
        </p:txBody>
      </p:sp>
      <p:sp>
        <p:nvSpPr>
          <p:cNvPr id="175" name="CustomShape 3"/>
          <p:cNvSpPr/>
          <p:nvPr/>
        </p:nvSpPr>
        <p:spPr>
          <a:xfrm>
            <a:off x="457200" y="1600200"/>
            <a:ext cx="2590200" cy="516600"/>
          </a:xfrm>
          <a:prstGeom prst="rect">
            <a:avLst/>
          </a:prstGeom>
          <a:solidFill>
            <a:srgbClr val="33CCFF"/>
          </a:solidFill>
          <a:ln w="2844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0" strike="noStrike" spc="-1">
                <a:solidFill>
                  <a:srgbClr val="000000"/>
                </a:solidFill>
                <a:uFill>
                  <a:solidFill>
                    <a:srgbClr val="FFFFFF"/>
                  </a:solidFill>
                </a:uFill>
                <a:latin typeface="Arial"/>
                <a:ea typeface="DejaVu Sans"/>
              </a:rPr>
              <a:t>Memory</a:t>
            </a:r>
            <a:endParaRPr lang="en-US" sz="1800" b="0" strike="noStrike" spc="-1">
              <a:solidFill>
                <a:srgbClr val="000000"/>
              </a:solidFill>
              <a:uFill>
                <a:solidFill>
                  <a:srgbClr val="FFFFFF"/>
                </a:solidFill>
              </a:uFill>
              <a:latin typeface="Arial"/>
            </a:endParaRPr>
          </a:p>
        </p:txBody>
      </p:sp>
      <p:sp>
        <p:nvSpPr>
          <p:cNvPr id="176" name="CustomShape 4"/>
          <p:cNvSpPr/>
          <p:nvPr/>
        </p:nvSpPr>
        <p:spPr>
          <a:xfrm rot="16200000">
            <a:off x="1394640" y="2035080"/>
            <a:ext cx="732600" cy="1083600"/>
          </a:xfrm>
          <a:prstGeom prst="leftRightArrow">
            <a:avLst>
              <a:gd name="adj1" fmla="val 43676"/>
              <a:gd name="adj2" fmla="val 24708"/>
            </a:avLst>
          </a:prstGeom>
          <a:solidFill>
            <a:schemeClr val="accent1"/>
          </a:solidFill>
          <a:ln w="28440">
            <a:solidFill>
              <a:schemeClr val="tx1"/>
            </a:solidFill>
            <a:round/>
          </a:ln>
        </p:spPr>
        <p:style>
          <a:lnRef idx="0">
            <a:scrgbClr r="0" g="0" b="0"/>
          </a:lnRef>
          <a:fillRef idx="0">
            <a:scrgbClr r="0" g="0" b="0"/>
          </a:fillRef>
          <a:effectRef idx="0">
            <a:scrgbClr r="0" g="0" b="0"/>
          </a:effectRef>
          <a:fontRef idx="minor"/>
        </p:style>
      </p:sp>
      <p:pic>
        <p:nvPicPr>
          <p:cNvPr id="177" name="Picture 6"/>
          <p:cNvPicPr/>
          <p:nvPr/>
        </p:nvPicPr>
        <p:blipFill>
          <a:blip r:embed="rId3"/>
          <a:stretch/>
        </p:blipFill>
        <p:spPr>
          <a:xfrm>
            <a:off x="5867280" y="1523880"/>
            <a:ext cx="1761480" cy="562680"/>
          </a:xfrm>
          <a:prstGeom prst="rect">
            <a:avLst/>
          </a:prstGeom>
          <a:ln>
            <a:noFill/>
          </a:ln>
        </p:spPr>
      </p:pic>
      <p:pic>
        <p:nvPicPr>
          <p:cNvPr id="178" name="Picture 8"/>
          <p:cNvPicPr/>
          <p:nvPr/>
        </p:nvPicPr>
        <p:blipFill>
          <a:blip r:embed="rId4"/>
          <a:stretch/>
        </p:blipFill>
        <p:spPr>
          <a:xfrm>
            <a:off x="5715000" y="3048120"/>
            <a:ext cx="913680" cy="832680"/>
          </a:xfrm>
          <a:prstGeom prst="rect">
            <a:avLst/>
          </a:prstGeom>
          <a:ln>
            <a:noFill/>
          </a:ln>
        </p:spPr>
      </p:pic>
      <p:pic>
        <p:nvPicPr>
          <p:cNvPr id="179" name="Picture 40"/>
          <p:cNvPicPr/>
          <p:nvPr/>
        </p:nvPicPr>
        <p:blipFill>
          <a:blip r:embed="rId5"/>
          <a:stretch/>
        </p:blipFill>
        <p:spPr>
          <a:xfrm>
            <a:off x="3429000" y="3146400"/>
            <a:ext cx="734400" cy="399240"/>
          </a:xfrm>
          <a:prstGeom prst="rect">
            <a:avLst/>
          </a:prstGeom>
          <a:ln>
            <a:noFill/>
          </a:ln>
        </p:spPr>
      </p:pic>
      <p:sp>
        <p:nvSpPr>
          <p:cNvPr id="180" name="Line 5"/>
          <p:cNvSpPr/>
          <p:nvPr/>
        </p:nvSpPr>
        <p:spPr>
          <a:xfrm flipH="1">
            <a:off x="2361960" y="3346200"/>
            <a:ext cx="1067040" cy="3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181" name="Line 6"/>
          <p:cNvSpPr/>
          <p:nvPr/>
        </p:nvSpPr>
        <p:spPr>
          <a:xfrm>
            <a:off x="4163760" y="3346200"/>
            <a:ext cx="1551240" cy="1191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182" name="Line 7"/>
          <p:cNvSpPr/>
          <p:nvPr/>
        </p:nvSpPr>
        <p:spPr>
          <a:xfrm flipV="1">
            <a:off x="4163760" y="2590560"/>
            <a:ext cx="1551240" cy="7556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183" name="Line 8"/>
          <p:cNvSpPr/>
          <p:nvPr/>
        </p:nvSpPr>
        <p:spPr>
          <a:xfrm flipV="1">
            <a:off x="4163760" y="1806480"/>
            <a:ext cx="1703520" cy="15397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184" name="CustomShape 9"/>
          <p:cNvSpPr/>
          <p:nvPr/>
        </p:nvSpPr>
        <p:spPr>
          <a:xfrm>
            <a:off x="457200" y="4038480"/>
            <a:ext cx="8225640" cy="1856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39840" indent="-339120">
              <a:lnSpc>
                <a:spcPct val="84000"/>
              </a:lnSpc>
              <a:buBlip>
                <a:blip r:embed="rId6"/>
              </a:buBlip>
            </a:pPr>
            <a:r>
              <a:rPr lang="en-US" sz="2800" b="0" strike="noStrike" spc="-1">
                <a:solidFill>
                  <a:srgbClr val="40458C"/>
                </a:solidFill>
                <a:uFill>
                  <a:solidFill>
                    <a:srgbClr val="FFFFFF"/>
                  </a:solidFill>
                </a:uFill>
                <a:latin typeface="Calibri"/>
                <a:ea typeface="DejaVu Sans"/>
              </a:rPr>
              <a:t>An interrupt controller mediates between competing devices</a:t>
            </a:r>
            <a:endParaRPr lang="en-US" sz="1800" b="0" strike="noStrike" spc="-1">
              <a:solidFill>
                <a:srgbClr val="000000"/>
              </a:solidFill>
              <a:uFill>
                <a:solidFill>
                  <a:srgbClr val="FFFFFF"/>
                </a:solidFill>
              </a:uFill>
              <a:latin typeface="Arial"/>
            </a:endParaRPr>
          </a:p>
          <a:p>
            <a:pPr marL="797040" lvl="1" indent="-339120">
              <a:lnSpc>
                <a:spcPct val="84000"/>
              </a:lnSpc>
              <a:buBlip>
                <a:blip r:embed="rId6"/>
              </a:buBlip>
            </a:pPr>
            <a:r>
              <a:rPr lang="en-US" sz="2400" b="0" strike="noStrike" spc="-1">
                <a:solidFill>
                  <a:srgbClr val="40458C"/>
                </a:solidFill>
                <a:uFill>
                  <a:solidFill>
                    <a:srgbClr val="FFFFFF"/>
                  </a:solidFill>
                </a:uFill>
                <a:latin typeface="Calibri"/>
                <a:ea typeface="DejaVu Sans"/>
              </a:rPr>
              <a:t>Raises an interrupt flag to get the CPU’s attention</a:t>
            </a:r>
            <a:endParaRPr lang="en-US" sz="1800" b="0" strike="noStrike" spc="-1">
              <a:solidFill>
                <a:srgbClr val="000000"/>
              </a:solidFill>
              <a:uFill>
                <a:solidFill>
                  <a:srgbClr val="FFFFFF"/>
                </a:solidFill>
              </a:uFill>
              <a:latin typeface="Arial"/>
            </a:endParaRPr>
          </a:p>
          <a:p>
            <a:pPr marL="797040" lvl="1" indent="-339120">
              <a:lnSpc>
                <a:spcPct val="84000"/>
              </a:lnSpc>
              <a:buBlip>
                <a:blip r:embed="rId6"/>
              </a:buBlip>
            </a:pPr>
            <a:r>
              <a:rPr lang="en-US" sz="2400" b="0" strike="noStrike" spc="-1">
                <a:solidFill>
                  <a:srgbClr val="40458C"/>
                </a:solidFill>
                <a:uFill>
                  <a:solidFill>
                    <a:srgbClr val="FFFFFF"/>
                  </a:solidFill>
                </a:uFill>
                <a:latin typeface="Calibri"/>
                <a:ea typeface="DejaVu Sans"/>
              </a:rPr>
              <a:t>Identifies the interrupting device</a:t>
            </a:r>
            <a:endParaRPr lang="en-US" sz="1800" b="0" strike="noStrike" spc="-1">
              <a:solidFill>
                <a:srgbClr val="000000"/>
              </a:solidFill>
              <a:uFill>
                <a:solidFill>
                  <a:srgbClr val="FFFFFF"/>
                </a:solidFill>
              </a:uFill>
              <a:latin typeface="Arial"/>
            </a:endParaRPr>
          </a:p>
          <a:p>
            <a:pPr marL="339840" indent="-339120">
              <a:lnSpc>
                <a:spcPct val="84000"/>
              </a:lnSpc>
              <a:buBlip>
                <a:blip r:embed="rId6"/>
              </a:buBlip>
            </a:pPr>
            <a:r>
              <a:rPr lang="en-US" sz="2800" b="0" strike="noStrike" spc="-1">
                <a:solidFill>
                  <a:srgbClr val="40458C"/>
                </a:solidFill>
                <a:uFill>
                  <a:solidFill>
                    <a:srgbClr val="FFFFFF"/>
                  </a:solidFill>
                </a:uFill>
                <a:latin typeface="Calibri"/>
                <a:ea typeface="DejaVu Sans"/>
              </a:rPr>
              <a:t>Can disable (aka mask) interrupts if the CPU so desires</a:t>
            </a:r>
            <a:endParaRPr lang="en-US" sz="1800" b="0" strike="noStrike" spc="-1">
              <a:solidFill>
                <a:srgbClr val="000000"/>
              </a:solidFill>
              <a:uFill>
                <a:solidFill>
                  <a:srgbClr val="FFFFFF"/>
                </a:solidFill>
              </a:uFill>
              <a:latin typeface="Arial"/>
            </a:endParaRPr>
          </a:p>
          <a:p>
            <a:pPr>
              <a:lnSpc>
                <a:spcPct val="84000"/>
              </a:lnSpc>
            </a:pPr>
            <a:endParaRPr lang="en-US" sz="1800" b="0" strike="noStrike" spc="-1">
              <a:solidFill>
                <a:srgbClr val="000000"/>
              </a:solidFill>
              <a:uFill>
                <a:solidFill>
                  <a:srgbClr val="FFFFFF"/>
                </a:solidFill>
              </a:uFill>
              <a:latin typeface="Arial"/>
            </a:endParaRPr>
          </a:p>
          <a:p>
            <a:pPr>
              <a:lnSpc>
                <a:spcPct val="84000"/>
              </a:lnSpc>
            </a:pPr>
            <a:endParaRPr lang="en-US" sz="1800" b="0" strike="noStrike" spc="-1">
              <a:solidFill>
                <a:srgbClr val="000000"/>
              </a:solidFill>
              <a:uFill>
                <a:solidFill>
                  <a:srgbClr val="FFFFFF"/>
                </a:solidFill>
              </a:uFill>
              <a:latin typeface="Arial"/>
            </a:endParaRPr>
          </a:p>
        </p:txBody>
      </p:sp>
      <p:sp>
        <p:nvSpPr>
          <p:cNvPr id="185" name="CustomShape 10"/>
          <p:cNvSpPr/>
          <p:nvPr/>
        </p:nvSpPr>
        <p:spPr>
          <a:xfrm>
            <a:off x="2518200" y="2895480"/>
            <a:ext cx="569520" cy="42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200" b="0" strike="noStrike" spc="-1">
                <a:solidFill>
                  <a:srgbClr val="000000"/>
                </a:solidFill>
                <a:uFill>
                  <a:solidFill>
                    <a:srgbClr val="FFFFFF"/>
                  </a:solidFill>
                </a:uFill>
                <a:latin typeface="Arial"/>
                <a:ea typeface="DejaVu Sans"/>
              </a:rPr>
              <a:t>intr</a:t>
            </a:r>
            <a:endParaRPr lang="en-US" sz="1800" b="0" strike="noStrike" spc="-1">
              <a:solidFill>
                <a:srgbClr val="000000"/>
              </a:solidFill>
              <a:uFill>
                <a:solidFill>
                  <a:srgbClr val="FFFFFF"/>
                </a:solidFill>
              </a:uFill>
              <a:latin typeface="Arial"/>
            </a:endParaRPr>
          </a:p>
        </p:txBody>
      </p:sp>
      <p:sp>
        <p:nvSpPr>
          <p:cNvPr id="186" name="Line 11"/>
          <p:cNvSpPr/>
          <p:nvPr/>
        </p:nvSpPr>
        <p:spPr>
          <a:xfrm flipH="1">
            <a:off x="2361960" y="3657600"/>
            <a:ext cx="1067040" cy="14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187" name="CustomShape 12"/>
          <p:cNvSpPr/>
          <p:nvPr/>
        </p:nvSpPr>
        <p:spPr>
          <a:xfrm>
            <a:off x="2389320" y="3246480"/>
            <a:ext cx="927360" cy="42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200" b="0" strike="noStrike" spc="-1">
                <a:solidFill>
                  <a:srgbClr val="000000"/>
                </a:solidFill>
                <a:uFill>
                  <a:solidFill>
                    <a:srgbClr val="FFFFFF"/>
                  </a:solidFill>
                </a:uFill>
                <a:latin typeface="Arial"/>
                <a:ea typeface="DejaVu Sans"/>
              </a:rPr>
              <a:t>dev id</a:t>
            </a:r>
            <a:endParaRPr lang="en-US" sz="1800" b="0" strike="noStrike" spc="-1">
              <a:solidFill>
                <a:srgbClr val="000000"/>
              </a:solidFill>
              <a:uFill>
                <a:solidFill>
                  <a:srgbClr val="FFFFFF"/>
                </a:solidFill>
              </a:uFill>
              <a:latin typeface="Arial"/>
            </a:endParaRPr>
          </a:p>
        </p:txBody>
      </p:sp>
      <p:sp>
        <p:nvSpPr>
          <p:cNvPr id="188" name="CustomShape 13"/>
          <p:cNvSpPr/>
          <p:nvPr/>
        </p:nvSpPr>
        <p:spPr>
          <a:xfrm>
            <a:off x="3276720" y="2362320"/>
            <a:ext cx="1523160" cy="1095480"/>
          </a:xfrm>
          <a:prstGeom prst="rect">
            <a:avLst/>
          </a:prstGeom>
          <a:solidFill>
            <a:schemeClr val="bg1"/>
          </a:solidFill>
          <a:ln w="2844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r>
              <a:rPr lang="en-US" sz="2200" b="0" strike="noStrike" spc="-1">
                <a:solidFill>
                  <a:srgbClr val="000000"/>
                </a:solidFill>
                <a:uFill>
                  <a:solidFill>
                    <a:srgbClr val="FFFFFF"/>
                  </a:solidFill>
                </a:uFill>
                <a:latin typeface="Arial"/>
                <a:ea typeface="DejaVu Sans"/>
              </a:rPr>
              <a:t>Interrupt</a:t>
            </a:r>
            <a:endParaRPr lang="en-US" sz="1800" b="0" strike="noStrike" spc="-1">
              <a:solidFill>
                <a:srgbClr val="000000"/>
              </a:solidFill>
              <a:uFill>
                <a:solidFill>
                  <a:srgbClr val="FFFFFF"/>
                </a:solidFill>
              </a:uFill>
              <a:latin typeface="Arial"/>
            </a:endParaRPr>
          </a:p>
          <a:p>
            <a:pPr>
              <a:lnSpc>
                <a:spcPct val="100000"/>
              </a:lnSpc>
            </a:pPr>
            <a:r>
              <a:rPr lang="en-US" sz="2200" b="0" strike="noStrike" spc="-1">
                <a:solidFill>
                  <a:srgbClr val="000000"/>
                </a:solidFill>
                <a:uFill>
                  <a:solidFill>
                    <a:srgbClr val="FFFFFF"/>
                  </a:solidFill>
                </a:uFill>
                <a:latin typeface="Arial"/>
                <a:ea typeface="DejaVu Sans"/>
              </a:rPr>
              <a:t>Controller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Polling vs. Interrupts</a:t>
            </a:r>
            <a:endParaRPr lang="en-US" sz="1800" b="0" strike="noStrike" spc="-1">
              <a:solidFill>
                <a:srgbClr val="000000"/>
              </a:solidFill>
              <a:uFill>
                <a:solidFill>
                  <a:srgbClr val="FFFFFF"/>
                </a:solidFill>
              </a:uFill>
              <a:latin typeface="Arial"/>
            </a:endParaRPr>
          </a:p>
        </p:txBody>
      </p:sp>
      <p:sp>
        <p:nvSpPr>
          <p:cNvPr id="169"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2800" spc="-1" dirty="0">
                <a:solidFill>
                  <a:srgbClr val="000000"/>
                </a:solidFill>
                <a:uFill>
                  <a:solidFill>
                    <a:srgbClr val="FFFFFF"/>
                  </a:solidFill>
                </a:uFill>
                <a:latin typeface="Calibri"/>
              </a:rPr>
              <a:t>T</a:t>
            </a:r>
            <a:r>
              <a:rPr lang="en-US" sz="2800" b="0" strike="noStrike" spc="-1" dirty="0" smtClean="0">
                <a:solidFill>
                  <a:srgbClr val="000000"/>
                </a:solidFill>
                <a:uFill>
                  <a:solidFill>
                    <a:srgbClr val="FFFFFF"/>
                  </a:solidFill>
                </a:uFill>
                <a:latin typeface="Calibri"/>
              </a:rPr>
              <a:t>he </a:t>
            </a:r>
            <a:r>
              <a:rPr lang="en-US" sz="2800" b="0" strike="noStrike" spc="-1" dirty="0">
                <a:solidFill>
                  <a:srgbClr val="000000"/>
                </a:solidFill>
                <a:uFill>
                  <a:solidFill>
                    <a:srgbClr val="FFFFFF"/>
                  </a:solidFill>
                </a:uFill>
                <a:latin typeface="Calibri"/>
              </a:rPr>
              <a:t>CPU constantly needs to read the keyboard latch memory location to see if a key is pressed</a:t>
            </a:r>
            <a:endParaRPr lang="en-US" sz="2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rPr>
              <a:t>Called </a:t>
            </a:r>
            <a:r>
              <a:rPr lang="en-US" sz="2000" b="0" strike="noStrike" spc="-1" dirty="0">
                <a:solidFill>
                  <a:srgbClr val="FF0000"/>
                </a:solidFill>
                <a:uFill>
                  <a:solidFill>
                    <a:srgbClr val="FFFFFF"/>
                  </a:solidFill>
                </a:uFill>
                <a:latin typeface="Calibri"/>
              </a:rPr>
              <a:t>polling</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rPr>
              <a:t>Inefficient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Interrupt driven I/O enables the CPU and devices to perform tasks concurrently, increasing throughput</a:t>
            </a:r>
            <a:endParaRPr lang="en-US" sz="2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rPr>
              <a:t>Only needs a tiny bit of circuitry and a few extra wires to implement the “alert” operation</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57200" y="151390"/>
            <a:ext cx="8228880" cy="7527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Processor Exception</a:t>
            </a:r>
            <a:endParaRPr lang="en-US" sz="1800" b="0" strike="noStrike" spc="-1">
              <a:solidFill>
                <a:srgbClr val="000000"/>
              </a:solidFill>
              <a:uFill>
                <a:solidFill>
                  <a:srgbClr val="FFFFFF"/>
                </a:solidFill>
              </a:uFill>
              <a:latin typeface="Arial"/>
            </a:endParaRPr>
          </a:p>
        </p:txBody>
      </p:sp>
      <p:sp>
        <p:nvSpPr>
          <p:cNvPr id="190" name="CustomShape 2"/>
          <p:cNvSpPr/>
          <p:nvPr/>
        </p:nvSpPr>
        <p:spPr>
          <a:xfrm>
            <a:off x="457200" y="1076218"/>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84000"/>
              </a:lnSpc>
              <a:buClr>
                <a:srgbClr val="000000"/>
              </a:buClr>
              <a:buFont typeface="Arial"/>
              <a:buChar char="•"/>
            </a:pPr>
            <a:r>
              <a:rPr lang="en-US" sz="2800" b="0" strike="noStrike" spc="-1" dirty="0" smtClean="0">
                <a:solidFill>
                  <a:srgbClr val="000000"/>
                </a:solidFill>
                <a:uFill>
                  <a:solidFill>
                    <a:srgbClr val="FFFFFF"/>
                  </a:solidFill>
                </a:uFill>
                <a:latin typeface="Calibri"/>
              </a:rPr>
              <a:t>Hardware event caused by user program execution</a:t>
            </a:r>
            <a:endParaRPr lang="en-US" sz="2800" b="0" strike="noStrike" spc="-1" dirty="0">
              <a:solidFill>
                <a:srgbClr val="000000"/>
              </a:solidFill>
              <a:uFill>
                <a:solidFill>
                  <a:srgbClr val="FFFFFF"/>
                </a:solidFill>
              </a:uFill>
              <a:latin typeface="Arial"/>
            </a:endParaRPr>
          </a:p>
          <a:p>
            <a:pPr>
              <a:lnSpc>
                <a:spcPct val="84000"/>
              </a:lnSpc>
            </a:pPr>
            <a:endParaRPr lang="en-US" sz="2800" b="0" strike="noStrike" spc="-1" dirty="0">
              <a:solidFill>
                <a:srgbClr val="000000"/>
              </a:solidFill>
              <a:uFill>
                <a:solidFill>
                  <a:srgbClr val="FFFFFF"/>
                </a:solidFill>
              </a:uFill>
              <a:latin typeface="Arial"/>
            </a:endParaRPr>
          </a:p>
          <a:p>
            <a:pPr marL="343080" indent="-342360">
              <a:lnSpc>
                <a:spcPct val="84000"/>
              </a:lnSpc>
              <a:buClr>
                <a:srgbClr val="000000"/>
              </a:buClr>
              <a:buFont typeface="Arial"/>
              <a:buChar char="•"/>
            </a:pPr>
            <a:r>
              <a:rPr lang="en-US" sz="2800" b="0" strike="noStrike" spc="-1" dirty="0">
                <a:solidFill>
                  <a:srgbClr val="000000"/>
                </a:solidFill>
                <a:uFill>
                  <a:solidFill>
                    <a:srgbClr val="FFFFFF"/>
                  </a:solidFill>
                </a:uFill>
                <a:latin typeface="Calibri"/>
              </a:rPr>
              <a:t>Sometimes, need to transfer control to the OS at a time when the user program least expects it</a:t>
            </a:r>
            <a:endParaRPr lang="en-US" sz="2800" b="0" strike="noStrike" spc="-1" dirty="0">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1600" b="0" strike="noStrike" spc="-1" dirty="0">
                <a:solidFill>
                  <a:srgbClr val="000000"/>
                </a:solidFill>
                <a:uFill>
                  <a:solidFill>
                    <a:srgbClr val="FFFFFF"/>
                  </a:solidFill>
                </a:uFill>
                <a:latin typeface="Calibri"/>
              </a:rPr>
              <a:t>Division by zero,</a:t>
            </a:r>
            <a:endParaRPr lang="en-US" sz="1800" b="0" strike="noStrike" spc="-1" dirty="0">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1600" b="0" strike="noStrike" spc="-1" dirty="0">
                <a:solidFill>
                  <a:srgbClr val="000000"/>
                </a:solidFill>
                <a:uFill>
                  <a:solidFill>
                    <a:srgbClr val="FFFFFF"/>
                  </a:solidFill>
                </a:uFill>
                <a:latin typeface="Calibri"/>
              </a:rPr>
              <a:t>Alert from the power supply that electricity is about to go out, </a:t>
            </a:r>
            <a:endParaRPr lang="en-US" sz="1800" b="0" strike="noStrike" spc="-1" dirty="0">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1600" b="0" strike="noStrike" spc="-1" dirty="0">
                <a:solidFill>
                  <a:srgbClr val="000000"/>
                </a:solidFill>
                <a:uFill>
                  <a:solidFill>
                    <a:srgbClr val="FFFFFF"/>
                  </a:solidFill>
                </a:uFill>
                <a:latin typeface="Calibri"/>
              </a:rPr>
              <a:t>Alert from the network device that a packet just arrived,</a:t>
            </a:r>
            <a:endParaRPr lang="en-US" sz="1800" b="0" strike="noStrike" spc="-1" dirty="0">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1600" b="0" strike="noStrike" spc="-1" dirty="0">
                <a:solidFill>
                  <a:srgbClr val="000000"/>
                </a:solidFill>
                <a:uFill>
                  <a:solidFill>
                    <a:srgbClr val="FFFFFF"/>
                  </a:solidFill>
                </a:uFill>
                <a:latin typeface="Calibri"/>
              </a:rPr>
              <a:t>Clock notifying the processor that the clock just ticked,</a:t>
            </a:r>
            <a:endParaRPr lang="en-US" sz="1800" b="0" strike="noStrike" spc="-1" dirty="0">
              <a:solidFill>
                <a:srgbClr val="000000"/>
              </a:solidFill>
              <a:uFill>
                <a:solidFill>
                  <a:srgbClr val="FFFFFF"/>
                </a:solidFill>
              </a:uFill>
              <a:latin typeface="Arial"/>
            </a:endParaRPr>
          </a:p>
          <a:p>
            <a:pPr>
              <a:lnSpc>
                <a:spcPct val="84000"/>
              </a:lnSpc>
            </a:pPr>
            <a:endParaRPr lang="en-US" sz="1800" b="0" strike="noStrike" spc="-1" dirty="0">
              <a:solidFill>
                <a:srgbClr val="000000"/>
              </a:solidFill>
              <a:uFill>
                <a:solidFill>
                  <a:srgbClr val="FFFFFF"/>
                </a:solidFill>
              </a:uFill>
              <a:latin typeface="Arial"/>
            </a:endParaRPr>
          </a:p>
          <a:p>
            <a:pPr marL="343080" indent="-342360">
              <a:lnSpc>
                <a:spcPct val="84000"/>
              </a:lnSpc>
              <a:buClr>
                <a:srgbClr val="000000"/>
              </a:buClr>
              <a:buFont typeface="Arial"/>
              <a:buChar char="•"/>
            </a:pPr>
            <a:r>
              <a:rPr lang="en-US" sz="2800" b="0" strike="noStrike" spc="-1" dirty="0">
                <a:solidFill>
                  <a:srgbClr val="000000"/>
                </a:solidFill>
                <a:uFill>
                  <a:solidFill>
                    <a:srgbClr val="FFFFFF"/>
                  </a:solidFill>
                </a:uFill>
                <a:latin typeface="Calibri"/>
              </a:rPr>
              <a:t>Some of these causes for interruption of execution have nothing to do with the user application</a:t>
            </a:r>
            <a:endParaRPr lang="en-US" sz="2800" b="0" strike="noStrike" spc="-1" dirty="0">
              <a:solidFill>
                <a:srgbClr val="000000"/>
              </a:solidFill>
              <a:uFill>
                <a:solidFill>
                  <a:srgbClr val="FFFFFF"/>
                </a:solidFill>
              </a:uFill>
              <a:latin typeface="Arial"/>
            </a:endParaRPr>
          </a:p>
          <a:p>
            <a:pPr>
              <a:lnSpc>
                <a:spcPct val="84000"/>
              </a:lnSpc>
            </a:pPr>
            <a:endParaRPr lang="en-US" sz="1800" b="0" strike="noStrike" spc="-1" dirty="0">
              <a:solidFill>
                <a:srgbClr val="000000"/>
              </a:solidFill>
              <a:uFill>
                <a:solidFill>
                  <a:srgbClr val="FFFFFF"/>
                </a:solidFill>
              </a:uFill>
              <a:latin typeface="Arial"/>
            </a:endParaRPr>
          </a:p>
          <a:p>
            <a:pPr>
              <a:lnSpc>
                <a:spcPct val="84000"/>
              </a:lnSpc>
            </a:pPr>
            <a:endParaRPr lang="en-US" sz="2800" b="0" strike="noStrike" spc="-1" dirty="0">
              <a:solidFill>
                <a:srgbClr val="000000"/>
              </a:solidFill>
              <a:uFill>
                <a:solidFill>
                  <a:srgbClr val="FFFFFF"/>
                </a:solidFill>
              </a:uFill>
              <a:latin typeface="Arial"/>
            </a:endParaRPr>
          </a:p>
          <a:p>
            <a:pPr>
              <a:lnSpc>
                <a:spcPct val="84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366120" y="91440"/>
            <a:ext cx="8228880" cy="10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System Call</a:t>
            </a:r>
            <a:endParaRPr lang="en-US" sz="1800" b="0" strike="noStrike" spc="-1">
              <a:solidFill>
                <a:srgbClr val="000000"/>
              </a:solidFill>
              <a:uFill>
                <a:solidFill>
                  <a:srgbClr val="FFFFFF"/>
                </a:solidFill>
              </a:uFill>
              <a:latin typeface="Arial"/>
            </a:endParaRPr>
          </a:p>
        </p:txBody>
      </p:sp>
      <p:sp>
        <p:nvSpPr>
          <p:cNvPr id="192" name="CustomShape 2"/>
          <p:cNvSpPr/>
          <p:nvPr/>
        </p:nvSpPr>
        <p:spPr>
          <a:xfrm>
            <a:off x="475560" y="101304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A system call is any procedure provided by kernel that can be called from user level.</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Implemented by trap/</a:t>
            </a:r>
            <a:r>
              <a:rPr lang="en-US" sz="3200" b="0" strike="noStrike" spc="-1" dirty="0" err="1">
                <a:solidFill>
                  <a:srgbClr val="000000"/>
                </a:solidFill>
                <a:uFill>
                  <a:solidFill>
                    <a:srgbClr val="FFFFFF"/>
                  </a:solidFill>
                </a:uFill>
                <a:latin typeface="Calibri"/>
              </a:rPr>
              <a:t>syscall</a:t>
            </a:r>
            <a:r>
              <a:rPr lang="en-US" sz="3200" b="0" strike="noStrike" spc="-1" dirty="0">
                <a:solidFill>
                  <a:srgbClr val="000000"/>
                </a:solidFill>
                <a:uFill>
                  <a:solidFill>
                    <a:srgbClr val="FFFFFF"/>
                  </a:solidFill>
                </a:uFill>
                <a:latin typeface="Calibri"/>
              </a:rPr>
              <a:t> instruction</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The execution of system changes processor mode from user mode to kernel mode and executed the </a:t>
            </a:r>
            <a:r>
              <a:rPr lang="en-US" sz="3200" b="0" strike="noStrike" spc="-1" dirty="0">
                <a:solidFill>
                  <a:srgbClr val="C00000"/>
                </a:solidFill>
                <a:uFill>
                  <a:solidFill>
                    <a:srgbClr val="FFFFFF"/>
                  </a:solidFill>
                </a:uFill>
                <a:latin typeface="Calibri"/>
              </a:rPr>
              <a:t>pre-defined procedure in kernel</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Examples of System call</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Create a file, read/write a file,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Why does an OS have a kernel?</a:t>
            </a:r>
            <a:endParaRPr lang="en-US" sz="1800" b="0" strike="noStrike" spc="-1">
              <a:solidFill>
                <a:srgbClr val="000000"/>
              </a:solidFill>
              <a:uFill>
                <a:solidFill>
                  <a:srgbClr val="FFFFFF"/>
                </a:solidFill>
              </a:uFill>
              <a:latin typeface="Arial"/>
            </a:endParaRPr>
          </a:p>
        </p:txBody>
      </p:sp>
      <p:sp>
        <p:nvSpPr>
          <p:cNvPr id="118" name="CustomShape 2"/>
          <p:cNvSpPr/>
          <p:nvPr/>
        </p:nvSpPr>
        <p:spPr>
          <a:xfrm>
            <a:off x="457200" y="1308240"/>
            <a:ext cx="8228880" cy="520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Reliability</a:t>
            </a:r>
            <a:endParaRPr lang="en-US" sz="1800" b="0" strike="noStrike" spc="-1">
              <a:solidFill>
                <a:srgbClr val="000000"/>
              </a:solidFill>
              <a:uFill>
                <a:solidFill>
                  <a:srgbClr val="FFFFFF"/>
                </a:solidFill>
              </a:uFill>
              <a:latin typeface="Arial"/>
            </a:endParaRPr>
          </a:p>
          <a:p>
            <a:pPr marL="743040" lvl="1" indent="-285120">
              <a:lnSpc>
                <a:spcPct val="100000"/>
              </a:lnSpc>
              <a:buClr>
                <a:srgbClr val="C00000"/>
              </a:buClr>
              <a:buFont typeface="Arial"/>
              <a:buChar char="–"/>
            </a:pPr>
            <a:r>
              <a:rPr lang="en-US" sz="2800" b="0" strike="noStrike" spc="-1">
                <a:solidFill>
                  <a:srgbClr val="C00000"/>
                </a:solidFill>
                <a:uFill>
                  <a:solidFill>
                    <a:srgbClr val="FFFFFF"/>
                  </a:solidFill>
                </a:uFill>
                <a:latin typeface="Calibri"/>
              </a:rPr>
              <a:t>Prevent</a:t>
            </a:r>
            <a:r>
              <a:rPr lang="en-US" sz="2800" b="0" strike="noStrike" spc="-1">
                <a:solidFill>
                  <a:srgbClr val="000000"/>
                </a:solidFill>
                <a:uFill>
                  <a:solidFill>
                    <a:srgbClr val="FFFFFF"/>
                  </a:solidFill>
                </a:uFill>
                <a:latin typeface="Calibri"/>
              </a:rPr>
              <a:t> buggy program from causing crashes</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Security</a:t>
            </a:r>
            <a:endParaRPr lang="en-US" sz="1800" b="0" strike="noStrike" spc="-1">
              <a:solidFill>
                <a:srgbClr val="000000"/>
              </a:solidFill>
              <a:uFill>
                <a:solidFill>
                  <a:srgbClr val="FFFFFF"/>
                </a:solidFill>
              </a:uFill>
              <a:latin typeface="Arial"/>
            </a:endParaRPr>
          </a:p>
          <a:p>
            <a:pPr marL="743040" lvl="1" indent="-285120">
              <a:lnSpc>
                <a:spcPct val="100000"/>
              </a:lnSpc>
              <a:buClr>
                <a:srgbClr val="C00000"/>
              </a:buClr>
              <a:buFont typeface="Arial"/>
              <a:buChar char="–"/>
            </a:pPr>
            <a:r>
              <a:rPr lang="en-US" sz="2800" b="0" strike="noStrike" spc="-1">
                <a:solidFill>
                  <a:srgbClr val="C00000"/>
                </a:solidFill>
                <a:uFill>
                  <a:solidFill>
                    <a:srgbClr val="FFFFFF"/>
                  </a:solidFill>
                </a:uFill>
                <a:latin typeface="Calibri"/>
              </a:rPr>
              <a:t>Limit</a:t>
            </a:r>
            <a:r>
              <a:rPr lang="en-US" sz="2800" b="0" strike="noStrike" spc="-1">
                <a:solidFill>
                  <a:srgbClr val="000000"/>
                </a:solidFill>
                <a:uFill>
                  <a:solidFill>
                    <a:srgbClr val="FFFFFF"/>
                  </a:solidFill>
                </a:uFill>
                <a:latin typeface="Calibri"/>
              </a:rPr>
              <a:t> the scope of what untrusted programs can do</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Privacy</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On a multiple-user OS, each user must be </a:t>
            </a:r>
            <a:r>
              <a:rPr lang="en-US" sz="2800" b="0" strike="noStrike" spc="-1">
                <a:solidFill>
                  <a:srgbClr val="C00000"/>
                </a:solidFill>
                <a:uFill>
                  <a:solidFill>
                    <a:srgbClr val="FFFFFF"/>
                  </a:solidFill>
                </a:uFill>
                <a:latin typeface="Calibri"/>
              </a:rPr>
              <a:t>limited </a:t>
            </a:r>
            <a:r>
              <a:rPr lang="en-US" sz="2800" b="0" strike="noStrike" spc="-1">
                <a:solidFill>
                  <a:srgbClr val="000000"/>
                </a:solidFill>
                <a:uFill>
                  <a:solidFill>
                    <a:srgbClr val="FFFFFF"/>
                  </a:solidFill>
                </a:uFill>
                <a:latin typeface="Calibri"/>
              </a:rPr>
              <a:t>to only data that the user is permitted to access</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Fair resource allocation</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OS </a:t>
            </a:r>
            <a:r>
              <a:rPr lang="en-US" sz="2800" b="0" strike="noStrike" spc="-1">
                <a:solidFill>
                  <a:srgbClr val="C00000"/>
                </a:solidFill>
                <a:uFill>
                  <a:solidFill>
                    <a:srgbClr val="FFFFFF"/>
                  </a:solidFill>
                </a:uFill>
                <a:latin typeface="Calibri"/>
              </a:rPr>
              <a:t>limit</a:t>
            </a:r>
            <a:r>
              <a:rPr lang="en-US" sz="2800" b="0" strike="noStrike" spc="-1">
                <a:solidFill>
                  <a:srgbClr val="000000"/>
                </a:solidFill>
                <a:uFill>
                  <a:solidFill>
                    <a:srgbClr val="FFFFFF"/>
                  </a:solidFill>
                </a:uFill>
                <a:latin typeface="Calibri"/>
              </a:rPr>
              <a:t> the amount of resource allocated to each app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Terminology</a:t>
            </a:r>
            <a:endParaRPr lang="en-US" sz="1800" b="0" strike="noStrike" spc="-1">
              <a:solidFill>
                <a:srgbClr val="000000"/>
              </a:solidFill>
              <a:uFill>
                <a:solidFill>
                  <a:srgbClr val="FFFFFF"/>
                </a:solidFill>
              </a:uFill>
              <a:latin typeface="Arial"/>
            </a:endParaRPr>
          </a:p>
        </p:txBody>
      </p:sp>
      <p:sp>
        <p:nvSpPr>
          <p:cNvPr id="194" name="CustomShape 2"/>
          <p:cNvSpPr/>
          <p:nvPr/>
        </p:nvSpPr>
        <p:spPr>
          <a:xfrm>
            <a:off x="457200" y="1600200"/>
            <a:ext cx="822564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84000"/>
              </a:lnSpc>
              <a:buClr>
                <a:srgbClr val="000000"/>
              </a:buClr>
              <a:buFont typeface="Arial"/>
              <a:buChar char="•"/>
            </a:pPr>
            <a:r>
              <a:rPr lang="en-US" sz="2400" b="0" strike="noStrike" spc="-1">
                <a:solidFill>
                  <a:srgbClr val="000000"/>
                </a:solidFill>
                <a:uFill>
                  <a:solidFill>
                    <a:srgbClr val="FFFFFF"/>
                  </a:solidFill>
                </a:uFill>
                <a:latin typeface="Calibri"/>
              </a:rPr>
              <a:t>Trap</a:t>
            </a:r>
            <a:endParaRPr lang="en-US" sz="1800" b="0" strike="noStrike" spc="-1">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2000" b="0" strike="noStrike" spc="-1">
                <a:solidFill>
                  <a:srgbClr val="000000"/>
                </a:solidFill>
                <a:uFill>
                  <a:solidFill>
                    <a:srgbClr val="FFFFFF"/>
                  </a:solidFill>
                </a:uFill>
                <a:latin typeface="Calibri"/>
              </a:rPr>
              <a:t>Any kind of a control transfer to the OS</a:t>
            </a:r>
            <a:endParaRPr lang="en-US" sz="1800" b="0" strike="noStrike" spc="-1">
              <a:solidFill>
                <a:srgbClr val="000000"/>
              </a:solidFill>
              <a:uFill>
                <a:solidFill>
                  <a:srgbClr val="FFFFFF"/>
                </a:solidFill>
              </a:uFill>
              <a:latin typeface="Arial"/>
            </a:endParaRPr>
          </a:p>
          <a:p>
            <a:pPr marL="343080" indent="-342360">
              <a:lnSpc>
                <a:spcPct val="84000"/>
              </a:lnSpc>
              <a:buClr>
                <a:srgbClr val="000000"/>
              </a:buClr>
              <a:buFont typeface="Arial"/>
              <a:buChar char="•"/>
            </a:pPr>
            <a:r>
              <a:rPr lang="en-US" sz="2400" b="0" strike="noStrike" spc="-1">
                <a:solidFill>
                  <a:srgbClr val="000000"/>
                </a:solidFill>
                <a:uFill>
                  <a:solidFill>
                    <a:srgbClr val="FFFFFF"/>
                  </a:solidFill>
                </a:uFill>
                <a:latin typeface="Calibri"/>
              </a:rPr>
              <a:t>Syscall</a:t>
            </a:r>
            <a:endParaRPr lang="en-US" sz="1800" b="0" strike="noStrike" spc="-1">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2000" b="0" strike="noStrike" spc="-1">
                <a:solidFill>
                  <a:srgbClr val="000000"/>
                </a:solidFill>
                <a:uFill>
                  <a:solidFill>
                    <a:srgbClr val="FFFFFF"/>
                  </a:solidFill>
                </a:uFill>
                <a:latin typeface="Calibri"/>
              </a:rPr>
              <a:t>Synchronous, program-initiated control transfer from user to the OS to obtain service from the OS</a:t>
            </a:r>
            <a:endParaRPr lang="en-US" sz="1800" b="0" strike="noStrike" spc="-1">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2000" b="0" strike="noStrike" spc="-1">
                <a:solidFill>
                  <a:srgbClr val="000000"/>
                </a:solidFill>
                <a:uFill>
                  <a:solidFill>
                    <a:srgbClr val="FFFFFF"/>
                  </a:solidFill>
                </a:uFill>
                <a:latin typeface="Calibri"/>
              </a:rPr>
              <a:t>e.g. SYSCALL</a:t>
            </a:r>
            <a:endParaRPr lang="en-US" sz="1800" b="0" strike="noStrike" spc="-1">
              <a:solidFill>
                <a:srgbClr val="000000"/>
              </a:solidFill>
              <a:uFill>
                <a:solidFill>
                  <a:srgbClr val="FFFFFF"/>
                </a:solidFill>
              </a:uFill>
              <a:latin typeface="Arial"/>
            </a:endParaRPr>
          </a:p>
          <a:p>
            <a:pPr marL="343080" indent="-342360">
              <a:lnSpc>
                <a:spcPct val="84000"/>
              </a:lnSpc>
              <a:buClr>
                <a:srgbClr val="000000"/>
              </a:buClr>
              <a:buFont typeface="Arial"/>
              <a:buChar char="•"/>
            </a:pPr>
            <a:r>
              <a:rPr lang="en-US" sz="2400" b="0" strike="noStrike" spc="-1">
                <a:solidFill>
                  <a:srgbClr val="000000"/>
                </a:solidFill>
                <a:uFill>
                  <a:solidFill>
                    <a:srgbClr val="FFFFFF"/>
                  </a:solidFill>
                </a:uFill>
                <a:latin typeface="Calibri"/>
              </a:rPr>
              <a:t>Exception</a:t>
            </a:r>
            <a:endParaRPr lang="en-US" sz="1800" b="0" strike="noStrike" spc="-1">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2000" b="0" strike="noStrike" spc="-1">
                <a:solidFill>
                  <a:srgbClr val="000000"/>
                </a:solidFill>
                <a:uFill>
                  <a:solidFill>
                    <a:srgbClr val="FFFFFF"/>
                  </a:solidFill>
                </a:uFill>
                <a:latin typeface="Calibri"/>
              </a:rPr>
              <a:t>Asynchronous, program-initiated control transfer from user to the OS in response to an exceptional event</a:t>
            </a:r>
            <a:endParaRPr lang="en-US" sz="1800" b="0" strike="noStrike" spc="-1">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2000" b="0" strike="noStrike" spc="-1">
                <a:solidFill>
                  <a:srgbClr val="000000"/>
                </a:solidFill>
                <a:uFill>
                  <a:solidFill>
                    <a:srgbClr val="FFFFFF"/>
                  </a:solidFill>
                </a:uFill>
                <a:latin typeface="Calibri"/>
              </a:rPr>
              <a:t>e.g. Divide by zero, segmentation fault</a:t>
            </a:r>
            <a:endParaRPr lang="en-US" sz="1800" b="0" strike="noStrike" spc="-1">
              <a:solidFill>
                <a:srgbClr val="000000"/>
              </a:solidFill>
              <a:uFill>
                <a:solidFill>
                  <a:srgbClr val="FFFFFF"/>
                </a:solidFill>
              </a:uFill>
              <a:latin typeface="Arial"/>
            </a:endParaRPr>
          </a:p>
          <a:p>
            <a:pPr marL="343080" indent="-342360">
              <a:lnSpc>
                <a:spcPct val="84000"/>
              </a:lnSpc>
              <a:buClr>
                <a:srgbClr val="000000"/>
              </a:buClr>
              <a:buFont typeface="Arial"/>
              <a:buChar char="•"/>
            </a:pPr>
            <a:r>
              <a:rPr lang="en-US" sz="2400" b="0" strike="noStrike" spc="-1">
                <a:solidFill>
                  <a:srgbClr val="000000"/>
                </a:solidFill>
                <a:uFill>
                  <a:solidFill>
                    <a:srgbClr val="FFFFFF"/>
                  </a:solidFill>
                </a:uFill>
                <a:latin typeface="Calibri"/>
              </a:rPr>
              <a:t>Interrupt</a:t>
            </a:r>
            <a:endParaRPr lang="en-US" sz="1800" b="0" strike="noStrike" spc="-1">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2000" b="0" strike="noStrike" spc="-1">
                <a:solidFill>
                  <a:srgbClr val="000000"/>
                </a:solidFill>
                <a:uFill>
                  <a:solidFill>
                    <a:srgbClr val="FFFFFF"/>
                  </a:solidFill>
                </a:uFill>
                <a:latin typeface="Calibri"/>
              </a:rPr>
              <a:t>Asynchronous, device-initiated control transfer from user to the OS</a:t>
            </a:r>
            <a:endParaRPr lang="en-US" sz="1800" b="0" strike="noStrike" spc="-1">
              <a:solidFill>
                <a:srgbClr val="000000"/>
              </a:solidFill>
              <a:uFill>
                <a:solidFill>
                  <a:srgbClr val="FFFFFF"/>
                </a:solidFill>
              </a:uFill>
              <a:latin typeface="Arial"/>
            </a:endParaRPr>
          </a:p>
          <a:p>
            <a:pPr marL="743040" lvl="1" indent="-285120">
              <a:lnSpc>
                <a:spcPct val="84000"/>
              </a:lnSpc>
              <a:buClr>
                <a:srgbClr val="000000"/>
              </a:buClr>
              <a:buFont typeface="Arial"/>
              <a:buChar char="–"/>
            </a:pPr>
            <a:r>
              <a:rPr lang="en-US" sz="2000" b="0" strike="noStrike" spc="-1">
                <a:solidFill>
                  <a:srgbClr val="000000"/>
                </a:solidFill>
                <a:uFill>
                  <a:solidFill>
                    <a:srgbClr val="FFFFFF"/>
                  </a:solidFill>
                </a:uFill>
                <a:latin typeface="Calibri"/>
              </a:rPr>
              <a:t>e.g. Clock tick, network packet</a:t>
            </a:r>
            <a:endParaRPr lang="en-US" sz="1800" b="0" strike="noStrike" spc="-1">
              <a:solidFill>
                <a:srgbClr val="000000"/>
              </a:solidFill>
              <a:uFill>
                <a:solidFill>
                  <a:srgbClr val="FFFFFF"/>
                </a:solidFill>
              </a:uFill>
              <a:latin typeface="Arial"/>
            </a:endParaRPr>
          </a:p>
          <a:p>
            <a:pPr>
              <a:lnSpc>
                <a:spcPct val="84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Mode Switch(User-&gt;Kernel)</a:t>
            </a:r>
            <a:endParaRPr lang="en-US" sz="1800" b="0" strike="noStrike" spc="-1">
              <a:solidFill>
                <a:srgbClr val="000000"/>
              </a:solidFill>
              <a:uFill>
                <a:solidFill>
                  <a:srgbClr val="FFFFFF"/>
                </a:solidFill>
              </a:uFill>
              <a:latin typeface="Arial"/>
            </a:endParaRPr>
          </a:p>
        </p:txBody>
      </p:sp>
      <p:sp>
        <p:nvSpPr>
          <p:cNvPr id="19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From user mode to kernel mode</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Interrupts</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Triggered by timer and I/O devices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Exceptions</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Triggered by unexpected program behavior</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Or malicious behavior!</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System calls (aka protected procedure call)</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Request by program for kernel to do some operation on its behalf</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Only limited # of very carefully coded entry points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82880" y="274680"/>
            <a:ext cx="8686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Mode Switch (Kernel -&gt;User)</a:t>
            </a:r>
            <a:endParaRPr lang="en-US" sz="1800" b="0" strike="noStrike" spc="-1">
              <a:solidFill>
                <a:srgbClr val="000000"/>
              </a:solidFill>
              <a:uFill>
                <a:solidFill>
                  <a:srgbClr val="FFFFFF"/>
                </a:solidFill>
              </a:uFill>
              <a:latin typeface="Arial"/>
            </a:endParaRPr>
          </a:p>
        </p:txBody>
      </p:sp>
      <p:sp>
        <p:nvSpPr>
          <p:cNvPr id="20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From kernel mode to user mode</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New process/new thread start</a:t>
            </a:r>
            <a:endParaRPr lang="en-US" sz="1800" b="0" strike="noStrike" spc="-1" dirty="0">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dirty="0">
                <a:solidFill>
                  <a:srgbClr val="000000"/>
                </a:solidFill>
                <a:uFill>
                  <a:solidFill>
                    <a:srgbClr val="FFFFFF"/>
                  </a:solidFill>
                </a:uFill>
                <a:latin typeface="Calibri"/>
              </a:rPr>
              <a:t>Jump to first instruction in program/thread</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Return from interrupt, exception, system call</a:t>
            </a:r>
            <a:endParaRPr lang="en-US" sz="1800" b="0" strike="noStrike" spc="-1" dirty="0">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dirty="0">
                <a:solidFill>
                  <a:srgbClr val="000000"/>
                </a:solidFill>
                <a:uFill>
                  <a:solidFill>
                    <a:srgbClr val="FFFFFF"/>
                  </a:solidFill>
                </a:uFill>
                <a:latin typeface="Calibri"/>
              </a:rPr>
              <a:t>Resume suspended execution</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Process/thread context switch</a:t>
            </a:r>
            <a:endParaRPr lang="en-US" sz="1800" b="0" strike="noStrike" spc="-1" dirty="0">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dirty="0">
                <a:solidFill>
                  <a:srgbClr val="000000"/>
                </a:solidFill>
                <a:uFill>
                  <a:solidFill>
                    <a:srgbClr val="FFFFFF"/>
                  </a:solidFill>
                </a:uFill>
                <a:latin typeface="Calibri"/>
              </a:rPr>
              <a:t>Resume some other </a:t>
            </a:r>
            <a:r>
              <a:rPr lang="en-US" sz="2400" b="0" strike="noStrike" spc="-1" dirty="0" smtClean="0">
                <a:solidFill>
                  <a:srgbClr val="000000"/>
                </a:solidFill>
                <a:uFill>
                  <a:solidFill>
                    <a:srgbClr val="FFFFFF"/>
                  </a:solidFill>
                </a:uFill>
                <a:latin typeface="Calibri"/>
              </a:rPr>
              <a:t>process</a:t>
            </a:r>
          </a:p>
          <a:p>
            <a:pPr marL="1143000" lvl="2" indent="-227880">
              <a:lnSpc>
                <a:spcPct val="100000"/>
              </a:lnSpc>
              <a:buClr>
                <a:srgbClr val="000000"/>
              </a:buClr>
              <a:buFont typeface="Arial"/>
              <a:buChar char="•"/>
            </a:pPr>
            <a:r>
              <a:rPr lang="en-US" sz="2400" spc="-1" dirty="0" smtClean="0">
                <a:solidFill>
                  <a:srgbClr val="000000"/>
                </a:solidFill>
                <a:uFill>
                  <a:solidFill>
                    <a:srgbClr val="FFFFFF"/>
                  </a:solidFill>
                </a:uFill>
                <a:latin typeface="Calibri"/>
              </a:rPr>
              <a:t>Context switch( Save/restore context)</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User-level </a:t>
            </a:r>
            <a:r>
              <a:rPr lang="en-US" sz="2800" b="0" strike="noStrike" spc="-1" dirty="0" err="1">
                <a:solidFill>
                  <a:srgbClr val="000000"/>
                </a:solidFill>
                <a:uFill>
                  <a:solidFill>
                    <a:srgbClr val="FFFFFF"/>
                  </a:solidFill>
                </a:uFill>
                <a:latin typeface="Calibri"/>
              </a:rPr>
              <a:t>upcall</a:t>
            </a:r>
            <a:r>
              <a:rPr lang="en-US" sz="2800" b="0" strike="noStrike" spc="-1" dirty="0">
                <a:solidFill>
                  <a:srgbClr val="000000"/>
                </a:solidFill>
                <a:uFill>
                  <a:solidFill>
                    <a:srgbClr val="FFFFFF"/>
                  </a:solidFill>
                </a:uFill>
                <a:latin typeface="Calibri"/>
              </a:rPr>
              <a:t> (UNIX signal)</a:t>
            </a:r>
            <a:endParaRPr lang="en-US" sz="1800" b="0" strike="noStrike" spc="-1" dirty="0">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dirty="0">
                <a:solidFill>
                  <a:srgbClr val="000000"/>
                </a:solidFill>
                <a:uFill>
                  <a:solidFill>
                    <a:srgbClr val="FFFFFF"/>
                  </a:solidFill>
                </a:uFill>
                <a:latin typeface="Calibri"/>
              </a:rPr>
              <a:t>Asynchronous notification to user program</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74661" y="182520"/>
            <a:ext cx="9037019"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ea typeface="MS PGothic"/>
              </a:rPr>
              <a:t>CPU Switch From Process to Process</a:t>
            </a:r>
            <a:endParaRPr lang="en-US" sz="1800" b="0" strike="noStrike" spc="-1">
              <a:solidFill>
                <a:srgbClr val="000000"/>
              </a:solidFill>
              <a:uFill>
                <a:solidFill>
                  <a:srgbClr val="FFFFFF"/>
                </a:solidFill>
              </a:uFill>
              <a:latin typeface="Arial"/>
            </a:endParaRPr>
          </a:p>
        </p:txBody>
      </p:sp>
      <p:pic>
        <p:nvPicPr>
          <p:cNvPr id="226" name="Picture 9"/>
          <p:cNvPicPr/>
          <p:nvPr/>
        </p:nvPicPr>
        <p:blipFill>
          <a:blip r:embed="rId2"/>
          <a:stretch/>
        </p:blipFill>
        <p:spPr>
          <a:xfrm>
            <a:off x="390417" y="1125387"/>
            <a:ext cx="8486454" cy="5080203"/>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How do we take interrupts safely?</a:t>
            </a:r>
            <a:endParaRPr lang="en-US" sz="1800" b="0" strike="noStrike" spc="-1">
              <a:solidFill>
                <a:srgbClr val="000000"/>
              </a:solidFill>
              <a:uFill>
                <a:solidFill>
                  <a:srgbClr val="FFFFFF"/>
                </a:solidFill>
              </a:uFill>
              <a:latin typeface="Arial"/>
            </a:endParaRPr>
          </a:p>
        </p:txBody>
      </p:sp>
      <p:sp>
        <p:nvSpPr>
          <p:cNvPr id="228" name="CustomShape 2"/>
          <p:cNvSpPr/>
          <p:nvPr/>
        </p:nvSpPr>
        <p:spPr>
          <a:xfrm>
            <a:off x="457200" y="1398960"/>
            <a:ext cx="8228880" cy="52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Interrupt vector</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Limited number of entry points into kernel</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smtClean="0">
                <a:solidFill>
                  <a:srgbClr val="000000"/>
                </a:solidFill>
                <a:uFill>
                  <a:solidFill>
                    <a:srgbClr val="FFFFFF"/>
                  </a:solidFill>
                </a:uFill>
                <a:latin typeface="Calibri"/>
              </a:rPr>
              <a:t>Atomic </a:t>
            </a:r>
            <a:r>
              <a:rPr lang="en-US" sz="3200" b="0" strike="noStrike" spc="-1" dirty="0">
                <a:solidFill>
                  <a:srgbClr val="000000"/>
                </a:solidFill>
                <a:uFill>
                  <a:solidFill>
                    <a:srgbClr val="FFFFFF"/>
                  </a:solidFill>
                </a:uFill>
                <a:latin typeface="Calibri"/>
              </a:rPr>
              <a:t>transfer of control</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spc="-1" dirty="0" smtClean="0">
                <a:solidFill>
                  <a:srgbClr val="000000"/>
                </a:solidFill>
                <a:uFill>
                  <a:solidFill>
                    <a:srgbClr val="FFFFFF"/>
                  </a:solidFill>
                </a:uFill>
                <a:latin typeface="Calibri"/>
              </a:rPr>
              <a:t>The followings are changed at same time:</a:t>
            </a:r>
            <a:r>
              <a:rPr lang="en-US" sz="2800" b="0" strike="noStrike" spc="-1" dirty="0" smtClean="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dirty="0">
                <a:solidFill>
                  <a:srgbClr val="000000"/>
                </a:solidFill>
                <a:uFill>
                  <a:solidFill>
                    <a:srgbClr val="FFFFFF"/>
                  </a:solidFill>
                </a:uFill>
                <a:latin typeface="Calibri"/>
              </a:rPr>
              <a:t>Program counter</a:t>
            </a:r>
            <a:endParaRPr lang="en-US" sz="1800" b="0" strike="noStrike" spc="-1" dirty="0">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dirty="0">
                <a:solidFill>
                  <a:srgbClr val="000000"/>
                </a:solidFill>
                <a:uFill>
                  <a:solidFill>
                    <a:srgbClr val="FFFFFF"/>
                  </a:solidFill>
                </a:uFill>
                <a:latin typeface="Calibri"/>
              </a:rPr>
              <a:t>Stack pointer</a:t>
            </a:r>
            <a:endParaRPr lang="en-US" sz="1800" b="0" strike="noStrike" spc="-1" dirty="0">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dirty="0">
                <a:solidFill>
                  <a:srgbClr val="000000"/>
                </a:solidFill>
                <a:uFill>
                  <a:solidFill>
                    <a:srgbClr val="FFFFFF"/>
                  </a:solidFill>
                </a:uFill>
                <a:latin typeface="Calibri"/>
              </a:rPr>
              <a:t>Memory protection</a:t>
            </a:r>
            <a:endParaRPr lang="en-US" sz="1800" b="0" strike="noStrike" spc="-1" dirty="0">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dirty="0">
                <a:solidFill>
                  <a:srgbClr val="000000"/>
                </a:solidFill>
                <a:uFill>
                  <a:solidFill>
                    <a:srgbClr val="FFFFFF"/>
                  </a:solidFill>
                </a:uFill>
                <a:latin typeface="Calibri"/>
              </a:rPr>
              <a:t>Kernel/user mode</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Transparent </a:t>
            </a:r>
            <a:r>
              <a:rPr lang="en-US" sz="3200" b="0" strike="noStrike" spc="-1" dirty="0" err="1">
                <a:solidFill>
                  <a:srgbClr val="000000"/>
                </a:solidFill>
                <a:uFill>
                  <a:solidFill>
                    <a:srgbClr val="FFFFFF"/>
                  </a:solidFill>
                </a:uFill>
                <a:latin typeface="Calibri"/>
              </a:rPr>
              <a:t>restartable</a:t>
            </a:r>
            <a:r>
              <a:rPr lang="en-US" sz="3200" b="0" strike="noStrike" spc="-1" dirty="0">
                <a:solidFill>
                  <a:srgbClr val="000000"/>
                </a:solidFill>
                <a:uFill>
                  <a:solidFill>
                    <a:srgbClr val="FFFFFF"/>
                  </a:solidFill>
                </a:uFill>
                <a:latin typeface="Calibri"/>
              </a:rPr>
              <a:t> execution</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User program does not know interrupt occurred</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Interrupt Vector</a:t>
            </a:r>
            <a:endParaRPr lang="en-US" sz="1800" b="0" strike="noStrike" spc="-1">
              <a:solidFill>
                <a:srgbClr val="000000"/>
              </a:solidFill>
              <a:uFill>
                <a:solidFill>
                  <a:srgbClr val="FFFFFF"/>
                </a:solidFill>
              </a:uFill>
              <a:latin typeface="Arial"/>
            </a:endParaRPr>
          </a:p>
        </p:txBody>
      </p:sp>
      <p:sp>
        <p:nvSpPr>
          <p:cNvPr id="230" name="CustomShape 2"/>
          <p:cNvSpPr/>
          <p:nvPr/>
        </p:nvSpPr>
        <p:spPr>
          <a:xfrm>
            <a:off x="457200" y="138024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Table set up by OS kernel; pointers to code to run on different events</a:t>
            </a:r>
            <a:endParaRPr lang="en-US" sz="1800" b="0" strike="noStrike" spc="-1">
              <a:solidFill>
                <a:srgbClr val="000000"/>
              </a:solidFill>
              <a:uFill>
                <a:solidFill>
                  <a:srgbClr val="FFFFFF"/>
                </a:solidFill>
              </a:uFill>
              <a:latin typeface="Arial"/>
            </a:endParaRPr>
          </a:p>
        </p:txBody>
      </p:sp>
      <p:pic>
        <p:nvPicPr>
          <p:cNvPr id="231" name="Content Placeholder 3"/>
          <p:cNvPicPr/>
          <p:nvPr/>
        </p:nvPicPr>
        <p:blipFill>
          <a:blip r:embed="rId3"/>
          <a:srcRect l="-3256" r="-3256"/>
          <a:stretch/>
        </p:blipFill>
        <p:spPr>
          <a:xfrm>
            <a:off x="-443880" y="2248200"/>
            <a:ext cx="9129960" cy="5020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568" y="459720"/>
            <a:ext cx="8229240" cy="1144800"/>
          </a:xfrm>
        </p:spPr>
        <p:txBody>
          <a:bodyPr/>
          <a:lstStyle/>
          <a:p>
            <a:pPr algn="just"/>
            <a:r>
              <a:rPr lang="en-US" dirty="0" smtClean="0"/>
              <a:t>Why Kernel Stack?</a:t>
            </a:r>
            <a:endParaRPr lang="en-US" dirty="0"/>
          </a:p>
        </p:txBody>
      </p:sp>
      <p:sp>
        <p:nvSpPr>
          <p:cNvPr id="3" name="Subtitle 2"/>
          <p:cNvSpPr>
            <a:spLocks noGrp="1"/>
          </p:cNvSpPr>
          <p:nvPr>
            <p:ph type="subTitle"/>
          </p:nvPr>
        </p:nvSpPr>
        <p:spPr/>
        <p:txBody>
          <a:bodyPr/>
          <a:lstStyle/>
          <a:p>
            <a:r>
              <a:rPr lang="en-US" dirty="0" smtClean="0"/>
              <a:t>Can we the user-level to states for interrupt handling?</a:t>
            </a:r>
          </a:p>
          <a:p>
            <a:r>
              <a:rPr lang="en-US" dirty="0" smtClean="0"/>
              <a:t>Reliability</a:t>
            </a:r>
          </a:p>
          <a:p>
            <a:pPr lvl="1"/>
            <a:r>
              <a:rPr lang="en-US" dirty="0" smtClean="0"/>
              <a:t>Process’s stack pointer might not be valid</a:t>
            </a:r>
          </a:p>
          <a:p>
            <a:r>
              <a:rPr lang="en-US" dirty="0" smtClean="0"/>
              <a:t>Security</a:t>
            </a:r>
          </a:p>
          <a:p>
            <a:pPr lvl="1"/>
            <a:r>
              <a:rPr lang="en-US" dirty="0" smtClean="0"/>
              <a:t>Return address can be modified</a:t>
            </a:r>
          </a:p>
          <a:p>
            <a:endParaRPr lang="en-US" dirty="0"/>
          </a:p>
        </p:txBody>
      </p:sp>
    </p:spTree>
    <p:extLst>
      <p:ext uri="{BB962C8B-B14F-4D97-AF65-F5344CB8AC3E}">
        <p14:creationId xmlns:p14="http://schemas.microsoft.com/office/powerpoint/2010/main" val="356478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dirty="0" smtClean="0">
                <a:solidFill>
                  <a:srgbClr val="000000"/>
                </a:solidFill>
                <a:uFill>
                  <a:solidFill>
                    <a:srgbClr val="FFFFFF"/>
                  </a:solidFill>
                </a:uFill>
                <a:latin typeface="Calibri"/>
              </a:rPr>
              <a:t>Kernel</a:t>
            </a:r>
            <a:r>
              <a:rPr lang="en-US" sz="4400" b="0" strike="noStrike" spc="-1" dirty="0" smtClean="0">
                <a:solidFill>
                  <a:srgbClr val="000000"/>
                </a:solidFill>
                <a:uFill>
                  <a:solidFill>
                    <a:srgbClr val="FFFFFF"/>
                  </a:solidFill>
                </a:uFill>
                <a:latin typeface="Calibri"/>
              </a:rPr>
              <a:t> </a:t>
            </a:r>
            <a:r>
              <a:rPr lang="en-US" sz="4400" b="0" strike="noStrike" spc="-1" dirty="0">
                <a:solidFill>
                  <a:srgbClr val="000000"/>
                </a:solidFill>
                <a:uFill>
                  <a:solidFill>
                    <a:srgbClr val="FFFFFF"/>
                  </a:solidFill>
                </a:uFill>
                <a:latin typeface="Calibri"/>
              </a:rPr>
              <a:t>Stack</a:t>
            </a:r>
            <a:endParaRPr lang="en-US" sz="1800" b="0" strike="noStrike" spc="-1" dirty="0">
              <a:solidFill>
                <a:srgbClr val="000000"/>
              </a:solidFill>
              <a:uFill>
                <a:solidFill>
                  <a:srgbClr val="FFFFFF"/>
                </a:solidFill>
              </a:uFill>
              <a:latin typeface="Arial"/>
            </a:endParaRPr>
          </a:p>
        </p:txBody>
      </p:sp>
      <p:sp>
        <p:nvSpPr>
          <p:cNvPr id="233" name="CustomShape 2"/>
          <p:cNvSpPr/>
          <p:nvPr/>
        </p:nvSpPr>
        <p:spPr>
          <a:xfrm>
            <a:off x="113015" y="1600200"/>
            <a:ext cx="8856323"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spc="-1" dirty="0" smtClean="0">
                <a:solidFill>
                  <a:srgbClr val="000000"/>
                </a:solidFill>
                <a:uFill>
                  <a:solidFill>
                    <a:srgbClr val="FFFFFF"/>
                  </a:solidFill>
                </a:uFill>
                <a:latin typeface="Calibri"/>
              </a:rPr>
              <a:t>Interrupt stack a special memory region for the interrupt context switch and kernel procedure calls.</a:t>
            </a:r>
            <a:endParaRPr lang="en-US" sz="3200" b="0" strike="noStrike" spc="-1" dirty="0" smtClean="0">
              <a:solidFill>
                <a:srgbClr val="000000"/>
              </a:solidFill>
              <a:uFill>
                <a:solidFill>
                  <a:srgbClr val="FFFFFF"/>
                </a:solidFill>
              </a:uFill>
              <a:latin typeface="Calibri"/>
            </a:endParaRPr>
          </a:p>
          <a:p>
            <a:pPr marL="343080" indent="-342360">
              <a:lnSpc>
                <a:spcPct val="100000"/>
              </a:lnSpc>
              <a:buClr>
                <a:srgbClr val="000000"/>
              </a:buClr>
              <a:buFont typeface="Arial"/>
              <a:buChar char="•"/>
            </a:pPr>
            <a:r>
              <a:rPr lang="en-US" sz="3200" b="0" strike="noStrike" spc="-1" dirty="0" smtClean="0">
                <a:solidFill>
                  <a:srgbClr val="000000"/>
                </a:solidFill>
                <a:uFill>
                  <a:solidFill>
                    <a:srgbClr val="FFFFFF"/>
                  </a:solidFill>
                </a:uFill>
                <a:latin typeface="Calibri"/>
              </a:rPr>
              <a:t>On an interrupt, hardware saves info to interrupt stack and handler saves other to the stack.  </a:t>
            </a:r>
          </a:p>
          <a:p>
            <a:pPr marL="343080" indent="-342360">
              <a:lnSpc>
                <a:spcPct val="100000"/>
              </a:lnSpc>
              <a:buClr>
                <a:srgbClr val="000000"/>
              </a:buClr>
              <a:buFont typeface="Arial"/>
              <a:buChar char="•"/>
            </a:pPr>
            <a:r>
              <a:rPr lang="en-US" sz="3200" spc="-1" dirty="0" smtClean="0">
                <a:solidFill>
                  <a:srgbClr val="000000"/>
                </a:solidFill>
                <a:uFill>
                  <a:solidFill>
                    <a:srgbClr val="FFFFFF"/>
                  </a:solidFill>
                </a:uFill>
                <a:latin typeface="Calibri"/>
              </a:rPr>
              <a:t>Before returning,  handler restores the interrupted process’ states</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Why can’t the interrupt handler run on the stack of the interrupted user process?</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dirty="0" smtClean="0">
                <a:solidFill>
                  <a:srgbClr val="000000"/>
                </a:solidFill>
                <a:uFill>
                  <a:solidFill>
                    <a:srgbClr val="FFFFFF"/>
                  </a:solidFill>
                </a:uFill>
                <a:latin typeface="Calibri"/>
              </a:rPr>
              <a:t>Two Stacks per Process</a:t>
            </a:r>
            <a:endParaRPr lang="en-US" sz="1800" b="0" strike="noStrike" spc="-1" dirty="0">
              <a:solidFill>
                <a:srgbClr val="000000"/>
              </a:solidFill>
              <a:uFill>
                <a:solidFill>
                  <a:srgbClr val="FFFFFF"/>
                </a:solidFill>
              </a:uFill>
              <a:latin typeface="Arial"/>
            </a:endParaRPr>
          </a:p>
        </p:txBody>
      </p:sp>
      <p:sp>
        <p:nvSpPr>
          <p:cNvPr id="233" name="CustomShape 2"/>
          <p:cNvSpPr/>
          <p:nvPr/>
        </p:nvSpPr>
        <p:spPr>
          <a:xfrm>
            <a:off x="113015" y="1600200"/>
            <a:ext cx="8856323"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spc="-1" dirty="0" smtClean="0">
                <a:solidFill>
                  <a:srgbClr val="000000"/>
                </a:solidFill>
                <a:uFill>
                  <a:solidFill>
                    <a:srgbClr val="FFFFFF"/>
                  </a:solidFill>
                </a:uFill>
                <a:latin typeface="Calibri"/>
              </a:rPr>
              <a:t>Each user-level process has both user-level stack and kernel stack.</a:t>
            </a:r>
            <a:endParaRPr lang="en-US" sz="3200" b="0" strike="noStrike" spc="-1" dirty="0" smtClean="0">
              <a:solidFill>
                <a:srgbClr val="000000"/>
              </a:solidFill>
              <a:uFill>
                <a:solidFill>
                  <a:srgbClr val="FFFFFF"/>
                </a:solidFill>
              </a:uFill>
              <a:latin typeface="Calibri"/>
            </a:endParaRPr>
          </a:p>
          <a:p>
            <a:pPr marL="343080" indent="-342360">
              <a:lnSpc>
                <a:spcPct val="100000"/>
              </a:lnSpc>
              <a:buClr>
                <a:srgbClr val="000000"/>
              </a:buClr>
              <a:buFont typeface="Arial"/>
              <a:buChar char="•"/>
            </a:pPr>
            <a:r>
              <a:rPr lang="en-US" sz="3200" b="0" strike="noStrike" spc="-1" dirty="0" smtClean="0">
                <a:solidFill>
                  <a:srgbClr val="000000"/>
                </a:solidFill>
                <a:uFill>
                  <a:solidFill>
                    <a:srgbClr val="FFFFFF"/>
                  </a:solidFill>
                </a:uFill>
                <a:latin typeface="Calibri"/>
              </a:rPr>
              <a:t>On an interrupt, hardware saves info to interrupt stack and handler saves other to the stack.  </a:t>
            </a:r>
          </a:p>
          <a:p>
            <a:pPr marL="343080" indent="-342360">
              <a:lnSpc>
                <a:spcPct val="100000"/>
              </a:lnSpc>
              <a:buClr>
                <a:srgbClr val="000000"/>
              </a:buClr>
              <a:buFont typeface="Arial"/>
              <a:buChar char="•"/>
            </a:pPr>
            <a:r>
              <a:rPr lang="en-US" sz="3200" spc="-1" dirty="0" smtClean="0">
                <a:solidFill>
                  <a:srgbClr val="000000"/>
                </a:solidFill>
                <a:uFill>
                  <a:solidFill>
                    <a:srgbClr val="FFFFFF"/>
                  </a:solidFill>
                </a:uFill>
                <a:latin typeface="Calibri"/>
              </a:rPr>
              <a:t>Before returning,  handler restores the interrupted process’ states</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5962303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0" y="141116"/>
            <a:ext cx="9144000" cy="7424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spc="-1" dirty="0" smtClean="0">
                <a:solidFill>
                  <a:srgbClr val="000000"/>
                </a:solidFill>
                <a:uFill>
                  <a:solidFill>
                    <a:srgbClr val="FFFFFF"/>
                  </a:solidFill>
                </a:uFill>
                <a:latin typeface="Calibri"/>
              </a:rPr>
              <a:t>Two</a:t>
            </a:r>
            <a:r>
              <a:rPr lang="en-US" sz="3600" b="0" strike="noStrike" spc="-1" dirty="0" smtClean="0">
                <a:solidFill>
                  <a:srgbClr val="000000"/>
                </a:solidFill>
                <a:uFill>
                  <a:solidFill>
                    <a:srgbClr val="FFFFFF"/>
                  </a:solidFill>
                </a:uFill>
                <a:latin typeface="Calibri"/>
              </a:rPr>
              <a:t> Stacks facilitate </a:t>
            </a:r>
            <a:r>
              <a:rPr lang="en-US" sz="3600" b="0" strike="noStrike" spc="-1" smtClean="0">
                <a:solidFill>
                  <a:srgbClr val="000000"/>
                </a:solidFill>
                <a:uFill>
                  <a:solidFill>
                    <a:srgbClr val="FFFFFF"/>
                  </a:solidFill>
                </a:uFill>
                <a:latin typeface="Calibri"/>
              </a:rPr>
              <a:t>context switch</a:t>
            </a:r>
            <a:r>
              <a:rPr lang="en-US" sz="3600" spc="-1" smtClean="0">
                <a:solidFill>
                  <a:srgbClr val="000000"/>
                </a:solidFill>
                <a:uFill>
                  <a:solidFill>
                    <a:srgbClr val="FFFFFF"/>
                  </a:solidFill>
                </a:uFill>
                <a:latin typeface="Calibri"/>
              </a:rPr>
              <a:t> </a:t>
            </a:r>
            <a:r>
              <a:rPr lang="en-US" sz="3600" spc="-1" dirty="0" smtClean="0">
                <a:solidFill>
                  <a:srgbClr val="000000"/>
                </a:solidFill>
                <a:uFill>
                  <a:solidFill>
                    <a:srgbClr val="FFFFFF"/>
                  </a:solidFill>
                </a:uFill>
                <a:latin typeface="Calibri"/>
              </a:rPr>
              <a:t>inside kernel</a:t>
            </a:r>
            <a:endParaRPr lang="en-US" sz="3600" b="0" strike="noStrike" spc="-1" dirty="0">
              <a:solidFill>
                <a:srgbClr val="000000"/>
              </a:solidFill>
              <a:uFill>
                <a:solidFill>
                  <a:srgbClr val="FFFFFF"/>
                </a:solidFill>
              </a:uFill>
              <a:latin typeface="Arial"/>
            </a:endParaRPr>
          </a:p>
        </p:txBody>
      </p:sp>
      <p:pic>
        <p:nvPicPr>
          <p:cNvPr id="235" name="Content Placeholder 4"/>
          <p:cNvPicPr/>
          <p:nvPr/>
        </p:nvPicPr>
        <p:blipFill>
          <a:blip r:embed="rId3"/>
          <a:srcRect l="-3256" r="-3256"/>
          <a:stretch/>
        </p:blipFill>
        <p:spPr>
          <a:xfrm>
            <a:off x="0" y="801384"/>
            <a:ext cx="8907694" cy="3945277"/>
          </a:xfrm>
          <a:prstGeom prst="rect">
            <a:avLst/>
          </a:prstGeom>
          <a:ln>
            <a:noFill/>
          </a:ln>
        </p:spPr>
      </p:pic>
      <p:sp>
        <p:nvSpPr>
          <p:cNvPr id="3" name="TextBox 2"/>
          <p:cNvSpPr txBox="1"/>
          <p:nvPr/>
        </p:nvSpPr>
        <p:spPr>
          <a:xfrm>
            <a:off x="2876764" y="4561995"/>
            <a:ext cx="493159" cy="369332"/>
          </a:xfrm>
          <a:prstGeom prst="rect">
            <a:avLst/>
          </a:prstGeom>
          <a:noFill/>
        </p:spPr>
        <p:txBody>
          <a:bodyPr wrap="square" rtlCol="0">
            <a:spAutoFit/>
          </a:bodyPr>
          <a:lstStyle/>
          <a:p>
            <a:r>
              <a:rPr lang="en-US" smtClean="0"/>
              <a:t>A</a:t>
            </a:r>
            <a:endParaRPr lang="en-US"/>
          </a:p>
        </p:txBody>
      </p:sp>
      <p:sp>
        <p:nvSpPr>
          <p:cNvPr id="6" name="TextBox 5"/>
          <p:cNvSpPr txBox="1"/>
          <p:nvPr/>
        </p:nvSpPr>
        <p:spPr>
          <a:xfrm>
            <a:off x="4816867" y="4561995"/>
            <a:ext cx="493159" cy="369332"/>
          </a:xfrm>
          <a:prstGeom prst="rect">
            <a:avLst/>
          </a:prstGeom>
          <a:noFill/>
        </p:spPr>
        <p:txBody>
          <a:bodyPr wrap="square" rtlCol="0">
            <a:spAutoFit/>
          </a:bodyPr>
          <a:lstStyle/>
          <a:p>
            <a:r>
              <a:rPr lang="en-US" dirty="0" smtClean="0"/>
              <a:t>B</a:t>
            </a:r>
            <a:endParaRPr lang="en-US" dirty="0"/>
          </a:p>
        </p:txBody>
      </p:sp>
      <p:sp>
        <p:nvSpPr>
          <p:cNvPr id="7" name="TextBox 6"/>
          <p:cNvSpPr txBox="1"/>
          <p:nvPr/>
        </p:nvSpPr>
        <p:spPr>
          <a:xfrm>
            <a:off x="6821183" y="4561995"/>
            <a:ext cx="493159" cy="369332"/>
          </a:xfrm>
          <a:prstGeom prst="rect">
            <a:avLst/>
          </a:prstGeom>
          <a:noFill/>
        </p:spPr>
        <p:txBody>
          <a:bodyPr wrap="square" rtlCol="0">
            <a:spAutoFit/>
          </a:bodyPr>
          <a:lstStyle/>
          <a:p>
            <a:r>
              <a:rPr lang="en-US" dirty="0"/>
              <a:t>C</a:t>
            </a:r>
          </a:p>
        </p:txBody>
      </p:sp>
      <p:sp>
        <p:nvSpPr>
          <p:cNvPr id="4" name="TextBox 3"/>
          <p:cNvSpPr txBox="1"/>
          <p:nvPr/>
        </p:nvSpPr>
        <p:spPr>
          <a:xfrm>
            <a:off x="349321" y="5137079"/>
            <a:ext cx="7952198" cy="1477328"/>
          </a:xfrm>
          <a:prstGeom prst="rect">
            <a:avLst/>
          </a:prstGeom>
          <a:noFill/>
        </p:spPr>
        <p:txBody>
          <a:bodyPr wrap="square" rtlCol="0">
            <a:spAutoFit/>
          </a:bodyPr>
          <a:lstStyle/>
          <a:p>
            <a:r>
              <a:rPr lang="en-US" dirty="0" smtClean="0"/>
              <a:t>A:  process is running in user-level, kernel stack is empty</a:t>
            </a:r>
          </a:p>
          <a:p>
            <a:r>
              <a:rPr lang="en-US" dirty="0" smtClean="0"/>
              <a:t>B:  Kernel switches the currently interrupted process to the other after handling the interrupt </a:t>
            </a:r>
          </a:p>
          <a:p>
            <a:r>
              <a:rPr lang="en-US" dirty="0" smtClean="0"/>
              <a:t>C:   Kernel is waiting for I/O completion </a:t>
            </a:r>
          </a:p>
          <a:p>
            <a:pPr lvl="1"/>
            <a:r>
              <a:rPr lang="en-US" dirty="0" smtClean="0"/>
              <a:t>Kernel stack holds the context to be resumed when I/O is done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OS Kernel Implements protection</a:t>
            </a:r>
            <a:endParaRPr lang="en-US" sz="1800" b="0" strike="noStrike" spc="-1">
              <a:solidFill>
                <a:srgbClr val="000000"/>
              </a:solidFill>
              <a:uFill>
                <a:solidFill>
                  <a:srgbClr val="FFFFFF"/>
                </a:solidFill>
              </a:uFill>
              <a:latin typeface="Arial"/>
            </a:endParaRPr>
          </a:p>
        </p:txBody>
      </p:sp>
      <p:pic>
        <p:nvPicPr>
          <p:cNvPr id="120" name="Picture 3"/>
          <p:cNvPicPr/>
          <p:nvPr/>
        </p:nvPicPr>
        <p:blipFill>
          <a:blip r:embed="rId2"/>
          <a:stretch/>
        </p:blipFill>
        <p:spPr>
          <a:xfrm>
            <a:off x="0" y="1892160"/>
            <a:ext cx="5841360" cy="3948840"/>
          </a:xfrm>
          <a:prstGeom prst="rect">
            <a:avLst/>
          </a:prstGeom>
          <a:ln>
            <a:noFill/>
          </a:ln>
        </p:spPr>
      </p:pic>
      <p:sp>
        <p:nvSpPr>
          <p:cNvPr id="121" name="CustomShape 2"/>
          <p:cNvSpPr/>
          <p:nvPr/>
        </p:nvSpPr>
        <p:spPr>
          <a:xfrm>
            <a:off x="5257800" y="2360880"/>
            <a:ext cx="3288600" cy="136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uFill>
                  <a:solidFill>
                    <a:srgbClr val="FFFFFF"/>
                  </a:solidFill>
                </a:uFill>
                <a:latin typeface="Calibri"/>
                <a:ea typeface="DejaVu Sans"/>
              </a:rPr>
              <a:t>Apps accesses to hardware are limited</a:t>
            </a:r>
            <a:endParaRPr lang="en-US" sz="1800" b="0" strike="noStrike" spc="-1">
              <a:solidFill>
                <a:srgbClr val="000000"/>
              </a:solidFill>
              <a:uFill>
                <a:solidFill>
                  <a:srgbClr val="FFFFFF"/>
                </a:solidFill>
              </a:uFill>
              <a:latin typeface="Arial"/>
            </a:endParaRPr>
          </a:p>
        </p:txBody>
      </p:sp>
      <p:sp>
        <p:nvSpPr>
          <p:cNvPr id="122" name="CustomShape 3"/>
          <p:cNvSpPr/>
          <p:nvPr/>
        </p:nvSpPr>
        <p:spPr>
          <a:xfrm>
            <a:off x="5194440" y="3867120"/>
            <a:ext cx="3491640" cy="136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uFill>
                  <a:solidFill>
                    <a:srgbClr val="FFFFFF"/>
                  </a:solidFill>
                </a:uFill>
                <a:latin typeface="Calibri"/>
                <a:ea typeface="DejaVu Sans"/>
              </a:rPr>
              <a:t>Kernel has full access to all of hardware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Interrupt Masking</a:t>
            </a:r>
            <a:endParaRPr lang="en-US" sz="1800" b="0" strike="noStrike" spc="-1">
              <a:solidFill>
                <a:srgbClr val="000000"/>
              </a:solidFill>
              <a:uFill>
                <a:solidFill>
                  <a:srgbClr val="FFFFFF"/>
                </a:solidFill>
              </a:uFill>
              <a:latin typeface="Arial"/>
            </a:endParaRPr>
          </a:p>
        </p:txBody>
      </p:sp>
      <p:sp>
        <p:nvSpPr>
          <p:cNvPr id="237"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Interrupt handler runs with interrupts off</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Re-enabled when interrupt completes</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OS kernel can also turn interrupts off</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Eg., when determining the next process/thread to run</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On x86</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CLI: disable interrrupts</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STI: enable interrupts</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Only applies to the current CPU (on a multicore)</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We’ll need this to implement synchronization in chapter 5</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Interrupt Handlers</a:t>
            </a:r>
            <a:endParaRPr lang="en-US" sz="1800" b="0" strike="noStrike" spc="-1">
              <a:solidFill>
                <a:srgbClr val="000000"/>
              </a:solidFill>
              <a:uFill>
                <a:solidFill>
                  <a:srgbClr val="FFFFFF"/>
                </a:solidFill>
              </a:uFill>
              <a:latin typeface="Arial"/>
            </a:endParaRPr>
          </a:p>
        </p:txBody>
      </p:sp>
      <p:sp>
        <p:nvSpPr>
          <p:cNvPr id="239"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Non-blocking, run to completion</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Minimum necessary to allow device to take next interrupt</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Any waiting must be limited duration</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Wake up other threads to do any real work</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Linux: semaphore</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Rest of device driver runs as a kernel thread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Case Study: x86 Interrupt</a:t>
            </a:r>
            <a:endParaRPr lang="en-US" sz="1800" b="0" strike="noStrike" spc="-1">
              <a:solidFill>
                <a:srgbClr val="000000"/>
              </a:solidFill>
              <a:uFill>
                <a:solidFill>
                  <a:srgbClr val="FFFFFF"/>
                </a:solidFill>
              </a:uFill>
              <a:latin typeface="Arial"/>
            </a:endParaRPr>
          </a:p>
        </p:txBody>
      </p:sp>
      <p:sp>
        <p:nvSpPr>
          <p:cNvPr id="243"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Save current stack pointer</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Save current program counter</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Save current processor status word (condition codes)</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Switch to kernel stack; put SP, PC, PSW on stack</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Switch to kernel mode</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Vector through interrupt table</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Interrupt handler saves registers it might clobber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477748" y="182213"/>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smtClean="0">
                <a:solidFill>
                  <a:srgbClr val="000000"/>
                </a:solidFill>
                <a:uFill>
                  <a:solidFill>
                    <a:srgbClr val="FFFFFF"/>
                  </a:solidFill>
                </a:uFill>
                <a:latin typeface="Calibri"/>
              </a:rPr>
              <a:t>HW Support -Before </a:t>
            </a:r>
            <a:r>
              <a:rPr lang="en-US" sz="4400" b="0" strike="noStrike" spc="-1" dirty="0">
                <a:solidFill>
                  <a:srgbClr val="000000"/>
                </a:solidFill>
                <a:uFill>
                  <a:solidFill>
                    <a:srgbClr val="FFFFFF"/>
                  </a:solidFill>
                </a:uFill>
                <a:latin typeface="Calibri"/>
              </a:rPr>
              <a:t>Interrupt</a:t>
            </a:r>
            <a:endParaRPr lang="en-US" sz="1800" b="0" strike="noStrike" spc="-1" dirty="0">
              <a:solidFill>
                <a:srgbClr val="000000"/>
              </a:solidFill>
              <a:uFill>
                <a:solidFill>
                  <a:srgbClr val="FFFFFF"/>
                </a:solidFill>
              </a:uFill>
              <a:latin typeface="Arial"/>
            </a:endParaRPr>
          </a:p>
        </p:txBody>
      </p:sp>
      <p:pic>
        <p:nvPicPr>
          <p:cNvPr id="245" name="Content Placeholder 4"/>
          <p:cNvPicPr/>
          <p:nvPr/>
        </p:nvPicPr>
        <p:blipFill>
          <a:blip r:embed="rId3"/>
          <a:srcRect t="-1629" b="-1629"/>
          <a:stretch/>
        </p:blipFill>
        <p:spPr>
          <a:xfrm>
            <a:off x="-257400" y="1159920"/>
            <a:ext cx="10016640" cy="5508360"/>
          </a:xfrm>
          <a:prstGeom prst="rect">
            <a:avLst/>
          </a:prstGeom>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202354" y="0"/>
            <a:ext cx="8702211"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4000" b="0" strike="noStrike" spc="-1" dirty="0" smtClean="0">
                <a:solidFill>
                  <a:srgbClr val="000000"/>
                </a:solidFill>
                <a:uFill>
                  <a:solidFill>
                    <a:srgbClr val="FFFFFF"/>
                  </a:solidFill>
                </a:uFill>
                <a:latin typeface="Calibri"/>
              </a:rPr>
              <a:t>HW Support -During </a:t>
            </a:r>
            <a:r>
              <a:rPr lang="en-US" sz="4000" b="0" strike="noStrike" spc="-1" dirty="0">
                <a:solidFill>
                  <a:srgbClr val="000000"/>
                </a:solidFill>
                <a:uFill>
                  <a:solidFill>
                    <a:srgbClr val="FFFFFF"/>
                  </a:solidFill>
                </a:uFill>
                <a:latin typeface="Calibri"/>
              </a:rPr>
              <a:t>Interrupt</a:t>
            </a:r>
            <a:endParaRPr lang="en-US" sz="4000" b="0" strike="noStrike" spc="-1" dirty="0">
              <a:solidFill>
                <a:srgbClr val="000000"/>
              </a:solidFill>
              <a:uFill>
                <a:solidFill>
                  <a:srgbClr val="FFFFFF"/>
                </a:solidFill>
              </a:uFill>
              <a:latin typeface="Arial"/>
            </a:endParaRPr>
          </a:p>
        </p:txBody>
      </p:sp>
      <p:pic>
        <p:nvPicPr>
          <p:cNvPr id="247" name="Content Placeholder 4"/>
          <p:cNvPicPr/>
          <p:nvPr/>
        </p:nvPicPr>
        <p:blipFill>
          <a:blip r:embed="rId2"/>
          <a:srcRect l="-12940" r="-12940"/>
          <a:stretch/>
        </p:blipFill>
        <p:spPr>
          <a:xfrm>
            <a:off x="-1278001" y="1026542"/>
            <a:ext cx="11662920" cy="5940720"/>
          </a:xfrm>
          <a:prstGeom prst="rect">
            <a:avLst/>
          </a:prstGeom>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Question</a:t>
            </a:r>
            <a:endParaRPr lang="en-US" sz="1800" b="0" strike="noStrike" spc="-1">
              <a:solidFill>
                <a:srgbClr val="000000"/>
              </a:solidFill>
              <a:uFill>
                <a:solidFill>
                  <a:srgbClr val="FFFFFF"/>
                </a:solidFill>
              </a:uFill>
              <a:latin typeface="Arial"/>
            </a:endParaRPr>
          </a:p>
        </p:txBody>
      </p:sp>
      <p:sp>
        <p:nvSpPr>
          <p:cNvPr id="251"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Why is the stack pointer saved twice on the interrupt stack?</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Hint: is it the same stack pointer?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At end of handler</a:t>
            </a:r>
            <a:endParaRPr lang="en-US" sz="1800" b="0" strike="noStrike" spc="-1">
              <a:solidFill>
                <a:srgbClr val="000000"/>
              </a:solidFill>
              <a:uFill>
                <a:solidFill>
                  <a:srgbClr val="FFFFFF"/>
                </a:solidFill>
              </a:uFill>
              <a:latin typeface="Arial"/>
            </a:endParaRPr>
          </a:p>
        </p:txBody>
      </p:sp>
      <p:sp>
        <p:nvSpPr>
          <p:cNvPr id="253" name="CustomShape 2"/>
          <p:cNvSpPr/>
          <p:nvPr/>
        </p:nvSpPr>
        <p:spPr>
          <a:xfrm>
            <a:off x="164387" y="1600200"/>
            <a:ext cx="8521693"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Handler restores saved registers</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Atomically return to interrupted process/thread</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Restore program counter</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Restore program stack</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Restore processor status word/condition codes</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Switch to user mode</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426377" y="90894"/>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4000" b="0" strike="noStrike" spc="-1" dirty="0" smtClean="0">
                <a:solidFill>
                  <a:srgbClr val="000000"/>
                </a:solidFill>
                <a:uFill>
                  <a:solidFill>
                    <a:srgbClr val="FFFFFF"/>
                  </a:solidFill>
                </a:uFill>
                <a:latin typeface="Calibri"/>
              </a:rPr>
              <a:t>HW </a:t>
            </a:r>
            <a:r>
              <a:rPr lang="en-US" sz="4000" b="0" strike="noStrike" spc="-1" smtClean="0">
                <a:solidFill>
                  <a:srgbClr val="000000"/>
                </a:solidFill>
                <a:uFill>
                  <a:solidFill>
                    <a:srgbClr val="FFFFFF"/>
                  </a:solidFill>
                </a:uFill>
                <a:latin typeface="Calibri"/>
              </a:rPr>
              <a:t>Support -After </a:t>
            </a:r>
            <a:r>
              <a:rPr lang="en-US" sz="4000" b="0" strike="noStrike" spc="-1" dirty="0">
                <a:solidFill>
                  <a:srgbClr val="000000"/>
                </a:solidFill>
                <a:uFill>
                  <a:solidFill>
                    <a:srgbClr val="FFFFFF"/>
                  </a:solidFill>
                </a:uFill>
                <a:latin typeface="Calibri"/>
              </a:rPr>
              <a:t>Interrupt</a:t>
            </a:r>
            <a:endParaRPr lang="en-US" sz="4000" b="0" strike="noStrike" spc="-1" dirty="0">
              <a:solidFill>
                <a:srgbClr val="000000"/>
              </a:solidFill>
              <a:uFill>
                <a:solidFill>
                  <a:srgbClr val="FFFFFF"/>
                </a:solidFill>
              </a:uFill>
              <a:latin typeface="Arial"/>
            </a:endParaRPr>
          </a:p>
        </p:txBody>
      </p:sp>
      <p:pic>
        <p:nvPicPr>
          <p:cNvPr id="249" name="Content Placeholder 4"/>
          <p:cNvPicPr/>
          <p:nvPr/>
        </p:nvPicPr>
        <p:blipFill>
          <a:blip r:embed="rId2"/>
          <a:srcRect l="-27469" r="-27469"/>
          <a:stretch/>
        </p:blipFill>
        <p:spPr>
          <a:xfrm>
            <a:off x="-2311892" y="1037689"/>
            <a:ext cx="13429440" cy="6368857"/>
          </a:xfrm>
          <a:prstGeom prst="rect">
            <a:avLst/>
          </a:prstGeom>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 name="Content Placeholder 4"/>
          <p:cNvPicPr/>
          <p:nvPr/>
        </p:nvPicPr>
        <p:blipFill>
          <a:blip r:embed="rId2"/>
          <a:srcRect l="-12940" r="-12940"/>
          <a:stretch/>
        </p:blipFill>
        <p:spPr>
          <a:xfrm>
            <a:off x="-686492" y="1222626"/>
            <a:ext cx="10904040" cy="5635374"/>
          </a:xfrm>
          <a:prstGeom prst="rect">
            <a:avLst/>
          </a:prstGeom>
          <a:ln>
            <a:noFill/>
          </a:ln>
        </p:spPr>
      </p:pic>
      <p:sp>
        <p:nvSpPr>
          <p:cNvPr id="2" name="TextBox 1"/>
          <p:cNvSpPr txBox="1"/>
          <p:nvPr/>
        </p:nvSpPr>
        <p:spPr>
          <a:xfrm>
            <a:off x="1407560" y="277402"/>
            <a:ext cx="6904233" cy="707886"/>
          </a:xfrm>
          <a:prstGeom prst="rect">
            <a:avLst/>
          </a:prstGeom>
          <a:noFill/>
        </p:spPr>
        <p:txBody>
          <a:bodyPr wrap="square" rtlCol="0">
            <a:spAutoFit/>
          </a:bodyPr>
          <a:lstStyle/>
          <a:p>
            <a:r>
              <a:rPr lang="en-US" sz="4000" dirty="0" smtClean="0"/>
              <a:t>Stub Pair </a:t>
            </a:r>
            <a:r>
              <a:rPr lang="en-US" sz="4000" smtClean="0"/>
              <a:t>for System </a:t>
            </a:r>
            <a:r>
              <a:rPr lang="en-US" sz="4000" dirty="0"/>
              <a:t>C</a:t>
            </a:r>
            <a:r>
              <a:rPr lang="en-US" sz="4000" smtClean="0"/>
              <a:t>all</a:t>
            </a:r>
            <a:endParaRPr lang="en-US" sz="4000" dirty="0"/>
          </a:p>
        </p:txBody>
      </p:sp>
    </p:spTree>
    <p:extLst>
      <p:ext uri="{BB962C8B-B14F-4D97-AF65-F5344CB8AC3E}">
        <p14:creationId xmlns:p14="http://schemas.microsoft.com/office/powerpoint/2010/main" val="19453665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Kernel System Call Handler</a:t>
            </a:r>
            <a:endParaRPr lang="en-US" sz="1800" b="0" strike="noStrike" spc="-1">
              <a:solidFill>
                <a:srgbClr val="000000"/>
              </a:solidFill>
              <a:uFill>
                <a:solidFill>
                  <a:srgbClr val="FFFFFF"/>
                </a:solidFill>
              </a:uFill>
              <a:latin typeface="Arial"/>
            </a:endParaRPr>
          </a:p>
        </p:txBody>
      </p:sp>
      <p:sp>
        <p:nvSpPr>
          <p:cNvPr id="255"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Locate arguments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In registers or on user stack</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i="1" strike="noStrike" spc="-1">
                <a:solidFill>
                  <a:srgbClr val="000000"/>
                </a:solidFill>
                <a:uFill>
                  <a:solidFill>
                    <a:srgbClr val="FFFFFF"/>
                  </a:solidFill>
                </a:uFill>
                <a:latin typeface="Calibri"/>
              </a:rPr>
              <a:t>Translate</a:t>
            </a:r>
            <a:r>
              <a:rPr lang="en-US" sz="2800" b="0" strike="noStrike" spc="-1">
                <a:solidFill>
                  <a:srgbClr val="000000"/>
                </a:solidFill>
                <a:uFill>
                  <a:solidFill>
                    <a:srgbClr val="FFFFFF"/>
                  </a:solidFill>
                </a:uFill>
                <a:latin typeface="Calibri"/>
              </a:rPr>
              <a:t> user addresses into kernel addresses</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Copy arguments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From user memory into kernel memory</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Protect kernel from malicious code evading checks</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Validate arguments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Protect kernel from errors in user code</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Copy results back into user memory </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i="1" strike="noStrike" spc="-1">
                <a:solidFill>
                  <a:srgbClr val="000000"/>
                </a:solidFill>
                <a:uFill>
                  <a:solidFill>
                    <a:srgbClr val="FFFFFF"/>
                  </a:solidFill>
                </a:uFill>
                <a:latin typeface="Calibri"/>
              </a:rPr>
              <a:t>Translate</a:t>
            </a:r>
            <a:r>
              <a:rPr lang="en-US" sz="2800" b="0" strike="noStrike" spc="-1">
                <a:solidFill>
                  <a:srgbClr val="000000"/>
                </a:solidFill>
                <a:uFill>
                  <a:solidFill>
                    <a:srgbClr val="FFFFFF"/>
                  </a:solidFill>
                </a:uFill>
                <a:latin typeface="Calibri"/>
              </a:rPr>
              <a:t> kernel addresses into user addresses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Process Abstraction</a:t>
            </a:r>
            <a:endParaRPr lang="en-US" sz="1800" b="0" strike="noStrike" spc="-1">
              <a:solidFill>
                <a:srgbClr val="000000"/>
              </a:solidFill>
              <a:uFill>
                <a:solidFill>
                  <a:srgbClr val="FFFFFF"/>
                </a:solidFill>
              </a:uFill>
              <a:latin typeface="Arial"/>
            </a:endParaRPr>
          </a:p>
        </p:txBody>
      </p:sp>
      <p:sp>
        <p:nvSpPr>
          <p:cNvPr id="124" name="CustomShape 2"/>
          <p:cNvSpPr/>
          <p:nvPr/>
        </p:nvSpPr>
        <p:spPr>
          <a:xfrm>
            <a:off x="457200" y="1600200"/>
            <a:ext cx="8228880" cy="503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Process: an </a:t>
            </a:r>
            <a:r>
              <a:rPr lang="en-US" sz="3200" b="0" i="1" strike="noStrike" spc="-1">
                <a:solidFill>
                  <a:srgbClr val="000000"/>
                </a:solidFill>
                <a:uFill>
                  <a:solidFill>
                    <a:srgbClr val="FFFFFF"/>
                  </a:solidFill>
                </a:uFill>
                <a:latin typeface="Calibri"/>
              </a:rPr>
              <a:t>instance</a:t>
            </a:r>
            <a:r>
              <a:rPr lang="en-US" sz="3200" b="0" strike="noStrike" spc="-1">
                <a:solidFill>
                  <a:srgbClr val="000000"/>
                </a:solidFill>
                <a:uFill>
                  <a:solidFill>
                    <a:srgbClr val="FFFFFF"/>
                  </a:solidFill>
                </a:uFill>
                <a:latin typeface="Calibri"/>
              </a:rPr>
              <a:t> of a program, running with limited rights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Thread: a sequence of instructions within a process</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Potentially many threads per process (for now 1:1)</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Address space: set of rights of a process</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Memory that the process can access</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Other permissions the process has (e.g., which system calls it can make, what files it can access)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68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4400" b="0" strike="noStrike" spc="-1">
                <a:solidFill>
                  <a:srgbClr val="000000"/>
                </a:solidFill>
                <a:uFill>
                  <a:solidFill>
                    <a:srgbClr val="FFFFFF"/>
                  </a:solidFill>
                </a:uFill>
                <a:latin typeface="Calibri"/>
              </a:rPr>
              <a:t>User-level system call stub </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258" name="CustomShape 2"/>
          <p:cNvSpPr/>
          <p:nvPr/>
        </p:nvSpPr>
        <p:spPr>
          <a:xfrm>
            <a:off x="286200" y="866160"/>
            <a:ext cx="8731800" cy="642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b="0" strike="noStrike" spc="-1">
                <a:solidFill>
                  <a:srgbClr val="000000"/>
                </a:solidFill>
                <a:uFill>
                  <a:solidFill>
                    <a:srgbClr val="FFFFFF"/>
                  </a:solidFill>
                </a:uFill>
                <a:latin typeface="Calibri"/>
                <a:ea typeface="DejaVu Sans"/>
              </a:rPr>
              <a:t>// We assume that the caller put the filename onto the stack,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 using the standard calling convention for the x86.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open: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 Put the code for the system call we want into %eax.</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 movl    #SysCallOpen, %eax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 Trap into the kernel.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int #TrapCode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 Return to the caller; the kernel puts the return value in %eax.</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 ret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457200" y="86760"/>
            <a:ext cx="8228880" cy="55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600" b="0" strike="noStrike" spc="-1">
                <a:solidFill>
                  <a:srgbClr val="000000"/>
                </a:solidFill>
                <a:uFill>
                  <a:solidFill>
                    <a:srgbClr val="FFFFFF"/>
                  </a:solidFill>
                </a:uFill>
                <a:latin typeface="Calibri"/>
              </a:rPr>
              <a:t>Kernel-level system call stub </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260" name="CustomShape 2"/>
          <p:cNvSpPr/>
          <p:nvPr/>
        </p:nvSpPr>
        <p:spPr>
          <a:xfrm>
            <a:off x="67320" y="640080"/>
            <a:ext cx="8998920" cy="739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600" b="0" strike="noStrike" spc="-1" dirty="0" err="1">
                <a:solidFill>
                  <a:srgbClr val="000000"/>
                </a:solidFill>
                <a:uFill>
                  <a:solidFill>
                    <a:srgbClr val="FFFFFF"/>
                  </a:solidFill>
                </a:uFill>
                <a:latin typeface="Calibri"/>
                <a:ea typeface="DejaVu Sans"/>
              </a:rPr>
              <a:t>int</a:t>
            </a:r>
            <a:r>
              <a:rPr lang="en-US" sz="1600" b="0" strike="noStrike" spc="-1" dirty="0">
                <a:solidFill>
                  <a:srgbClr val="000000"/>
                </a:solidFill>
                <a:uFill>
                  <a:solidFill>
                    <a:srgbClr val="FFFFFF"/>
                  </a:solidFill>
                </a:uFill>
                <a:latin typeface="Calibri"/>
                <a:ea typeface="DejaVu Sans"/>
              </a:rPr>
              <a:t> </a:t>
            </a:r>
            <a:r>
              <a:rPr lang="en-US" sz="1600" b="0" strike="noStrike" spc="-1" dirty="0" err="1">
                <a:solidFill>
                  <a:srgbClr val="000000"/>
                </a:solidFill>
                <a:uFill>
                  <a:solidFill>
                    <a:srgbClr val="FFFFFF"/>
                  </a:solidFill>
                </a:uFill>
                <a:latin typeface="Calibri"/>
                <a:ea typeface="DejaVu Sans"/>
              </a:rPr>
              <a:t>KernelStub_Open</a:t>
            </a:r>
            <a:r>
              <a:rPr lang="en-US" sz="16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char *</a:t>
            </a:r>
            <a:r>
              <a:rPr lang="en-US" sz="1600" b="0" strike="noStrike" spc="-1" dirty="0" err="1">
                <a:solidFill>
                  <a:srgbClr val="000000"/>
                </a:solidFill>
                <a:uFill>
                  <a:solidFill>
                    <a:srgbClr val="FFFFFF"/>
                  </a:solidFill>
                </a:uFill>
                <a:latin typeface="Calibri"/>
                <a:ea typeface="DejaVu Sans"/>
              </a:rPr>
              <a:t>localCopy</a:t>
            </a:r>
            <a:r>
              <a:rPr lang="en-US" sz="1600" b="0" strike="noStrike" spc="-1" dirty="0">
                <a:solidFill>
                  <a:srgbClr val="000000"/>
                </a:solidFill>
                <a:uFill>
                  <a:solidFill>
                    <a:srgbClr val="FFFFFF"/>
                  </a:solidFill>
                </a:uFill>
                <a:latin typeface="Calibri"/>
                <a:ea typeface="DejaVu Sans"/>
              </a:rPr>
              <a:t>[</a:t>
            </a:r>
            <a:r>
              <a:rPr lang="en-US" sz="1600" b="0" strike="noStrike" spc="-1" dirty="0" err="1">
                <a:solidFill>
                  <a:srgbClr val="000000"/>
                </a:solidFill>
                <a:uFill>
                  <a:solidFill>
                    <a:srgbClr val="FFFFFF"/>
                  </a:solidFill>
                </a:uFill>
                <a:latin typeface="Calibri"/>
                <a:ea typeface="DejaVu Sans"/>
              </a:rPr>
              <a:t>MaxFileNameSize</a:t>
            </a:r>
            <a:r>
              <a:rPr lang="en-US" sz="1600" b="0" strike="noStrike" spc="-1" dirty="0">
                <a:solidFill>
                  <a:srgbClr val="000000"/>
                </a:solidFill>
                <a:uFill>
                  <a:solidFill>
                    <a:srgbClr val="FFFFFF"/>
                  </a:solidFill>
                </a:uFill>
                <a:latin typeface="Calibri"/>
                <a:ea typeface="DejaVu Sans"/>
              </a:rPr>
              <a:t> + 1];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C00000"/>
                </a:solidFill>
                <a:uFill>
                  <a:solidFill>
                    <a:srgbClr val="FFFFFF"/>
                  </a:solidFill>
                </a:uFill>
                <a:latin typeface="Calibri"/>
                <a:ea typeface="DejaVu Sans"/>
              </a:rPr>
              <a:t>// Check that the stack pointer is valid and that the arguments are stored at  valid addresses</a:t>
            </a:r>
            <a:r>
              <a:rPr lang="en-US" sz="16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smtClean="0">
                <a:solidFill>
                  <a:srgbClr val="000000"/>
                </a:solidFill>
                <a:uFill>
                  <a:solidFill>
                    <a:srgbClr val="FFFFFF"/>
                  </a:solidFill>
                </a:uFill>
                <a:latin typeface="Calibri"/>
                <a:ea typeface="DejaVu Sans"/>
              </a:rPr>
              <a:t>if </a:t>
            </a:r>
            <a:r>
              <a:rPr lang="en-US" sz="1600" b="0" strike="noStrike" spc="-1" dirty="0">
                <a:solidFill>
                  <a:srgbClr val="000000"/>
                </a:solidFill>
                <a:uFill>
                  <a:solidFill>
                    <a:srgbClr val="FFFFFF"/>
                  </a:solidFill>
                </a:uFill>
                <a:latin typeface="Calibri"/>
                <a:ea typeface="DejaVu Sans"/>
              </a:rPr>
              <a:t>(!</a:t>
            </a:r>
            <a:r>
              <a:rPr lang="en-US" sz="1600" b="0" strike="noStrike" spc="-1" dirty="0" err="1">
                <a:solidFill>
                  <a:srgbClr val="000000"/>
                </a:solidFill>
                <a:uFill>
                  <a:solidFill>
                    <a:srgbClr val="FFFFFF"/>
                  </a:solidFill>
                </a:uFill>
                <a:latin typeface="Calibri"/>
                <a:ea typeface="DejaVu Sans"/>
              </a:rPr>
              <a:t>validUserAddressRange</a:t>
            </a:r>
            <a:r>
              <a:rPr lang="en-US" sz="1600" b="0" strike="noStrike" spc="-1" dirty="0">
                <a:solidFill>
                  <a:srgbClr val="000000"/>
                </a:solidFill>
                <a:uFill>
                  <a:solidFill>
                    <a:srgbClr val="FFFFFF"/>
                  </a:solidFill>
                </a:uFill>
                <a:latin typeface="Calibri"/>
                <a:ea typeface="DejaVu Sans"/>
              </a:rPr>
              <a:t>(</a:t>
            </a:r>
            <a:r>
              <a:rPr lang="en-US" sz="1600" b="0" strike="noStrike" spc="-1" dirty="0" err="1">
                <a:solidFill>
                  <a:srgbClr val="000000"/>
                </a:solidFill>
                <a:uFill>
                  <a:solidFill>
                    <a:srgbClr val="FFFFFF"/>
                  </a:solidFill>
                </a:uFill>
                <a:latin typeface="Calibri"/>
                <a:ea typeface="DejaVu Sans"/>
              </a:rPr>
              <a:t>userStackPointer</a:t>
            </a:r>
            <a:r>
              <a:rPr lang="en-US" sz="1600" b="0" strike="noStrike" spc="-1" dirty="0">
                <a:solidFill>
                  <a:srgbClr val="000000"/>
                </a:solidFill>
                <a:uFill>
                  <a:solidFill>
                    <a:srgbClr val="FFFFFF"/>
                  </a:solidFill>
                </a:uFill>
                <a:latin typeface="Calibri"/>
                <a:ea typeface="DejaVu Sans"/>
              </a:rPr>
              <a:t>, </a:t>
            </a:r>
            <a:r>
              <a:rPr lang="en-US" sz="1600" b="0" strike="noStrike" spc="-1" dirty="0" err="1">
                <a:solidFill>
                  <a:srgbClr val="000000"/>
                </a:solidFill>
                <a:uFill>
                  <a:solidFill>
                    <a:srgbClr val="FFFFFF"/>
                  </a:solidFill>
                </a:uFill>
                <a:latin typeface="Calibri"/>
                <a:ea typeface="DejaVu Sans"/>
              </a:rPr>
              <a:t>userStackPointer</a:t>
            </a:r>
            <a:r>
              <a:rPr lang="en-US" sz="1600" b="0" strike="noStrike" spc="-1" dirty="0">
                <a:solidFill>
                  <a:srgbClr val="000000"/>
                </a:solidFill>
                <a:uFill>
                  <a:solidFill>
                    <a:srgbClr val="FFFFFF"/>
                  </a:solidFill>
                </a:uFill>
                <a:latin typeface="Calibri"/>
                <a:ea typeface="DejaVu Sans"/>
              </a:rPr>
              <a:t> + size of arguments))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return </a:t>
            </a:r>
            <a:r>
              <a:rPr lang="en-US" sz="1600" b="0" strike="noStrike" spc="-1" dirty="0" err="1">
                <a:solidFill>
                  <a:srgbClr val="000000"/>
                </a:solidFill>
                <a:uFill>
                  <a:solidFill>
                    <a:srgbClr val="FFFFFF"/>
                  </a:solidFill>
                </a:uFill>
                <a:latin typeface="Calibri"/>
                <a:ea typeface="DejaVu Sans"/>
              </a:rPr>
              <a:t>error_code</a:t>
            </a:r>
            <a:r>
              <a:rPr lang="en-US" sz="16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Fetch pointer to file name from user stack and convert it to a kernel pointer.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filename = </a:t>
            </a:r>
            <a:r>
              <a:rPr lang="en-US" sz="1600" b="0" strike="noStrike" spc="-1" dirty="0" err="1">
                <a:solidFill>
                  <a:srgbClr val="000000"/>
                </a:solidFill>
                <a:uFill>
                  <a:solidFill>
                    <a:srgbClr val="FFFFFF"/>
                  </a:solidFill>
                </a:uFill>
                <a:latin typeface="Calibri"/>
                <a:ea typeface="DejaVu Sans"/>
              </a:rPr>
              <a:t>VirtualToKernel</a:t>
            </a:r>
            <a:r>
              <a:rPr lang="en-US" sz="1600" b="0" strike="noStrike" spc="-1" dirty="0">
                <a:solidFill>
                  <a:srgbClr val="000000"/>
                </a:solidFill>
                <a:uFill>
                  <a:solidFill>
                    <a:srgbClr val="FFFFFF"/>
                  </a:solidFill>
                </a:uFill>
                <a:latin typeface="Calibri"/>
                <a:ea typeface="DejaVu Sans"/>
              </a:rPr>
              <a:t>(</a:t>
            </a:r>
            <a:r>
              <a:rPr lang="en-US" sz="1600" b="0" strike="noStrike" spc="-1" dirty="0" err="1">
                <a:solidFill>
                  <a:srgbClr val="000000"/>
                </a:solidFill>
                <a:uFill>
                  <a:solidFill>
                    <a:srgbClr val="FFFFFF"/>
                  </a:solidFill>
                </a:uFill>
                <a:latin typeface="Calibri"/>
                <a:ea typeface="DejaVu Sans"/>
              </a:rPr>
              <a:t>userStackPointer</a:t>
            </a:r>
            <a:r>
              <a:rPr lang="en-US" sz="16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Make a local copy of the filename. This prevents the application from changing the name surreptitiously.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The string copy needs to check each address in the string before use to make sure it is valid.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The string copy terminates after it copies </a:t>
            </a:r>
            <a:r>
              <a:rPr lang="en-US" sz="1600" b="0" strike="noStrike" spc="-1" dirty="0" err="1">
                <a:solidFill>
                  <a:srgbClr val="000000"/>
                </a:solidFill>
                <a:uFill>
                  <a:solidFill>
                    <a:srgbClr val="FFFFFF"/>
                  </a:solidFill>
                </a:uFill>
                <a:latin typeface="Calibri"/>
                <a:ea typeface="DejaVu Sans"/>
              </a:rPr>
              <a:t>MaxFileNameSize</a:t>
            </a:r>
            <a:r>
              <a:rPr lang="en-US" sz="1600" b="0" strike="noStrike" spc="-1" dirty="0">
                <a:solidFill>
                  <a:srgbClr val="000000"/>
                </a:solidFill>
                <a:uFill>
                  <a:solidFill>
                    <a:srgbClr val="FFFFFF"/>
                  </a:solidFill>
                </a:uFill>
                <a:latin typeface="Calibri"/>
                <a:ea typeface="DejaVu Sans"/>
              </a:rPr>
              <a:t> to ensure we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do not overwrite our internal buffer.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if (!</a:t>
            </a:r>
            <a:r>
              <a:rPr lang="en-US" sz="1600" b="0" strike="noStrike" spc="-1" dirty="0" err="1">
                <a:solidFill>
                  <a:srgbClr val="000000"/>
                </a:solidFill>
                <a:uFill>
                  <a:solidFill>
                    <a:srgbClr val="FFFFFF"/>
                  </a:solidFill>
                </a:uFill>
                <a:latin typeface="Calibri"/>
                <a:ea typeface="DejaVu Sans"/>
              </a:rPr>
              <a:t>VirtualToKernelStringCopy</a:t>
            </a:r>
            <a:r>
              <a:rPr lang="en-US" sz="1600" b="0" strike="noStrike" spc="-1" dirty="0">
                <a:solidFill>
                  <a:srgbClr val="000000"/>
                </a:solidFill>
                <a:uFill>
                  <a:solidFill>
                    <a:srgbClr val="FFFFFF"/>
                  </a:solidFill>
                </a:uFill>
                <a:latin typeface="Calibri"/>
                <a:ea typeface="DejaVu Sans"/>
              </a:rPr>
              <a:t>(filename, </a:t>
            </a:r>
            <a:r>
              <a:rPr lang="en-US" sz="1600" b="0" strike="noStrike" spc="-1" dirty="0" err="1">
                <a:solidFill>
                  <a:srgbClr val="000000"/>
                </a:solidFill>
                <a:uFill>
                  <a:solidFill>
                    <a:srgbClr val="FFFFFF"/>
                  </a:solidFill>
                </a:uFill>
                <a:latin typeface="Calibri"/>
                <a:ea typeface="DejaVu Sans"/>
              </a:rPr>
              <a:t>localCopy</a:t>
            </a:r>
            <a:r>
              <a:rPr lang="en-US" sz="1600" b="0" strike="noStrike" spc="-1" dirty="0">
                <a:solidFill>
                  <a:srgbClr val="000000"/>
                </a:solidFill>
                <a:uFill>
                  <a:solidFill>
                    <a:srgbClr val="FFFFFF"/>
                  </a:solidFill>
                </a:uFill>
                <a:latin typeface="Calibri"/>
                <a:ea typeface="DejaVu Sans"/>
              </a:rPr>
              <a:t>, </a:t>
            </a:r>
            <a:r>
              <a:rPr lang="en-US" sz="1600" b="0" strike="noStrike" spc="-1" dirty="0" err="1">
                <a:solidFill>
                  <a:srgbClr val="000000"/>
                </a:solidFill>
                <a:uFill>
                  <a:solidFill>
                    <a:srgbClr val="FFFFFF"/>
                  </a:solidFill>
                </a:uFill>
                <a:latin typeface="Calibri"/>
                <a:ea typeface="DejaVu Sans"/>
              </a:rPr>
              <a:t>MaxFileNameSize</a:t>
            </a:r>
            <a:r>
              <a:rPr lang="en-US" sz="16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return </a:t>
            </a:r>
            <a:r>
              <a:rPr lang="en-US" sz="1600" b="0" strike="noStrike" spc="-1" dirty="0" err="1">
                <a:solidFill>
                  <a:srgbClr val="000000"/>
                </a:solidFill>
                <a:uFill>
                  <a:solidFill>
                    <a:srgbClr val="FFFFFF"/>
                  </a:solidFill>
                </a:uFill>
                <a:latin typeface="Calibri"/>
                <a:ea typeface="DejaVu Sans"/>
              </a:rPr>
              <a:t>error_code</a:t>
            </a:r>
            <a:r>
              <a:rPr lang="en-US" sz="16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Make sure the local copy of the file name is null terminated. </a:t>
            </a:r>
            <a:r>
              <a:rPr lang="en-US" sz="1600" b="0" strike="noStrike" spc="-1" dirty="0" err="1">
                <a:solidFill>
                  <a:srgbClr val="000000"/>
                </a:solidFill>
                <a:uFill>
                  <a:solidFill>
                    <a:srgbClr val="FFFFFF"/>
                  </a:solidFill>
                </a:uFill>
                <a:latin typeface="Calibri"/>
                <a:ea typeface="DejaVu Sans"/>
              </a:rPr>
              <a:t>localCopy</a:t>
            </a:r>
            <a:r>
              <a:rPr lang="en-US" sz="1600" b="0" strike="noStrike" spc="-1" dirty="0">
                <a:solidFill>
                  <a:srgbClr val="000000"/>
                </a:solidFill>
                <a:uFill>
                  <a:solidFill>
                    <a:srgbClr val="FFFFFF"/>
                  </a:solidFill>
                </a:uFill>
                <a:latin typeface="Calibri"/>
                <a:ea typeface="DejaVu Sans"/>
              </a:rPr>
              <a:t>[</a:t>
            </a:r>
            <a:r>
              <a:rPr lang="en-US" sz="1600" b="0" strike="noStrike" spc="-1" dirty="0" err="1">
                <a:solidFill>
                  <a:srgbClr val="000000"/>
                </a:solidFill>
                <a:uFill>
                  <a:solidFill>
                    <a:srgbClr val="FFFFFF"/>
                  </a:solidFill>
                </a:uFill>
                <a:latin typeface="Calibri"/>
                <a:ea typeface="DejaVu Sans"/>
              </a:rPr>
              <a:t>MaxFileNameSize</a:t>
            </a:r>
            <a:r>
              <a:rPr lang="en-US" sz="1600" b="0" strike="noStrike" spc="-1" dirty="0">
                <a:solidFill>
                  <a:srgbClr val="000000"/>
                </a:solidFill>
                <a:uFill>
                  <a:solidFill>
                    <a:srgbClr val="FFFFFF"/>
                  </a:solidFill>
                </a:uFill>
                <a:latin typeface="Calibri"/>
                <a:ea typeface="DejaVu Sans"/>
              </a:rPr>
              <a:t>] = 0;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Check if the user is permitted to access this file.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if (!</a:t>
            </a:r>
            <a:r>
              <a:rPr lang="en-US" sz="1600" b="0" strike="noStrike" spc="-1" dirty="0" err="1">
                <a:solidFill>
                  <a:srgbClr val="000000"/>
                </a:solidFill>
                <a:uFill>
                  <a:solidFill>
                    <a:srgbClr val="FFFFFF"/>
                  </a:solidFill>
                </a:uFill>
                <a:latin typeface="Calibri"/>
                <a:ea typeface="DejaVu Sans"/>
              </a:rPr>
              <a:t>UserFileAccessPermitted</a:t>
            </a:r>
            <a:r>
              <a:rPr lang="en-US" sz="1600" b="0" strike="noStrike" spc="-1" dirty="0">
                <a:solidFill>
                  <a:srgbClr val="000000"/>
                </a:solidFill>
                <a:uFill>
                  <a:solidFill>
                    <a:srgbClr val="FFFFFF"/>
                  </a:solidFill>
                </a:uFill>
                <a:latin typeface="Calibri"/>
                <a:ea typeface="DejaVu Sans"/>
              </a:rPr>
              <a:t>(</a:t>
            </a:r>
            <a:r>
              <a:rPr lang="en-US" sz="1600" b="0" strike="noStrike" spc="-1" dirty="0" err="1">
                <a:solidFill>
                  <a:srgbClr val="000000"/>
                </a:solidFill>
                <a:uFill>
                  <a:solidFill>
                    <a:srgbClr val="FFFFFF"/>
                  </a:solidFill>
                </a:uFill>
                <a:latin typeface="Calibri"/>
                <a:ea typeface="DejaVu Sans"/>
              </a:rPr>
              <a:t>localCopy</a:t>
            </a:r>
            <a:r>
              <a:rPr lang="en-US" sz="1600" b="0" strike="noStrike" spc="-1" dirty="0">
                <a:solidFill>
                  <a:srgbClr val="000000"/>
                </a:solidFill>
                <a:uFill>
                  <a:solidFill>
                    <a:srgbClr val="FFFFFF"/>
                  </a:solidFill>
                </a:uFill>
                <a:latin typeface="Calibri"/>
                <a:ea typeface="DejaVu Sans"/>
              </a:rPr>
              <a:t>, </a:t>
            </a:r>
            <a:r>
              <a:rPr lang="en-US" sz="1600" b="0" strike="noStrike" spc="-1" dirty="0" err="1">
                <a:solidFill>
                  <a:srgbClr val="000000"/>
                </a:solidFill>
                <a:uFill>
                  <a:solidFill>
                    <a:srgbClr val="FFFFFF"/>
                  </a:solidFill>
                </a:uFill>
                <a:latin typeface="Calibri"/>
                <a:ea typeface="DejaVu Sans"/>
              </a:rPr>
              <a:t>current_process</a:t>
            </a:r>
            <a:r>
              <a:rPr lang="en-US" sz="16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return </a:t>
            </a:r>
            <a:r>
              <a:rPr lang="en-US" sz="1600" b="0" strike="noStrike" spc="-1" dirty="0" err="1">
                <a:solidFill>
                  <a:srgbClr val="000000"/>
                </a:solidFill>
                <a:uFill>
                  <a:solidFill>
                    <a:srgbClr val="FFFFFF"/>
                  </a:solidFill>
                </a:uFill>
                <a:latin typeface="Calibri"/>
                <a:ea typeface="DejaVu Sans"/>
              </a:rPr>
              <a:t>error_code</a:t>
            </a:r>
            <a:r>
              <a:rPr lang="en-US" sz="16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Finally, call the actual routine to open the file. This returns a file</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 handle on success, or an error code on failure.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Calibri"/>
                <a:ea typeface="DejaVu Sans"/>
              </a:rPr>
              <a:t> return </a:t>
            </a:r>
            <a:r>
              <a:rPr lang="en-US" sz="1600" b="0" strike="noStrike" spc="-1" dirty="0" err="1">
                <a:solidFill>
                  <a:srgbClr val="000000"/>
                </a:solidFill>
                <a:uFill>
                  <a:solidFill>
                    <a:srgbClr val="FFFFFF"/>
                  </a:solidFill>
                </a:uFill>
                <a:latin typeface="Calibri"/>
                <a:ea typeface="DejaVu Sans"/>
              </a:rPr>
              <a:t>Kernel_Open</a:t>
            </a:r>
            <a:r>
              <a:rPr lang="en-US" sz="1600" b="0" strike="noStrike" spc="-1" dirty="0">
                <a:solidFill>
                  <a:srgbClr val="000000"/>
                </a:solidFill>
                <a:uFill>
                  <a:solidFill>
                    <a:srgbClr val="FFFFFF"/>
                  </a:solidFill>
                </a:uFill>
                <a:latin typeface="Calibri"/>
                <a:ea typeface="DejaVu Sans"/>
              </a:rPr>
              <a:t>(</a:t>
            </a:r>
            <a:r>
              <a:rPr lang="en-US" sz="1600" b="0" strike="noStrike" spc="-1" dirty="0" err="1">
                <a:solidFill>
                  <a:srgbClr val="000000"/>
                </a:solidFill>
                <a:uFill>
                  <a:solidFill>
                    <a:srgbClr val="FFFFFF"/>
                  </a:solidFill>
                </a:uFill>
                <a:latin typeface="Calibri"/>
                <a:ea typeface="DejaVu Sans"/>
              </a:rPr>
              <a:t>localCopy</a:t>
            </a:r>
            <a:r>
              <a:rPr lang="en-US" sz="1600" b="0" strike="noStrike" spc="-1" dirty="0">
                <a:solidFill>
                  <a:srgbClr val="000000"/>
                </a:solidFill>
                <a:uFill>
                  <a:solidFill>
                    <a:srgbClr val="FFFFFF"/>
                  </a:solidFill>
                </a:uFill>
                <a:latin typeface="Calibri"/>
                <a:ea typeface="DejaVu Sans"/>
              </a:rPr>
              <a:t>); }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323637" y="92039"/>
            <a:ext cx="8228880" cy="5860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dirty="0" smtClean="0">
                <a:solidFill>
                  <a:srgbClr val="000000"/>
                </a:solidFill>
                <a:uFill>
                  <a:solidFill>
                    <a:srgbClr val="FFFFFF"/>
                  </a:solidFill>
                </a:uFill>
                <a:latin typeface="Calibri"/>
              </a:rPr>
              <a:t>Create A Process</a:t>
            </a:r>
            <a:endParaRPr lang="en-US" sz="3600" b="0" strike="noStrike" spc="-1" dirty="0">
              <a:solidFill>
                <a:srgbClr val="000000"/>
              </a:solidFill>
              <a:uFill>
                <a:solidFill>
                  <a:srgbClr val="FFFFFF"/>
                </a:solidFill>
              </a:uFill>
              <a:latin typeface="Arial"/>
            </a:endParaRPr>
          </a:p>
        </p:txBody>
      </p:sp>
      <p:sp>
        <p:nvSpPr>
          <p:cNvPr id="265" name="CustomShape 2"/>
          <p:cNvSpPr/>
          <p:nvPr/>
        </p:nvSpPr>
        <p:spPr>
          <a:xfrm>
            <a:off x="323637" y="986317"/>
            <a:ext cx="8512139" cy="24991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dirty="0" smtClean="0">
                <a:solidFill>
                  <a:srgbClr val="000000"/>
                </a:solidFill>
                <a:uFill>
                  <a:solidFill>
                    <a:srgbClr val="FFFFFF"/>
                  </a:solidFill>
                </a:uFill>
                <a:latin typeface="Calibri"/>
              </a:rPr>
              <a:t>Allocate and initialize  the process control block</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spc="-1" dirty="0" smtClean="0">
                <a:solidFill>
                  <a:srgbClr val="000000"/>
                </a:solidFill>
                <a:uFill>
                  <a:solidFill>
                    <a:srgbClr val="FFFFFF"/>
                  </a:solidFill>
                </a:uFill>
                <a:latin typeface="Calibri"/>
              </a:rPr>
              <a:t>Allocate memory for the process</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smtClean="0">
                <a:solidFill>
                  <a:srgbClr val="000000"/>
                </a:solidFill>
                <a:uFill>
                  <a:solidFill>
                    <a:srgbClr val="FFFFFF"/>
                  </a:solidFill>
                </a:uFill>
                <a:latin typeface="Calibri"/>
              </a:rPr>
              <a:t>Copy executable image to memory </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smtClean="0">
                <a:solidFill>
                  <a:srgbClr val="000000"/>
                </a:solidFill>
                <a:uFill>
                  <a:solidFill>
                    <a:srgbClr val="FFFFFF"/>
                  </a:solidFill>
                </a:uFill>
                <a:latin typeface="Calibri"/>
              </a:rPr>
              <a:t>Allocate user-level stack</a:t>
            </a:r>
          </a:p>
          <a:p>
            <a:pPr marL="343080" indent="-342360">
              <a:lnSpc>
                <a:spcPct val="100000"/>
              </a:lnSpc>
              <a:buClr>
                <a:srgbClr val="000000"/>
              </a:buClr>
              <a:buFont typeface="Arial"/>
              <a:buChar char="•"/>
            </a:pPr>
            <a:r>
              <a:rPr lang="en-US" sz="3200" spc="-1" dirty="0" smtClean="0">
                <a:solidFill>
                  <a:srgbClr val="000000"/>
                </a:solidFill>
                <a:uFill>
                  <a:solidFill>
                    <a:srgbClr val="FFFFFF"/>
                  </a:solidFill>
                </a:uFill>
                <a:latin typeface="Calibri"/>
              </a:rPr>
              <a:t>Allocate kernel-level stack</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4" name="CustomShape 2"/>
          <p:cNvSpPr/>
          <p:nvPr/>
        </p:nvSpPr>
        <p:spPr>
          <a:xfrm>
            <a:off x="446923" y="4454703"/>
            <a:ext cx="8512139" cy="24991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dirty="0" smtClean="0">
                <a:solidFill>
                  <a:srgbClr val="000000"/>
                </a:solidFill>
                <a:uFill>
                  <a:solidFill>
                    <a:srgbClr val="FFFFFF"/>
                  </a:solidFill>
                </a:uFill>
                <a:latin typeface="Calibri"/>
              </a:rPr>
              <a:t>Copy arguments to user memory</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spc="-1" dirty="0" smtClean="0">
                <a:solidFill>
                  <a:srgbClr val="000000"/>
                </a:solidFill>
                <a:uFill>
                  <a:solidFill>
                    <a:srgbClr val="FFFFFF"/>
                  </a:solidFill>
                </a:uFill>
                <a:latin typeface="Calibri"/>
              </a:rPr>
              <a:t>Transfer control to user mode</a:t>
            </a:r>
            <a:endParaRPr lang="en-US" sz="1800" b="0" strike="noStrike" spc="-1" dirty="0" smtClean="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5" name="CustomShape 1"/>
          <p:cNvSpPr/>
          <p:nvPr/>
        </p:nvSpPr>
        <p:spPr>
          <a:xfrm>
            <a:off x="0" y="3677077"/>
            <a:ext cx="8228880" cy="5860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spc="-1" dirty="0" smtClean="0">
                <a:solidFill>
                  <a:srgbClr val="000000"/>
                </a:solidFill>
                <a:uFill>
                  <a:solidFill>
                    <a:srgbClr val="FFFFFF"/>
                  </a:solidFill>
                </a:uFill>
                <a:latin typeface="Calibri"/>
              </a:rPr>
              <a:t>Start</a:t>
            </a:r>
            <a:r>
              <a:rPr lang="en-US" sz="3600" b="0" strike="noStrike" spc="-1" dirty="0" smtClean="0">
                <a:solidFill>
                  <a:srgbClr val="000000"/>
                </a:solidFill>
                <a:uFill>
                  <a:solidFill>
                    <a:srgbClr val="FFFFFF"/>
                  </a:solidFill>
                </a:uFill>
                <a:latin typeface="Calibri"/>
              </a:rPr>
              <a:t> A Process</a:t>
            </a:r>
            <a:endParaRPr lang="en-US" sz="36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9281279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Upcall: User-level event delivery</a:t>
            </a:r>
            <a:endParaRPr lang="en-US" sz="1800" b="0" strike="noStrike" spc="-1">
              <a:solidFill>
                <a:srgbClr val="000000"/>
              </a:solidFill>
              <a:uFill>
                <a:solidFill>
                  <a:srgbClr val="FFFFFF"/>
                </a:solidFill>
              </a:uFill>
              <a:latin typeface="Arial"/>
            </a:endParaRPr>
          </a:p>
        </p:txBody>
      </p:sp>
      <p:sp>
        <p:nvSpPr>
          <p:cNvPr id="263" name="CustomShape 2"/>
          <p:cNvSpPr/>
          <p:nvPr/>
        </p:nvSpPr>
        <p:spPr>
          <a:xfrm>
            <a:off x="457200" y="1600200"/>
            <a:ext cx="84315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Notify user process of some event that needs to be handled right away</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Time expiration</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Real-time user interface</a:t>
            </a:r>
            <a:endParaRPr lang="en-US" sz="1800" b="0" strike="noStrike" spc="-1">
              <a:solidFill>
                <a:srgbClr val="000000"/>
              </a:solidFill>
              <a:uFill>
                <a:solidFill>
                  <a:srgbClr val="FFFFFF"/>
                </a:solidFill>
              </a:uFill>
              <a:latin typeface="Arial"/>
            </a:endParaRPr>
          </a:p>
          <a:p>
            <a:pPr marL="1143000" lvl="2" indent="-22788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Time-slice for user-level thread manager</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Interrupt delivery for VM player</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Asynchronous I/O completion (async/await)</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AKA UNIX signal</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Upcalls vs Interrupts</a:t>
            </a:r>
            <a:endParaRPr lang="en-US" sz="1800" b="0" strike="noStrike" spc="-1">
              <a:solidFill>
                <a:srgbClr val="000000"/>
              </a:solidFill>
              <a:uFill>
                <a:solidFill>
                  <a:srgbClr val="FFFFFF"/>
                </a:solidFill>
              </a:uFill>
              <a:latin typeface="Arial"/>
            </a:endParaRPr>
          </a:p>
        </p:txBody>
      </p:sp>
      <p:sp>
        <p:nvSpPr>
          <p:cNvPr id="265"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Signal handlers = interrupt vector</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Signal stack = interrupt stack</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Automatic save/restore registers = transparent resume</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Signal masking: signals disabled while in signal handler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Upcall: Before</a:t>
            </a:r>
            <a:endParaRPr lang="en-US" sz="1800" b="0" strike="noStrike" spc="-1">
              <a:solidFill>
                <a:srgbClr val="000000"/>
              </a:solidFill>
              <a:uFill>
                <a:solidFill>
                  <a:srgbClr val="FFFFFF"/>
                </a:solidFill>
              </a:uFill>
              <a:latin typeface="Arial"/>
            </a:endParaRPr>
          </a:p>
        </p:txBody>
      </p:sp>
      <p:pic>
        <p:nvPicPr>
          <p:cNvPr id="267" name="Content Placeholder 5"/>
          <p:cNvPicPr/>
          <p:nvPr/>
        </p:nvPicPr>
        <p:blipFill>
          <a:blip r:embed="rId2"/>
          <a:srcRect t="-7365" b="-7365"/>
          <a:stretch/>
        </p:blipFill>
        <p:spPr>
          <a:xfrm>
            <a:off x="-899640" y="725760"/>
            <a:ext cx="10460520" cy="5752440"/>
          </a:xfrm>
          <a:prstGeom prst="rect">
            <a:avLst/>
          </a:prstGeom>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Upcall: During</a:t>
            </a:r>
            <a:endParaRPr lang="en-US" sz="1800" b="0" strike="noStrike" spc="-1">
              <a:solidFill>
                <a:srgbClr val="000000"/>
              </a:solidFill>
              <a:uFill>
                <a:solidFill>
                  <a:srgbClr val="FFFFFF"/>
                </a:solidFill>
              </a:uFill>
              <a:latin typeface="Arial"/>
            </a:endParaRPr>
          </a:p>
        </p:txBody>
      </p:sp>
      <p:pic>
        <p:nvPicPr>
          <p:cNvPr id="269" name="Content Placeholder 4"/>
          <p:cNvPicPr/>
          <p:nvPr/>
        </p:nvPicPr>
        <p:blipFill>
          <a:blip r:embed="rId2"/>
          <a:srcRect t="-7365" b="-7365"/>
          <a:stretch/>
        </p:blipFill>
        <p:spPr>
          <a:xfrm>
            <a:off x="-920880" y="842400"/>
            <a:ext cx="10578600" cy="5817240"/>
          </a:xfrm>
          <a:prstGeom prst="rect">
            <a:avLst/>
          </a:prstGeom>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User-Level Virtual Machine</a:t>
            </a:r>
            <a:endParaRPr lang="en-US" sz="1800" b="0" strike="noStrike" spc="-1">
              <a:solidFill>
                <a:srgbClr val="000000"/>
              </a:solidFill>
              <a:uFill>
                <a:solidFill>
                  <a:srgbClr val="FFFFFF"/>
                </a:solidFill>
              </a:uFill>
              <a:latin typeface="Arial"/>
            </a:endParaRPr>
          </a:p>
        </p:txBody>
      </p:sp>
      <p:sp>
        <p:nvSpPr>
          <p:cNvPr id="273"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How does VM Player work?</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Runs as a user-level application</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How does it catch privileged instructions, interrupts, device I/O?</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Installs kernel driver, transparent to host kernel</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Requires administrator privileges!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Modifies interrupt table to redirect to kernel VM code</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If interrupt is for VM, upcall</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If interrupt is for another process, reinstalls interrupt table and resumes kernel</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Content Placeholder 4"/>
          <p:cNvPicPr/>
          <p:nvPr/>
        </p:nvPicPr>
        <p:blipFill>
          <a:blip r:embed="rId3"/>
          <a:srcRect l="-27469" r="-27469"/>
          <a:stretch/>
        </p:blipFill>
        <p:spPr>
          <a:xfrm>
            <a:off x="-1953000" y="-68760"/>
            <a:ext cx="13011480" cy="7155360"/>
          </a:xfrm>
          <a:prstGeom prst="rect">
            <a:avLst/>
          </a:prstGeom>
          <a:ln>
            <a:noFill/>
          </a:ln>
        </p:spPr>
      </p:pic>
      <p:sp>
        <p:nvSpPr>
          <p:cNvPr id="27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731160" y="280080"/>
            <a:ext cx="8228880" cy="81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Program &amp; Process</a:t>
            </a:r>
            <a:endParaRPr lang="en-US" sz="1800" b="0" strike="noStrike" spc="-1">
              <a:solidFill>
                <a:srgbClr val="000000"/>
              </a:solidFill>
              <a:uFill>
                <a:solidFill>
                  <a:srgbClr val="FFFFFF"/>
                </a:solidFill>
              </a:uFill>
              <a:latin typeface="Arial"/>
            </a:endParaRPr>
          </a:p>
        </p:txBody>
      </p:sp>
      <p:pic>
        <p:nvPicPr>
          <p:cNvPr id="126" name="Content Placeholder 7"/>
          <p:cNvPicPr/>
          <p:nvPr/>
        </p:nvPicPr>
        <p:blipFill>
          <a:blip r:embed="rId2"/>
          <a:srcRect l="-3532" r="-3532"/>
          <a:stretch/>
        </p:blipFill>
        <p:spPr>
          <a:xfrm>
            <a:off x="1097280" y="495720"/>
            <a:ext cx="7495560" cy="3618720"/>
          </a:xfrm>
          <a:prstGeom prst="rect">
            <a:avLst/>
          </a:prstGeom>
          <a:ln>
            <a:noFill/>
          </a:ln>
        </p:spPr>
      </p:pic>
      <p:sp>
        <p:nvSpPr>
          <p:cNvPr id="127" name="CustomShape 2"/>
          <p:cNvSpPr/>
          <p:nvPr/>
        </p:nvSpPr>
        <p:spPr>
          <a:xfrm>
            <a:off x="609480" y="4203720"/>
            <a:ext cx="8431920" cy="264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uFill>
                  <a:solidFill>
                    <a:srgbClr val="FFFFFF"/>
                  </a:solidFill>
                </a:uFill>
                <a:latin typeface="Calibri"/>
                <a:ea typeface="DejaVu Sans"/>
              </a:rPr>
              <a:t>A process is an instance of a program execution.</a:t>
            </a:r>
            <a:endParaRPr lang="en-US" sz="1800" b="0" strike="noStrike" spc="-1">
              <a:solidFill>
                <a:srgbClr val="000000"/>
              </a:solidFill>
              <a:uFill>
                <a:solidFill>
                  <a:srgbClr val="FFFFFF"/>
                </a:solidFill>
              </a:uFill>
              <a:latin typeface="Arial"/>
            </a:endParaRPr>
          </a:p>
          <a:p>
            <a:pPr>
              <a:lnSpc>
                <a:spcPct val="100000"/>
              </a:lnSpc>
            </a:pPr>
            <a:r>
              <a:rPr lang="en-US" sz="2800" b="0" strike="noStrike" spc="-1">
                <a:solidFill>
                  <a:srgbClr val="000000"/>
                </a:solidFill>
                <a:uFill>
                  <a:solidFill>
                    <a:srgbClr val="FFFFFF"/>
                  </a:solidFill>
                </a:uFill>
                <a:latin typeface="Calibri"/>
                <a:ea typeface="DejaVu Sans"/>
              </a:rPr>
              <a:t>Multiple concurrent executions of a program have multiple process. </a:t>
            </a:r>
            <a:endParaRPr lang="en-US" sz="1800" b="0" strike="noStrike" spc="-1">
              <a:solidFill>
                <a:srgbClr val="000000"/>
              </a:solidFill>
              <a:uFill>
                <a:solidFill>
                  <a:srgbClr val="FFFFFF"/>
                </a:solidFill>
              </a:uFill>
              <a:latin typeface="Arial"/>
            </a:endParaRPr>
          </a:p>
          <a:p>
            <a:pPr>
              <a:lnSpc>
                <a:spcPct val="100000"/>
              </a:lnSpc>
            </a:pPr>
            <a:r>
              <a:rPr lang="en-US" sz="2800" b="0" strike="noStrike" spc="-1">
                <a:solidFill>
                  <a:srgbClr val="000000"/>
                </a:solidFill>
                <a:uFill>
                  <a:solidFill>
                    <a:srgbClr val="FFFFFF"/>
                  </a:solidFill>
                </a:uFill>
                <a:latin typeface="Calibri"/>
                <a:ea typeface="DejaVu Sans"/>
              </a:rPr>
              <a:t>OS uses a process control block(PCB) to keep track of the process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Thought Experiment</a:t>
            </a:r>
            <a:endParaRPr lang="en-US" sz="1800" b="0" strike="noStrike" spc="-1">
              <a:solidFill>
                <a:srgbClr val="000000"/>
              </a:solidFill>
              <a:uFill>
                <a:solidFill>
                  <a:srgbClr val="FFFFFF"/>
                </a:solidFill>
              </a:uFill>
              <a:latin typeface="Arial"/>
            </a:endParaRPr>
          </a:p>
        </p:txBody>
      </p:sp>
      <p:sp>
        <p:nvSpPr>
          <p:cNvPr id="129"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How can we implement execution with limited privilege?</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Execute each program instruction in a simulator</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If the instruction is permitted, do the instruction</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Otherwise, stop the process</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Basic model in </a:t>
            </a:r>
            <a:r>
              <a:rPr lang="en-US" sz="2800" b="0" strike="noStrike" spc="-1" dirty="0" err="1">
                <a:solidFill>
                  <a:srgbClr val="000000"/>
                </a:solidFill>
                <a:uFill>
                  <a:solidFill>
                    <a:srgbClr val="FFFFFF"/>
                  </a:solidFill>
                </a:uFill>
                <a:latin typeface="Calibri"/>
              </a:rPr>
              <a:t>Javascript</a:t>
            </a:r>
            <a:r>
              <a:rPr lang="en-US" sz="2800" b="0" strike="noStrike" spc="-1" dirty="0">
                <a:solidFill>
                  <a:srgbClr val="000000"/>
                </a:solidFill>
                <a:uFill>
                  <a:solidFill>
                    <a:srgbClr val="FFFFFF"/>
                  </a:solidFill>
                </a:uFill>
                <a:latin typeface="Calibri"/>
              </a:rPr>
              <a:t> and other interpreted languages</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How do we go faster?</a:t>
            </a:r>
            <a:endParaRPr lang="en-US" sz="1800" b="0" strike="noStrike" spc="-1" dirty="0">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Run the unprivileged code directly on the CPU!</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4400" b="0" strike="noStrike" spc="-1">
                <a:solidFill>
                  <a:srgbClr val="000000"/>
                </a:solidFill>
                <a:uFill>
                  <a:solidFill>
                    <a:srgbClr val="FFFFFF"/>
                  </a:solidFill>
                </a:uFill>
                <a:latin typeface="Calibri"/>
              </a:rPr>
              <a:t>Hardware Support: </a:t>
            </a:r>
            <a:endParaRPr lang="en-US" sz="1800" b="0" strike="noStrike" spc="-1">
              <a:solidFill>
                <a:srgbClr val="000000"/>
              </a:solidFill>
              <a:uFill>
                <a:solidFill>
                  <a:srgbClr val="FFFFFF"/>
                </a:solidFill>
              </a:uFill>
              <a:latin typeface="Arial"/>
            </a:endParaRPr>
          </a:p>
          <a:p>
            <a:pPr algn="ctr">
              <a:lnSpc>
                <a:spcPct val="100000"/>
              </a:lnSpc>
            </a:pPr>
            <a:r>
              <a:rPr lang="en-US" sz="4400" b="0" strike="noStrike" spc="-1">
                <a:solidFill>
                  <a:srgbClr val="000000"/>
                </a:solidFill>
                <a:uFill>
                  <a:solidFill>
                    <a:srgbClr val="FFFFFF"/>
                  </a:solidFill>
                </a:uFill>
                <a:latin typeface="Calibri"/>
              </a:rPr>
              <a:t>Dual-Mode Operation</a:t>
            </a:r>
            <a:endParaRPr lang="en-US" sz="1800" b="0" strike="noStrike" spc="-1">
              <a:solidFill>
                <a:srgbClr val="000000"/>
              </a:solidFill>
              <a:uFill>
                <a:solidFill>
                  <a:srgbClr val="FFFFFF"/>
                </a:solidFill>
              </a:uFill>
              <a:latin typeface="Arial"/>
            </a:endParaRPr>
          </a:p>
        </p:txBody>
      </p:sp>
      <p:sp>
        <p:nvSpPr>
          <p:cNvPr id="131"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Kernel mode</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Execution with the full privileges of the hardware</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Read/write to any memory, access any I/O device, read/write any disk sector, send/read any packet</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User mode</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Limited privileges</a:t>
            </a:r>
            <a:endParaRPr lang="en-US"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Only those granted by the operating system kernel</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On the x86, mode stored in EFLAGS register</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On the MIPS, mode in the status register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A Model of a CPU</a:t>
            </a:r>
            <a:endParaRPr lang="en-US" sz="1800" b="0" strike="noStrike" spc="-1">
              <a:solidFill>
                <a:srgbClr val="000000"/>
              </a:solidFill>
              <a:uFill>
                <a:solidFill>
                  <a:srgbClr val="FFFFFF"/>
                </a:solidFill>
              </a:uFill>
              <a:latin typeface="Arial"/>
            </a:endParaRPr>
          </a:p>
        </p:txBody>
      </p:sp>
      <p:pic>
        <p:nvPicPr>
          <p:cNvPr id="133" name="Content Placeholder 5"/>
          <p:cNvPicPr/>
          <p:nvPr/>
        </p:nvPicPr>
        <p:blipFill>
          <a:blip r:embed="rId2"/>
          <a:srcRect t="-14543" b="-14543"/>
          <a:stretch/>
        </p:blipFill>
        <p:spPr>
          <a:xfrm>
            <a:off x="457200" y="1600200"/>
            <a:ext cx="8228880" cy="4525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7890</TotalTime>
  <Words>2933</Words>
  <Application>Microsoft Macintosh PowerPoint</Application>
  <PresentationFormat>On-screen Show (4:3)</PresentationFormat>
  <Paragraphs>440</Paragraphs>
  <Slides>58</Slides>
  <Notes>20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58</vt:i4>
      </vt:variant>
    </vt:vector>
  </HeadingPairs>
  <TitlesOfParts>
    <vt:vector size="68" baseType="lpstr">
      <vt:lpstr>Arial</vt:lpstr>
      <vt:lpstr>Calibri</vt:lpstr>
      <vt:lpstr>DejaVu Sans</vt:lpstr>
      <vt:lpstr>MS PGothic</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Kernel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OSPP: The Kernel Abstraction</dc:title>
  <dc:subject/>
  <dc:creator>Thomas Anderson</dc:creator>
  <dc:description>Copyright Thomas Anderson, 2012</dc:description>
  <cp:lastModifiedBy>Jianhui Yue</cp:lastModifiedBy>
  <cp:revision>117</cp:revision>
  <cp:lastPrinted>2012-09-26T05:02:31Z</cp:lastPrinted>
  <dcterms:created xsi:type="dcterms:W3CDTF">2014-10-01T16:55:19Z</dcterms:created>
  <dcterms:modified xsi:type="dcterms:W3CDTF">2017-02-06T20:25:18Z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15.0025</vt:lpwstr>
  </property>
  <property fmtid="{D5CDD505-2E9C-101B-9397-08002B2CF9AE}" pid="3" name="Company">
    <vt:lpwstr>University of Washington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63</vt:i4>
  </property>
</Properties>
</file>