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74" r:id="rId4"/>
    <p:sldId id="258" r:id="rId5"/>
    <p:sldId id="259" r:id="rId6"/>
    <p:sldId id="262" r:id="rId7"/>
    <p:sldId id="263" r:id="rId8"/>
    <p:sldId id="264" r:id="rId9"/>
    <p:sldId id="265" r:id="rId10"/>
    <p:sldId id="292" r:id="rId11"/>
    <p:sldId id="293" r:id="rId12"/>
    <p:sldId id="294" r:id="rId13"/>
    <p:sldId id="295" r:id="rId14"/>
    <p:sldId id="266" r:id="rId15"/>
    <p:sldId id="296" r:id="rId16"/>
    <p:sldId id="297" r:id="rId17"/>
    <p:sldId id="298" r:id="rId18"/>
    <p:sldId id="300" r:id="rId19"/>
    <p:sldId id="275" r:id="rId20"/>
    <p:sldId id="276" r:id="rId21"/>
    <p:sldId id="277" r:id="rId22"/>
    <p:sldId id="278" r:id="rId23"/>
    <p:sldId id="279" r:id="rId24"/>
    <p:sldId id="268" r:id="rId25"/>
    <p:sldId id="272" r:id="rId26"/>
    <p:sldId id="301" r:id="rId27"/>
    <p:sldId id="302" r:id="rId28"/>
    <p:sldId id="281" r:id="rId29"/>
    <p:sldId id="303" r:id="rId30"/>
    <p:sldId id="304" r:id="rId31"/>
    <p:sldId id="305" r:id="rId32"/>
    <p:sldId id="306" r:id="rId33"/>
    <p:sldId id="282" r:id="rId34"/>
    <p:sldId id="307" r:id="rId35"/>
    <p:sldId id="308" r:id="rId36"/>
    <p:sldId id="284" r:id="rId37"/>
    <p:sldId id="309" r:id="rId38"/>
    <p:sldId id="311" r:id="rId39"/>
    <p:sldId id="283" r:id="rId40"/>
    <p:sldId id="286" r:id="rId41"/>
    <p:sldId id="288" r:id="rId42"/>
    <p:sldId id="29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1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FDABC-58CD-3948-B12A-02A5BA297BD2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52372-3169-3E47-91B9-B9FD441558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5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6F2553-7350-4D97-9992-A0956810FC82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7203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D55A47-9679-492B-8EC6-7295BA700BC6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8573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013D87-01F7-410C-99DA-B22EB1338218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28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634542-98AF-450D-95A6-45B6A209FF26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56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07E792-CF19-4096-9DA0-CBF22ED2BC80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65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F1D079-A45F-49D2-8D18-59CF3EE3306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4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is this used – typically, fork a process, child and parent are now both running the same program.  One</a:t>
            </a:r>
            <a:r>
              <a:rPr lang="en-US" baseline="0" dirty="0" smtClean="0"/>
              <a:t> sets up the child program, and runs exec – becoming the new program</a:t>
            </a:r>
          </a:p>
          <a:p>
            <a:r>
              <a:rPr lang="en-US" baseline="0" dirty="0" smtClean="0"/>
              <a:t>The parent, usually, waits for the child to finish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could print first, or child could print first – you don’t know!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634FA2-2B64-4538-B75F-BADDA667D38F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9414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4FD3D2-6652-483A-9946-61519CCD63DB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641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EBEC63-AB50-4558-812F-AE6F4DBE65FA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0487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7EE0E3-5E22-49B7-A050-F45DD31D1757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4010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B7BBFE-9CC6-4D16-AD34-3542327CCF3A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778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3B87A5-95EE-4D85-ADE6-AA345C4C9EF3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3444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840C-9309-7048-A307-939ECE22D744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CSE381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07DD-0A04-D54E-82F3-EA808F92B46A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7B55-B15A-CE41-994C-1D57E48BB8BC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7ECD-C691-384D-871E-4C5632FC1050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F7F2-9460-064C-8865-95E27BBB4A95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802-C2C4-594F-87A3-A0ED2B772F64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1C8AB-81DD-9445-8921-214EB813DA42}" type="datetime1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7738-D05E-0445-A8E8-B94B0604B281}" type="datetime1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6C82-E1D9-314C-A877-798CD8E47633}" type="datetime1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DBE6-748B-A744-A5D8-11B008861E7C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B021-C2E3-0E4C-947F-7567B6A89083}" type="datetime1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B51CB-F328-1C41-9838-B53C364DCE18}" type="datetime1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4524"/>
            <a:ext cx="7772400" cy="1470025"/>
          </a:xfrm>
        </p:spPr>
        <p:txBody>
          <a:bodyPr/>
          <a:lstStyle/>
          <a:p>
            <a:r>
              <a:rPr lang="en-US" dirty="0" smtClean="0"/>
              <a:t>Chapter 3 The Programming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496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Instructor Jianhui Yue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CSE 381 </a:t>
            </a:r>
          </a:p>
          <a:p>
            <a:r>
              <a:rPr lang="en-US" smtClean="0">
                <a:solidFill>
                  <a:schemeClr val="tx1"/>
                </a:solidFill>
              </a:rPr>
              <a:t>Spring 2017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solidFill>
                  <a:schemeClr val="tx1"/>
                </a:solidFill>
              </a:rPr>
              <a:t>The exec family system calls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Load a new executable into the current process image.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current process image is erased (no return if the call is successful).</a:t>
            </a:r>
            <a:endParaRPr lang="en-US" dirty="0" smtClean="0"/>
          </a:p>
          <a:p>
            <a:pPr>
              <a:spcBef>
                <a:spcPct val="0"/>
              </a:spcBef>
              <a:defRPr/>
            </a:pPr>
            <a:r>
              <a:rPr lang="en-US" dirty="0" smtClean="0"/>
              <a:t>For more details, ‘man –a exec’</a:t>
            </a:r>
          </a:p>
          <a:p>
            <a:pPr>
              <a:spcBef>
                <a:spcPct val="0"/>
              </a:spcBef>
              <a:defRPr/>
            </a:pPr>
            <a:r>
              <a:rPr lang="en-US" dirty="0" smtClean="0"/>
              <a:t> An example:  execute the executable </a:t>
            </a:r>
            <a:r>
              <a:rPr lang="en-US" i="1" dirty="0" smtClean="0"/>
              <a:t>path.</a:t>
            </a:r>
          </a:p>
          <a:p>
            <a:pPr>
              <a:spcBef>
                <a:spcPct val="0"/>
              </a:spcBef>
              <a:defRPr/>
            </a:pPr>
            <a:endParaRPr lang="en-US" i="1" dirty="0" smtClean="0"/>
          </a:p>
          <a:p>
            <a:pPr lvl="1">
              <a:spcBef>
                <a:spcPct val="0"/>
              </a:spcBef>
              <a:buFontTx/>
              <a:buNone/>
              <a:defRPr/>
            </a:pP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execv</a:t>
            </a:r>
            <a:r>
              <a:rPr lang="en-US" i="1" dirty="0" smtClean="0"/>
              <a:t>(</a:t>
            </a:r>
            <a:r>
              <a:rPr lang="en-US" i="1" dirty="0" err="1" smtClean="0"/>
              <a:t>const</a:t>
            </a:r>
            <a:r>
              <a:rPr lang="en-US" i="1" dirty="0" smtClean="0"/>
              <a:t> char *path, char *</a:t>
            </a:r>
            <a:r>
              <a:rPr lang="en-US" i="1" dirty="0" err="1" smtClean="0"/>
              <a:t>const</a:t>
            </a:r>
            <a:r>
              <a:rPr lang="en-US" i="1" dirty="0" smtClean="0"/>
              <a:t> </a:t>
            </a:r>
            <a:r>
              <a:rPr lang="en-US" i="1" dirty="0" err="1" smtClean="0"/>
              <a:t>argv</a:t>
            </a:r>
            <a:r>
              <a:rPr lang="en-US" i="1" dirty="0" smtClean="0"/>
              <a:t>[]);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6724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298174" y="228600"/>
            <a:ext cx="4197626" cy="5570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#include &lt;</a:t>
            </a:r>
            <a:r>
              <a:rPr lang="en-US" altLang="en-US" sz="2000" dirty="0" err="1"/>
              <a:t>stdlib.h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#include &lt;</a:t>
            </a:r>
            <a:r>
              <a:rPr lang="en-US" altLang="en-US" sz="2000" dirty="0" err="1"/>
              <a:t>unistd.h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#include &lt;</a:t>
            </a:r>
            <a:r>
              <a:rPr lang="en-US" altLang="en-US" sz="2000" dirty="0" err="1"/>
              <a:t>iostream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 smtClean="0"/>
              <a:t>#include&lt;</a:t>
            </a:r>
            <a:r>
              <a:rPr lang="en-US" altLang="en-US" sz="2000" dirty="0" err="1" smtClean="0"/>
              <a:t>string.h</a:t>
            </a:r>
            <a:r>
              <a:rPr lang="en-US" altLang="en-US" sz="2000" dirty="0" smtClean="0"/>
              <a:t>&gt;</a:t>
            </a:r>
          </a:p>
          <a:p>
            <a:r>
              <a:rPr lang="en-US" altLang="en-US" sz="2000" dirty="0" smtClean="0"/>
              <a:t>main</a:t>
            </a:r>
            <a:r>
              <a:rPr lang="en-US" altLang="en-US" sz="2000" dirty="0"/>
              <a:t>() {</a:t>
            </a:r>
          </a:p>
          <a:p>
            <a:r>
              <a:rPr lang="en-US" altLang="en-US" sz="2000" dirty="0"/>
              <a:t>  char command[100];</a:t>
            </a:r>
          </a:p>
          <a:p>
            <a:r>
              <a:rPr lang="en-US" altLang="en-US" sz="2000" dirty="0"/>
              <a:t>  char *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[10];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strcpy</a:t>
            </a:r>
            <a:r>
              <a:rPr lang="en-US" altLang="en-US" sz="2000" dirty="0"/>
              <a:t>(command, “/bin/ls”);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[0] = command;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 smtClean="0"/>
              <a:t>strycpy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argv</a:t>
            </a:r>
            <a:r>
              <a:rPr lang="en-US" altLang="en-US" sz="2000" dirty="0" smtClean="0"/>
              <a:t>[1],  “/”);</a:t>
            </a:r>
            <a:endParaRPr lang="en-US" altLang="en-US" sz="2000" dirty="0"/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[2] = NULL;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execv</a:t>
            </a:r>
            <a:r>
              <a:rPr lang="en-US" altLang="en-US" sz="2000" dirty="0"/>
              <a:t>(command,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);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 &lt;&lt; “finished\n”;</a:t>
            </a:r>
          </a:p>
          <a:p>
            <a:r>
              <a:rPr lang="en-US" altLang="en-US" sz="2000" dirty="0"/>
              <a:t>}</a:t>
            </a:r>
          </a:p>
          <a:p>
            <a:endParaRPr lang="en-US" altLang="en-US" sz="2000" dirty="0"/>
          </a:p>
          <a:p>
            <a:r>
              <a:rPr lang="en-US" altLang="en-US" sz="3600" dirty="0" smtClean="0"/>
              <a:t>(“/</a:t>
            </a:r>
            <a:r>
              <a:rPr lang="en-US" altLang="en-US" sz="3600" dirty="0"/>
              <a:t>bin/ls /”)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5105400" y="609600"/>
            <a:ext cx="3657600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 dirty="0" smtClean="0"/>
              <a:t>How to set </a:t>
            </a:r>
            <a:r>
              <a:rPr lang="en-US" altLang="en-US" sz="2800" dirty="0" err="1" smtClean="0"/>
              <a:t>argv</a:t>
            </a:r>
            <a:r>
              <a:rPr lang="en-US" altLang="en-US" sz="2800" dirty="0" smtClean="0"/>
              <a:t>[ ]</a:t>
            </a:r>
            <a:r>
              <a:rPr lang="en-US" altLang="en-US" sz="3600" dirty="0" smtClean="0"/>
              <a:t> </a:t>
            </a:r>
            <a:endParaRPr lang="en-US" altLang="en-US" sz="3600" dirty="0"/>
          </a:p>
          <a:p>
            <a:pPr lvl="1">
              <a:buFontTx/>
              <a:buChar char="•"/>
            </a:pPr>
            <a:r>
              <a:rPr lang="en-US" altLang="en-US" sz="3600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argv</a:t>
            </a:r>
            <a:r>
              <a:rPr lang="en-US" altLang="en-US" dirty="0">
                <a:solidFill>
                  <a:srgbClr val="FF0000"/>
                </a:solidFill>
              </a:rPr>
              <a:t>[0] must always be the same as the command</a:t>
            </a:r>
            <a:r>
              <a:rPr lang="en-US" altLang="en-US" dirty="0"/>
              <a:t>.</a:t>
            </a:r>
          </a:p>
          <a:p>
            <a:pPr lvl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The last command argument must be followed by a NULL pointer</a:t>
            </a:r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645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7239000" cy="61863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#include &lt;</a:t>
            </a:r>
            <a:r>
              <a:rPr lang="en-US" altLang="en-US" sz="2000" dirty="0" err="1"/>
              <a:t>stdlib.h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#include &lt;</a:t>
            </a:r>
            <a:r>
              <a:rPr lang="en-US" altLang="en-US" sz="2000" dirty="0" err="1"/>
              <a:t>unistd.h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#include &lt;</a:t>
            </a:r>
            <a:r>
              <a:rPr lang="en-US" altLang="en-US" sz="2000" dirty="0" err="1"/>
              <a:t>iostream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r>
              <a:rPr lang="en-US" altLang="en-US" sz="2000" dirty="0" smtClean="0"/>
              <a:t>#include&lt;</a:t>
            </a:r>
            <a:r>
              <a:rPr lang="en-US" altLang="en-US" sz="2000" dirty="0" err="1" smtClean="0"/>
              <a:t>string.h</a:t>
            </a:r>
            <a:r>
              <a:rPr lang="en-US" altLang="en-US" sz="2000" dirty="0" smtClean="0"/>
              <a:t>&gt;</a:t>
            </a:r>
            <a:endParaRPr lang="en-US" altLang="en-US" sz="2000" dirty="0"/>
          </a:p>
          <a:p>
            <a:r>
              <a:rPr lang="en-US" altLang="en-US" sz="2000" dirty="0"/>
              <a:t>main() {</a:t>
            </a:r>
          </a:p>
          <a:p>
            <a:r>
              <a:rPr lang="en-US" altLang="en-US" sz="2000" dirty="0"/>
              <a:t>  char command[100];</a:t>
            </a:r>
          </a:p>
          <a:p>
            <a:r>
              <a:rPr lang="en-US" altLang="en-US" sz="2000" dirty="0"/>
              <a:t>  char *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[10];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strcpy</a:t>
            </a:r>
            <a:r>
              <a:rPr lang="en-US" altLang="en-US" sz="2000" dirty="0"/>
              <a:t>(command, </a:t>
            </a:r>
            <a:r>
              <a:rPr lang="en-US" altLang="en-US" sz="2000" dirty="0" smtClean="0"/>
              <a:t>“/</a:t>
            </a:r>
            <a:r>
              <a:rPr lang="en-US" altLang="en-US" sz="2000" dirty="0"/>
              <a:t>bin/ls”);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[0] = command;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 smtClean="0"/>
              <a:t>strcpy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argv</a:t>
            </a:r>
            <a:r>
              <a:rPr lang="en-US" altLang="en-US" sz="2000" dirty="0" smtClean="0"/>
              <a:t>[1</a:t>
            </a:r>
            <a:r>
              <a:rPr lang="en-US" altLang="en-US" sz="2000" dirty="0"/>
              <a:t>] </a:t>
            </a:r>
            <a:r>
              <a:rPr lang="en-US" altLang="en-US" sz="2000" dirty="0" smtClean="0"/>
              <a:t>,“/”);</a:t>
            </a:r>
            <a:endParaRPr lang="en-US" altLang="en-US" sz="2000" dirty="0"/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[2] = NULL;</a:t>
            </a:r>
          </a:p>
          <a:p>
            <a:r>
              <a:rPr lang="en-US" altLang="en-US" sz="2000" dirty="0"/>
              <a:t>  if (</a:t>
            </a:r>
            <a:r>
              <a:rPr lang="en-US" altLang="en-US" sz="2000" dirty="0" err="1"/>
              <a:t>execv</a:t>
            </a:r>
            <a:r>
              <a:rPr lang="en-US" altLang="en-US" sz="2000" dirty="0"/>
              <a:t>(command,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) != -1) </a:t>
            </a:r>
            <a:endParaRPr lang="en-US" altLang="en-US" sz="2000" dirty="0" smtClean="0"/>
          </a:p>
          <a:p>
            <a:r>
              <a:rPr lang="en-US" altLang="en-US" sz="2000" dirty="0" smtClean="0"/>
              <a:t>       </a:t>
            </a:r>
            <a:r>
              <a:rPr lang="en-US" altLang="en-US" sz="2000" dirty="0" err="1" smtClean="0"/>
              <a:t>std</a:t>
            </a:r>
            <a:r>
              <a:rPr lang="en-US" altLang="en-US" sz="2000" dirty="0" smtClean="0"/>
              <a:t>::</a:t>
            </a:r>
            <a:r>
              <a:rPr lang="en-US" altLang="en-US" sz="2000" dirty="0" err="1" smtClean="0"/>
              <a:t>cout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&lt;&lt; “successful!!\n”;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smtClean="0"/>
              <a:t>else</a:t>
            </a:r>
          </a:p>
          <a:p>
            <a:r>
              <a:rPr lang="en-US" altLang="en-US" sz="2000" dirty="0"/>
              <a:t> </a:t>
            </a:r>
            <a:r>
              <a:rPr lang="en-US" altLang="en-US" sz="2000" dirty="0" smtClean="0"/>
              <a:t>     </a:t>
            </a:r>
            <a:r>
              <a:rPr lang="en-US" altLang="en-US" sz="2000" dirty="0" err="1"/>
              <a:t>cout</a:t>
            </a:r>
            <a:r>
              <a:rPr lang="en-US" altLang="en-US" sz="2000" dirty="0"/>
              <a:t> &lt;&lt; “failed n”;</a:t>
            </a:r>
          </a:p>
          <a:p>
            <a:r>
              <a:rPr lang="en-US" altLang="en-US" sz="2000" dirty="0"/>
              <a:t>}</a:t>
            </a:r>
          </a:p>
          <a:p>
            <a:endParaRPr lang="en-US" altLang="en-US" sz="2000" dirty="0"/>
          </a:p>
          <a:p>
            <a:r>
              <a:rPr lang="en-US" altLang="en-US" sz="3600" dirty="0"/>
              <a:t>Any comment about this program?</a:t>
            </a:r>
          </a:p>
        </p:txBody>
      </p:sp>
    </p:spTree>
    <p:extLst>
      <p:ext uri="{BB962C8B-B14F-4D97-AF65-F5344CB8AC3E}">
        <p14:creationId xmlns:p14="http://schemas.microsoft.com/office/powerpoint/2010/main" val="335615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832167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Times New Roman" charset="0"/>
              </a:rPr>
              <a:t>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The exec family system calls destroy the parent process image. </a:t>
            </a:r>
          </a:p>
          <a:p>
            <a:pPr>
              <a:buFontTx/>
              <a:buChar char="•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What if we want to keep the original process image (e.g. to run multiple commands?)</a:t>
            </a:r>
            <a:endParaRPr lang="en-US">
              <a:latin typeface="Times New Roman" charset="0"/>
            </a:endParaRPr>
          </a:p>
          <a:p>
            <a:pPr lvl="1">
              <a:buFontTx/>
              <a:buChar char="•"/>
              <a:defRPr/>
            </a:pPr>
            <a:r>
              <a:rPr lang="en-US" i="1">
                <a:latin typeface="Times New Roman" charset="0"/>
              </a:rPr>
              <a:t> Fork an extra image to be destroyed by the exec system call.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33400" y="2971800"/>
            <a:ext cx="3814763" cy="327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#include &lt;stdlib.h&gt;</a:t>
            </a:r>
          </a:p>
          <a:p>
            <a:r>
              <a:rPr lang="en-US" altLang="en-US" sz="1600"/>
              <a:t>#include &lt;unistd.h&gt;</a:t>
            </a:r>
          </a:p>
          <a:p>
            <a:r>
              <a:rPr lang="en-US" altLang="en-US" sz="1600"/>
              <a:t>#include &lt;iostream.h&gt;</a:t>
            </a:r>
          </a:p>
          <a:p>
            <a:r>
              <a:rPr lang="en-US" altLang="en-US" sz="1600"/>
              <a:t>#include &lt;stdio.h&gt;</a:t>
            </a:r>
          </a:p>
          <a:p>
            <a:r>
              <a:rPr lang="en-US" altLang="en-US" sz="1600"/>
              <a:t>runcommand(char *command, char *argv[])</a:t>
            </a:r>
          </a:p>
          <a:p>
            <a:r>
              <a:rPr lang="en-US" altLang="en-US" sz="1600"/>
              <a:t>{</a:t>
            </a:r>
          </a:p>
          <a:p>
            <a:r>
              <a:rPr lang="en-US" altLang="en-US" sz="1600"/>
              <a:t>    if (fork() == 0) {</a:t>
            </a:r>
          </a:p>
          <a:p>
            <a:r>
              <a:rPr lang="en-US" altLang="en-US" sz="1600"/>
              <a:t>       // child process</a:t>
            </a:r>
          </a:p>
          <a:p>
            <a:r>
              <a:rPr lang="en-US" altLang="en-US" sz="1600"/>
              <a:t>       execv(command, argv);</a:t>
            </a:r>
          </a:p>
          <a:p>
            <a:r>
              <a:rPr lang="en-US" altLang="en-US" sz="1600"/>
              <a:t>    }</a:t>
            </a:r>
          </a:p>
          <a:p>
            <a:r>
              <a:rPr lang="en-US" altLang="en-US" sz="1600"/>
              <a:t>    // parent process</a:t>
            </a:r>
          </a:p>
          <a:p>
            <a:r>
              <a:rPr lang="en-US" altLang="en-US" sz="1600"/>
              <a:t>    // continue</a:t>
            </a:r>
          </a:p>
          <a:p>
            <a:r>
              <a:rPr lang="en-US" altLang="en-US" sz="1600"/>
              <a:t>}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4724400" y="4267200"/>
            <a:ext cx="3833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Run using a child process</a:t>
            </a:r>
          </a:p>
        </p:txBody>
      </p:sp>
    </p:spTree>
    <p:extLst>
      <p:ext uri="{BB962C8B-B14F-4D97-AF65-F5344CB8AC3E}">
        <p14:creationId xmlns:p14="http://schemas.microsoft.com/office/powerpoint/2010/main" val="329691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implement UNIX fork</a:t>
            </a:r>
          </a:p>
          <a:p>
            <a:pPr lvl="1"/>
            <a:r>
              <a:rPr lang="en-US" dirty="0" smtClean="0"/>
              <a:t>Load the program into the current address space</a:t>
            </a:r>
          </a:p>
          <a:p>
            <a:pPr lvl="1"/>
            <a:r>
              <a:rPr lang="en-US" dirty="0" smtClean="0"/>
              <a:t>Copy arguments into memory in the address space</a:t>
            </a:r>
          </a:p>
          <a:p>
            <a:pPr lvl="1"/>
            <a:r>
              <a:rPr lang="en-US" dirty="0" smtClean="0"/>
              <a:t>Initialize the hardware context to start execution at ``start''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832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i="1"/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8321675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 </a:t>
            </a:r>
            <a:r>
              <a:rPr lang="en-US" altLang="en-US" sz="2800" b="1"/>
              <a:t>Terminate process: </a:t>
            </a:r>
            <a:r>
              <a:rPr lang="en-US" altLang="en-US" sz="2800" b="1" i="1"/>
              <a:t>exit</a:t>
            </a:r>
            <a:endParaRPr lang="en-US" altLang="en-US" sz="2800"/>
          </a:p>
          <a:p>
            <a:pPr>
              <a:buFontTx/>
              <a:buChar char="•"/>
            </a:pPr>
            <a:endParaRPr lang="en-US" altLang="en-US" i="1"/>
          </a:p>
          <a:p>
            <a:r>
              <a:rPr lang="en-US" altLang="en-US" i="1"/>
              <a:t>      #include &lt;stdlib.h&gt;</a:t>
            </a:r>
          </a:p>
          <a:p>
            <a:pPr lvl="1"/>
            <a:r>
              <a:rPr lang="en-US" altLang="en-US" i="1"/>
              <a:t>void exit(int status); </a:t>
            </a:r>
          </a:p>
          <a:p>
            <a:pPr lvl="1"/>
            <a:endParaRPr lang="en-US" altLang="en-US" i="1"/>
          </a:p>
          <a:p>
            <a:pPr>
              <a:buFontTx/>
              <a:buChar char="•"/>
            </a:pPr>
            <a:r>
              <a:rPr lang="en-US" altLang="en-US" b="1"/>
              <a:t>  UNIX will call this routine automatically if it is not called by the user.</a:t>
            </a:r>
          </a:p>
          <a:p>
            <a:pPr>
              <a:buFontTx/>
              <a:buChar char="•"/>
            </a:pPr>
            <a:r>
              <a:rPr lang="en-US" altLang="en-US" b="1"/>
              <a:t> The status in exit can be examined by the parent process.</a:t>
            </a:r>
          </a:p>
          <a:p>
            <a:pPr>
              <a:buFontTx/>
              <a:buChar char="•"/>
            </a:pPr>
            <a:endParaRPr lang="en-US" altLang="en-US" b="1"/>
          </a:p>
          <a:p>
            <a:pPr>
              <a:buFontTx/>
              <a:buChar char="•"/>
            </a:pPr>
            <a:r>
              <a:rPr lang="en-US" altLang="en-US" b="1"/>
              <a:t> UNIX convention:</a:t>
            </a:r>
          </a:p>
          <a:p>
            <a:pPr lvl="1">
              <a:buFontTx/>
              <a:buChar char="•"/>
            </a:pPr>
            <a:r>
              <a:rPr lang="en-US" altLang="en-US" b="1"/>
              <a:t> All successful execution exits with code 0.</a:t>
            </a:r>
          </a:p>
          <a:p>
            <a:pPr lvl="2">
              <a:buFontTx/>
              <a:buChar char="•"/>
            </a:pPr>
            <a:r>
              <a:rPr lang="en-US" altLang="en-US" b="1"/>
              <a:t> Default exit code when the end of the main() function is reached. </a:t>
            </a:r>
          </a:p>
          <a:p>
            <a:pPr lvl="1">
              <a:buFontTx/>
              <a:buChar char="•"/>
            </a:pPr>
            <a:r>
              <a:rPr lang="en-US" altLang="en-US" b="1"/>
              <a:t> Exit code != 0 indicates abnormal execution.</a:t>
            </a:r>
          </a:p>
        </p:txBody>
      </p:sp>
    </p:spTree>
    <p:extLst>
      <p:ext uri="{BB962C8B-B14F-4D97-AF65-F5344CB8AC3E}">
        <p14:creationId xmlns:p14="http://schemas.microsoft.com/office/powerpoint/2010/main" val="1486846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88925" y="-552"/>
            <a:ext cx="83216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/>
              <a:t>  </a:t>
            </a:r>
            <a:r>
              <a:rPr lang="en-US" altLang="en-US" sz="2800" b="1" dirty="0"/>
              <a:t>Wait for a child process to stop: </a:t>
            </a:r>
            <a:r>
              <a:rPr lang="en-US" altLang="en-US" sz="2800" b="1" i="1" dirty="0"/>
              <a:t>wait, </a:t>
            </a:r>
            <a:r>
              <a:rPr lang="en-US" altLang="en-US" sz="2800" b="1" i="1" dirty="0" err="1"/>
              <a:t>waitpid</a:t>
            </a:r>
            <a:endParaRPr lang="en-US" altLang="en-US" sz="2800" dirty="0"/>
          </a:p>
          <a:p>
            <a:pPr>
              <a:buFontTx/>
              <a:buChar char="•"/>
            </a:pPr>
            <a:endParaRPr lang="en-US" altLang="en-US" i="1" dirty="0" smtClean="0"/>
          </a:p>
          <a:p>
            <a:r>
              <a:rPr lang="en-US" altLang="en-US" sz="2000" i="1" dirty="0" smtClean="0"/>
              <a:t>      </a:t>
            </a:r>
            <a:r>
              <a:rPr lang="en-US" altLang="en-US" sz="2000" i="1" dirty="0"/>
              <a:t>#include &lt;sys/</a:t>
            </a:r>
            <a:r>
              <a:rPr lang="en-US" altLang="en-US" sz="2000" i="1" dirty="0" err="1"/>
              <a:t>types.h</a:t>
            </a:r>
            <a:r>
              <a:rPr lang="en-US" altLang="en-US" sz="2000" i="1" dirty="0"/>
              <a:t>&gt;</a:t>
            </a:r>
          </a:p>
          <a:p>
            <a:r>
              <a:rPr lang="en-US" altLang="en-US" sz="2000" i="1" dirty="0"/>
              <a:t>      #include &lt;sys/</a:t>
            </a:r>
            <a:r>
              <a:rPr lang="en-US" altLang="en-US" sz="2000" i="1" dirty="0" err="1"/>
              <a:t>wait.h</a:t>
            </a:r>
            <a:r>
              <a:rPr lang="en-US" altLang="en-US" sz="2000" i="1" dirty="0"/>
              <a:t>&gt;</a:t>
            </a:r>
          </a:p>
          <a:p>
            <a:pPr lvl="1"/>
            <a:r>
              <a:rPr lang="en-US" altLang="en-US" sz="2000" i="1" dirty="0" err="1"/>
              <a:t>pid_t</a:t>
            </a:r>
            <a:r>
              <a:rPr lang="en-US" altLang="en-US" sz="2000" i="1" dirty="0"/>
              <a:t> wait(</a:t>
            </a:r>
            <a:r>
              <a:rPr lang="en-US" altLang="en-US" sz="2000" i="1" dirty="0" err="1"/>
              <a:t>int</a:t>
            </a:r>
            <a:r>
              <a:rPr lang="en-US" altLang="en-US" sz="2000" i="1" dirty="0"/>
              <a:t> *</a:t>
            </a:r>
            <a:r>
              <a:rPr lang="en-US" altLang="en-US" sz="2000" i="1" dirty="0" err="1"/>
              <a:t>stat_loc</a:t>
            </a:r>
            <a:r>
              <a:rPr lang="en-US" altLang="en-US" sz="2000" i="1" dirty="0"/>
              <a:t>); </a:t>
            </a:r>
          </a:p>
          <a:p>
            <a:pPr lvl="1"/>
            <a:r>
              <a:rPr lang="en-US" altLang="en-US" sz="2000" i="1" dirty="0" err="1"/>
              <a:t>pid_t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waitpid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pid_t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pid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int</a:t>
            </a:r>
            <a:r>
              <a:rPr lang="en-US" altLang="en-US" sz="2000" i="1" dirty="0"/>
              <a:t> *status, </a:t>
            </a:r>
            <a:r>
              <a:rPr lang="en-US" altLang="en-US" sz="2000" i="1" dirty="0" err="1"/>
              <a:t>int</a:t>
            </a:r>
            <a:r>
              <a:rPr lang="en-US" altLang="en-US" sz="2000" i="1" dirty="0"/>
              <a:t> options);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3440113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#include &lt;</a:t>
            </a:r>
            <a:r>
              <a:rPr lang="en-US" altLang="en-US" sz="1400" dirty="0" err="1"/>
              <a:t>stdlib.h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#include &lt;</a:t>
            </a:r>
            <a:r>
              <a:rPr lang="en-US" altLang="en-US" sz="1400" dirty="0" err="1"/>
              <a:t>unistd.h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#include &lt;</a:t>
            </a:r>
            <a:r>
              <a:rPr lang="en-US" altLang="en-US" sz="1400" dirty="0" err="1"/>
              <a:t>iostream.h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#include &lt;</a:t>
            </a:r>
            <a:r>
              <a:rPr lang="en-US" altLang="en-US" sz="1400" dirty="0" err="1"/>
              <a:t>stdio.h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 err="1"/>
              <a:t>runforeground</a:t>
            </a:r>
            <a:r>
              <a:rPr lang="en-US" altLang="en-US" sz="1400" dirty="0"/>
              <a:t>(char *command, char *</a:t>
            </a:r>
            <a:r>
              <a:rPr lang="en-US" altLang="en-US" sz="1400" dirty="0" err="1"/>
              <a:t>argv</a:t>
            </a:r>
            <a:r>
              <a:rPr lang="en-US" altLang="en-US" sz="1400" dirty="0"/>
              <a:t>[])</a:t>
            </a:r>
          </a:p>
          <a:p>
            <a:r>
              <a:rPr lang="en-US" altLang="en-US" sz="1400" dirty="0"/>
              <a:t>{</a:t>
            </a:r>
          </a:p>
          <a:p>
            <a:r>
              <a:rPr lang="en-US" altLang="en-US" sz="1400" dirty="0"/>
              <a:t>    </a:t>
            </a:r>
            <a:r>
              <a:rPr lang="en-US" altLang="en-US" sz="1400" dirty="0" err="1"/>
              <a:t>int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pid</a:t>
            </a:r>
            <a:r>
              <a:rPr lang="en-US" altLang="en-US" sz="1400" dirty="0"/>
              <a:t>, status, </a:t>
            </a:r>
            <a:r>
              <a:rPr lang="en-US" altLang="en-US" sz="1400" dirty="0" err="1"/>
              <a:t>rpid</a:t>
            </a:r>
            <a:r>
              <a:rPr lang="en-US" altLang="en-US" sz="1400" dirty="0"/>
              <a:t>;</a:t>
            </a:r>
          </a:p>
          <a:p>
            <a:r>
              <a:rPr lang="en-US" altLang="en-US" sz="1400" dirty="0"/>
              <a:t>    if ((</a:t>
            </a:r>
            <a:r>
              <a:rPr lang="en-US" altLang="en-US" sz="1400" dirty="0" err="1"/>
              <a:t>pid</a:t>
            </a:r>
            <a:r>
              <a:rPr lang="en-US" altLang="en-US" sz="1400" dirty="0"/>
              <a:t> = fork()) == 0) {</a:t>
            </a:r>
          </a:p>
          <a:p>
            <a:r>
              <a:rPr lang="en-US" altLang="en-US" sz="1400" dirty="0"/>
              <a:t>       // child process</a:t>
            </a:r>
          </a:p>
          <a:p>
            <a:r>
              <a:rPr lang="en-US" altLang="en-US" sz="1400" dirty="0"/>
              <a:t>       </a:t>
            </a:r>
            <a:r>
              <a:rPr lang="en-US" altLang="en-US" sz="1400" dirty="0" err="1"/>
              <a:t>execv</a:t>
            </a:r>
            <a:r>
              <a:rPr lang="en-US" altLang="en-US" sz="1400" dirty="0"/>
              <a:t>(command, </a:t>
            </a:r>
            <a:r>
              <a:rPr lang="en-US" altLang="en-US" sz="1400" dirty="0" err="1"/>
              <a:t>argv</a:t>
            </a:r>
            <a:r>
              <a:rPr lang="en-US" altLang="en-US" sz="1400" dirty="0"/>
              <a:t>);</a:t>
            </a:r>
          </a:p>
          <a:p>
            <a:r>
              <a:rPr lang="en-US" altLang="en-US" sz="1400" dirty="0"/>
              <a:t>    }</a:t>
            </a:r>
          </a:p>
          <a:p>
            <a:r>
              <a:rPr lang="en-US" altLang="en-US" sz="1400" dirty="0"/>
              <a:t>    </a:t>
            </a:r>
            <a:r>
              <a:rPr lang="en-US" altLang="en-US" sz="1400" dirty="0" err="1"/>
              <a:t>rpid</a:t>
            </a:r>
            <a:r>
              <a:rPr lang="en-US" altLang="en-US" sz="1400" dirty="0"/>
              <a:t> = wait(&amp;status);</a:t>
            </a:r>
          </a:p>
          <a:p>
            <a:r>
              <a:rPr lang="en-US" altLang="en-US" sz="1400" dirty="0"/>
              <a:t>    while ((</a:t>
            </a:r>
            <a:r>
              <a:rPr lang="en-US" altLang="en-US" sz="1400" dirty="0" err="1"/>
              <a:t>rpid</a:t>
            </a:r>
            <a:r>
              <a:rPr lang="en-US" altLang="en-US" sz="1400" dirty="0"/>
              <a:t>!= </a:t>
            </a:r>
            <a:r>
              <a:rPr lang="en-US" altLang="en-US" sz="1400" dirty="0" err="1"/>
              <a:t>pid</a:t>
            </a:r>
            <a:r>
              <a:rPr lang="en-US" altLang="en-US" sz="1400" dirty="0"/>
              <a:t>) &amp;&amp; (</a:t>
            </a:r>
            <a:r>
              <a:rPr lang="en-US" altLang="en-US" sz="1400" dirty="0" err="1"/>
              <a:t>rpid</a:t>
            </a:r>
            <a:r>
              <a:rPr lang="en-US" altLang="en-US" sz="1400" dirty="0"/>
              <a:t> != -1)) </a:t>
            </a:r>
          </a:p>
          <a:p>
            <a:r>
              <a:rPr lang="en-US" altLang="en-US" sz="1400" dirty="0"/>
              <a:t>        </a:t>
            </a:r>
            <a:r>
              <a:rPr lang="en-US" altLang="en-US" sz="1400" dirty="0" err="1"/>
              <a:t>rpid</a:t>
            </a:r>
            <a:r>
              <a:rPr lang="en-US" altLang="en-US" sz="1400" dirty="0"/>
              <a:t> = wait(&amp;status);</a:t>
            </a:r>
          </a:p>
          <a:p>
            <a:r>
              <a:rPr lang="en-US" altLang="en-US" sz="1400" dirty="0"/>
              <a:t>}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9600" y="6172200"/>
            <a:ext cx="304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Foreground running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181600" y="6035675"/>
            <a:ext cx="311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dirty="0"/>
              <a:t>Background running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181600" y="2743200"/>
            <a:ext cx="3490913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#include &lt;stdlib.h&gt;</a:t>
            </a:r>
          </a:p>
          <a:p>
            <a:r>
              <a:rPr lang="en-US" altLang="en-US" sz="1400"/>
              <a:t>#include &lt;unistd.h&gt;</a:t>
            </a:r>
          </a:p>
          <a:p>
            <a:r>
              <a:rPr lang="en-US" altLang="en-US" sz="1400"/>
              <a:t>#include &lt;iostream.h&gt;</a:t>
            </a:r>
          </a:p>
          <a:p>
            <a:r>
              <a:rPr lang="en-US" altLang="en-US" sz="1400"/>
              <a:t>#include &lt;stdio.h&gt;</a:t>
            </a:r>
          </a:p>
          <a:p>
            <a:r>
              <a:rPr lang="en-US" altLang="en-US" sz="1400"/>
              <a:t>runbackground(char *command, char *argv[])</a:t>
            </a:r>
          </a:p>
          <a:p>
            <a:r>
              <a:rPr lang="en-US" altLang="en-US" sz="1400"/>
              <a:t>{</a:t>
            </a:r>
          </a:p>
          <a:p>
            <a:r>
              <a:rPr lang="en-US" altLang="en-US" sz="1400"/>
              <a:t>    if (fork() == 0) {</a:t>
            </a:r>
          </a:p>
          <a:p>
            <a:r>
              <a:rPr lang="en-US" altLang="en-US" sz="1400"/>
              <a:t>       // child process</a:t>
            </a:r>
          </a:p>
          <a:p>
            <a:r>
              <a:rPr lang="en-US" altLang="en-US" sz="1400"/>
              <a:t>       execv(command, argv);</a:t>
            </a:r>
          </a:p>
          <a:p>
            <a:r>
              <a:rPr lang="en-US" altLang="en-US" sz="1400"/>
              <a:t>    }</a:t>
            </a:r>
          </a:p>
          <a:p>
            <a:r>
              <a:rPr lang="en-US" altLang="en-US" sz="1400"/>
              <a:t>    // parent process</a:t>
            </a:r>
          </a:p>
          <a:p>
            <a:r>
              <a:rPr lang="en-US" altLang="en-US" sz="1400"/>
              <a:t>    // continue</a:t>
            </a:r>
          </a:p>
          <a:p>
            <a:r>
              <a:rPr lang="en-US" altLang="en-US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855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88925" y="193675"/>
            <a:ext cx="8321675" cy="59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  </a:t>
            </a:r>
            <a:r>
              <a:rPr lang="en-US" altLang="en-US" sz="2800" b="1"/>
              <a:t>Exit/wait</a:t>
            </a:r>
            <a:endParaRPr lang="en-US" altLang="en-US" sz="2800"/>
          </a:p>
          <a:p>
            <a:pPr>
              <a:buFontTx/>
              <a:buChar char="•"/>
            </a:pPr>
            <a:endParaRPr lang="en-US" altLang="en-US" i="1"/>
          </a:p>
          <a:p>
            <a:pPr>
              <a:buFontTx/>
              <a:buChar char="•"/>
            </a:pPr>
            <a:r>
              <a:rPr lang="en-US" altLang="en-US" i="1"/>
              <a:t>     child                                                 parent       </a:t>
            </a:r>
          </a:p>
          <a:p>
            <a:r>
              <a:rPr lang="en-US" altLang="en-US" i="1"/>
              <a:t>      exit (10);                                          wait(&amp;stat_loc);</a:t>
            </a:r>
          </a:p>
          <a:p>
            <a:pPr lvl="1"/>
            <a:endParaRPr lang="en-US" altLang="en-US" b="1"/>
          </a:p>
          <a:p>
            <a:pPr>
              <a:buFontTx/>
              <a:buChar char="•"/>
            </a:pPr>
            <a:r>
              <a:rPr lang="en-US" altLang="en-US" b="1"/>
              <a:t> The status in exit can be examined in the wait.  See example6.c, example7.c</a:t>
            </a:r>
          </a:p>
          <a:p>
            <a:pPr>
              <a:buFontTx/>
              <a:buChar char="•"/>
            </a:pPr>
            <a:endParaRPr lang="en-US" altLang="en-US" b="1"/>
          </a:p>
          <a:p>
            <a:pPr lvl="1">
              <a:buFontTx/>
              <a:buChar char="•"/>
            </a:pPr>
            <a:r>
              <a:rPr lang="en-US" altLang="en-US" b="1"/>
              <a:t> status = WEXITSTATUS(stat_loc) </a:t>
            </a:r>
          </a:p>
          <a:p>
            <a:pPr lvl="1">
              <a:buFontTx/>
              <a:buChar char="•"/>
            </a:pPr>
            <a:r>
              <a:rPr lang="en-US" altLang="en-US" b="1"/>
              <a:t> status = 0 for successful execution.</a:t>
            </a:r>
          </a:p>
          <a:p>
            <a:pPr lvl="1">
              <a:buFontTx/>
              <a:buChar char="•"/>
            </a:pPr>
            <a:r>
              <a:rPr lang="en-US" altLang="en-US" b="1"/>
              <a:t> status != 0 for failed execution.</a:t>
            </a:r>
          </a:p>
          <a:p>
            <a:pPr lvl="1">
              <a:buFontTx/>
              <a:buChar char="•"/>
            </a:pPr>
            <a:endParaRPr lang="en-US" altLang="en-US" b="1"/>
          </a:p>
          <a:p>
            <a:pPr lvl="1">
              <a:buFontTx/>
              <a:buChar char="•"/>
            </a:pPr>
            <a:r>
              <a:rPr lang="en-US" altLang="en-US" b="1"/>
              <a:t> stat_loc also carries other information</a:t>
            </a:r>
          </a:p>
          <a:p>
            <a:pPr lvl="1">
              <a:buFontTx/>
              <a:buChar char="•"/>
            </a:pPr>
            <a:r>
              <a:rPr lang="en-US" altLang="en-US" b="1"/>
              <a:t> WIFSIGNALED(stat_loc)</a:t>
            </a:r>
          </a:p>
          <a:p>
            <a:pPr lvl="2">
              <a:buFontTx/>
              <a:buChar char="•"/>
            </a:pPr>
            <a:r>
              <a:rPr lang="en-US" altLang="en-US" b="1"/>
              <a:t> whether this process is killed by a signal (e.g ctrl-C).</a:t>
            </a:r>
          </a:p>
          <a:p>
            <a:pPr lvl="1">
              <a:buFontTx/>
              <a:buChar char="•"/>
            </a:pPr>
            <a:r>
              <a:rPr lang="en-US" altLang="en-US" b="1"/>
              <a:t> For more information, ‘man –a wait’</a:t>
            </a:r>
          </a:p>
        </p:txBody>
      </p:sp>
    </p:spTree>
    <p:extLst>
      <p:ext uri="{BB962C8B-B14F-4D97-AF65-F5344CB8AC3E}">
        <p14:creationId xmlns:p14="http://schemas.microsoft.com/office/powerpoint/2010/main" val="215362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8925" y="193675"/>
            <a:ext cx="83216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b="1" dirty="0">
                <a:latin typeface="Times New Roman" charset="0"/>
              </a:rPr>
              <a:t> Process manipulation system calls</a:t>
            </a:r>
          </a:p>
          <a:p>
            <a:pPr>
              <a:buFontTx/>
              <a:buChar char="•"/>
              <a:defRPr/>
            </a:pPr>
            <a:endParaRPr lang="en-US" b="1" dirty="0">
              <a:latin typeface="Times New Roman" charset="0"/>
            </a:endParaRPr>
          </a:p>
          <a:p>
            <a:pPr lvl="1"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fork()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-- duplicate current process</a:t>
            </a:r>
          </a:p>
          <a:p>
            <a:pPr lvl="1">
              <a:defRPr/>
            </a:pP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execv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()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-- run a new executable file in the current process</a:t>
            </a:r>
          </a:p>
          <a:p>
            <a:pPr lvl="1"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wait()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-- wait for the child process to finish</a:t>
            </a:r>
          </a:p>
          <a:p>
            <a:pPr lvl="1">
              <a:defRPr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exit()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 -- terminate process</a:t>
            </a:r>
            <a:r>
              <a:rPr lang="en-US" b="1" dirty="0">
                <a:latin typeface="Times New Roman" charset="0"/>
              </a:rPr>
              <a:t> </a:t>
            </a:r>
          </a:p>
          <a:p>
            <a:pPr lvl="1">
              <a:defRPr/>
            </a:pPr>
            <a:endParaRPr lang="en-US" b="1" dirty="0">
              <a:latin typeface="Times New Roman" charset="0"/>
            </a:endParaRPr>
          </a:p>
          <a:p>
            <a:pPr>
              <a:buFontTx/>
              <a:buChar char="•"/>
              <a:defRPr/>
            </a:pP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For each system call above, name one thing that is different from a </a:t>
            </a:r>
            <a:r>
              <a:rPr lang="en-US">
                <a:latin typeface="Times New Roman" charset="0"/>
              </a:rPr>
              <a:t>typical routine </a:t>
            </a:r>
            <a:r>
              <a:rPr lang="en-US" dirty="0">
                <a:latin typeface="Times New Roman" charset="0"/>
              </a:rPr>
              <a:t>call?</a:t>
            </a:r>
          </a:p>
          <a:p>
            <a:pPr>
              <a:defRPr/>
            </a:pPr>
            <a:endParaRPr lang="en-US" dirty="0">
              <a:latin typeface="Times New Roman" charset="0"/>
            </a:endParaRPr>
          </a:p>
          <a:p>
            <a:pPr>
              <a:defRPr/>
            </a:pPr>
            <a:endParaRPr lang="en-US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0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Predefine signals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Sending signals</a:t>
            </a:r>
          </a:p>
          <a:p>
            <a:r>
              <a:rPr lang="en-US" dirty="0" smtClean="0"/>
              <a:t>Signal handler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14554"/>
              </p:ext>
            </p:extLst>
          </p:nvPr>
        </p:nvGraphicFramePr>
        <p:xfrm>
          <a:off x="457200" y="2263617"/>
          <a:ext cx="8229600" cy="265176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SIGHUP 1 /* hangup */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SIGINT 2 /* interrupt */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SIGQUIT 3 /* quit */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SIGILL 4 /* illegal instruction */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SIGABRT 6 /* used by abort */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SIGKILL 9 /* hard kill */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SIGALRM 14 /* alarm clock */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 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SIGCONT 19 /* continue a stopped process */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 </a:t>
                      </a:r>
                      <a:r>
                        <a:rPr lang="en-US" dirty="0" smtClean="0"/>
                        <a:t>SIGCHLD 20 /* to parent on child stop or exit */</a:t>
                      </a:r>
                    </a:p>
                    <a:p>
                      <a:pPr algn="l"/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 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5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managing processes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exec, wait</a:t>
            </a:r>
          </a:p>
          <a:p>
            <a:r>
              <a:rPr lang="en-US" dirty="0" smtClean="0"/>
              <a:t>Performing I/O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pen, read, write, close</a:t>
            </a:r>
          </a:p>
          <a:p>
            <a:r>
              <a:rPr lang="en-US" dirty="0" smtClean="0"/>
              <a:t>Communicating between processes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ipe, dup, select, connect</a:t>
            </a:r>
          </a:p>
          <a:p>
            <a:r>
              <a:rPr lang="en-US" dirty="0" smtClean="0"/>
              <a:t>Example: implementing a shell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kill(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signal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 system call that send a signal to a process, </a:t>
            </a:r>
            <a:r>
              <a:rPr lang="en-US" dirty="0" err="1"/>
              <a:t>pid</a:t>
            </a:r>
            <a:r>
              <a:rPr lang="en-US" dirty="0"/>
              <a:t>. If </a:t>
            </a:r>
            <a:r>
              <a:rPr lang="en-US" dirty="0" err="1"/>
              <a:t>pid</a:t>
            </a:r>
            <a:r>
              <a:rPr lang="en-US" dirty="0"/>
              <a:t> is greater than zero, the signal is sent to the process whose process ID is equal to </a:t>
            </a:r>
            <a:r>
              <a:rPr lang="en-US" dirty="0" err="1"/>
              <a:t>pid</a:t>
            </a:r>
            <a:r>
              <a:rPr lang="en-US" dirty="0"/>
              <a:t>. If </a:t>
            </a:r>
            <a:r>
              <a:rPr lang="en-US" dirty="0" err="1"/>
              <a:t>pid</a:t>
            </a:r>
            <a:r>
              <a:rPr lang="en-US" dirty="0"/>
              <a:t> is 0, the signal is sent to all processes, except system processes. </a:t>
            </a:r>
            <a:endParaRPr lang="en-US" dirty="0" smtClean="0"/>
          </a:p>
          <a:p>
            <a:r>
              <a:rPr lang="en-US" dirty="0" err="1"/>
              <a:t>int</a:t>
            </a:r>
            <a:r>
              <a:rPr lang="en-US" dirty="0"/>
              <a:t> raise(</a:t>
            </a:r>
            <a:r>
              <a:rPr lang="en-US" dirty="0" err="1"/>
              <a:t>int</a:t>
            </a:r>
            <a:r>
              <a:rPr lang="en-US" dirty="0"/>
              <a:t> sig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sends the signal sig to the </a:t>
            </a:r>
            <a:r>
              <a:rPr lang="en-US" dirty="0" smtClean="0"/>
              <a:t>executing program</a:t>
            </a:r>
            <a:r>
              <a:rPr lang="en-US" dirty="0"/>
              <a:t>. raise() actually uses kill() to send the signal to the executing </a:t>
            </a:r>
            <a:r>
              <a:rPr lang="en-US" dirty="0" smtClean="0"/>
              <a:t>program: kill(</a:t>
            </a:r>
            <a:r>
              <a:rPr lang="en-US" dirty="0" err="1" smtClean="0"/>
              <a:t>getpid</a:t>
            </a:r>
            <a:r>
              <a:rPr lang="en-US" dirty="0"/>
              <a:t>(), sig);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sighandler_t</a:t>
            </a:r>
            <a:r>
              <a:rPr lang="en-US" dirty="0"/>
              <a:t> signal(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signum</a:t>
            </a:r>
            <a:r>
              <a:rPr lang="en-US" dirty="0"/>
              <a:t>, </a:t>
            </a:r>
            <a:r>
              <a:rPr lang="en-US" dirty="0" err="1"/>
              <a:t>sighandler_t</a:t>
            </a:r>
            <a:r>
              <a:rPr lang="en-US" dirty="0"/>
              <a:t> handler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It specifies the signal for its handler</a:t>
            </a:r>
          </a:p>
          <a:p>
            <a:pPr lvl="1"/>
            <a:r>
              <a:rPr lang="en-US" dirty="0" smtClean="0"/>
              <a:t>handler</a:t>
            </a:r>
          </a:p>
          <a:p>
            <a:pPr lvl="2"/>
            <a:r>
              <a:rPr lang="en-US" dirty="0" smtClean="0"/>
              <a:t>SIG_DFL default handler  </a:t>
            </a:r>
          </a:p>
          <a:p>
            <a:pPr lvl="2"/>
            <a:r>
              <a:rPr lang="en-US" dirty="0" smtClean="0"/>
              <a:t>SIG_IGN  ignore the signal</a:t>
            </a:r>
          </a:p>
          <a:p>
            <a:pPr lvl="2"/>
            <a:r>
              <a:rPr lang="en-US" dirty="0" smtClean="0"/>
              <a:t>A function pointer to user-defined handler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5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36" y="136926"/>
            <a:ext cx="8229600" cy="5781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926"/>
            <a:ext cx="9144000" cy="571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59" y="79429"/>
            <a:ext cx="8229600" cy="7194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230" y="719191"/>
            <a:ext cx="5554059" cy="6138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29" y="1227011"/>
            <a:ext cx="3808717" cy="47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5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733" y="110251"/>
            <a:ext cx="8229600" cy="804149"/>
          </a:xfrm>
        </p:spPr>
        <p:txBody>
          <a:bodyPr/>
          <a:lstStyle/>
          <a:p>
            <a:r>
              <a:rPr lang="en-US" dirty="0" smtClean="0"/>
              <a:t>UNIX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690"/>
            <a:ext cx="8229600" cy="508847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Uniformity</a:t>
            </a:r>
          </a:p>
          <a:p>
            <a:pPr lvl="1"/>
            <a:r>
              <a:rPr lang="en-US" dirty="0" smtClean="0"/>
              <a:t>All operations on all files, devices use the same set of system calls: open, close, read, write</a:t>
            </a:r>
          </a:p>
          <a:p>
            <a:r>
              <a:rPr lang="en-US" dirty="0" smtClean="0"/>
              <a:t>Open before use</a:t>
            </a:r>
          </a:p>
          <a:p>
            <a:pPr lvl="1"/>
            <a:r>
              <a:rPr lang="en-US" dirty="0" smtClean="0"/>
              <a:t>Open returns a handle (file descriptor) for use in later calls on the file</a:t>
            </a:r>
          </a:p>
          <a:p>
            <a:pPr lvl="1"/>
            <a:r>
              <a:rPr lang="en-US" dirty="0" smtClean="0"/>
              <a:t>OS checks permission and sets up internal bookkeeping</a:t>
            </a:r>
          </a:p>
          <a:p>
            <a:r>
              <a:rPr lang="en-US" dirty="0" smtClean="0"/>
              <a:t>Byte-oriented</a:t>
            </a:r>
          </a:p>
          <a:p>
            <a:r>
              <a:rPr lang="en-US" dirty="0" smtClean="0"/>
              <a:t>Kernel-buffered read/write</a:t>
            </a:r>
          </a:p>
          <a:p>
            <a:pPr lvl="1"/>
            <a:r>
              <a:rPr lang="en-US" dirty="0" smtClean="0"/>
              <a:t>Stream data stored in kernel buffer and returned to app on demand.</a:t>
            </a:r>
          </a:p>
          <a:p>
            <a:pPr lvl="1"/>
            <a:r>
              <a:rPr lang="en-US" dirty="0" smtClean="0"/>
              <a:t>Process to call read( ) blocks if data is not available</a:t>
            </a:r>
          </a:p>
          <a:p>
            <a:pPr lvl="1"/>
            <a:r>
              <a:rPr lang="en-US" dirty="0" smtClean="0"/>
              <a:t>Process to call write( ) blocks if writing data  too fast  than device can receive.  </a:t>
            </a:r>
          </a:p>
          <a:p>
            <a:r>
              <a:rPr lang="en-US" dirty="0" smtClean="0"/>
              <a:t>Explicit close</a:t>
            </a:r>
          </a:p>
          <a:p>
            <a:pPr lvl="1"/>
            <a:r>
              <a:rPr lang="en-US" dirty="0" smtClean="0"/>
              <a:t>To garbage collect the open file descriptor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977"/>
            <a:ext cx="8229600" cy="1143000"/>
          </a:xfrm>
        </p:spPr>
        <p:txBody>
          <a:bodyPr/>
          <a:lstStyle/>
          <a:p>
            <a:r>
              <a:rPr lang="en-US" dirty="0" smtClean="0"/>
              <a:t>Implementing a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539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char *</a:t>
            </a:r>
            <a:r>
              <a:rPr lang="en-US" sz="2000" dirty="0" err="1" smtClean="0"/>
              <a:t>prog</a:t>
            </a:r>
            <a:r>
              <a:rPr lang="en-US" sz="2000" dirty="0" smtClean="0"/>
              <a:t>, **</a:t>
            </a:r>
            <a:r>
              <a:rPr lang="en-US" sz="2000" dirty="0" err="1" smtClean="0"/>
              <a:t>args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 Read and parse the input a line at a time</a:t>
            </a:r>
          </a:p>
          <a:p>
            <a:pPr>
              <a:buNone/>
            </a:pPr>
            <a:r>
              <a:rPr lang="en-US" sz="2000" dirty="0" smtClean="0"/>
              <a:t>while (</a:t>
            </a:r>
            <a:r>
              <a:rPr lang="en-US" sz="2000" dirty="0" err="1" smtClean="0"/>
              <a:t>readAndParseCmdLine(&amp;prog</a:t>
            </a:r>
            <a:r>
              <a:rPr lang="en-US" sz="2000" dirty="0" smtClean="0"/>
              <a:t>, &amp;</a:t>
            </a:r>
            <a:r>
              <a:rPr lang="en-US" sz="2000" dirty="0" err="1" smtClean="0"/>
              <a:t>args</a:t>
            </a:r>
            <a:r>
              <a:rPr lang="en-US" sz="2000" dirty="0" smtClean="0"/>
              <a:t>)) {   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= fork();      // create a child process</a:t>
            </a:r>
          </a:p>
          <a:p>
            <a:pPr>
              <a:buNone/>
            </a:pPr>
            <a:r>
              <a:rPr lang="en-US" sz="2000" dirty="0" smtClean="0"/>
              <a:t>    if (</a:t>
            </a:r>
            <a:r>
              <a:rPr lang="en-US" sz="2000" dirty="0" err="1" smtClean="0"/>
              <a:t>child_pid</a:t>
            </a:r>
            <a:r>
              <a:rPr lang="en-US" sz="2000" dirty="0" smtClean="0"/>
              <a:t> == 0) {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exec(prog</a:t>
            </a:r>
            <a:r>
              <a:rPr lang="en-US" sz="2000" dirty="0" smtClean="0"/>
              <a:t>, </a:t>
            </a:r>
            <a:r>
              <a:rPr lang="en-US" sz="2000" dirty="0" err="1" smtClean="0"/>
              <a:t>args</a:t>
            </a:r>
            <a:r>
              <a:rPr lang="en-US" sz="2000" dirty="0" smtClean="0"/>
              <a:t>);       // I'm the child process.  Run program </a:t>
            </a:r>
          </a:p>
          <a:p>
            <a:pPr>
              <a:buNone/>
            </a:pPr>
            <a:r>
              <a:rPr lang="en-US" sz="2000" dirty="0" smtClean="0"/>
              <a:t>      // NOT REACHED</a:t>
            </a:r>
          </a:p>
          <a:p>
            <a:pPr>
              <a:buNone/>
            </a:pPr>
            <a:r>
              <a:rPr lang="en-US" sz="2000" dirty="0" smtClean="0"/>
              <a:t>    } else {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wait(child_pid</a:t>
            </a:r>
            <a:r>
              <a:rPr lang="en-US" sz="2000" dirty="0" smtClean="0"/>
              <a:t>);       // I'm the parent, wait for child</a:t>
            </a:r>
          </a:p>
          <a:p>
            <a:pPr>
              <a:buNone/>
            </a:pPr>
            <a:r>
              <a:rPr lang="en-US" sz="2000" dirty="0" smtClean="0"/>
              <a:t>       return 0;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001000" cy="6172200"/>
          </a:xfrm>
        </p:spPr>
        <p:txBody>
          <a:bodyPr/>
          <a:lstStyle/>
          <a:p>
            <a:r>
              <a:rPr lang="en-US" altLang="en-US" smtClean="0"/>
              <a:t>Pipes:</a:t>
            </a:r>
          </a:p>
          <a:p>
            <a:pPr lvl="1"/>
            <a:r>
              <a:rPr lang="en-US" altLang="en-US" smtClean="0"/>
              <a:t>two types of pipes, </a:t>
            </a:r>
            <a:r>
              <a:rPr lang="en-US" altLang="en-US" i="1" smtClean="0"/>
              <a:t>named pipes</a:t>
            </a:r>
            <a:r>
              <a:rPr lang="en-US" altLang="en-US" smtClean="0"/>
              <a:t> and </a:t>
            </a:r>
            <a:r>
              <a:rPr lang="en-US" altLang="en-US" i="1" smtClean="0"/>
              <a:t>unnamed pipes</a:t>
            </a:r>
          </a:p>
          <a:p>
            <a:pPr lvl="1"/>
            <a:r>
              <a:rPr lang="en-US" altLang="en-US" smtClean="0"/>
              <a:t>name pipes:</a:t>
            </a:r>
          </a:p>
          <a:p>
            <a:pPr lvl="2"/>
            <a:r>
              <a:rPr lang="en-US" altLang="en-US" smtClean="0"/>
              <a:t>like a file (create a named pipe (</a:t>
            </a:r>
            <a:r>
              <a:rPr lang="en-US" altLang="en-US" i="1" smtClean="0"/>
              <a:t>mknod</a:t>
            </a:r>
            <a:r>
              <a:rPr lang="en-US" altLang="en-US" smtClean="0"/>
              <a:t>), open, read/write)</a:t>
            </a:r>
          </a:p>
          <a:p>
            <a:pPr lvl="2"/>
            <a:r>
              <a:rPr lang="en-US" altLang="en-US" smtClean="0"/>
              <a:t> can be shared by any number of processes</a:t>
            </a:r>
          </a:p>
          <a:p>
            <a:pPr lvl="2"/>
            <a:r>
              <a:rPr lang="en-US" altLang="en-US" smtClean="0"/>
              <a:t>will not be discussed in detail.</a:t>
            </a:r>
          </a:p>
          <a:p>
            <a:pPr lvl="1"/>
            <a:r>
              <a:rPr lang="en-US" altLang="en-US" smtClean="0"/>
              <a:t>Unnamed pipes:</a:t>
            </a:r>
          </a:p>
          <a:p>
            <a:pPr lvl="2"/>
            <a:r>
              <a:rPr lang="en-US" altLang="en-US" smtClean="0"/>
              <a:t>an unnamed pipe does not associated with any file</a:t>
            </a:r>
          </a:p>
          <a:p>
            <a:pPr lvl="2"/>
            <a:r>
              <a:rPr lang="en-US" altLang="en-US" smtClean="0"/>
              <a:t>can only be shared by related processes (descendants of a process that creates the unnamed pipe).</a:t>
            </a:r>
          </a:p>
          <a:p>
            <a:pPr lvl="2"/>
            <a:r>
              <a:rPr lang="en-US" altLang="en-US" smtClean="0"/>
              <a:t>Created using system call pipe().</a:t>
            </a:r>
          </a:p>
        </p:txBody>
      </p:sp>
    </p:spTree>
    <p:extLst>
      <p:ext uri="{BB962C8B-B14F-4D97-AF65-F5344CB8AC3E}">
        <p14:creationId xmlns:p14="http://schemas.microsoft.com/office/powerpoint/2010/main" val="3148310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0010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Pipes and files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Both can be used to share information among processes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Both share the file API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Performance difference: 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A pipe is usually realized in memory, a file is not.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Pipe operations are memory operations, file operations are I/O operations.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Semantic difference: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A pipe is a fifo queue:</a:t>
            </a:r>
          </a:p>
          <a:p>
            <a:pPr lvl="3">
              <a:lnSpc>
                <a:spcPct val="90000"/>
              </a:lnSpc>
            </a:pPr>
            <a:r>
              <a:rPr lang="en-US" altLang="en-US" smtClean="0"/>
              <a:t>The content in a fifo queue can only be read once (the information is gone after the read operation).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A storage in a file is persistent</a:t>
            </a:r>
          </a:p>
          <a:p>
            <a:pPr lvl="3">
              <a:lnSpc>
                <a:spcPct val="90000"/>
              </a:lnSpc>
            </a:pPr>
            <a:r>
              <a:rPr lang="en-US" altLang="en-US" smtClean="0"/>
              <a:t>The content can be used many times. </a:t>
            </a:r>
          </a:p>
        </p:txBody>
      </p:sp>
    </p:spTree>
    <p:extLst>
      <p:ext uri="{BB962C8B-B14F-4D97-AF65-F5344CB8AC3E}">
        <p14:creationId xmlns:p14="http://schemas.microsoft.com/office/powerpoint/2010/main" val="304150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622"/>
            <a:ext cx="8229600" cy="5575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4048"/>
            <a:ext cx="8229600" cy="2878940"/>
          </a:xfrm>
        </p:spPr>
        <p:txBody>
          <a:bodyPr>
            <a:normAutofit/>
          </a:bodyPr>
          <a:lstStyle/>
          <a:p>
            <a:r>
              <a:rPr lang="en-US" dirty="0" smtClean="0"/>
              <a:t>A UNIX pipe is kernel buffer with two file descriptors, one for writing and one reading.</a:t>
            </a:r>
          </a:p>
          <a:p>
            <a:r>
              <a:rPr lang="en-US" dirty="0" smtClean="0"/>
              <a:t>Pipe( </a:t>
            </a:r>
            <a:r>
              <a:rPr lang="en-US" dirty="0" err="1" smtClean="0"/>
              <a:t>fd</a:t>
            </a:r>
            <a:r>
              <a:rPr lang="en-US" dirty="0" smtClean="0"/>
              <a:t>[2])</a:t>
            </a:r>
          </a:p>
          <a:p>
            <a:pPr lvl="1"/>
            <a:r>
              <a:rPr lang="en-US" dirty="0" err="1"/>
              <a:t>fd</a:t>
            </a:r>
            <a:r>
              <a:rPr lang="en-US" dirty="0"/>
              <a:t>[0] is set up for reading, </a:t>
            </a:r>
            <a:r>
              <a:rPr lang="en-US" dirty="0" err="1"/>
              <a:t>fd</a:t>
            </a:r>
            <a:r>
              <a:rPr lang="en-US" dirty="0"/>
              <a:t>[1] is set up for </a:t>
            </a:r>
            <a:r>
              <a:rPr lang="en-US" dirty="0" smtClean="0"/>
              <a:t>writing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8" y="1123235"/>
            <a:ext cx="6760395" cy="20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96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001000" cy="6172200"/>
          </a:xfrm>
        </p:spPr>
        <p:txBody>
          <a:bodyPr/>
          <a:lstStyle/>
          <a:p>
            <a:r>
              <a:rPr lang="en-US" altLang="en-US" smtClean="0"/>
              <a:t>The pipe system call</a:t>
            </a:r>
          </a:p>
          <a:p>
            <a:pPr lvl="1"/>
            <a:r>
              <a:rPr lang="en-US" altLang="en-US" smtClean="0"/>
              <a:t>open unnamed pipes</a:t>
            </a:r>
          </a:p>
          <a:p>
            <a:pPr lvl="1"/>
            <a:r>
              <a:rPr lang="en-US" altLang="en-US" smtClean="0"/>
              <a:t>syntax</a:t>
            </a:r>
          </a:p>
          <a:p>
            <a:pPr lvl="2">
              <a:buFontTx/>
              <a:buNone/>
            </a:pPr>
            <a:r>
              <a:rPr lang="en-US" altLang="en-US" smtClean="0"/>
              <a:t>int pipe(int fds[2])</a:t>
            </a:r>
          </a:p>
          <a:p>
            <a:pPr lvl="1"/>
            <a:r>
              <a:rPr lang="en-US" altLang="en-US" smtClean="0"/>
              <a:t>semantic</a:t>
            </a:r>
          </a:p>
          <a:p>
            <a:pPr lvl="2">
              <a:buFontTx/>
              <a:buNone/>
            </a:pPr>
            <a:r>
              <a:rPr lang="en-US" altLang="en-US" smtClean="0"/>
              <a:t>create a pipe and returns two file descriptors fds[0] and fds[1]</a:t>
            </a:r>
            <a:endParaRPr lang="en-US" altLang="en-US" i="1" smtClean="0"/>
          </a:p>
          <a:p>
            <a:pPr lvl="2">
              <a:buFontTx/>
              <a:buNone/>
            </a:pPr>
            <a:endParaRPr lang="en-US" altLang="en-US" i="1" smtClean="0"/>
          </a:p>
          <a:p>
            <a:pPr lvl="2">
              <a:buFontTx/>
              <a:buNone/>
            </a:pPr>
            <a:r>
              <a:rPr lang="en-US" altLang="en-US" smtClean="0"/>
              <a:t>a read from fds[0] accesses the data written to fds[1] on a fifo basis.</a:t>
            </a:r>
          </a:p>
          <a:p>
            <a:pPr lvl="2">
              <a:buFontTx/>
              <a:buNone/>
            </a:pPr>
            <a:endParaRPr lang="en-US" altLang="en-US" smtClean="0"/>
          </a:p>
          <a:p>
            <a:pPr lvl="2">
              <a:buFontTx/>
              <a:buNone/>
            </a:pPr>
            <a:r>
              <a:rPr lang="en-US" altLang="en-US" smtClean="0"/>
              <a:t>the pipe has a limited size (64K in most systems) -- cannot write to the pipe infinitely.</a:t>
            </a:r>
            <a:endParaRPr lang="en-US" altLang="en-US" i="1" smtClean="0"/>
          </a:p>
        </p:txBody>
      </p:sp>
    </p:spTree>
    <p:extLst>
      <p:ext uri="{BB962C8B-B14F-4D97-AF65-F5344CB8AC3E}">
        <p14:creationId xmlns:p14="http://schemas.microsoft.com/office/powerpoint/2010/main" val="141614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264"/>
            <a:ext cx="8229600" cy="1143000"/>
          </a:xfrm>
        </p:spPr>
        <p:txBody>
          <a:bodyPr/>
          <a:lstStyle/>
          <a:p>
            <a:r>
              <a:rPr lang="en-US" dirty="0" smtClean="0"/>
              <a:t>Functions of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management</a:t>
            </a:r>
          </a:p>
          <a:p>
            <a:r>
              <a:rPr lang="en-US" dirty="0" smtClean="0"/>
              <a:t>Input/output</a:t>
            </a:r>
          </a:p>
          <a:p>
            <a:r>
              <a:rPr lang="en-US" dirty="0" smtClean="0"/>
              <a:t>Thread management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File systems and storage </a:t>
            </a:r>
          </a:p>
          <a:p>
            <a:r>
              <a:rPr lang="en-US" dirty="0" smtClean="0"/>
              <a:t>Networking</a:t>
            </a:r>
          </a:p>
          <a:p>
            <a:r>
              <a:rPr lang="en-US" dirty="0" smtClean="0"/>
              <a:t>Graphics and window management</a:t>
            </a:r>
          </a:p>
          <a:p>
            <a:r>
              <a:rPr lang="en-US" dirty="0" smtClean="0"/>
              <a:t>Authentication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0010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 smtClean="0"/>
              <a:t>#include &lt;</a:t>
            </a:r>
            <a:r>
              <a:rPr lang="en-US" altLang="en-US" sz="2000" dirty="0" err="1" smtClean="0"/>
              <a:t>unistd.h</a:t>
            </a:r>
            <a:r>
              <a:rPr lang="en-US" altLang="en-US" sz="2000" dirty="0" smtClean="0"/>
              <a:t>&gt;</a:t>
            </a:r>
          </a:p>
          <a:p>
            <a:pPr>
              <a:buFontTx/>
              <a:buNone/>
            </a:pPr>
            <a:r>
              <a:rPr lang="en-US" altLang="en-US" sz="2000" dirty="0" smtClean="0"/>
              <a:t>#include &lt;</a:t>
            </a:r>
            <a:r>
              <a:rPr lang="en-US" altLang="en-US" sz="2000" dirty="0" err="1" smtClean="0"/>
              <a:t>stdio.h</a:t>
            </a:r>
            <a:r>
              <a:rPr lang="en-US" altLang="en-US" sz="2000" dirty="0" smtClean="0"/>
              <a:t>&gt;</a:t>
            </a:r>
          </a:p>
          <a:p>
            <a:pPr>
              <a:buFontTx/>
              <a:buNone/>
            </a:pPr>
            <a:r>
              <a:rPr lang="en-US" altLang="en-US" sz="2000" dirty="0" smtClean="0"/>
              <a:t>main()</a:t>
            </a:r>
          </a:p>
          <a:p>
            <a:pPr>
              <a:buFontTx/>
              <a:buNone/>
            </a:pPr>
            <a:r>
              <a:rPr lang="en-US" altLang="en-US" sz="2000" dirty="0" smtClean="0"/>
              <a:t>{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char *s, </a:t>
            </a:r>
            <a:r>
              <a:rPr lang="en-US" altLang="en-US" sz="2000" dirty="0" err="1" smtClean="0"/>
              <a:t>buf</a:t>
            </a:r>
            <a:r>
              <a:rPr lang="en-US" altLang="en-US" sz="2000" dirty="0" smtClean="0"/>
              <a:t>[1024];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[2];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s = “hello world\n”;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pipe(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write(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[1], s, </a:t>
            </a:r>
            <a:r>
              <a:rPr lang="en-US" altLang="en-US" sz="2000" dirty="0" err="1" smtClean="0"/>
              <a:t>strlen</a:t>
            </a:r>
            <a:r>
              <a:rPr lang="en-US" altLang="en-US" sz="2000" dirty="0" smtClean="0"/>
              <a:t>(s));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read(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[0], </a:t>
            </a:r>
            <a:r>
              <a:rPr lang="en-US" altLang="en-US" sz="2000" dirty="0" err="1" smtClean="0"/>
              <a:t>buf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strlen</a:t>
            </a:r>
            <a:r>
              <a:rPr lang="en-US" altLang="en-US" sz="2000" dirty="0" smtClean="0"/>
              <a:t>(s));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(“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[0] = %d, 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[1] = %d\n”, 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[0], 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[1]);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write(1, </a:t>
            </a:r>
            <a:r>
              <a:rPr lang="en-US" altLang="en-US" sz="2000" dirty="0" err="1" smtClean="0"/>
              <a:t>buf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strlen</a:t>
            </a:r>
            <a:r>
              <a:rPr lang="en-US" altLang="en-US" sz="2000" dirty="0" smtClean="0"/>
              <a:t>(s));</a:t>
            </a:r>
          </a:p>
          <a:p>
            <a:pPr>
              <a:buFontTx/>
              <a:buNone/>
            </a:pPr>
            <a:r>
              <a:rPr lang="en-US" altLang="en-US" sz="2000" dirty="0" smtClean="0"/>
              <a:t>}</a:t>
            </a:r>
          </a:p>
          <a:p>
            <a:pPr>
              <a:buFontTx/>
              <a:buNone/>
            </a:pPr>
            <a:r>
              <a:rPr lang="en-US" altLang="en-US" i="1" dirty="0" smtClean="0"/>
              <a:t>/* pipe1.c */</a:t>
            </a:r>
          </a:p>
        </p:txBody>
      </p:sp>
    </p:spTree>
    <p:extLst>
      <p:ext uri="{BB962C8B-B14F-4D97-AF65-F5344CB8AC3E}">
        <p14:creationId xmlns:p14="http://schemas.microsoft.com/office/powerpoint/2010/main" val="2342190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001000" cy="6172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#include &lt;</a:t>
            </a:r>
            <a:r>
              <a:rPr lang="en-US" altLang="en-US" sz="2000" dirty="0" err="1" smtClean="0"/>
              <a:t>unistd.h</a:t>
            </a:r>
            <a:r>
              <a:rPr lang="en-US" altLang="en-US" sz="2000" dirty="0" smtClean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#include &lt;</a:t>
            </a:r>
            <a:r>
              <a:rPr lang="en-US" altLang="en-US" sz="2000" dirty="0" err="1" smtClean="0"/>
              <a:t>stdio.h</a:t>
            </a:r>
            <a:r>
              <a:rPr lang="en-US" altLang="en-US" sz="2000" dirty="0" smtClean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char *s, </a:t>
            </a:r>
            <a:r>
              <a:rPr lang="en-US" altLang="en-US" sz="2000" dirty="0" err="1" smtClean="0"/>
              <a:t>buf</a:t>
            </a:r>
            <a:r>
              <a:rPr lang="en-US" altLang="en-US" sz="2000" dirty="0" smtClean="0"/>
              <a:t>[1024];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[2];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s = “hello world\n”;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pipe(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if (fork() == 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   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(“child process: \n”);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    write(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[1], s, 12); exit(0);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read(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[0], </a:t>
            </a:r>
            <a:r>
              <a:rPr lang="en-US" altLang="en-US" sz="2000" dirty="0" err="1" smtClean="0"/>
              <a:t>buf</a:t>
            </a:r>
            <a:r>
              <a:rPr lang="en-US" altLang="en-US" sz="2000" dirty="0" smtClean="0"/>
              <a:t>, 6);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write(1, </a:t>
            </a:r>
            <a:r>
              <a:rPr lang="en-US" altLang="en-US" sz="2000" dirty="0" err="1" smtClean="0"/>
              <a:t>buf</a:t>
            </a:r>
            <a:r>
              <a:rPr lang="en-US" altLang="en-US" sz="2000" dirty="0" smtClean="0"/>
              <a:t>, 6);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 dirty="0" smtClean="0"/>
              <a:t>/* pipe2.c : using pipe with fork*/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 dirty="0" smtClean="0"/>
              <a:t>IPC can be used to enforce the order of the execution of processes.</a:t>
            </a:r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52633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0010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 smtClean="0"/>
              <a:t>main()</a:t>
            </a:r>
          </a:p>
          <a:p>
            <a:pPr>
              <a:buFontTx/>
              <a:buNone/>
            </a:pPr>
            <a:r>
              <a:rPr lang="en-US" altLang="en-US" sz="2000" dirty="0" smtClean="0"/>
              <a:t>{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char *s, </a:t>
            </a:r>
            <a:r>
              <a:rPr lang="en-US" altLang="en-US" sz="2000" dirty="0" err="1" smtClean="0"/>
              <a:t>buf</a:t>
            </a:r>
            <a:r>
              <a:rPr lang="en-US" altLang="en-US" sz="2000" dirty="0" smtClean="0"/>
              <a:t>[1024];                                      11111   33333   11111  33333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[2];                                                    22222   44444   33333  11111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s = “hello world\n”;                                    33333   11111   22222  22222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pipe(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);                                                    44444    22222   44444  44444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if (fork() == 0) {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   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(“11111 \n”);     /* how to make 111111 before 444444 */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    read(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[0], s, 6);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   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(“22222\n”);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} else {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 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(“33333\n”);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  write(</a:t>
            </a:r>
            <a:r>
              <a:rPr lang="en-US" altLang="en-US" sz="2000" dirty="0" err="1" smtClean="0"/>
              <a:t>fds</a:t>
            </a:r>
            <a:r>
              <a:rPr lang="en-US" altLang="en-US" sz="2000" dirty="0" smtClean="0"/>
              <a:t>[1], </a:t>
            </a:r>
            <a:r>
              <a:rPr lang="en-US" altLang="en-US" sz="2000" dirty="0" err="1" smtClean="0"/>
              <a:t>buf</a:t>
            </a:r>
            <a:r>
              <a:rPr lang="en-US" altLang="en-US" sz="2000" dirty="0" smtClean="0"/>
              <a:t>, 6);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   </a:t>
            </a:r>
            <a:r>
              <a:rPr lang="en-US" altLang="en-US" sz="2000" dirty="0" err="1" smtClean="0"/>
              <a:t>printf</a:t>
            </a:r>
            <a:r>
              <a:rPr lang="en-US" altLang="en-US" sz="2000" dirty="0" smtClean="0"/>
              <a:t>(“44444\n”)</a:t>
            </a:r>
          </a:p>
          <a:p>
            <a:pPr>
              <a:buFontTx/>
              <a:buNone/>
            </a:pPr>
            <a:r>
              <a:rPr lang="en-US" altLang="en-US" sz="2000" dirty="0" smtClean="0"/>
              <a:t>    }</a:t>
            </a:r>
          </a:p>
          <a:p>
            <a:pPr>
              <a:buFontTx/>
              <a:buNone/>
            </a:pPr>
            <a:r>
              <a:rPr lang="en-US" altLang="en-US" sz="2000" dirty="0" smtClean="0"/>
              <a:t>} /* pipe3.c */</a:t>
            </a:r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683060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91" y="174661"/>
            <a:ext cx="7535524" cy="668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75" y="14823"/>
            <a:ext cx="8229600" cy="6192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Pipe( )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43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001000" cy="6172200"/>
          </a:xfrm>
        </p:spPr>
        <p:txBody>
          <a:bodyPr/>
          <a:lstStyle/>
          <a:p>
            <a:r>
              <a:rPr lang="en-US" altLang="en-US" sz="2800" smtClean="0"/>
              <a:t>Each process records all the files opened in its context, the file descriptor table  in the process table entry. </a:t>
            </a:r>
            <a:endParaRPr lang="en-US" altLang="en-US" smtClean="0"/>
          </a:p>
          <a:p>
            <a:endParaRPr lang="en-US" altLang="en-US" smtClean="0"/>
          </a:p>
          <a:p>
            <a:pPr lvl="1">
              <a:buFontTx/>
              <a:buNone/>
            </a:pPr>
            <a:endParaRPr lang="en-US" altLang="en-US" sz="2000" smtClean="0"/>
          </a:p>
          <a:p>
            <a:pPr lvl="1">
              <a:buFontTx/>
              <a:buNone/>
            </a:pPr>
            <a:endParaRPr lang="en-US" altLang="en-US" sz="2000" smtClean="0"/>
          </a:p>
          <a:p>
            <a:pPr lvl="1">
              <a:buFontTx/>
              <a:buNone/>
            </a:pPr>
            <a:endParaRPr lang="en-US" altLang="en-US" sz="2000" smtClean="0"/>
          </a:p>
          <a:p>
            <a:pPr lvl="1">
              <a:buFontTx/>
              <a:buNone/>
            </a:pPr>
            <a:endParaRPr lang="en-US" altLang="en-US" sz="2000" smtClean="0"/>
          </a:p>
        </p:txBody>
      </p:sp>
      <p:sp>
        <p:nvSpPr>
          <p:cNvPr id="3075" name="Text Box 1027"/>
          <p:cNvSpPr txBox="1">
            <a:spLocks noChangeArrowheads="1"/>
          </p:cNvSpPr>
          <p:nvPr/>
        </p:nvSpPr>
        <p:spPr bwMode="auto">
          <a:xfrm>
            <a:off x="1584325" y="2071688"/>
            <a:ext cx="185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Process context</a:t>
            </a:r>
            <a:endParaRPr lang="en-US" altLang="en-US"/>
          </a:p>
        </p:txBody>
      </p:sp>
      <p:sp>
        <p:nvSpPr>
          <p:cNvPr id="3076" name="Text Box 1028"/>
          <p:cNvSpPr txBox="1">
            <a:spLocks noChangeArrowheads="1"/>
          </p:cNvSpPr>
          <p:nvPr/>
        </p:nvSpPr>
        <p:spPr bwMode="auto">
          <a:xfrm>
            <a:off x="2057400" y="2743200"/>
            <a:ext cx="202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process descriptor</a:t>
            </a:r>
            <a:endParaRPr lang="en-US" altLang="en-US"/>
          </a:p>
        </p:txBody>
      </p:sp>
      <p:sp>
        <p:nvSpPr>
          <p:cNvPr id="3077" name="Text Box 1029"/>
          <p:cNvSpPr txBox="1">
            <a:spLocks noChangeArrowheads="1"/>
          </p:cNvSpPr>
          <p:nvPr/>
        </p:nvSpPr>
        <p:spPr bwMode="auto">
          <a:xfrm>
            <a:off x="2514600" y="3429000"/>
            <a:ext cx="215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file descriptor table</a:t>
            </a:r>
            <a:endParaRPr lang="en-US" altLang="en-US"/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2209800" y="3810000"/>
            <a:ext cx="3111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0</a:t>
            </a:r>
          </a:p>
          <a:p>
            <a:r>
              <a:rPr lang="en-US" altLang="en-US" sz="2000"/>
              <a:t>1</a:t>
            </a:r>
          </a:p>
          <a:p>
            <a:r>
              <a:rPr lang="en-US" altLang="en-US" sz="2000"/>
              <a:t>2</a:t>
            </a:r>
          </a:p>
          <a:p>
            <a:r>
              <a:rPr lang="en-US" altLang="en-US" sz="2000"/>
              <a:t>3</a:t>
            </a:r>
          </a:p>
          <a:p>
            <a:r>
              <a:rPr lang="en-US" altLang="en-US" sz="2000"/>
              <a:t>4</a:t>
            </a:r>
            <a:endParaRPr lang="en-US" altLang="en-US"/>
          </a:p>
        </p:txBody>
      </p:sp>
      <p:sp>
        <p:nvSpPr>
          <p:cNvPr id="3079" name="Rectangle 1031"/>
          <p:cNvSpPr>
            <a:spLocks noChangeArrowheads="1"/>
          </p:cNvSpPr>
          <p:nvPr/>
        </p:nvSpPr>
        <p:spPr bwMode="auto">
          <a:xfrm>
            <a:off x="1447800" y="1981200"/>
            <a:ext cx="3505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80" name="Rectangle 1032"/>
          <p:cNvSpPr>
            <a:spLocks noChangeArrowheads="1"/>
          </p:cNvSpPr>
          <p:nvPr/>
        </p:nvSpPr>
        <p:spPr bwMode="auto">
          <a:xfrm>
            <a:off x="2133600" y="2819400"/>
            <a:ext cx="2743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81" name="Rectangle 1036"/>
          <p:cNvSpPr>
            <a:spLocks noChangeArrowheads="1"/>
          </p:cNvSpPr>
          <p:nvPr/>
        </p:nvSpPr>
        <p:spPr bwMode="auto">
          <a:xfrm>
            <a:off x="2590800" y="3886200"/>
            <a:ext cx="1981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82" name="Line 1037"/>
          <p:cNvSpPr>
            <a:spLocks noChangeShapeType="1"/>
          </p:cNvSpPr>
          <p:nvPr/>
        </p:nvSpPr>
        <p:spPr bwMode="auto">
          <a:xfrm>
            <a:off x="2590800" y="4191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038"/>
          <p:cNvSpPr>
            <a:spLocks noChangeShapeType="1"/>
          </p:cNvSpPr>
          <p:nvPr/>
        </p:nvSpPr>
        <p:spPr bwMode="auto">
          <a:xfrm>
            <a:off x="2590800" y="4495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039"/>
          <p:cNvSpPr>
            <a:spLocks noChangeShapeType="1"/>
          </p:cNvSpPr>
          <p:nvPr/>
        </p:nvSpPr>
        <p:spPr bwMode="auto">
          <a:xfrm>
            <a:off x="2590800" y="4800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040"/>
          <p:cNvSpPr>
            <a:spLocks noChangeShapeType="1"/>
          </p:cNvSpPr>
          <p:nvPr/>
        </p:nvSpPr>
        <p:spPr bwMode="auto">
          <a:xfrm>
            <a:off x="2590800" y="510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041"/>
          <p:cNvSpPr>
            <a:spLocks noChangeShapeType="1"/>
          </p:cNvSpPr>
          <p:nvPr/>
        </p:nvSpPr>
        <p:spPr bwMode="auto">
          <a:xfrm>
            <a:off x="3733800" y="4114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042"/>
          <p:cNvSpPr>
            <a:spLocks noChangeShapeType="1"/>
          </p:cNvSpPr>
          <p:nvPr/>
        </p:nvSpPr>
        <p:spPr bwMode="auto">
          <a:xfrm>
            <a:off x="373380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043"/>
          <p:cNvSpPr>
            <a:spLocks noChangeShapeType="1"/>
          </p:cNvSpPr>
          <p:nvPr/>
        </p:nvSpPr>
        <p:spPr bwMode="auto">
          <a:xfrm>
            <a:off x="3733800" y="4724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044"/>
          <p:cNvSpPr>
            <a:spLocks noChangeShapeType="1"/>
          </p:cNvSpPr>
          <p:nvPr/>
        </p:nvSpPr>
        <p:spPr bwMode="auto">
          <a:xfrm>
            <a:off x="37338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045"/>
          <p:cNvSpPr>
            <a:spLocks noChangeShapeType="1"/>
          </p:cNvSpPr>
          <p:nvPr/>
        </p:nvSpPr>
        <p:spPr bwMode="auto">
          <a:xfrm>
            <a:off x="3810000" y="525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1047"/>
          <p:cNvSpPr txBox="1">
            <a:spLocks noChangeArrowheads="1"/>
          </p:cNvSpPr>
          <p:nvPr/>
        </p:nvSpPr>
        <p:spPr bwMode="auto">
          <a:xfrm>
            <a:off x="5622925" y="3851275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File info</a:t>
            </a:r>
          </a:p>
        </p:txBody>
      </p:sp>
      <p:sp>
        <p:nvSpPr>
          <p:cNvPr id="3092" name="Text Box 1048"/>
          <p:cNvSpPr txBox="1">
            <a:spLocks noChangeArrowheads="1"/>
          </p:cNvSpPr>
          <p:nvPr/>
        </p:nvSpPr>
        <p:spPr bwMode="auto">
          <a:xfrm>
            <a:off x="669925" y="5908675"/>
            <a:ext cx="784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file descriptor table contains all the files opened by the process</a:t>
            </a:r>
          </a:p>
        </p:txBody>
      </p:sp>
    </p:spTree>
    <p:extLst>
      <p:ext uri="{BB962C8B-B14F-4D97-AF65-F5344CB8AC3E}">
        <p14:creationId xmlns:p14="http://schemas.microsoft.com/office/powerpoint/2010/main" val="2766597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First three slots in the file descriptor table are occupied for standard I/O operation when the process is created.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Slot 0 ==&gt; for standard input.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Slot 1 ==&gt; for standard output.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Slot 2 ==&gt; for standard error.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  <a:p>
            <a:pPr>
              <a:lnSpc>
                <a:spcPct val="90000"/>
              </a:lnSpc>
            </a:pPr>
            <a:r>
              <a:rPr lang="en-US" altLang="en-US" sz="2800" smtClean="0">
                <a:solidFill>
                  <a:srgbClr val="CC3300"/>
                </a:solidFill>
              </a:rPr>
              <a:t>Every time UNIX searches for an available slot in the open file table, it does a linear search starting from slot 0.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The return of the first open == ?</a:t>
            </a:r>
          </a:p>
        </p:txBody>
      </p:sp>
    </p:spTree>
    <p:extLst>
      <p:ext uri="{BB962C8B-B14F-4D97-AF65-F5344CB8AC3E}">
        <p14:creationId xmlns:p14="http://schemas.microsoft.com/office/powerpoint/2010/main" val="1424791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output to a file</a:t>
            </a:r>
          </a:p>
          <a:p>
            <a:pPr lvl="1"/>
            <a:r>
              <a:rPr lang="en-US" dirty="0" smtClean="0"/>
              <a:t> ls &gt; 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Read input from a file</a:t>
            </a:r>
          </a:p>
          <a:p>
            <a:pPr lvl="1"/>
            <a:r>
              <a:rPr lang="en-US" dirty="0" err="1" smtClean="0"/>
              <a:t>Zork</a:t>
            </a:r>
            <a:r>
              <a:rPr lang="en-US" dirty="0" smtClean="0"/>
              <a:t> &lt; solution</a:t>
            </a:r>
          </a:p>
          <a:p>
            <a:r>
              <a:rPr lang="en-US" dirty="0"/>
              <a:t>I/O redirection: Dup2( </a:t>
            </a:r>
            <a:r>
              <a:rPr lang="en-US" dirty="0" err="1"/>
              <a:t>fromFd</a:t>
            </a:r>
            <a:r>
              <a:rPr lang="en-US" dirty="0"/>
              <a:t>, </a:t>
            </a:r>
            <a:r>
              <a:rPr lang="en-US" dirty="0" err="1"/>
              <a:t>toFd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creates a copy of the file descriptor </a:t>
            </a:r>
            <a:r>
              <a:rPr lang="en-US" i="1" dirty="0" err="1"/>
              <a:t>fromFd</a:t>
            </a:r>
            <a:r>
              <a:rPr lang="en-US" dirty="0"/>
              <a:t>, using the </a:t>
            </a:r>
            <a:r>
              <a:rPr lang="en-US" dirty="0" err="1"/>
              <a:t>toFd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64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46125" y="219075"/>
            <a:ext cx="7712075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Another way of redirect a file into standard I/O</a:t>
            </a:r>
            <a:r>
              <a:rPr lang="en-US" altLang="en-US" sz="2800" i="1"/>
              <a:t> </a:t>
            </a:r>
          </a:p>
          <a:p>
            <a:r>
              <a:rPr lang="en-US" altLang="en-US" sz="2800" b="1"/>
              <a:t>Duplicate an file descriptor: </a:t>
            </a:r>
            <a:r>
              <a:rPr lang="en-US" altLang="en-US" sz="2800" b="1" i="1"/>
              <a:t>dup()</a:t>
            </a:r>
          </a:p>
          <a:p>
            <a:endParaRPr lang="en-US" altLang="en-US" sz="2800" i="1"/>
          </a:p>
          <a:p>
            <a:pPr lvl="1"/>
            <a:r>
              <a:rPr lang="en-US" altLang="en-US" sz="2800" i="1"/>
              <a:t>#include &lt;unistd.h&gt;</a:t>
            </a:r>
          </a:p>
          <a:p>
            <a:pPr lvl="1"/>
            <a:r>
              <a:rPr lang="en-US" altLang="en-US" sz="2800" i="1"/>
              <a:t>int dup(int fd);</a:t>
            </a:r>
          </a:p>
          <a:p>
            <a:pPr lvl="1"/>
            <a:r>
              <a:rPr lang="en-US" altLang="en-US" sz="2800"/>
              <a:t>return a new file descriptor having the common open file, file pointer and access mode with fd</a:t>
            </a:r>
            <a:r>
              <a:rPr lang="en-US" altLang="en-US" sz="2800" i="1"/>
              <a:t>.</a:t>
            </a:r>
          </a:p>
          <a:p>
            <a:pPr lvl="1"/>
            <a:endParaRPr lang="en-US" altLang="en-US" sz="2800" i="1"/>
          </a:p>
          <a:p>
            <a:pPr lvl="1"/>
            <a:r>
              <a:rPr lang="en-US" altLang="en-US" sz="2800"/>
              <a:t>Note: UNIX does a linear search in the file descriptor table for the available slot.</a:t>
            </a:r>
          </a:p>
          <a:p>
            <a:pPr lvl="1"/>
            <a:endParaRPr lang="en-US" altLang="en-US" sz="280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98525" y="8286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 i="1"/>
          </a:p>
        </p:txBody>
      </p:sp>
    </p:spTree>
    <p:extLst>
      <p:ext uri="{BB962C8B-B14F-4D97-AF65-F5344CB8AC3E}">
        <p14:creationId xmlns:p14="http://schemas.microsoft.com/office/powerpoint/2010/main" val="325992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46125" y="219075"/>
            <a:ext cx="7712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i="1"/>
              <a:t> </a:t>
            </a:r>
            <a:r>
              <a:rPr lang="en-US" altLang="en-US" sz="2800" b="1"/>
              <a:t>Using dup() to do standard I/O redirection.</a:t>
            </a:r>
            <a:endParaRPr lang="en-US" altLang="en-US" sz="2800" i="1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98525" y="8286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 i="1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914400" y="762000"/>
            <a:ext cx="468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/>
              <a:t>Implementing I/O redirection</a:t>
            </a:r>
            <a:endParaRPr lang="en-US" altLang="en-US" sz="2800" i="1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066800" y="1371600"/>
            <a:ext cx="4549775" cy="497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/>
              <a:t>#include &lt;fcntl.h&gt;</a:t>
            </a:r>
          </a:p>
          <a:p>
            <a:r>
              <a:rPr lang="en-US" altLang="en-US" sz="2000" i="1"/>
              <a:t>#include &lt;unistd.h&gt;</a:t>
            </a:r>
          </a:p>
          <a:p>
            <a:r>
              <a:rPr lang="en-US" altLang="en-US" sz="2000" i="1"/>
              <a:t>#include &lt;iostream&gt;</a:t>
            </a:r>
          </a:p>
          <a:p>
            <a:r>
              <a:rPr lang="en-US" altLang="en-US" sz="2000" i="1"/>
              <a:t>#include &lt;stdio.h&gt;</a:t>
            </a:r>
          </a:p>
          <a:p>
            <a:r>
              <a:rPr lang="en-US" altLang="en-US" sz="2000" i="1"/>
              <a:t>#include &lt;stdlib.h&gt;</a:t>
            </a:r>
          </a:p>
          <a:p>
            <a:r>
              <a:rPr lang="en-US" altLang="en-US" sz="2000" i="1"/>
              <a:t>main() {</a:t>
            </a:r>
          </a:p>
          <a:p>
            <a:r>
              <a:rPr lang="en-US" altLang="en-US" sz="2000" i="1"/>
              <a:t>    char buf[100];</a:t>
            </a:r>
          </a:p>
          <a:p>
            <a:r>
              <a:rPr lang="en-US" altLang="en-US" sz="2000" i="1"/>
              <a:t>    int fd;</a:t>
            </a:r>
          </a:p>
          <a:p>
            <a:r>
              <a:rPr lang="en-US" altLang="en-US" sz="2000" i="1"/>
              <a:t>    fd = open(“tmp111”, </a:t>
            </a:r>
          </a:p>
          <a:p>
            <a:r>
              <a:rPr lang="en-US" altLang="en-US" sz="2000" i="1"/>
              <a:t>               O_CREAT|O_WRONLY, 00777);</a:t>
            </a:r>
          </a:p>
          <a:p>
            <a:r>
              <a:rPr lang="en-US" altLang="en-US" sz="2000" i="1"/>
              <a:t>    close(1);</a:t>
            </a:r>
          </a:p>
          <a:p>
            <a:r>
              <a:rPr lang="en-US" altLang="en-US" sz="2000" i="1"/>
              <a:t>    dup(fd);</a:t>
            </a:r>
          </a:p>
          <a:p>
            <a:r>
              <a:rPr lang="en-US" altLang="en-US" sz="2000" i="1"/>
              <a:t>    close(fd);</a:t>
            </a:r>
          </a:p>
          <a:p>
            <a:r>
              <a:rPr lang="en-US" altLang="en-US" sz="2000" i="1"/>
              <a:t>    cout &lt;&lt; “what is going on?\n”;</a:t>
            </a:r>
          </a:p>
          <a:p>
            <a:r>
              <a:rPr lang="en-US" altLang="en-US" sz="2000" i="1"/>
              <a:t>    cerr &lt;&lt; “1111111\n”;</a:t>
            </a:r>
          </a:p>
          <a:p>
            <a:r>
              <a:rPr lang="en-US" altLang="en-US" sz="2000" i="1"/>
              <a:t>} // example5.cpp</a:t>
            </a:r>
          </a:p>
        </p:txBody>
      </p:sp>
    </p:spTree>
    <p:extLst>
      <p:ext uri="{BB962C8B-B14F-4D97-AF65-F5344CB8AC3E}">
        <p14:creationId xmlns:p14="http://schemas.microsoft.com/office/powerpoint/2010/main" val="371701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5" y="932191"/>
            <a:ext cx="8846049" cy="54241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74" y="234923"/>
            <a:ext cx="6149083" cy="269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Dup2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1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shell is a job control system </a:t>
            </a:r>
          </a:p>
          <a:p>
            <a:pPr lvl="1"/>
            <a:r>
              <a:rPr lang="en-US" dirty="0" smtClean="0"/>
              <a:t>Allows programmer to create and manage </a:t>
            </a:r>
            <a:r>
              <a:rPr lang="en-US" dirty="0" smtClean="0">
                <a:solidFill>
                  <a:srgbClr val="FF0000"/>
                </a:solidFill>
              </a:rPr>
              <a:t>a set of programs</a:t>
            </a:r>
            <a:r>
              <a:rPr lang="en-US" dirty="0" smtClean="0"/>
              <a:t> to do some task</a:t>
            </a:r>
          </a:p>
          <a:p>
            <a:pPr lvl="1"/>
            <a:r>
              <a:rPr lang="en-US" dirty="0" smtClean="0"/>
              <a:t>Windows, </a:t>
            </a:r>
            <a:r>
              <a:rPr lang="en-US" dirty="0" err="1" smtClean="0"/>
              <a:t>MacOS</a:t>
            </a:r>
            <a:r>
              <a:rPr lang="en-US" dirty="0" smtClean="0"/>
              <a:t>, Linux all have shells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 to compile a C program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sourcefile1.c</a:t>
            </a:r>
          </a:p>
          <a:p>
            <a:pPr lvl="1">
              <a:buNone/>
            </a:pPr>
            <a:r>
              <a:rPr lang="en-US" dirty="0" smtClean="0"/>
              <a:t>cc –</a:t>
            </a:r>
            <a:r>
              <a:rPr lang="en-US" dirty="0" err="1" smtClean="0"/>
              <a:t>c</a:t>
            </a:r>
            <a:r>
              <a:rPr lang="en-US" dirty="0" smtClean="0"/>
              <a:t> sourcefile2.c</a:t>
            </a:r>
          </a:p>
          <a:p>
            <a:pPr lvl="1"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</a:t>
            </a:r>
            <a:r>
              <a:rPr lang="en-US" dirty="0" err="1" smtClean="0"/>
              <a:t>o</a:t>
            </a:r>
            <a:r>
              <a:rPr lang="en-US" dirty="0" smtClean="0"/>
              <a:t> program sourcefile1.o sourcefile2.o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90" y="82193"/>
            <a:ext cx="8733034" cy="88180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</a:t>
            </a:r>
            <a:r>
              <a:rPr lang="en-US" dirty="0" err="1" smtClean="0"/>
              <a:t>Comn</a:t>
            </a:r>
            <a:r>
              <a:rPr lang="en-US" dirty="0" smtClean="0"/>
              <a:t>. Producer/Consumer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9650"/>
            <a:ext cx="8229600" cy="2996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way comm. </a:t>
            </a:r>
          </a:p>
          <a:p>
            <a:pPr lvl="1"/>
            <a:r>
              <a:rPr lang="en-US" dirty="0" smtClean="0"/>
              <a:t>Producer process writes data and consumer process reads data</a:t>
            </a:r>
          </a:p>
          <a:p>
            <a:r>
              <a:rPr lang="en-US" dirty="0" smtClean="0"/>
              <a:t>Each process run at its own peace</a:t>
            </a:r>
          </a:p>
          <a:p>
            <a:pPr lvl="1"/>
            <a:r>
              <a:rPr lang="en-US" dirty="0" smtClean="0"/>
              <a:t>Producer is stalled if the buffer is full</a:t>
            </a:r>
          </a:p>
          <a:p>
            <a:pPr lvl="1"/>
            <a:r>
              <a:rPr lang="en-US" dirty="0" smtClean="0"/>
              <a:t>Consumer is stalled if the buffer is empty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45" y="1099336"/>
            <a:ext cx="6472718" cy="24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5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Client/Server for two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41" y="4438436"/>
            <a:ext cx="8229600" cy="1664413"/>
          </a:xfrm>
        </p:spPr>
        <p:txBody>
          <a:bodyPr/>
          <a:lstStyle/>
          <a:p>
            <a:r>
              <a:rPr lang="en-US" dirty="0" smtClean="0"/>
              <a:t>Two ways communication</a:t>
            </a:r>
          </a:p>
          <a:p>
            <a:r>
              <a:rPr lang="en-US" dirty="0" smtClean="0"/>
              <a:t>Create two pipes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CSE381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5" y="1085708"/>
            <a:ext cx="6102849" cy="309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96" y="130800"/>
            <a:ext cx="7690207" cy="5678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Monolithic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2931"/>
            <a:ext cx="8229600" cy="2339155"/>
          </a:xfrm>
        </p:spPr>
        <p:txBody>
          <a:bodyPr/>
          <a:lstStyle/>
          <a:p>
            <a:r>
              <a:rPr lang="en-US" dirty="0" smtClean="0"/>
              <a:t>Most OS functionality runs inside the kernel</a:t>
            </a:r>
          </a:p>
          <a:p>
            <a:r>
              <a:rPr lang="en-US" dirty="0" smtClean="0"/>
              <a:t>Hardware abstraction layer</a:t>
            </a:r>
          </a:p>
          <a:p>
            <a:r>
              <a:rPr lang="en-US" dirty="0" smtClean="0"/>
              <a:t>Dynamical loadable device driver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6" y="698643"/>
            <a:ext cx="7690207" cy="34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shell runs at user-level, what system calls does it make to run each of the programs?</a:t>
            </a:r>
          </a:p>
          <a:p>
            <a:pPr lvl="1"/>
            <a:r>
              <a:rPr lang="en-US" dirty="0" smtClean="0"/>
              <a:t>Ex: cc, </a:t>
            </a:r>
            <a:r>
              <a:rPr lang="en-US" dirty="0" err="1" smtClean="0"/>
              <a:t>ln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901"/>
            <a:ext cx="8229600" cy="790129"/>
          </a:xfrm>
        </p:spPr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5" y="863030"/>
            <a:ext cx="8815227" cy="54144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fork </a:t>
            </a:r>
          </a:p>
          <a:p>
            <a:pPr lvl="1"/>
            <a:r>
              <a:rPr lang="en-US" dirty="0" smtClean="0"/>
              <a:t> to create a copy of the parent process including the context,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Exec(path, </a:t>
            </a:r>
            <a:r>
              <a:rPr lang="en-US" dirty="0" err="1" smtClean="0"/>
              <a:t>argcs</a:t>
            </a:r>
            <a:r>
              <a:rPr lang="en-US" dirty="0" smtClean="0"/>
              <a:t>) </a:t>
            </a:r>
            <a:endParaRPr lang="en-US" dirty="0"/>
          </a:p>
          <a:p>
            <a:pPr lvl="1"/>
            <a:r>
              <a:rPr lang="en-US" dirty="0" smtClean="0"/>
              <a:t> to copy the new executable image to memory and start it</a:t>
            </a:r>
          </a:p>
          <a:p>
            <a:r>
              <a:rPr lang="en-US" dirty="0" smtClean="0"/>
              <a:t>wait  </a:t>
            </a:r>
          </a:p>
          <a:p>
            <a:pPr lvl="1"/>
            <a:r>
              <a:rPr lang="en-US" dirty="0" smtClean="0"/>
              <a:t>to pause the parent process  until the child is done</a:t>
            </a:r>
          </a:p>
          <a:p>
            <a:r>
              <a:rPr lang="en-US" dirty="0" smtClean="0"/>
              <a:t>signal </a:t>
            </a:r>
          </a:p>
          <a:p>
            <a:pPr lvl="1"/>
            <a:r>
              <a:rPr lang="en-US" dirty="0" smtClean="0"/>
              <a:t>to send a notification to another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Process Management</a:t>
            </a:r>
            <a:endParaRPr lang="en-US" dirty="0"/>
          </a:p>
        </p:txBody>
      </p:sp>
      <p:pic>
        <p:nvPicPr>
          <p:cNvPr id="6" name="Content Placeholder 5" descr="ch3-03_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8100" r="-8100"/>
          <a:stretch>
            <a:fillRect/>
          </a:stretch>
        </p:blipFill>
        <p:spPr>
          <a:xfrm>
            <a:off x="-337259" y="1163278"/>
            <a:ext cx="10057990" cy="553150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5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Question: What does this code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507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child_pid</a:t>
            </a:r>
            <a:r>
              <a:rPr lang="en-US" dirty="0" smtClean="0"/>
              <a:t> = fork();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child_pid</a:t>
            </a:r>
            <a:r>
              <a:rPr lang="en-US" dirty="0" smtClean="0"/>
              <a:t> == 0) {           // I'm the child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printf("I</a:t>
            </a:r>
            <a:r>
              <a:rPr lang="en-US" dirty="0" smtClean="0"/>
              <a:t> am process #%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getpid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 else {                        // I'm the parent process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printf("I</a:t>
            </a:r>
            <a:r>
              <a:rPr lang="en-US" dirty="0" smtClean="0"/>
              <a:t> am parent of process #%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child_pid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9334" y="5838094"/>
            <a:ext cx="624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fork( ) returns a non-zero, this is the parent process.</a:t>
            </a:r>
          </a:p>
          <a:p>
            <a:r>
              <a:rPr lang="en-US" dirty="0" smtClean="0"/>
              <a:t>Otherwise, this is the child process.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UNIX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Steps to implement UNIX fork</a:t>
            </a:r>
          </a:p>
          <a:p>
            <a:pPr lvl="1"/>
            <a:r>
              <a:rPr lang="en-US" dirty="0" smtClean="0"/>
              <a:t>Create and initialize the process control block (PCB) in the kernel</a:t>
            </a:r>
          </a:p>
          <a:p>
            <a:pPr lvl="1"/>
            <a:r>
              <a:rPr lang="en-US" dirty="0" smtClean="0"/>
              <a:t>Create a new address space</a:t>
            </a:r>
          </a:p>
          <a:p>
            <a:pPr lvl="1"/>
            <a:r>
              <a:rPr lang="en-US" dirty="0" smtClean="0"/>
              <a:t>Initialize the address space with a copy of the entire contents of the address space of the parent</a:t>
            </a:r>
          </a:p>
          <a:p>
            <a:pPr lvl="1"/>
            <a:r>
              <a:rPr lang="en-US" dirty="0" smtClean="0"/>
              <a:t>Inherit the execution context of the parent (e.g., any open files)</a:t>
            </a:r>
          </a:p>
          <a:p>
            <a:pPr lvl="1"/>
            <a:r>
              <a:rPr lang="en-US" dirty="0" smtClean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CSE381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2557</Words>
  <Application>Microsoft Office PowerPoint</Application>
  <PresentationFormat>On-screen Show (4:3)</PresentationFormat>
  <Paragraphs>483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Chapter 3 The Programming Interface</vt:lpstr>
      <vt:lpstr>Main Points</vt:lpstr>
      <vt:lpstr>Functions of System Calls</vt:lpstr>
      <vt:lpstr>Shell</vt:lpstr>
      <vt:lpstr>Question</vt:lpstr>
      <vt:lpstr>UNIX Process Management</vt:lpstr>
      <vt:lpstr>UNIX Process Management</vt:lpstr>
      <vt:lpstr>Question: What does this code print?</vt:lpstr>
      <vt:lpstr>Implementing UNIX fork</vt:lpstr>
      <vt:lpstr>The exec family system calls</vt:lpstr>
      <vt:lpstr>PowerPoint Presentation</vt:lpstr>
      <vt:lpstr>PowerPoint Presentation</vt:lpstr>
      <vt:lpstr>PowerPoint Presentation</vt:lpstr>
      <vt:lpstr>Implementing UNIX exec</vt:lpstr>
      <vt:lpstr>PowerPoint Presentation</vt:lpstr>
      <vt:lpstr>PowerPoint Presentation</vt:lpstr>
      <vt:lpstr>PowerPoint Presentation</vt:lpstr>
      <vt:lpstr>PowerPoint Presentation</vt:lpstr>
      <vt:lpstr>Unix Signal</vt:lpstr>
      <vt:lpstr>Sending Signals</vt:lpstr>
      <vt:lpstr>Signal Handler</vt:lpstr>
      <vt:lpstr>Demo 1</vt:lpstr>
      <vt:lpstr>Demo 2</vt:lpstr>
      <vt:lpstr>UNIX I/O</vt:lpstr>
      <vt:lpstr>Implementing a Shell</vt:lpstr>
      <vt:lpstr>PowerPoint Presentation</vt:lpstr>
      <vt:lpstr>PowerPoint Presentation</vt:lpstr>
      <vt:lpstr>PIPE</vt:lpstr>
      <vt:lpstr>PowerPoint Presentation</vt:lpstr>
      <vt:lpstr>PowerPoint Presentation</vt:lpstr>
      <vt:lpstr>PowerPoint Presentation</vt:lpstr>
      <vt:lpstr>PowerPoint Presentation</vt:lpstr>
      <vt:lpstr>Pipe( ) example</vt:lpstr>
      <vt:lpstr>PowerPoint Presentation</vt:lpstr>
      <vt:lpstr>PowerPoint Presentation</vt:lpstr>
      <vt:lpstr>Unix  I/O redirection</vt:lpstr>
      <vt:lpstr>PowerPoint Presentation</vt:lpstr>
      <vt:lpstr>PowerPoint Presentation</vt:lpstr>
      <vt:lpstr>Dup2 Example</vt:lpstr>
      <vt:lpstr>Interprocess Comn. Producer/Consumer</vt:lpstr>
      <vt:lpstr>Client/Server for two process</vt:lpstr>
      <vt:lpstr>Monolithic Kernel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Interface</dc:title>
  <dc:creator>Thomas Anderson</dc:creator>
  <cp:lastModifiedBy>Yue, Jianhui Dr.</cp:lastModifiedBy>
  <cp:revision>88</cp:revision>
  <dcterms:created xsi:type="dcterms:W3CDTF">2014-09-07T00:32:42Z</dcterms:created>
  <dcterms:modified xsi:type="dcterms:W3CDTF">2017-02-22T20:56:08Z</dcterms:modified>
</cp:coreProperties>
</file>