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46" r:id="rId3"/>
    <p:sldId id="285" r:id="rId4"/>
    <p:sldId id="329" r:id="rId5"/>
    <p:sldId id="352" r:id="rId6"/>
    <p:sldId id="347" r:id="rId7"/>
    <p:sldId id="353" r:id="rId8"/>
    <p:sldId id="354" r:id="rId9"/>
    <p:sldId id="324" r:id="rId10"/>
    <p:sldId id="330" r:id="rId11"/>
    <p:sldId id="307" r:id="rId12"/>
    <p:sldId id="355" r:id="rId13"/>
    <p:sldId id="356" r:id="rId14"/>
    <p:sldId id="326" r:id="rId15"/>
    <p:sldId id="325" r:id="rId16"/>
    <p:sldId id="348" r:id="rId17"/>
    <p:sldId id="312" r:id="rId18"/>
    <p:sldId id="333" r:id="rId19"/>
    <p:sldId id="308" r:id="rId20"/>
    <p:sldId id="357" r:id="rId21"/>
    <p:sldId id="328" r:id="rId22"/>
    <p:sldId id="341" r:id="rId23"/>
    <p:sldId id="349" r:id="rId24"/>
    <p:sldId id="334" r:id="rId25"/>
    <p:sldId id="358" r:id="rId26"/>
    <p:sldId id="350" r:id="rId27"/>
    <p:sldId id="309" r:id="rId28"/>
    <p:sldId id="359" r:id="rId29"/>
    <p:sldId id="360" r:id="rId30"/>
    <p:sldId id="362" r:id="rId31"/>
    <p:sldId id="361" r:id="rId32"/>
    <p:sldId id="363" r:id="rId33"/>
    <p:sldId id="351" r:id="rId34"/>
    <p:sldId id="301" r:id="rId35"/>
    <p:sldId id="336" r:id="rId36"/>
    <p:sldId id="364" r:id="rId37"/>
    <p:sldId id="377" r:id="rId38"/>
    <p:sldId id="317" r:id="rId39"/>
    <p:sldId id="365" r:id="rId40"/>
    <p:sldId id="366" r:id="rId41"/>
    <p:sldId id="367" r:id="rId42"/>
    <p:sldId id="335" r:id="rId43"/>
    <p:sldId id="368" r:id="rId44"/>
    <p:sldId id="369" r:id="rId45"/>
    <p:sldId id="370" r:id="rId46"/>
    <p:sldId id="371" r:id="rId47"/>
    <p:sldId id="343" r:id="rId48"/>
    <p:sldId id="321" r:id="rId49"/>
    <p:sldId id="372" r:id="rId50"/>
    <p:sldId id="374" r:id="rId51"/>
    <p:sldId id="373" r:id="rId52"/>
    <p:sldId id="375" r:id="rId53"/>
    <p:sldId id="37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8" autoAdjust="0"/>
    <p:restoredTop sz="93553" autoAdjust="0"/>
  </p:normalViewPr>
  <p:slideViewPr>
    <p:cSldViewPr snapToGrid="0" snapToObjects="1">
      <p:cViewPr varScale="1">
        <p:scale>
          <a:sx n="76" d="100"/>
          <a:sy n="76" d="100"/>
        </p:scale>
        <p:origin x="16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1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</a:t>
            </a:r>
            <a:r>
              <a:rPr lang="en-US" baseline="0" dirty="0" smtClean="0"/>
              <a:t> and thread fork are not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8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</a:t>
            </a:r>
            <a:r>
              <a:rPr lang="en-US" baseline="0" dirty="0" smtClean="0"/>
              <a:t> should be </a:t>
            </a:r>
            <a:r>
              <a:rPr lang="en-US" baseline="0" dirty="0" err="1" smtClean="0"/>
              <a:t>thread_create</a:t>
            </a:r>
            <a:r>
              <a:rPr lang="en-US" baseline="0" dirty="0" smtClean="0"/>
              <a:t>() not </a:t>
            </a:r>
            <a:r>
              <a:rPr lang="en-US" baseline="0" dirty="0" err="1" smtClean="0"/>
              <a:t>sthread_create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6AF1-5E11-2343-8A17-EC765EBBEBB4}" type="datetime1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36FD-1A28-2645-8197-EEF40D360858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1CB9-A1B8-794F-9CEF-7807CA6DB592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65F5-FC57-C046-AFD0-81666A674D96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602-11AC-2642-986E-02F433FE4C13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FDEB-5065-5E41-AE93-80EACAAFE879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CA82-33FD-5F48-BF4E-D2BD19DBBDF0}" type="datetime1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6E33-C0E0-5942-9F3A-B4F5C2E970AB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0F44-B337-2A4A-B529-461EC722972D}" type="datetime1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F0FB-6F5F-4642-A846-F8B2BB6F172A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2677-3268-0844-B28C-30D5D7DD38BE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887DD-6993-734E-AF6E-028BEAC9B6D0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51" y="1657459"/>
            <a:ext cx="8388849" cy="1470025"/>
          </a:xfrm>
        </p:spPr>
        <p:txBody>
          <a:bodyPr/>
          <a:lstStyle/>
          <a:p>
            <a:r>
              <a:rPr lang="en-US" smtClean="0"/>
              <a:t>Chapter 4 Concurrency  </a:t>
            </a:r>
            <a:r>
              <a:rPr lang="en-US" dirty="0" smtClean="0"/>
              <a:t>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2573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Instructor  Jianhui  Yue</a:t>
            </a:r>
          </a:p>
          <a:p>
            <a:r>
              <a:rPr lang="en-US" smtClean="0">
                <a:solidFill>
                  <a:schemeClr val="tx1"/>
                </a:solidFill>
              </a:rPr>
              <a:t>Spring</a:t>
            </a:r>
            <a:r>
              <a:rPr lang="en-US" smtClean="0">
                <a:solidFill>
                  <a:schemeClr val="tx1"/>
                </a:solidFill>
              </a:rPr>
              <a:t>  2017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CSE, Miami Univ.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Threads in the Kernel and at User-Level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/>
          </a:bodyPr>
          <a:lstStyle/>
          <a:p>
            <a:r>
              <a:rPr lang="en-US" dirty="0" smtClean="0"/>
              <a:t>Multi-threaded kernel</a:t>
            </a:r>
          </a:p>
          <a:p>
            <a:pPr lvl="1"/>
            <a:r>
              <a:rPr lang="en-US" dirty="0" smtClean="0"/>
              <a:t>multiple threads, sharing kernel data structures, capable of using privileged instructions</a:t>
            </a:r>
          </a:p>
          <a:p>
            <a:r>
              <a:rPr lang="en-US" dirty="0" err="1" smtClean="0"/>
              <a:t>Multiprocess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Multiple single-threaded processes</a:t>
            </a:r>
          </a:p>
          <a:p>
            <a:pPr lvl="1"/>
            <a:r>
              <a:rPr lang="en-US" dirty="0" smtClean="0"/>
              <a:t>System calls access shared kernel data structures</a:t>
            </a:r>
          </a:p>
          <a:p>
            <a:r>
              <a:rPr lang="en-US" dirty="0" smtClean="0"/>
              <a:t>Multiple multi-threaded user processes</a:t>
            </a:r>
          </a:p>
          <a:p>
            <a:pPr lvl="1"/>
            <a:r>
              <a:rPr lang="en-US" dirty="0" smtClean="0"/>
              <a:t>Each with multiple threads, sharing same data structures, isolated from other user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07"/>
            <a:ext cx="8229600" cy="1143000"/>
          </a:xfrm>
        </p:spPr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7"/>
            <a:ext cx="8900547" cy="4525963"/>
          </a:xfrm>
        </p:spPr>
        <p:txBody>
          <a:bodyPr/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</a:t>
            </a:r>
            <a:r>
              <a:rPr lang="en-US" dirty="0" smtClean="0">
                <a:solidFill>
                  <a:srgbClr val="C00000"/>
                </a:solidFill>
              </a:rPr>
              <a:t>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5" name="Content Placeholder 3" descr="ch4-02_threadAbstraction.pdf"/>
          <p:cNvPicPr>
            <a:picLocks noChangeAspect="1"/>
          </p:cNvPicPr>
          <p:nvPr/>
        </p:nvPicPr>
        <p:blipFill>
          <a:blip r:embed="rId3"/>
          <a:srcRect t="-14544" b="-14544"/>
          <a:stretch>
            <a:fillRect/>
          </a:stretch>
        </p:blipFill>
        <p:spPr>
          <a:xfrm>
            <a:off x="22548" y="2489821"/>
            <a:ext cx="9104307" cy="50070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169"/>
            <a:ext cx="8229600" cy="6712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 </a:t>
            </a:r>
            <a:r>
              <a:rPr lang="en-US" dirty="0"/>
              <a:t>R</a:t>
            </a:r>
            <a:r>
              <a:rPr lang="en-US" dirty="0" smtClean="0"/>
              <a:t>un More Threads Than </a:t>
            </a:r>
            <a:r>
              <a:rPr lang="en-US" smtClean="0"/>
              <a:t>Physical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8463"/>
            <a:ext cx="9049407" cy="3013840"/>
          </a:xfrm>
        </p:spPr>
        <p:txBody>
          <a:bodyPr>
            <a:noAutofit/>
          </a:bodyPr>
          <a:lstStyle/>
          <a:p>
            <a:r>
              <a:rPr lang="en-US" sz="2900" dirty="0" smtClean="0"/>
              <a:t>OS provides the illusion of infinite number of processors with a limited number of physical processors.</a:t>
            </a:r>
          </a:p>
          <a:p>
            <a:r>
              <a:rPr lang="en-US" sz="2900" dirty="0" smtClean="0"/>
              <a:t>Thread scheduler inside OS switch between threads that are </a:t>
            </a:r>
            <a:r>
              <a:rPr lang="en-US" sz="2900" dirty="0" smtClean="0">
                <a:solidFill>
                  <a:srgbClr val="0070C0"/>
                </a:solidFill>
              </a:rPr>
              <a:t>running</a:t>
            </a:r>
            <a:r>
              <a:rPr lang="en-US" sz="2900" dirty="0" smtClean="0"/>
              <a:t>  and those that are </a:t>
            </a:r>
            <a:r>
              <a:rPr lang="en-US" sz="2900" dirty="0" smtClean="0">
                <a:solidFill>
                  <a:srgbClr val="C00000"/>
                </a:solidFill>
              </a:rPr>
              <a:t>ready but not running</a:t>
            </a:r>
            <a:r>
              <a:rPr lang="en-US" sz="2900" dirty="0" smtClean="0"/>
              <a:t>.</a:t>
            </a:r>
          </a:p>
          <a:p>
            <a:r>
              <a:rPr lang="en-US" sz="2900" dirty="0" smtClean="0"/>
              <a:t>Switching between threads is transparent to each thread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3" descr="ch4-02_threadAbstraction.pdf"/>
          <p:cNvPicPr>
            <a:picLocks noChangeAspect="1"/>
          </p:cNvPicPr>
          <p:nvPr/>
        </p:nvPicPr>
        <p:blipFill>
          <a:blip r:embed="rId2"/>
          <a:srcRect t="-14544" b="-14544"/>
          <a:stretch>
            <a:fillRect/>
          </a:stretch>
        </p:blipFill>
        <p:spPr>
          <a:xfrm>
            <a:off x="346842" y="3993931"/>
            <a:ext cx="8021741" cy="28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Illusion vs. </a:t>
            </a:r>
            <a:r>
              <a:rPr lang="en-US" dirty="0" smtClean="0">
                <a:solidFill>
                  <a:srgbClr val="C00000"/>
                </a:solidFill>
              </a:rPr>
              <a:t>Reality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8574"/>
            <a:ext cx="8229600" cy="3697014"/>
          </a:xfrm>
        </p:spPr>
        <p:txBody>
          <a:bodyPr/>
          <a:lstStyle/>
          <a:p>
            <a:r>
              <a:rPr lang="en-US" dirty="0" smtClean="0"/>
              <a:t>Illusion: each instruction appears to execute immediately after the preceding one.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Reality: OS scheduler may suspend a thread between one instruction and the next one and resume running it later.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4-03_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84083" y="420414"/>
            <a:ext cx="8839200" cy="48137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022"/>
            <a:ext cx="8229600" cy="660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21020" y="4688983"/>
            <a:ext cx="8944303" cy="2212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Illusion: each instruction appears to execute immediately after the preceding one.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Reality: OS scheduler may suspend a thread between one instruction and the next one and resume running it later.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7" y="69233"/>
            <a:ext cx="8229600" cy="1143000"/>
          </a:xfrm>
        </p:spPr>
        <p:txBody>
          <a:bodyPr/>
          <a:lstStyle/>
          <a:p>
            <a:r>
              <a:rPr lang="en-US" dirty="0" smtClean="0"/>
              <a:t>Scheduler affects thread execution</a:t>
            </a:r>
            <a:endParaRPr lang="en-US" dirty="0"/>
          </a:p>
        </p:txBody>
      </p:sp>
      <p:pic>
        <p:nvPicPr>
          <p:cNvPr id="6" name="Content Placeholder 5" descr="ch4-04_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225972" y="911646"/>
            <a:ext cx="8113987" cy="3988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5972" y="4935975"/>
            <a:ext cx="8686800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Thread programmers should not make any assumptions about the relative speed with which different threads execute.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Motivations for Threads</a:t>
            </a:r>
            <a:r>
              <a:rPr lang="en-US" sz="2000" dirty="0" smtClean="0"/>
              <a:t>(</a:t>
            </a:r>
            <a:r>
              <a:rPr lang="en-US" sz="2000" i="1" dirty="0" smtClean="0"/>
              <a:t>sect. 4.1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Abstraction</a:t>
            </a:r>
            <a:r>
              <a:rPr lang="en-US" sz="2000" dirty="0" smtClean="0"/>
              <a:t>(</a:t>
            </a:r>
            <a:r>
              <a:rPr lang="en-US" sz="2000" i="1" dirty="0" smtClean="0"/>
              <a:t>sect. 4.2</a:t>
            </a:r>
            <a:r>
              <a:rPr lang="en-US" sz="2000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Simple Thread API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sect. </a:t>
            </a:r>
            <a:r>
              <a:rPr lang="en-US" sz="2000" i="1" dirty="0" smtClean="0">
                <a:solidFill>
                  <a:srgbClr val="C00000"/>
                </a:solidFill>
              </a:rPr>
              <a:t>4.3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Thread Data Structure(TCB)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4.4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</a:t>
            </a:r>
            <a:r>
              <a:rPr lang="en-US" dirty="0"/>
              <a:t>Life </a:t>
            </a:r>
            <a:r>
              <a:rPr lang="en-US" dirty="0" smtClean="0"/>
              <a:t>Cycle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4.5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Implementing Kernel Threads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4.6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Single-threaded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4.7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Multi-threaded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4.8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thread_create(thread</a:t>
            </a:r>
            <a:r>
              <a:rPr lang="en-US" dirty="0" smtClean="0"/>
              <a:t>,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func(args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Relinquish processor voluntarily</a:t>
            </a:r>
          </a:p>
          <a:p>
            <a:r>
              <a:rPr lang="en-US" dirty="0" err="1" smtClean="0"/>
              <a:t>thread_join</a:t>
            </a:r>
            <a:r>
              <a:rPr lang="en-US" dirty="0" smtClean="0"/>
              <a:t>(thread)</a:t>
            </a:r>
          </a:p>
          <a:p>
            <a:pPr lvl="1"/>
            <a:r>
              <a:rPr lang="en-US" dirty="0" smtClean="0"/>
              <a:t>In parent, wait for forked thread to exit, then return</a:t>
            </a:r>
          </a:p>
          <a:p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r>
              <a:rPr lang="en-US" dirty="0" smtClean="0"/>
              <a:t>Quit thread and clean up, wake up joiner if any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#define NTHREADS 10</a:t>
            </a:r>
          </a:p>
          <a:p>
            <a:pPr>
              <a:buNone/>
            </a:pP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 </a:t>
            </a:r>
            <a:r>
              <a:rPr lang="en-US" dirty="0" err="1" smtClean="0"/>
              <a:t>thread_create(&amp;threads[i</a:t>
            </a:r>
            <a:r>
              <a:rPr lang="en-US" dirty="0" smtClean="0"/>
              <a:t>], &amp;go,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exitValue</a:t>
            </a:r>
            <a:r>
              <a:rPr lang="en-US" dirty="0" smtClean="0"/>
              <a:t> =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printf("Thread</a:t>
            </a:r>
            <a:r>
              <a:rPr lang="en-US" dirty="0" smtClean="0"/>
              <a:t> %</a:t>
            </a:r>
            <a:r>
              <a:rPr lang="en-US" dirty="0" err="1" smtClean="0"/>
              <a:t>d</a:t>
            </a:r>
            <a:r>
              <a:rPr lang="en-US" dirty="0" smtClean="0"/>
              <a:t> returned with %ld\</a:t>
            </a:r>
            <a:r>
              <a:rPr lang="en-US" dirty="0" err="1" smtClean="0"/>
              <a:t>n</a:t>
            </a:r>
            <a:r>
              <a:rPr lang="en-US" dirty="0" smtClean="0"/>
              <a:t>",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exitValue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printf("Main</a:t>
            </a:r>
            <a:r>
              <a:rPr lang="en-US" dirty="0" smtClean="0"/>
              <a:t> thread done.\</a:t>
            </a:r>
            <a:r>
              <a:rPr lang="en-US" dirty="0" err="1" smtClean="0"/>
              <a:t>n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go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printf("Hello</a:t>
            </a:r>
            <a:r>
              <a:rPr lang="en-US" dirty="0" smtClean="0"/>
              <a:t> from thread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thread_exit(100 +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// REACHED?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6" y="854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threadHello</a:t>
            </a:r>
            <a:r>
              <a:rPr lang="en-US" dirty="0" smtClean="0"/>
              <a:t>: Example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715293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Why must “thread returned” print in order?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 is maximum # of threads running when thread 5 prints hello?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Minimum?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p:blipFill>
          <a:blip r:embed="rId2"/>
          <a:srcRect l="-118098" r="-118098"/>
          <a:stretch>
            <a:fillRect/>
          </a:stretch>
        </p:blipFill>
        <p:spPr>
          <a:xfrm>
            <a:off x="2564524" y="1600200"/>
            <a:ext cx="9879724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Motivations for Threads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</a:rPr>
              <a:t>sect. 4.1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Thread Abstraction</a:t>
            </a:r>
            <a:r>
              <a:rPr lang="en-US" sz="2000" dirty="0" smtClean="0"/>
              <a:t>(</a:t>
            </a:r>
            <a:r>
              <a:rPr lang="en-US" sz="2000" i="1" dirty="0" smtClean="0"/>
              <a:t>sect. 4.2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Simple Thread API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4.3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Data Structure(TCB)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4.4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</a:t>
            </a:r>
            <a:r>
              <a:rPr lang="en-US" dirty="0"/>
              <a:t>Life </a:t>
            </a:r>
            <a:r>
              <a:rPr lang="en-US" dirty="0" smtClean="0"/>
              <a:t>Cycle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4.5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Implementing Kernel Threads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4.6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Single-threaded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4.7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Multi-threaded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4.8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67"/>
            <a:ext cx="8229600" cy="6763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Extra Executions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9" y="948285"/>
            <a:ext cx="4001814" cy="4872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8285"/>
            <a:ext cx="4267200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Threads can create children, and wait for their completion</a:t>
            </a:r>
          </a:p>
          <a:p>
            <a:r>
              <a:rPr lang="en-US" dirty="0" smtClean="0"/>
              <a:t>Data only shared before fork/after join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server: fork a new thread for every new connection</a:t>
            </a:r>
          </a:p>
          <a:p>
            <a:pPr lvl="2"/>
            <a:r>
              <a:rPr lang="en-US" dirty="0" smtClean="0"/>
              <a:t>As long as the threads are completely independent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Parallel memory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bzero</a:t>
            </a:r>
            <a:r>
              <a:rPr lang="en-US" dirty="0" smtClean="0"/>
              <a:t> with 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blockzero</a:t>
            </a:r>
            <a:r>
              <a:rPr lang="en-US" dirty="0" smtClean="0"/>
              <a:t> (unsigned char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length)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bzeroparams</a:t>
            </a:r>
            <a:r>
              <a:rPr lang="en-US" dirty="0" smtClean="0"/>
              <a:t> </a:t>
            </a:r>
            <a:r>
              <a:rPr lang="en-US" dirty="0" err="1" smtClean="0"/>
              <a:t>params[NTHREADS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For simplicity, assumes length is divisible by NTHREADS.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j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++, </a:t>
            </a:r>
            <a:r>
              <a:rPr lang="en-US" dirty="0" err="1" smtClean="0"/>
              <a:t>j</a:t>
            </a:r>
            <a:r>
              <a:rPr lang="en-US" dirty="0" smtClean="0"/>
              <a:t> += length/NTHREADS)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params[i].buffer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params[i].length</a:t>
            </a:r>
            <a:r>
              <a:rPr lang="en-US" dirty="0" smtClean="0"/>
              <a:t> =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thread_create_p(&amp;(threads[i</a:t>
            </a:r>
            <a:r>
              <a:rPr lang="en-US" dirty="0" smtClean="0"/>
              <a:t>]), &amp;go, &amp;</a:t>
            </a:r>
            <a:r>
              <a:rPr lang="en-US" dirty="0" err="1" smtClean="0"/>
              <a:t>params[i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Motivations for Threads</a:t>
            </a:r>
            <a:r>
              <a:rPr lang="en-US" sz="2000" dirty="0" smtClean="0"/>
              <a:t>(</a:t>
            </a:r>
            <a:r>
              <a:rPr lang="en-US" sz="2000" i="1" dirty="0" smtClean="0"/>
              <a:t>sect. 4.1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Abstraction</a:t>
            </a:r>
            <a:r>
              <a:rPr lang="en-US" sz="2000" dirty="0" smtClean="0"/>
              <a:t>(</a:t>
            </a:r>
            <a:r>
              <a:rPr lang="en-US" sz="2000" i="1" dirty="0" smtClean="0"/>
              <a:t>sect. 4.2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Simple Thread API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4.3</a:t>
            </a:r>
            <a:r>
              <a:rPr lang="en-US" sz="2000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Thread Data Structure(TCB)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sect. </a:t>
            </a:r>
            <a:r>
              <a:rPr lang="en-US" sz="2000" i="1" dirty="0" smtClean="0">
                <a:solidFill>
                  <a:srgbClr val="C00000"/>
                </a:solidFill>
              </a:rPr>
              <a:t>4.4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Thread </a:t>
            </a:r>
            <a:r>
              <a:rPr lang="en-US" dirty="0"/>
              <a:t>Life </a:t>
            </a:r>
            <a:r>
              <a:rPr lang="en-US" dirty="0" smtClean="0"/>
              <a:t>Cycle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4.5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Implementing Kernel Threads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4.6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Single-threaded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4.7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Multi-threaded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4.8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8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952"/>
            <a:ext cx="8229600" cy="4883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Data Structures</a:t>
            </a:r>
            <a:endParaRPr lang="en-US" dirty="0"/>
          </a:p>
        </p:txBody>
      </p:sp>
      <p:pic>
        <p:nvPicPr>
          <p:cNvPr id="8" name="Content Placeholder 7" descr="ch4-05_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110357" y="491213"/>
            <a:ext cx="8923283" cy="368913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78" y="4180344"/>
            <a:ext cx="9033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Each thread has its state info for the saving/restoring state caused by thread switch.(Thread Control Block)</a:t>
            </a:r>
          </a:p>
          <a:p>
            <a:pPr lvl="1"/>
            <a:r>
              <a:rPr lang="en-US" sz="2400" dirty="0" smtClean="0"/>
              <a:t>The state of the computation being performed by the thread</a:t>
            </a:r>
          </a:p>
          <a:p>
            <a:pPr lvl="1"/>
            <a:r>
              <a:rPr lang="en-US" sz="2400" dirty="0" smtClean="0"/>
              <a:t>Metadata about it for the management purpose.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Some state is shared among threads running the same process or OS kernel.</a:t>
            </a:r>
          </a:p>
          <a:p>
            <a:pPr lvl="1"/>
            <a:r>
              <a:rPr lang="en-US" sz="2400" dirty="0" smtClean="0"/>
              <a:t>(Code, Global variables, heap)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982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Control Block(TCB)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3965"/>
            <a:ext cx="9144000" cy="5746531"/>
          </a:xfrm>
        </p:spPr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Store information needed by the nested procedures the thread is currently running</a:t>
            </a:r>
          </a:p>
          <a:p>
            <a:pPr lvl="1"/>
            <a:r>
              <a:rPr lang="en-US" dirty="0" smtClean="0"/>
              <a:t>Different threads can have different procedures called with different para. and each thread need its own stack </a:t>
            </a:r>
          </a:p>
          <a:p>
            <a:r>
              <a:rPr lang="en-US" dirty="0" smtClean="0"/>
              <a:t>Copy of processor registers</a:t>
            </a:r>
          </a:p>
          <a:p>
            <a:pPr lvl="1"/>
            <a:r>
              <a:rPr lang="en-US" dirty="0" smtClean="0"/>
              <a:t>Both general registers and some special-purpose registers (pc, 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Used for stat info saving and restore </a:t>
            </a:r>
            <a:r>
              <a:rPr lang="en-US" sz="2000" dirty="0" smtClean="0"/>
              <a:t>(caused by thread switch)</a:t>
            </a:r>
          </a:p>
          <a:p>
            <a:r>
              <a:rPr lang="en-US" dirty="0" smtClean="0"/>
              <a:t>Metadata(info for managing the thread)</a:t>
            </a:r>
          </a:p>
          <a:p>
            <a:pPr lvl="1"/>
            <a:r>
              <a:rPr lang="en-US" dirty="0" smtClean="0"/>
              <a:t>Thread ID, scheduling priority,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Motivations for Threads</a:t>
            </a:r>
            <a:r>
              <a:rPr lang="en-US" sz="2000" dirty="0" smtClean="0"/>
              <a:t>(</a:t>
            </a:r>
            <a:r>
              <a:rPr lang="en-US" sz="2000" i="1" dirty="0" smtClean="0"/>
              <a:t>sect. 4.1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Abstraction</a:t>
            </a:r>
            <a:r>
              <a:rPr lang="en-US" sz="2000" dirty="0" smtClean="0"/>
              <a:t>(</a:t>
            </a:r>
            <a:r>
              <a:rPr lang="en-US" sz="2000" i="1" dirty="0" smtClean="0"/>
              <a:t>sect. 4.2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Simple Thread API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4.3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Data Structure(TCB)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4.4</a:t>
            </a:r>
            <a:r>
              <a:rPr lang="en-US" sz="2000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Thread </a:t>
            </a:r>
            <a:r>
              <a:rPr lang="en-US" dirty="0">
                <a:solidFill>
                  <a:srgbClr val="C00000"/>
                </a:solidFill>
              </a:rPr>
              <a:t>Life </a:t>
            </a:r>
            <a:r>
              <a:rPr lang="en-US" dirty="0" smtClean="0">
                <a:solidFill>
                  <a:srgbClr val="C00000"/>
                </a:solidFill>
              </a:rPr>
              <a:t>Cycle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sect. </a:t>
            </a:r>
            <a:r>
              <a:rPr lang="en-US" sz="2000" i="1" dirty="0" smtClean="0">
                <a:solidFill>
                  <a:srgbClr val="C00000"/>
                </a:solidFill>
              </a:rPr>
              <a:t>4.5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Implementing Kernel Threads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4.6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Single-threaded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4.7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Multi-threaded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4.8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456"/>
            <a:ext cx="8229600" cy="550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5" name="Content Placeholder 4" descr="ch4-06_thread-states.pdf"/>
          <p:cNvPicPr>
            <a:picLocks noGrp="1" noChangeAspect="1"/>
          </p:cNvPicPr>
          <p:nvPr>
            <p:ph idx="1"/>
          </p:nvPr>
        </p:nvPicPr>
        <p:blipFill>
          <a:blip r:embed="rId3"/>
          <a:srcRect t="-9440" b="-9440"/>
          <a:stretch>
            <a:fillRect/>
          </a:stretch>
        </p:blipFill>
        <p:spPr>
          <a:xfrm>
            <a:off x="0" y="709451"/>
            <a:ext cx="9140065" cy="383172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1" y="4647746"/>
            <a:ext cx="8229600" cy="22164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503213" y="709451"/>
            <a:ext cx="4171307" cy="3739260"/>
            <a:chOff x="2503213" y="709451"/>
            <a:chExt cx="4171307" cy="3739260"/>
          </a:xfrm>
        </p:grpSpPr>
        <p:sp>
          <p:nvSpPr>
            <p:cNvPr id="6" name="Rectangle 5"/>
            <p:cNvSpPr/>
            <p:nvPr/>
          </p:nvSpPr>
          <p:spPr>
            <a:xfrm>
              <a:off x="3820018" y="3976637"/>
              <a:ext cx="1500027" cy="472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Waiting lists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3213" y="709451"/>
              <a:ext cx="1500027" cy="47207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Ready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74493" y="709451"/>
              <a:ext cx="1500027" cy="4720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Running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535108" y="2389277"/>
            <a:ext cx="1500027" cy="4720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Finished list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238"/>
            <a:ext cx="8229600" cy="526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87" y="4636997"/>
            <a:ext cx="8825501" cy="2084478"/>
          </a:xfrm>
        </p:spPr>
        <p:txBody>
          <a:bodyPr>
            <a:normAutofit lnSpcReduction="10000"/>
          </a:bodyPr>
          <a:lstStyle/>
          <a:p>
            <a:r>
              <a:rPr lang="en-US" sz="3000" dirty="0" err="1" smtClean="0"/>
              <a:t>Init</a:t>
            </a:r>
            <a:r>
              <a:rPr lang="en-US" sz="3000" dirty="0" smtClean="0"/>
              <a:t>: OS puts the thread its INIT state and allocate TCB</a:t>
            </a:r>
          </a:p>
          <a:p>
            <a:r>
              <a:rPr lang="en-US" sz="3000" dirty="0" smtClean="0"/>
              <a:t>Ready: OS puts the thread to ready list and put it to ready sate</a:t>
            </a:r>
          </a:p>
          <a:p>
            <a:r>
              <a:rPr lang="en-US" sz="3000" dirty="0" smtClean="0"/>
              <a:t>Ready list: the set of runnable thread waiting for 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Content Placeholder 4" descr="ch4-06_thread-states.pdf"/>
          <p:cNvPicPr>
            <a:picLocks noChangeAspect="1"/>
          </p:cNvPicPr>
          <p:nvPr/>
        </p:nvPicPr>
        <p:blipFill>
          <a:blip r:embed="rId2"/>
          <a:srcRect t="-9440" b="-9440"/>
          <a:stretch>
            <a:fillRect/>
          </a:stretch>
        </p:blipFill>
        <p:spPr>
          <a:xfrm>
            <a:off x="-2" y="711127"/>
            <a:ext cx="9140065" cy="38317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03213" y="711127"/>
            <a:ext cx="1500027" cy="46797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Ready 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58930" y="2241710"/>
            <a:ext cx="13561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1726058" y="945112"/>
            <a:ext cx="77715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4061" y="969729"/>
            <a:ext cx="552963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44"/>
            <a:ext cx="8229600" cy="4364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4" y="4680173"/>
            <a:ext cx="8866598" cy="18887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thread in the ready state is available to run but is not currently running.</a:t>
            </a:r>
          </a:p>
          <a:p>
            <a:r>
              <a:rPr lang="en-US" dirty="0" smtClean="0"/>
              <a:t>Thread TCB is in ready list and values of registers are stored in TCB</a:t>
            </a:r>
          </a:p>
          <a:p>
            <a:r>
              <a:rPr lang="en-US" dirty="0" smtClean="0"/>
              <a:t>OS transitions a thread from ready to running at any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Content Placeholder 4" descr="ch4-06_thread-states.pdf"/>
          <p:cNvPicPr>
            <a:picLocks noChangeAspect="1"/>
          </p:cNvPicPr>
          <p:nvPr/>
        </p:nvPicPr>
        <p:blipFill>
          <a:blip r:embed="rId2"/>
          <a:srcRect t="-9440" b="-9440"/>
          <a:stretch>
            <a:fillRect/>
          </a:stretch>
        </p:blipFill>
        <p:spPr>
          <a:xfrm>
            <a:off x="-2" y="717303"/>
            <a:ext cx="9140065" cy="383172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503213" y="848446"/>
            <a:ext cx="4171307" cy="450635"/>
            <a:chOff x="2503213" y="709451"/>
            <a:chExt cx="4171307" cy="472074"/>
          </a:xfrm>
        </p:grpSpPr>
        <p:sp>
          <p:nvSpPr>
            <p:cNvPr id="11" name="Rectangle 10"/>
            <p:cNvSpPr/>
            <p:nvPr/>
          </p:nvSpPr>
          <p:spPr>
            <a:xfrm>
              <a:off x="2503213" y="709451"/>
              <a:ext cx="1500027" cy="47207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Ready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74493" y="709451"/>
              <a:ext cx="1500027" cy="4720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Running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893906" y="1799921"/>
            <a:ext cx="13561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9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938714"/>
          </a:xfrm>
        </p:spPr>
        <p:txBody>
          <a:bodyPr>
            <a:normAutofit/>
          </a:bodyPr>
          <a:lstStyle/>
          <a:p>
            <a:r>
              <a:rPr lang="en-US" dirty="0" smtClean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 smtClean="0"/>
              <a:t>Process execution, interrupts, background tasks, system maintenance </a:t>
            </a:r>
          </a:p>
          <a:p>
            <a:r>
              <a:rPr lang="en-US" dirty="0" smtClean="0"/>
              <a:t>Humans are not very good at keeping track of multiple things happening simultaneously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Threads are an abstraction to help bridge this gap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703"/>
            <a:ext cx="8229600" cy="516472"/>
          </a:xfrm>
        </p:spPr>
        <p:txBody>
          <a:bodyPr>
            <a:normAutofit fontScale="90000"/>
          </a:bodyPr>
          <a:lstStyle/>
          <a:p>
            <a:r>
              <a:rPr lang="en-US" smtClean="0"/>
              <a:t>Running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058293"/>
            <a:ext cx="9140062" cy="2799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thread in running state in running on a CPU.</a:t>
            </a:r>
          </a:p>
          <a:p>
            <a:r>
              <a:rPr lang="en-US" dirty="0" smtClean="0"/>
              <a:t>Transition to ready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Scheduler preempts the thread and puts it ready list</a:t>
            </a:r>
          </a:p>
          <a:p>
            <a:pPr lvl="2"/>
            <a:r>
              <a:rPr lang="en-US" dirty="0" smtClean="0"/>
              <a:t>1) save stat to TCB 2) switch the CPU to run the next one in ready list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running thread can voluntarily give up CPU an go to READY by calling yield</a:t>
            </a:r>
          </a:p>
          <a:p>
            <a:pPr marL="571500" indent="-514350"/>
            <a:r>
              <a:rPr lang="en-US" dirty="0" smtClean="0"/>
              <a:t>Many transitions from READY to running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Content Placeholder 4" descr="ch4-06_thread-states.pdf"/>
          <p:cNvPicPr>
            <a:picLocks noChangeAspect="1"/>
          </p:cNvPicPr>
          <p:nvPr/>
        </p:nvPicPr>
        <p:blipFill>
          <a:blip r:embed="rId2"/>
          <a:srcRect t="-9440" b="-9440"/>
          <a:stretch>
            <a:fillRect/>
          </a:stretch>
        </p:blipFill>
        <p:spPr>
          <a:xfrm>
            <a:off x="-2" y="717303"/>
            <a:ext cx="9140065" cy="383172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03213" y="848446"/>
            <a:ext cx="4171307" cy="450635"/>
            <a:chOff x="2503213" y="709451"/>
            <a:chExt cx="4171307" cy="472074"/>
          </a:xfrm>
        </p:grpSpPr>
        <p:sp>
          <p:nvSpPr>
            <p:cNvPr id="9" name="Rectangle 8"/>
            <p:cNvSpPr/>
            <p:nvPr/>
          </p:nvSpPr>
          <p:spPr>
            <a:xfrm>
              <a:off x="2503213" y="709451"/>
              <a:ext cx="1500027" cy="47207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Ready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74493" y="709451"/>
              <a:ext cx="1500027" cy="4720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Running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003240" y="1073764"/>
            <a:ext cx="117125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5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31" y="59416"/>
            <a:ext cx="8229600" cy="419848"/>
          </a:xfrm>
        </p:spPr>
        <p:txBody>
          <a:bodyPr>
            <a:normAutofit fontScale="90000"/>
          </a:bodyPr>
          <a:lstStyle/>
          <a:p>
            <a:r>
              <a:rPr lang="en-US" smtClean="0"/>
              <a:t>Waiting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" y="4183520"/>
            <a:ext cx="9027048" cy="21728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thread in the waiting state is waiting for some event.</a:t>
            </a:r>
          </a:p>
          <a:p>
            <a:r>
              <a:rPr lang="en-US" dirty="0" smtClean="0"/>
              <a:t>A waiting thread’s TCB is put in the waiting list</a:t>
            </a:r>
          </a:p>
          <a:p>
            <a:r>
              <a:rPr lang="en-US" dirty="0" smtClean="0"/>
              <a:t>On occurrence of the event, OS moves the waiting thread from waiting list to ready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Content Placeholder 4" descr="ch4-06_thread-states.pdf"/>
          <p:cNvPicPr>
            <a:picLocks noChangeAspect="1"/>
          </p:cNvPicPr>
          <p:nvPr/>
        </p:nvPicPr>
        <p:blipFill>
          <a:blip r:embed="rId2"/>
          <a:srcRect t="-9440" b="-9440"/>
          <a:stretch>
            <a:fillRect/>
          </a:stretch>
        </p:blipFill>
        <p:spPr>
          <a:xfrm>
            <a:off x="3935" y="457237"/>
            <a:ext cx="9140065" cy="37262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53555" y="560156"/>
            <a:ext cx="4202129" cy="3421529"/>
            <a:chOff x="2472391" y="769796"/>
            <a:chExt cx="4202129" cy="3421529"/>
          </a:xfrm>
        </p:grpSpPr>
        <p:sp>
          <p:nvSpPr>
            <p:cNvPr id="7" name="Rectangle 6"/>
            <p:cNvSpPr/>
            <p:nvPr/>
          </p:nvSpPr>
          <p:spPr>
            <a:xfrm>
              <a:off x="3838853" y="3719251"/>
              <a:ext cx="1500027" cy="472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Waiting lists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72391" y="769796"/>
              <a:ext cx="1500027" cy="47207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Ready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74493" y="769796"/>
              <a:ext cx="1500027" cy="47207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Running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06122" y="2408513"/>
            <a:ext cx="552963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TCB</a:t>
            </a:r>
            <a:endParaRPr lang="en-US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2235398" y="1581646"/>
            <a:ext cx="2452020" cy="131312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532649" y="1724390"/>
            <a:ext cx="2464701" cy="1140432"/>
          </a:xfrm>
          <a:prstGeom prst="curvedConnector3">
            <a:avLst/>
          </a:prstGeom>
          <a:ln cap="sq">
            <a:solidFill>
              <a:srgbClr val="C00000"/>
            </a:solidFill>
            <a:prstDash val="dash"/>
            <a:headEnd type="none" w="lg" len="me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20017" y="2408512"/>
            <a:ext cx="552963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32367" y="2084341"/>
            <a:ext cx="1500027" cy="4720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Finished 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07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44"/>
            <a:ext cx="8229600" cy="6808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613"/>
            <a:ext cx="8229600" cy="19405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thread in the finished state never run again.</a:t>
            </a:r>
          </a:p>
          <a:p>
            <a:r>
              <a:rPr lang="en-US" dirty="0" smtClean="0"/>
              <a:t>OS frees some or all of its resource and puts it in finished list. </a:t>
            </a:r>
          </a:p>
          <a:p>
            <a:r>
              <a:rPr lang="en-US" dirty="0" smtClean="0"/>
              <a:t>After its state is not needed, it is deleted.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Content Placeholder 4" descr="ch4-06_thread-states.pdf"/>
          <p:cNvPicPr>
            <a:picLocks noChangeAspect="1"/>
          </p:cNvPicPr>
          <p:nvPr/>
        </p:nvPicPr>
        <p:blipFill>
          <a:blip r:embed="rId2"/>
          <a:srcRect t="-9440" b="-9440"/>
          <a:stretch>
            <a:fillRect/>
          </a:stretch>
        </p:blipFill>
        <p:spPr>
          <a:xfrm>
            <a:off x="3935" y="840403"/>
            <a:ext cx="9140065" cy="3413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73464" y="2333471"/>
            <a:ext cx="1500027" cy="4720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Finished 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6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Motivations for Threads</a:t>
            </a:r>
            <a:r>
              <a:rPr lang="en-US" sz="2000" dirty="0" smtClean="0"/>
              <a:t>(</a:t>
            </a:r>
            <a:r>
              <a:rPr lang="en-US" sz="2000" i="1" dirty="0" smtClean="0"/>
              <a:t>sect. 4.1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Abstraction</a:t>
            </a:r>
            <a:r>
              <a:rPr lang="en-US" sz="2000" dirty="0" smtClean="0"/>
              <a:t>(</a:t>
            </a:r>
            <a:r>
              <a:rPr lang="en-US" sz="2000" i="1" dirty="0" smtClean="0"/>
              <a:t>sect. 4.2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Simple Thread API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4.3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Data Structure(TCB)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4.4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</a:t>
            </a:r>
            <a:r>
              <a:rPr lang="en-US" dirty="0"/>
              <a:t>Life </a:t>
            </a:r>
            <a:r>
              <a:rPr lang="en-US" dirty="0" smtClean="0"/>
              <a:t>Cycle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4.5</a:t>
            </a:r>
            <a:r>
              <a:rPr lang="en-US" sz="2000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Implementing Kernel Threads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sect. </a:t>
            </a:r>
            <a:r>
              <a:rPr lang="en-US" sz="2000" i="1" dirty="0" smtClean="0">
                <a:solidFill>
                  <a:srgbClr val="C00000"/>
                </a:solidFill>
              </a:rPr>
              <a:t>4.6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Single-threaded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4.7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Multi-threaded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4.8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Threads: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threads</a:t>
            </a:r>
          </a:p>
          <a:p>
            <a:pPr lvl="1"/>
            <a:r>
              <a:rPr lang="en-US" dirty="0" smtClean="0"/>
              <a:t>Thread abstraction only available to kernel</a:t>
            </a:r>
          </a:p>
          <a:p>
            <a:pPr lvl="1"/>
            <a:r>
              <a:rPr lang="en-US" dirty="0" smtClean="0"/>
              <a:t>To the kernel, a kernel thread and a single threaded user process look quite similar</a:t>
            </a:r>
          </a:p>
          <a:p>
            <a:r>
              <a:rPr lang="en-US" dirty="0" smtClean="0"/>
              <a:t>Multithreaded processes using kernel threads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thread operations available via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User-level threads</a:t>
            </a:r>
          </a:p>
          <a:p>
            <a:pPr lvl="1"/>
            <a:r>
              <a:rPr lang="en-US" dirty="0" smtClean="0"/>
              <a:t>Thread operations without system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OS Kernel</a:t>
            </a:r>
            <a:endParaRPr lang="en-US" dirty="0"/>
          </a:p>
        </p:txBody>
      </p:sp>
      <p:pic>
        <p:nvPicPr>
          <p:cNvPr id="7" name="Content Placeholder 6" descr="ch4-07_threadsAndProcesse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3089" r="-13089"/>
          <a:stretch>
            <a:fillRect/>
          </a:stretch>
        </p:blipFill>
        <p:spPr>
          <a:xfrm>
            <a:off x="-388762" y="964219"/>
            <a:ext cx="10630720" cy="584648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348"/>
            <a:ext cx="8229600" cy="5883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7" y="891283"/>
            <a:ext cx="8887146" cy="5324582"/>
          </a:xfrm>
        </p:spPr>
        <p:txBody>
          <a:bodyPr/>
          <a:lstStyle/>
          <a:p>
            <a:r>
              <a:rPr lang="en-US" dirty="0" smtClean="0"/>
              <a:t>Goal: perform an asynchronous procedure call to </a:t>
            </a:r>
            <a:r>
              <a:rPr lang="en-US" i="1" dirty="0" err="1" smtClean="0"/>
              <a:t>func</a:t>
            </a:r>
            <a:r>
              <a:rPr lang="en-US" dirty="0" smtClean="0"/>
              <a:t> with </a:t>
            </a:r>
            <a:r>
              <a:rPr lang="en-US" i="1" dirty="0" err="1" smtClean="0"/>
              <a:t>arg</a:t>
            </a:r>
            <a:endParaRPr lang="en-US" i="1" dirty="0" smtClean="0"/>
          </a:p>
          <a:p>
            <a:pPr lvl="1"/>
            <a:r>
              <a:rPr lang="en-US" sz="2000" i="1" dirty="0" smtClean="0"/>
              <a:t>On thread running, it will execute </a:t>
            </a:r>
            <a:r>
              <a:rPr lang="en-US" sz="2000" i="1" dirty="0" err="1" smtClean="0"/>
              <a:t>func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arg</a:t>
            </a:r>
            <a:r>
              <a:rPr lang="en-US" sz="2000" i="1" dirty="0" smtClean="0"/>
              <a:t>) concurrently with the calling thread</a:t>
            </a:r>
          </a:p>
          <a:p>
            <a:r>
              <a:rPr lang="en-US" dirty="0" smtClean="0"/>
              <a:t>Allocate a TCB</a:t>
            </a:r>
          </a:p>
          <a:p>
            <a:r>
              <a:rPr lang="en-US" dirty="0" smtClean="0"/>
              <a:t>Initialize per-thread state </a:t>
            </a:r>
          </a:p>
          <a:p>
            <a:pPr lvl="1"/>
            <a:r>
              <a:rPr lang="en-US" dirty="0" smtClean="0"/>
              <a:t>Initialize registers</a:t>
            </a:r>
          </a:p>
          <a:p>
            <a:pPr lvl="1"/>
            <a:r>
              <a:rPr lang="en-US" dirty="0" smtClean="0"/>
              <a:t>The constructor starts the thread in Stub function</a:t>
            </a:r>
          </a:p>
          <a:p>
            <a:pPr lvl="2"/>
            <a:r>
              <a:rPr lang="en-US" dirty="0" smtClean="0"/>
              <a:t>The stub can make the </a:t>
            </a:r>
            <a:r>
              <a:rPr lang="en-US" i="1" dirty="0" err="1" smtClean="0"/>
              <a:t>func</a:t>
            </a:r>
            <a:r>
              <a:rPr lang="en-US" dirty="0" smtClean="0"/>
              <a:t>( ) return only to the stub rather than arbitrary location in memory.</a:t>
            </a:r>
          </a:p>
          <a:p>
            <a:r>
              <a:rPr lang="en-US" dirty="0" smtClean="0"/>
              <a:t>Put TCB on ready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7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case thread terminate itself by using return rather than </a:t>
            </a:r>
            <a:r>
              <a:rPr lang="en-US" dirty="0" err="1" smtClean="0"/>
              <a:t>thread_exit</a:t>
            </a:r>
            <a:r>
              <a:rPr lang="en-US" dirty="0" smtClean="0"/>
              <a:t>( ).</a:t>
            </a:r>
          </a:p>
          <a:p>
            <a:r>
              <a:rPr lang="en-US" dirty="0" smtClean="0"/>
              <a:t>When the processor executes return, it will pop a break-point from stack to the pc.  </a:t>
            </a:r>
          </a:p>
          <a:p>
            <a:r>
              <a:rPr lang="en-US" dirty="0" smtClean="0"/>
              <a:t>What data are stored at thread stack at this time point? Nothing.</a:t>
            </a:r>
          </a:p>
          <a:p>
            <a:r>
              <a:rPr lang="en-US" dirty="0" smtClean="0"/>
              <a:t>In to avoid the above situation, we need a stub to call </a:t>
            </a:r>
            <a:r>
              <a:rPr lang="en-US" dirty="0" err="1" smtClean="0"/>
              <a:t>thread_exit</a:t>
            </a:r>
            <a:r>
              <a:rPr lang="en-US" dirty="0" smtClean="0"/>
              <a:t>( 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9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en-US" dirty="0" smtClean="0"/>
              <a:t>Implementing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Thread_creat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Allocate thread control block</a:t>
            </a:r>
          </a:p>
          <a:p>
            <a:pPr lvl="1"/>
            <a:r>
              <a:rPr lang="en-US" dirty="0" smtClean="0"/>
              <a:t>Allocate stack</a:t>
            </a:r>
          </a:p>
          <a:p>
            <a:pPr lvl="1"/>
            <a:r>
              <a:rPr lang="en-US" dirty="0" smtClean="0"/>
              <a:t>Build stack frame for base of stack (stub)</a:t>
            </a:r>
          </a:p>
          <a:p>
            <a:pPr lvl="1"/>
            <a:r>
              <a:rPr lang="en-US" dirty="0" smtClean="0"/>
              <a:t>Put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 on stack</a:t>
            </a:r>
          </a:p>
          <a:p>
            <a:pPr lvl="1"/>
            <a:r>
              <a:rPr lang="en-US" dirty="0" smtClean="0"/>
              <a:t>Put thread on ready list</a:t>
            </a:r>
          </a:p>
          <a:p>
            <a:pPr lvl="1"/>
            <a:r>
              <a:rPr lang="en-US" dirty="0" smtClean="0"/>
              <a:t>Will run sometime later (maybe right away!)</a:t>
            </a:r>
          </a:p>
          <a:p>
            <a:r>
              <a:rPr lang="en-US" dirty="0" smtClean="0"/>
              <a:t>stub(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Call (*</a:t>
            </a:r>
            <a:r>
              <a:rPr lang="en-US" dirty="0" err="1" smtClean="0"/>
              <a:t>func</a:t>
            </a:r>
            <a:r>
              <a:rPr lang="en-US" dirty="0" smtClean="0"/>
              <a:t>)(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return, call </a:t>
            </a:r>
            <a:r>
              <a:rPr lang="en-US" dirty="0" err="1" smtClean="0"/>
              <a:t>thread_exit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2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Multiple connections handled simultaneously</a:t>
            </a:r>
          </a:p>
          <a:p>
            <a:r>
              <a:rPr lang="en-US" dirty="0" smtClean="0"/>
              <a:t>Parallel programs</a:t>
            </a:r>
          </a:p>
          <a:p>
            <a:pPr lvl="1"/>
            <a:r>
              <a:rPr lang="en-US" dirty="0" smtClean="0"/>
              <a:t>To achieve better performance</a:t>
            </a:r>
          </a:p>
          <a:p>
            <a:r>
              <a:rPr lang="en-US" dirty="0" smtClean="0"/>
              <a:t>Programs with user interfaces</a:t>
            </a:r>
          </a:p>
          <a:p>
            <a:pPr lvl="1"/>
            <a:r>
              <a:rPr lang="en-US" dirty="0" smtClean="0"/>
              <a:t>To achieve user responsiveness while doing computation</a:t>
            </a:r>
          </a:p>
          <a:p>
            <a:r>
              <a:rPr lang="en-US" dirty="0" smtClean="0"/>
              <a:t>Network and disk bound programs</a:t>
            </a:r>
          </a:p>
          <a:p>
            <a:pPr lvl="1"/>
            <a:r>
              <a:rPr lang="en-US" dirty="0" smtClean="0"/>
              <a:t>To hide network/disk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it from the ready list </a:t>
            </a:r>
          </a:p>
          <a:p>
            <a:r>
              <a:rPr lang="en-US" dirty="0" smtClean="0"/>
              <a:t>Free its pre-thread state</a:t>
            </a:r>
          </a:p>
          <a:p>
            <a:pPr lvl="1"/>
            <a:r>
              <a:rPr lang="en-US" dirty="0" smtClean="0"/>
              <a:t>Freeing the state is tricky </a:t>
            </a:r>
          </a:p>
          <a:p>
            <a:pPr lvl="2"/>
            <a:r>
              <a:rPr lang="en-US" dirty="0" smtClean="0"/>
              <a:t> Interrupt handler running causes problem before releasing the state is done.</a:t>
            </a:r>
          </a:p>
          <a:p>
            <a:pPr lvl="1"/>
            <a:r>
              <a:rPr lang="en-US" dirty="0" smtClean="0"/>
              <a:t>On exit, thread is put to Finished state and is moved to finished list. </a:t>
            </a:r>
          </a:p>
          <a:p>
            <a:pPr lvl="1"/>
            <a:r>
              <a:rPr lang="en-US" dirty="0" smtClean="0"/>
              <a:t>Its state is safely released by other thread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77"/>
            <a:ext cx="8229600" cy="517099"/>
          </a:xfrm>
        </p:spPr>
        <p:txBody>
          <a:bodyPr>
            <a:normAutofit fontScale="90000"/>
          </a:bodyPr>
          <a:lstStyle/>
          <a:p>
            <a:r>
              <a:rPr lang="en-US" smtClean="0"/>
              <a:t>Thread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675971"/>
          </a:xfrm>
        </p:spPr>
        <p:txBody>
          <a:bodyPr/>
          <a:lstStyle/>
          <a:p>
            <a:r>
              <a:rPr lang="en-US" dirty="0" smtClean="0"/>
              <a:t>A thread context switch </a:t>
            </a:r>
            <a:r>
              <a:rPr lang="en-US" i="1" dirty="0" smtClean="0">
                <a:solidFill>
                  <a:srgbClr val="FF0000"/>
                </a:solidFill>
              </a:rPr>
              <a:t>suspends execution </a:t>
            </a:r>
            <a:r>
              <a:rPr lang="en-US" dirty="0" smtClean="0"/>
              <a:t>of a currently running thread and </a:t>
            </a:r>
            <a:r>
              <a:rPr lang="en-US" i="1" dirty="0" smtClean="0">
                <a:solidFill>
                  <a:srgbClr val="FF0000"/>
                </a:solidFill>
              </a:rPr>
              <a:t>resumes execution </a:t>
            </a:r>
            <a:r>
              <a:rPr lang="en-US" dirty="0" smtClean="0"/>
              <a:t>of some other thread.</a:t>
            </a:r>
          </a:p>
          <a:p>
            <a:r>
              <a:rPr lang="en-US" dirty="0" smtClean="0"/>
              <a:t>It </a:t>
            </a:r>
            <a:r>
              <a:rPr lang="en-US" i="1" dirty="0" smtClean="0">
                <a:solidFill>
                  <a:srgbClr val="FF0000"/>
                </a:solidFill>
              </a:rPr>
              <a:t>saves</a:t>
            </a:r>
            <a:r>
              <a:rPr lang="en-US" dirty="0" smtClean="0"/>
              <a:t> running thread’s registers to the TCB and stack and </a:t>
            </a:r>
            <a:r>
              <a:rPr lang="en-US" i="1" dirty="0" smtClean="0">
                <a:solidFill>
                  <a:srgbClr val="FF0000"/>
                </a:solidFill>
              </a:rPr>
              <a:t>restores</a:t>
            </a:r>
            <a:r>
              <a:rPr lang="en-US" dirty="0" smtClean="0"/>
              <a:t> the new thread’s registers from that thread’s TCB and stack to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8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55"/>
            <a:ext cx="8229600" cy="5647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cause context switch?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09" y="903249"/>
            <a:ext cx="8954429" cy="57205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Voluntary (Caused by the running thread itself)</a:t>
            </a:r>
          </a:p>
          <a:p>
            <a:pPr lvl="1"/>
            <a:r>
              <a:rPr lang="en-US" dirty="0" smtClean="0"/>
              <a:t>Calling thread lib functions</a:t>
            </a:r>
          </a:p>
          <a:p>
            <a:pPr lvl="1"/>
            <a:r>
              <a:rPr lang="en-US" dirty="0" smtClean="0"/>
              <a:t>Voluntarily give up processor</a:t>
            </a:r>
          </a:p>
          <a:p>
            <a:pPr lvl="2"/>
            <a:r>
              <a:rPr lang="en-US" dirty="0" err="1" smtClean="0"/>
              <a:t>Thread_yield</a:t>
            </a:r>
            <a:r>
              <a:rPr lang="en-US" dirty="0" smtClean="0"/>
              <a:t>( )</a:t>
            </a:r>
          </a:p>
          <a:p>
            <a:pPr lvl="2"/>
            <a:r>
              <a:rPr lang="en-US" dirty="0" err="1" smtClean="0"/>
              <a:t>Thread_join</a:t>
            </a:r>
            <a:r>
              <a:rPr lang="en-US" dirty="0" smtClean="0"/>
              <a:t> ( ) (if child is not done yet)</a:t>
            </a:r>
          </a:p>
          <a:p>
            <a:r>
              <a:rPr lang="en-US" dirty="0" smtClean="0"/>
              <a:t>Involuntary( Caused by external events)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After the handler is done, scheduler switch to some other thread is higher priority</a:t>
            </a:r>
          </a:p>
          <a:p>
            <a:pPr lvl="1"/>
            <a:r>
              <a:rPr lang="en-US" dirty="0" smtClean="0"/>
              <a:t>Hardware timer to implement fair sharing CPU</a:t>
            </a:r>
          </a:p>
          <a:p>
            <a:pPr lvl="1"/>
            <a:r>
              <a:rPr lang="en-US" dirty="0" smtClean="0"/>
              <a:t>Involuntary context switch makes thread execution with unpredictable and variable speed.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9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3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57"/>
            <a:ext cx="8229600" cy="5424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18" y="1081668"/>
            <a:ext cx="8820614" cy="5107259"/>
          </a:xfrm>
        </p:spPr>
        <p:txBody>
          <a:bodyPr>
            <a:normAutofit/>
          </a:bodyPr>
          <a:lstStyle/>
          <a:p>
            <a:r>
              <a:rPr lang="en-US" dirty="0" smtClean="0"/>
              <a:t>1 Draw TCB for thread A and thread B after OS executes </a:t>
            </a:r>
            <a:r>
              <a:rPr lang="en-US" dirty="0" err="1" smtClean="0"/>
              <a:t>thread_swtich</a:t>
            </a:r>
            <a:r>
              <a:rPr lang="en-US" dirty="0" smtClean="0"/>
              <a:t>( </a:t>
            </a:r>
            <a:r>
              <a:rPr lang="en-US" dirty="0" err="1" smtClean="0"/>
              <a:t>threadA</a:t>
            </a:r>
            <a:r>
              <a:rPr lang="en-US" dirty="0" smtClean="0"/>
              <a:t>, </a:t>
            </a:r>
            <a:r>
              <a:rPr lang="en-US" dirty="0" err="1" smtClean="0"/>
              <a:t>threadB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2 Assume thread B is newly created without executing any instructions. </a:t>
            </a:r>
          </a:p>
          <a:p>
            <a:pPr lvl="1"/>
            <a:r>
              <a:rPr lang="en-US" dirty="0" smtClean="0"/>
              <a:t>Repeat the 1 when </a:t>
            </a:r>
            <a:r>
              <a:rPr lang="en-US" dirty="0" err="1" smtClean="0"/>
              <a:t>thread_creat</a:t>
            </a:r>
            <a:r>
              <a:rPr lang="en-US" dirty="0" smtClean="0"/>
              <a:t>( ) does NOT </a:t>
            </a:r>
            <a:r>
              <a:rPr lang="en-US" dirty="0"/>
              <a:t>execute </a:t>
            </a:r>
            <a:r>
              <a:rPr lang="en-US" dirty="0" err="1" smtClean="0"/>
              <a:t>thread_dummySwitchFrame</a:t>
            </a:r>
            <a:r>
              <a:rPr lang="en-US" dirty="0" smtClean="0"/>
              <a:t>( ) for thread B.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Repeat the 1 when </a:t>
            </a:r>
            <a:r>
              <a:rPr lang="en-US" dirty="0" err="1"/>
              <a:t>thread_creat</a:t>
            </a:r>
            <a:r>
              <a:rPr lang="en-US" dirty="0"/>
              <a:t>( ) does </a:t>
            </a:r>
            <a:r>
              <a:rPr lang="en-US" dirty="0" smtClean="0"/>
              <a:t> </a:t>
            </a:r>
            <a:r>
              <a:rPr lang="en-US" dirty="0"/>
              <a:t>execute </a:t>
            </a:r>
            <a:r>
              <a:rPr lang="en-US" dirty="0" err="1"/>
              <a:t>thread_dummySwitchFrame</a:t>
            </a:r>
            <a:r>
              <a:rPr lang="en-US" dirty="0"/>
              <a:t>( </a:t>
            </a:r>
            <a:r>
              <a:rPr lang="en-US" dirty="0" smtClean="0"/>
              <a:t>) </a:t>
            </a:r>
            <a:r>
              <a:rPr lang="en-US" dirty="0"/>
              <a:t>thread B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966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31" y="6127750"/>
            <a:ext cx="7497337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2331" y="780585"/>
            <a:ext cx="7497337" cy="27878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735229" y="1059367"/>
            <a:ext cx="0" cy="50683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45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75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two threads each loop, calling </a:t>
            </a:r>
            <a:r>
              <a:rPr lang="en-US" dirty="0" err="1" smtClean="0"/>
              <a:t>thread_yeild</a:t>
            </a:r>
            <a:r>
              <a:rPr lang="en-US" dirty="0" smtClean="0"/>
              <a:t>( ) on each iteration.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sequence of steps as seen by the physical processor and by each thread?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7357" y="304707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800" dirty="0"/>
              <a:t>Go( ){</a:t>
            </a:r>
          </a:p>
          <a:p>
            <a:pPr lvl="1"/>
            <a:r>
              <a:rPr lang="en-US" sz="2800" dirty="0"/>
              <a:t>  </a:t>
            </a:r>
            <a:r>
              <a:rPr lang="en-US" sz="2800" dirty="0" smtClean="0"/>
              <a:t>	while</a:t>
            </a:r>
            <a:r>
              <a:rPr lang="en-US" sz="2800" dirty="0"/>
              <a:t>( 1 ){</a:t>
            </a:r>
          </a:p>
          <a:p>
            <a:pPr lvl="1"/>
            <a:r>
              <a:rPr lang="en-US" sz="2800" dirty="0"/>
              <a:t>   </a:t>
            </a:r>
            <a:r>
              <a:rPr lang="en-US" sz="2800" dirty="0" smtClean="0"/>
              <a:t>		</a:t>
            </a:r>
            <a:r>
              <a:rPr lang="en-US" sz="2800" dirty="0" err="1" smtClean="0"/>
              <a:t>thread_yield</a:t>
            </a:r>
            <a:r>
              <a:rPr lang="en-US" sz="2800" dirty="0"/>
              <a:t>( );</a:t>
            </a:r>
          </a:p>
          <a:p>
            <a:pPr lvl="1"/>
            <a:r>
              <a:rPr lang="en-US" sz="2800" dirty="0" smtClean="0"/>
              <a:t>	}</a:t>
            </a:r>
          </a:p>
          <a:p>
            <a:pPr lvl="1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889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Threads Call Yield</a:t>
            </a:r>
            <a:endParaRPr lang="en-US" dirty="0"/>
          </a:p>
        </p:txBody>
      </p:sp>
      <p:pic>
        <p:nvPicPr>
          <p:cNvPr id="4" name="Content Placeholder 3" descr="crop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457" r="-11457"/>
          <a:stretch>
            <a:fillRect/>
          </a:stretch>
        </p:blipFill>
        <p:spPr>
          <a:xfrm>
            <a:off x="-479096" y="1085274"/>
            <a:ext cx="10202696" cy="561109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73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Involuntary Thread/Process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Timer or I/O interrupt</a:t>
            </a:r>
          </a:p>
          <a:p>
            <a:pPr lvl="1"/>
            <a:r>
              <a:rPr lang="en-US" dirty="0" smtClean="0"/>
              <a:t>Tells OS some other thread should run</a:t>
            </a:r>
          </a:p>
          <a:p>
            <a:r>
              <a:rPr lang="en-US" dirty="0" smtClean="0"/>
              <a:t>Simple version </a:t>
            </a:r>
          </a:p>
          <a:p>
            <a:pPr lvl="1"/>
            <a:r>
              <a:rPr lang="en-US" dirty="0" smtClean="0"/>
              <a:t>End of interrupt handler calls switch()</a:t>
            </a:r>
          </a:p>
          <a:p>
            <a:pPr lvl="1"/>
            <a:r>
              <a:rPr lang="en-US" dirty="0" smtClean="0"/>
              <a:t>When resumed, return from handler resumes kernel thread or user process</a:t>
            </a:r>
          </a:p>
          <a:p>
            <a:pPr lvl="1"/>
            <a:r>
              <a:rPr lang="en-US" dirty="0" smtClean="0"/>
              <a:t>Thus, processor context is saved/restored twice (once by interrupt handler, once by thread switch)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Motivations for Threads</a:t>
            </a:r>
            <a:r>
              <a:rPr lang="en-US" sz="2000" dirty="0" smtClean="0"/>
              <a:t>(</a:t>
            </a:r>
            <a:r>
              <a:rPr lang="en-US" sz="2000" i="1" dirty="0" smtClean="0"/>
              <a:t>sect. 4.1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Abstraction</a:t>
            </a:r>
            <a:r>
              <a:rPr lang="en-US" sz="2000" dirty="0" smtClean="0"/>
              <a:t>(</a:t>
            </a:r>
            <a:r>
              <a:rPr lang="en-US" sz="2000" i="1" dirty="0" smtClean="0"/>
              <a:t>sect. 4.2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Simple Thread API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4.3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Data Structure(TCB)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4.4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</a:t>
            </a:r>
            <a:r>
              <a:rPr lang="en-US" dirty="0"/>
              <a:t>Life </a:t>
            </a:r>
            <a:r>
              <a:rPr lang="en-US" dirty="0" smtClean="0"/>
              <a:t>Cycle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4.5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Implementing Kernel Threads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4.6</a:t>
            </a:r>
            <a:r>
              <a:rPr lang="en-US" sz="2000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Single-threaded Processes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sect. </a:t>
            </a:r>
            <a:r>
              <a:rPr lang="en-US" sz="2000" i="1" dirty="0" smtClean="0">
                <a:solidFill>
                  <a:srgbClr val="C00000"/>
                </a:solidFill>
              </a:rPr>
              <a:t>4.7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Multi-threaded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4.8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62"/>
            <a:ext cx="8229600" cy="618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Write a Concurrent Program</a:t>
            </a:r>
            <a:r>
              <a:rPr lang="en-US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3" y="2827173"/>
            <a:ext cx="8954814" cy="40308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Write a concurrent program as a set of sequential streams of execution, or </a:t>
            </a:r>
            <a:r>
              <a:rPr lang="en-US" dirty="0" smtClean="0">
                <a:solidFill>
                  <a:srgbClr val="C00000"/>
                </a:solidFill>
              </a:rPr>
              <a:t>thread</a:t>
            </a:r>
            <a:r>
              <a:rPr lang="en-US" dirty="0" smtClean="0"/>
              <a:t> that interact and share results</a:t>
            </a:r>
          </a:p>
          <a:p>
            <a:r>
              <a:rPr lang="en-US" dirty="0" smtClean="0"/>
              <a:t>Code for each thread is sequential and threads run concurrently</a:t>
            </a:r>
          </a:p>
          <a:p>
            <a:r>
              <a:rPr lang="en-US" dirty="0" smtClean="0"/>
              <a:t>OS provides the illusion of infinite number virtual processors with limited physical processors.</a:t>
            </a:r>
          </a:p>
          <a:p>
            <a:pPr lvl="1"/>
            <a:r>
              <a:rPr lang="en-US" dirty="0" smtClean="0"/>
              <a:t>At any given time, only a subset of threads are running</a:t>
            </a:r>
          </a:p>
          <a:p>
            <a:pPr lvl="1"/>
            <a:r>
              <a:rPr lang="en-US" dirty="0" smtClean="0"/>
              <a:t>Suspending and resuming threads </a:t>
            </a: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Content Placeholder 3" descr="ch4-02_threadAbstraction.pdf"/>
          <p:cNvPicPr>
            <a:picLocks noChangeAspect="1"/>
          </p:cNvPicPr>
          <p:nvPr/>
        </p:nvPicPr>
        <p:blipFill>
          <a:blip r:embed="rId2"/>
          <a:srcRect t="-14544" b="-14544"/>
          <a:stretch>
            <a:fillRect/>
          </a:stretch>
        </p:blipFill>
        <p:spPr>
          <a:xfrm>
            <a:off x="1030013" y="634619"/>
            <a:ext cx="6779173" cy="26380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9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530"/>
            <a:ext cx="8229600" cy="6572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Single-threaded user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859" y="974300"/>
            <a:ext cx="4951141" cy="5564612"/>
          </a:xfrm>
        </p:spPr>
        <p:txBody>
          <a:bodyPr/>
          <a:lstStyle/>
          <a:p>
            <a:r>
              <a:rPr lang="en-US" dirty="0" smtClean="0"/>
              <a:t>Each Process has its thread</a:t>
            </a:r>
          </a:p>
          <a:p>
            <a:r>
              <a:rPr lang="en-US" dirty="0" smtClean="0"/>
              <a:t>Process has its own memory, code, heap, and global variables.</a:t>
            </a:r>
          </a:p>
          <a:p>
            <a:r>
              <a:rPr lang="en-US" dirty="0" smtClean="0"/>
              <a:t>Kernel ready list contains both thread and process</a:t>
            </a:r>
          </a:p>
          <a:p>
            <a:r>
              <a:rPr lang="en-US" dirty="0" smtClean="0"/>
              <a:t> Process context switch </a:t>
            </a:r>
          </a:p>
          <a:p>
            <a:pPr lvl="1"/>
            <a:r>
              <a:rPr lang="en-US" dirty="0" smtClean="0"/>
              <a:t>Similar to thread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Content Placeholder 6" descr="ch4-08_ch4-07_threadsAndMTProcesses.pdf"/>
          <p:cNvPicPr>
            <a:picLocks noChangeAspect="1"/>
          </p:cNvPicPr>
          <p:nvPr/>
        </p:nvPicPr>
        <p:blipFill>
          <a:blip r:embed="rId2"/>
          <a:srcRect l="-13089" r="-13089"/>
          <a:stretch>
            <a:fillRect/>
          </a:stretch>
        </p:blipFill>
        <p:spPr>
          <a:xfrm>
            <a:off x="-613318" y="939569"/>
            <a:ext cx="5464098" cy="54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95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Motivations for Threads</a:t>
            </a:r>
            <a:r>
              <a:rPr lang="en-US" sz="2000" dirty="0" smtClean="0"/>
              <a:t>(</a:t>
            </a:r>
            <a:r>
              <a:rPr lang="en-US" sz="2000" i="1" dirty="0" smtClean="0"/>
              <a:t>sect. 4.1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Abstraction</a:t>
            </a:r>
            <a:r>
              <a:rPr lang="en-US" sz="2000" dirty="0" smtClean="0"/>
              <a:t>(</a:t>
            </a:r>
            <a:r>
              <a:rPr lang="en-US" sz="2000" i="1" dirty="0" smtClean="0"/>
              <a:t>sect. 4.2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Simple Thread API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4.3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Data Structure(TCB)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4.4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</a:t>
            </a:r>
            <a:r>
              <a:rPr lang="en-US" dirty="0"/>
              <a:t>Life </a:t>
            </a:r>
            <a:r>
              <a:rPr lang="en-US" dirty="0" smtClean="0"/>
              <a:t>Cycle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4.5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Implementing Kernel Threads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4.6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Single-threaded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4.7</a:t>
            </a:r>
            <a:r>
              <a:rPr lang="en-US" sz="2000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Multi-threaded Processes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sect. </a:t>
            </a:r>
            <a:r>
              <a:rPr lang="en-US" sz="2000" i="1" dirty="0" smtClean="0">
                <a:solidFill>
                  <a:srgbClr val="C00000"/>
                </a:solidFill>
              </a:rPr>
              <a:t>4.8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64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9" y="196579"/>
            <a:ext cx="8887521" cy="695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</a:t>
            </a:r>
            <a:r>
              <a:rPr lang="en-US" smtClean="0"/>
              <a:t>multi-thread process  using kernel threads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963324"/>
            <a:ext cx="8887522" cy="41996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059" y="4446031"/>
            <a:ext cx="8720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1 A thread has a user stack and a TCB</a:t>
            </a:r>
          </a:p>
          <a:p>
            <a:r>
              <a:rPr lang="en-US" sz="2600" dirty="0"/>
              <a:t>2</a:t>
            </a:r>
            <a:r>
              <a:rPr lang="en-US" sz="2600" dirty="0" smtClean="0"/>
              <a:t> Create thread</a:t>
            </a:r>
          </a:p>
          <a:p>
            <a:r>
              <a:rPr lang="en-US" sz="2600" dirty="0" smtClean="0"/>
              <a:t>The user library create the user stack before invoking system call to create the kernel thread, which creates the kernel stack.</a:t>
            </a:r>
          </a:p>
          <a:p>
            <a:r>
              <a:rPr lang="en-US" sz="2600" dirty="0"/>
              <a:t>3</a:t>
            </a:r>
            <a:r>
              <a:rPr lang="en-US" sz="2600" dirty="0" smtClean="0"/>
              <a:t> Put the thread to ready list to run it after being created</a:t>
            </a:r>
          </a:p>
        </p:txBody>
      </p:sp>
    </p:spTree>
    <p:extLst>
      <p:ext uri="{BB962C8B-B14F-4D97-AF65-F5344CB8AC3E}">
        <p14:creationId xmlns:p14="http://schemas.microsoft.com/office/powerpoint/2010/main" val="144417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068"/>
            <a:ext cx="8820615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user-level threads without kernel  support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421780"/>
            <a:ext cx="8798312" cy="52996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Pure use-level thread minimizes dependencies on the specific OS and has good portability.(JVM)( it is also referred as green thread)</a:t>
            </a:r>
          </a:p>
          <a:p>
            <a:r>
              <a:rPr lang="en-US" dirty="0" smtClean="0"/>
              <a:t>Create and manage the ready, waiting, finished lists in the user process space.</a:t>
            </a:r>
          </a:p>
          <a:p>
            <a:r>
              <a:rPr lang="en-US" dirty="0" smtClean="0"/>
              <a:t>The green threads is a single-threaded process for the kernel.</a:t>
            </a:r>
          </a:p>
          <a:p>
            <a:r>
              <a:rPr lang="en-US" dirty="0" smtClean="0"/>
              <a:t>OS is unaware of the state of the user-level ready list.( A I/O request can block all threads in the same process) </a:t>
            </a:r>
          </a:p>
          <a:p>
            <a:r>
              <a:rPr lang="en-US" dirty="0" smtClean="0"/>
              <a:t>Using the signal handler to implement preemptive user-level thread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03"/>
            <a:ext cx="8229600" cy="91303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10"/>
            <a:ext cx="8229600" cy="489645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Motivations for Threads</a:t>
            </a:r>
            <a:r>
              <a:rPr lang="en-US" sz="2000" dirty="0" smtClean="0"/>
              <a:t>(</a:t>
            </a:r>
            <a:r>
              <a:rPr lang="en-US" sz="2000" i="1" dirty="0" smtClean="0"/>
              <a:t>sect. 4.1</a:t>
            </a:r>
            <a:r>
              <a:rPr lang="en-US" sz="2000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Thread Abstraction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</a:rPr>
              <a:t>sect. 4.2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Simple Thread API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4.3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Data Structure(TCB)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4.4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Thread </a:t>
            </a:r>
            <a:r>
              <a:rPr lang="en-US" dirty="0"/>
              <a:t>Life </a:t>
            </a:r>
            <a:r>
              <a:rPr lang="en-US" dirty="0" smtClean="0"/>
              <a:t>Cycle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4.5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Implementing Kernel Threads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4.6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Single-threaded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4.7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Multi-threaded Processes</a:t>
            </a:r>
            <a:r>
              <a:rPr lang="en-US" sz="2000" dirty="0"/>
              <a:t>(</a:t>
            </a:r>
            <a:r>
              <a:rPr lang="en-US" sz="2000" i="1" dirty="0"/>
              <a:t>sect. </a:t>
            </a:r>
            <a:r>
              <a:rPr lang="en-US" sz="2000" i="1" dirty="0" smtClean="0"/>
              <a:t>4.8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045"/>
            <a:ext cx="8229600" cy="1143000"/>
          </a:xfrm>
        </p:spPr>
        <p:txBody>
          <a:bodyPr/>
          <a:lstStyle/>
          <a:p>
            <a:r>
              <a:rPr lang="en-US" dirty="0" smtClean="0"/>
              <a:t>Thread Use Cases Google Earth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4" y="1186411"/>
            <a:ext cx="8157681" cy="38165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261625"/>
            <a:ext cx="81980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Multiple  tasks  are programmed with multiple threads.</a:t>
            </a:r>
          </a:p>
          <a:p>
            <a:r>
              <a:rPr lang="en-US" sz="2800" dirty="0" smtClean="0"/>
              <a:t>Use threads to express concurrency.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493"/>
            <a:ext cx="8229600" cy="807928"/>
          </a:xfrm>
        </p:spPr>
        <p:txBody>
          <a:bodyPr/>
          <a:lstStyle/>
          <a:p>
            <a:r>
              <a:rPr lang="en-US" dirty="0" smtClean="0"/>
              <a:t>Benefits to Use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284"/>
            <a:ext cx="8229600" cy="48228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Simplify writing concurrent code</a:t>
            </a:r>
          </a:p>
          <a:p>
            <a:r>
              <a:rPr lang="en-US" dirty="0" smtClean="0"/>
              <a:t>Maintain Responsiveness</a:t>
            </a:r>
          </a:p>
          <a:p>
            <a:pPr lvl="1"/>
            <a:r>
              <a:rPr lang="en-US" dirty="0" smtClean="0"/>
              <a:t>Create a background thread for the long time task</a:t>
            </a:r>
          </a:p>
          <a:p>
            <a:r>
              <a:rPr lang="en-US" dirty="0" smtClean="0"/>
              <a:t>Exploit multiple processors(performance)</a:t>
            </a:r>
          </a:p>
          <a:p>
            <a:r>
              <a:rPr lang="en-US" dirty="0" smtClean="0"/>
              <a:t>Hiding slow I/O operations(performance)</a:t>
            </a:r>
          </a:p>
          <a:p>
            <a:pPr lvl="1"/>
            <a:r>
              <a:rPr lang="en-US" dirty="0" smtClean="0"/>
              <a:t>Creating a I/O thread for the I/O task</a:t>
            </a:r>
          </a:p>
          <a:p>
            <a:pPr lvl="1"/>
            <a:r>
              <a:rPr lang="en-US" dirty="0" smtClean="0"/>
              <a:t>Processor run a different thread when I/O thread is waiting for I/O events</a:t>
            </a:r>
          </a:p>
          <a:p>
            <a:pPr lvl="1"/>
            <a:r>
              <a:rPr lang="en-US" dirty="0" smtClean="0"/>
              <a:t>Processor can still respond quickly to I/O events when working on other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8295"/>
          </a:xfrm>
        </p:spPr>
        <p:txBody>
          <a:bodyPr>
            <a:normAutofit/>
          </a:bodyPr>
          <a:lstStyle/>
          <a:p>
            <a:r>
              <a:rPr lang="en-US" dirty="0" smtClean="0"/>
              <a:t>A thread is a single execution sequence that represents a </a:t>
            </a:r>
            <a:r>
              <a:rPr lang="en-US" dirty="0" smtClean="0">
                <a:solidFill>
                  <a:srgbClr val="C00000"/>
                </a:solidFill>
              </a:rPr>
              <a:t>separately schedulable task</a:t>
            </a:r>
          </a:p>
          <a:p>
            <a:pPr lvl="1"/>
            <a:r>
              <a:rPr lang="en-US" dirty="0" smtClean="0"/>
              <a:t>Single execution sequence: familiar programming model</a:t>
            </a:r>
          </a:p>
          <a:p>
            <a:pPr lvl="1"/>
            <a:r>
              <a:rPr lang="en-US" dirty="0" smtClean="0"/>
              <a:t>Separately schedulable: OS can run or suspend a thread at any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10684</TotalTime>
  <Words>2503</Words>
  <Application>Microsoft Office PowerPoint</Application>
  <PresentationFormat>On-screen Show (4:3)</PresentationFormat>
  <Paragraphs>409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Chapter 4 Concurrency  and Threads</vt:lpstr>
      <vt:lpstr>Outline</vt:lpstr>
      <vt:lpstr>Motivation</vt:lpstr>
      <vt:lpstr>Why Concurrency?</vt:lpstr>
      <vt:lpstr>How to Write a Concurrent Program? </vt:lpstr>
      <vt:lpstr>Outline</vt:lpstr>
      <vt:lpstr>Thread Use Cases Google Earth</vt:lpstr>
      <vt:lpstr>Benefits to Use Threads</vt:lpstr>
      <vt:lpstr>Definitions</vt:lpstr>
      <vt:lpstr>Threads in the Kernel and at User-Level</vt:lpstr>
      <vt:lpstr>Thread Abstraction</vt:lpstr>
      <vt:lpstr>OS Run More Threads Than Physical Processors</vt:lpstr>
      <vt:lpstr>Illusion vs. Reality  </vt:lpstr>
      <vt:lpstr>Programmer vs. Processor View</vt:lpstr>
      <vt:lpstr>Scheduler affects thread execution</vt:lpstr>
      <vt:lpstr>Outline</vt:lpstr>
      <vt:lpstr>Thread Operations</vt:lpstr>
      <vt:lpstr>Example: threadHello</vt:lpstr>
      <vt:lpstr>threadHello: Example Output</vt:lpstr>
      <vt:lpstr>Two Extra Executions</vt:lpstr>
      <vt:lpstr>Fork/Join Concurrency</vt:lpstr>
      <vt:lpstr>bzero with fork/join concurrency</vt:lpstr>
      <vt:lpstr>Outline</vt:lpstr>
      <vt:lpstr>Thread Data Structures</vt:lpstr>
      <vt:lpstr>Thread Control Block(TCB)</vt:lpstr>
      <vt:lpstr>Outline</vt:lpstr>
      <vt:lpstr>Thread Lifecycle</vt:lpstr>
      <vt:lpstr>Create Thread</vt:lpstr>
      <vt:lpstr>Ready </vt:lpstr>
      <vt:lpstr>Running</vt:lpstr>
      <vt:lpstr>Waiting</vt:lpstr>
      <vt:lpstr>Finished</vt:lpstr>
      <vt:lpstr>Outline</vt:lpstr>
      <vt:lpstr>Implementing Threads: Roadmap</vt:lpstr>
      <vt:lpstr>Multithreaded OS Kernel</vt:lpstr>
      <vt:lpstr>Creating a Thread</vt:lpstr>
      <vt:lpstr>Why Stub?</vt:lpstr>
      <vt:lpstr>Implementing threads</vt:lpstr>
      <vt:lpstr>PowerPoint Presentation</vt:lpstr>
      <vt:lpstr>Deleting a Thread</vt:lpstr>
      <vt:lpstr>Thread Context Switch</vt:lpstr>
      <vt:lpstr>What cause context switch?</vt:lpstr>
      <vt:lpstr>PowerPoint Presentation</vt:lpstr>
      <vt:lpstr>Question</vt:lpstr>
      <vt:lpstr>PowerPoint Presentation</vt:lpstr>
      <vt:lpstr>Example</vt:lpstr>
      <vt:lpstr>Two Threads Call Yield</vt:lpstr>
      <vt:lpstr>Involuntary Thread/Process Switch</vt:lpstr>
      <vt:lpstr>Outline</vt:lpstr>
      <vt:lpstr>Single-threaded user process </vt:lpstr>
      <vt:lpstr>Outline</vt:lpstr>
      <vt:lpstr>Implement multi-thread process  using kernel threads</vt:lpstr>
      <vt:lpstr>Implementing user-level threads without kernel  support </vt:lpstr>
    </vt:vector>
  </TitlesOfParts>
  <Manager/>
  <Company>University of Washington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Yue, Jianhui Dr.</cp:lastModifiedBy>
  <cp:revision>162</cp:revision>
  <cp:lastPrinted>2012-09-28T07:28:16Z</cp:lastPrinted>
  <dcterms:created xsi:type="dcterms:W3CDTF">2014-10-08T04:57:38Z</dcterms:created>
  <dcterms:modified xsi:type="dcterms:W3CDTF">2017-02-22T20:51:48Z</dcterms:modified>
  <cp:category/>
</cp:coreProperties>
</file>