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9" r:id="rId3"/>
    <p:sldId id="258" r:id="rId4"/>
    <p:sldId id="266" r:id="rId5"/>
    <p:sldId id="282" r:id="rId6"/>
    <p:sldId id="263" r:id="rId7"/>
    <p:sldId id="262" r:id="rId8"/>
    <p:sldId id="260" r:id="rId9"/>
    <p:sldId id="269" r:id="rId10"/>
    <p:sldId id="270"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900" autoAdjust="0"/>
    <p:restoredTop sz="66178" autoAdjust="0"/>
  </p:normalViewPr>
  <p:slideViewPr>
    <p:cSldViewPr snapToGrid="0" snapToObjects="1">
      <p:cViewPr varScale="1">
        <p:scale>
          <a:sx n="84" d="100"/>
          <a:sy n="84" d="100"/>
        </p:scale>
        <p:origin x="10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D914F5-BDF5-7246-A84B-A66E8B9D8ACD}" type="datetimeFigureOut">
              <a:rPr lang="en-US" smtClean="0"/>
              <a:pPr/>
              <a:t>1/23/17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5776E9-A9CD-4043-959E-659F562B1D9B}" type="slidenum">
              <a:rPr lang="en-US" smtClean="0"/>
              <a:pPr/>
              <a:t>‹#›</a:t>
            </a:fld>
            <a:endParaRPr lang="en-US"/>
          </a:p>
        </p:txBody>
      </p:sp>
    </p:spTree>
    <p:extLst>
      <p:ext uri="{BB962C8B-B14F-4D97-AF65-F5344CB8AC3E}">
        <p14:creationId xmlns:p14="http://schemas.microsoft.com/office/powerpoint/2010/main" val="903221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06765-E16F-FA43-BF9C-D124BAA34082}" type="datetimeFigureOut">
              <a:rPr lang="en-US" smtClean="0"/>
              <a:pPr/>
              <a:t>1/23/17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9D75A-08D5-2F4E-8CF6-F3F8A539724C}" type="slidenum">
              <a:rPr lang="en-US" smtClean="0"/>
              <a:pPr/>
              <a:t>‹#›</a:t>
            </a:fld>
            <a:endParaRPr lang="en-US"/>
          </a:p>
        </p:txBody>
      </p:sp>
    </p:spTree>
    <p:extLst>
      <p:ext uri="{BB962C8B-B14F-4D97-AF65-F5344CB8AC3E}">
        <p14:creationId xmlns:p14="http://schemas.microsoft.com/office/powerpoint/2010/main" val="1625215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really like teaching this class – one of the most complex topics in all of CS, and one of the most important for your careers.  You get to poke under the hood to see how things really work.  And a lot of what you find in an OS, has an analogue in real life -- you’ll find you won’t be able to look at a traffic jam or a supermarket line the same way again.</a:t>
            </a:r>
          </a:p>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extLst>
      <p:ext uri="{BB962C8B-B14F-4D97-AF65-F5344CB8AC3E}">
        <p14:creationId xmlns:p14="http://schemas.microsoft.com/office/powerpoint/2010/main" val="1146133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10</a:t>
            </a:fld>
            <a:endParaRPr lang="en-US"/>
          </a:p>
        </p:txBody>
      </p:sp>
    </p:spTree>
    <p:extLst>
      <p:ext uri="{BB962C8B-B14F-4D97-AF65-F5344CB8AC3E}">
        <p14:creationId xmlns:p14="http://schemas.microsoft.com/office/powerpoint/2010/main" val="332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11</a:t>
            </a:fld>
            <a:endParaRPr lang="en-US"/>
          </a:p>
        </p:txBody>
      </p:sp>
    </p:spTree>
    <p:extLst>
      <p:ext uri="{BB962C8B-B14F-4D97-AF65-F5344CB8AC3E}">
        <p14:creationId xmlns:p14="http://schemas.microsoft.com/office/powerpoint/2010/main" val="212282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Walk through some of the connections: Windows</a:t>
            </a:r>
            <a:r>
              <a:rPr lang="en-US" baseline="0" dirty="0" smtClean="0"/>
              <a:t> dragged in some tech from VMS and UNIX</a:t>
            </a:r>
          </a:p>
          <a:p>
            <a:endParaRPr lang="en-US" baseline="0" dirty="0" smtClean="0"/>
          </a:p>
          <a:p>
            <a:r>
              <a:rPr lang="en-US" baseline="0" dirty="0" smtClean="0"/>
              <a:t>If relevant, d</a:t>
            </a:r>
            <a:r>
              <a:rPr lang="en-US" dirty="0" smtClean="0"/>
              <a:t>raw in Toy,</a:t>
            </a:r>
            <a:r>
              <a:rPr lang="en-US" baseline="0" dirty="0" smtClean="0"/>
              <a:t> Nachos, Pintos</a:t>
            </a:r>
          </a:p>
          <a:p>
            <a:endParaRPr lang="en-US" baseline="0" dirty="0" smtClean="0"/>
          </a:p>
          <a:p>
            <a:r>
              <a:rPr lang="en-US" baseline="0" dirty="0" smtClean="0"/>
              <a:t>Also: Pilot, Taos -&gt; Nachos</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12</a:t>
            </a:fld>
            <a:endParaRPr lang="en-US"/>
          </a:p>
        </p:txBody>
      </p:sp>
    </p:spTree>
    <p:extLst>
      <p:ext uri="{BB962C8B-B14F-4D97-AF65-F5344CB8AC3E}">
        <p14:creationId xmlns:p14="http://schemas.microsoft.com/office/powerpoint/2010/main" val="211125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If</a:t>
            </a:r>
            <a:r>
              <a:rPr lang="en-US" baseline="0" dirty="0" smtClean="0"/>
              <a:t> the OS code base lasts for 20 years, it has to survive between at least two of these columns – that’s a huge amount of change; a couple orders of magnitude in CPU speed, cost/performance, DRAM, and disk capacity.   You often hear about Moore’s Law – how CPU has sped up a huge amount.  But memory and disk have gone up by even more!</a:t>
            </a:r>
          </a:p>
          <a:p>
            <a:endParaRPr lang="en-US" baseline="0" dirty="0" smtClean="0"/>
          </a:p>
          <a:p>
            <a:r>
              <a:rPr lang="en-US" dirty="0" smtClean="0"/>
              <a:t>A lot of hardware has sped up, but some hasn’t.  These relative</a:t>
            </a:r>
            <a:r>
              <a:rPr lang="en-US" baseline="0" dirty="0" smtClean="0"/>
              <a:t> performance changes are pretty important.  Its not listed here, but disks have become much bigger, but they haven’t gotten much faster – a disk access still takes almost as long as it did in 1981, so the relative speed of the CPU and the disk has become enormous.</a:t>
            </a:r>
          </a:p>
          <a:p>
            <a:endParaRPr lang="en-US" baseline="0" dirty="0" smtClean="0"/>
          </a:p>
          <a:p>
            <a:r>
              <a:rPr lang="en-US" baseline="0" dirty="0" smtClean="0"/>
              <a:t>Same thing for the network: the Internet backbone has sped up a lot, but a bit harder to see that difference per machine.</a:t>
            </a:r>
          </a:p>
          <a:p>
            <a:endParaRPr lang="en-US" baseline="0" dirty="0" smtClean="0"/>
          </a:p>
          <a:p>
            <a:r>
              <a:rPr lang="en-US" baseline="0" dirty="0" smtClean="0"/>
              <a:t>Perhaps most interesting is the # of users per machine – that ratio has changed dramatically, and it’s a consequence of the 500K times change in cost/performance of computing</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Maybe</a:t>
            </a:r>
            <a:r>
              <a:rPr lang="en-US" baseline="0" dirty="0" smtClean="0"/>
              <a:t> things will suddenly stop, but more likely that we’ll see continued speed improvements.  The right hand column – you’d find that so painfully slow that you wouldn’t be able to stand it.  Yet that’s what we had when I was in college.  Most of your professional life, you’ll be using this right hand column as the illustration of how slow things were when you were in college!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13</a:t>
            </a:fld>
            <a:endParaRPr lang="en-US"/>
          </a:p>
        </p:txBody>
      </p:sp>
    </p:spTree>
    <p:extLst>
      <p:ext uri="{BB962C8B-B14F-4D97-AF65-F5344CB8AC3E}">
        <p14:creationId xmlns:p14="http://schemas.microsoft.com/office/powerpoint/2010/main" val="1028788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wait…</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14</a:t>
            </a:fld>
            <a:endParaRPr lang="en-US"/>
          </a:p>
        </p:txBody>
      </p:sp>
    </p:spTree>
    <p:extLst>
      <p:ext uri="{BB962C8B-B14F-4D97-AF65-F5344CB8AC3E}">
        <p14:creationId xmlns:p14="http://schemas.microsoft.com/office/powerpoint/2010/main" val="146204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15</a:t>
            </a:fld>
            <a:endParaRPr lang="en-US"/>
          </a:p>
        </p:txBody>
      </p:sp>
    </p:spTree>
    <p:extLst>
      <p:ext uri="{BB962C8B-B14F-4D97-AF65-F5344CB8AC3E}">
        <p14:creationId xmlns:p14="http://schemas.microsoft.com/office/powerpoint/2010/main" val="114977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16</a:t>
            </a:fld>
            <a:endParaRPr lang="en-US"/>
          </a:p>
        </p:txBody>
      </p:sp>
    </p:spTree>
    <p:extLst>
      <p:ext uri="{BB962C8B-B14F-4D97-AF65-F5344CB8AC3E}">
        <p14:creationId xmlns:p14="http://schemas.microsoft.com/office/powerpoint/2010/main" val="1154686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17</a:t>
            </a:fld>
            <a:endParaRPr lang="en-US"/>
          </a:p>
        </p:txBody>
      </p:sp>
    </p:spTree>
    <p:extLst>
      <p:ext uri="{BB962C8B-B14F-4D97-AF65-F5344CB8AC3E}">
        <p14:creationId xmlns:p14="http://schemas.microsoft.com/office/powerpoint/2010/main" val="214568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a:p>
        </p:txBody>
      </p:sp>
    </p:spTree>
    <p:extLst>
      <p:ext uri="{BB962C8B-B14F-4D97-AF65-F5344CB8AC3E}">
        <p14:creationId xmlns:p14="http://schemas.microsoft.com/office/powerpoint/2010/main" val="885316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In some sense, OS is just a software engineering problem: how do you convert what the hardware gives you into something that the application programmers want?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any OS area (file systems, virtual memory, networking, CPU scheduling), begin by asking two questions:</a:t>
            </a:r>
          </a:p>
          <a:p>
            <a:r>
              <a:rPr lang="en-US" sz="1200" kern="1200" dirty="0" smtClean="0">
                <a:solidFill>
                  <a:schemeClr val="tx1"/>
                </a:solidFill>
                <a:latin typeface="+mn-lt"/>
                <a:ea typeface="+mn-ea"/>
                <a:cs typeface="+mn-cs"/>
              </a:rPr>
              <a:t>	what’s the hardware interface? (the physical reality)</a:t>
            </a:r>
          </a:p>
          <a:p>
            <a:r>
              <a:rPr lang="en-US" sz="1200" kern="1200" dirty="0" smtClean="0">
                <a:solidFill>
                  <a:schemeClr val="tx1"/>
                </a:solidFill>
                <a:latin typeface="+mn-lt"/>
                <a:ea typeface="+mn-ea"/>
                <a:cs typeface="+mn-cs"/>
              </a:rPr>
              <a:t>	what’s the application interface? (the nicer abstraction)</a:t>
            </a:r>
          </a:p>
          <a:p>
            <a:r>
              <a:rPr lang="en-US" sz="1200" kern="1200" dirty="0" smtClean="0">
                <a:solidFill>
                  <a:schemeClr val="tx1"/>
                </a:solidFill>
                <a:latin typeface="+mn-lt"/>
                <a:ea typeface="+mn-ea"/>
                <a:cs typeface="+mn-cs"/>
              </a:rPr>
              <a:t> </a:t>
            </a:r>
          </a:p>
          <a:p>
            <a:r>
              <a:rPr lang="en-US" baseline="0" dirty="0" smtClean="0"/>
              <a:t>We’ve broken it down a bit: we have users and their applications.  You probably already know about libraries – that applications can be linked with code that helps them do their job, e.g., like the C library, with </a:t>
            </a:r>
            <a:r>
              <a:rPr lang="en-US" baseline="0" dirty="0" err="1" smtClean="0"/>
              <a:t>malloc</a:t>
            </a:r>
            <a:r>
              <a:rPr lang="en-US" baseline="0" dirty="0" smtClean="0"/>
              <a:t> and free and string operations.</a:t>
            </a:r>
          </a:p>
          <a:p>
            <a:endParaRPr lang="en-US" baseline="0" dirty="0" smtClean="0"/>
          </a:p>
          <a:p>
            <a:r>
              <a:rPr lang="en-US" baseline="0" dirty="0" smtClean="0"/>
              <a:t>But when you write an app, you write it as if it has the entire machine – you don’t need to worry about the fact that there are multiple other apps running at the same time.  It doesn’t crash just because one of those other apps has a bug.  This interface is an abstract virtual machine – an abstraction that allows programmers to ignore the OS.</a:t>
            </a:r>
          </a:p>
          <a:p>
            <a:endParaRPr lang="en-US" baseline="0" dirty="0" smtClean="0"/>
          </a:p>
          <a:p>
            <a:r>
              <a:rPr lang="en-US" baseline="0" dirty="0" smtClean="0"/>
              <a:t>Much of the OS runs in “kernel mode” – we’ll describe that in the next lecture.  That code provides applications the abstraction of their own dedicated hardware.  And under all of that is another abstraction, that allows the OS to run on a variety of different hardware – this is the HAL.  That way, you can change the underlying hardware, without changing (much of) the OS.</a:t>
            </a:r>
          </a:p>
          <a:p>
            <a:endParaRPr lang="en-US" baseline="0" dirty="0" smtClean="0"/>
          </a:p>
          <a:p>
            <a:r>
              <a:rPr lang="en-US" baseline="0" dirty="0" smtClean="0"/>
              <a:t>Need to have the various layers coordinate – library makes calls into the kernel to do things, like write file data to the disk, or get a network packet.  But they run in separate domains.</a:t>
            </a:r>
          </a:p>
          <a:p>
            <a:endParaRPr lang="en-US" baseline="0" dirty="0" smtClean="0"/>
          </a:p>
          <a:p>
            <a:r>
              <a:rPr lang="en-US" baseline="0" dirty="0" smtClean="0"/>
              <a:t>As you look at the code in OS/161, or if you look inside Linux (or any other OS you might find), you’ll see these three categories.  </a:t>
            </a:r>
          </a:p>
          <a:p>
            <a:endParaRPr lang="en-US" baseline="0" dirty="0" smtClean="0"/>
          </a:p>
          <a:p>
            <a:r>
              <a:rPr lang="en-US" baseline="0" dirty="0" smtClean="0"/>
              <a:t>Kern – kernel code</a:t>
            </a:r>
          </a:p>
          <a:p>
            <a:r>
              <a:rPr lang="en-US" baseline="0" dirty="0" err="1" smtClean="0"/>
              <a:t>Userland</a:t>
            </a:r>
            <a:r>
              <a:rPr lang="en-US" baseline="0" dirty="0" smtClean="0"/>
              <a:t> – system libraries</a:t>
            </a:r>
          </a:p>
          <a:p>
            <a:r>
              <a:rPr lang="en-US" baseline="0" dirty="0" smtClean="0"/>
              <a:t>Kern/arch – machine dependent routines, specific to each different type of CPU</a:t>
            </a:r>
          </a:p>
          <a:p>
            <a:endParaRPr lang="en-US" baseline="0" dirty="0" smtClean="0"/>
          </a:p>
          <a:p>
            <a:endParaRPr lang="en-US" baseline="0" dirty="0" smtClean="0"/>
          </a:p>
          <a:p>
            <a:r>
              <a:rPr lang="en-US" baseline="0" dirty="0" smtClean="0"/>
              <a:t>One of the first questions you’ll see in assignment 0 is: how does a system call work?  Where do you find the code to read from a file in </a:t>
            </a:r>
            <a:r>
              <a:rPr lang="en-US" baseline="0" dirty="0" err="1" smtClean="0"/>
              <a:t>userland</a:t>
            </a:r>
            <a:r>
              <a:rPr lang="en-US" baseline="0" dirty="0" smtClean="0"/>
              <a:t>?  Where do you find the code to read from a file in the kernel?  Where do you find the machine-specific code to read from the physical disk?</a:t>
            </a:r>
            <a:endParaRPr lang="en-US" dirty="0" smtClean="0"/>
          </a:p>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3</a:t>
            </a:fld>
            <a:endParaRPr lang="en-US"/>
          </a:p>
        </p:txBody>
      </p:sp>
    </p:spTree>
    <p:extLst>
      <p:ext uri="{BB962C8B-B14F-4D97-AF65-F5344CB8AC3E}">
        <p14:creationId xmlns:p14="http://schemas.microsoft.com/office/powerpoint/2010/main" val="175239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points is pretty complex!  But we’ll see a lot of examples.</a:t>
            </a:r>
          </a:p>
          <a:p>
            <a:endParaRPr lang="en-US" dirty="0" smtClean="0"/>
          </a:p>
          <a:p>
            <a:r>
              <a:rPr lang="en-US" dirty="0" smtClean="0"/>
              <a:t>90%</a:t>
            </a:r>
            <a:r>
              <a:rPr lang="en-US" baseline="0" dirty="0" smtClean="0"/>
              <a:t> of the code in an OS is in the glue – but its mostly easy to understand, so we won’t spend any time on it.</a:t>
            </a:r>
          </a:p>
          <a:p>
            <a:endParaRPr lang="en-US" baseline="0" dirty="0" smtClean="0"/>
          </a:p>
          <a:p>
            <a:r>
              <a:rPr lang="en-US" baseline="0" dirty="0" smtClean="0"/>
              <a:t>Consider the illusion though – you buy a new computer, with more processors than the last one.  But you don’t have to get all new software – the OS is the same, the apps are the same, but the system runs faster.  How does it do that?  You buy more memory – you don’t change the OS, you don’t change the apps, but the system runs faster.  How does it do that?</a:t>
            </a:r>
          </a:p>
          <a:p>
            <a:endParaRPr lang="en-US" baseline="0" dirty="0" smtClean="0"/>
          </a:p>
          <a:p>
            <a:r>
              <a:rPr lang="en-US" baseline="0" dirty="0" smtClean="0"/>
              <a:t>Part of the answer is that the OS serves as the referee between applications.  How much memory should everyone have?  How much of the CPU?</a:t>
            </a:r>
          </a:p>
          <a:p>
            <a:endParaRPr lang="en-US" baseline="0" dirty="0" smtClean="0"/>
          </a:p>
          <a:p>
            <a:r>
              <a:rPr lang="en-US" baseline="0" dirty="0" smtClean="0"/>
              <a:t>The OS also has to isolate the different applications and users from each other – if one app crashes, you don’t want it to require a system reboot.  If one user writes a buggy app on </a:t>
            </a:r>
            <a:r>
              <a:rPr lang="en-US" baseline="0" dirty="0" err="1" smtClean="0"/>
              <a:t>attu</a:t>
            </a:r>
            <a:r>
              <a:rPr lang="en-US" baseline="0" dirty="0" smtClean="0"/>
              <a:t>, you don’t want it to crash the system for everyone else.  How is that even possible?</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4</a:t>
            </a:fld>
            <a:endParaRPr lang="en-US"/>
          </a:p>
        </p:txBody>
      </p:sp>
    </p:spTree>
    <p:extLst>
      <p:ext uri="{BB962C8B-B14F-4D97-AF65-F5344CB8AC3E}">
        <p14:creationId xmlns:p14="http://schemas.microsoft.com/office/powerpoint/2010/main" val="196643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Examples of OS as referee?</a:t>
            </a:r>
          </a:p>
          <a:p>
            <a:endParaRPr lang="en-US" dirty="0" smtClean="0"/>
          </a:p>
          <a:p>
            <a:r>
              <a:rPr lang="en-US" dirty="0" smtClean="0"/>
              <a:t>Examples of</a:t>
            </a:r>
            <a:r>
              <a:rPr lang="en-US" baseline="0" dirty="0" smtClean="0"/>
              <a:t> OS as illusionist?</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5</a:t>
            </a:fld>
            <a:endParaRPr lang="en-US"/>
          </a:p>
        </p:txBody>
      </p:sp>
    </p:spTree>
    <p:extLst>
      <p:ext uri="{BB962C8B-B14F-4D97-AF65-F5344CB8AC3E}">
        <p14:creationId xmlns:p14="http://schemas.microsoft.com/office/powerpoint/2010/main" val="103593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audience for ideas – they’ve taken machine structures.</a:t>
            </a:r>
          </a:p>
          <a:p>
            <a:endParaRPr lang="en-US" dirty="0" smtClean="0"/>
          </a:p>
          <a:p>
            <a:r>
              <a:rPr lang="en-US" dirty="0" smtClean="0"/>
              <a:t>Answer:</a:t>
            </a:r>
            <a:r>
              <a:rPr lang="en-US" baseline="0" dirty="0" smtClean="0"/>
              <a:t> need memory protection, but also ability to interrupt a running job.  And to have a privileged mode – capable of changing the memory </a:t>
            </a:r>
            <a:r>
              <a:rPr lang="en-US" baseline="0" dirty="0" err="1" smtClean="0"/>
              <a:t>proection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6</a:t>
            </a:fld>
            <a:endParaRPr lang="en-US"/>
          </a:p>
        </p:txBody>
      </p:sp>
    </p:spTree>
    <p:extLst>
      <p:ext uri="{BB962C8B-B14F-4D97-AF65-F5344CB8AC3E}">
        <p14:creationId xmlns:p14="http://schemas.microsoft.com/office/powerpoint/2010/main" val="1250844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7</a:t>
            </a:fld>
            <a:endParaRPr lang="en-US"/>
          </a:p>
        </p:txBody>
      </p:sp>
    </p:spTree>
    <p:extLst>
      <p:ext uri="{BB962C8B-B14F-4D97-AF65-F5344CB8AC3E}">
        <p14:creationId xmlns:p14="http://schemas.microsoft.com/office/powerpoint/2010/main" val="122931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a:t>
            </a:r>
            <a:r>
              <a:rPr lang="en-US" baseline="0" dirty="0" smtClean="0"/>
              <a:t> challenges: Server invokes helper apps.  </a:t>
            </a:r>
            <a:r>
              <a:rPr lang="en-US" dirty="0" smtClean="0"/>
              <a:t>How does the operating system enable multiple applications to communicate with each other?</a:t>
            </a:r>
          </a:p>
          <a:p>
            <a:endParaRPr lang="en-US" dirty="0" smtClean="0"/>
          </a:p>
          <a:p>
            <a:r>
              <a:rPr lang="en-US" dirty="0" smtClean="0"/>
              <a:t>Synchronize</a:t>
            </a:r>
            <a:r>
              <a:rPr lang="en-US" baseline="0" dirty="0" smtClean="0"/>
              <a:t> access by multiple requests to shared state</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8</a:t>
            </a:fld>
            <a:endParaRPr lang="en-US"/>
          </a:p>
        </p:txBody>
      </p:sp>
    </p:spTree>
    <p:extLst>
      <p:ext uri="{BB962C8B-B14F-4D97-AF65-F5344CB8AC3E}">
        <p14:creationId xmlns:p14="http://schemas.microsoft.com/office/powerpoint/2010/main" val="20680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excuse</a:t>
            </a:r>
            <a:r>
              <a:rPr lang="en-US" baseline="0" dirty="0" smtClean="0"/>
              <a:t> to define some terms!  </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9</a:t>
            </a:fld>
            <a:endParaRPr lang="en-US"/>
          </a:p>
        </p:txBody>
      </p:sp>
    </p:spTree>
    <p:extLst>
      <p:ext uri="{BB962C8B-B14F-4D97-AF65-F5344CB8AC3E}">
        <p14:creationId xmlns:p14="http://schemas.microsoft.com/office/powerpoint/2010/main" val="110511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30242-A2DC-5440-B75E-4243E2002920}"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30242-A2DC-5440-B75E-4243E2002920}"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30242-A2DC-5440-B75E-4243E2002920}" type="datetimeFigureOut">
              <a:rPr lang="en-US" smtClean="0"/>
              <a:pPr/>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30242-A2DC-5440-B75E-4243E2002920}" type="datetimeFigureOut">
              <a:rPr lang="en-US" smtClean="0"/>
              <a:pPr/>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30242-A2DC-5440-B75E-4243E2002920}" type="datetimeFigureOut">
              <a:rPr lang="en-US" smtClean="0"/>
              <a:pPr/>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30242-A2DC-5440-B75E-4243E2002920}"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30242-A2DC-5440-B75E-4243E2002920}"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30242-A2DC-5440-B75E-4243E2002920}" type="datetimeFigureOut">
              <a:rPr lang="en-US" smtClean="0"/>
              <a:pPr/>
              <a:t>1/23/17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31466-2D85-774F-88AA-F9B0A19E33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4625"/>
            <a:ext cx="7772400" cy="1470025"/>
          </a:xfrm>
        </p:spPr>
        <p:txBody>
          <a:bodyPr>
            <a:normAutofit/>
          </a:bodyPr>
          <a:lstStyle/>
          <a:p>
            <a:r>
              <a:rPr lang="en-US" dirty="0" smtClean="0"/>
              <a:t>CSE381  Introduction</a:t>
            </a:r>
            <a:endParaRPr lang="en-US" dirty="0"/>
          </a:p>
        </p:txBody>
      </p:sp>
      <p:sp>
        <p:nvSpPr>
          <p:cNvPr id="3" name="Subtitle 2"/>
          <p:cNvSpPr>
            <a:spLocks noGrp="1"/>
          </p:cNvSpPr>
          <p:nvPr>
            <p:ph type="subTitle" idx="1"/>
          </p:nvPr>
        </p:nvSpPr>
        <p:spPr>
          <a:xfrm>
            <a:off x="1371600" y="3596640"/>
            <a:ext cx="6400800" cy="1752600"/>
          </a:xfrm>
        </p:spPr>
        <p:txBody>
          <a:bodyPr/>
          <a:lstStyle/>
          <a:p>
            <a:r>
              <a:rPr lang="en-US" dirty="0" smtClean="0">
                <a:solidFill>
                  <a:schemeClr val="tx1">
                    <a:lumMod val="50000"/>
                    <a:lumOff val="50000"/>
                  </a:schemeClr>
                </a:solidFill>
              </a:rPr>
              <a:t>Instructor Jianhui Yue</a:t>
            </a:r>
          </a:p>
          <a:p>
            <a:r>
              <a:rPr lang="en-US" dirty="0" smtClean="0">
                <a:solidFill>
                  <a:schemeClr val="tx1">
                    <a:lumMod val="50000"/>
                    <a:lumOff val="50000"/>
                  </a:schemeClr>
                </a:solidFill>
              </a:rPr>
              <a:t>CSE Miami University</a:t>
            </a:r>
          </a:p>
          <a:p>
            <a:r>
              <a:rPr lang="en-US" dirty="0" smtClean="0">
                <a:solidFill>
                  <a:schemeClr val="tx1">
                    <a:lumMod val="50000"/>
                    <a:lumOff val="50000"/>
                  </a:schemeClr>
                </a:solidFill>
              </a:rPr>
              <a:t>Spring  2017</a:t>
            </a:r>
          </a:p>
        </p:txBody>
      </p:sp>
      <p:sp>
        <p:nvSpPr>
          <p:cNvPr id="4" name="TextBox 3"/>
          <p:cNvSpPr txBox="1"/>
          <p:nvPr/>
        </p:nvSpPr>
        <p:spPr>
          <a:xfrm>
            <a:off x="182880" y="6362938"/>
            <a:ext cx="4084320" cy="369332"/>
          </a:xfrm>
          <a:prstGeom prst="rect">
            <a:avLst/>
          </a:prstGeom>
          <a:noFill/>
        </p:spPr>
        <p:txBody>
          <a:bodyPr wrap="square" rtlCol="0">
            <a:spAutoFit/>
          </a:bodyPr>
          <a:lstStyle/>
          <a:p>
            <a:r>
              <a:rPr lang="en-US" dirty="0" smtClean="0">
                <a:solidFill>
                  <a:schemeClr val="bg1">
                    <a:lumMod val="65000"/>
                  </a:schemeClr>
                </a:solidFill>
              </a:rPr>
              <a:t>Adapted from Thomas Anderson’s Slides</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48483" cy="1143000"/>
          </a:xfrm>
        </p:spPr>
        <p:txBody>
          <a:bodyPr/>
          <a:lstStyle/>
          <a:p>
            <a:r>
              <a:rPr lang="en-US" dirty="0" smtClean="0"/>
              <a:t>OS Challenges</a:t>
            </a:r>
            <a:endParaRPr lang="en-US" dirty="0"/>
          </a:p>
        </p:txBody>
      </p:sp>
      <p:sp>
        <p:nvSpPr>
          <p:cNvPr id="3" name="Content Placeholder 2"/>
          <p:cNvSpPr>
            <a:spLocks noGrp="1"/>
          </p:cNvSpPr>
          <p:nvPr>
            <p:ph idx="1"/>
          </p:nvPr>
        </p:nvSpPr>
        <p:spPr>
          <a:xfrm>
            <a:off x="178862" y="1930705"/>
            <a:ext cx="4639950" cy="4834467"/>
          </a:xfrm>
        </p:spPr>
        <p:txBody>
          <a:bodyPr>
            <a:normAutofit/>
          </a:bodyPr>
          <a:lstStyle/>
          <a:p>
            <a:r>
              <a:rPr lang="en-US" dirty="0" smtClean="0"/>
              <a:t>Portability</a:t>
            </a:r>
          </a:p>
          <a:p>
            <a:pPr lvl="1"/>
            <a:r>
              <a:rPr lang="en-US" dirty="0" smtClean="0"/>
              <a:t>For programs:</a:t>
            </a:r>
          </a:p>
          <a:p>
            <a:pPr lvl="2"/>
            <a:r>
              <a:rPr lang="en-US" dirty="0" smtClean="0"/>
              <a:t>Application programming interface (API)</a:t>
            </a:r>
          </a:p>
          <a:p>
            <a:pPr lvl="2"/>
            <a:r>
              <a:rPr lang="en-US" dirty="0" smtClean="0"/>
              <a:t>Abstract virtual machine (AVM)</a:t>
            </a:r>
          </a:p>
          <a:p>
            <a:pPr lvl="1"/>
            <a:r>
              <a:rPr lang="en-US" dirty="0" smtClean="0"/>
              <a:t>For the operating system</a:t>
            </a:r>
          </a:p>
          <a:p>
            <a:pPr lvl="2"/>
            <a:r>
              <a:rPr lang="en-US" dirty="0" smtClean="0"/>
              <a:t>Hardware abstraction layer</a:t>
            </a:r>
          </a:p>
        </p:txBody>
      </p:sp>
      <p:pic>
        <p:nvPicPr>
          <p:cNvPr id="5" name="Content Placeholder 3" descr="ch1-03_osbig.pdf"/>
          <p:cNvPicPr>
            <a:picLocks noChangeAspect="1"/>
          </p:cNvPicPr>
          <p:nvPr/>
        </p:nvPicPr>
        <p:blipFill>
          <a:blip r:embed="rId3"/>
          <a:srcRect l="-41991" r="-41991"/>
          <a:stretch>
            <a:fillRect/>
          </a:stretch>
        </p:blipFill>
        <p:spPr>
          <a:xfrm>
            <a:off x="1548930" y="539168"/>
            <a:ext cx="10712505" cy="61753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Challenges</a:t>
            </a:r>
            <a:endParaRPr lang="en-US" dirty="0"/>
          </a:p>
        </p:txBody>
      </p:sp>
      <p:sp>
        <p:nvSpPr>
          <p:cNvPr id="3" name="Content Placeholder 2"/>
          <p:cNvSpPr>
            <a:spLocks noGrp="1"/>
          </p:cNvSpPr>
          <p:nvPr>
            <p:ph idx="1"/>
          </p:nvPr>
        </p:nvSpPr>
        <p:spPr>
          <a:xfrm>
            <a:off x="457200" y="1600200"/>
            <a:ext cx="8229600" cy="4867168"/>
          </a:xfrm>
        </p:spPr>
        <p:txBody>
          <a:bodyPr>
            <a:normAutofit fontScale="92500" lnSpcReduction="10000"/>
          </a:bodyPr>
          <a:lstStyle/>
          <a:p>
            <a:r>
              <a:rPr lang="en-US" dirty="0" smtClean="0"/>
              <a:t>Performance</a:t>
            </a:r>
          </a:p>
          <a:p>
            <a:pPr lvl="1"/>
            <a:r>
              <a:rPr lang="en-US" dirty="0" smtClean="0"/>
              <a:t>Latency/response time</a:t>
            </a:r>
          </a:p>
          <a:p>
            <a:pPr lvl="2"/>
            <a:r>
              <a:rPr lang="en-US" dirty="0" smtClean="0"/>
              <a:t>How long does an operation take to complete?</a:t>
            </a:r>
          </a:p>
          <a:p>
            <a:pPr lvl="1"/>
            <a:r>
              <a:rPr lang="en-US" dirty="0" smtClean="0"/>
              <a:t>Throughput</a:t>
            </a:r>
          </a:p>
          <a:p>
            <a:pPr lvl="2"/>
            <a:r>
              <a:rPr lang="en-US" dirty="0" smtClean="0"/>
              <a:t>How many operations can be done per unit of time?</a:t>
            </a:r>
          </a:p>
          <a:p>
            <a:pPr lvl="1"/>
            <a:r>
              <a:rPr lang="en-US" dirty="0" smtClean="0"/>
              <a:t>Overhead</a:t>
            </a:r>
          </a:p>
          <a:p>
            <a:pPr lvl="2"/>
            <a:r>
              <a:rPr lang="en-US" dirty="0" smtClean="0"/>
              <a:t>How much extra work is done by the OS?</a:t>
            </a:r>
          </a:p>
          <a:p>
            <a:pPr lvl="1"/>
            <a:r>
              <a:rPr lang="en-US" dirty="0" smtClean="0"/>
              <a:t>Fairness</a:t>
            </a:r>
          </a:p>
          <a:p>
            <a:pPr lvl="2"/>
            <a:r>
              <a:rPr lang="en-US" dirty="0" smtClean="0"/>
              <a:t>How equal is the performance received by different users?</a:t>
            </a:r>
          </a:p>
          <a:p>
            <a:pPr lvl="1"/>
            <a:r>
              <a:rPr lang="en-US" dirty="0" smtClean="0"/>
              <a:t>Predictability</a:t>
            </a:r>
          </a:p>
          <a:p>
            <a:pPr lvl="2"/>
            <a:r>
              <a:rPr lang="en-US" dirty="0" smtClean="0"/>
              <a:t>How consistent is the performance over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OS History</a:t>
            </a:r>
            <a:endParaRPr lang="en-US" dirty="0"/>
          </a:p>
        </p:txBody>
      </p:sp>
      <p:pic>
        <p:nvPicPr>
          <p:cNvPr id="6" name="Content Placeholder 5" descr="ch1-10_history.pdf"/>
          <p:cNvPicPr>
            <a:picLocks noGrp="1" noChangeAspect="1"/>
          </p:cNvPicPr>
          <p:nvPr>
            <p:ph idx="1"/>
          </p:nvPr>
        </p:nvPicPr>
        <p:blipFill>
          <a:blip r:embed="rId3"/>
          <a:srcRect t="-296" b="-296"/>
          <a:stretch>
            <a:fillRect/>
          </a:stretch>
        </p:blipFill>
        <p:spPr>
          <a:xfrm>
            <a:off x="-516109" y="722371"/>
            <a:ext cx="11092906" cy="6100671"/>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Performance Over Time</a:t>
            </a:r>
            <a:endParaRPr lang="en-US" dirty="0"/>
          </a:p>
        </p:txBody>
      </p:sp>
      <p:pic>
        <p:nvPicPr>
          <p:cNvPr id="11" name="Content Placeholder 10" descr="mooreTbl.pdf"/>
          <p:cNvPicPr>
            <a:picLocks noGrp="1" noChangeAspect="1"/>
          </p:cNvPicPr>
          <p:nvPr>
            <p:ph idx="1"/>
          </p:nvPr>
        </p:nvPicPr>
        <p:blipFill>
          <a:blip r:embed="rId3"/>
          <a:srcRect l="-1492" r="-1492"/>
          <a:stretch>
            <a:fillRect/>
          </a:stretch>
        </p:blipFill>
        <p:spPr>
          <a:xfrm>
            <a:off x="-1" y="1348758"/>
            <a:ext cx="9398375" cy="516874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Early Operating Systems:</a:t>
            </a:r>
            <a:br>
              <a:rPr lang="en-US" dirty="0" smtClean="0"/>
            </a:br>
            <a:r>
              <a:rPr lang="en-US" dirty="0" smtClean="0"/>
              <a:t>Computers Very Expensive</a:t>
            </a:r>
            <a:endParaRPr lang="en-US" dirty="0"/>
          </a:p>
        </p:txBody>
      </p:sp>
      <p:sp>
        <p:nvSpPr>
          <p:cNvPr id="3" name="Content Placeholder 2"/>
          <p:cNvSpPr>
            <a:spLocks noGrp="1"/>
          </p:cNvSpPr>
          <p:nvPr>
            <p:ph idx="1"/>
          </p:nvPr>
        </p:nvSpPr>
        <p:spPr/>
        <p:txBody>
          <a:bodyPr/>
          <a:lstStyle/>
          <a:p>
            <a:r>
              <a:rPr lang="en-US" dirty="0" smtClean="0"/>
              <a:t>One application at a time</a:t>
            </a:r>
          </a:p>
          <a:p>
            <a:pPr lvl="1"/>
            <a:r>
              <a:rPr lang="en-US" dirty="0" smtClean="0"/>
              <a:t>Had complete control of hardware</a:t>
            </a:r>
          </a:p>
          <a:p>
            <a:pPr lvl="1"/>
            <a:r>
              <a:rPr lang="en-US" dirty="0" smtClean="0"/>
              <a:t>OS was runtime library</a:t>
            </a:r>
          </a:p>
          <a:p>
            <a:pPr lvl="1"/>
            <a:r>
              <a:rPr lang="en-US" dirty="0" smtClean="0"/>
              <a:t>Users would stand in line to use the computer</a:t>
            </a:r>
          </a:p>
          <a:p>
            <a:r>
              <a:rPr lang="en-US" dirty="0" smtClean="0"/>
              <a:t>Batch systems</a:t>
            </a:r>
          </a:p>
          <a:p>
            <a:pPr lvl="1"/>
            <a:r>
              <a:rPr lang="en-US" dirty="0" smtClean="0"/>
              <a:t>Keep CPU busy by having a queue of jobs</a:t>
            </a:r>
          </a:p>
          <a:p>
            <a:pPr lvl="1"/>
            <a:r>
              <a:rPr lang="en-US" dirty="0" smtClean="0"/>
              <a:t>OS would load next job while current one runs</a:t>
            </a:r>
          </a:p>
          <a:p>
            <a:pPr lvl="1"/>
            <a:r>
              <a:rPr lang="en-US" dirty="0" smtClean="0"/>
              <a:t>Users would submit jobs, and wait, and wait, and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Time-Sharing Operating Systems:</a:t>
            </a:r>
            <a:br>
              <a:rPr lang="en-US" dirty="0" smtClean="0"/>
            </a:br>
            <a:r>
              <a:rPr lang="en-US" dirty="0" smtClean="0"/>
              <a:t>Computers and People Expensive</a:t>
            </a:r>
            <a:endParaRPr lang="en-US" dirty="0"/>
          </a:p>
        </p:txBody>
      </p:sp>
      <p:sp>
        <p:nvSpPr>
          <p:cNvPr id="3" name="Content Placeholder 2"/>
          <p:cNvSpPr>
            <a:spLocks noGrp="1"/>
          </p:cNvSpPr>
          <p:nvPr>
            <p:ph idx="1"/>
          </p:nvPr>
        </p:nvSpPr>
        <p:spPr/>
        <p:txBody>
          <a:bodyPr/>
          <a:lstStyle/>
          <a:p>
            <a:r>
              <a:rPr lang="en-US" dirty="0" smtClean="0"/>
              <a:t>Multiple users on computer at same time</a:t>
            </a:r>
          </a:p>
          <a:p>
            <a:pPr lvl="1"/>
            <a:r>
              <a:rPr lang="en-US" dirty="0" smtClean="0"/>
              <a:t>Multiprogramming: run multiple programs at same time</a:t>
            </a:r>
          </a:p>
          <a:p>
            <a:pPr lvl="1"/>
            <a:r>
              <a:rPr lang="en-US" dirty="0" smtClean="0"/>
              <a:t>Interactive performance: try to complete everyone’s tasks quickly</a:t>
            </a:r>
          </a:p>
          <a:p>
            <a:pPr lvl="1"/>
            <a:r>
              <a:rPr lang="en-US" dirty="0" smtClean="0"/>
              <a:t>As computers became cheaper, more important to optimize for user time, not computer time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Today’s Operating Systems:</a:t>
            </a:r>
            <a:br>
              <a:rPr lang="en-US" dirty="0" smtClean="0"/>
            </a:br>
            <a:r>
              <a:rPr lang="en-US" dirty="0" smtClean="0"/>
              <a:t>Computers Cheap</a:t>
            </a:r>
            <a:endParaRPr lang="en-US" dirty="0"/>
          </a:p>
        </p:txBody>
      </p:sp>
      <p:sp>
        <p:nvSpPr>
          <p:cNvPr id="3" name="Content Placeholder 2"/>
          <p:cNvSpPr>
            <a:spLocks noGrp="1"/>
          </p:cNvSpPr>
          <p:nvPr>
            <p:ph idx="1"/>
          </p:nvPr>
        </p:nvSpPr>
        <p:spPr/>
        <p:txBody>
          <a:bodyPr/>
          <a:lstStyle/>
          <a:p>
            <a:r>
              <a:rPr lang="en-US" dirty="0" err="1" smtClean="0"/>
              <a:t>Smartphones</a:t>
            </a:r>
            <a:endParaRPr lang="en-US" dirty="0" smtClean="0"/>
          </a:p>
          <a:p>
            <a:r>
              <a:rPr lang="en-US" dirty="0" smtClean="0"/>
              <a:t>Embedded systems</a:t>
            </a:r>
          </a:p>
          <a:p>
            <a:r>
              <a:rPr lang="en-US" dirty="0" smtClean="0"/>
              <a:t>Laptops</a:t>
            </a:r>
          </a:p>
          <a:p>
            <a:r>
              <a:rPr lang="en-US" dirty="0" smtClean="0"/>
              <a:t>Tablets</a:t>
            </a:r>
          </a:p>
          <a:p>
            <a:r>
              <a:rPr lang="en-US" dirty="0" smtClean="0"/>
              <a:t>Virtual machines</a:t>
            </a:r>
          </a:p>
          <a:p>
            <a:r>
              <a:rPr lang="en-US" dirty="0" smtClean="0"/>
              <a:t>Data center servers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Tomorrow’s Operating Systems</a:t>
            </a:r>
            <a:endParaRPr lang="en-US" dirty="0"/>
          </a:p>
        </p:txBody>
      </p:sp>
      <p:sp>
        <p:nvSpPr>
          <p:cNvPr id="3" name="Content Placeholder 2"/>
          <p:cNvSpPr>
            <a:spLocks noGrp="1"/>
          </p:cNvSpPr>
          <p:nvPr>
            <p:ph idx="1"/>
          </p:nvPr>
        </p:nvSpPr>
        <p:spPr/>
        <p:txBody>
          <a:bodyPr/>
          <a:lstStyle/>
          <a:p>
            <a:r>
              <a:rPr lang="en-US" dirty="0" smtClean="0"/>
              <a:t>Giant-scale data centers</a:t>
            </a:r>
          </a:p>
          <a:p>
            <a:r>
              <a:rPr lang="en-US" dirty="0" smtClean="0"/>
              <a:t>Increasing numbers of processors per computer</a:t>
            </a:r>
          </a:p>
          <a:p>
            <a:r>
              <a:rPr lang="en-US" dirty="0" smtClean="0"/>
              <a:t>Increasing numbers of computers per user</a:t>
            </a:r>
          </a:p>
          <a:p>
            <a:r>
              <a:rPr lang="en-US" dirty="0" smtClean="0"/>
              <a:t>Very large </a:t>
            </a:r>
            <a:r>
              <a:rPr lang="en-US" smtClean="0"/>
              <a:t>scale storage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 </a:t>
            </a:r>
            <a:endParaRPr lang="en-US" dirty="0"/>
          </a:p>
        </p:txBody>
      </p:sp>
      <p:sp>
        <p:nvSpPr>
          <p:cNvPr id="3" name="Content Placeholder 2"/>
          <p:cNvSpPr>
            <a:spLocks noGrp="1"/>
          </p:cNvSpPr>
          <p:nvPr>
            <p:ph idx="1"/>
          </p:nvPr>
        </p:nvSpPr>
        <p:spPr/>
        <p:txBody>
          <a:bodyPr/>
          <a:lstStyle/>
          <a:p>
            <a:r>
              <a:rPr lang="en-US" dirty="0" smtClean="0"/>
              <a:t>Operating system definition</a:t>
            </a:r>
          </a:p>
          <a:p>
            <a:pPr lvl="1"/>
            <a:r>
              <a:rPr lang="en-US" dirty="0" smtClean="0"/>
              <a:t>Software to manage a computer’s resources for its users and applications</a:t>
            </a:r>
          </a:p>
          <a:p>
            <a:r>
              <a:rPr lang="en-US" dirty="0" smtClean="0"/>
              <a:t>OS challenges</a:t>
            </a:r>
          </a:p>
          <a:p>
            <a:pPr lvl="1"/>
            <a:r>
              <a:rPr lang="en-US" dirty="0" smtClean="0"/>
              <a:t>Reliability, security, responsiveness, portability, …</a:t>
            </a:r>
          </a:p>
          <a:p>
            <a:r>
              <a:rPr lang="en-US" dirty="0" smtClean="0"/>
              <a:t>OS history</a:t>
            </a:r>
          </a:p>
          <a:p>
            <a:pPr lvl="1"/>
            <a:r>
              <a:rPr lang="en-US" dirty="0" smtClean="0"/>
              <a:t>How are OS X, Windows 8, and Linux related?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5" y="274638"/>
            <a:ext cx="4176649" cy="1143000"/>
          </a:xfrm>
        </p:spPr>
        <p:txBody>
          <a:bodyPr>
            <a:normAutofit fontScale="90000"/>
          </a:bodyPr>
          <a:lstStyle/>
          <a:p>
            <a:r>
              <a:rPr lang="en-US" dirty="0" smtClean="0"/>
              <a:t>What is an operating system?</a:t>
            </a:r>
            <a:endParaRPr lang="en-US" dirty="0"/>
          </a:p>
        </p:txBody>
      </p:sp>
      <p:sp>
        <p:nvSpPr>
          <p:cNvPr id="3" name="Content Placeholder 2"/>
          <p:cNvSpPr>
            <a:spLocks noGrp="1"/>
          </p:cNvSpPr>
          <p:nvPr>
            <p:ph idx="1"/>
          </p:nvPr>
        </p:nvSpPr>
        <p:spPr>
          <a:xfrm>
            <a:off x="422407" y="1736265"/>
            <a:ext cx="3335227" cy="4850690"/>
          </a:xfrm>
        </p:spPr>
        <p:txBody>
          <a:bodyPr>
            <a:normAutofit/>
          </a:bodyPr>
          <a:lstStyle/>
          <a:p>
            <a:r>
              <a:rPr lang="en-US" dirty="0" smtClean="0"/>
              <a:t>Software to manage a computer’s resources for its users and applications</a:t>
            </a:r>
          </a:p>
        </p:txBody>
      </p:sp>
      <p:pic>
        <p:nvPicPr>
          <p:cNvPr id="5" name="Content Placeholder 3" descr="ch1-03_osbig.pdf"/>
          <p:cNvPicPr>
            <a:picLocks noChangeAspect="1"/>
          </p:cNvPicPr>
          <p:nvPr/>
        </p:nvPicPr>
        <p:blipFill>
          <a:blip r:embed="rId3"/>
          <a:srcRect l="-41991" r="-41991"/>
          <a:stretch>
            <a:fillRect/>
          </a:stretch>
        </p:blipFill>
        <p:spPr>
          <a:xfrm>
            <a:off x="648556" y="-87052"/>
            <a:ext cx="12047779" cy="694505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Roles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Referee:</a:t>
            </a:r>
          </a:p>
          <a:p>
            <a:pPr lvl="1"/>
            <a:r>
              <a:rPr lang="en-US" dirty="0" smtClean="0"/>
              <a:t>Resource allocation among users, applications</a:t>
            </a:r>
          </a:p>
          <a:p>
            <a:pPr lvl="1"/>
            <a:r>
              <a:rPr lang="en-US" dirty="0" smtClean="0"/>
              <a:t>Isolation of different users, applications from each other</a:t>
            </a:r>
          </a:p>
          <a:p>
            <a:pPr lvl="1"/>
            <a:r>
              <a:rPr lang="en-US" dirty="0" smtClean="0"/>
              <a:t>Communication between users, applications</a:t>
            </a:r>
          </a:p>
          <a:p>
            <a:r>
              <a:rPr lang="en-US" dirty="0" smtClean="0"/>
              <a:t>Illusionist</a:t>
            </a:r>
          </a:p>
          <a:p>
            <a:pPr lvl="1"/>
            <a:r>
              <a:rPr lang="en-US" dirty="0" smtClean="0"/>
              <a:t>Each application appears to have the entire machine to itself</a:t>
            </a:r>
          </a:p>
          <a:p>
            <a:pPr lvl="1"/>
            <a:r>
              <a:rPr lang="en-US" dirty="0" smtClean="0"/>
              <a:t>Infinite number of processors, (near) infinite amount of memory, reliable storage, reliable network transport</a:t>
            </a:r>
          </a:p>
          <a:p>
            <a:r>
              <a:rPr lang="en-US" dirty="0" smtClean="0"/>
              <a:t>Glue</a:t>
            </a:r>
          </a:p>
          <a:p>
            <a:pPr lvl="1"/>
            <a:r>
              <a:rPr lang="en-US" dirty="0" smtClean="0"/>
              <a:t>Libraries, user interface widgets,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Referee</a:t>
            </a:r>
          </a:p>
          <a:p>
            <a:pPr lvl="1"/>
            <a:r>
              <a:rPr lang="en-US" dirty="0" smtClean="0"/>
              <a:t>Prevent users from accessing each other’s files without permission</a:t>
            </a:r>
          </a:p>
          <a:p>
            <a:pPr lvl="1"/>
            <a:r>
              <a:rPr lang="en-US" dirty="0" smtClean="0"/>
              <a:t>Even after a file is deleting and its space re-used</a:t>
            </a:r>
          </a:p>
          <a:p>
            <a:r>
              <a:rPr lang="en-US" dirty="0" smtClean="0"/>
              <a:t>Illusionist</a:t>
            </a:r>
          </a:p>
          <a:p>
            <a:pPr lvl="1"/>
            <a:r>
              <a:rPr lang="en-US" dirty="0" smtClean="0"/>
              <a:t>Files can grow (nearly) arbitrarily large</a:t>
            </a:r>
          </a:p>
          <a:p>
            <a:pPr lvl="1"/>
            <a:r>
              <a:rPr lang="en-US" dirty="0" smtClean="0"/>
              <a:t>Files persist even when the machine crashes in the middle of a save</a:t>
            </a:r>
          </a:p>
          <a:p>
            <a:r>
              <a:rPr lang="en-US" dirty="0" smtClean="0"/>
              <a:t>Glue</a:t>
            </a:r>
          </a:p>
          <a:p>
            <a:pPr lvl="1"/>
            <a:r>
              <a:rPr lang="en-US" dirty="0" smtClean="0"/>
              <a:t>Named directories, </a:t>
            </a:r>
            <a:r>
              <a:rPr lang="en-US" dirty="0" err="1" smtClean="0"/>
              <a:t>printf</a:t>
            </a: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1" indent="0" algn="ctr" defTabSz="457200" rtl="0" eaLnBrk="1" fontAlgn="auto" latinLnBrk="0" hangingPunct="1">
              <a:lnSpc>
                <a:spcPct val="100000"/>
              </a:lnSpc>
              <a:spcBef>
                <a:spcPct val="0"/>
              </a:spcBef>
              <a:spcAft>
                <a:spcPts val="0"/>
              </a:spcAft>
              <a:buClrTx/>
              <a:buSzTx/>
              <a:buFontTx/>
              <a:buNone/>
              <a:tabLst/>
              <a:defRPr/>
            </a:pPr>
            <a:r>
              <a:rPr lang="en-US" sz="4400" dirty="0" smtClean="0">
                <a:latin typeface="+mj-lt"/>
              </a:rPr>
              <a:t>Question</a:t>
            </a:r>
            <a:endParaRPr lang="en-US" sz="4400" dirty="0">
              <a:latin typeface="+mj-lt"/>
            </a:endParaRPr>
          </a:p>
        </p:txBody>
      </p:sp>
      <p:sp>
        <p:nvSpPr>
          <p:cNvPr id="3" name="Content Placeholder 2"/>
          <p:cNvSpPr>
            <a:spLocks noGrp="1"/>
          </p:cNvSpPr>
          <p:nvPr>
            <p:ph idx="1"/>
          </p:nvPr>
        </p:nvSpPr>
        <p:spPr/>
        <p:txBody>
          <a:bodyPr/>
          <a:lstStyle/>
          <a:p>
            <a:r>
              <a:rPr lang="en-US" dirty="0" smtClean="0"/>
              <a:t>What (hardware, software) do you need to be able to run an untrustworthy application</a:t>
            </a:r>
            <a:r>
              <a:rPr lang="en-US" dirty="0" smtClean="0"/>
              <a:t>?</a:t>
            </a:r>
          </a:p>
          <a:p>
            <a:pPr lvl="1"/>
            <a:r>
              <a:rPr lang="en-US" dirty="0" smtClean="0"/>
              <a:t>Memory protection</a:t>
            </a:r>
          </a:p>
          <a:p>
            <a:pPr lvl="1"/>
            <a:r>
              <a:rPr lang="en-US" dirty="0" smtClean="0"/>
              <a:t>The ability to interrupt a running job</a:t>
            </a:r>
          </a:p>
          <a:p>
            <a:pPr lvl="1"/>
            <a:r>
              <a:rPr lang="en-US" dirty="0" smtClean="0"/>
              <a:t>Privileged mode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r>
              <a:rPr lang="en-US" dirty="0" smtClean="0"/>
              <a:t>How should an operating system allocate processing time between competing uses?</a:t>
            </a:r>
          </a:p>
          <a:p>
            <a:pPr lvl="1"/>
            <a:r>
              <a:rPr lang="en-US" dirty="0" smtClean="0"/>
              <a:t>Give the CPU to the first to arrive?</a:t>
            </a:r>
          </a:p>
          <a:p>
            <a:pPr lvl="1"/>
            <a:r>
              <a:rPr lang="en-US" dirty="0" smtClean="0"/>
              <a:t>To the one that needs the least resources to complete?   To the one that needs the most resources?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service</a:t>
            </a:r>
          </a:p>
        </p:txBody>
      </p:sp>
      <p:sp>
        <p:nvSpPr>
          <p:cNvPr id="5" name="Content Placeholder 2"/>
          <p:cNvSpPr txBox="1">
            <a:spLocks/>
          </p:cNvSpPr>
          <p:nvPr/>
        </p:nvSpPr>
        <p:spPr>
          <a:xfrm>
            <a:off x="457200" y="1600200"/>
            <a:ext cx="8229600" cy="4905550"/>
          </a:xfrm>
          <a:prstGeom prst="rect">
            <a:avLst/>
          </a:prstGeo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3200" dirty="0" smtClean="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How does the server manage many</a:t>
            </a:r>
            <a:r>
              <a:rPr kumimoji="0" lang="en-US" sz="2800" b="0" i="0" u="none" strike="noStrike" kern="1200" cap="none" spc="0" normalizeH="0" noProof="0" dirty="0" smtClean="0">
                <a:ln>
                  <a:noFill/>
                </a:ln>
                <a:solidFill>
                  <a:schemeClr val="tx1"/>
                </a:solidFill>
                <a:effectLst/>
                <a:uLnTx/>
                <a:uFillTx/>
                <a:latin typeface="+mn-lt"/>
                <a:ea typeface="+mn-ea"/>
                <a:cs typeface="+mn-cs"/>
              </a:rPr>
              <a:t> simultaneous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client</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dirty="0" smtClean="0"/>
              <a:t>requests?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How do we keep the client safe from spyware</a:t>
            </a:r>
            <a:r>
              <a:rPr kumimoji="0" lang="en-US" sz="2800" b="0" i="0" u="none" strike="noStrike" kern="1200" cap="none" spc="0" normalizeH="0" noProof="0" dirty="0" smtClean="0">
                <a:ln>
                  <a:noFill/>
                </a:ln>
                <a:solidFill>
                  <a:schemeClr val="tx1"/>
                </a:solidFill>
                <a:effectLst/>
                <a:uLnTx/>
                <a:uFillTx/>
                <a:latin typeface="+mn-lt"/>
                <a:ea typeface="+mn-ea"/>
                <a:cs typeface="+mn-cs"/>
              </a:rPr>
              <a:t> embedded in scripts </a:t>
            </a:r>
            <a:r>
              <a:rPr lang="en-US" sz="2800" dirty="0" smtClean="0"/>
              <a:t>on a web site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t>How do make updates to the web site so that clients always see a consistent view?</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Content Placeholder 7" descr="ch1-01_clientserver.pdf"/>
          <p:cNvPicPr>
            <a:picLocks noGrp="1" noChangeAspect="1"/>
          </p:cNvPicPr>
          <p:nvPr>
            <p:ph idx="1"/>
          </p:nvPr>
        </p:nvPicPr>
        <p:blipFill>
          <a:blip r:embed="rId3"/>
          <a:srcRect t="-14544" b="-14544"/>
          <a:stretch>
            <a:fillRect/>
          </a:stretch>
        </p:blipFill>
        <p:spPr>
          <a:xfrm>
            <a:off x="-202304" y="0"/>
            <a:ext cx="9530103" cy="524118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Challenges</a:t>
            </a:r>
            <a:endParaRPr lang="en-US" dirty="0"/>
          </a:p>
        </p:txBody>
      </p:sp>
      <p:sp>
        <p:nvSpPr>
          <p:cNvPr id="3" name="Content Placeholder 2"/>
          <p:cNvSpPr>
            <a:spLocks noGrp="1"/>
          </p:cNvSpPr>
          <p:nvPr>
            <p:ph idx="1"/>
          </p:nvPr>
        </p:nvSpPr>
        <p:spPr>
          <a:xfrm>
            <a:off x="457199" y="1600200"/>
            <a:ext cx="8229601" cy="4525963"/>
          </a:xfrm>
        </p:spPr>
        <p:txBody>
          <a:bodyPr>
            <a:normAutofit fontScale="92500" lnSpcReduction="10000"/>
          </a:bodyPr>
          <a:lstStyle/>
          <a:p>
            <a:r>
              <a:rPr lang="en-US" dirty="0" smtClean="0"/>
              <a:t>Reliability</a:t>
            </a:r>
          </a:p>
          <a:p>
            <a:pPr lvl="1"/>
            <a:r>
              <a:rPr lang="en-US" dirty="0" smtClean="0"/>
              <a:t>Does the system do what it was designed to do?</a:t>
            </a:r>
          </a:p>
          <a:p>
            <a:r>
              <a:rPr lang="en-US" dirty="0" smtClean="0"/>
              <a:t>Availability</a:t>
            </a:r>
          </a:p>
          <a:p>
            <a:pPr lvl="1"/>
            <a:r>
              <a:rPr lang="en-US" dirty="0" smtClean="0"/>
              <a:t>What portion of the time is the system working?</a:t>
            </a:r>
          </a:p>
          <a:p>
            <a:pPr lvl="1"/>
            <a:r>
              <a:rPr lang="en-US" dirty="0" smtClean="0"/>
              <a:t>Mean Time To Failure (MTTF), Mean Time to Repair</a:t>
            </a:r>
          </a:p>
          <a:p>
            <a:r>
              <a:rPr lang="en-US" dirty="0" smtClean="0"/>
              <a:t>Security</a:t>
            </a:r>
          </a:p>
          <a:p>
            <a:pPr lvl="1"/>
            <a:r>
              <a:rPr lang="en-US" dirty="0" smtClean="0"/>
              <a:t>Can the system be compromised by an attacker?</a:t>
            </a:r>
          </a:p>
          <a:p>
            <a:r>
              <a:rPr lang="en-US" dirty="0" smtClean="0"/>
              <a:t>Privacy</a:t>
            </a:r>
          </a:p>
          <a:p>
            <a:pPr lvl="1"/>
            <a:r>
              <a:rPr lang="en-US" dirty="0" smtClean="0"/>
              <a:t> Data is accessible only to authorized users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2914</TotalTime>
  <Words>1327</Words>
  <Application>Microsoft Macintosh PowerPoint</Application>
  <PresentationFormat>On-screen Show (4:3)</PresentationFormat>
  <Paragraphs>181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Arial</vt:lpstr>
      <vt:lpstr>Office Theme</vt:lpstr>
      <vt:lpstr>CSE381  Introduction</vt:lpstr>
      <vt:lpstr>Main Points </vt:lpstr>
      <vt:lpstr>What is an operating system?</vt:lpstr>
      <vt:lpstr>Operating System Roles</vt:lpstr>
      <vt:lpstr>Example: File Systems</vt:lpstr>
      <vt:lpstr>Question</vt:lpstr>
      <vt:lpstr>Question</vt:lpstr>
      <vt:lpstr>Example: web service</vt:lpstr>
      <vt:lpstr>OS Challenges</vt:lpstr>
      <vt:lpstr>OS Challenges</vt:lpstr>
      <vt:lpstr>OS Challenges</vt:lpstr>
      <vt:lpstr>OS History</vt:lpstr>
      <vt:lpstr>Computer Performance Over Time</vt:lpstr>
      <vt:lpstr>Early Operating Systems: Computers Very Expensive</vt:lpstr>
      <vt:lpstr>Time-Sharing Operating Systems: Computers and People Expensive</vt:lpstr>
      <vt:lpstr>Today’s Operating Systems: Computers Cheap</vt:lpstr>
      <vt:lpstr>Tomorrow’s Operating Systems</vt:lpstr>
    </vt:vector>
  </TitlesOfParts>
  <Manager/>
  <Company>University of Washington</Company>
  <LinksUpToDate>false</LinksUpToDate>
  <SharedDoc>false</SharedDoc>
  <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Principles and Practice, Introduction</dc:title>
  <dc:subject/>
  <dc:creator>Thomas Anderson</dc:creator>
  <cp:keywords/>
  <dc:description>Copyright 2012 Thomas Anderson</dc:description>
  <cp:lastModifiedBy>Jianhui Yue</cp:lastModifiedBy>
  <cp:revision>37</cp:revision>
  <cp:lastPrinted>2014-03-31T18:05:18Z</cp:lastPrinted>
  <dcterms:created xsi:type="dcterms:W3CDTF">2014-09-24T06:21:04Z</dcterms:created>
  <dcterms:modified xsi:type="dcterms:W3CDTF">2017-01-23T20:18:00Z</dcterms:modified>
  <cp:category/>
</cp:coreProperties>
</file>