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1748" y="692"/>
      </p:cViewPr>
      <p:guideLst>
        <p:guide orient="horz" pos="2110"/>
        <p:guide pos="39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9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311208" y="3025775"/>
            <a:ext cx="1447800" cy="1223010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91553" y="3181985"/>
            <a:ext cx="1178560" cy="878840"/>
            <a:chOff x="8138" y="3966"/>
            <a:chExt cx="1856" cy="1384"/>
          </a:xfrm>
        </p:grpSpPr>
        <p:grpSp>
          <p:nvGrpSpPr>
            <p:cNvPr id="45" name="组合 44"/>
            <p:cNvGrpSpPr/>
            <p:nvPr/>
          </p:nvGrpSpPr>
          <p:grpSpPr>
            <a:xfrm>
              <a:off x="8205" y="3999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>
              <a:off x="8138" y="3966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38" name="图片 37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70125" y="4403090"/>
            <a:ext cx="929005" cy="929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052513" y="4933315"/>
                <a:ext cx="1299210" cy="525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测试数据集</a:t>
                </a:r>
                <a:endPara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𝒟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13" y="4933315"/>
                <a:ext cx="1299210" cy="525145"/>
              </a:xfrm>
              <a:prstGeom prst="rect">
                <a:avLst/>
              </a:prstGeom>
              <a:blipFill rotWithShape="1">
                <a:blip r:embed="rId3"/>
                <a:stretch>
                  <a:fillRect l="-24" r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3373755" y="3068320"/>
            <a:ext cx="1322705" cy="1096010"/>
            <a:chOff x="5829" y="4166"/>
            <a:chExt cx="2083" cy="1726"/>
          </a:xfrm>
        </p:grpSpPr>
        <p:sp>
          <p:nvSpPr>
            <p:cNvPr id="70" name="椭圆 69"/>
            <p:cNvSpPr/>
            <p:nvPr/>
          </p:nvSpPr>
          <p:spPr>
            <a:xfrm>
              <a:off x="6628" y="4166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131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92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234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380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9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75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029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446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194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620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>
              <a:stCxn id="70" idx="4"/>
              <a:endCxn id="71" idx="0"/>
            </p:cNvCxnSpPr>
            <p:nvPr/>
          </p:nvCxnSpPr>
          <p:spPr>
            <a:xfrm flipH="1">
              <a:off x="6289" y="4481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4"/>
              <a:endCxn id="72" idx="0"/>
            </p:cNvCxnSpPr>
            <p:nvPr/>
          </p:nvCxnSpPr>
          <p:spPr>
            <a:xfrm>
              <a:off x="6785" y="4481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4"/>
              <a:endCxn id="80" idx="0"/>
            </p:cNvCxnSpPr>
            <p:nvPr/>
          </p:nvCxnSpPr>
          <p:spPr>
            <a:xfrm flipH="1">
              <a:off x="5976" y="4895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1" idx="4"/>
              <a:endCxn id="77" idx="0"/>
            </p:cNvCxnSpPr>
            <p:nvPr/>
          </p:nvCxnSpPr>
          <p:spPr>
            <a:xfrm>
              <a:off x="6289" y="4895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2" idx="4"/>
              <a:endCxn id="81" idx="0"/>
            </p:cNvCxnSpPr>
            <p:nvPr/>
          </p:nvCxnSpPr>
          <p:spPr>
            <a:xfrm flipH="1">
              <a:off x="7122" y="4895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78" idx="0"/>
            </p:cNvCxnSpPr>
            <p:nvPr/>
          </p:nvCxnSpPr>
          <p:spPr>
            <a:xfrm>
              <a:off x="7249" y="4895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4"/>
              <a:endCxn id="82" idx="0"/>
            </p:cNvCxnSpPr>
            <p:nvPr/>
          </p:nvCxnSpPr>
          <p:spPr>
            <a:xfrm flipH="1">
              <a:off x="6176" y="5372"/>
              <a:ext cx="21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7" idx="4"/>
              <a:endCxn id="83" idx="0"/>
            </p:cNvCxnSpPr>
            <p:nvPr/>
          </p:nvCxnSpPr>
          <p:spPr>
            <a:xfrm>
              <a:off x="6392" y="5372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8" idx="4"/>
              <a:endCxn id="84" idx="0"/>
            </p:cNvCxnSpPr>
            <p:nvPr/>
          </p:nvCxnSpPr>
          <p:spPr>
            <a:xfrm flipH="1">
              <a:off x="7341" y="5372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8" idx="4"/>
              <a:endCxn id="85" idx="0"/>
            </p:cNvCxnSpPr>
            <p:nvPr/>
          </p:nvCxnSpPr>
          <p:spPr>
            <a:xfrm>
              <a:off x="7537" y="5372"/>
              <a:ext cx="229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913063" y="3057843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400"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rPr>
              <a:t>基于树的模型</a:t>
            </a:r>
            <a:endParaRPr lang="zh-CN" altLang="en-US" sz="1400">
              <a:latin typeface="Cambria Math" panose="02040503050406030204" charset="0"/>
              <a:ea typeface="MS Mincho" panose="02020609040205080304" charset="-128"/>
              <a:cs typeface="Cambria Math" panose="02040503050406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408" y="3219768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400"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rPr>
              <a:t>黑盒模型</a:t>
            </a:r>
            <a:endParaRPr lang="zh-CN" altLang="en-US" sz="1400">
              <a:latin typeface="Cambria Math" panose="02040503050406030204" charset="0"/>
              <a:ea typeface="MS Mincho" panose="02020609040205080304" charset="-128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软目标：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1581150" y="2819400"/>
            <a:ext cx="635" cy="530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052445" y="1485265"/>
            <a:ext cx="1967230" cy="954405"/>
          </a:xfrm>
          <a:prstGeom prst="roundRect">
            <a:avLst>
              <a:gd name="adj" fmla="val 880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38" idx="3"/>
            <a:endCxn id="54" idx="2"/>
          </p:cNvCxnSpPr>
          <p:nvPr/>
        </p:nvCxnSpPr>
        <p:spPr>
          <a:xfrm flipV="1">
            <a:off x="3199130" y="4248785"/>
            <a:ext cx="836295" cy="61912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/>
              <p:cNvGraphicFramePr/>
              <p:nvPr>
                <p:custDataLst>
                  <p:tags r:id="rId5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软目标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硬目标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/>
              <p:cNvGraphicFramePr/>
              <p:nvPr>
                <p:custDataLst>
                  <p:tags r:id="rId6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6" name="文本框 55"/>
          <p:cNvSpPr txBox="1"/>
          <p:nvPr/>
        </p:nvSpPr>
        <p:spPr>
          <a:xfrm>
            <a:off x="3132455" y="1555115"/>
            <a:ext cx="180721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rPr>
              <a:t>损失函数</a:t>
            </a:r>
            <a:endParaRPr lang="zh-CN" altLang="en-US" sz="1400">
              <a:latin typeface="Cambria Math" panose="02040503050406030204" charset="0"/>
              <a:ea typeface="MS Mincho" panose="02020609040205080304" charset="-128"/>
              <a:cs typeface="Cambria Math" panose="020405030504060302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4711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47929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blipFill rotWithShape="1">
                <a:blip r:embed="rId8"/>
                <a:stretch>
                  <a:fillRect l="-150" t="-92" r="15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blipFill rotWithShape="1">
                <a:blip r:embed="rId9"/>
                <a:stretch>
                  <a:fillRect l="-100" t="-92" r="10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连接符 62"/>
          <p:cNvCxnSpPr>
            <a:stCxn id="49" idx="0"/>
            <a:endCxn id="55" idx="1"/>
          </p:cNvCxnSpPr>
          <p:nvPr/>
        </p:nvCxnSpPr>
        <p:spPr>
          <a:xfrm rot="16200000">
            <a:off x="2213610" y="1590675"/>
            <a:ext cx="286385" cy="155130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1" idx="2"/>
          </p:cNvCxnSpPr>
          <p:nvPr/>
        </p:nvCxnSpPr>
        <p:spPr>
          <a:xfrm flipV="1">
            <a:off x="4035425" y="2439670"/>
            <a:ext cx="635" cy="58610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5489575" y="3094355"/>
            <a:ext cx="706755" cy="765175"/>
            <a:chOff x="8645" y="4150"/>
            <a:chExt cx="1113" cy="1205"/>
          </a:xfrm>
        </p:grpSpPr>
        <p:sp>
          <p:nvSpPr>
            <p:cNvPr id="36" name="椭圆 35"/>
            <p:cNvSpPr/>
            <p:nvPr/>
          </p:nvSpPr>
          <p:spPr>
            <a:xfrm>
              <a:off x="9444" y="415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47" y="456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45" y="506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72"/>
            <p:cNvCxnSpPr>
              <a:stCxn id="36" idx="4"/>
              <a:endCxn id="37" idx="0"/>
            </p:cNvCxnSpPr>
            <p:nvPr/>
          </p:nvCxnSpPr>
          <p:spPr>
            <a:xfrm flipH="1">
              <a:off x="9105" y="4465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7" idx="4"/>
              <a:endCxn id="62" idx="0"/>
            </p:cNvCxnSpPr>
            <p:nvPr/>
          </p:nvCxnSpPr>
          <p:spPr>
            <a:xfrm flipH="1">
              <a:off x="8792" y="4879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6914515" y="3094355"/>
            <a:ext cx="676910" cy="1096010"/>
            <a:chOff x="14030" y="4168"/>
            <a:chExt cx="1066" cy="1726"/>
          </a:xfrm>
        </p:grpSpPr>
        <p:sp>
          <p:nvSpPr>
            <p:cNvPr id="102" name="椭圆 101"/>
            <p:cNvSpPr/>
            <p:nvPr/>
          </p:nvSpPr>
          <p:spPr>
            <a:xfrm>
              <a:off x="14030" y="4168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4494" y="4583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82" y="5060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4596" y="5602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4" name="直接箭头连接符 113"/>
            <p:cNvCxnSpPr>
              <a:stCxn id="102" idx="4"/>
              <a:endCxn id="104" idx="0"/>
            </p:cNvCxnSpPr>
            <p:nvPr/>
          </p:nvCxnSpPr>
          <p:spPr>
            <a:xfrm>
              <a:off x="14187" y="4483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4" idx="4"/>
              <a:endCxn id="106" idx="0"/>
            </p:cNvCxnSpPr>
            <p:nvPr/>
          </p:nvCxnSpPr>
          <p:spPr>
            <a:xfrm>
              <a:off x="14651" y="4897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6" idx="4"/>
              <a:endCxn id="111" idx="0"/>
            </p:cNvCxnSpPr>
            <p:nvPr/>
          </p:nvCxnSpPr>
          <p:spPr>
            <a:xfrm flipH="1">
              <a:off x="14743" y="5374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6297930" y="3094355"/>
            <a:ext cx="514985" cy="1096010"/>
            <a:chOff x="11240" y="4167"/>
            <a:chExt cx="811" cy="1726"/>
          </a:xfrm>
        </p:grpSpPr>
        <p:sp>
          <p:nvSpPr>
            <p:cNvPr id="124" name="椭圆 123"/>
            <p:cNvSpPr/>
            <p:nvPr/>
          </p:nvSpPr>
          <p:spPr>
            <a:xfrm>
              <a:off x="11737" y="4167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11240" y="4582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1343" y="5059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555" y="5601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35" name="直接箭头连接符 134"/>
            <p:cNvCxnSpPr>
              <a:stCxn id="124" idx="4"/>
              <a:endCxn id="125" idx="0"/>
            </p:cNvCxnSpPr>
            <p:nvPr/>
          </p:nvCxnSpPr>
          <p:spPr>
            <a:xfrm flipH="1">
              <a:off x="11398" y="4482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25" idx="4"/>
              <a:endCxn id="127" idx="0"/>
            </p:cNvCxnSpPr>
            <p:nvPr/>
          </p:nvCxnSpPr>
          <p:spPr>
            <a:xfrm>
              <a:off x="11398" y="4896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7" idx="4"/>
              <a:endCxn id="132" idx="0"/>
            </p:cNvCxnSpPr>
            <p:nvPr/>
          </p:nvCxnSpPr>
          <p:spPr>
            <a:xfrm>
              <a:off x="11501" y="5373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圆角矩形 148"/>
          <p:cNvSpPr/>
          <p:nvPr/>
        </p:nvSpPr>
        <p:spPr>
          <a:xfrm>
            <a:off x="5415915" y="3026410"/>
            <a:ext cx="2872740" cy="1222375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7693025" y="3094355"/>
            <a:ext cx="494030" cy="765175"/>
            <a:chOff x="11298" y="6670"/>
            <a:chExt cx="778" cy="1205"/>
          </a:xfrm>
        </p:grpSpPr>
        <p:sp>
          <p:nvSpPr>
            <p:cNvPr id="151" name="椭圆 150"/>
            <p:cNvSpPr/>
            <p:nvPr/>
          </p:nvSpPr>
          <p:spPr>
            <a:xfrm>
              <a:off x="11298" y="667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762" y="708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1645" y="758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3" name="直接箭头连接符 162"/>
            <p:cNvCxnSpPr>
              <a:stCxn id="151" idx="4"/>
              <a:endCxn id="153" idx="0"/>
            </p:cNvCxnSpPr>
            <p:nvPr/>
          </p:nvCxnSpPr>
          <p:spPr>
            <a:xfrm>
              <a:off x="11455" y="6985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3" idx="4"/>
              <a:endCxn id="157" idx="0"/>
            </p:cNvCxnSpPr>
            <p:nvPr/>
          </p:nvCxnSpPr>
          <p:spPr>
            <a:xfrm flipH="1">
              <a:off x="11792" y="7399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6227128" y="424878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rPr>
              <a:t>决策路径抽取</a:t>
            </a:r>
            <a:endParaRPr lang="zh-CN" altLang="en-US" sz="1400">
              <a:latin typeface="Cambria Math" panose="02040503050406030204" charset="0"/>
              <a:ea typeface="MS Mincho" panose="02020609040205080304" charset="-128"/>
              <a:cs typeface="Cambria Math" panose="02040503050406030204" charset="0"/>
            </a:endParaRPr>
          </a:p>
        </p:txBody>
      </p:sp>
      <p:sp>
        <p:nvSpPr>
          <p:cNvPr id="174" name="右箭头 173"/>
          <p:cNvSpPr/>
          <p:nvPr/>
        </p:nvSpPr>
        <p:spPr>
          <a:xfrm>
            <a:off x="4960620" y="3550920"/>
            <a:ext cx="262890" cy="251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6131560" y="1485265"/>
            <a:ext cx="1441450" cy="1264920"/>
            <a:chOff x="8517" y="4876"/>
            <a:chExt cx="2270" cy="1992"/>
          </a:xfrm>
        </p:grpSpPr>
        <p:sp>
          <p:nvSpPr>
            <p:cNvPr id="208" name="圆角矩形 207"/>
            <p:cNvSpPr/>
            <p:nvPr/>
          </p:nvSpPr>
          <p:spPr>
            <a:xfrm>
              <a:off x="8517" y="4876"/>
              <a:ext cx="2270" cy="1992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5" name="组合 204"/>
            <p:cNvGrpSpPr/>
            <p:nvPr/>
          </p:nvGrpSpPr>
          <p:grpSpPr>
            <a:xfrm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7" name="文本框 176"/>
          <p:cNvSpPr txBox="1"/>
          <p:nvPr/>
        </p:nvSpPr>
        <p:spPr>
          <a:xfrm>
            <a:off x="6134100" y="1201420"/>
            <a:ext cx="14363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决策路径覆盖度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8" name="直接箭头连接符 177"/>
          <p:cNvCxnSpPr>
            <a:stCxn id="149" idx="0"/>
            <a:endCxn id="208" idx="2"/>
          </p:cNvCxnSpPr>
          <p:nvPr/>
        </p:nvCxnSpPr>
        <p:spPr>
          <a:xfrm flipV="1">
            <a:off x="6852285" y="2750185"/>
            <a:ext cx="0" cy="276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586480" y="1201420"/>
            <a:ext cx="8991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知识蒸馏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4" name="肘形连接符 203"/>
          <p:cNvCxnSpPr>
            <a:stCxn id="38" idx="1"/>
            <a:endCxn id="41" idx="2"/>
          </p:cNvCxnSpPr>
          <p:nvPr/>
        </p:nvCxnSpPr>
        <p:spPr>
          <a:xfrm rot="10800000">
            <a:off x="1581785" y="4060825"/>
            <a:ext cx="688340" cy="80708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8148" y="289623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教师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5933" y="271907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学生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311208" y="3025775"/>
            <a:ext cx="1447800" cy="1223010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91553" y="3181985"/>
            <a:ext cx="1178560" cy="878840"/>
            <a:chOff x="8138" y="3966"/>
            <a:chExt cx="1856" cy="1384"/>
          </a:xfrm>
        </p:grpSpPr>
        <p:grpSp>
          <p:nvGrpSpPr>
            <p:cNvPr id="45" name="组合 44"/>
            <p:cNvGrpSpPr/>
            <p:nvPr/>
          </p:nvGrpSpPr>
          <p:grpSpPr>
            <a:xfrm>
              <a:off x="8205" y="3999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>
              <a:off x="8138" y="3966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781685" y="5142230"/>
                <a:ext cx="3897630" cy="30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测试数据集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𝒟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sz="1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5" y="5142230"/>
                <a:ext cx="3897630" cy="309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3373755" y="3068320"/>
            <a:ext cx="1322705" cy="1096010"/>
            <a:chOff x="5829" y="4166"/>
            <a:chExt cx="2083" cy="1726"/>
          </a:xfrm>
        </p:grpSpPr>
        <p:sp>
          <p:nvSpPr>
            <p:cNvPr id="70" name="椭圆 69"/>
            <p:cNvSpPr/>
            <p:nvPr/>
          </p:nvSpPr>
          <p:spPr>
            <a:xfrm>
              <a:off x="6628" y="4166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131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92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234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380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9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75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029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h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446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194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620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k</a:t>
              </a:r>
              <a:endParaRPr lang="en-US" altLang="zh-CN" sz="120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>
              <a:stCxn id="70" idx="4"/>
              <a:endCxn id="71" idx="0"/>
            </p:cNvCxnSpPr>
            <p:nvPr/>
          </p:nvCxnSpPr>
          <p:spPr>
            <a:xfrm flipH="1">
              <a:off x="6289" y="4481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4"/>
              <a:endCxn id="72" idx="0"/>
            </p:cNvCxnSpPr>
            <p:nvPr/>
          </p:nvCxnSpPr>
          <p:spPr>
            <a:xfrm>
              <a:off x="6785" y="4481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4"/>
              <a:endCxn id="80" idx="0"/>
            </p:cNvCxnSpPr>
            <p:nvPr/>
          </p:nvCxnSpPr>
          <p:spPr>
            <a:xfrm flipH="1">
              <a:off x="5976" y="4895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1" idx="4"/>
              <a:endCxn id="77" idx="0"/>
            </p:cNvCxnSpPr>
            <p:nvPr/>
          </p:nvCxnSpPr>
          <p:spPr>
            <a:xfrm>
              <a:off x="6289" y="4895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2" idx="4"/>
              <a:endCxn id="81" idx="0"/>
            </p:cNvCxnSpPr>
            <p:nvPr/>
          </p:nvCxnSpPr>
          <p:spPr>
            <a:xfrm flipH="1">
              <a:off x="7122" y="4895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78" idx="0"/>
            </p:cNvCxnSpPr>
            <p:nvPr/>
          </p:nvCxnSpPr>
          <p:spPr>
            <a:xfrm>
              <a:off x="7249" y="4895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4"/>
              <a:endCxn id="82" idx="0"/>
            </p:cNvCxnSpPr>
            <p:nvPr/>
          </p:nvCxnSpPr>
          <p:spPr>
            <a:xfrm flipH="1">
              <a:off x="6176" y="5372"/>
              <a:ext cx="21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7" idx="4"/>
              <a:endCxn id="83" idx="0"/>
            </p:cNvCxnSpPr>
            <p:nvPr/>
          </p:nvCxnSpPr>
          <p:spPr>
            <a:xfrm>
              <a:off x="6392" y="5372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8" idx="4"/>
              <a:endCxn id="84" idx="0"/>
            </p:cNvCxnSpPr>
            <p:nvPr/>
          </p:nvCxnSpPr>
          <p:spPr>
            <a:xfrm flipH="1">
              <a:off x="7341" y="5372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8" idx="4"/>
              <a:endCxn id="85" idx="0"/>
            </p:cNvCxnSpPr>
            <p:nvPr/>
          </p:nvCxnSpPr>
          <p:spPr>
            <a:xfrm>
              <a:off x="7537" y="5372"/>
              <a:ext cx="229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913063" y="3057843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基于树的模型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408" y="3219768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黑盒模型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软目标：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blipFill rotWithShape="1">
                <a:blip r:embed="rId2"/>
                <a:stretch>
                  <a:fillRect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1581150" y="2819400"/>
            <a:ext cx="635" cy="530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052445" y="1605915"/>
            <a:ext cx="1967230" cy="954405"/>
          </a:xfrm>
          <a:prstGeom prst="roundRect">
            <a:avLst>
              <a:gd name="adj" fmla="val 880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肘形连接符 51"/>
          <p:cNvCxnSpPr>
            <a:stCxn id="38" idx="3"/>
            <a:endCxn id="54" idx="2"/>
          </p:cNvCxnSpPr>
          <p:nvPr/>
        </p:nvCxnSpPr>
        <p:spPr>
          <a:xfrm flipV="1">
            <a:off x="3199130" y="4248785"/>
            <a:ext cx="836295" cy="61912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/>
              <p:cNvGraphicFramePr/>
              <p:nvPr>
                <p:custDataLst>
                  <p:tags r:id="rId3"/>
                </p:custDataLst>
              </p:nvPr>
            </p:nvGraphicFramePr>
            <p:xfrm>
              <a:off x="3132455" y="218884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软目标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硬目标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/>
              <p:cNvGraphicFramePr/>
              <p:nvPr>
                <p:custDataLst>
                  <p:tags r:id="rId4"/>
                </p:custDataLst>
              </p:nvPr>
            </p:nvGraphicFramePr>
            <p:xfrm>
              <a:off x="3132455" y="218884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6" name="文本框 55"/>
          <p:cNvSpPr txBox="1"/>
          <p:nvPr/>
        </p:nvSpPr>
        <p:spPr>
          <a:xfrm>
            <a:off x="3132455" y="1675765"/>
            <a:ext cx="180721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损失函数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47110" y="198247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479290" y="198247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251136" y="1969389"/>
                <a:ext cx="3797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36" y="1969389"/>
                <a:ext cx="379730" cy="275590"/>
              </a:xfrm>
              <a:prstGeom prst="rect">
                <a:avLst/>
              </a:prstGeom>
              <a:blipFill rotWithShape="1">
                <a:blip r:embed="rId6"/>
                <a:stretch>
                  <a:fillRect l="-150" t="-92" r="15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429061" y="1969389"/>
                <a:ext cx="5702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61" y="1969389"/>
                <a:ext cx="570230" cy="275590"/>
              </a:xfrm>
              <a:prstGeom prst="rect">
                <a:avLst/>
              </a:prstGeom>
              <a:blipFill rotWithShape="1">
                <a:blip r:embed="rId7"/>
                <a:stretch>
                  <a:fillRect l="-100" t="-92" r="10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连接符 62"/>
          <p:cNvCxnSpPr>
            <a:stCxn id="49" idx="0"/>
          </p:cNvCxnSpPr>
          <p:nvPr/>
        </p:nvCxnSpPr>
        <p:spPr>
          <a:xfrm rot="16200000">
            <a:off x="2210435" y="1668145"/>
            <a:ext cx="211455" cy="1470660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1" idx="2"/>
          </p:cNvCxnSpPr>
          <p:nvPr/>
        </p:nvCxnSpPr>
        <p:spPr>
          <a:xfrm flipV="1">
            <a:off x="4035425" y="2560320"/>
            <a:ext cx="635" cy="4654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412105" y="3401695"/>
            <a:ext cx="2840355" cy="1466215"/>
            <a:chOff x="8529" y="4766"/>
            <a:chExt cx="5622" cy="2902"/>
          </a:xfrm>
        </p:grpSpPr>
        <p:grpSp>
          <p:nvGrpSpPr>
            <p:cNvPr id="146" name="组合 145"/>
            <p:cNvGrpSpPr/>
            <p:nvPr/>
          </p:nvGrpSpPr>
          <p:grpSpPr>
            <a:xfrm rot="0">
              <a:off x="8704" y="4927"/>
              <a:ext cx="1677" cy="1816"/>
              <a:chOff x="8645" y="4150"/>
              <a:chExt cx="1113" cy="1205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9444" y="4150"/>
                <a:ext cx="315" cy="315"/>
              </a:xfrm>
              <a:prstGeom prst="ellipse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a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947" y="4565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b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645" y="5063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d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73" name="直接箭头连接符 72"/>
              <p:cNvCxnSpPr>
                <a:stCxn id="36" idx="4"/>
                <a:endCxn id="37" idx="0"/>
              </p:cNvCxnSpPr>
              <p:nvPr/>
            </p:nvCxnSpPr>
            <p:spPr>
              <a:xfrm flipH="1">
                <a:off x="9105" y="4465"/>
                <a:ext cx="496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37" idx="4"/>
                <a:endCxn id="62" idx="0"/>
              </p:cNvCxnSpPr>
              <p:nvPr/>
            </p:nvCxnSpPr>
            <p:spPr>
              <a:xfrm flipH="1">
                <a:off x="8792" y="4879"/>
                <a:ext cx="313" cy="184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 rot="0">
              <a:off x="11516" y="4927"/>
              <a:ext cx="1607" cy="2602"/>
              <a:chOff x="14030" y="4168"/>
              <a:chExt cx="1066" cy="1726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4030" y="4168"/>
                <a:ext cx="315" cy="315"/>
              </a:xfrm>
              <a:prstGeom prst="ellipse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a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494" y="458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4782" y="506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g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596" y="560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j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114" name="直接箭头连接符 113"/>
              <p:cNvCxnSpPr>
                <a:stCxn id="102" idx="4"/>
                <a:endCxn id="104" idx="0"/>
              </p:cNvCxnSpPr>
              <p:nvPr/>
            </p:nvCxnSpPr>
            <p:spPr>
              <a:xfrm>
                <a:off x="14187" y="448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04" idx="4"/>
                <a:endCxn id="106" idx="0"/>
              </p:cNvCxnSpPr>
              <p:nvPr/>
            </p:nvCxnSpPr>
            <p:spPr>
              <a:xfrm>
                <a:off x="14651" y="4897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6" idx="4"/>
                <a:endCxn id="111" idx="0"/>
              </p:cNvCxnSpPr>
              <p:nvPr/>
            </p:nvCxnSpPr>
            <p:spPr>
              <a:xfrm flipH="1">
                <a:off x="14743" y="5374"/>
                <a:ext cx="19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/>
            <p:cNvGrpSpPr/>
            <p:nvPr/>
          </p:nvGrpSpPr>
          <p:grpSpPr>
            <a:xfrm rot="0">
              <a:off x="10082" y="4927"/>
              <a:ext cx="1222" cy="2602"/>
              <a:chOff x="11240" y="4167"/>
              <a:chExt cx="811" cy="1726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1737" y="4167"/>
                <a:ext cx="315" cy="315"/>
              </a:xfrm>
              <a:prstGeom prst="ellipse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a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1240" y="4582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b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1343" y="5059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1555" y="560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i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135" name="直接箭头连接符 134"/>
              <p:cNvCxnSpPr>
                <a:stCxn id="124" idx="4"/>
                <a:endCxn id="125" idx="0"/>
              </p:cNvCxnSpPr>
              <p:nvPr/>
            </p:nvCxnSpPr>
            <p:spPr>
              <a:xfrm flipH="1">
                <a:off x="11398" y="4482"/>
                <a:ext cx="496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>
                <a:stCxn id="125" idx="4"/>
                <a:endCxn id="127" idx="0"/>
              </p:cNvCxnSpPr>
              <p:nvPr/>
            </p:nvCxnSpPr>
            <p:spPr>
              <a:xfrm>
                <a:off x="11398" y="4896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/>
              <p:cNvCxnSpPr>
                <a:stCxn id="127" idx="4"/>
                <a:endCxn id="132" idx="0"/>
              </p:cNvCxnSpPr>
              <p:nvPr/>
            </p:nvCxnSpPr>
            <p:spPr>
              <a:xfrm>
                <a:off x="11501" y="5373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圆角矩形 148"/>
            <p:cNvSpPr/>
            <p:nvPr/>
          </p:nvSpPr>
          <p:spPr>
            <a:xfrm>
              <a:off x="8529" y="4766"/>
              <a:ext cx="5622" cy="2902"/>
            </a:xfrm>
            <a:prstGeom prst="roundRect">
              <a:avLst>
                <a:gd name="adj" fmla="val 8325"/>
              </a:avLst>
            </a:prstGeom>
            <a:noFill/>
            <a:ln>
              <a:solidFill>
                <a:schemeClr val="tx1"/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 rot="0">
              <a:off x="12823" y="4927"/>
              <a:ext cx="1173" cy="1816"/>
              <a:chOff x="11298" y="6670"/>
              <a:chExt cx="778" cy="1205"/>
            </a:xfrm>
          </p:grpSpPr>
          <p:sp>
            <p:nvSpPr>
              <p:cNvPr id="151" name="椭圆 150"/>
              <p:cNvSpPr/>
              <p:nvPr/>
            </p:nvSpPr>
            <p:spPr>
              <a:xfrm>
                <a:off x="11298" y="6670"/>
                <a:ext cx="315" cy="315"/>
              </a:xfrm>
              <a:prstGeom prst="ellipse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a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11762" y="7085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1645" y="7583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f</a:t>
                </a:r>
                <a:endParaRPr lang="en-US" altLang="zh-CN" sz="120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163" name="直接箭头连接符 162"/>
              <p:cNvCxnSpPr>
                <a:stCxn id="151" idx="4"/>
                <a:endCxn id="153" idx="0"/>
              </p:cNvCxnSpPr>
              <p:nvPr/>
            </p:nvCxnSpPr>
            <p:spPr>
              <a:xfrm>
                <a:off x="11455" y="6985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/>
              <p:cNvCxnSpPr>
                <a:stCxn id="153" idx="4"/>
                <a:endCxn id="157" idx="0"/>
              </p:cNvCxnSpPr>
              <p:nvPr/>
            </p:nvCxnSpPr>
            <p:spPr>
              <a:xfrm flipH="1">
                <a:off x="11792" y="7399"/>
                <a:ext cx="127" cy="184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文本框 172"/>
          <p:cNvSpPr txBox="1"/>
          <p:nvPr/>
        </p:nvSpPr>
        <p:spPr>
          <a:xfrm>
            <a:off x="6373178" y="5025390"/>
            <a:ext cx="1257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决策路径抽取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sp>
        <p:nvSpPr>
          <p:cNvPr id="174" name="右箭头 173"/>
          <p:cNvSpPr/>
          <p:nvPr/>
        </p:nvSpPr>
        <p:spPr>
          <a:xfrm>
            <a:off x="4960620" y="3550920"/>
            <a:ext cx="262890" cy="251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6112510" y="1672590"/>
            <a:ext cx="1446530" cy="1275715"/>
            <a:chOff x="8517" y="4876"/>
            <a:chExt cx="2270" cy="1992"/>
          </a:xfrm>
        </p:grpSpPr>
        <p:sp>
          <p:nvSpPr>
            <p:cNvPr id="208" name="圆角矩形 207"/>
            <p:cNvSpPr/>
            <p:nvPr/>
          </p:nvSpPr>
          <p:spPr>
            <a:xfrm>
              <a:off x="8517" y="4876"/>
              <a:ext cx="2270" cy="1992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05" name="组合 204"/>
            <p:cNvGrpSpPr/>
            <p:nvPr/>
          </p:nvGrpSpPr>
          <p:grpSpPr>
            <a:xfrm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77" name="文本框 176"/>
          <p:cNvSpPr txBox="1"/>
          <p:nvPr/>
        </p:nvSpPr>
        <p:spPr>
          <a:xfrm>
            <a:off x="6144895" y="1267460"/>
            <a:ext cx="14363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决策路径覆盖度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8" name="直接箭头连接符 177"/>
          <p:cNvCxnSpPr>
            <a:stCxn id="149" idx="0"/>
            <a:endCxn id="208" idx="2"/>
          </p:cNvCxnSpPr>
          <p:nvPr/>
        </p:nvCxnSpPr>
        <p:spPr>
          <a:xfrm flipV="1">
            <a:off x="6832600" y="2948305"/>
            <a:ext cx="3175" cy="45339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586480" y="1267460"/>
            <a:ext cx="8991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知识蒸馏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4" name="肘形连接符 203"/>
          <p:cNvCxnSpPr>
            <a:stCxn id="38" idx="1"/>
            <a:endCxn id="41" idx="2"/>
          </p:cNvCxnSpPr>
          <p:nvPr/>
        </p:nvCxnSpPr>
        <p:spPr>
          <a:xfrm rot="10800000">
            <a:off x="1581785" y="4060825"/>
            <a:ext cx="688340" cy="80708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8148" y="289623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教师</a:t>
            </a:r>
            <a:endParaRPr lang="zh-CN" altLang="en-US" sz="14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5933" y="271907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学生</a:t>
            </a:r>
            <a:endParaRPr lang="zh-CN" altLang="en-US" sz="14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pic>
        <p:nvPicPr>
          <p:cNvPr id="48" name="图片 47" descr="343435333332343b333635393039313bcafdbed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190" y="4574540"/>
            <a:ext cx="642620" cy="6426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4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7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161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Cambria Math</vt:lpstr>
      <vt:lpstr>MS Mincho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Sihan</cp:lastModifiedBy>
  <cp:revision>181</cp:revision>
  <dcterms:created xsi:type="dcterms:W3CDTF">2019-06-19T02:08:00Z</dcterms:created>
  <dcterms:modified xsi:type="dcterms:W3CDTF">2022-03-13T14:10:33Z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1BCEB4E20D8C44B0B41217B0B1E3D907</vt:lpwstr>
  </property>
</Properties>
</file>