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BFBFBF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80"/>
        <p:guide pos="392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>
            <a:off x="3311208" y="3025775"/>
            <a:ext cx="1447800" cy="1223010"/>
          </a:xfrm>
          <a:prstGeom prst="roundRect">
            <a:avLst>
              <a:gd name="adj" fmla="val 8325"/>
            </a:avLst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991553" y="3181985"/>
            <a:ext cx="1178560" cy="878840"/>
            <a:chOff x="8138" y="3966"/>
            <a:chExt cx="1856" cy="1384"/>
          </a:xfrm>
        </p:grpSpPr>
        <p:grpSp>
          <p:nvGrpSpPr>
            <p:cNvPr id="45" name="组合 44"/>
            <p:cNvGrpSpPr/>
            <p:nvPr/>
          </p:nvGrpSpPr>
          <p:grpSpPr>
            <a:xfrm rot="0">
              <a:off x="8205" y="3999"/>
              <a:ext cx="1722" cy="1297"/>
              <a:chOff x="2036" y="4986"/>
              <a:chExt cx="1722" cy="1297"/>
            </a:xfrm>
          </p:grpSpPr>
          <p:grpSp>
            <p:nvGrpSpPr>
              <p:cNvPr id="15" name="组合 14"/>
              <p:cNvGrpSpPr/>
              <p:nvPr/>
            </p:nvGrpSpPr>
            <p:grpSpPr>
              <a:xfrm rot="0">
                <a:off x="2518" y="4986"/>
                <a:ext cx="758" cy="282"/>
                <a:chOff x="4041" y="4127"/>
                <a:chExt cx="989" cy="360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4041" y="4127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4670" y="4127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 rot="0">
                <a:off x="2036" y="5469"/>
                <a:ext cx="1723" cy="282"/>
                <a:chOff x="3412" y="5025"/>
                <a:chExt cx="2247" cy="360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3412" y="5025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4041" y="5025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670" y="5025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5299" y="5025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 rot="0">
                <a:off x="2294" y="6001"/>
                <a:ext cx="1207" cy="282"/>
                <a:chOff x="3623" y="5760"/>
                <a:chExt cx="1574" cy="360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23" y="5760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230" y="5760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4837" y="5760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6" name="直接连接符 15"/>
              <p:cNvCxnSpPr>
                <a:stCxn id="10" idx="0"/>
                <a:endCxn id="7" idx="4"/>
              </p:cNvCxnSpPr>
              <p:nvPr/>
            </p:nvCxnSpPr>
            <p:spPr>
              <a:xfrm flipV="1">
                <a:off x="2432" y="5751"/>
                <a:ext cx="224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0" idx="0"/>
                <a:endCxn id="6" idx="4"/>
              </p:cNvCxnSpPr>
              <p:nvPr/>
            </p:nvCxnSpPr>
            <p:spPr>
              <a:xfrm flipH="1" flipV="1">
                <a:off x="2174" y="5751"/>
                <a:ext cx="258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0" idx="0"/>
                <a:endCxn id="8" idx="4"/>
              </p:cNvCxnSpPr>
              <p:nvPr/>
            </p:nvCxnSpPr>
            <p:spPr>
              <a:xfrm flipV="1">
                <a:off x="2432" y="5751"/>
                <a:ext cx="707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10" idx="0"/>
                <a:endCxn id="9" idx="4"/>
              </p:cNvCxnSpPr>
              <p:nvPr/>
            </p:nvCxnSpPr>
            <p:spPr>
              <a:xfrm flipV="1">
                <a:off x="2432" y="5751"/>
                <a:ext cx="1189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1" idx="0"/>
                <a:endCxn id="6" idx="4"/>
              </p:cNvCxnSpPr>
              <p:nvPr/>
            </p:nvCxnSpPr>
            <p:spPr>
              <a:xfrm flipH="1" flipV="1">
                <a:off x="2174" y="5751"/>
                <a:ext cx="723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2" idx="0"/>
                <a:endCxn id="6" idx="4"/>
              </p:cNvCxnSpPr>
              <p:nvPr/>
            </p:nvCxnSpPr>
            <p:spPr>
              <a:xfrm flipH="1" flipV="1">
                <a:off x="2174" y="5751"/>
                <a:ext cx="1189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1" idx="0"/>
                <a:endCxn id="7" idx="4"/>
              </p:cNvCxnSpPr>
              <p:nvPr/>
            </p:nvCxnSpPr>
            <p:spPr>
              <a:xfrm flipH="1" flipV="1">
                <a:off x="2656" y="5751"/>
                <a:ext cx="241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endCxn id="8" idx="4"/>
              </p:cNvCxnSpPr>
              <p:nvPr/>
            </p:nvCxnSpPr>
            <p:spPr>
              <a:xfrm flipV="1">
                <a:off x="2909" y="5751"/>
                <a:ext cx="230" cy="36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11" idx="0"/>
                <a:endCxn id="9" idx="4"/>
              </p:cNvCxnSpPr>
              <p:nvPr/>
            </p:nvCxnSpPr>
            <p:spPr>
              <a:xfrm flipV="1">
                <a:off x="2897" y="5751"/>
                <a:ext cx="724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12" idx="0"/>
                <a:endCxn id="8" idx="4"/>
              </p:cNvCxnSpPr>
              <p:nvPr/>
            </p:nvCxnSpPr>
            <p:spPr>
              <a:xfrm flipH="1" flipV="1">
                <a:off x="3139" y="5751"/>
                <a:ext cx="224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12" idx="0"/>
                <a:endCxn id="7" idx="4"/>
              </p:cNvCxnSpPr>
              <p:nvPr/>
            </p:nvCxnSpPr>
            <p:spPr>
              <a:xfrm flipH="1" flipV="1">
                <a:off x="2656" y="5751"/>
                <a:ext cx="707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12" idx="0"/>
                <a:endCxn id="9" idx="4"/>
              </p:cNvCxnSpPr>
              <p:nvPr/>
            </p:nvCxnSpPr>
            <p:spPr>
              <a:xfrm flipV="1">
                <a:off x="3363" y="5751"/>
                <a:ext cx="258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7" idx="0"/>
                <a:endCxn id="4" idx="4"/>
              </p:cNvCxnSpPr>
              <p:nvPr/>
            </p:nvCxnSpPr>
            <p:spPr>
              <a:xfrm flipV="1">
                <a:off x="2656" y="5268"/>
                <a:ext cx="0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8" idx="0"/>
                <a:endCxn id="5" idx="4"/>
              </p:cNvCxnSpPr>
              <p:nvPr/>
            </p:nvCxnSpPr>
            <p:spPr>
              <a:xfrm flipH="1" flipV="1">
                <a:off x="3138" y="5268"/>
                <a:ext cx="1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8" idx="0"/>
                <a:endCxn id="4" idx="4"/>
              </p:cNvCxnSpPr>
              <p:nvPr/>
            </p:nvCxnSpPr>
            <p:spPr>
              <a:xfrm flipH="1" flipV="1">
                <a:off x="2656" y="5268"/>
                <a:ext cx="483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7" idx="0"/>
                <a:endCxn id="5" idx="4"/>
              </p:cNvCxnSpPr>
              <p:nvPr/>
            </p:nvCxnSpPr>
            <p:spPr>
              <a:xfrm flipV="1">
                <a:off x="2656" y="5268"/>
                <a:ext cx="482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9" idx="0"/>
                <a:endCxn id="5" idx="4"/>
              </p:cNvCxnSpPr>
              <p:nvPr/>
            </p:nvCxnSpPr>
            <p:spPr>
              <a:xfrm flipH="1" flipV="1">
                <a:off x="3138" y="5268"/>
                <a:ext cx="483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9" idx="0"/>
                <a:endCxn id="4" idx="4"/>
              </p:cNvCxnSpPr>
              <p:nvPr/>
            </p:nvCxnSpPr>
            <p:spPr>
              <a:xfrm flipH="1" flipV="1">
                <a:off x="2656" y="5268"/>
                <a:ext cx="965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6" idx="0"/>
                <a:endCxn id="4" idx="4"/>
              </p:cNvCxnSpPr>
              <p:nvPr/>
            </p:nvCxnSpPr>
            <p:spPr>
              <a:xfrm flipV="1">
                <a:off x="2174" y="5268"/>
                <a:ext cx="482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6" idx="0"/>
                <a:endCxn id="5" idx="4"/>
              </p:cNvCxnSpPr>
              <p:nvPr/>
            </p:nvCxnSpPr>
            <p:spPr>
              <a:xfrm flipV="1">
                <a:off x="2174" y="5268"/>
                <a:ext cx="964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组合 237"/>
            <p:cNvGrpSpPr/>
            <p:nvPr/>
          </p:nvGrpSpPr>
          <p:grpSpPr>
            <a:xfrm rot="0">
              <a:off x="8138" y="3966"/>
              <a:ext cx="1857" cy="1384"/>
              <a:chOff x="6916" y="2084"/>
              <a:chExt cx="1887" cy="1727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6916" y="2084"/>
                <a:ext cx="1887" cy="1727"/>
              </a:xfrm>
              <a:prstGeom prst="roundRect">
                <a:avLst>
                  <a:gd name="adj" fmla="val 15188"/>
                </a:avLst>
              </a:prstGeom>
              <a:solidFill>
                <a:schemeClr val="tx1"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7200" y="2393"/>
                <a:ext cx="1273" cy="1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深度学习模型</a:t>
                </a:r>
                <a:endParaRPr lang="zh-CN" altLang="en-US" sz="140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p:grpSp>
      </p:grpSp>
      <p:pic>
        <p:nvPicPr>
          <p:cNvPr id="38" name="图片 37" descr="32303137373533313b32303137383838353bcec4bcfecafdbeddbfe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270125" y="4403090"/>
            <a:ext cx="929005" cy="9290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991870" y="4933315"/>
                <a:ext cx="1420495" cy="524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zh-CN" altLang="en-US" sz="1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测试数据集</a:t>
                </a:r>
                <a:endParaRPr lang="zh-CN" altLang="en-US" sz="1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𝒟</m:t>
                      </m:r>
                      <m:r>
                        <a:rPr lang="en-US" altLang="zh-CN" sz="1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70" y="4933315"/>
                <a:ext cx="1420495" cy="5245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组合 52"/>
          <p:cNvGrpSpPr/>
          <p:nvPr/>
        </p:nvGrpSpPr>
        <p:grpSpPr>
          <a:xfrm>
            <a:off x="3373755" y="3068320"/>
            <a:ext cx="1322705" cy="1096010"/>
            <a:chOff x="5829" y="4166"/>
            <a:chExt cx="2083" cy="1726"/>
          </a:xfrm>
        </p:grpSpPr>
        <p:sp>
          <p:nvSpPr>
            <p:cNvPr id="70" name="椭圆 69"/>
            <p:cNvSpPr/>
            <p:nvPr/>
          </p:nvSpPr>
          <p:spPr>
            <a:xfrm>
              <a:off x="6628" y="4166"/>
              <a:ext cx="315" cy="315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6131" y="4581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7092" y="4581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6234" y="5058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7380" y="5058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g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829" y="5079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6975" y="5079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029" y="5600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h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6446" y="5600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7194" y="5600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j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7620" y="5600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86" name="直接箭头连接符 85"/>
            <p:cNvCxnSpPr>
              <a:stCxn id="70" idx="4"/>
              <a:endCxn id="71" idx="0"/>
            </p:cNvCxnSpPr>
            <p:nvPr/>
          </p:nvCxnSpPr>
          <p:spPr>
            <a:xfrm flipH="1">
              <a:off x="6289" y="4481"/>
              <a:ext cx="496" cy="1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70" idx="4"/>
              <a:endCxn id="72" idx="0"/>
            </p:cNvCxnSpPr>
            <p:nvPr/>
          </p:nvCxnSpPr>
          <p:spPr>
            <a:xfrm>
              <a:off x="6785" y="4481"/>
              <a:ext cx="464" cy="1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71" idx="4"/>
              <a:endCxn id="80" idx="0"/>
            </p:cNvCxnSpPr>
            <p:nvPr/>
          </p:nvCxnSpPr>
          <p:spPr>
            <a:xfrm flipH="1">
              <a:off x="5976" y="4895"/>
              <a:ext cx="313" cy="184"/>
            </a:xfrm>
            <a:prstGeom prst="straightConnector1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71" idx="4"/>
              <a:endCxn id="77" idx="0"/>
            </p:cNvCxnSpPr>
            <p:nvPr/>
          </p:nvCxnSpPr>
          <p:spPr>
            <a:xfrm>
              <a:off x="6289" y="4895"/>
              <a:ext cx="103" cy="162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72" idx="4"/>
              <a:endCxn id="81" idx="0"/>
            </p:cNvCxnSpPr>
            <p:nvPr/>
          </p:nvCxnSpPr>
          <p:spPr>
            <a:xfrm flipH="1">
              <a:off x="7122" y="4895"/>
              <a:ext cx="127" cy="184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72" idx="4"/>
              <a:endCxn id="78" idx="0"/>
            </p:cNvCxnSpPr>
            <p:nvPr/>
          </p:nvCxnSpPr>
          <p:spPr>
            <a:xfrm>
              <a:off x="7249" y="4895"/>
              <a:ext cx="288" cy="162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77" idx="4"/>
              <a:endCxn id="82" idx="0"/>
            </p:cNvCxnSpPr>
            <p:nvPr/>
          </p:nvCxnSpPr>
          <p:spPr>
            <a:xfrm flipH="1">
              <a:off x="6176" y="5372"/>
              <a:ext cx="216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77" idx="4"/>
              <a:endCxn id="83" idx="0"/>
            </p:cNvCxnSpPr>
            <p:nvPr/>
          </p:nvCxnSpPr>
          <p:spPr>
            <a:xfrm>
              <a:off x="6392" y="5372"/>
              <a:ext cx="201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78" idx="4"/>
              <a:endCxn id="84" idx="0"/>
            </p:cNvCxnSpPr>
            <p:nvPr/>
          </p:nvCxnSpPr>
          <p:spPr>
            <a:xfrm flipH="1">
              <a:off x="7341" y="5372"/>
              <a:ext cx="196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78" idx="4"/>
              <a:endCxn id="85" idx="0"/>
            </p:cNvCxnSpPr>
            <p:nvPr/>
          </p:nvCxnSpPr>
          <p:spPr>
            <a:xfrm>
              <a:off x="7537" y="5372"/>
              <a:ext cx="229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45"/>
          <p:cNvSpPr txBox="1"/>
          <p:nvPr/>
        </p:nvSpPr>
        <p:spPr>
          <a:xfrm>
            <a:off x="2913063" y="3057843"/>
            <a:ext cx="398145" cy="1158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ctr"/>
            <a:r>
              <a:rPr lang="zh-CN" altLang="en-US" sz="14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基于树的模型</a:t>
            </a:r>
            <a:endParaRPr lang="zh-CN" altLang="en-US" sz="14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93408" y="3219768"/>
            <a:ext cx="398145" cy="802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ctr"/>
            <a:r>
              <a:rPr lang="zh-CN" altLang="en-US" sz="14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黑盒</a:t>
            </a:r>
            <a:r>
              <a:rPr lang="zh-CN" altLang="en-US" sz="14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模型</a:t>
            </a:r>
            <a:endParaRPr lang="zh-CN" altLang="en-US" sz="14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556895" y="2509520"/>
                <a:ext cx="2047875" cy="309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zh-CN" altLang="en-US" sz="1400"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软目标：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=[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8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en-US" altLang="zh-CN" sz="1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95" y="2509520"/>
                <a:ext cx="2047875" cy="3098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/>
          <p:cNvCxnSpPr>
            <a:endCxn id="49" idx="2"/>
          </p:cNvCxnSpPr>
          <p:nvPr/>
        </p:nvCxnSpPr>
        <p:spPr>
          <a:xfrm flipH="1" flipV="1">
            <a:off x="1581150" y="2819400"/>
            <a:ext cx="635" cy="53022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3052445" y="1485265"/>
            <a:ext cx="1967230" cy="954405"/>
          </a:xfrm>
          <a:prstGeom prst="roundRect">
            <a:avLst>
              <a:gd name="adj" fmla="val 8806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52" name="肘形连接符 51"/>
          <p:cNvCxnSpPr>
            <a:stCxn id="38" idx="3"/>
            <a:endCxn id="54" idx="2"/>
          </p:cNvCxnSpPr>
          <p:nvPr/>
        </p:nvCxnSpPr>
        <p:spPr>
          <a:xfrm flipV="1">
            <a:off x="3199130" y="4248785"/>
            <a:ext cx="836295" cy="619125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表格 54"/>
              <p:cNvGraphicFramePr/>
              <p:nvPr>
                <p:custDataLst>
                  <p:tags r:id="rId5"/>
                </p:custDataLst>
              </p:nvPr>
            </p:nvGraphicFramePr>
            <p:xfrm>
              <a:off x="3132455" y="2068195"/>
              <a:ext cx="1807210" cy="309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605"/>
                    <a:gridCol w="903605"/>
                  </a:tblGrid>
                  <a:tr h="30988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sz="1200" b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2" charset="-122"/>
                              <a:sym typeface="+mn-ea"/>
                            </a:rPr>
                            <a:t>软目标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en-US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endParaRPr lang="en-US" altLang="zh-CN" sz="12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sz="1200" b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2" charset="-122"/>
                              <a:sym typeface="+mn-ea"/>
                            </a:rPr>
                            <a:t>硬目标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en-US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endParaRPr lang="en-US" altLang="zh-CN" sz="12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表格 54"/>
              <p:cNvGraphicFramePr/>
              <p:nvPr>
                <p:custDataLst>
                  <p:tags r:id="rId6"/>
                </p:custDataLst>
              </p:nvPr>
            </p:nvGraphicFramePr>
            <p:xfrm>
              <a:off x="3132455" y="2068195"/>
              <a:ext cx="1807210" cy="309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605"/>
                    <a:gridCol w="903605"/>
                  </a:tblGrid>
                  <a:tr h="3098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7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6" name="文本框 55"/>
          <p:cNvSpPr txBox="1"/>
          <p:nvPr/>
        </p:nvSpPr>
        <p:spPr>
          <a:xfrm>
            <a:off x="3132455" y="1555115"/>
            <a:ext cx="1807210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损失函数</a:t>
            </a:r>
            <a:endParaRPr lang="zh-CN" altLang="en-US" sz="14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3547110" y="1861820"/>
            <a:ext cx="3175" cy="20129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4479290" y="1861820"/>
            <a:ext cx="3175" cy="20129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/>
              <p:cNvSpPr txBox="1"/>
              <p:nvPr/>
            </p:nvSpPr>
            <p:spPr>
              <a:xfrm>
                <a:off x="3251136" y="1848739"/>
                <a:ext cx="379730" cy="275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𝜆</m:t>
                      </m:r>
                    </m:oMath>
                  </m:oMathPara>
                </a14:m>
                <a:endParaRPr lang="en-US" altLang="zh-CN" sz="12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36" y="1848739"/>
                <a:ext cx="379730" cy="275590"/>
              </a:xfrm>
              <a:prstGeom prst="rect">
                <a:avLst/>
              </a:prstGeom>
              <a:blipFill rotWithShape="1">
                <a:blip r:embed="rId8"/>
                <a:stretch>
                  <a:fillRect l="-150" t="-92" r="150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/>
            </p:nvSpPr>
            <p:spPr>
              <a:xfrm>
                <a:off x="4429061" y="1848739"/>
                <a:ext cx="570230" cy="275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𝜆</m:t>
                      </m:r>
                    </m:oMath>
                  </m:oMathPara>
                </a14:m>
                <a:endParaRPr lang="en-US" altLang="zh-CN" sz="12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061" y="1848739"/>
                <a:ext cx="570230" cy="275590"/>
              </a:xfrm>
              <a:prstGeom prst="rect">
                <a:avLst/>
              </a:prstGeom>
              <a:blipFill rotWithShape="1">
                <a:blip r:embed="rId9"/>
                <a:stretch>
                  <a:fillRect l="-100" t="-92" r="100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肘形连接符 62"/>
          <p:cNvCxnSpPr>
            <a:stCxn id="49" idx="0"/>
            <a:endCxn id="55" idx="1"/>
          </p:cNvCxnSpPr>
          <p:nvPr/>
        </p:nvCxnSpPr>
        <p:spPr>
          <a:xfrm rot="16200000">
            <a:off x="2213610" y="1590675"/>
            <a:ext cx="286385" cy="1551305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4" idx="0"/>
            <a:endCxn id="51" idx="2"/>
          </p:cNvCxnSpPr>
          <p:nvPr/>
        </p:nvCxnSpPr>
        <p:spPr>
          <a:xfrm flipV="1">
            <a:off x="4035425" y="2439670"/>
            <a:ext cx="635" cy="58610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/>
          <p:cNvGrpSpPr/>
          <p:nvPr/>
        </p:nvGrpSpPr>
        <p:grpSpPr>
          <a:xfrm>
            <a:off x="5489575" y="3094355"/>
            <a:ext cx="706755" cy="765175"/>
            <a:chOff x="8645" y="4150"/>
            <a:chExt cx="1113" cy="1205"/>
          </a:xfrm>
        </p:grpSpPr>
        <p:sp>
          <p:nvSpPr>
            <p:cNvPr id="36" name="椭圆 35"/>
            <p:cNvSpPr/>
            <p:nvPr/>
          </p:nvSpPr>
          <p:spPr>
            <a:xfrm>
              <a:off x="9444" y="4150"/>
              <a:ext cx="315" cy="315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8947" y="4565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645" y="5063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73" name="直接箭头连接符 72"/>
            <p:cNvCxnSpPr>
              <a:stCxn id="36" idx="4"/>
              <a:endCxn id="37" idx="0"/>
            </p:cNvCxnSpPr>
            <p:nvPr/>
          </p:nvCxnSpPr>
          <p:spPr>
            <a:xfrm flipH="1">
              <a:off x="9105" y="4465"/>
              <a:ext cx="496" cy="1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37" idx="4"/>
              <a:endCxn id="62" idx="0"/>
            </p:cNvCxnSpPr>
            <p:nvPr/>
          </p:nvCxnSpPr>
          <p:spPr>
            <a:xfrm flipH="1">
              <a:off x="8792" y="4879"/>
              <a:ext cx="313" cy="184"/>
            </a:xfrm>
            <a:prstGeom prst="straightConnector1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组合 147"/>
          <p:cNvGrpSpPr/>
          <p:nvPr/>
        </p:nvGrpSpPr>
        <p:grpSpPr>
          <a:xfrm>
            <a:off x="6914515" y="3094355"/>
            <a:ext cx="676910" cy="1096010"/>
            <a:chOff x="14030" y="4168"/>
            <a:chExt cx="1066" cy="1726"/>
          </a:xfrm>
        </p:grpSpPr>
        <p:sp>
          <p:nvSpPr>
            <p:cNvPr id="102" name="椭圆 101"/>
            <p:cNvSpPr/>
            <p:nvPr/>
          </p:nvSpPr>
          <p:spPr>
            <a:xfrm>
              <a:off x="14030" y="4168"/>
              <a:ext cx="315" cy="315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14494" y="4583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14782" y="5060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g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4596" y="5602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j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14" name="直接箭头连接符 113"/>
            <p:cNvCxnSpPr>
              <a:stCxn id="102" idx="4"/>
              <a:endCxn id="104" idx="0"/>
            </p:cNvCxnSpPr>
            <p:nvPr/>
          </p:nvCxnSpPr>
          <p:spPr>
            <a:xfrm>
              <a:off x="14187" y="4483"/>
              <a:ext cx="464" cy="1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04" idx="4"/>
              <a:endCxn id="106" idx="0"/>
            </p:cNvCxnSpPr>
            <p:nvPr/>
          </p:nvCxnSpPr>
          <p:spPr>
            <a:xfrm>
              <a:off x="14651" y="4897"/>
              <a:ext cx="288" cy="162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106" idx="4"/>
              <a:endCxn id="111" idx="0"/>
            </p:cNvCxnSpPr>
            <p:nvPr/>
          </p:nvCxnSpPr>
          <p:spPr>
            <a:xfrm flipH="1">
              <a:off x="14743" y="5374"/>
              <a:ext cx="196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组合 146"/>
          <p:cNvGrpSpPr/>
          <p:nvPr/>
        </p:nvGrpSpPr>
        <p:grpSpPr>
          <a:xfrm>
            <a:off x="6297930" y="3094355"/>
            <a:ext cx="514985" cy="1096010"/>
            <a:chOff x="11240" y="4167"/>
            <a:chExt cx="811" cy="1726"/>
          </a:xfrm>
        </p:grpSpPr>
        <p:sp>
          <p:nvSpPr>
            <p:cNvPr id="124" name="椭圆 123"/>
            <p:cNvSpPr/>
            <p:nvPr/>
          </p:nvSpPr>
          <p:spPr>
            <a:xfrm>
              <a:off x="11737" y="4167"/>
              <a:ext cx="315" cy="315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11240" y="4582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11343" y="5059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11555" y="5601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35" name="直接箭头连接符 134"/>
            <p:cNvCxnSpPr>
              <a:stCxn id="124" idx="4"/>
              <a:endCxn id="125" idx="0"/>
            </p:cNvCxnSpPr>
            <p:nvPr/>
          </p:nvCxnSpPr>
          <p:spPr>
            <a:xfrm flipH="1">
              <a:off x="11398" y="4482"/>
              <a:ext cx="496" cy="1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>
              <a:stCxn id="125" idx="4"/>
              <a:endCxn id="127" idx="0"/>
            </p:cNvCxnSpPr>
            <p:nvPr/>
          </p:nvCxnSpPr>
          <p:spPr>
            <a:xfrm>
              <a:off x="11398" y="4896"/>
              <a:ext cx="103" cy="162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>
              <a:stCxn id="127" idx="4"/>
              <a:endCxn id="132" idx="0"/>
            </p:cNvCxnSpPr>
            <p:nvPr/>
          </p:nvCxnSpPr>
          <p:spPr>
            <a:xfrm>
              <a:off x="11501" y="5373"/>
              <a:ext cx="201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圆角矩形 148"/>
          <p:cNvSpPr/>
          <p:nvPr/>
        </p:nvSpPr>
        <p:spPr>
          <a:xfrm>
            <a:off x="5415915" y="3026410"/>
            <a:ext cx="2872740" cy="1222375"/>
          </a:xfrm>
          <a:prstGeom prst="roundRect">
            <a:avLst>
              <a:gd name="adj" fmla="val 8325"/>
            </a:avLst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72" name="组合 171"/>
          <p:cNvGrpSpPr/>
          <p:nvPr/>
        </p:nvGrpSpPr>
        <p:grpSpPr>
          <a:xfrm>
            <a:off x="7693025" y="3094355"/>
            <a:ext cx="494030" cy="765175"/>
            <a:chOff x="11298" y="6670"/>
            <a:chExt cx="778" cy="1205"/>
          </a:xfrm>
        </p:grpSpPr>
        <p:sp>
          <p:nvSpPr>
            <p:cNvPr id="151" name="椭圆 150"/>
            <p:cNvSpPr/>
            <p:nvPr/>
          </p:nvSpPr>
          <p:spPr>
            <a:xfrm>
              <a:off x="11298" y="6670"/>
              <a:ext cx="315" cy="315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53" name="椭圆 152"/>
            <p:cNvSpPr/>
            <p:nvPr/>
          </p:nvSpPr>
          <p:spPr>
            <a:xfrm>
              <a:off x="11762" y="7085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11645" y="7583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63" name="直接箭头连接符 162"/>
            <p:cNvCxnSpPr>
              <a:stCxn id="151" idx="4"/>
              <a:endCxn id="153" idx="0"/>
            </p:cNvCxnSpPr>
            <p:nvPr/>
          </p:nvCxnSpPr>
          <p:spPr>
            <a:xfrm>
              <a:off x="11455" y="6985"/>
              <a:ext cx="464" cy="1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>
              <a:stCxn id="153" idx="4"/>
              <a:endCxn id="157" idx="0"/>
            </p:cNvCxnSpPr>
            <p:nvPr/>
          </p:nvCxnSpPr>
          <p:spPr>
            <a:xfrm flipH="1">
              <a:off x="11792" y="7399"/>
              <a:ext cx="127" cy="184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文本框 172"/>
          <p:cNvSpPr txBox="1"/>
          <p:nvPr/>
        </p:nvSpPr>
        <p:spPr>
          <a:xfrm>
            <a:off x="6227128" y="4248785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决策路径抽取</a:t>
            </a:r>
            <a:endParaRPr lang="zh-CN" altLang="en-US" sz="14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p:sp>
        <p:nvSpPr>
          <p:cNvPr id="174" name="右箭头 173"/>
          <p:cNvSpPr/>
          <p:nvPr/>
        </p:nvSpPr>
        <p:spPr>
          <a:xfrm>
            <a:off x="4960620" y="3550920"/>
            <a:ext cx="262890" cy="2514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6131560" y="1485265"/>
            <a:ext cx="1441450" cy="1264920"/>
            <a:chOff x="8517" y="4876"/>
            <a:chExt cx="2270" cy="1992"/>
          </a:xfrm>
        </p:grpSpPr>
        <p:sp>
          <p:nvSpPr>
            <p:cNvPr id="208" name="圆角矩形 207"/>
            <p:cNvSpPr/>
            <p:nvPr/>
          </p:nvSpPr>
          <p:spPr>
            <a:xfrm>
              <a:off x="8517" y="4876"/>
              <a:ext cx="2270" cy="1992"/>
            </a:xfrm>
            <a:prstGeom prst="roundRect">
              <a:avLst>
                <a:gd name="adj" fmla="val 80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05" name="组合 204"/>
            <p:cNvGrpSpPr/>
            <p:nvPr/>
          </p:nvGrpSpPr>
          <p:grpSpPr>
            <a:xfrm rot="0">
              <a:off x="8621" y="4953"/>
              <a:ext cx="2083" cy="1726"/>
              <a:chOff x="8959" y="4958"/>
              <a:chExt cx="2083" cy="1726"/>
            </a:xfrm>
          </p:grpSpPr>
          <p:sp>
            <p:nvSpPr>
              <p:cNvPr id="181" name="椭圆 180"/>
              <p:cNvSpPr/>
              <p:nvPr/>
            </p:nvSpPr>
            <p:spPr>
              <a:xfrm>
                <a:off x="9758" y="4958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>
                <a:off x="9261" y="5373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3" name="椭圆 182"/>
              <p:cNvSpPr/>
              <p:nvPr/>
            </p:nvSpPr>
            <p:spPr>
              <a:xfrm>
                <a:off x="10222" y="5373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9364" y="5850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10510" y="5850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8959" y="5871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10105" y="5871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9159" y="6392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9576" y="6392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10324" y="6392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10750" y="6392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2" name="直接箭头连接符 191"/>
              <p:cNvCxnSpPr>
                <a:stCxn id="181" idx="4"/>
                <a:endCxn id="182" idx="0"/>
              </p:cNvCxnSpPr>
              <p:nvPr/>
            </p:nvCxnSpPr>
            <p:spPr>
              <a:xfrm flipH="1">
                <a:off x="9419" y="5273"/>
                <a:ext cx="497" cy="100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箭头连接符 192"/>
              <p:cNvCxnSpPr>
                <a:stCxn id="181" idx="4"/>
                <a:endCxn id="183" idx="0"/>
              </p:cNvCxnSpPr>
              <p:nvPr/>
            </p:nvCxnSpPr>
            <p:spPr>
              <a:xfrm>
                <a:off x="9916" y="5273"/>
                <a:ext cx="464" cy="100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箭头连接符 193"/>
              <p:cNvCxnSpPr>
                <a:stCxn id="182" idx="4"/>
                <a:endCxn id="186" idx="0"/>
              </p:cNvCxnSpPr>
              <p:nvPr/>
            </p:nvCxnSpPr>
            <p:spPr>
              <a:xfrm flipH="1">
                <a:off x="9106" y="5688"/>
                <a:ext cx="313" cy="183"/>
              </a:xfrm>
              <a:prstGeom prst="straightConnector1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箭头连接符 194"/>
              <p:cNvCxnSpPr>
                <a:stCxn id="182" idx="4"/>
                <a:endCxn id="184" idx="0"/>
              </p:cNvCxnSpPr>
              <p:nvPr/>
            </p:nvCxnSpPr>
            <p:spPr>
              <a:xfrm>
                <a:off x="9419" y="5688"/>
                <a:ext cx="103" cy="162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箭头连接符 195"/>
              <p:cNvCxnSpPr>
                <a:stCxn id="183" idx="4"/>
                <a:endCxn id="187" idx="0"/>
              </p:cNvCxnSpPr>
              <p:nvPr/>
            </p:nvCxnSpPr>
            <p:spPr>
              <a:xfrm flipH="1">
                <a:off x="10252" y="5688"/>
                <a:ext cx="128" cy="183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箭头连接符 196"/>
              <p:cNvCxnSpPr>
                <a:stCxn id="183" idx="4"/>
                <a:endCxn id="185" idx="0"/>
              </p:cNvCxnSpPr>
              <p:nvPr/>
            </p:nvCxnSpPr>
            <p:spPr>
              <a:xfrm>
                <a:off x="10380" y="5688"/>
                <a:ext cx="288" cy="162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箭头连接符 197"/>
              <p:cNvCxnSpPr>
                <a:stCxn id="184" idx="4"/>
                <a:endCxn id="188" idx="0"/>
              </p:cNvCxnSpPr>
              <p:nvPr/>
            </p:nvCxnSpPr>
            <p:spPr>
              <a:xfrm flipH="1">
                <a:off x="9306" y="6165"/>
                <a:ext cx="216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箭头连接符 198"/>
              <p:cNvCxnSpPr>
                <a:stCxn id="184" idx="4"/>
                <a:endCxn id="189" idx="0"/>
              </p:cNvCxnSpPr>
              <p:nvPr/>
            </p:nvCxnSpPr>
            <p:spPr>
              <a:xfrm>
                <a:off x="9522" y="6165"/>
                <a:ext cx="201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箭头连接符 199"/>
              <p:cNvCxnSpPr>
                <a:stCxn id="185" idx="4"/>
                <a:endCxn id="190" idx="0"/>
              </p:cNvCxnSpPr>
              <p:nvPr/>
            </p:nvCxnSpPr>
            <p:spPr>
              <a:xfrm flipH="1">
                <a:off x="10471" y="6165"/>
                <a:ext cx="197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箭头连接符 200"/>
              <p:cNvCxnSpPr>
                <a:stCxn id="185" idx="4"/>
                <a:endCxn id="191" idx="0"/>
              </p:cNvCxnSpPr>
              <p:nvPr/>
            </p:nvCxnSpPr>
            <p:spPr>
              <a:xfrm>
                <a:off x="10668" y="6165"/>
                <a:ext cx="229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任意多边形 201"/>
              <p:cNvSpPr/>
              <p:nvPr/>
            </p:nvSpPr>
            <p:spPr>
              <a:xfrm>
                <a:off x="9406" y="5117"/>
                <a:ext cx="526" cy="1442"/>
              </a:xfrm>
              <a:custGeom>
                <a:avLst/>
                <a:gdLst>
                  <a:gd name="connisteX0" fmla="*/ 343473 w 343473"/>
                  <a:gd name="connsiteY0" fmla="*/ 0 h 942975"/>
                  <a:gd name="connisteX1" fmla="*/ 14543 w 343473"/>
                  <a:gd name="connsiteY1" fmla="*/ 271780 h 942975"/>
                  <a:gd name="connisteX2" fmla="*/ 95823 w 343473"/>
                  <a:gd name="connsiteY2" fmla="*/ 590550 h 942975"/>
                  <a:gd name="connisteX3" fmla="*/ 219648 w 343473"/>
                  <a:gd name="connsiteY3" fmla="*/ 942975 h 942975"/>
                  <a:gd name="connisteX4" fmla="*/ 205043 w 343473"/>
                  <a:gd name="connsiteY4" fmla="*/ 914400 h 9429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343473" h="942975">
                    <a:moveTo>
                      <a:pt x="343473" y="0"/>
                    </a:moveTo>
                    <a:cubicBezTo>
                      <a:pt x="276163" y="48260"/>
                      <a:pt x="64073" y="153670"/>
                      <a:pt x="14543" y="271780"/>
                    </a:cubicBezTo>
                    <a:cubicBezTo>
                      <a:pt x="-34987" y="389890"/>
                      <a:pt x="54548" y="456565"/>
                      <a:pt x="95823" y="590550"/>
                    </a:cubicBezTo>
                    <a:cubicBezTo>
                      <a:pt x="137098" y="724535"/>
                      <a:pt x="198058" y="878205"/>
                      <a:pt x="219648" y="942975"/>
                    </a:cubicBezTo>
                  </a:path>
                </a:pathLst>
              </a:custGeom>
              <a:noFill/>
              <a:ln w="381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</a:gradFill>
                <a:headEnd type="none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3" name="任意多边形 202"/>
              <p:cNvSpPr/>
              <p:nvPr/>
            </p:nvSpPr>
            <p:spPr>
              <a:xfrm>
                <a:off x="9924" y="5125"/>
                <a:ext cx="984" cy="1420"/>
              </a:xfrm>
              <a:custGeom>
                <a:avLst/>
                <a:gdLst>
                  <a:gd name="connisteX0" fmla="*/ 0 w 643255"/>
                  <a:gd name="connsiteY0" fmla="*/ 0 h 928370"/>
                  <a:gd name="connisteX1" fmla="*/ 304800 w 643255"/>
                  <a:gd name="connsiteY1" fmla="*/ 271145 h 928370"/>
                  <a:gd name="connisteX2" fmla="*/ 485775 w 643255"/>
                  <a:gd name="connsiteY2" fmla="*/ 575945 h 928370"/>
                  <a:gd name="connisteX3" fmla="*/ 643255 w 643255"/>
                  <a:gd name="connsiteY3" fmla="*/ 928370 h 928370"/>
                  <a:gd name="connisteX4" fmla="*/ 586105 w 643255"/>
                  <a:gd name="connsiteY4" fmla="*/ 895350 h 92837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643255" h="928370">
                    <a:moveTo>
                      <a:pt x="0" y="0"/>
                    </a:moveTo>
                    <a:cubicBezTo>
                      <a:pt x="57150" y="48260"/>
                      <a:pt x="207645" y="156210"/>
                      <a:pt x="304800" y="271145"/>
                    </a:cubicBezTo>
                    <a:cubicBezTo>
                      <a:pt x="401955" y="386080"/>
                      <a:pt x="417830" y="444500"/>
                      <a:pt x="485775" y="575945"/>
                    </a:cubicBezTo>
                    <a:cubicBezTo>
                      <a:pt x="553720" y="707390"/>
                      <a:pt x="622935" y="864235"/>
                      <a:pt x="643255" y="928370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  <a:headEnd type="none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77" name="文本框 176"/>
          <p:cNvSpPr txBox="1"/>
          <p:nvPr/>
        </p:nvSpPr>
        <p:spPr>
          <a:xfrm>
            <a:off x="5909945" y="1201420"/>
            <a:ext cx="18846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）决策路径</a:t>
            </a:r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覆盖度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78" name="直接箭头连接符 177"/>
          <p:cNvCxnSpPr>
            <a:stCxn id="149" idx="0"/>
            <a:endCxn id="208" idx="2"/>
          </p:cNvCxnSpPr>
          <p:nvPr/>
        </p:nvCxnSpPr>
        <p:spPr>
          <a:xfrm flipV="1">
            <a:off x="6852285" y="2750185"/>
            <a:ext cx="0" cy="27622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/>
          <p:cNvSpPr txBox="1"/>
          <p:nvPr/>
        </p:nvSpPr>
        <p:spPr>
          <a:xfrm>
            <a:off x="3362325" y="1201420"/>
            <a:ext cx="13474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）知识蒸馏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204" name="肘形连接符 203"/>
          <p:cNvCxnSpPr>
            <a:stCxn id="38" idx="1"/>
            <a:endCxn id="41" idx="2"/>
          </p:cNvCxnSpPr>
          <p:nvPr/>
        </p:nvCxnSpPr>
        <p:spPr>
          <a:xfrm rot="10800000">
            <a:off x="1581785" y="4060825"/>
            <a:ext cx="688340" cy="807085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88148" y="2896235"/>
            <a:ext cx="541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 b="1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cs typeface="Cambria Math" panose="02040503050406030204" charset="0"/>
              </a:rPr>
              <a:t>教师</a:t>
            </a:r>
            <a:endParaRPr lang="zh-CN" altLang="en-US" sz="1400" b="1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  <a:cs typeface="Cambria Math" panose="02040503050406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85933" y="2719070"/>
            <a:ext cx="541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 b="1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cs typeface="Cambria Math" panose="02040503050406030204" charset="0"/>
              </a:rPr>
              <a:t>学生</a:t>
            </a:r>
            <a:endParaRPr lang="zh-CN" altLang="en-US" sz="1400" b="1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  <a:cs typeface="Cambria Math" panose="02040503050406030204" charset="0"/>
            </a:endParaRPr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TABLE_ENDDRAG_ORIGIN_RECT" val="142*24"/>
  <p:tag name="TABLE_ENDDRAG_RECT" val="273*158*142*24"/>
</p:tagLst>
</file>

<file path=ppt/tags/tag64.xml><?xml version="1.0" encoding="utf-8"?>
<p:tagLst xmlns:p="http://schemas.openxmlformats.org/presentationml/2006/main">
  <p:tag name="TABLE_ENDDRAG_ORIGIN_RECT" val="142*24"/>
  <p:tag name="TABLE_ENDDRAG_RECT" val="273*158*142*2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WPS 演示</Application>
  <PresentationFormat>宽屏</PresentationFormat>
  <Paragraphs>81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Times New Roman</vt:lpstr>
      <vt:lpstr>Cambria Math</vt:lpstr>
      <vt:lpstr>MS Mincho</vt:lpstr>
      <vt:lpstr>JetBrains Mono</vt:lpstr>
      <vt:lpstr>楷体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蔡祥睿</cp:lastModifiedBy>
  <cp:revision>171</cp:revision>
  <dcterms:created xsi:type="dcterms:W3CDTF">2019-06-19T02:08:00Z</dcterms:created>
  <dcterms:modified xsi:type="dcterms:W3CDTF">2022-02-28T15:05:17Z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1BCEB4E20D8C44B0B41217B0B1E3D907</vt:lpwstr>
  </property>
</Properties>
</file>