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848600" y="1461770"/>
            <a:ext cx="1082040" cy="287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30640" y="1461770"/>
            <a:ext cx="836295" cy="2870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767570" y="1461770"/>
            <a:ext cx="715010" cy="2870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18580" y="1461770"/>
            <a:ext cx="1430020" cy="2870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1285079"/>
            <a:ext cx="796290" cy="796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956784"/>
            <a:ext cx="1966595" cy="126555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1805305" y="1676239"/>
            <a:ext cx="728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928316" y="923378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疾病指标</a:t>
            </a: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3488125" y="2305524"/>
            <a:ext cx="0" cy="816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418580" y="3443605"/>
            <a:ext cx="441325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426200" y="1260475"/>
            <a:ext cx="0" cy="21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810885" y="5041265"/>
            <a:ext cx="4292600" cy="1524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61760" y="5117146"/>
            <a:ext cx="17449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疾病阶段预测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患者风险评估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554926" y="3025863"/>
            <a:ext cx="589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6418580" y="2952750"/>
            <a:ext cx="1430020" cy="482600"/>
          </a:xfrm>
          <a:custGeom>
            <a:avLst/>
            <a:gdLst>
              <a:gd name="connisteX0" fmla="*/ 0 w 1385570"/>
              <a:gd name="connsiteY0" fmla="*/ 468630 h 468630"/>
              <a:gd name="connisteX1" fmla="*/ 72390 w 1385570"/>
              <a:gd name="connsiteY1" fmla="*/ 425450 h 468630"/>
              <a:gd name="connisteX2" fmla="*/ 137160 w 1385570"/>
              <a:gd name="connsiteY2" fmla="*/ 389255 h 468630"/>
              <a:gd name="connisteX3" fmla="*/ 216535 w 1385570"/>
              <a:gd name="connsiteY3" fmla="*/ 353695 h 468630"/>
              <a:gd name="connisteX4" fmla="*/ 288925 w 1385570"/>
              <a:gd name="connsiteY4" fmla="*/ 317500 h 468630"/>
              <a:gd name="connisteX5" fmla="*/ 353695 w 1385570"/>
              <a:gd name="connsiteY5" fmla="*/ 274320 h 468630"/>
              <a:gd name="connisteX6" fmla="*/ 418465 w 1385570"/>
              <a:gd name="connsiteY6" fmla="*/ 252730 h 468630"/>
              <a:gd name="connisteX7" fmla="*/ 512445 w 1385570"/>
              <a:gd name="connsiteY7" fmla="*/ 208915 h 468630"/>
              <a:gd name="connisteX8" fmla="*/ 591820 w 1385570"/>
              <a:gd name="connsiteY8" fmla="*/ 187325 h 468630"/>
              <a:gd name="connisteX9" fmla="*/ 656590 w 1385570"/>
              <a:gd name="connsiteY9" fmla="*/ 180340 h 468630"/>
              <a:gd name="connisteX10" fmla="*/ 721995 w 1385570"/>
              <a:gd name="connsiteY10" fmla="*/ 151130 h 468630"/>
              <a:gd name="connisteX11" fmla="*/ 786765 w 1385570"/>
              <a:gd name="connsiteY11" fmla="*/ 129540 h 468630"/>
              <a:gd name="connisteX12" fmla="*/ 859155 w 1385570"/>
              <a:gd name="connsiteY12" fmla="*/ 115570 h 468630"/>
              <a:gd name="connisteX13" fmla="*/ 923925 w 1385570"/>
              <a:gd name="connsiteY13" fmla="*/ 100965 h 468630"/>
              <a:gd name="connisteX14" fmla="*/ 995680 w 1385570"/>
              <a:gd name="connsiteY14" fmla="*/ 86360 h 468630"/>
              <a:gd name="connisteX15" fmla="*/ 1061085 w 1385570"/>
              <a:gd name="connsiteY15" fmla="*/ 71755 h 468630"/>
              <a:gd name="connisteX16" fmla="*/ 1125855 w 1385570"/>
              <a:gd name="connsiteY16" fmla="*/ 64770 h 468630"/>
              <a:gd name="connisteX17" fmla="*/ 1190625 w 1385570"/>
              <a:gd name="connsiteY17" fmla="*/ 43180 h 468630"/>
              <a:gd name="connisteX18" fmla="*/ 1256030 w 1385570"/>
              <a:gd name="connsiteY18" fmla="*/ 28575 h 468630"/>
              <a:gd name="connisteX19" fmla="*/ 1320800 w 1385570"/>
              <a:gd name="connsiteY19" fmla="*/ 21590 h 468630"/>
              <a:gd name="connisteX20" fmla="*/ 1385570 w 1385570"/>
              <a:gd name="connsiteY20" fmla="*/ 0 h 468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1385570" h="468630">
                <a:moveTo>
                  <a:pt x="0" y="468630"/>
                </a:moveTo>
                <a:cubicBezTo>
                  <a:pt x="13335" y="461010"/>
                  <a:pt x="45085" y="441325"/>
                  <a:pt x="72390" y="425450"/>
                </a:cubicBezTo>
                <a:cubicBezTo>
                  <a:pt x="99695" y="409575"/>
                  <a:pt x="108585" y="403860"/>
                  <a:pt x="137160" y="389255"/>
                </a:cubicBezTo>
                <a:cubicBezTo>
                  <a:pt x="165735" y="374650"/>
                  <a:pt x="186055" y="368300"/>
                  <a:pt x="216535" y="353695"/>
                </a:cubicBezTo>
                <a:cubicBezTo>
                  <a:pt x="247015" y="339090"/>
                  <a:pt x="261620" y="333375"/>
                  <a:pt x="288925" y="317500"/>
                </a:cubicBezTo>
                <a:cubicBezTo>
                  <a:pt x="316230" y="301625"/>
                  <a:pt x="327660" y="287020"/>
                  <a:pt x="353695" y="274320"/>
                </a:cubicBezTo>
                <a:cubicBezTo>
                  <a:pt x="379730" y="261620"/>
                  <a:pt x="386715" y="266065"/>
                  <a:pt x="418465" y="252730"/>
                </a:cubicBezTo>
                <a:cubicBezTo>
                  <a:pt x="450215" y="239395"/>
                  <a:pt x="477520" y="222250"/>
                  <a:pt x="512445" y="208915"/>
                </a:cubicBezTo>
                <a:cubicBezTo>
                  <a:pt x="547370" y="195580"/>
                  <a:pt x="563245" y="193040"/>
                  <a:pt x="591820" y="187325"/>
                </a:cubicBezTo>
                <a:cubicBezTo>
                  <a:pt x="620395" y="181610"/>
                  <a:pt x="630555" y="187325"/>
                  <a:pt x="656590" y="180340"/>
                </a:cubicBezTo>
                <a:cubicBezTo>
                  <a:pt x="682625" y="173355"/>
                  <a:pt x="695960" y="161290"/>
                  <a:pt x="721995" y="151130"/>
                </a:cubicBezTo>
                <a:cubicBezTo>
                  <a:pt x="748030" y="140970"/>
                  <a:pt x="759460" y="136525"/>
                  <a:pt x="786765" y="129540"/>
                </a:cubicBezTo>
                <a:cubicBezTo>
                  <a:pt x="814070" y="122555"/>
                  <a:pt x="831850" y="121285"/>
                  <a:pt x="859155" y="115570"/>
                </a:cubicBezTo>
                <a:cubicBezTo>
                  <a:pt x="886460" y="109855"/>
                  <a:pt x="896620" y="106680"/>
                  <a:pt x="923925" y="100965"/>
                </a:cubicBezTo>
                <a:cubicBezTo>
                  <a:pt x="951230" y="95250"/>
                  <a:pt x="968375" y="92075"/>
                  <a:pt x="995680" y="86360"/>
                </a:cubicBezTo>
                <a:cubicBezTo>
                  <a:pt x="1022985" y="80645"/>
                  <a:pt x="1035050" y="76200"/>
                  <a:pt x="1061085" y="71755"/>
                </a:cubicBezTo>
                <a:cubicBezTo>
                  <a:pt x="1087120" y="67310"/>
                  <a:pt x="1099820" y="70485"/>
                  <a:pt x="1125855" y="64770"/>
                </a:cubicBezTo>
                <a:cubicBezTo>
                  <a:pt x="1151890" y="59055"/>
                  <a:pt x="1164590" y="50165"/>
                  <a:pt x="1190625" y="43180"/>
                </a:cubicBezTo>
                <a:cubicBezTo>
                  <a:pt x="1216660" y="36195"/>
                  <a:pt x="1229995" y="33020"/>
                  <a:pt x="1256030" y="28575"/>
                </a:cubicBezTo>
                <a:cubicBezTo>
                  <a:pt x="1282065" y="24130"/>
                  <a:pt x="1294765" y="27305"/>
                  <a:pt x="1320800" y="21590"/>
                </a:cubicBezTo>
                <a:cubicBezTo>
                  <a:pt x="1346835" y="15875"/>
                  <a:pt x="1374140" y="4445"/>
                  <a:pt x="1385570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9768205" y="1780540"/>
            <a:ext cx="714375" cy="333375"/>
          </a:xfrm>
          <a:custGeom>
            <a:avLst/>
            <a:gdLst>
              <a:gd name="connisteX0" fmla="*/ 0 w 671195"/>
              <a:gd name="connsiteY0" fmla="*/ 333516 h 333516"/>
              <a:gd name="connisteX1" fmla="*/ 64770 w 671195"/>
              <a:gd name="connsiteY1" fmla="*/ 297321 h 333516"/>
              <a:gd name="connisteX2" fmla="*/ 100965 w 671195"/>
              <a:gd name="connsiteY2" fmla="*/ 232551 h 333516"/>
              <a:gd name="connisteX3" fmla="*/ 144145 w 671195"/>
              <a:gd name="connsiteY3" fmla="*/ 167146 h 333516"/>
              <a:gd name="connisteX4" fmla="*/ 209550 w 671195"/>
              <a:gd name="connsiteY4" fmla="*/ 109361 h 333516"/>
              <a:gd name="connisteX5" fmla="*/ 281305 w 671195"/>
              <a:gd name="connsiteY5" fmla="*/ 80786 h 333516"/>
              <a:gd name="connisteX6" fmla="*/ 346075 w 671195"/>
              <a:gd name="connsiteY6" fmla="*/ 51576 h 333516"/>
              <a:gd name="connisteX7" fmla="*/ 411480 w 671195"/>
              <a:gd name="connsiteY7" fmla="*/ 44591 h 333516"/>
              <a:gd name="connisteX8" fmla="*/ 476250 w 671195"/>
              <a:gd name="connsiteY8" fmla="*/ 29986 h 333516"/>
              <a:gd name="connisteX9" fmla="*/ 541020 w 671195"/>
              <a:gd name="connsiteY9" fmla="*/ 16016 h 333516"/>
              <a:gd name="connisteX10" fmla="*/ 606425 w 671195"/>
              <a:gd name="connsiteY10" fmla="*/ 1411 h 333516"/>
              <a:gd name="connisteX11" fmla="*/ 671195 w 671195"/>
              <a:gd name="connsiteY11" fmla="*/ 1411 h 33351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671195" h="333516">
                <a:moveTo>
                  <a:pt x="0" y="333516"/>
                </a:moveTo>
                <a:cubicBezTo>
                  <a:pt x="12065" y="327801"/>
                  <a:pt x="44450" y="317641"/>
                  <a:pt x="64770" y="297321"/>
                </a:cubicBezTo>
                <a:cubicBezTo>
                  <a:pt x="85090" y="277001"/>
                  <a:pt x="85090" y="258586"/>
                  <a:pt x="100965" y="232551"/>
                </a:cubicBezTo>
                <a:cubicBezTo>
                  <a:pt x="116840" y="206516"/>
                  <a:pt x="122555" y="191911"/>
                  <a:pt x="144145" y="167146"/>
                </a:cubicBezTo>
                <a:cubicBezTo>
                  <a:pt x="165735" y="142381"/>
                  <a:pt x="182245" y="126506"/>
                  <a:pt x="209550" y="109361"/>
                </a:cubicBezTo>
                <a:cubicBezTo>
                  <a:pt x="236855" y="92216"/>
                  <a:pt x="254000" y="92216"/>
                  <a:pt x="281305" y="80786"/>
                </a:cubicBezTo>
                <a:cubicBezTo>
                  <a:pt x="308610" y="69356"/>
                  <a:pt x="320040" y="58561"/>
                  <a:pt x="346075" y="51576"/>
                </a:cubicBezTo>
                <a:cubicBezTo>
                  <a:pt x="372110" y="44591"/>
                  <a:pt x="385445" y="49036"/>
                  <a:pt x="411480" y="44591"/>
                </a:cubicBezTo>
                <a:cubicBezTo>
                  <a:pt x="437515" y="40146"/>
                  <a:pt x="450215" y="35701"/>
                  <a:pt x="476250" y="29986"/>
                </a:cubicBezTo>
                <a:cubicBezTo>
                  <a:pt x="502285" y="24271"/>
                  <a:pt x="514985" y="21731"/>
                  <a:pt x="541020" y="16016"/>
                </a:cubicBezTo>
                <a:cubicBezTo>
                  <a:pt x="567055" y="10301"/>
                  <a:pt x="580390" y="4586"/>
                  <a:pt x="606425" y="1411"/>
                </a:cubicBezTo>
                <a:cubicBezTo>
                  <a:pt x="632460" y="-1764"/>
                  <a:pt x="659765" y="1411"/>
                  <a:pt x="671195" y="1411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7848600" y="2533650"/>
            <a:ext cx="1087755" cy="419100"/>
          </a:xfrm>
          <a:custGeom>
            <a:avLst/>
            <a:gdLst>
              <a:gd name="connisteX0" fmla="*/ 0 w 1039495"/>
              <a:gd name="connsiteY0" fmla="*/ 419029 h 419029"/>
              <a:gd name="connisteX1" fmla="*/ 50800 w 1039495"/>
              <a:gd name="connsiteY1" fmla="*/ 354259 h 419029"/>
              <a:gd name="connisteX2" fmla="*/ 108585 w 1039495"/>
              <a:gd name="connsiteY2" fmla="*/ 288854 h 419029"/>
              <a:gd name="connisteX3" fmla="*/ 173355 w 1039495"/>
              <a:gd name="connsiteY3" fmla="*/ 224084 h 419029"/>
              <a:gd name="connisteX4" fmla="*/ 245745 w 1039495"/>
              <a:gd name="connsiteY4" fmla="*/ 166299 h 419029"/>
              <a:gd name="connisteX5" fmla="*/ 310515 w 1039495"/>
              <a:gd name="connsiteY5" fmla="*/ 123119 h 419029"/>
              <a:gd name="connisteX6" fmla="*/ 375285 w 1039495"/>
              <a:gd name="connsiteY6" fmla="*/ 94544 h 419029"/>
              <a:gd name="connisteX7" fmla="*/ 440055 w 1039495"/>
              <a:gd name="connsiteY7" fmla="*/ 72954 h 419029"/>
              <a:gd name="connisteX8" fmla="*/ 512445 w 1039495"/>
              <a:gd name="connsiteY8" fmla="*/ 65334 h 419029"/>
              <a:gd name="connisteX9" fmla="*/ 577215 w 1039495"/>
              <a:gd name="connsiteY9" fmla="*/ 58349 h 419029"/>
              <a:gd name="connisteX10" fmla="*/ 642620 w 1039495"/>
              <a:gd name="connsiteY10" fmla="*/ 50729 h 419029"/>
              <a:gd name="connisteX11" fmla="*/ 707390 w 1039495"/>
              <a:gd name="connsiteY11" fmla="*/ 43744 h 419029"/>
              <a:gd name="connisteX12" fmla="*/ 772160 w 1039495"/>
              <a:gd name="connsiteY12" fmla="*/ 22154 h 419029"/>
              <a:gd name="connisteX13" fmla="*/ 836930 w 1039495"/>
              <a:gd name="connsiteY13" fmla="*/ 15169 h 419029"/>
              <a:gd name="connisteX14" fmla="*/ 902335 w 1039495"/>
              <a:gd name="connsiteY14" fmla="*/ 7549 h 419029"/>
              <a:gd name="connisteX15" fmla="*/ 974090 w 1039495"/>
              <a:gd name="connsiteY15" fmla="*/ 564 h 419029"/>
              <a:gd name="connisteX16" fmla="*/ 1039495 w 1039495"/>
              <a:gd name="connsiteY16" fmla="*/ 564 h 4190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039495" h="419029">
                <a:moveTo>
                  <a:pt x="0" y="419029"/>
                </a:moveTo>
                <a:cubicBezTo>
                  <a:pt x="8890" y="407599"/>
                  <a:pt x="29210" y="380294"/>
                  <a:pt x="50800" y="354259"/>
                </a:cubicBezTo>
                <a:cubicBezTo>
                  <a:pt x="72390" y="328224"/>
                  <a:pt x="83820" y="314889"/>
                  <a:pt x="108585" y="288854"/>
                </a:cubicBezTo>
                <a:cubicBezTo>
                  <a:pt x="133350" y="262819"/>
                  <a:pt x="146050" y="248849"/>
                  <a:pt x="173355" y="224084"/>
                </a:cubicBezTo>
                <a:cubicBezTo>
                  <a:pt x="200660" y="199319"/>
                  <a:pt x="218440" y="186619"/>
                  <a:pt x="245745" y="166299"/>
                </a:cubicBezTo>
                <a:cubicBezTo>
                  <a:pt x="273050" y="145979"/>
                  <a:pt x="284480" y="137724"/>
                  <a:pt x="310515" y="123119"/>
                </a:cubicBezTo>
                <a:cubicBezTo>
                  <a:pt x="336550" y="108514"/>
                  <a:pt x="349250" y="104704"/>
                  <a:pt x="375285" y="94544"/>
                </a:cubicBezTo>
                <a:cubicBezTo>
                  <a:pt x="401320" y="84384"/>
                  <a:pt x="412750" y="78669"/>
                  <a:pt x="440055" y="72954"/>
                </a:cubicBezTo>
                <a:cubicBezTo>
                  <a:pt x="467360" y="67239"/>
                  <a:pt x="485140" y="68509"/>
                  <a:pt x="512445" y="65334"/>
                </a:cubicBezTo>
                <a:cubicBezTo>
                  <a:pt x="539750" y="62159"/>
                  <a:pt x="551180" y="61524"/>
                  <a:pt x="577215" y="58349"/>
                </a:cubicBezTo>
                <a:cubicBezTo>
                  <a:pt x="603250" y="55174"/>
                  <a:pt x="616585" y="53904"/>
                  <a:pt x="642620" y="50729"/>
                </a:cubicBezTo>
                <a:cubicBezTo>
                  <a:pt x="668655" y="47554"/>
                  <a:pt x="681355" y="49459"/>
                  <a:pt x="707390" y="43744"/>
                </a:cubicBezTo>
                <a:cubicBezTo>
                  <a:pt x="733425" y="38029"/>
                  <a:pt x="746125" y="27869"/>
                  <a:pt x="772160" y="22154"/>
                </a:cubicBezTo>
                <a:cubicBezTo>
                  <a:pt x="798195" y="16439"/>
                  <a:pt x="810895" y="18344"/>
                  <a:pt x="836930" y="15169"/>
                </a:cubicBezTo>
                <a:cubicBezTo>
                  <a:pt x="862965" y="11994"/>
                  <a:pt x="875030" y="10724"/>
                  <a:pt x="902335" y="7549"/>
                </a:cubicBezTo>
                <a:cubicBezTo>
                  <a:pt x="929640" y="4374"/>
                  <a:pt x="946785" y="1834"/>
                  <a:pt x="974090" y="564"/>
                </a:cubicBezTo>
                <a:cubicBezTo>
                  <a:pt x="1001395" y="-706"/>
                  <a:pt x="1028065" y="564"/>
                  <a:pt x="1039495" y="564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133590" y="4457065"/>
            <a:ext cx="0" cy="555625"/>
          </a:xfrm>
          <a:prstGeom prst="straightConnector1">
            <a:avLst/>
          </a:prstGeom>
          <a:ln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392795" y="4463415"/>
            <a:ext cx="0" cy="555625"/>
          </a:xfrm>
          <a:prstGeom prst="straightConnector1">
            <a:avLst/>
          </a:prstGeom>
          <a:ln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0125075" y="4457065"/>
            <a:ext cx="0" cy="555625"/>
          </a:xfrm>
          <a:prstGeom prst="straightConnector1">
            <a:avLst/>
          </a:prstGeom>
          <a:ln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9351645" y="4457065"/>
            <a:ext cx="0" cy="555625"/>
          </a:xfrm>
          <a:prstGeom prst="straightConnector1">
            <a:avLst/>
          </a:prstGeom>
          <a:ln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图片 68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130" y="4041775"/>
            <a:ext cx="271780" cy="25463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8628380" y="37490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危险</a:t>
            </a:r>
          </a:p>
        </p:txBody>
      </p:sp>
      <p:sp>
        <p:nvSpPr>
          <p:cNvPr id="74" name="任意多边形 73"/>
          <p:cNvSpPr/>
          <p:nvPr/>
        </p:nvSpPr>
        <p:spPr>
          <a:xfrm>
            <a:off x="8930640" y="2113915"/>
            <a:ext cx="837565" cy="419735"/>
          </a:xfrm>
          <a:custGeom>
            <a:avLst/>
            <a:gdLst>
              <a:gd name="connisteX0" fmla="*/ 0 w 787400"/>
              <a:gd name="connsiteY0" fmla="*/ 419664 h 419664"/>
              <a:gd name="connisteX1" fmla="*/ 19050 w 787400"/>
              <a:gd name="connsiteY1" fmla="*/ 349814 h 419664"/>
              <a:gd name="connisteX2" fmla="*/ 69850 w 787400"/>
              <a:gd name="connsiteY2" fmla="*/ 279964 h 419664"/>
              <a:gd name="connisteX3" fmla="*/ 139700 w 787400"/>
              <a:gd name="connsiteY3" fmla="*/ 216464 h 419664"/>
              <a:gd name="connisteX4" fmla="*/ 209550 w 787400"/>
              <a:gd name="connsiteY4" fmla="*/ 152964 h 419664"/>
              <a:gd name="connisteX5" fmla="*/ 279400 w 787400"/>
              <a:gd name="connsiteY5" fmla="*/ 102164 h 419664"/>
              <a:gd name="connisteX6" fmla="*/ 349250 w 787400"/>
              <a:gd name="connsiteY6" fmla="*/ 64064 h 419664"/>
              <a:gd name="connisteX7" fmla="*/ 419100 w 787400"/>
              <a:gd name="connsiteY7" fmla="*/ 32314 h 419664"/>
              <a:gd name="connisteX8" fmla="*/ 495300 w 787400"/>
              <a:gd name="connsiteY8" fmla="*/ 6914 h 419664"/>
              <a:gd name="connisteX9" fmla="*/ 565150 w 787400"/>
              <a:gd name="connsiteY9" fmla="*/ 6914 h 419664"/>
              <a:gd name="connisteX10" fmla="*/ 635000 w 787400"/>
              <a:gd name="connsiteY10" fmla="*/ 564 h 419664"/>
              <a:gd name="connisteX11" fmla="*/ 704850 w 787400"/>
              <a:gd name="connsiteY11" fmla="*/ 564 h 419664"/>
              <a:gd name="connisteX12" fmla="*/ 787400 w 787400"/>
              <a:gd name="connsiteY12" fmla="*/ 564 h 4196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787400" h="419664">
                <a:moveTo>
                  <a:pt x="0" y="419664"/>
                </a:moveTo>
                <a:cubicBezTo>
                  <a:pt x="2540" y="406964"/>
                  <a:pt x="5080" y="377754"/>
                  <a:pt x="19050" y="349814"/>
                </a:cubicBezTo>
                <a:cubicBezTo>
                  <a:pt x="33020" y="321874"/>
                  <a:pt x="45720" y="306634"/>
                  <a:pt x="69850" y="279964"/>
                </a:cubicBezTo>
                <a:cubicBezTo>
                  <a:pt x="93980" y="253294"/>
                  <a:pt x="111760" y="241864"/>
                  <a:pt x="139700" y="216464"/>
                </a:cubicBezTo>
                <a:cubicBezTo>
                  <a:pt x="167640" y="191064"/>
                  <a:pt x="181610" y="175824"/>
                  <a:pt x="209550" y="152964"/>
                </a:cubicBezTo>
                <a:cubicBezTo>
                  <a:pt x="237490" y="130104"/>
                  <a:pt x="251460" y="119944"/>
                  <a:pt x="279400" y="102164"/>
                </a:cubicBezTo>
                <a:cubicBezTo>
                  <a:pt x="307340" y="84384"/>
                  <a:pt x="321310" y="78034"/>
                  <a:pt x="349250" y="64064"/>
                </a:cubicBezTo>
                <a:cubicBezTo>
                  <a:pt x="377190" y="50094"/>
                  <a:pt x="389890" y="43744"/>
                  <a:pt x="419100" y="32314"/>
                </a:cubicBezTo>
                <a:cubicBezTo>
                  <a:pt x="448310" y="20884"/>
                  <a:pt x="466090" y="11994"/>
                  <a:pt x="495300" y="6914"/>
                </a:cubicBezTo>
                <a:cubicBezTo>
                  <a:pt x="524510" y="1834"/>
                  <a:pt x="537210" y="8184"/>
                  <a:pt x="565150" y="6914"/>
                </a:cubicBezTo>
                <a:cubicBezTo>
                  <a:pt x="593090" y="5644"/>
                  <a:pt x="607060" y="1834"/>
                  <a:pt x="635000" y="564"/>
                </a:cubicBezTo>
                <a:cubicBezTo>
                  <a:pt x="662940" y="-706"/>
                  <a:pt x="674370" y="564"/>
                  <a:pt x="704850" y="564"/>
                </a:cubicBezTo>
                <a:cubicBezTo>
                  <a:pt x="735330" y="564"/>
                  <a:pt x="772160" y="564"/>
                  <a:pt x="787400" y="564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196965" y="34817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Now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670165" y="348297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742680" y="348424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9587865" y="348043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705600" y="1463040"/>
            <a:ext cx="864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ahoma" panose="020B0604030504040204" charset="0"/>
                <a:cs typeface="Tahoma" panose="020B0604030504040204" charset="0"/>
              </a:rPr>
              <a:t>Stage 1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973695" y="1463040"/>
            <a:ext cx="864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ahoma" panose="020B0604030504040204" charset="0"/>
                <a:cs typeface="Tahoma" panose="020B0604030504040204" charset="0"/>
              </a:rPr>
              <a:t>Stage 2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930640" y="1463040"/>
            <a:ext cx="864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ahoma" panose="020B0604030504040204" charset="0"/>
                <a:cs typeface="Tahoma" panose="020B0604030504040204" charset="0"/>
              </a:rPr>
              <a:t>Stage 3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690735" y="1463040"/>
            <a:ext cx="864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ahoma" panose="020B0604030504040204" charset="0"/>
                <a:cs typeface="Tahoma" panose="020B0604030504040204" charset="0"/>
              </a:rPr>
              <a:t>Stage 4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87120" y="76628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患者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078605" y="76628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医院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652026" y="28292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电子医疗记录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543290" y="5124131"/>
            <a:ext cx="21132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>
                <a:sym typeface="+mn-ea"/>
              </a:rPr>
              <a:t>重入院时间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>
                <a:sym typeface="+mn-ea"/>
              </a:rPr>
              <a:t>治疗手段决策</a:t>
            </a: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795010" y="5056505"/>
            <a:ext cx="728345" cy="0"/>
          </a:xfrm>
          <a:prstGeom prst="straightConnector1">
            <a:avLst/>
          </a:prstGeom>
          <a:ln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62264" y="728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/>
              <a:t>分析与模型解释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56DDBD-198F-44FF-A8E4-FCBB3941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4" y="3363048"/>
            <a:ext cx="4839424" cy="2673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流程图: 摘录 64"/>
          <p:cNvSpPr/>
          <p:nvPr/>
        </p:nvSpPr>
        <p:spPr>
          <a:xfrm>
            <a:off x="11077575" y="3996690"/>
            <a:ext cx="502920" cy="438785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flipH="1">
            <a:off x="11050270" y="3997325"/>
            <a:ext cx="5581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EA6BF254-74A4-40A9-8E18-EE6A6C175586}"/>
              </a:ext>
            </a:extLst>
          </p:cNvPr>
          <p:cNvSpPr/>
          <p:nvPr/>
        </p:nvSpPr>
        <p:spPr>
          <a:xfrm>
            <a:off x="2671763" y="2265680"/>
            <a:ext cx="5222081" cy="2958465"/>
          </a:xfrm>
          <a:prstGeom prst="roundRect">
            <a:avLst>
              <a:gd name="adj" fmla="val 3648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B4B4B8-0F35-4683-B8E7-548D36AA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36775"/>
              </p:ext>
            </p:extLst>
          </p:nvPr>
        </p:nvGraphicFramePr>
        <p:xfrm>
          <a:off x="2747183" y="2702529"/>
          <a:ext cx="755490" cy="2262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00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18DFAF-1BD1-41D0-86CF-36EAD40159FB}"/>
              </a:ext>
            </a:extLst>
          </p:cNvPr>
          <p:cNvCxnSpPr>
            <a:cxnSpLocks/>
          </p:cNvCxnSpPr>
          <p:nvPr/>
        </p:nvCxnSpPr>
        <p:spPr>
          <a:xfrm flipV="1">
            <a:off x="3502502" y="5022850"/>
            <a:ext cx="39436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E0E390-A766-45C8-A687-8D37EE7AC462}"/>
              </a:ext>
            </a:extLst>
          </p:cNvPr>
          <p:cNvCxnSpPr/>
          <p:nvPr/>
        </p:nvCxnSpPr>
        <p:spPr>
          <a:xfrm flipV="1">
            <a:off x="3520282" y="2577465"/>
            <a:ext cx="0" cy="247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96F01-E50C-4D86-AFE9-4BAEF23B9F40}"/>
              </a:ext>
            </a:extLst>
          </p:cNvPr>
          <p:cNvSpPr txBox="1"/>
          <p:nvPr/>
        </p:nvSpPr>
        <p:spPr>
          <a:xfrm>
            <a:off x="2614881" y="2296905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医疗概念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3D1D44-00AF-46A1-9B8E-E46082FF355C}"/>
              </a:ext>
            </a:extLst>
          </p:cNvPr>
          <p:cNvSpPr/>
          <p:nvPr/>
        </p:nvSpPr>
        <p:spPr>
          <a:xfrm>
            <a:off x="2841323" y="2648228"/>
            <a:ext cx="54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E11.2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8F6A1-6042-414C-828D-85AC7E7304AE}"/>
              </a:ext>
            </a:extLst>
          </p:cNvPr>
          <p:cNvSpPr/>
          <p:nvPr/>
        </p:nvSpPr>
        <p:spPr>
          <a:xfrm>
            <a:off x="2826906" y="2824833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N18.3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2DB89F-54BE-4853-9F7E-B7CF5C19E6A8}"/>
              </a:ext>
            </a:extLst>
          </p:cNvPr>
          <p:cNvSpPr/>
          <p:nvPr/>
        </p:nvSpPr>
        <p:spPr>
          <a:xfrm>
            <a:off x="2834921" y="298658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R03.0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E211F1-B1B6-44FF-8784-56204351C57E}"/>
              </a:ext>
            </a:extLst>
          </p:cNvPr>
          <p:cNvSpPr/>
          <p:nvPr/>
        </p:nvSpPr>
        <p:spPr>
          <a:xfrm>
            <a:off x="2928778" y="3521454"/>
            <a:ext cx="36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824368-474C-4137-B3C9-153D40CDFB99}"/>
              </a:ext>
            </a:extLst>
          </p:cNvPr>
          <p:cNvSpPr/>
          <p:nvPr/>
        </p:nvSpPr>
        <p:spPr>
          <a:xfrm>
            <a:off x="2824469" y="3691014"/>
            <a:ext cx="551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eGFR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E62AD-D030-48F4-943F-5062C3C95B2D}"/>
              </a:ext>
            </a:extLst>
          </p:cNvPr>
          <p:cNvSpPr/>
          <p:nvPr/>
        </p:nvSpPr>
        <p:spPr>
          <a:xfrm>
            <a:off x="2908503" y="316516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J00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B14FC6-841F-412B-A51B-605C30358B47}"/>
              </a:ext>
            </a:extLst>
          </p:cNvPr>
          <p:cNvSpPr/>
          <p:nvPr/>
        </p:nvSpPr>
        <p:spPr>
          <a:xfrm>
            <a:off x="2919795" y="3347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8F4215-F946-4ED3-831C-930670592A13}"/>
              </a:ext>
            </a:extLst>
          </p:cNvPr>
          <p:cNvSpPr/>
          <p:nvPr/>
        </p:nvSpPr>
        <p:spPr>
          <a:xfrm>
            <a:off x="2760473" y="4035542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acarbose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B5943F-B877-4109-B72A-206BF7F48261}"/>
              </a:ext>
            </a:extLst>
          </p:cNvPr>
          <p:cNvSpPr/>
          <p:nvPr/>
        </p:nvSpPr>
        <p:spPr>
          <a:xfrm>
            <a:off x="2805377" y="4550282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prinivil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5202E0-749D-44BE-9DD8-6FA942F83AB1}"/>
              </a:ext>
            </a:extLst>
          </p:cNvPr>
          <p:cNvSpPr/>
          <p:nvPr/>
        </p:nvSpPr>
        <p:spPr>
          <a:xfrm>
            <a:off x="2934465" y="3866700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sz="12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154710B-2D50-458C-BFC5-BF3A16CD6CD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9679341"/>
              </p:ext>
            </p:extLst>
          </p:nvPr>
        </p:nvGraphicFramePr>
        <p:xfrm>
          <a:off x="3580917" y="2695544"/>
          <a:ext cx="3749040" cy="227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B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C4AFCD9-1EFE-479F-AE52-CA9706EF2904}"/>
              </a:ext>
            </a:extLst>
          </p:cNvPr>
          <p:cNvSpPr/>
          <p:nvPr/>
        </p:nvSpPr>
        <p:spPr>
          <a:xfrm>
            <a:off x="3647562" y="4998234"/>
            <a:ext cx="41211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5.03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4C0B73-113B-4BEE-A2A8-8A5E12D1034C}"/>
              </a:ext>
            </a:extLst>
          </p:cNvPr>
          <p:cNvSpPr/>
          <p:nvPr/>
        </p:nvSpPr>
        <p:spPr>
          <a:xfrm>
            <a:off x="4325112" y="4994237"/>
            <a:ext cx="38290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5.21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9FA6CA-9AA8-49A3-A6A5-E36E1E314640}"/>
              </a:ext>
            </a:extLst>
          </p:cNvPr>
          <p:cNvSpPr/>
          <p:nvPr/>
        </p:nvSpPr>
        <p:spPr>
          <a:xfrm>
            <a:off x="4729699" y="4995192"/>
            <a:ext cx="38290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5.29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AD26AA-377F-4020-88C7-567510754535}"/>
              </a:ext>
            </a:extLst>
          </p:cNvPr>
          <p:cNvSpPr/>
          <p:nvPr/>
        </p:nvSpPr>
        <p:spPr>
          <a:xfrm>
            <a:off x="4989283" y="4990678"/>
            <a:ext cx="38290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6.01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7B0426-FA38-431C-BD8C-D1DE591DD806}"/>
              </a:ext>
            </a:extLst>
          </p:cNvPr>
          <p:cNvSpPr/>
          <p:nvPr/>
        </p:nvSpPr>
        <p:spPr>
          <a:xfrm>
            <a:off x="6563834" y="4994237"/>
            <a:ext cx="38290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8.20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9D085F-13CE-49D8-AA11-0D408F4CB344}"/>
              </a:ext>
            </a:extLst>
          </p:cNvPr>
          <p:cNvSpPr/>
          <p:nvPr/>
        </p:nvSpPr>
        <p:spPr>
          <a:xfrm>
            <a:off x="6817517" y="4994457"/>
            <a:ext cx="38290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latin typeface="+mj-ea"/>
                <a:ea typeface="+mj-ea"/>
                <a:cs typeface="Times New Roman" panose="02020603050405020304" pitchFamily="18" charset="0"/>
              </a:rPr>
              <a:t>8.27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39F728-EB95-4595-BA9E-483730F6924A}"/>
              </a:ext>
            </a:extLst>
          </p:cNvPr>
          <p:cNvSpPr/>
          <p:nvPr/>
        </p:nvSpPr>
        <p:spPr>
          <a:xfrm>
            <a:off x="2734207" y="4196296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alogliptin 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CB02DE-0540-4E6C-8F84-37F27E71921D}"/>
              </a:ext>
            </a:extLst>
          </p:cNvPr>
          <p:cNvSpPr/>
          <p:nvPr/>
        </p:nvSpPr>
        <p:spPr>
          <a:xfrm>
            <a:off x="2791983" y="4373021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4F1EA1-91E3-43F4-A817-2D86478C8990}"/>
              </a:ext>
            </a:extLst>
          </p:cNvPr>
          <p:cNvSpPr txBox="1"/>
          <p:nvPr/>
        </p:nvSpPr>
        <p:spPr>
          <a:xfrm>
            <a:off x="7360418" y="4796027"/>
            <a:ext cx="589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ADB67-1A06-43EE-A3B2-B58F27632613}"/>
              </a:ext>
            </a:extLst>
          </p:cNvPr>
          <p:cNvSpPr txBox="1"/>
          <p:nvPr/>
        </p:nvSpPr>
        <p:spPr>
          <a:xfrm>
            <a:off x="2923235" y="46285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5e5f43-9971-4fb5-b802-2ad67e5de99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Tahoma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CAI Xiangrui</cp:lastModifiedBy>
  <cp:revision>40</cp:revision>
  <dcterms:created xsi:type="dcterms:W3CDTF">2020-02-29T12:04:00Z</dcterms:created>
  <dcterms:modified xsi:type="dcterms:W3CDTF">2020-03-23T08:44:56Z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