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右箭头标注 19"/>
          <p:cNvSpPr/>
          <p:nvPr/>
        </p:nvSpPr>
        <p:spPr>
          <a:xfrm>
            <a:off x="6096000" y="1096010"/>
            <a:ext cx="3362326" cy="5046345"/>
          </a:xfrm>
          <a:prstGeom prst="rightArrowCallout">
            <a:avLst>
              <a:gd name="adj1" fmla="val 15865"/>
              <a:gd name="adj2" fmla="val 17076"/>
              <a:gd name="adj3" fmla="val 12996"/>
              <a:gd name="adj4" fmla="val 79778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6305" y="463550"/>
            <a:ext cx="1624330" cy="452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+mn-ea"/>
              </a:rPr>
              <a:t>挑战</a:t>
            </a:r>
            <a:endParaRPr lang="zh-CN" altLang="en-US" sz="200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4051" y="463550"/>
            <a:ext cx="2073275" cy="452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+mn-ea"/>
              </a:rPr>
              <a:t>科学问题</a:t>
            </a:r>
            <a:endParaRPr lang="zh-CN" altLang="en-US" sz="200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463550"/>
            <a:ext cx="5297956" cy="452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+mn-ea"/>
              </a:rPr>
              <a:t>研究内容</a:t>
            </a:r>
            <a:endParaRPr lang="zh-CN" altLang="en-US" sz="200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6305" y="1188720"/>
            <a:ext cx="1624330" cy="1263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n-ea"/>
              </a:rPr>
              <a:t>高维性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EMR</a:t>
            </a:r>
            <a:r>
              <a:rPr lang="zh-CN" altLang="en-US" dirty="0">
                <a:latin typeface="+mn-ea"/>
              </a:rPr>
              <a:t>数据集特征维</a:t>
            </a:r>
            <a:r>
              <a:rPr lang="zh-CN" altLang="en-US" dirty="0">
                <a:latin typeface="+mn-ea"/>
              </a:rPr>
              <a:t>度高，难以筛选研究队列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6305" y="2973070"/>
            <a:ext cx="1624330" cy="1263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n-ea"/>
              </a:rPr>
              <a:t>不规则性</a:t>
            </a:r>
            <a:r>
              <a:rPr lang="zh-CN" altLang="en-US" dirty="0">
                <a:latin typeface="+mn-ea"/>
              </a:rPr>
              <a:t>：电子医疗记录时间不规律，建模分析困难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6305" y="4757420"/>
            <a:ext cx="1624330" cy="126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n-ea"/>
              </a:rPr>
              <a:t>易扰性</a:t>
            </a:r>
            <a:r>
              <a:rPr lang="zh-CN" altLang="en-US" dirty="0">
                <a:latin typeface="+mn-ea"/>
              </a:rPr>
              <a:t>：特征间易</a:t>
            </a:r>
            <a:r>
              <a:rPr lang="zh-CN" altLang="en-US" dirty="0">
                <a:latin typeface="+mn-ea"/>
              </a:rPr>
              <a:t>相互干扰，临床应用必须进行模型解释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4051" y="1188720"/>
            <a:ext cx="2073910" cy="1263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  <a:cs typeface="+mn-ea"/>
              </a:rPr>
              <a:t>给定筛选条件，如何从</a:t>
            </a:r>
            <a:r>
              <a:rPr lang="en-US" altLang="zh-CN">
                <a:latin typeface="+mn-ea"/>
                <a:cs typeface="+mn-ea"/>
              </a:rPr>
              <a:t>EMR</a:t>
            </a:r>
            <a:r>
              <a:rPr lang="zh-CN" altLang="en-US">
                <a:latin typeface="+mn-ea"/>
                <a:cs typeface="+mn-ea"/>
              </a:rPr>
              <a:t>中识别符合条件的患者队列？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3416" y="2973070"/>
            <a:ext cx="2073910" cy="1263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  <a:cs typeface="+mn-ea"/>
              </a:rPr>
              <a:t>基于已经观察到的</a:t>
            </a:r>
            <a:r>
              <a:rPr lang="en-US" altLang="zh-CN">
                <a:latin typeface="+mn-ea"/>
                <a:cs typeface="+mn-ea"/>
              </a:rPr>
              <a:t>EMR</a:t>
            </a:r>
            <a:r>
              <a:rPr lang="zh-CN" altLang="en-US">
                <a:latin typeface="+mn-ea"/>
                <a:cs typeface="+mn-ea"/>
              </a:rPr>
              <a:t>，如何推断数据确实时患者的</a:t>
            </a:r>
            <a:r>
              <a:rPr lang="zh-CN" altLang="en-US">
                <a:latin typeface="+mn-ea"/>
                <a:cs typeface="+mn-ea"/>
              </a:rPr>
              <a:t>健康状态？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3416" y="4757420"/>
            <a:ext cx="2073910" cy="126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  <a:cs typeface="+mn-ea"/>
              </a:rPr>
              <a:t>如何挖掘特征重要性和回溯分析结果，并为医务人员提供模型解释？</a:t>
            </a:r>
            <a:endParaRPr lang="en-US" altLang="zh-CN" dirty="0"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06543" y="1188720"/>
            <a:ext cx="2073910" cy="1263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</a:rPr>
              <a:t>基于表现型的自动队列识别</a:t>
            </a:r>
            <a:endParaRPr lang="zh-CN" altLang="en-US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6543" y="2973070"/>
            <a:ext cx="2073910" cy="12636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  <a:cs typeface="+mn-ea"/>
              </a:rPr>
              <a:t>融合医学偏差的</a:t>
            </a:r>
            <a:r>
              <a:rPr lang="en-US" altLang="zh-CN">
                <a:latin typeface="+mn-ea"/>
                <a:cs typeface="+mn-ea"/>
              </a:rPr>
              <a:t>EMR</a:t>
            </a:r>
            <a:r>
              <a:rPr lang="zh-CN" altLang="en-US">
                <a:latin typeface="+mn-ea"/>
                <a:cs typeface="+mn-ea"/>
              </a:rPr>
              <a:t>自动插补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06543" y="4757420"/>
            <a:ext cx="2073910" cy="126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+mn-ea"/>
              </a:rPr>
              <a:t>结合特征重要性和时间关联性的可解释预测模型</a:t>
            </a:r>
            <a:endParaRPr lang="zh-CN" altLang="en-US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32136" y="2279332"/>
            <a:ext cx="1861820" cy="2651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latin typeface="+mn-ea"/>
                <a:cs typeface="+mn-ea"/>
              </a:rPr>
              <a:t>临床任务验证</a:t>
            </a:r>
            <a:endParaRPr lang="en-US" altLang="zh-CN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</a:rPr>
              <a:t>1) </a:t>
            </a:r>
            <a:r>
              <a:rPr lang="zh-CN" altLang="en-US" sz="1600" dirty="0">
                <a:latin typeface="+mn-ea"/>
                <a:cs typeface="+mn-ea"/>
              </a:rPr>
              <a:t>糖尿病相关慢性肾病患者病情进展预测</a:t>
            </a:r>
            <a:endParaRPr lang="zh-CN" altLang="en-US" sz="16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  <a:cs typeface="+mn-ea"/>
              </a:rPr>
              <a:t>2) </a:t>
            </a:r>
            <a:r>
              <a:rPr lang="zh-CN" altLang="en-US" sz="1600" dirty="0">
                <a:latin typeface="+mn-ea"/>
                <a:cs typeface="+mn-ea"/>
              </a:rPr>
              <a:t>重症监护室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感染性休克预警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643498" y="2452370"/>
            <a:ext cx="0" cy="520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2"/>
            <a:endCxn id="15" idx="0"/>
          </p:cNvCxnSpPr>
          <p:nvPr/>
        </p:nvCxnSpPr>
        <p:spPr>
          <a:xfrm>
            <a:off x="7643498" y="4236720"/>
            <a:ext cx="0" cy="520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2628103" y="1630045"/>
            <a:ext cx="549910" cy="3810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5426861" y="1630045"/>
            <a:ext cx="549910" cy="38100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2628103" y="3414395"/>
            <a:ext cx="549910" cy="381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5426861" y="3414395"/>
            <a:ext cx="549910" cy="381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628103" y="5198745"/>
            <a:ext cx="54991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426861" y="5198745"/>
            <a:ext cx="549910" cy="3810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8572" y="11887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9119" y="1240720"/>
            <a:ext cx="492443" cy="11567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数据获取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89119" y="2912685"/>
            <a:ext cx="492443" cy="1422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数据预处理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文本框 2"/>
          <p:cNvSpPr txBox="1"/>
          <p:nvPr/>
        </p:nvSpPr>
        <p:spPr>
          <a:xfrm>
            <a:off x="6089118" y="4757420"/>
            <a:ext cx="492443" cy="11567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数据分析</a:t>
            </a:r>
            <a:endParaRPr lang="zh-CN" altLang="en-US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华文新魏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蔡祥睿</cp:lastModifiedBy>
  <cp:revision>28</cp:revision>
  <dcterms:created xsi:type="dcterms:W3CDTF">2020-03-09T13:12:00Z</dcterms:created>
  <dcterms:modified xsi:type="dcterms:W3CDTF">2020-04-12T16:24:32Z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