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38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50795" y="16490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数据获取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02200" y="164909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数据预处理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75525" y="16490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数据分析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1912620" y="2120265"/>
            <a:ext cx="7872730" cy="2617470"/>
          </a:xfrm>
          <a:prstGeom prst="rightArrow">
            <a:avLst>
              <a:gd name="adj1" fmla="val 60325"/>
              <a:gd name="adj2" fmla="val 2967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35890" y="1078618"/>
            <a:ext cx="3903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effectLst/>
                <a:latin typeface="黑体" panose="02010609060101010101" charset="-122"/>
                <a:ea typeface="黑体" panose="02010609060101010101" charset="-122"/>
              </a:rPr>
              <a:t>基于深度学习的端到端的</a:t>
            </a:r>
            <a:r>
              <a:rPr lang="en-US" altLang="zh-CN" sz="2000" dirty="0">
                <a:effectLst/>
                <a:latin typeface="黑体" panose="02010609060101010101" charset="-122"/>
                <a:ea typeface="黑体" panose="02010609060101010101" charset="-122"/>
              </a:rPr>
              <a:t>EMR</a:t>
            </a:r>
            <a:r>
              <a:rPr lang="zh-CN" altLang="en-US" sz="2000" dirty="0">
                <a:effectLst/>
                <a:latin typeface="黑体" panose="02010609060101010101" charset="-122"/>
                <a:ea typeface="黑体" panose="02010609060101010101" charset="-122"/>
              </a:rPr>
              <a:t>分析</a:t>
            </a:r>
            <a:endParaRPr lang="zh-CN" altLang="en-US" sz="20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流程图: 磁盘 9"/>
          <p:cNvSpPr/>
          <p:nvPr/>
        </p:nvSpPr>
        <p:spPr>
          <a:xfrm>
            <a:off x="167005" y="2869565"/>
            <a:ext cx="1360170" cy="1119505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EMR</a:t>
            </a:r>
            <a:r>
              <a:rPr lang="zh-CN" altLang="en-US"/>
              <a:t>数据集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049145" y="2503805"/>
            <a:ext cx="2127250" cy="1934210"/>
          </a:xfrm>
          <a:prstGeom prst="roundRect">
            <a:avLst>
              <a:gd name="adj" fmla="val 726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7825" y="4572635"/>
            <a:ext cx="952500" cy="952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sp>
        <p:nvSpPr>
          <p:cNvPr id="13" name="圆角矩形 12"/>
          <p:cNvSpPr/>
          <p:nvPr/>
        </p:nvSpPr>
        <p:spPr>
          <a:xfrm>
            <a:off x="2181860" y="3125470"/>
            <a:ext cx="1871345" cy="3778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表现型字典学习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181860" y="3687445"/>
            <a:ext cx="1871345" cy="3778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弱监督学习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17140" y="2566670"/>
            <a:ext cx="1200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队列识别</a:t>
            </a:r>
            <a:endParaRPr lang="zh-CN" altLang="en-US" b="1"/>
          </a:p>
        </p:txBody>
      </p:sp>
      <p:sp>
        <p:nvSpPr>
          <p:cNvPr id="16" name="圆角矩形 15"/>
          <p:cNvSpPr/>
          <p:nvPr/>
        </p:nvSpPr>
        <p:spPr>
          <a:xfrm>
            <a:off x="4436745" y="2503805"/>
            <a:ext cx="2127250" cy="1934210"/>
          </a:xfrm>
          <a:prstGeom prst="roundRect">
            <a:avLst>
              <a:gd name="adj" fmla="val 726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574540" y="2994660"/>
            <a:ext cx="1871345" cy="3778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不规则时间建模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574540" y="3469005"/>
            <a:ext cx="1871345" cy="3778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融合医学偏差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21555" y="2566670"/>
            <a:ext cx="1324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EMR </a:t>
            </a:r>
            <a:r>
              <a:rPr lang="zh-CN" altLang="en-US" b="1"/>
              <a:t>插补</a:t>
            </a:r>
            <a:endParaRPr lang="zh-CN" altLang="en-US" b="1"/>
          </a:p>
        </p:txBody>
      </p:sp>
      <p:sp>
        <p:nvSpPr>
          <p:cNvPr id="20" name="圆角矩形 19"/>
          <p:cNvSpPr/>
          <p:nvPr/>
        </p:nvSpPr>
        <p:spPr>
          <a:xfrm>
            <a:off x="6840855" y="2503805"/>
            <a:ext cx="2127250" cy="1934210"/>
          </a:xfrm>
          <a:prstGeom prst="roundRect">
            <a:avLst>
              <a:gd name="adj" fmla="val 726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73570" y="2994660"/>
            <a:ext cx="1871345" cy="3778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全局可解释性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973570" y="3469005"/>
            <a:ext cx="1871345" cy="3778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预测结果可解释性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00582" y="256563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可解释模型</a:t>
            </a:r>
            <a:endParaRPr lang="zh-CN" altLang="en-US" b="1" dirty="0"/>
          </a:p>
        </p:txBody>
      </p:sp>
      <p:sp>
        <p:nvSpPr>
          <p:cNvPr id="24" name="上下箭头 23"/>
          <p:cNvSpPr/>
          <p:nvPr/>
        </p:nvSpPr>
        <p:spPr>
          <a:xfrm>
            <a:off x="2968625" y="2027555"/>
            <a:ext cx="245745" cy="415290"/>
          </a:xfrm>
          <a:prstGeom prst="upDownArrow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上下箭头 24"/>
          <p:cNvSpPr/>
          <p:nvPr/>
        </p:nvSpPr>
        <p:spPr>
          <a:xfrm>
            <a:off x="5442585" y="2017395"/>
            <a:ext cx="245745" cy="415290"/>
          </a:xfrm>
          <a:prstGeom prst="upDownArrow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上下箭头 25"/>
          <p:cNvSpPr/>
          <p:nvPr/>
        </p:nvSpPr>
        <p:spPr>
          <a:xfrm>
            <a:off x="7800975" y="2017395"/>
            <a:ext cx="245745" cy="415290"/>
          </a:xfrm>
          <a:prstGeom prst="upDownArrow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右箭头 26"/>
          <p:cNvSpPr/>
          <p:nvPr/>
        </p:nvSpPr>
        <p:spPr>
          <a:xfrm rot="16200000">
            <a:off x="4564380" y="2729230"/>
            <a:ext cx="984885" cy="4458335"/>
          </a:xfrm>
          <a:prstGeom prst="bentArrow">
            <a:avLst>
              <a:gd name="adj1" fmla="val 20997"/>
              <a:gd name="adj2" fmla="val 25233"/>
              <a:gd name="adj3" fmla="val 25000"/>
              <a:gd name="adj4" fmla="val 6304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右箭头 27"/>
          <p:cNvSpPr/>
          <p:nvPr/>
        </p:nvSpPr>
        <p:spPr>
          <a:xfrm rot="16200000">
            <a:off x="6724650" y="2908300"/>
            <a:ext cx="984885" cy="4101465"/>
          </a:xfrm>
          <a:prstGeom prst="bentArrow">
            <a:avLst>
              <a:gd name="adj1" fmla="val 20997"/>
              <a:gd name="adj2" fmla="val 25233"/>
              <a:gd name="adj3" fmla="val 25000"/>
              <a:gd name="adj4" fmla="val 6304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圆角右箭头 29"/>
          <p:cNvSpPr/>
          <p:nvPr/>
        </p:nvSpPr>
        <p:spPr>
          <a:xfrm rot="16200000">
            <a:off x="7978140" y="4161790"/>
            <a:ext cx="984885" cy="1592580"/>
          </a:xfrm>
          <a:prstGeom prst="bentArrow">
            <a:avLst>
              <a:gd name="adj1" fmla="val 20997"/>
              <a:gd name="adj2" fmla="val 25233"/>
              <a:gd name="adj3" fmla="val 25000"/>
              <a:gd name="adj4" fmla="val 6304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95975" y="54734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专家反馈</a:t>
            </a:r>
            <a:endParaRPr lang="zh-CN" altLang="en-US" dirty="0"/>
          </a:p>
        </p:txBody>
      </p:sp>
      <p:sp>
        <p:nvSpPr>
          <p:cNvPr id="44" name="右箭头 43"/>
          <p:cNvSpPr/>
          <p:nvPr/>
        </p:nvSpPr>
        <p:spPr>
          <a:xfrm>
            <a:off x="1588770" y="3255010"/>
            <a:ext cx="304800" cy="432435"/>
          </a:xfrm>
          <a:prstGeom prst="rightArrow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3227070" y="1481298"/>
            <a:ext cx="5121275" cy="171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117" y="2271230"/>
            <a:ext cx="2977050" cy="2049941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4574540" y="3943350"/>
            <a:ext cx="1871345" cy="3778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特征回归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973570" y="3943350"/>
            <a:ext cx="1871345" cy="3778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混合注意力机制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2710" y="1917700"/>
            <a:ext cx="16370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600">
                <a:solidFill>
                  <a:schemeClr val="tx1"/>
                </a:solidFill>
              </a:rPr>
              <a:t>DKD</a:t>
            </a:r>
            <a:r>
              <a:rPr lang="zh-CN" altLang="en-US" sz="1600">
                <a:solidFill>
                  <a:schemeClr val="tx1"/>
                </a:solidFill>
              </a:rPr>
              <a:t>慢性肾病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600">
                <a:solidFill>
                  <a:schemeClr val="tx1"/>
                </a:solidFill>
              </a:rPr>
              <a:t>感染性休克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WPS 演示</Application>
  <PresentationFormat>宽屏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Wingdings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Xiangrui CAI</dc:creator>
  <cp:lastModifiedBy>蔡祥睿</cp:lastModifiedBy>
  <cp:revision>32</cp:revision>
  <dcterms:created xsi:type="dcterms:W3CDTF">2020-03-13T14:36:00Z</dcterms:created>
  <dcterms:modified xsi:type="dcterms:W3CDTF">2020-04-13T02:56:07Z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