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1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软件维护类型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2E0-48C4-9120-9980E12A8E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32E0-48C4-9120-9980E12A8E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2E0-48C4-9120-9980E12A8E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2E0-48C4-9120-9980E12A8E5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2E0-48C4-9120-9980E12A8E5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2E0-48C4-9120-9980E12A8E5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2E0-48C4-9120-9980E12A8E5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2E0-48C4-9120-9980E12A8E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spc="0" baseline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纠错性软件维护</c:v>
                </c:pt>
                <c:pt idx="1">
                  <c:v>适应性软件维护</c:v>
                </c:pt>
                <c:pt idx="2">
                  <c:v>完善性软件维护</c:v>
                </c:pt>
                <c:pt idx="3">
                  <c:v>预防性软件维护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0.23</c:v>
                </c:pt>
                <c:pt idx="1">
                  <c:v>0.18</c:v>
                </c:pt>
                <c:pt idx="2">
                  <c:v>0.55000000000000004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0-48C4-9120-9980E12A8E5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3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41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11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1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8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4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4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1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85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48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513454873"/>
              </p:ext>
            </p:extLst>
          </p:nvPr>
        </p:nvGraphicFramePr>
        <p:xfrm>
          <a:off x="108641" y="1421394"/>
          <a:ext cx="7525442" cy="4463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4086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638621" y="1190625"/>
            <a:ext cx="419101" cy="419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6046" y="1190625"/>
            <a:ext cx="419101" cy="419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43571" y="1190625"/>
            <a:ext cx="419101" cy="419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59793" y="2541865"/>
            <a:ext cx="419101" cy="526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07525" y="3695700"/>
            <a:ext cx="419101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31476" y="36957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55050" y="3695700"/>
            <a:ext cx="419101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02575" y="3695700"/>
            <a:ext cx="419101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30" idx="3"/>
            <a:endCxn id="29" idx="1"/>
          </p:cNvCxnSpPr>
          <p:nvPr/>
        </p:nvCxnSpPr>
        <p:spPr>
          <a:xfrm>
            <a:off x="2821676" y="3924300"/>
            <a:ext cx="333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9" idx="3"/>
            <a:endCxn id="27" idx="1"/>
          </p:cNvCxnSpPr>
          <p:nvPr/>
        </p:nvCxnSpPr>
        <p:spPr>
          <a:xfrm>
            <a:off x="3574151" y="3924300"/>
            <a:ext cx="333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7" idx="3"/>
          </p:cNvCxnSpPr>
          <p:nvPr/>
        </p:nvCxnSpPr>
        <p:spPr>
          <a:xfrm>
            <a:off x="4326626" y="392430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650100" y="3695700"/>
            <a:ext cx="419101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>
            <a:stCxn id="37" idx="3"/>
            <a:endCxn id="30" idx="1"/>
          </p:cNvCxnSpPr>
          <p:nvPr/>
        </p:nvCxnSpPr>
        <p:spPr>
          <a:xfrm>
            <a:off x="2069201" y="3924300"/>
            <a:ext cx="333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2438965" y="4446032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1473" y="440055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191118" y="4446032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183626" y="441007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943593" y="4446032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936101" y="441007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079423" y="4446032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052881" y="44100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1" idx="0"/>
            <a:endCxn id="30" idx="2"/>
          </p:cNvCxnSpPr>
          <p:nvPr/>
        </p:nvCxnSpPr>
        <p:spPr>
          <a:xfrm flipH="1" flipV="1">
            <a:off x="2612126" y="4152900"/>
            <a:ext cx="3051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0"/>
            <a:endCxn id="29" idx="2"/>
          </p:cNvCxnSpPr>
          <p:nvPr/>
        </p:nvCxnSpPr>
        <p:spPr>
          <a:xfrm flipH="1" flipV="1">
            <a:off x="3364601" y="4152900"/>
            <a:ext cx="2729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27" idx="2"/>
          </p:cNvCxnSpPr>
          <p:nvPr/>
        </p:nvCxnSpPr>
        <p:spPr>
          <a:xfrm flipH="1" flipV="1">
            <a:off x="4117076" y="4152900"/>
            <a:ext cx="2729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7" idx="0"/>
            <a:endCxn id="28" idx="2"/>
          </p:cNvCxnSpPr>
          <p:nvPr/>
        </p:nvCxnSpPr>
        <p:spPr>
          <a:xfrm flipH="1" flipV="1">
            <a:off x="5241026" y="4152900"/>
            <a:ext cx="13994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" idx="0"/>
            <a:endCxn id="25" idx="2"/>
          </p:cNvCxnSpPr>
          <p:nvPr/>
        </p:nvCxnSpPr>
        <p:spPr>
          <a:xfrm flipH="1" flipV="1">
            <a:off x="3869344" y="3068360"/>
            <a:ext cx="1371682" cy="62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5" idx="0"/>
            <a:endCxn id="66" idx="2"/>
          </p:cNvCxnSpPr>
          <p:nvPr/>
        </p:nvCxnSpPr>
        <p:spPr>
          <a:xfrm flipH="1" flipV="1">
            <a:off x="2600647" y="1609725"/>
            <a:ext cx="1268697" cy="93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391096" y="1190625"/>
            <a:ext cx="419101" cy="419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434656" y="329684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427164" y="28420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3186970" y="365641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179478" y="32968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912207" y="364093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904715" y="32813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5154578" y="364093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128036" y="32813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/>
          <p:cNvCxnSpPr>
            <a:stCxn id="66" idx="0"/>
            <a:endCxn id="67" idx="4"/>
          </p:cNvCxnSpPr>
          <p:nvPr/>
        </p:nvCxnSpPr>
        <p:spPr>
          <a:xfrm flipV="1">
            <a:off x="2600647" y="672584"/>
            <a:ext cx="697" cy="51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3" idx="0"/>
            <a:endCxn id="69" idx="4"/>
          </p:cNvCxnSpPr>
          <p:nvPr/>
        </p:nvCxnSpPr>
        <p:spPr>
          <a:xfrm flipV="1">
            <a:off x="3353122" y="708541"/>
            <a:ext cx="536" cy="48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2" idx="0"/>
            <a:endCxn id="72" idx="2"/>
          </p:cNvCxnSpPr>
          <p:nvPr/>
        </p:nvCxnSpPr>
        <p:spPr>
          <a:xfrm flipH="1" flipV="1">
            <a:off x="4088419" y="697468"/>
            <a:ext cx="17178" cy="49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99" idx="0"/>
            <a:endCxn id="74" idx="2"/>
          </p:cNvCxnSpPr>
          <p:nvPr/>
        </p:nvCxnSpPr>
        <p:spPr>
          <a:xfrm flipH="1" flipV="1">
            <a:off x="5311740" y="697468"/>
            <a:ext cx="24214" cy="49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0" idx="3"/>
            <a:endCxn id="66" idx="1"/>
          </p:cNvCxnSpPr>
          <p:nvPr/>
        </p:nvCxnSpPr>
        <p:spPr>
          <a:xfrm>
            <a:off x="2057722" y="1400175"/>
            <a:ext cx="333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6" idx="3"/>
            <a:endCxn id="13" idx="1"/>
          </p:cNvCxnSpPr>
          <p:nvPr/>
        </p:nvCxnSpPr>
        <p:spPr>
          <a:xfrm>
            <a:off x="2810197" y="1400175"/>
            <a:ext cx="333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3" idx="3"/>
            <a:endCxn id="12" idx="1"/>
          </p:cNvCxnSpPr>
          <p:nvPr/>
        </p:nvCxnSpPr>
        <p:spPr>
          <a:xfrm>
            <a:off x="3562672" y="1400175"/>
            <a:ext cx="333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2" idx="3"/>
          </p:cNvCxnSpPr>
          <p:nvPr/>
        </p:nvCxnSpPr>
        <p:spPr>
          <a:xfrm>
            <a:off x="4315147" y="1400175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5099461" y="1190625"/>
            <a:ext cx="472986" cy="419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105"/>
          <p:cNvCxnSpPr>
            <a:stCxn id="67" idx="4"/>
            <a:endCxn id="13" idx="1"/>
          </p:cNvCxnSpPr>
          <p:nvPr/>
        </p:nvCxnSpPr>
        <p:spPr>
          <a:xfrm>
            <a:off x="2601344" y="672584"/>
            <a:ext cx="542227" cy="72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0" idx="2"/>
            <a:endCxn id="12" idx="1"/>
          </p:cNvCxnSpPr>
          <p:nvPr/>
        </p:nvCxnSpPr>
        <p:spPr>
          <a:xfrm>
            <a:off x="3363182" y="699016"/>
            <a:ext cx="532864" cy="70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72" idx="2"/>
          </p:cNvCxnSpPr>
          <p:nvPr/>
        </p:nvCxnSpPr>
        <p:spPr>
          <a:xfrm>
            <a:off x="4088419" y="697468"/>
            <a:ext cx="579153" cy="70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680663" y="37396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667572" y="12165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cxnSp>
        <p:nvCxnSpPr>
          <p:cNvPr id="126" name="直接箭头连接符 125"/>
          <p:cNvCxnSpPr>
            <a:stCxn id="25" idx="0"/>
            <a:endCxn id="13" idx="2"/>
          </p:cNvCxnSpPr>
          <p:nvPr/>
        </p:nvCxnSpPr>
        <p:spPr>
          <a:xfrm flipH="1" flipV="1">
            <a:off x="3353122" y="1609725"/>
            <a:ext cx="516222" cy="93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25" idx="0"/>
            <a:endCxn id="12" idx="2"/>
          </p:cNvCxnSpPr>
          <p:nvPr/>
        </p:nvCxnSpPr>
        <p:spPr>
          <a:xfrm flipV="1">
            <a:off x="3869344" y="1609725"/>
            <a:ext cx="236253" cy="93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25" idx="0"/>
            <a:endCxn id="99" idx="2"/>
          </p:cNvCxnSpPr>
          <p:nvPr/>
        </p:nvCxnSpPr>
        <p:spPr>
          <a:xfrm flipV="1">
            <a:off x="3869344" y="1609725"/>
            <a:ext cx="1466610" cy="93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49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44218" y="2398306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原软件系统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59731" y="1507376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重构方法选择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流程图: 决策 10"/>
          <p:cNvSpPr/>
          <p:nvPr/>
        </p:nvSpPr>
        <p:spPr>
          <a:xfrm>
            <a:off x="7993628" y="2436750"/>
            <a:ext cx="1588522" cy="69048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一致性验证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59731" y="2507672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撤销重构操作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59731" y="3507968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新软件系统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>
            <a:stCxn id="11" idx="1"/>
            <a:endCxn id="12" idx="3"/>
          </p:cNvCxnSpPr>
          <p:nvPr/>
        </p:nvCxnSpPr>
        <p:spPr>
          <a:xfrm flipH="1">
            <a:off x="7148945" y="2781991"/>
            <a:ext cx="84468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10" idx="2"/>
          </p:cNvCxnSpPr>
          <p:nvPr/>
        </p:nvCxnSpPr>
        <p:spPr>
          <a:xfrm flipV="1">
            <a:off x="6654338" y="2056015"/>
            <a:ext cx="0" cy="4516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7225827" y="2469728"/>
            <a:ext cx="83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不通过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225827" y="3512605"/>
            <a:ext cx="83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415173" y="3484142"/>
            <a:ext cx="186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（新一轮重构）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538825" y="1781695"/>
            <a:ext cx="1620906" cy="616611"/>
            <a:chOff x="4538825" y="1781695"/>
            <a:chExt cx="1620906" cy="616611"/>
          </a:xfrm>
        </p:grpSpPr>
        <p:cxnSp>
          <p:nvCxnSpPr>
            <p:cNvPr id="24" name="直接连接符 23"/>
            <p:cNvCxnSpPr>
              <a:stCxn id="9" idx="0"/>
            </p:cNvCxnSpPr>
            <p:nvPr/>
          </p:nvCxnSpPr>
          <p:spPr>
            <a:xfrm flipV="1">
              <a:off x="4538825" y="1781695"/>
              <a:ext cx="0" cy="6166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0" idx="1"/>
            </p:cNvCxnSpPr>
            <p:nvPr/>
          </p:nvCxnSpPr>
          <p:spPr>
            <a:xfrm>
              <a:off x="4538825" y="1781695"/>
              <a:ext cx="16209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 rot="5400000">
            <a:off x="7640859" y="1296071"/>
            <a:ext cx="649675" cy="1631684"/>
            <a:chOff x="4538825" y="1781695"/>
            <a:chExt cx="1620906" cy="616611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4538825" y="1781695"/>
              <a:ext cx="0" cy="6166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4538825" y="1781695"/>
              <a:ext cx="16209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 rot="10800000">
            <a:off x="7183175" y="3109649"/>
            <a:ext cx="1620906" cy="713048"/>
            <a:chOff x="4538825" y="1781695"/>
            <a:chExt cx="1620906" cy="616611"/>
          </a:xfrm>
        </p:grpSpPr>
        <p:cxnSp>
          <p:nvCxnSpPr>
            <p:cNvPr id="48" name="直接连接符 47"/>
            <p:cNvCxnSpPr/>
            <p:nvPr/>
          </p:nvCxnSpPr>
          <p:spPr>
            <a:xfrm flipV="1">
              <a:off x="4538825" y="1781695"/>
              <a:ext cx="0" cy="6166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538825" y="1781695"/>
              <a:ext cx="16209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 rot="16200000">
            <a:off x="4940840" y="2603804"/>
            <a:ext cx="816880" cy="1620909"/>
            <a:chOff x="4538825" y="1781695"/>
            <a:chExt cx="1620906" cy="616611"/>
          </a:xfrm>
        </p:grpSpPr>
        <p:cxnSp>
          <p:nvCxnSpPr>
            <p:cNvPr id="51" name="直接连接符 50"/>
            <p:cNvCxnSpPr/>
            <p:nvPr/>
          </p:nvCxnSpPr>
          <p:spPr>
            <a:xfrm flipV="1">
              <a:off x="4538825" y="1781695"/>
              <a:ext cx="0" cy="61661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4538825" y="1781695"/>
              <a:ext cx="1620906" cy="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98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3293" y="1773383"/>
            <a:ext cx="565265" cy="2177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基础与现状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310" y="1773383"/>
            <a:ext cx="565265" cy="2177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绪论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5889" y="1414578"/>
            <a:ext cx="2062088" cy="3527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95192" y="1683355"/>
            <a:ext cx="1616006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分支覆盖特征谱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5192" y="2351409"/>
            <a:ext cx="1616006" cy="176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Relief</a:t>
            </a: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特征选择算法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95191" y="4409257"/>
            <a:ext cx="1616007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可疑代码推荐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51381" y="98485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纠错性软件维护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73920" y="1420629"/>
            <a:ext cx="5161620" cy="149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44251" y="98485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完善性软件维护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16809" y="1758239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函数抽取实例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22827" y="1753063"/>
            <a:ext cx="1051464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特征提取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089457" y="1753063"/>
            <a:ext cx="182057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梯度上升决策树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53549" y="1414578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16807" y="2512976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候选操作生成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89458" y="2510711"/>
            <a:ext cx="182057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函数抽取重构推荐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45793" y="2177395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/>
          <p:cNvCxnSpPr>
            <a:endCxn id="28" idx="1"/>
          </p:cNvCxnSpPr>
          <p:nvPr/>
        </p:nvCxnSpPr>
        <p:spPr>
          <a:xfrm>
            <a:off x="6463224" y="1922340"/>
            <a:ext cx="259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3"/>
            <a:endCxn id="29" idx="1"/>
          </p:cNvCxnSpPr>
          <p:nvPr/>
        </p:nvCxnSpPr>
        <p:spPr>
          <a:xfrm>
            <a:off x="7774291" y="1922340"/>
            <a:ext cx="315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1" idx="3"/>
            <a:endCxn id="63" idx="1"/>
          </p:cNvCxnSpPr>
          <p:nvPr/>
        </p:nvCxnSpPr>
        <p:spPr>
          <a:xfrm>
            <a:off x="6463222" y="2682253"/>
            <a:ext cx="257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3" idx="3"/>
            <a:endCxn id="33" idx="1"/>
          </p:cNvCxnSpPr>
          <p:nvPr/>
        </p:nvCxnSpPr>
        <p:spPr>
          <a:xfrm flipV="1">
            <a:off x="7774290" y="2679988"/>
            <a:ext cx="315168" cy="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891898" y="3442489"/>
            <a:ext cx="5143642" cy="149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016807" y="3780099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函数命名实例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23472" y="3777511"/>
            <a:ext cx="105001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编码器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089458" y="3781607"/>
            <a:ext cx="1820578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GRU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解码器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752349" y="3438957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16806" y="4524392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函数名预测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725955" y="4524392"/>
            <a:ext cx="105001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集束搜索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755481" y="4199636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箭头连接符 53"/>
          <p:cNvCxnSpPr>
            <a:stCxn id="46" idx="3"/>
            <a:endCxn id="47" idx="1"/>
          </p:cNvCxnSpPr>
          <p:nvPr/>
        </p:nvCxnSpPr>
        <p:spPr>
          <a:xfrm flipV="1">
            <a:off x="6463222" y="3946788"/>
            <a:ext cx="260250" cy="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3"/>
            <a:endCxn id="52" idx="1"/>
          </p:cNvCxnSpPr>
          <p:nvPr/>
        </p:nvCxnSpPr>
        <p:spPr>
          <a:xfrm>
            <a:off x="6463221" y="4693669"/>
            <a:ext cx="262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7" idx="3"/>
            <a:endCxn id="48" idx="1"/>
          </p:cNvCxnSpPr>
          <p:nvPr/>
        </p:nvCxnSpPr>
        <p:spPr>
          <a:xfrm>
            <a:off x="7773482" y="3946788"/>
            <a:ext cx="315976" cy="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084092" y="4524392"/>
            <a:ext cx="1820578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函数名推荐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箭头连接符 70"/>
          <p:cNvCxnSpPr>
            <a:stCxn id="52" idx="3"/>
            <a:endCxn id="66" idx="1"/>
          </p:cNvCxnSpPr>
          <p:nvPr/>
        </p:nvCxnSpPr>
        <p:spPr>
          <a:xfrm>
            <a:off x="7775965" y="4693669"/>
            <a:ext cx="308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409130" y="326563"/>
            <a:ext cx="7891858" cy="5075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4310419" y="471042"/>
            <a:ext cx="408928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 smtClean="0"/>
              <a:t>基于数据驱动的软件维护关键技术研究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0558289" y="1772287"/>
            <a:ext cx="565265" cy="2177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总结与展望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4678" y="4071448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第一章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463637" y="4073617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096882" y="3002741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119598" y="5020156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324723" y="5020157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0520160" y="4149185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第六章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/>
          <p:cNvCxnSpPr>
            <a:stCxn id="5" idx="3"/>
            <a:endCxn id="4" idx="1"/>
          </p:cNvCxnSpPr>
          <p:nvPr/>
        </p:nvCxnSpPr>
        <p:spPr>
          <a:xfrm>
            <a:off x="1184575" y="2862350"/>
            <a:ext cx="35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2108558" y="3300500"/>
            <a:ext cx="30057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2" idx="3"/>
            <a:endCxn id="75" idx="1"/>
          </p:cNvCxnSpPr>
          <p:nvPr/>
        </p:nvCxnSpPr>
        <p:spPr>
          <a:xfrm flipV="1">
            <a:off x="10300988" y="2861254"/>
            <a:ext cx="257301" cy="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720523" y="2512976"/>
            <a:ext cx="1053767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57035" y="3310518"/>
            <a:ext cx="1009650" cy="556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缺陷相关统计量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8" idx="2"/>
            <a:endCxn id="12" idx="0"/>
          </p:cNvCxnSpPr>
          <p:nvPr/>
        </p:nvCxnSpPr>
        <p:spPr>
          <a:xfrm>
            <a:off x="3703195" y="2021909"/>
            <a:ext cx="0" cy="32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2"/>
            <a:endCxn id="16" idx="0"/>
          </p:cNvCxnSpPr>
          <p:nvPr/>
        </p:nvCxnSpPr>
        <p:spPr>
          <a:xfrm>
            <a:off x="3703195" y="4116065"/>
            <a:ext cx="0" cy="29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4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71656"/>
              </p:ext>
            </p:extLst>
          </p:nvPr>
        </p:nvGraphicFramePr>
        <p:xfrm>
          <a:off x="895739" y="573578"/>
          <a:ext cx="11048461" cy="504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681">
                  <a:extLst>
                    <a:ext uri="{9D8B030D-6E8A-4147-A177-3AD203B41FA5}">
                      <a16:colId xmlns:a16="http://schemas.microsoft.com/office/drawing/2014/main" val="721590610"/>
                    </a:ext>
                  </a:extLst>
                </a:gridCol>
                <a:gridCol w="943910">
                  <a:extLst>
                    <a:ext uri="{9D8B030D-6E8A-4147-A177-3AD203B41FA5}">
                      <a16:colId xmlns:a16="http://schemas.microsoft.com/office/drawing/2014/main" val="1402168919"/>
                    </a:ext>
                  </a:extLst>
                </a:gridCol>
                <a:gridCol w="568515">
                  <a:extLst>
                    <a:ext uri="{9D8B030D-6E8A-4147-A177-3AD203B41FA5}">
                      <a16:colId xmlns:a16="http://schemas.microsoft.com/office/drawing/2014/main" val="4252615021"/>
                    </a:ext>
                  </a:extLst>
                </a:gridCol>
                <a:gridCol w="568515">
                  <a:extLst>
                    <a:ext uri="{9D8B030D-6E8A-4147-A177-3AD203B41FA5}">
                      <a16:colId xmlns:a16="http://schemas.microsoft.com/office/drawing/2014/main" val="4182182478"/>
                    </a:ext>
                  </a:extLst>
                </a:gridCol>
                <a:gridCol w="597422">
                  <a:extLst>
                    <a:ext uri="{9D8B030D-6E8A-4147-A177-3AD203B41FA5}">
                      <a16:colId xmlns:a16="http://schemas.microsoft.com/office/drawing/2014/main" val="4164069054"/>
                    </a:ext>
                  </a:extLst>
                </a:gridCol>
                <a:gridCol w="616694">
                  <a:extLst>
                    <a:ext uri="{9D8B030D-6E8A-4147-A177-3AD203B41FA5}">
                      <a16:colId xmlns:a16="http://schemas.microsoft.com/office/drawing/2014/main" val="1702300318"/>
                    </a:ext>
                  </a:extLst>
                </a:gridCol>
                <a:gridCol w="589890">
                  <a:extLst>
                    <a:ext uri="{9D8B030D-6E8A-4147-A177-3AD203B41FA5}">
                      <a16:colId xmlns:a16="http://schemas.microsoft.com/office/drawing/2014/main" val="3692580712"/>
                    </a:ext>
                  </a:extLst>
                </a:gridCol>
                <a:gridCol w="600925">
                  <a:extLst>
                    <a:ext uri="{9D8B030D-6E8A-4147-A177-3AD203B41FA5}">
                      <a16:colId xmlns:a16="http://schemas.microsoft.com/office/drawing/2014/main" val="4231619477"/>
                    </a:ext>
                  </a:extLst>
                </a:gridCol>
                <a:gridCol w="575173">
                  <a:extLst>
                    <a:ext uri="{9D8B030D-6E8A-4147-A177-3AD203B41FA5}">
                      <a16:colId xmlns:a16="http://schemas.microsoft.com/office/drawing/2014/main" val="2861783584"/>
                    </a:ext>
                  </a:extLst>
                </a:gridCol>
                <a:gridCol w="609511">
                  <a:extLst>
                    <a:ext uri="{9D8B030D-6E8A-4147-A177-3AD203B41FA5}">
                      <a16:colId xmlns:a16="http://schemas.microsoft.com/office/drawing/2014/main" val="757403397"/>
                    </a:ext>
                  </a:extLst>
                </a:gridCol>
                <a:gridCol w="643849">
                  <a:extLst>
                    <a:ext uri="{9D8B030D-6E8A-4147-A177-3AD203B41FA5}">
                      <a16:colId xmlns:a16="http://schemas.microsoft.com/office/drawing/2014/main" val="942491969"/>
                    </a:ext>
                  </a:extLst>
                </a:gridCol>
                <a:gridCol w="669604">
                  <a:extLst>
                    <a:ext uri="{9D8B030D-6E8A-4147-A177-3AD203B41FA5}">
                      <a16:colId xmlns:a16="http://schemas.microsoft.com/office/drawing/2014/main" val="1941175901"/>
                    </a:ext>
                  </a:extLst>
                </a:gridCol>
                <a:gridCol w="686772">
                  <a:extLst>
                    <a:ext uri="{9D8B030D-6E8A-4147-A177-3AD203B41FA5}">
                      <a16:colId xmlns:a16="http://schemas.microsoft.com/office/drawing/2014/main" val="2121501160"/>
                    </a:ext>
                  </a:extLst>
                </a:gridCol>
              </a:tblGrid>
              <a:tr h="38301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Entities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Suspiciousness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647990"/>
                  </a:ext>
                </a:extLst>
              </a:tr>
              <a:tr h="38301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579195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 esc(char*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s, char* 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{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147703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char result;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7715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(s[*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== ESCAPE) {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275334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if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(s[*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1] == ENDSTR) {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.t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075025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ENDSTR;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898998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/*should be result = ESCAPE;*/}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93234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else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1;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.f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238097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/*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should be 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*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+ 1; 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*/}}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246314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else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= s[*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.f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689096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return result;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486290"/>
                  </a:ext>
                </a:extLst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6008915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33527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84303" y="168573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7176797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7769291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367466" y="167640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59960" y="168573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571655" y="168884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433527" y="223934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433527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433527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76797" y="223934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176797" y="407125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08915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584303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176797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769291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367466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959960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571655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008915" y="4864358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959960" y="4864358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367466" y="2239345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367466" y="407125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584303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568004" y="2211357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769291" y="223312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584303" y="2239345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570576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769291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471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5400000">
            <a:off x="6351073" y="1583921"/>
            <a:ext cx="333309" cy="155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缺陷相关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统计量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 rot="5400000">
            <a:off x="6360967" y="2742428"/>
            <a:ext cx="313523" cy="155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可疑度计算公式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80" idx="3"/>
            <a:endCxn id="6" idx="2"/>
          </p:cNvCxnSpPr>
          <p:nvPr/>
        </p:nvCxnSpPr>
        <p:spPr>
          <a:xfrm flipV="1">
            <a:off x="5379919" y="2360580"/>
            <a:ext cx="361150" cy="63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0" idx="3"/>
            <a:endCxn id="7" idx="2"/>
          </p:cNvCxnSpPr>
          <p:nvPr/>
        </p:nvCxnSpPr>
        <p:spPr>
          <a:xfrm>
            <a:off x="5379919" y="2998367"/>
            <a:ext cx="361151" cy="52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83" idx="1"/>
          </p:cNvCxnSpPr>
          <p:nvPr/>
        </p:nvCxnSpPr>
        <p:spPr>
          <a:xfrm>
            <a:off x="7294386" y="2360580"/>
            <a:ext cx="424457" cy="63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0"/>
            <a:endCxn id="83" idx="1"/>
          </p:cNvCxnSpPr>
          <p:nvPr/>
        </p:nvCxnSpPr>
        <p:spPr>
          <a:xfrm flipV="1">
            <a:off x="7294387" y="2998367"/>
            <a:ext cx="424456" cy="52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116210" y="2044259"/>
            <a:ext cx="419626" cy="190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执行测试用例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60293" y="2044259"/>
            <a:ext cx="419626" cy="190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分支覆盖特征谱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18843" y="2044259"/>
            <a:ext cx="419626" cy="190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可疑度排序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箭头连接符 88"/>
          <p:cNvCxnSpPr>
            <a:stCxn id="79" idx="3"/>
            <a:endCxn id="80" idx="1"/>
          </p:cNvCxnSpPr>
          <p:nvPr/>
        </p:nvCxnSpPr>
        <p:spPr>
          <a:xfrm>
            <a:off x="4535836" y="2998367"/>
            <a:ext cx="424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8485261" y="2044259"/>
            <a:ext cx="419626" cy="190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代码按序 排查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/>
          <p:cNvCxnSpPr>
            <a:stCxn id="83" idx="3"/>
            <a:endCxn id="90" idx="1"/>
          </p:cNvCxnSpPr>
          <p:nvPr/>
        </p:nvCxnSpPr>
        <p:spPr>
          <a:xfrm>
            <a:off x="8138469" y="2998367"/>
            <a:ext cx="346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060655" y="2569553"/>
            <a:ext cx="90281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本文方法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59143" y="3712421"/>
            <a:ext cx="90281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传统方法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73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610743" y="4041542"/>
            <a:ext cx="2133600" cy="320675"/>
          </a:xfrm>
        </p:spPr>
        <p:txBody>
          <a:bodyPr/>
          <a:lstStyle/>
          <a:p>
            <a:pPr>
              <a:defRPr/>
            </a:pPr>
            <a:fld id="{13EA3E11-BA08-4CB2-9BDE-B9F2FCEF1AC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84" y="525328"/>
            <a:ext cx="8208912" cy="22613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88473" y="756457"/>
            <a:ext cx="7996843" cy="1295437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388" y="3214721"/>
            <a:ext cx="8206208" cy="1107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438" y="4546730"/>
            <a:ext cx="8208912" cy="1936064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5107027" y="2840050"/>
            <a:ext cx="323557" cy="31922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776451" y="3587339"/>
            <a:ext cx="6251171" cy="37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1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/>
          <p:cNvSpPr/>
          <p:nvPr/>
        </p:nvSpPr>
        <p:spPr>
          <a:xfrm>
            <a:off x="4735646" y="1504950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781674" y="1504950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881813" y="1504950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363351" y="3978697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470108" y="3978697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7197260" y="3969917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8150479" y="3969917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直接箭头连接符 131"/>
          <p:cNvCxnSpPr>
            <a:stCxn id="117" idx="2"/>
            <a:endCxn id="120" idx="0"/>
          </p:cNvCxnSpPr>
          <p:nvPr/>
        </p:nvCxnSpPr>
        <p:spPr>
          <a:xfrm flipH="1">
            <a:off x="4427998" y="1866900"/>
            <a:ext cx="1720389" cy="91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3605878" y="152834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3605878" y="276929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3605878" y="4002093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/>
          <p:cNvCxnSpPr>
            <a:stCxn id="117" idx="2"/>
            <a:endCxn id="121" idx="0"/>
          </p:cNvCxnSpPr>
          <p:nvPr/>
        </p:nvCxnSpPr>
        <p:spPr>
          <a:xfrm flipH="1">
            <a:off x="5398291" y="1866900"/>
            <a:ext cx="750096" cy="95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17" idx="2"/>
            <a:endCxn id="122" idx="0"/>
          </p:cNvCxnSpPr>
          <p:nvPr/>
        </p:nvCxnSpPr>
        <p:spPr>
          <a:xfrm flipH="1">
            <a:off x="6131717" y="1866900"/>
            <a:ext cx="16670" cy="95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17" idx="2"/>
            <a:endCxn id="123" idx="0"/>
          </p:cNvCxnSpPr>
          <p:nvPr/>
        </p:nvCxnSpPr>
        <p:spPr>
          <a:xfrm>
            <a:off x="6148387" y="1866900"/>
            <a:ext cx="1887412" cy="90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21" idx="2"/>
            <a:endCxn id="125" idx="0"/>
          </p:cNvCxnSpPr>
          <p:nvPr/>
        </p:nvCxnSpPr>
        <p:spPr>
          <a:xfrm flipH="1">
            <a:off x="4730064" y="3137111"/>
            <a:ext cx="597710" cy="84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21" idx="2"/>
            <a:endCxn id="126" idx="0"/>
          </p:cNvCxnSpPr>
          <p:nvPr/>
        </p:nvCxnSpPr>
        <p:spPr>
          <a:xfrm>
            <a:off x="5327774" y="3137111"/>
            <a:ext cx="509047" cy="84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3" idx="2"/>
            <a:endCxn id="127" idx="0"/>
          </p:cNvCxnSpPr>
          <p:nvPr/>
        </p:nvCxnSpPr>
        <p:spPr>
          <a:xfrm flipH="1">
            <a:off x="7563973" y="3137111"/>
            <a:ext cx="471826" cy="83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23" idx="2"/>
            <a:endCxn id="128" idx="0"/>
          </p:cNvCxnSpPr>
          <p:nvPr/>
        </p:nvCxnSpPr>
        <p:spPr>
          <a:xfrm>
            <a:off x="8035799" y="3137111"/>
            <a:ext cx="481393" cy="83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4061285" y="2782469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961061" y="2775161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864475" y="2775161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669086" y="2775161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6765672" y="2792695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直接箭头连接符 157"/>
          <p:cNvCxnSpPr>
            <a:stCxn id="117" idx="2"/>
          </p:cNvCxnSpPr>
          <p:nvPr/>
        </p:nvCxnSpPr>
        <p:spPr>
          <a:xfrm>
            <a:off x="6148387" y="1866900"/>
            <a:ext cx="763445" cy="94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774649" y="474968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>
            <a:stCxn id="30" idx="2"/>
            <a:endCxn id="116" idx="0"/>
          </p:cNvCxnSpPr>
          <p:nvPr/>
        </p:nvCxnSpPr>
        <p:spPr>
          <a:xfrm flipH="1">
            <a:off x="5102359" y="836918"/>
            <a:ext cx="1039003" cy="66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0" idx="2"/>
            <a:endCxn id="117" idx="0"/>
          </p:cNvCxnSpPr>
          <p:nvPr/>
        </p:nvCxnSpPr>
        <p:spPr>
          <a:xfrm>
            <a:off x="6141362" y="836918"/>
            <a:ext cx="7025" cy="66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0" idx="2"/>
            <a:endCxn id="119" idx="0"/>
          </p:cNvCxnSpPr>
          <p:nvPr/>
        </p:nvCxnSpPr>
        <p:spPr>
          <a:xfrm>
            <a:off x="6141362" y="836918"/>
            <a:ext cx="1107164" cy="66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93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19475" y="952500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Predictions:</a:t>
            </a: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stopBinLog   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stopLog         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stopLogInfo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binLog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binLogInfo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67250" y="1229499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(68.17%)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(29.43%)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(10.28%)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(6.94\%)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(0.87\%)</a:t>
            </a:r>
          </a:p>
        </p:txBody>
      </p:sp>
    </p:spTree>
    <p:extLst>
      <p:ext uri="{BB962C8B-B14F-4D97-AF65-F5344CB8AC3E}">
        <p14:creationId xmlns:p14="http://schemas.microsoft.com/office/powerpoint/2010/main" val="331970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/>
          <p:cNvSpPr/>
          <p:nvPr/>
        </p:nvSpPr>
        <p:spPr>
          <a:xfrm>
            <a:off x="4735646" y="1504950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781674" y="1504950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881813" y="1504950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363351" y="3978697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470108" y="3978697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7197260" y="3969917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8150479" y="3969917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直接箭头连接符 131"/>
          <p:cNvCxnSpPr>
            <a:stCxn id="117" idx="2"/>
            <a:endCxn id="120" idx="0"/>
          </p:cNvCxnSpPr>
          <p:nvPr/>
        </p:nvCxnSpPr>
        <p:spPr>
          <a:xfrm flipH="1">
            <a:off x="4427998" y="1866900"/>
            <a:ext cx="1720389" cy="91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3605878" y="152834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3605878" y="276929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3605878" y="4002093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/>
          <p:cNvCxnSpPr>
            <a:stCxn id="117" idx="2"/>
            <a:endCxn id="121" idx="0"/>
          </p:cNvCxnSpPr>
          <p:nvPr/>
        </p:nvCxnSpPr>
        <p:spPr>
          <a:xfrm flipH="1">
            <a:off x="5398291" y="1866900"/>
            <a:ext cx="750096" cy="95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17" idx="2"/>
            <a:endCxn id="122" idx="0"/>
          </p:cNvCxnSpPr>
          <p:nvPr/>
        </p:nvCxnSpPr>
        <p:spPr>
          <a:xfrm flipH="1">
            <a:off x="6131717" y="1866900"/>
            <a:ext cx="16670" cy="95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17" idx="2"/>
            <a:endCxn id="123" idx="0"/>
          </p:cNvCxnSpPr>
          <p:nvPr/>
        </p:nvCxnSpPr>
        <p:spPr>
          <a:xfrm>
            <a:off x="6148387" y="1866900"/>
            <a:ext cx="1887412" cy="90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21" idx="2"/>
            <a:endCxn id="125" idx="0"/>
          </p:cNvCxnSpPr>
          <p:nvPr/>
        </p:nvCxnSpPr>
        <p:spPr>
          <a:xfrm flipH="1">
            <a:off x="4730064" y="3137111"/>
            <a:ext cx="597710" cy="84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21" idx="2"/>
            <a:endCxn id="126" idx="0"/>
          </p:cNvCxnSpPr>
          <p:nvPr/>
        </p:nvCxnSpPr>
        <p:spPr>
          <a:xfrm>
            <a:off x="5327774" y="3137111"/>
            <a:ext cx="509047" cy="84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3" idx="2"/>
            <a:endCxn id="127" idx="0"/>
          </p:cNvCxnSpPr>
          <p:nvPr/>
        </p:nvCxnSpPr>
        <p:spPr>
          <a:xfrm flipH="1">
            <a:off x="7563973" y="3137111"/>
            <a:ext cx="471826" cy="83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23" idx="2"/>
            <a:endCxn id="128" idx="0"/>
          </p:cNvCxnSpPr>
          <p:nvPr/>
        </p:nvCxnSpPr>
        <p:spPr>
          <a:xfrm>
            <a:off x="8035799" y="3137111"/>
            <a:ext cx="481393" cy="83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4061285" y="2782469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961061" y="2775161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864475" y="2775161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669086" y="2775161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6765672" y="2792695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直接箭头连接符 157"/>
          <p:cNvCxnSpPr>
            <a:stCxn id="117" idx="2"/>
          </p:cNvCxnSpPr>
          <p:nvPr/>
        </p:nvCxnSpPr>
        <p:spPr>
          <a:xfrm>
            <a:off x="6148387" y="1866900"/>
            <a:ext cx="763445" cy="94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774649" y="474968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>
            <a:stCxn id="30" idx="2"/>
            <a:endCxn id="116" idx="0"/>
          </p:cNvCxnSpPr>
          <p:nvPr/>
        </p:nvCxnSpPr>
        <p:spPr>
          <a:xfrm flipH="1">
            <a:off x="5102359" y="836918"/>
            <a:ext cx="1039003" cy="66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0" idx="2"/>
            <a:endCxn id="117" idx="0"/>
          </p:cNvCxnSpPr>
          <p:nvPr/>
        </p:nvCxnSpPr>
        <p:spPr>
          <a:xfrm>
            <a:off x="6141362" y="836918"/>
            <a:ext cx="7025" cy="66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0" idx="2"/>
            <a:endCxn id="119" idx="0"/>
          </p:cNvCxnSpPr>
          <p:nvPr/>
        </p:nvCxnSpPr>
        <p:spPr>
          <a:xfrm>
            <a:off x="6141362" y="836918"/>
            <a:ext cx="1107164" cy="66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38674" y="1343025"/>
            <a:ext cx="3114676" cy="619125"/>
          </a:xfrm>
          <a:prstGeom prst="rect">
            <a:avLst/>
          </a:prstGeom>
          <a:noFill/>
          <a:ln w="19050">
            <a:solidFill>
              <a:srgbClr val="1B41E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984632" y="2639487"/>
            <a:ext cx="4519860" cy="619125"/>
          </a:xfrm>
          <a:prstGeom prst="rect">
            <a:avLst/>
          </a:prstGeom>
          <a:noFill/>
          <a:ln w="19050">
            <a:solidFill>
              <a:srgbClr val="1B41E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286250" y="3841329"/>
            <a:ext cx="1990725" cy="619125"/>
          </a:xfrm>
          <a:prstGeom prst="rect">
            <a:avLst/>
          </a:prstGeom>
          <a:noFill/>
          <a:ln w="19050">
            <a:solidFill>
              <a:srgbClr val="1B41E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92093" y="3850109"/>
            <a:ext cx="1899507" cy="619125"/>
          </a:xfrm>
          <a:prstGeom prst="rect">
            <a:avLst/>
          </a:prstGeom>
          <a:noFill/>
          <a:ln w="19050">
            <a:solidFill>
              <a:srgbClr val="1B41E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605986" y="48666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44181</TotalTime>
  <Words>342</Words>
  <Application>Microsoft Office PowerPoint</Application>
  <PresentationFormat>宽屏</PresentationFormat>
  <Paragraphs>173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思涵</dc:creator>
  <cp:lastModifiedBy>徐 思涵</cp:lastModifiedBy>
  <cp:revision>38</cp:revision>
  <dcterms:created xsi:type="dcterms:W3CDTF">2018-09-02T07:48:38Z</dcterms:created>
  <dcterms:modified xsi:type="dcterms:W3CDTF">2018-10-07T11:31:10Z</dcterms:modified>
</cp:coreProperties>
</file>