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软件维护类型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2E0-48C4-9120-9980E12A8E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32E0-48C4-9120-9980E12A8E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2E0-48C4-9120-9980E12A8E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32E0-48C4-9120-9980E12A8E5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2E0-48C4-9120-9980E12A8E5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2E0-48C4-9120-9980E12A8E5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2E0-48C4-9120-9980E12A8E5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2E0-48C4-9120-9980E12A8E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spc="0" baseline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纠错性软件维护</c:v>
                </c:pt>
                <c:pt idx="1">
                  <c:v>适应性软件维护</c:v>
                </c:pt>
                <c:pt idx="2">
                  <c:v>完善性软件维护</c:v>
                </c:pt>
                <c:pt idx="3">
                  <c:v>预防性软件维护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0.23</c:v>
                </c:pt>
                <c:pt idx="1">
                  <c:v>0.18</c:v>
                </c:pt>
                <c:pt idx="2">
                  <c:v>0.55000000000000004</c:v>
                </c:pt>
                <c:pt idx="3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E0-48C4-9120-9980E12A8E5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43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3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41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11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43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31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8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14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4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1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85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48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44218" y="2507672"/>
            <a:ext cx="989214" cy="548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原软件系统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59731" y="1507376"/>
            <a:ext cx="989214" cy="548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重构方法选择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流程图: 决策 10"/>
          <p:cNvSpPr/>
          <p:nvPr/>
        </p:nvSpPr>
        <p:spPr>
          <a:xfrm>
            <a:off x="7993628" y="2436750"/>
            <a:ext cx="1588522" cy="69048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一致性验证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59731" y="2507672"/>
            <a:ext cx="989214" cy="548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撤销重构操作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59731" y="3507968"/>
            <a:ext cx="989214" cy="548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新软件系统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>
            <a:stCxn id="9" idx="0"/>
            <a:endCxn id="10" idx="1"/>
          </p:cNvCxnSpPr>
          <p:nvPr/>
        </p:nvCxnSpPr>
        <p:spPr>
          <a:xfrm flipV="1">
            <a:off x="4538825" y="1781696"/>
            <a:ext cx="1620906" cy="7259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3"/>
            <a:endCxn id="11" idx="0"/>
          </p:cNvCxnSpPr>
          <p:nvPr/>
        </p:nvCxnSpPr>
        <p:spPr>
          <a:xfrm>
            <a:off x="7148945" y="1781696"/>
            <a:ext cx="1638944" cy="6550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1"/>
            <a:endCxn id="12" idx="3"/>
          </p:cNvCxnSpPr>
          <p:nvPr/>
        </p:nvCxnSpPr>
        <p:spPr>
          <a:xfrm flipH="1">
            <a:off x="7148945" y="2781991"/>
            <a:ext cx="84468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2"/>
            <a:endCxn id="13" idx="3"/>
          </p:cNvCxnSpPr>
          <p:nvPr/>
        </p:nvCxnSpPr>
        <p:spPr>
          <a:xfrm flipH="1">
            <a:off x="7148945" y="3127232"/>
            <a:ext cx="1638944" cy="6550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0"/>
            <a:endCxn id="10" idx="2"/>
          </p:cNvCxnSpPr>
          <p:nvPr/>
        </p:nvCxnSpPr>
        <p:spPr>
          <a:xfrm flipV="1">
            <a:off x="6654338" y="2056015"/>
            <a:ext cx="0" cy="4516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1"/>
            <a:endCxn id="9" idx="2"/>
          </p:cNvCxnSpPr>
          <p:nvPr/>
        </p:nvCxnSpPr>
        <p:spPr>
          <a:xfrm flipH="1" flipV="1">
            <a:off x="4538825" y="3056311"/>
            <a:ext cx="1620906" cy="72597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7225827" y="2469728"/>
            <a:ext cx="83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不通过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690917" y="3426578"/>
            <a:ext cx="83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291522" y="3411617"/>
            <a:ext cx="1483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（新一轮重构）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54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513454873"/>
              </p:ext>
            </p:extLst>
          </p:nvPr>
        </p:nvGraphicFramePr>
        <p:xfrm>
          <a:off x="108641" y="1421394"/>
          <a:ext cx="7525442" cy="4463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408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43293" y="1773383"/>
            <a:ext cx="565265" cy="2177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研究基础和现状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9310" y="1773383"/>
            <a:ext cx="565265" cy="2177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研究背景和意义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5889" y="976428"/>
            <a:ext cx="2062088" cy="3527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95192" y="1245205"/>
            <a:ext cx="1616006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分支覆盖特征谱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40734" y="1895105"/>
            <a:ext cx="481745" cy="176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相关统计量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45933" y="1895105"/>
            <a:ext cx="565265" cy="176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可疑度计算公式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64267" y="3971107"/>
            <a:ext cx="1844040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可疑代码推荐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/>
          <p:cNvCxnSpPr>
            <a:stCxn id="8" idx="2"/>
            <a:endCxn id="11" idx="0"/>
          </p:cNvCxnSpPr>
          <p:nvPr/>
        </p:nvCxnSpPr>
        <p:spPr>
          <a:xfrm flipH="1">
            <a:off x="3123367" y="1583759"/>
            <a:ext cx="495033" cy="31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2"/>
            <a:endCxn id="12" idx="0"/>
          </p:cNvCxnSpPr>
          <p:nvPr/>
        </p:nvCxnSpPr>
        <p:spPr>
          <a:xfrm>
            <a:off x="3618400" y="1583759"/>
            <a:ext cx="610166" cy="31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2"/>
            <a:endCxn id="16" idx="0"/>
          </p:cNvCxnSpPr>
          <p:nvPr/>
        </p:nvCxnSpPr>
        <p:spPr>
          <a:xfrm>
            <a:off x="3081607" y="3659761"/>
            <a:ext cx="604680" cy="31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  <a:endCxn id="16" idx="0"/>
          </p:cNvCxnSpPr>
          <p:nvPr/>
        </p:nvCxnSpPr>
        <p:spPr>
          <a:xfrm flipH="1">
            <a:off x="3686287" y="3659761"/>
            <a:ext cx="542279" cy="31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895192" y="496421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纠错性软件维护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873920" y="982479"/>
            <a:ext cx="5161620" cy="149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70683" y="496973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完善性软件维护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16809" y="1320089"/>
            <a:ext cx="1446415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函数抽取实例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22827" y="1314913"/>
            <a:ext cx="1051464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特征提取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089457" y="1314913"/>
            <a:ext cx="182057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梯度上升决策树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53549" y="976428"/>
            <a:ext cx="99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训练阶段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16807" y="2074826"/>
            <a:ext cx="1446415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候选操作生成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089458" y="2072561"/>
            <a:ext cx="182057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函数抽取重构推荐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745793" y="1739245"/>
            <a:ext cx="99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预测阶段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/>
          <p:cNvCxnSpPr>
            <a:endCxn id="28" idx="1"/>
          </p:cNvCxnSpPr>
          <p:nvPr/>
        </p:nvCxnSpPr>
        <p:spPr>
          <a:xfrm>
            <a:off x="6463224" y="1484190"/>
            <a:ext cx="259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3"/>
            <a:endCxn id="29" idx="1"/>
          </p:cNvCxnSpPr>
          <p:nvPr/>
        </p:nvCxnSpPr>
        <p:spPr>
          <a:xfrm>
            <a:off x="7774291" y="1484190"/>
            <a:ext cx="315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1" idx="3"/>
            <a:endCxn id="63" idx="1"/>
          </p:cNvCxnSpPr>
          <p:nvPr/>
        </p:nvCxnSpPr>
        <p:spPr>
          <a:xfrm>
            <a:off x="6463222" y="2244103"/>
            <a:ext cx="257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63" idx="3"/>
            <a:endCxn id="33" idx="1"/>
          </p:cNvCxnSpPr>
          <p:nvPr/>
        </p:nvCxnSpPr>
        <p:spPr>
          <a:xfrm flipV="1">
            <a:off x="7774290" y="2241838"/>
            <a:ext cx="315168" cy="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891898" y="3004339"/>
            <a:ext cx="5143642" cy="149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016807" y="3341949"/>
            <a:ext cx="1446415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函数命名实例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23472" y="3339361"/>
            <a:ext cx="1050010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序列表示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089458" y="3343457"/>
            <a:ext cx="1820578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层次注意力网络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752349" y="3000807"/>
            <a:ext cx="99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训练阶段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016806" y="4086242"/>
            <a:ext cx="1446415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函数名预测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725955" y="4086242"/>
            <a:ext cx="1050010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集束搜索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755481" y="3761486"/>
            <a:ext cx="99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预测阶段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4" name="直接箭头连接符 53"/>
          <p:cNvCxnSpPr>
            <a:stCxn id="46" idx="3"/>
            <a:endCxn id="47" idx="1"/>
          </p:cNvCxnSpPr>
          <p:nvPr/>
        </p:nvCxnSpPr>
        <p:spPr>
          <a:xfrm flipV="1">
            <a:off x="6463222" y="3508638"/>
            <a:ext cx="260250" cy="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0" idx="3"/>
            <a:endCxn id="52" idx="1"/>
          </p:cNvCxnSpPr>
          <p:nvPr/>
        </p:nvCxnSpPr>
        <p:spPr>
          <a:xfrm>
            <a:off x="6463221" y="4255519"/>
            <a:ext cx="262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7" idx="3"/>
            <a:endCxn id="48" idx="1"/>
          </p:cNvCxnSpPr>
          <p:nvPr/>
        </p:nvCxnSpPr>
        <p:spPr>
          <a:xfrm>
            <a:off x="7773482" y="3508638"/>
            <a:ext cx="315976" cy="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084092" y="4086242"/>
            <a:ext cx="1820578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函数名推荐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箭头连接符 70"/>
          <p:cNvCxnSpPr>
            <a:stCxn id="52" idx="3"/>
            <a:endCxn id="66" idx="1"/>
          </p:cNvCxnSpPr>
          <p:nvPr/>
        </p:nvCxnSpPr>
        <p:spPr>
          <a:xfrm>
            <a:off x="7775965" y="4255519"/>
            <a:ext cx="308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2409130" y="326563"/>
            <a:ext cx="7891858" cy="5075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4310419" y="471042"/>
            <a:ext cx="408928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dirty="0" smtClean="0"/>
              <a:t>基于数据驱动的软件维护关键技术研究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0558289" y="1772287"/>
            <a:ext cx="565265" cy="2177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总结与展望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34678" y="4071448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第一章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463637" y="4073617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096882" y="2564591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119598" y="4582006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324723" y="4582007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0520160" y="4149185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第六章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4" name="直接箭头连接符 83"/>
          <p:cNvCxnSpPr>
            <a:stCxn id="5" idx="3"/>
            <a:endCxn id="4" idx="1"/>
          </p:cNvCxnSpPr>
          <p:nvPr/>
        </p:nvCxnSpPr>
        <p:spPr>
          <a:xfrm>
            <a:off x="1184575" y="2862350"/>
            <a:ext cx="358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" idx="3"/>
            <a:endCxn id="72" idx="1"/>
          </p:cNvCxnSpPr>
          <p:nvPr/>
        </p:nvCxnSpPr>
        <p:spPr>
          <a:xfrm>
            <a:off x="2108558" y="2862350"/>
            <a:ext cx="30057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2" idx="3"/>
            <a:endCxn id="75" idx="1"/>
          </p:cNvCxnSpPr>
          <p:nvPr/>
        </p:nvCxnSpPr>
        <p:spPr>
          <a:xfrm flipV="1">
            <a:off x="10300988" y="2861254"/>
            <a:ext cx="257301" cy="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720523" y="2074826"/>
            <a:ext cx="1053767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24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871656"/>
              </p:ext>
            </p:extLst>
          </p:nvPr>
        </p:nvGraphicFramePr>
        <p:xfrm>
          <a:off x="895739" y="573578"/>
          <a:ext cx="11048461" cy="504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681">
                  <a:extLst>
                    <a:ext uri="{9D8B030D-6E8A-4147-A177-3AD203B41FA5}">
                      <a16:colId xmlns:a16="http://schemas.microsoft.com/office/drawing/2014/main" val="721590610"/>
                    </a:ext>
                  </a:extLst>
                </a:gridCol>
                <a:gridCol w="943910">
                  <a:extLst>
                    <a:ext uri="{9D8B030D-6E8A-4147-A177-3AD203B41FA5}">
                      <a16:colId xmlns:a16="http://schemas.microsoft.com/office/drawing/2014/main" val="1402168919"/>
                    </a:ext>
                  </a:extLst>
                </a:gridCol>
                <a:gridCol w="568515">
                  <a:extLst>
                    <a:ext uri="{9D8B030D-6E8A-4147-A177-3AD203B41FA5}">
                      <a16:colId xmlns:a16="http://schemas.microsoft.com/office/drawing/2014/main" val="4252615021"/>
                    </a:ext>
                  </a:extLst>
                </a:gridCol>
                <a:gridCol w="568515">
                  <a:extLst>
                    <a:ext uri="{9D8B030D-6E8A-4147-A177-3AD203B41FA5}">
                      <a16:colId xmlns:a16="http://schemas.microsoft.com/office/drawing/2014/main" val="4182182478"/>
                    </a:ext>
                  </a:extLst>
                </a:gridCol>
                <a:gridCol w="597422">
                  <a:extLst>
                    <a:ext uri="{9D8B030D-6E8A-4147-A177-3AD203B41FA5}">
                      <a16:colId xmlns:a16="http://schemas.microsoft.com/office/drawing/2014/main" val="4164069054"/>
                    </a:ext>
                  </a:extLst>
                </a:gridCol>
                <a:gridCol w="616694">
                  <a:extLst>
                    <a:ext uri="{9D8B030D-6E8A-4147-A177-3AD203B41FA5}">
                      <a16:colId xmlns:a16="http://schemas.microsoft.com/office/drawing/2014/main" val="1702300318"/>
                    </a:ext>
                  </a:extLst>
                </a:gridCol>
                <a:gridCol w="589890">
                  <a:extLst>
                    <a:ext uri="{9D8B030D-6E8A-4147-A177-3AD203B41FA5}">
                      <a16:colId xmlns:a16="http://schemas.microsoft.com/office/drawing/2014/main" val="3692580712"/>
                    </a:ext>
                  </a:extLst>
                </a:gridCol>
                <a:gridCol w="600925">
                  <a:extLst>
                    <a:ext uri="{9D8B030D-6E8A-4147-A177-3AD203B41FA5}">
                      <a16:colId xmlns:a16="http://schemas.microsoft.com/office/drawing/2014/main" val="4231619477"/>
                    </a:ext>
                  </a:extLst>
                </a:gridCol>
                <a:gridCol w="575173">
                  <a:extLst>
                    <a:ext uri="{9D8B030D-6E8A-4147-A177-3AD203B41FA5}">
                      <a16:colId xmlns:a16="http://schemas.microsoft.com/office/drawing/2014/main" val="2861783584"/>
                    </a:ext>
                  </a:extLst>
                </a:gridCol>
                <a:gridCol w="609511">
                  <a:extLst>
                    <a:ext uri="{9D8B030D-6E8A-4147-A177-3AD203B41FA5}">
                      <a16:colId xmlns:a16="http://schemas.microsoft.com/office/drawing/2014/main" val="757403397"/>
                    </a:ext>
                  </a:extLst>
                </a:gridCol>
                <a:gridCol w="643849">
                  <a:extLst>
                    <a:ext uri="{9D8B030D-6E8A-4147-A177-3AD203B41FA5}">
                      <a16:colId xmlns:a16="http://schemas.microsoft.com/office/drawing/2014/main" val="942491969"/>
                    </a:ext>
                  </a:extLst>
                </a:gridCol>
                <a:gridCol w="669604">
                  <a:extLst>
                    <a:ext uri="{9D8B030D-6E8A-4147-A177-3AD203B41FA5}">
                      <a16:colId xmlns:a16="http://schemas.microsoft.com/office/drawing/2014/main" val="1941175901"/>
                    </a:ext>
                  </a:extLst>
                </a:gridCol>
                <a:gridCol w="686772">
                  <a:extLst>
                    <a:ext uri="{9D8B030D-6E8A-4147-A177-3AD203B41FA5}">
                      <a16:colId xmlns:a16="http://schemas.microsoft.com/office/drawing/2014/main" val="2121501160"/>
                    </a:ext>
                  </a:extLst>
                </a:gridCol>
              </a:tblGrid>
              <a:tr h="38301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statements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Entities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Suspiciousness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647990"/>
                  </a:ext>
                </a:extLst>
              </a:tr>
              <a:tr h="38301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susp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susp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1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susp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11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579195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 esc(char*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s, char* </a:t>
                      </a:r>
                      <a:r>
                        <a:rPr lang="en-US" altLang="zh-CN" sz="16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{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147703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char result;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7715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(s[*</a:t>
                      </a:r>
                      <a:r>
                        <a:rPr lang="en-US" altLang="zh-CN" sz="16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== ESCAPE) {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.t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275334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if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(s[*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1] == ENDSTR) {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.t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075025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ENDSTR;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898998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/*should be result = ESCAPE;*/}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93234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else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*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*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1;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.f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238097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/*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should be *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*</a:t>
                      </a:r>
                      <a:r>
                        <a:rPr lang="en-US" altLang="zh-CN" sz="16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+ 1; 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*/}}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246314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else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= s[*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];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.f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689096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return result;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486290"/>
                  </a:ext>
                </a:extLst>
              </a:tr>
            </a:tbl>
          </a:graphicData>
        </a:graphic>
      </p:graphicFrame>
      <p:sp>
        <p:nvSpPr>
          <p:cNvPr id="5" name="椭圆 4"/>
          <p:cNvSpPr/>
          <p:nvPr/>
        </p:nvSpPr>
        <p:spPr>
          <a:xfrm>
            <a:off x="6008915" y="168262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5433527" y="168262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6584303" y="168573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7176797" y="168262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7769291" y="168262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367466" y="167640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59960" y="168573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571655" y="168884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433527" y="2239346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433527" y="3042264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433527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176797" y="2239346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176797" y="4071256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008915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584303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176797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769291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367466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959960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571655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008915" y="4864358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959960" y="4864358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367466" y="2239345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367466" y="4071256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584303" y="3042264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9568004" y="2211357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769291" y="2233124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584303" y="2239345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9570576" y="3042264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769291" y="3042264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471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5400000">
            <a:off x="6351073" y="1583921"/>
            <a:ext cx="333309" cy="155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缺陷相关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统计量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 rot="5400000">
            <a:off x="6360967" y="2742428"/>
            <a:ext cx="313523" cy="155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可疑度计算公式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>
            <a:stCxn id="80" idx="3"/>
            <a:endCxn id="6" idx="2"/>
          </p:cNvCxnSpPr>
          <p:nvPr/>
        </p:nvCxnSpPr>
        <p:spPr>
          <a:xfrm flipV="1">
            <a:off x="5379919" y="2360580"/>
            <a:ext cx="361150" cy="63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0" idx="3"/>
            <a:endCxn id="7" idx="2"/>
          </p:cNvCxnSpPr>
          <p:nvPr/>
        </p:nvCxnSpPr>
        <p:spPr>
          <a:xfrm>
            <a:off x="5379919" y="2998367"/>
            <a:ext cx="361151" cy="52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0"/>
            <a:endCxn id="83" idx="1"/>
          </p:cNvCxnSpPr>
          <p:nvPr/>
        </p:nvCxnSpPr>
        <p:spPr>
          <a:xfrm>
            <a:off x="7294386" y="2360580"/>
            <a:ext cx="424457" cy="63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0"/>
            <a:endCxn id="83" idx="1"/>
          </p:cNvCxnSpPr>
          <p:nvPr/>
        </p:nvCxnSpPr>
        <p:spPr>
          <a:xfrm flipV="1">
            <a:off x="7294387" y="2998367"/>
            <a:ext cx="424456" cy="52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4116210" y="2044259"/>
            <a:ext cx="419626" cy="1908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执行测试用例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960293" y="2044259"/>
            <a:ext cx="419626" cy="1908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分支覆盖特征谱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18843" y="2044259"/>
            <a:ext cx="419626" cy="1908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可疑度排序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箭头连接符 88"/>
          <p:cNvCxnSpPr>
            <a:stCxn id="79" idx="3"/>
            <a:endCxn id="80" idx="1"/>
          </p:cNvCxnSpPr>
          <p:nvPr/>
        </p:nvCxnSpPr>
        <p:spPr>
          <a:xfrm>
            <a:off x="4535836" y="2998367"/>
            <a:ext cx="424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8485261" y="2044259"/>
            <a:ext cx="419626" cy="1908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代码按序 排查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/>
          <p:cNvCxnSpPr>
            <a:stCxn id="83" idx="3"/>
            <a:endCxn id="90" idx="1"/>
          </p:cNvCxnSpPr>
          <p:nvPr/>
        </p:nvCxnSpPr>
        <p:spPr>
          <a:xfrm>
            <a:off x="8138469" y="2998367"/>
            <a:ext cx="346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060655" y="2569553"/>
            <a:ext cx="90281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本文方法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59143" y="3712421"/>
            <a:ext cx="90281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传统方法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73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610743" y="4041542"/>
            <a:ext cx="2133600" cy="320675"/>
          </a:xfrm>
        </p:spPr>
        <p:txBody>
          <a:bodyPr/>
          <a:lstStyle/>
          <a:p>
            <a:pPr>
              <a:defRPr/>
            </a:pPr>
            <a:fld id="{13EA3E11-BA08-4CB2-9BDE-B9F2FCEF1AC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84" y="525328"/>
            <a:ext cx="8208912" cy="226132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88473" y="756457"/>
            <a:ext cx="7996843" cy="1295437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388" y="3214721"/>
            <a:ext cx="8206208" cy="1107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438" y="4546730"/>
            <a:ext cx="8208912" cy="1936064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5107027" y="2840050"/>
            <a:ext cx="323557" cy="31922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776451" y="3587339"/>
            <a:ext cx="6251171" cy="376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41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115"/>
          <p:cNvSpPr/>
          <p:nvPr/>
        </p:nvSpPr>
        <p:spPr>
          <a:xfrm>
            <a:off x="4735646" y="1504950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781674" y="1504950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6881813" y="1504950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4363351" y="4140622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470108" y="4140622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7197260" y="4131842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8150479" y="4131842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2" name="直接箭头连接符 131"/>
          <p:cNvCxnSpPr>
            <a:stCxn id="117" idx="2"/>
            <a:endCxn id="120" idx="0"/>
          </p:cNvCxnSpPr>
          <p:nvPr/>
        </p:nvCxnSpPr>
        <p:spPr>
          <a:xfrm flipH="1">
            <a:off x="4427998" y="1866900"/>
            <a:ext cx="1720389" cy="96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3605878" y="152834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3605878" y="2816924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3605878" y="416401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直接箭头连接符 140"/>
          <p:cNvCxnSpPr>
            <a:stCxn id="117" idx="2"/>
            <a:endCxn id="121" idx="0"/>
          </p:cNvCxnSpPr>
          <p:nvPr/>
        </p:nvCxnSpPr>
        <p:spPr>
          <a:xfrm flipH="1">
            <a:off x="5398291" y="1866900"/>
            <a:ext cx="750096" cy="95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17" idx="2"/>
            <a:endCxn id="122" idx="0"/>
          </p:cNvCxnSpPr>
          <p:nvPr/>
        </p:nvCxnSpPr>
        <p:spPr>
          <a:xfrm flipH="1">
            <a:off x="6131717" y="1866900"/>
            <a:ext cx="16670" cy="95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17" idx="2"/>
            <a:endCxn id="123" idx="0"/>
          </p:cNvCxnSpPr>
          <p:nvPr/>
        </p:nvCxnSpPr>
        <p:spPr>
          <a:xfrm>
            <a:off x="6148387" y="1866900"/>
            <a:ext cx="1887412" cy="95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21" idx="2"/>
            <a:endCxn id="125" idx="0"/>
          </p:cNvCxnSpPr>
          <p:nvPr/>
        </p:nvCxnSpPr>
        <p:spPr>
          <a:xfrm flipH="1">
            <a:off x="4730064" y="3184736"/>
            <a:ext cx="597710" cy="95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21" idx="2"/>
            <a:endCxn id="126" idx="0"/>
          </p:cNvCxnSpPr>
          <p:nvPr/>
        </p:nvCxnSpPr>
        <p:spPr>
          <a:xfrm>
            <a:off x="5327774" y="3184736"/>
            <a:ext cx="509047" cy="95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23" idx="2"/>
            <a:endCxn id="127" idx="0"/>
          </p:cNvCxnSpPr>
          <p:nvPr/>
        </p:nvCxnSpPr>
        <p:spPr>
          <a:xfrm flipH="1">
            <a:off x="7563973" y="3184736"/>
            <a:ext cx="471826" cy="947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23" idx="2"/>
            <a:endCxn id="128" idx="0"/>
          </p:cNvCxnSpPr>
          <p:nvPr/>
        </p:nvCxnSpPr>
        <p:spPr>
          <a:xfrm>
            <a:off x="8035799" y="3184736"/>
            <a:ext cx="481393" cy="947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4061285" y="2830094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4961061" y="2822786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864475" y="2822786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7669086" y="2822786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6765672" y="2840320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8" name="直接箭头连接符 157"/>
          <p:cNvCxnSpPr>
            <a:stCxn id="117" idx="2"/>
          </p:cNvCxnSpPr>
          <p:nvPr/>
        </p:nvCxnSpPr>
        <p:spPr>
          <a:xfrm>
            <a:off x="6148387" y="1866900"/>
            <a:ext cx="763445" cy="947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774649" y="474968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>
            <a:stCxn id="30" idx="2"/>
            <a:endCxn id="116" idx="0"/>
          </p:cNvCxnSpPr>
          <p:nvPr/>
        </p:nvCxnSpPr>
        <p:spPr>
          <a:xfrm flipH="1">
            <a:off x="5102359" y="836918"/>
            <a:ext cx="1039003" cy="66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0" idx="2"/>
            <a:endCxn id="117" idx="0"/>
          </p:cNvCxnSpPr>
          <p:nvPr/>
        </p:nvCxnSpPr>
        <p:spPr>
          <a:xfrm>
            <a:off x="6141362" y="836918"/>
            <a:ext cx="7025" cy="66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0" idx="2"/>
            <a:endCxn id="119" idx="0"/>
          </p:cNvCxnSpPr>
          <p:nvPr/>
        </p:nvCxnSpPr>
        <p:spPr>
          <a:xfrm>
            <a:off x="6141362" y="836918"/>
            <a:ext cx="1107164" cy="66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93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19475" y="952500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Predictions:</a:t>
            </a:r>
          </a:p>
          <a:p>
            <a:endParaRPr lang="en-US" altLang="zh-CN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stopBinLog   </a:t>
            </a: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stopLog         </a:t>
            </a: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stopLogInfo</a:t>
            </a: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binLog</a:t>
            </a: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binLogInfo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67250" y="1229499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(68.17%)</a:t>
            </a: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(29.43%)</a:t>
            </a: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(10.28%)</a:t>
            </a: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(6.94\%)</a:t>
            </a: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(0.87\%)</a:t>
            </a:r>
          </a:p>
        </p:txBody>
      </p:sp>
    </p:spTree>
    <p:extLst>
      <p:ext uri="{BB962C8B-B14F-4D97-AF65-F5344CB8AC3E}">
        <p14:creationId xmlns:p14="http://schemas.microsoft.com/office/powerpoint/2010/main" val="331970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38195</TotalTime>
  <Words>307</Words>
  <Application>Microsoft Office PowerPoint</Application>
  <PresentationFormat>宽屏</PresentationFormat>
  <Paragraphs>133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思涵</dc:creator>
  <cp:lastModifiedBy>徐 思涵</cp:lastModifiedBy>
  <cp:revision>33</cp:revision>
  <dcterms:created xsi:type="dcterms:W3CDTF">2018-09-02T07:48:38Z</dcterms:created>
  <dcterms:modified xsi:type="dcterms:W3CDTF">2018-10-03T07:45:17Z</dcterms:modified>
</cp:coreProperties>
</file>