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0" r:id="rId4"/>
    <p:sldId id="258" r:id="rId5"/>
    <p:sldId id="259" r:id="rId6"/>
    <p:sldId id="261" r:id="rId7"/>
    <p:sldId id="256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36"/>
    <p:restoredTop sz="96240"/>
  </p:normalViewPr>
  <p:slideViewPr>
    <p:cSldViewPr snapToGrid="0" snapToObjects="1">
      <p:cViewPr varScale="1">
        <p:scale>
          <a:sx n="125" d="100"/>
          <a:sy n="125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F6E6-A311-8349-9D5B-C81587CA0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91AC0D-F152-A246-B003-8C7D99F79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A06D4-61EE-4949-8E8C-BAC7578B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FB292-CF39-0142-88BB-CD0B7B0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EAE05-5CC7-4443-8C0D-F4A4D0A3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75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CA79C-3449-6C48-AFA2-435AF550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3FEF8-DACF-844A-9988-1B7CDCCF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A50C63-10D8-BD46-96A7-DE937AEC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44191-1A04-4D4B-8366-2D878061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F2790-61F0-FB41-989A-30C1DE3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65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E5EB1A-81EB-7F40-8942-12A020634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4FA6F-4D94-1E42-B662-BDB2FA938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C8A64-BD38-6E47-AF51-E2D8EFD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BF658-0887-4846-BB4E-65C3D74B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FF855-AA04-B44A-95D3-7ABC4ED9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05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ABE6-D58E-1740-BA16-55AFA77E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E7FEB-824C-1C42-9ECE-663B29DD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3F928-ED94-B649-87DD-70B8C72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B3A09-61C5-1D43-9A8D-04A44CE3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74B9F-6279-844A-9003-A5FC2261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42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61B18-9115-484F-BC16-2164C938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45DBF-B874-9B42-8FD1-177A2FD8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D4323-4551-BC4F-B3B3-17A2FF3F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BDE793-0AB9-8A40-8676-F0760918F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8675F-8F9D-6240-B831-C2C2472F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86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7FEEA-01EA-524D-A29F-E9A3AFA6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A22FE-FE74-0F49-8F7E-7760E9228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D9B16-84CE-2940-BF1C-BE481807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41DC0-D58A-E946-8D32-A301E2CF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766C9-81EF-AC40-852C-D926954C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B1ACD-A28B-C44D-803A-6E768D54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88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0E525-7018-B148-AC17-F10BFA4E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A9B68-4B48-D04E-9A02-C3894CA7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EBBDA3-D3A0-5C44-88A3-90828D26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02C49-0CA5-9B4B-AEF0-C91DD5BC9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A5B72-373F-CB44-ACD5-02C285749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321B45-596B-E042-814E-94700C41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E80703-650A-8B4B-865E-EC655045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101444-DBCA-004F-92B6-CA49D0ED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80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87989-BA20-7A4E-808B-78959189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4C6CD4-BF95-C849-B187-0B7EB556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61CC2A-FF72-7444-B2E1-3F648930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C01860-63DA-E54A-A38B-FB455F87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79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56E76-2EB0-314C-9016-2453B4C3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79BB74-9489-D446-83D0-A2CB128B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7DD03-D187-954C-BE3E-051772E6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90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7E97-23E4-FE40-B1D2-1CB5A5B0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FAB7F-27EF-7644-A657-B00B8EBB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FE279-44A4-0449-82CF-91BA977E1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9D84DC-5EE8-044B-ACCC-3BD0F5E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206EA-E20C-304F-8240-08EF3BB6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E15BD-2D2E-8E44-824C-04B1DE91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80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0674E-A7AA-9248-976C-970B2748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B40EA0-A3D4-A743-9044-3A12C3C76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C9A0FC-DEE2-604C-810A-6B3E7EB8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E60D47-BF7A-5046-83FE-7F1B9A35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9282A-FB8B-EE40-8143-404D0FBD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A52C9-A783-7C4D-9F0E-CFFC83EA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8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4358E8-E8C2-2C4B-B685-68856715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8B1CD-CF79-8740-8C56-43C65F82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4602A-DBF3-0D40-A704-22E84E194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4E8E-B2F6-D04E-AEC7-CE8F31A2291D}" type="datetimeFigureOut">
              <a:rPr kumimoji="1" lang="zh-CN" altLang="en-US" smtClean="0"/>
              <a:t>2021/1/21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49D6A-CC41-B246-B732-7BC738487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5C2B3-43CE-A040-8641-2C627BB73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4A10-A730-5C44-9E08-B6CBAD08AA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5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7693-3C0A-E543-89FE-8A45AC2FA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C01D89-9405-6646-A7C7-670E30F4D965}"/>
              </a:ext>
            </a:extLst>
          </p:cNvPr>
          <p:cNvSpPr/>
          <p:nvPr/>
        </p:nvSpPr>
        <p:spPr>
          <a:xfrm>
            <a:off x="4402152" y="3853934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 Zhang (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张炼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2021.01.21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8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6C033AC-779C-2B44-8573-0B568413D196}"/>
              </a:ext>
            </a:extLst>
          </p:cNvPr>
          <p:cNvSpPr/>
          <p:nvPr/>
        </p:nvSpPr>
        <p:spPr>
          <a:xfrm>
            <a:off x="982895" y="1508808"/>
            <a:ext cx="100001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GitHub(https://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github.com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/)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是一个代码托管平台，</a:t>
            </a:r>
            <a:r>
              <a:rPr lang="zh-CN" alt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方便多人合作写程序、写文章、分享文件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latinLnBrk="1"/>
            <a:endParaRPr lang="en-US" altLang="zh-C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免费用户只能使用公共仓库，也就是代码要公开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付费用户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Github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Pro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可以建私人仓库，可以邀请指定的人查看仓库</a:t>
            </a:r>
          </a:p>
          <a:p>
            <a:endParaRPr lang="en-US" altLang="zh-CN" dirty="0"/>
          </a:p>
          <a:p>
            <a:r>
              <a:rPr lang="zh-CN" altLang="en-US" dirty="0"/>
              <a:t>注：用</a:t>
            </a:r>
            <a:r>
              <a:rPr lang="en-US" altLang="zh-CN" dirty="0" err="1"/>
              <a:t>edu</a:t>
            </a:r>
            <a:r>
              <a:rPr lang="zh-CN" altLang="en-US" dirty="0"/>
              <a:t>结尾的邮箱可以申请使用</a:t>
            </a:r>
            <a:r>
              <a:rPr lang="en-US" altLang="zh-CN" dirty="0" err="1"/>
              <a:t>Github</a:t>
            </a:r>
            <a:r>
              <a:rPr lang="en-US" altLang="zh-CN" dirty="0"/>
              <a:t> Pro</a:t>
            </a:r>
          </a:p>
          <a:p>
            <a:r>
              <a:rPr lang="en-US" altLang="zh-CN" dirty="0"/>
              <a:t>       </a:t>
            </a:r>
            <a:r>
              <a:rPr lang="zh-CN" altLang="en-US" dirty="0"/>
              <a:t>申请网址</a:t>
            </a:r>
            <a:r>
              <a:rPr lang="en-US" altLang="zh-CN" dirty="0"/>
              <a:t>: https://</a:t>
            </a:r>
            <a:r>
              <a:rPr lang="en-US" altLang="zh-CN" dirty="0" err="1"/>
              <a:t>education.github.com</a:t>
            </a:r>
            <a:r>
              <a:rPr lang="en-US" altLang="zh-CN" dirty="0"/>
              <a:t>/</a:t>
            </a:r>
            <a:br>
              <a:rPr lang="zh-CN" altLang="en-US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0B2F12D-27F5-FF4E-918D-9CBCA007CE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GitHub</a:t>
            </a:r>
            <a:r>
              <a:rPr kumimoji="1" lang="zh-CN" altLang="en-US" b="1" dirty="0"/>
              <a:t>简介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12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ED9D-42D4-EC4A-8611-9BB61634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注册账户以及创建仓库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6BE8BF-CA0D-B74D-87E8-CD91610B46F6}"/>
              </a:ext>
            </a:extLst>
          </p:cNvPr>
          <p:cNvSpPr txBox="1"/>
          <p:nvPr/>
        </p:nvSpPr>
        <p:spPr>
          <a:xfrm>
            <a:off x="976045" y="1602769"/>
            <a:ext cx="89076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注册</a:t>
            </a:r>
            <a:r>
              <a:rPr lang="en-US" altLang="zh-CN" dirty="0"/>
              <a:t>GitHub</a:t>
            </a:r>
            <a:r>
              <a:rPr lang="zh-CN" altLang="en-US" dirty="0"/>
              <a:t>账号，官网地址：</a:t>
            </a:r>
            <a:r>
              <a:rPr lang="en-US" altLang="zh-CN" u="sng" dirty="0">
                <a:hlinkClick r:id="rId2"/>
              </a:rPr>
              <a:t>https://github.com/</a:t>
            </a:r>
            <a:endParaRPr lang="en-US" altLang="zh-CN" u="sng" dirty="0"/>
          </a:p>
          <a:p>
            <a:pPr latinLnBrk="1"/>
            <a:endParaRPr lang="en-US" altLang="zh-CN" u="sng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创建仓库了，点击右上角</a:t>
            </a:r>
            <a:r>
              <a:rPr lang="en-US" altLang="zh-CN" dirty="0"/>
              <a:t>+</a:t>
            </a:r>
            <a:r>
              <a:rPr lang="zh-CN" altLang="en-US" dirty="0"/>
              <a:t>号，</a:t>
            </a:r>
            <a:r>
              <a:rPr lang="en-US" altLang="zh-CN" dirty="0"/>
              <a:t>New Repository</a:t>
            </a:r>
            <a:r>
              <a:rPr lang="zh-CN" altLang="en-US" dirty="0"/>
              <a:t>，之后会出现一些仓库的配置信息</a:t>
            </a:r>
            <a:r>
              <a:rPr lang="en-US" altLang="zh-CN" dirty="0"/>
              <a:t>: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 latinLnBrk="1">
              <a:buFont typeface="Arial" panose="020B0604020202020204" pitchFamily="34" charset="0"/>
              <a:buChar char="•"/>
            </a:pPr>
            <a:r>
              <a:rPr lang="en-US" altLang="zh-CN" b="1" dirty="0"/>
              <a:t>Public or Private</a:t>
            </a:r>
          </a:p>
          <a:p>
            <a:pPr marL="742950" lvl="1" indent="-285750" latinLnBrk="1">
              <a:buFont typeface="Arial" panose="020B0604020202020204" pitchFamily="34" charset="0"/>
              <a:buChar char="•"/>
            </a:pPr>
            <a:r>
              <a:rPr lang="en-US" altLang="zh-CN" b="1" dirty="0"/>
              <a:t>Add a README file</a:t>
            </a:r>
          </a:p>
          <a:p>
            <a:pPr marL="742950" lvl="1" indent="-285750" latinLnBrk="1">
              <a:buFont typeface="Arial" panose="020B0604020202020204" pitchFamily="34" charset="0"/>
              <a:buChar char="•"/>
            </a:pPr>
            <a:r>
              <a:rPr lang="en-US" altLang="zh-CN" b="1" dirty="0"/>
              <a:t>Add .</a:t>
            </a:r>
            <a:r>
              <a:rPr lang="en-US" altLang="zh-CN" b="1" dirty="0" err="1"/>
              <a:t>gitignore</a:t>
            </a:r>
            <a:r>
              <a:rPr lang="en-US" altLang="zh-CN" b="1" dirty="0"/>
              <a:t> </a:t>
            </a:r>
          </a:p>
          <a:p>
            <a:pPr marL="742950" lvl="1" indent="-285750" latinLnBrk="1">
              <a:buFont typeface="Arial" panose="020B0604020202020204" pitchFamily="34" charset="0"/>
              <a:buChar char="•"/>
            </a:pPr>
            <a:endParaRPr lang="en-US" altLang="zh-CN" b="1" dirty="0"/>
          </a:p>
          <a:p>
            <a:pPr lvl="1" latinLnBrk="1"/>
            <a:r>
              <a:rPr lang="zh-CN" altLang="en-US" dirty="0"/>
              <a:t>点击</a:t>
            </a:r>
            <a:r>
              <a:rPr lang="en-US" altLang="zh-CN" dirty="0"/>
              <a:t>Create repository </a:t>
            </a:r>
          </a:p>
          <a:p>
            <a:pPr lvl="1" latinLnBrk="1"/>
            <a:endParaRPr lang="zh-CN" altLang="en-US" dirty="0"/>
          </a:p>
          <a:p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00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常用命令和Git 团队使用规范指南| HelloDog">
            <a:extLst>
              <a:ext uri="{FF2B5EF4-FFF2-40B4-BE49-F238E27FC236}">
                <a16:creationId xmlns:a16="http://schemas.microsoft.com/office/drawing/2014/main" id="{D6DA7004-57A1-424E-887C-3812889B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4723"/>
            <a:ext cx="7577362" cy="53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B83910-5E89-2641-96F2-6EF04CB72AD9}"/>
              </a:ext>
            </a:extLst>
          </p:cNvPr>
          <p:cNvSpPr txBox="1"/>
          <p:nvPr/>
        </p:nvSpPr>
        <p:spPr>
          <a:xfrm>
            <a:off x="7577362" y="102741"/>
            <a:ext cx="461463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常用的命令：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Step 1: </a:t>
            </a:r>
            <a:r>
              <a:rPr kumimoji="1" lang="zh-CN" altLang="en-US" b="1" dirty="0"/>
              <a:t>需要在本地利用</a:t>
            </a:r>
            <a:r>
              <a:rPr kumimoji="1" lang="en-US" altLang="zh-CN" b="1" dirty="0"/>
              <a:t>git clone</a:t>
            </a:r>
            <a:r>
              <a:rPr kumimoji="1" lang="zh-CN" altLang="en-US" b="1" dirty="0"/>
              <a:t>获得</a:t>
            </a:r>
            <a:r>
              <a:rPr kumimoji="1" lang="en-US" altLang="zh-CN" b="1" dirty="0"/>
              <a:t>repository.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git clone 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Step 2: </a:t>
            </a:r>
            <a:r>
              <a:rPr kumimoji="1" lang="zh-CN" altLang="en-US" b="1" dirty="0"/>
              <a:t>获取远程仓库最新的</a:t>
            </a:r>
            <a:r>
              <a:rPr kumimoji="1" lang="en-US" altLang="zh-CN" b="1" dirty="0"/>
              <a:t>update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git pull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Step 3: </a:t>
            </a:r>
            <a:r>
              <a:rPr kumimoji="1" lang="zh-CN" altLang="en-US" b="1" dirty="0"/>
              <a:t>推送本地仓库的</a:t>
            </a:r>
            <a:r>
              <a:rPr kumimoji="1" lang="en-US" altLang="zh-CN" b="1" dirty="0"/>
              <a:t>update</a:t>
            </a:r>
            <a:r>
              <a:rPr kumimoji="1" lang="zh-CN" altLang="en-US" b="1" dirty="0"/>
              <a:t>到远程仓库</a:t>
            </a:r>
            <a:endParaRPr kumimoji="1" lang="en-US" altLang="zh-CN" b="1" dirty="0"/>
          </a:p>
          <a:p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添加本地新文件到远程仓库</a:t>
            </a:r>
            <a:endParaRPr kumimoji="1" lang="en-US" altLang="zh-CN" dirty="0"/>
          </a:p>
          <a:p>
            <a:r>
              <a:rPr kumimoji="1" lang="zh-CN" altLang="en-US" dirty="0"/>
              <a:t>    </a:t>
            </a:r>
            <a:r>
              <a:rPr kumimoji="1" lang="en-US" altLang="zh-CN" dirty="0"/>
              <a:t> git add filename</a:t>
            </a:r>
          </a:p>
          <a:p>
            <a:r>
              <a:rPr kumimoji="1" lang="zh-CN" altLang="en-US" dirty="0"/>
              <a:t>     </a:t>
            </a:r>
            <a:r>
              <a:rPr kumimoji="1" lang="en-US" altLang="zh-CN" dirty="0"/>
              <a:t>git commit -m “add a new file”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删除远程仓库某个文件</a:t>
            </a:r>
            <a:endParaRPr kumimoji="1" lang="en-US" altLang="zh-CN" dirty="0"/>
          </a:p>
          <a:p>
            <a:r>
              <a:rPr kumimoji="1" lang="en-US" altLang="zh-CN" dirty="0"/>
              <a:t>     git rm filename</a:t>
            </a:r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    git commit -m “remove a file”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将本地修改的文件</a:t>
            </a:r>
            <a:endParaRPr kumimoji="1" lang="en-US" altLang="zh-CN" dirty="0"/>
          </a:p>
          <a:p>
            <a:r>
              <a:rPr kumimoji="1" lang="en-US" altLang="zh-CN" dirty="0"/>
              <a:t>     git commit -a -m “ say something”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最后</a:t>
            </a:r>
            <a:r>
              <a:rPr kumimoji="1" lang="en-US" altLang="zh-CN" dirty="0"/>
              <a:t>:</a:t>
            </a:r>
            <a:r>
              <a:rPr kumimoji="1" lang="en-US" altLang="zh-CN" sz="1400" dirty="0"/>
              <a:t> </a:t>
            </a:r>
            <a:r>
              <a:rPr kumimoji="1" lang="en-US" altLang="zh-CN" dirty="0"/>
              <a:t>git push</a:t>
            </a:r>
          </a:p>
          <a:p>
            <a:r>
              <a:rPr kumimoji="1" lang="en-US" altLang="zh-CN" dirty="0"/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BDB303-4AC4-B946-80B3-6AB8F8147D83}"/>
              </a:ext>
            </a:extLst>
          </p:cNvPr>
          <p:cNvSpPr/>
          <p:nvPr/>
        </p:nvSpPr>
        <p:spPr>
          <a:xfrm>
            <a:off x="0" y="6285484"/>
            <a:ext cx="5388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Checkout:</a:t>
            </a:r>
            <a:r>
              <a:rPr kumimoji="1" lang="zh-CN" altLang="en-US" dirty="0"/>
              <a:t> 工作区做了一些修改，但是之后想撤回。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158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ED9D-42D4-EC4A-8611-9BB61634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使用</a:t>
            </a:r>
            <a:r>
              <a:rPr lang="en-US" altLang="zh-CN" b="1" dirty="0"/>
              <a:t>GitHub</a:t>
            </a:r>
            <a:r>
              <a:rPr lang="zh-CN" altLang="en-US" b="1" dirty="0"/>
              <a:t>的三种方式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6BE8BF-CA0D-B74D-87E8-CD91610B46F6}"/>
              </a:ext>
            </a:extLst>
          </p:cNvPr>
          <p:cNvSpPr txBox="1"/>
          <p:nvPr/>
        </p:nvSpPr>
        <p:spPr>
          <a:xfrm>
            <a:off x="976045" y="1602769"/>
            <a:ext cx="8907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网页直接操作</a:t>
            </a:r>
            <a:r>
              <a:rPr lang="en-US" altLang="zh-CN" dirty="0"/>
              <a:t>(</a:t>
            </a:r>
            <a:r>
              <a:rPr lang="zh-CN" altLang="en-US" dirty="0"/>
              <a:t>不推荐、很多文档无法操作</a:t>
            </a:r>
            <a:r>
              <a:rPr lang="en-US" altLang="zh-CN" dirty="0"/>
              <a:t>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/>
              <a:t>GitHub Desktop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zh-CN" dirty="0"/>
              <a:t>Terminal </a:t>
            </a:r>
            <a:r>
              <a:rPr lang="zh-CN" altLang="en-US" dirty="0"/>
              <a:t>命令行操作</a:t>
            </a: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zh-CN" altLang="en-US" dirty="0"/>
          </a:p>
          <a:p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5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ED9D-42D4-EC4A-8611-9BB61634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其他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6BE8BF-CA0D-B74D-87E8-CD91610B46F6}"/>
              </a:ext>
            </a:extLst>
          </p:cNvPr>
          <p:cNvSpPr txBox="1"/>
          <p:nvPr/>
        </p:nvSpPr>
        <p:spPr>
          <a:xfrm>
            <a:off x="976045" y="1602769"/>
            <a:ext cx="8907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通过</a:t>
            </a:r>
            <a:r>
              <a:rPr lang="en-US" altLang="zh-CN" dirty="0"/>
              <a:t>terminal</a:t>
            </a:r>
            <a:r>
              <a:rPr lang="zh-CN" altLang="en-US" dirty="0"/>
              <a:t>免密登陆：利用公钥</a:t>
            </a:r>
            <a:r>
              <a:rPr lang="en-US" altLang="zh-CN" dirty="0"/>
              <a:t>-</a:t>
            </a:r>
            <a:r>
              <a:rPr lang="zh-CN" altLang="en-US" dirty="0"/>
              <a:t>私钥</a:t>
            </a:r>
            <a:r>
              <a:rPr lang="en-US" altLang="zh-CN" dirty="0"/>
              <a:t>(https://</a:t>
            </a:r>
            <a:r>
              <a:rPr lang="en-US" altLang="zh-CN" dirty="0" err="1"/>
              <a:t>juejin.cn</a:t>
            </a:r>
            <a:r>
              <a:rPr lang="en-US" altLang="zh-CN" dirty="0"/>
              <a:t>/post/6844903976287092749)</a:t>
            </a: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避免使用</a:t>
            </a:r>
            <a:r>
              <a:rPr lang="en-US" altLang="zh-CN" dirty="0"/>
              <a:t>git add *        </a:t>
            </a:r>
            <a:r>
              <a:rPr lang="zh-CN" altLang="en-US" dirty="0"/>
              <a:t>可以使用</a:t>
            </a:r>
            <a:r>
              <a:rPr lang="en-US" altLang="zh-CN" dirty="0"/>
              <a:t>git add *.</a:t>
            </a:r>
            <a:r>
              <a:rPr lang="en-US" altLang="zh-CN" dirty="0" err="1"/>
              <a:t>tex</a:t>
            </a:r>
            <a:r>
              <a:rPr lang="en-US" altLang="zh-CN" dirty="0"/>
              <a:t>    </a:t>
            </a:r>
            <a:r>
              <a:rPr lang="zh-CN" altLang="en-US" dirty="0"/>
              <a:t>或者   </a:t>
            </a:r>
            <a:r>
              <a:rPr lang="en-US" altLang="zh-CN" dirty="0"/>
              <a:t>git add *.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latinLnBrk="1"/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与他人合作，出现冲突怎么办？</a:t>
            </a: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修改了、删除了一些文件，之后后悔了，怎么办？</a:t>
            </a: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zh-CN" altLang="en-US" dirty="0"/>
          </a:p>
          <a:p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643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7693-3C0A-E543-89FE-8A45AC2FA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Code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C02B91-8F14-C04D-A712-64493AAD4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4320" y="4393883"/>
            <a:ext cx="4572000" cy="1655762"/>
          </a:xfrm>
        </p:spPr>
        <p:txBody>
          <a:bodyPr>
            <a:normAutofit/>
          </a:bodyPr>
          <a:lstStyle/>
          <a:p>
            <a:endParaRPr kumimoji="1" lang="en-US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Tune parameters efficiently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Clarify a unified language/plot</a:t>
            </a:r>
            <a:endParaRPr kumimoji="1" lang="en-US" altLang="zh-CN" sz="2000" dirty="0">
              <a:ea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C01D89-9405-6646-A7C7-670E30F4D965}"/>
              </a:ext>
            </a:extLst>
          </p:cNvPr>
          <p:cNvSpPr/>
          <p:nvPr/>
        </p:nvSpPr>
        <p:spPr>
          <a:xfrm>
            <a:off x="4402152" y="3853934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 Zhang (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张炼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2021.01.21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66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770D83F-8DA3-C947-BB7A-448966DC77D8}"/>
              </a:ext>
            </a:extLst>
          </p:cNvPr>
          <p:cNvSpPr txBox="1"/>
          <p:nvPr/>
        </p:nvSpPr>
        <p:spPr>
          <a:xfrm>
            <a:off x="918046" y="1841612"/>
            <a:ext cx="99705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batch_loss</a:t>
            </a:r>
            <a:r>
              <a:rPr kumimoji="1" lang="en-US" altLang="zh-CN" dirty="0"/>
              <a:t>: </a:t>
            </a:r>
            <a:r>
              <a:rPr kumimoji="1" lang="zh-CN" altLang="en-US" dirty="0"/>
              <a:t>训练过程中，一个</a:t>
            </a:r>
            <a:r>
              <a:rPr kumimoji="1" lang="en-US" altLang="zh-CN" dirty="0"/>
              <a:t>epoch</a:t>
            </a:r>
            <a:r>
              <a:rPr kumimoji="1" lang="zh-CN" altLang="en-US" dirty="0"/>
              <a:t>有多个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，每个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都是利用</a:t>
            </a:r>
            <a:r>
              <a:rPr kumimoji="1" lang="en-US" altLang="zh-CN" dirty="0"/>
              <a:t>batch loss</a:t>
            </a:r>
            <a:r>
              <a:rPr kumimoji="1" lang="zh-CN" altLang="en-US" dirty="0"/>
              <a:t>来做梯度下降</a:t>
            </a:r>
            <a:r>
              <a:rPr kumimoji="1"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r>
              <a:rPr kumimoji="1" lang="en-US" altLang="zh-CN" dirty="0"/>
              <a:t>     output = model(input)</a:t>
            </a:r>
          </a:p>
          <a:p>
            <a:r>
              <a:rPr kumimoji="1" lang="en-US" altLang="zh-CN" dirty="0"/>
              <a:t>     </a:t>
            </a:r>
            <a:r>
              <a:rPr kumimoji="1" lang="en-US" altLang="zh-CN" dirty="0">
                <a:solidFill>
                  <a:srgbClr val="FF0000"/>
                </a:solidFill>
              </a:rPr>
              <a:t>loss = criterion(output, target)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 </a:t>
            </a:r>
            <a:r>
              <a:rPr kumimoji="1" lang="en-US" altLang="zh-CN" dirty="0" err="1"/>
              <a:t>optimizer.zero_grad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      </a:t>
            </a:r>
            <a:r>
              <a:rPr kumimoji="1" lang="en-US" altLang="zh-CN" dirty="0" err="1"/>
              <a:t>loss.backward</a:t>
            </a:r>
            <a:r>
              <a:rPr kumimoji="1" lang="en-US" altLang="zh-CN" dirty="0"/>
              <a:t>()</a:t>
            </a:r>
          </a:p>
          <a:p>
            <a:r>
              <a:rPr kumimoji="1" lang="en-US" altLang="zh-CN" dirty="0"/>
              <a:t>      </a:t>
            </a:r>
            <a:r>
              <a:rPr kumimoji="1" lang="en-US" altLang="zh-CN" dirty="0" err="1"/>
              <a:t>optimizer.step</a:t>
            </a:r>
            <a:r>
              <a:rPr kumimoji="1" lang="en-US" altLang="zh-CN" dirty="0"/>
              <a:t>(closure=closure)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     </a:t>
            </a:r>
            <a:r>
              <a:rPr kumimoji="1" lang="zh-CN" altLang="en-US" dirty="0"/>
              <a:t>注意：这个地方的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是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在一个</a:t>
            </a:r>
            <a:r>
              <a:rPr kumimoji="1" lang="en-US" altLang="zh-CN" dirty="0"/>
              <a:t>batch</a:t>
            </a:r>
            <a:r>
              <a:rPr kumimoji="1" lang="zh-CN" altLang="en-US" dirty="0"/>
              <a:t>上的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，不是所有训练数据的</a:t>
            </a:r>
            <a:r>
              <a:rPr kumimoji="1" lang="en-US" altLang="zh-CN" dirty="0"/>
              <a:t>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training loss, training accuracy: </a:t>
            </a:r>
            <a:r>
              <a:rPr lang="zh-CN" altLang="en-US" dirty="0"/>
              <a:t>指当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epoch</a:t>
            </a:r>
            <a:r>
              <a:rPr lang="zh-CN" altLang="en-US" dirty="0">
                <a:solidFill>
                  <a:srgbClr val="FF0000"/>
                </a:solidFill>
              </a:rPr>
              <a:t>跑完</a:t>
            </a:r>
            <a:r>
              <a:rPr lang="zh-CN" altLang="en-US" dirty="0"/>
              <a:t>之后得到一个</a:t>
            </a:r>
            <a:r>
              <a:rPr lang="en-US" altLang="zh-CN" dirty="0"/>
              <a:t>model</a:t>
            </a:r>
            <a:r>
              <a:rPr lang="zh-CN" altLang="en-US" dirty="0"/>
              <a:t>，使用这个</a:t>
            </a:r>
            <a:r>
              <a:rPr lang="en-US" altLang="zh-CN" dirty="0"/>
              <a:t>model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所有训练集数据</a:t>
            </a:r>
            <a:r>
              <a:rPr lang="zh-CN" altLang="en-US" dirty="0"/>
              <a:t>求</a:t>
            </a:r>
            <a:r>
              <a:rPr lang="en-US" altLang="zh-CN" dirty="0"/>
              <a:t>loss</a:t>
            </a:r>
            <a:r>
              <a:rPr lang="zh-CN" altLang="en-US" dirty="0"/>
              <a:t>和</a:t>
            </a:r>
            <a:r>
              <a:rPr lang="en-US" altLang="zh-CN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test loss, test accuracy: </a:t>
            </a:r>
            <a:r>
              <a:rPr lang="zh-CN" altLang="en-US" dirty="0"/>
              <a:t>指当</a:t>
            </a: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dirty="0">
                <a:solidFill>
                  <a:srgbClr val="FF0000"/>
                </a:solidFill>
              </a:rPr>
              <a:t>epoch</a:t>
            </a:r>
            <a:r>
              <a:rPr lang="zh-CN" altLang="en-US" dirty="0">
                <a:solidFill>
                  <a:srgbClr val="FF0000"/>
                </a:solidFill>
              </a:rPr>
              <a:t>跑完</a:t>
            </a:r>
            <a:r>
              <a:rPr lang="zh-CN" altLang="en-US" dirty="0"/>
              <a:t>之后得到一个</a:t>
            </a:r>
            <a:r>
              <a:rPr lang="en-US" altLang="zh-CN" dirty="0"/>
              <a:t>model</a:t>
            </a:r>
            <a:r>
              <a:rPr lang="zh-CN" altLang="en-US" dirty="0"/>
              <a:t>，使用这个</a:t>
            </a:r>
            <a:r>
              <a:rPr lang="en-US" altLang="zh-CN" dirty="0"/>
              <a:t>model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所有测试集数据</a:t>
            </a:r>
            <a:r>
              <a:rPr lang="zh-CN" altLang="en-US" dirty="0"/>
              <a:t>求</a:t>
            </a:r>
            <a:r>
              <a:rPr lang="en-US" altLang="zh-CN" dirty="0"/>
              <a:t>loss</a:t>
            </a:r>
            <a:r>
              <a:rPr lang="zh-CN" altLang="en-US" dirty="0"/>
              <a:t>和</a:t>
            </a:r>
            <a:r>
              <a:rPr lang="en-US" altLang="zh-CN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CD163B6-6EF2-6247-BD2C-7A53AA28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结果展示</a:t>
            </a:r>
          </a:p>
        </p:txBody>
      </p:sp>
    </p:spTree>
    <p:extLst>
      <p:ext uri="{BB962C8B-B14F-4D97-AF65-F5344CB8AC3E}">
        <p14:creationId xmlns:p14="http://schemas.microsoft.com/office/powerpoint/2010/main" val="32019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B0F5A-4EDC-0C4E-875D-FDE38161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结果展示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BC6944-8D82-754A-A158-23F250B3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288"/>
            <a:ext cx="12192000" cy="32634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5191C0-6A8A-A945-AC4C-5006F70D4B6F}"/>
              </a:ext>
            </a:extLst>
          </p:cNvPr>
          <p:cNvSpPr txBox="1"/>
          <p:nvPr/>
        </p:nvSpPr>
        <p:spPr>
          <a:xfrm>
            <a:off x="553156" y="5226756"/>
            <a:ext cx="11356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展示： </a:t>
            </a:r>
            <a:r>
              <a:rPr kumimoji="1" lang="en-US" altLang="zh-CN" dirty="0"/>
              <a:t>(1) Training loss 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 epoch </a:t>
            </a:r>
            <a:r>
              <a:rPr kumimoji="1" lang="zh-CN" altLang="en-US" dirty="0"/>
              <a:t>或者 </a:t>
            </a:r>
            <a:r>
              <a:rPr kumimoji="1" lang="en-US" altLang="zh-CN" dirty="0"/>
              <a:t>Training accuracy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 epoch</a:t>
            </a:r>
          </a:p>
          <a:p>
            <a:r>
              <a:rPr kumimoji="1" lang="en-US" altLang="zh-CN" dirty="0"/>
              <a:t>            (2) Test accuracy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 epoch</a:t>
            </a:r>
          </a:p>
          <a:p>
            <a:r>
              <a:rPr kumimoji="1" lang="en-US" altLang="zh-CN" dirty="0"/>
              <a:t>            (3) Learning rate </a:t>
            </a:r>
            <a:r>
              <a:rPr kumimoji="1" lang="en-US" altLang="zh-CN" dirty="0" err="1"/>
              <a:t>v.s</a:t>
            </a:r>
            <a:r>
              <a:rPr kumimoji="1" lang="en-US" altLang="zh-CN" dirty="0"/>
              <a:t>. epoch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44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571</Words>
  <Application>Microsoft Macintosh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Helvetica Neue</vt:lpstr>
      <vt:lpstr>Times New Roman</vt:lpstr>
      <vt:lpstr>Office 主题​​</vt:lpstr>
      <vt:lpstr>Github</vt:lpstr>
      <vt:lpstr>PowerPoint 演示文稿</vt:lpstr>
      <vt:lpstr>注册账户以及创建仓库</vt:lpstr>
      <vt:lpstr>PowerPoint 演示文稿</vt:lpstr>
      <vt:lpstr>使用GitHub的三种方式</vt:lpstr>
      <vt:lpstr>其他</vt:lpstr>
      <vt:lpstr>Deep Learning Code</vt:lpstr>
      <vt:lpstr>结果展示</vt:lpstr>
      <vt:lpstr>结果展示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Code</dc:title>
  <dc:creator>14476</dc:creator>
  <cp:lastModifiedBy>14476</cp:lastModifiedBy>
  <cp:revision>27</cp:revision>
  <dcterms:created xsi:type="dcterms:W3CDTF">2021-01-20T07:49:52Z</dcterms:created>
  <dcterms:modified xsi:type="dcterms:W3CDTF">2021-01-20T17:04:40Z</dcterms:modified>
</cp:coreProperties>
</file>