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97" r:id="rId3"/>
    <p:sldId id="258" r:id="rId4"/>
    <p:sldId id="298" r:id="rId5"/>
    <p:sldId id="300" r:id="rId6"/>
    <p:sldId id="301" r:id="rId7"/>
    <p:sldId id="302" r:id="rId8"/>
    <p:sldId id="303" r:id="rId9"/>
    <p:sldId id="304" r:id="rId10"/>
    <p:sldId id="314" r:id="rId11"/>
    <p:sldId id="306" r:id="rId12"/>
    <p:sldId id="315" r:id="rId13"/>
    <p:sldId id="299" r:id="rId14"/>
    <p:sldId id="259" r:id="rId15"/>
    <p:sldId id="263" r:id="rId16"/>
    <p:sldId id="264" r:id="rId17"/>
    <p:sldId id="265" r:id="rId18"/>
    <p:sldId id="307" r:id="rId19"/>
    <p:sldId id="266" r:id="rId20"/>
    <p:sldId id="308" r:id="rId21"/>
    <p:sldId id="267" r:id="rId22"/>
    <p:sldId id="268" r:id="rId23"/>
    <p:sldId id="269" r:id="rId24"/>
    <p:sldId id="270" r:id="rId25"/>
    <p:sldId id="309" r:id="rId26"/>
    <p:sldId id="271" r:id="rId27"/>
    <p:sldId id="272" r:id="rId28"/>
    <p:sldId id="273" r:id="rId29"/>
    <p:sldId id="310" r:id="rId30"/>
    <p:sldId id="274" r:id="rId31"/>
    <p:sldId id="275" r:id="rId32"/>
    <p:sldId id="311" r:id="rId33"/>
    <p:sldId id="276" r:id="rId34"/>
    <p:sldId id="277" r:id="rId35"/>
    <p:sldId id="313" r:id="rId36"/>
    <p:sldId id="312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04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47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5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78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9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34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8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76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3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EF74-1257-46FC-9559-F7F9548276B5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2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EF74-1257-46FC-9559-F7F9548276B5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F1CF8-1DF0-4CAC-8AFB-9387D1169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15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rryl.in/zh/linux-sed-comman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281881"/>
            <a:ext cx="9144000" cy="2001688"/>
          </a:xfrm>
          <a:solidFill>
            <a:srgbClr val="00B0F0"/>
          </a:solidFill>
        </p:spPr>
        <p:txBody>
          <a:bodyPr>
            <a:normAutofit/>
          </a:bodyPr>
          <a:lstStyle/>
          <a:p>
            <a:b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zh-TW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</a:t>
            </a:r>
            <a:r>
              <a:rPr lang="zh-TW" altLang="en-US" sz="5400" dirty="0"/>
              <a:t>攻防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實務測試</a:t>
            </a:r>
            <a:b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zh-TW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1800" y="4916300"/>
            <a:ext cx="59805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File Inclusion (</a:t>
            </a:r>
            <a:r>
              <a:rPr lang="zh-TW" altLang="en-US" sz="2800" dirty="0"/>
              <a:t>檔案載入</a:t>
            </a:r>
            <a:r>
              <a:rPr lang="en-US" altLang="zh-TW" sz="2800" dirty="0"/>
              <a:t>)</a:t>
            </a:r>
            <a:br>
              <a:rPr lang="en-US" altLang="zh-TW" sz="2800" dirty="0"/>
            </a:br>
            <a:r>
              <a:rPr lang="en-US" altLang="zh-TW" sz="2800" dirty="0"/>
              <a:t>Local File Inclusion(LFI)</a:t>
            </a:r>
          </a:p>
          <a:p>
            <a:r>
              <a:rPr lang="en-US" altLang="zh-TW" sz="2800" dirty="0"/>
              <a:t>Remote File Inclusion(RFI)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043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0EB14-D645-4B4D-9F6F-2F0BEAC5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328DFCE-09DE-454A-BC4F-7636C3C0C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10497"/>
            <a:ext cx="7886700" cy="4181594"/>
          </a:xfrm>
        </p:spPr>
      </p:pic>
    </p:spTree>
    <p:extLst>
      <p:ext uri="{BB962C8B-B14F-4D97-AF65-F5344CB8AC3E}">
        <p14:creationId xmlns:p14="http://schemas.microsoft.com/office/powerpoint/2010/main" val="56669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952586" cy="1011092"/>
          </a:xfrm>
        </p:spPr>
        <p:txBody>
          <a:bodyPr/>
          <a:lstStyle/>
          <a:p>
            <a:r>
              <a:rPr lang="zh-TW" altLang="en-US" dirty="0"/>
              <a:t>環境建置成功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340" y="1271443"/>
            <a:ext cx="6406521" cy="53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0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FE771-C891-4B3B-98A0-EC576B08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589231B-0D7C-44B4-A0DF-BDEA9AA13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76200"/>
            <a:ext cx="7886700" cy="2850187"/>
          </a:xfrm>
        </p:spPr>
      </p:pic>
    </p:spTree>
    <p:extLst>
      <p:ext uri="{BB962C8B-B14F-4D97-AF65-F5344CB8AC3E}">
        <p14:creationId xmlns:p14="http://schemas.microsoft.com/office/powerpoint/2010/main" val="236389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14618"/>
            <a:ext cx="9144000" cy="16717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DVWA_1.10_low</a:t>
            </a:r>
          </a:p>
          <a:p>
            <a:pPr algn="ctr"/>
            <a:r>
              <a:rPr lang="zh-TW" altLang="en-US" sz="3600" dirty="0"/>
              <a:t>初階攻擊</a:t>
            </a:r>
            <a:endParaRPr lang="en-US" altLang="zh-TW" sz="3600" dirty="0"/>
          </a:p>
        </p:txBody>
      </p:sp>
      <p:sp>
        <p:nvSpPr>
          <p:cNvPr id="3" name="矩形 2"/>
          <p:cNvSpPr/>
          <p:nvPr/>
        </p:nvSpPr>
        <p:spPr>
          <a:xfrm>
            <a:off x="327891" y="2706622"/>
            <a:ext cx="39393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600" dirty="0"/>
              <a:t>Red team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51150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99"/>
          <a:stretch/>
        </p:blipFill>
        <p:spPr>
          <a:xfrm>
            <a:off x="1636425" y="2055815"/>
            <a:ext cx="6878927" cy="366296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"/>
            <a:ext cx="9144000" cy="165330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/>
              <a:t>正常測試看看 </a:t>
            </a:r>
            <a:r>
              <a:rPr lang="en-US" altLang="zh-TW" sz="3200" dirty="0"/>
              <a:t>==</a:t>
            </a:r>
            <a:r>
              <a:rPr lang="zh-TW" altLang="en-US" sz="3200" dirty="0"/>
              <a:t> </a:t>
            </a:r>
            <a:r>
              <a:rPr lang="en-US" altLang="zh-TW" sz="3200" dirty="0"/>
              <a:t>&gt;</a:t>
            </a:r>
            <a:r>
              <a:rPr lang="zh-TW" altLang="en-US" sz="3200" dirty="0"/>
              <a:t>點選底下連結</a:t>
            </a:r>
            <a:endParaRPr lang="en-US" altLang="zh-TW" sz="3200" dirty="0"/>
          </a:p>
          <a:p>
            <a:r>
              <a:rPr lang="zh-TW" altLang="en-US" sz="3200" dirty="0"/>
              <a:t>看看網址欄有何變化</a:t>
            </a:r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11" name="向右箭號 10"/>
          <p:cNvSpPr/>
          <p:nvPr/>
        </p:nvSpPr>
        <p:spPr>
          <a:xfrm>
            <a:off x="797195" y="5162809"/>
            <a:ext cx="840259" cy="7661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點選</a:t>
            </a:r>
          </a:p>
        </p:txBody>
      </p:sp>
      <p:sp>
        <p:nvSpPr>
          <p:cNvPr id="2" name="圓角矩形 1"/>
          <p:cNvSpPr/>
          <p:nvPr/>
        </p:nvSpPr>
        <p:spPr>
          <a:xfrm>
            <a:off x="4174836" y="3676073"/>
            <a:ext cx="2650837" cy="5726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44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8615" y="3266509"/>
            <a:ext cx="7886700" cy="47561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http://IP/DVWA/vulnerabilities/fi/?</a:t>
            </a:r>
            <a:r>
              <a:rPr lang="en-US" altLang="zh-TW" dirty="0"/>
              <a:t>page=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615" y="6118097"/>
            <a:ext cx="801624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http://</a:t>
            </a:r>
            <a:r>
              <a:rPr lang="en-US" altLang="zh-TW" sz="1600" dirty="0"/>
              <a:t>IP</a:t>
            </a:r>
            <a:r>
              <a:rPr lang="zh-TW" altLang="en-US" sz="1600" dirty="0"/>
              <a:t>/DVWA/vulnerabilities/fi/? </a:t>
            </a:r>
            <a:r>
              <a:rPr lang="zh-TW" altLang="en-US" sz="2400" dirty="0"/>
              <a:t>page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http://www.google.com</a:t>
            </a:r>
          </a:p>
        </p:txBody>
      </p:sp>
      <p:sp>
        <p:nvSpPr>
          <p:cNvPr id="5" name="矩形 4"/>
          <p:cNvSpPr/>
          <p:nvPr/>
        </p:nvSpPr>
        <p:spPr>
          <a:xfrm>
            <a:off x="624840" y="1456795"/>
            <a:ext cx="63093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http://IP/DVWA/vulnerabilities/fi/?</a:t>
            </a:r>
            <a:r>
              <a:rPr lang="en-US" altLang="zh-TW" sz="2400" dirty="0"/>
              <a:t>page=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file1.php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/>
              <a:t>測試是否存在</a:t>
            </a:r>
            <a:r>
              <a:rPr lang="en-US" altLang="zh-TW" sz="3200" dirty="0"/>
              <a:t>File inclusion vulnerability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52084" y="1030651"/>
            <a:ext cx="6013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原本是要讀取</a:t>
            </a:r>
            <a:r>
              <a:rPr lang="en-US" altLang="zh-TW" sz="2400" dirty="0" err="1"/>
              <a:t>webServer</a:t>
            </a:r>
            <a:r>
              <a:rPr lang="zh-TW" altLang="en-US" sz="2400" dirty="0"/>
              <a:t>上的</a:t>
            </a:r>
            <a:r>
              <a:rPr lang="en-US" altLang="zh-TW" sz="2400" dirty="0"/>
              <a:t>file1.php</a:t>
            </a:r>
            <a:r>
              <a:rPr lang="zh-TW" altLang="en-US" sz="2400" dirty="0"/>
              <a:t>來執行</a:t>
            </a:r>
          </a:p>
        </p:txBody>
      </p:sp>
      <p:sp>
        <p:nvSpPr>
          <p:cNvPr id="8" name="矩形 7"/>
          <p:cNvSpPr/>
          <p:nvPr/>
        </p:nvSpPr>
        <p:spPr>
          <a:xfrm>
            <a:off x="177165" y="2681734"/>
            <a:ext cx="7706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卻被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不肖客</a:t>
            </a:r>
            <a:r>
              <a:rPr lang="zh-TW" altLang="en-US" sz="3200" dirty="0"/>
              <a:t>用來讀取</a:t>
            </a:r>
            <a:r>
              <a:rPr lang="en-US" altLang="zh-TW" sz="3200" dirty="0" err="1"/>
              <a:t>webServer</a:t>
            </a:r>
            <a:r>
              <a:rPr lang="zh-TW" altLang="en-US" sz="3200" dirty="0"/>
              <a:t>上的密碼檔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348615" y="4029783"/>
            <a:ext cx="7886700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/>
              <a:t>http://IP/DVWA/vulnerabilities/fi/?</a:t>
            </a:r>
            <a:r>
              <a:rPr lang="en-US" altLang="zh-TW" dirty="0"/>
              <a:t>page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../../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9835" y="5067576"/>
            <a:ext cx="73661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甚至被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不肖客</a:t>
            </a:r>
            <a:r>
              <a:rPr lang="zh-TW" altLang="en-US" sz="2800" dirty="0"/>
              <a:t>用來讀取別台機器上的惡意程式</a:t>
            </a:r>
            <a:endParaRPr lang="en-US" altLang="zh-TW" sz="2800" dirty="0"/>
          </a:p>
          <a:p>
            <a:r>
              <a:rPr lang="en-US" altLang="zh-TW" sz="2800" dirty="0"/>
              <a:t>(</a:t>
            </a:r>
            <a:r>
              <a:rPr lang="zh-TW" altLang="en-US" sz="2800" dirty="0"/>
              <a:t>通常都是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不肖客</a:t>
            </a:r>
            <a:r>
              <a:rPr lang="zh-TW" altLang="en-US" sz="2800" dirty="0"/>
              <a:t>自己植入在國外網站</a:t>
            </a:r>
            <a:r>
              <a:rPr lang="en-US" altLang="zh-TW" sz="2800" dirty="0"/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2085253"/>
            <a:ext cx="5543550" cy="4883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Local File inclusion(LFI)</a:t>
            </a:r>
            <a:endParaRPr lang="zh-TW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" y="4579233"/>
            <a:ext cx="6981825" cy="4883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Remote  File inclusion(RFI)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369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04078"/>
            <a:ext cx="9144000" cy="4883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Local File inclusion(LFI)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543052" y="2181227"/>
            <a:ext cx="6011045" cy="159067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-24590" y="2611755"/>
            <a:ext cx="1567640" cy="9372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確實有漏洞</a:t>
            </a: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77165" y="1033752"/>
            <a:ext cx="7886700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/>
              <a:t>http://IP/DVWA/vulnerabilities/fi/?</a:t>
            </a:r>
            <a:r>
              <a:rPr lang="en-US" altLang="zh-TW" dirty="0"/>
              <a:t>page=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766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31870" y="1905000"/>
            <a:ext cx="6326330" cy="338328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51660" y="3268980"/>
            <a:ext cx="1567640" cy="9372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確實有漏洞</a:t>
            </a:r>
          </a:p>
        </p:txBody>
      </p:sp>
      <p:sp>
        <p:nvSpPr>
          <p:cNvPr id="9" name="矩形 8"/>
          <p:cNvSpPr/>
          <p:nvPr/>
        </p:nvSpPr>
        <p:spPr>
          <a:xfrm>
            <a:off x="190500" y="1099284"/>
            <a:ext cx="801624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http://</a:t>
            </a:r>
            <a:r>
              <a:rPr lang="en-US" altLang="zh-TW" sz="1600" dirty="0"/>
              <a:t>IP</a:t>
            </a:r>
            <a:r>
              <a:rPr lang="zh-TW" altLang="en-US" sz="1600" dirty="0"/>
              <a:t>/DVWA/vulnerabilities/fi/? </a:t>
            </a:r>
            <a:r>
              <a:rPr lang="zh-TW" altLang="en-US" sz="2400" dirty="0"/>
              <a:t>page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http://www.google.com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393101"/>
            <a:ext cx="9144000" cy="4883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Remote File inclusion(RFI)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647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14618"/>
            <a:ext cx="9144000" cy="16717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DVWA_1.10_low</a:t>
            </a:r>
          </a:p>
          <a:p>
            <a:pPr algn="ctr"/>
            <a:r>
              <a:rPr lang="en-US" altLang="zh-TW" sz="3600" dirty="0"/>
              <a:t>PHP</a:t>
            </a:r>
            <a:r>
              <a:rPr lang="zh-TW" altLang="en-US" sz="3600" dirty="0"/>
              <a:t>漏洞程式碼分析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2356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65128"/>
            <a:ext cx="7886700" cy="788171"/>
          </a:xfrm>
          <a:solidFill>
            <a:srgbClr val="002060"/>
          </a:solidFill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PHP</a:t>
            </a:r>
            <a:r>
              <a:rPr lang="zh-TW" altLang="en-US" dirty="0">
                <a:solidFill>
                  <a:schemeClr val="bg1"/>
                </a:solidFill>
              </a:rPr>
              <a:t>漏洞程式碼分析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989"/>
          <a:stretch/>
        </p:blipFill>
        <p:spPr>
          <a:xfrm>
            <a:off x="321260" y="1357081"/>
            <a:ext cx="5878935" cy="25862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0050" y="414713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en-US" altLang="zh-TW" dirty="0"/>
              <a:t>// The page we wish to display </a:t>
            </a:r>
          </a:p>
          <a:p>
            <a:r>
              <a:rPr lang="en-US" altLang="zh-TW" dirty="0"/>
              <a:t>$file = $_GET[ 'page' ]; </a:t>
            </a:r>
          </a:p>
          <a:p>
            <a:endParaRPr lang="en-US" altLang="zh-TW" dirty="0"/>
          </a:p>
          <a:p>
            <a:r>
              <a:rPr lang="en-US" altLang="zh-TW" dirty="0"/>
              <a:t>?&gt;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00150" y="3623912"/>
            <a:ext cx="75438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800" dirty="0"/>
              <a:t>伺</a:t>
            </a:r>
            <a:r>
              <a:rPr lang="zh-CN" altLang="en-US" sz="2800" dirty="0"/>
              <a:t>服器端對</a:t>
            </a:r>
            <a:r>
              <a:rPr lang="en-US" altLang="zh-CN" sz="2800" dirty="0"/>
              <a:t>page</a:t>
            </a:r>
            <a:r>
              <a:rPr lang="zh-CN" altLang="en-US" sz="2800" dirty="0"/>
              <a:t>參數沒有做任何的過濾跟檢查。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595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b="1" dirty="0">
                <a:solidFill>
                  <a:srgbClr val="FFFF00"/>
                </a:solidFill>
                <a:latin typeface="Algerian" panose="04020705040A02060702" pitchFamily="82" charset="0"/>
              </a:rPr>
              <a:t>1.</a:t>
            </a:r>
          </a:p>
          <a:p>
            <a:pPr algn="ctr"/>
            <a:r>
              <a:rPr lang="en-US" altLang="zh-TW" sz="4400" dirty="0"/>
              <a:t>File inclusion vulnerability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20223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01818"/>
            <a:ext cx="9144000" cy="16717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DVWA_1.10_medium</a:t>
            </a:r>
          </a:p>
          <a:p>
            <a:pPr algn="ctr"/>
            <a:r>
              <a:rPr lang="en-US" altLang="zh-TW" sz="3600" dirty="0"/>
              <a:t>PHP</a:t>
            </a:r>
            <a:r>
              <a:rPr lang="zh-TW" altLang="en-US" sz="3600" dirty="0"/>
              <a:t>漏洞程式碼修正</a:t>
            </a:r>
            <a:endParaRPr lang="en-US" altLang="zh-TW" sz="3600" dirty="0"/>
          </a:p>
        </p:txBody>
      </p:sp>
      <p:sp>
        <p:nvSpPr>
          <p:cNvPr id="4" name="矩形 3"/>
          <p:cNvSpPr/>
          <p:nvPr/>
        </p:nvSpPr>
        <p:spPr>
          <a:xfrm>
            <a:off x="2640487" y="5082370"/>
            <a:ext cx="34020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輸入 驗證</a:t>
            </a:r>
          </a:p>
        </p:txBody>
      </p:sp>
      <p:sp>
        <p:nvSpPr>
          <p:cNvPr id="5" name="矩形 4"/>
          <p:cNvSpPr/>
          <p:nvPr/>
        </p:nvSpPr>
        <p:spPr>
          <a:xfrm>
            <a:off x="180109" y="1819931"/>
            <a:ext cx="39393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600" dirty="0"/>
              <a:t>Blue team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55191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8831" y="540703"/>
            <a:ext cx="3620077" cy="1325563"/>
          </a:xfrm>
        </p:spPr>
        <p:txBody>
          <a:bodyPr/>
          <a:lstStyle/>
          <a:p>
            <a:r>
              <a:rPr lang="zh-TW" altLang="en-US" dirty="0"/>
              <a:t>把洞補起來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886457"/>
            <a:ext cx="7886700" cy="561976"/>
          </a:xfrm>
          <a:solidFill>
            <a:srgbClr val="7030A0"/>
          </a:solidFill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使用</a:t>
            </a:r>
            <a:r>
              <a:rPr lang="en-US" altLang="zh-TW" dirty="0">
                <a:solidFill>
                  <a:schemeClr val="bg1"/>
                </a:solidFill>
              </a:rPr>
              <a:t>PHP </a:t>
            </a:r>
            <a:r>
              <a:rPr lang="en-US" altLang="zh-TW" dirty="0" err="1">
                <a:solidFill>
                  <a:schemeClr val="bg1"/>
                </a:solidFill>
              </a:rPr>
              <a:t>str_replace</a:t>
            </a:r>
            <a:r>
              <a:rPr lang="en-US" altLang="zh-TW" dirty="0">
                <a:solidFill>
                  <a:schemeClr val="bg1"/>
                </a:solidFill>
              </a:rPr>
              <a:t>() </a:t>
            </a:r>
            <a:r>
              <a:rPr lang="zh-TW" altLang="en-US" dirty="0">
                <a:solidFill>
                  <a:schemeClr val="bg1"/>
                </a:solidFill>
              </a:rPr>
              <a:t>函数過濾掉不該出現的咚咚</a:t>
            </a:r>
          </a:p>
        </p:txBody>
      </p:sp>
      <p:sp>
        <p:nvSpPr>
          <p:cNvPr id="4" name="矩形 3"/>
          <p:cNvSpPr/>
          <p:nvPr/>
        </p:nvSpPr>
        <p:spPr>
          <a:xfrm>
            <a:off x="76200" y="2319467"/>
            <a:ext cx="9144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如何避免</a:t>
            </a:r>
            <a:r>
              <a:rPr lang="en-US" altLang="zh-TW" sz="4400" dirty="0"/>
              <a:t>File inclusion vulnerability??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63880" y="4901634"/>
            <a:ext cx="6006003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/>
              <a:t>http://IP/DVWA/vulnerabilities/fi/?</a:t>
            </a:r>
            <a:r>
              <a:rPr lang="en-US" altLang="zh-TW" dirty="0"/>
              <a:t>page=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3880" y="6171695"/>
            <a:ext cx="801624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http://</a:t>
            </a:r>
            <a:r>
              <a:rPr lang="en-US" altLang="zh-TW" sz="1600" dirty="0"/>
              <a:t>IP</a:t>
            </a:r>
            <a:r>
              <a:rPr lang="zh-TW" altLang="en-US" sz="1600" dirty="0"/>
              <a:t>/DVWA/vulnerabilities/fi/? </a:t>
            </a:r>
            <a:r>
              <a:rPr lang="zh-TW" altLang="en-US" sz="2400" dirty="0"/>
              <a:t>page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http://www.google.com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63880" y="5536664"/>
            <a:ext cx="6464993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/>
              <a:t>http://IP/DVWA/vulnerabilities/fi/?</a:t>
            </a:r>
            <a:r>
              <a:rPr lang="en-US" altLang="zh-TW" dirty="0"/>
              <a:t>page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../../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133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539"/>
          <a:stretch/>
        </p:blipFill>
        <p:spPr>
          <a:xfrm>
            <a:off x="819151" y="1517967"/>
            <a:ext cx="7086600" cy="49590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327340"/>
            <a:ext cx="9144000" cy="891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如何避免</a:t>
            </a:r>
            <a:r>
              <a:rPr lang="en-US" altLang="zh-TW" sz="4400" dirty="0"/>
              <a:t>File inclusion vulnerability??</a:t>
            </a:r>
          </a:p>
        </p:txBody>
      </p:sp>
      <p:sp>
        <p:nvSpPr>
          <p:cNvPr id="6" name="矩形 5"/>
          <p:cNvSpPr/>
          <p:nvPr/>
        </p:nvSpPr>
        <p:spPr>
          <a:xfrm>
            <a:off x="5838827" y="1517967"/>
            <a:ext cx="2924519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DVWA_1.10_medium</a:t>
            </a:r>
            <a:endParaRPr lang="zh-TW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692" y="3048000"/>
            <a:ext cx="6417276" cy="7578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1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924" y="1752601"/>
            <a:ext cx="7886700" cy="4005263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// The page we wish to display </a:t>
            </a:r>
          </a:p>
          <a:p>
            <a:pPr marL="0" indent="0">
              <a:buNone/>
            </a:pPr>
            <a:r>
              <a:rPr lang="en-US" altLang="zh-TW" dirty="0"/>
              <a:t>$file = $_GET[ 'page' ];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// Input validation </a:t>
            </a:r>
          </a:p>
          <a:p>
            <a:pPr marL="0" indent="0">
              <a:buNone/>
            </a:pPr>
            <a:r>
              <a:rPr lang="en-US" altLang="zh-TW" dirty="0"/>
              <a:t>$file = </a:t>
            </a:r>
            <a:r>
              <a:rPr lang="en-US" altLang="zh-TW" dirty="0" err="1"/>
              <a:t>str_replace</a:t>
            </a:r>
            <a:r>
              <a:rPr lang="en-US" altLang="zh-TW" dirty="0"/>
              <a:t>( 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array( "http://", "https://" ), 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""</a:t>
            </a:r>
            <a:r>
              <a:rPr lang="en-US" altLang="zh-TW" dirty="0"/>
              <a:t>, $file ); </a:t>
            </a:r>
          </a:p>
          <a:p>
            <a:pPr marL="0" indent="0">
              <a:buNone/>
            </a:pPr>
            <a:r>
              <a:rPr lang="en-US" altLang="zh-TW" dirty="0"/>
              <a:t>$file = </a:t>
            </a:r>
            <a:r>
              <a:rPr lang="en-US" altLang="zh-TW" dirty="0" err="1"/>
              <a:t>str_replace</a:t>
            </a:r>
            <a:r>
              <a:rPr lang="en-US" altLang="zh-TW" dirty="0"/>
              <a:t>( 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array( "../", "..\"" ), 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""</a:t>
            </a:r>
            <a:r>
              <a:rPr lang="en-US" altLang="zh-TW" dirty="0"/>
              <a:t>, $file );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?&gt;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775017"/>
            <a:ext cx="9144000" cy="7346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如何避免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vulnerability??</a:t>
            </a:r>
          </a:p>
        </p:txBody>
      </p:sp>
      <p:sp>
        <p:nvSpPr>
          <p:cNvPr id="5" name="弧形箭號 (下彎) 4"/>
          <p:cNvSpPr/>
          <p:nvPr/>
        </p:nvSpPr>
        <p:spPr>
          <a:xfrm>
            <a:off x="4543426" y="3371852"/>
            <a:ext cx="2428875" cy="5810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弧形箭號 (上彎) 5"/>
          <p:cNvSpPr/>
          <p:nvPr/>
        </p:nvSpPr>
        <p:spPr>
          <a:xfrm>
            <a:off x="4152899" y="4752977"/>
            <a:ext cx="1604962" cy="4286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4813" y="6060190"/>
            <a:ext cx="827722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將”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 ”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、”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https://”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 ”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../”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、”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..\”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替換為空字元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刪除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的意思</a:t>
            </a:r>
          </a:p>
        </p:txBody>
      </p:sp>
    </p:spTree>
    <p:extLst>
      <p:ext uri="{BB962C8B-B14F-4D97-AF65-F5344CB8AC3E}">
        <p14:creationId xmlns:p14="http://schemas.microsoft.com/office/powerpoint/2010/main" val="293725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22" t="8172" r="19678" b="55491"/>
          <a:stretch/>
        </p:blipFill>
        <p:spPr>
          <a:xfrm>
            <a:off x="467865" y="1038433"/>
            <a:ext cx="4895164" cy="21844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2"/>
            <a:ext cx="9144000" cy="8732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思考 </a:t>
            </a:r>
            <a:r>
              <a:rPr lang="en-US" altLang="zh-TW" sz="5400" dirty="0"/>
              <a:t>……</a:t>
            </a:r>
            <a:endParaRPr lang="zh-TW" altLang="en-US" sz="5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47" y="3486768"/>
            <a:ext cx="6122910" cy="3180732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4772027" y="3448048"/>
            <a:ext cx="4029075" cy="56197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這種</a:t>
            </a:r>
            <a:r>
              <a:rPr lang="zh-TW" altLang="en-US" dirty="0">
                <a:solidFill>
                  <a:srgbClr val="FFFF00"/>
                </a:solidFill>
              </a:rPr>
              <a:t>過濾功能</a:t>
            </a:r>
            <a:r>
              <a:rPr lang="zh-TW" altLang="en-US" dirty="0">
                <a:solidFill>
                  <a:schemeClr val="bg1"/>
                </a:solidFill>
              </a:rPr>
              <a:t>沒問題嗎</a:t>
            </a:r>
            <a:r>
              <a:rPr lang="en-US" altLang="zh-TW" dirty="0">
                <a:solidFill>
                  <a:schemeClr val="bg1"/>
                </a:solidFill>
              </a:rPr>
              <a:t>?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91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49963"/>
            <a:ext cx="9144000" cy="16717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DVWA_1.10_medium</a:t>
            </a:r>
          </a:p>
          <a:p>
            <a:pPr algn="ctr"/>
            <a:r>
              <a:rPr lang="zh-TW" altLang="en-US" sz="3600" dirty="0"/>
              <a:t>中階攻擊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0567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8615" y="3114929"/>
            <a:ext cx="7886700" cy="47561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http://IP/DVWA/vulnerabilities/fi/?</a:t>
            </a:r>
            <a:r>
              <a:rPr lang="en-US" altLang="zh-TW" dirty="0"/>
              <a:t>page=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615" y="5203007"/>
            <a:ext cx="827151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http://IP/DVWA/vulnerabilities/fi/?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page=ht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tp://google.com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840" y="1456795"/>
            <a:ext cx="63093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http://192.168.1.250/DVWA/vulnerabilities/fi/?</a:t>
            </a:r>
            <a:r>
              <a:rPr lang="en-US" altLang="zh-TW" sz="2400" dirty="0"/>
              <a:t>page=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file1.php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/>
              <a:t>測試是否存在</a:t>
            </a:r>
            <a:r>
              <a:rPr lang="en-US" altLang="zh-TW" sz="3200" dirty="0"/>
              <a:t>File inclusion vulnerability[</a:t>
            </a:r>
            <a:r>
              <a:rPr lang="zh-TW" altLang="en-US" sz="3200" dirty="0"/>
              <a:t>第二類攻擊</a:t>
            </a:r>
            <a:r>
              <a:rPr lang="en-US" altLang="zh-TW" sz="3200" dirty="0"/>
              <a:t>]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52084" y="1030651"/>
            <a:ext cx="6013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原本是要讀取</a:t>
            </a:r>
            <a:r>
              <a:rPr lang="en-US" altLang="zh-TW" sz="2400" dirty="0" err="1"/>
              <a:t>webServer</a:t>
            </a:r>
            <a:r>
              <a:rPr lang="zh-TW" altLang="en-US" sz="2400" dirty="0"/>
              <a:t>上的</a:t>
            </a:r>
            <a:r>
              <a:rPr lang="en-US" altLang="zh-TW" sz="2400" dirty="0"/>
              <a:t>file1.php</a:t>
            </a:r>
            <a:r>
              <a:rPr lang="zh-TW" altLang="en-US" sz="2400" dirty="0"/>
              <a:t>來執行</a:t>
            </a:r>
          </a:p>
        </p:txBody>
      </p:sp>
      <p:sp>
        <p:nvSpPr>
          <p:cNvPr id="8" name="矩形 7"/>
          <p:cNvSpPr/>
          <p:nvPr/>
        </p:nvSpPr>
        <p:spPr>
          <a:xfrm>
            <a:off x="158115" y="2586361"/>
            <a:ext cx="7706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卻被不肖客用來讀取</a:t>
            </a:r>
            <a:r>
              <a:rPr lang="en-US" altLang="zh-TW" sz="3200" dirty="0" err="1"/>
              <a:t>webServer</a:t>
            </a:r>
            <a:r>
              <a:rPr lang="zh-TW" altLang="en-US" sz="3200" dirty="0"/>
              <a:t>上的密碼檔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348615" y="4029783"/>
            <a:ext cx="7886700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/>
              <a:t>http://IP/DVWA/vulnerabilities/fi/?</a:t>
            </a:r>
            <a:r>
              <a:rPr lang="en-US" altLang="zh-TW" dirty="0"/>
              <a:t>page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../../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085253"/>
            <a:ext cx="5543550" cy="4883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Local File inclusion(LFI)</a:t>
            </a:r>
            <a:endParaRPr lang="zh-TW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" y="4579233"/>
            <a:ext cx="6981825" cy="4883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Remote  File inclusion(RFI)</a:t>
            </a:r>
            <a:endParaRPr lang="zh-TW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48615" y="6052432"/>
            <a:ext cx="827151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http://IP/DVWA/vulnerabilities/fi/?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page=http://google.com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向下箭號 1"/>
          <p:cNvSpPr/>
          <p:nvPr/>
        </p:nvSpPr>
        <p:spPr>
          <a:xfrm>
            <a:off x="5419725" y="5605673"/>
            <a:ext cx="571500" cy="505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上-下雙向箭號 13"/>
          <p:cNvSpPr/>
          <p:nvPr/>
        </p:nvSpPr>
        <p:spPr>
          <a:xfrm>
            <a:off x="5419725" y="3527171"/>
            <a:ext cx="285750" cy="4837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498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"/>
            <a:ext cx="9144000" cy="8732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/>
              <a:t>DEMO:: </a:t>
            </a:r>
            <a:r>
              <a:rPr lang="en-US" altLang="zh-TW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</a:t>
            </a:r>
            <a:endParaRPr lang="zh-TW" altLang="en-US" sz="54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224790" y="1112515"/>
            <a:ext cx="7886700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/>
              <a:t>http://192.168.1.250/DVWA/vulnerabilities/fi/?</a:t>
            </a:r>
            <a:r>
              <a:rPr lang="en-US" altLang="zh-TW"/>
              <a:t>page=</a:t>
            </a:r>
            <a:r>
              <a:rPr lang="en-US" altLang="zh-TW" b="1">
                <a:solidFill>
                  <a:srgbClr val="FF0000"/>
                </a:solidFill>
              </a:rPr>
              <a:t>/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224790" y="2027369"/>
            <a:ext cx="7886700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/>
              <a:t>http://192.168.1.250/DVWA/vulnerabilities/fi/?</a:t>
            </a:r>
            <a:r>
              <a:rPr lang="en-US" altLang="zh-TW" dirty="0"/>
              <a:t>page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../../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上-下雙向箭號 8"/>
          <p:cNvSpPr/>
          <p:nvPr/>
        </p:nvSpPr>
        <p:spPr>
          <a:xfrm>
            <a:off x="5295900" y="1524757"/>
            <a:ext cx="285750" cy="4837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812413" y="2743216"/>
            <a:ext cx="1567640" cy="9372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LFI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</a:t>
            </a:r>
          </a:p>
        </p:txBody>
      </p:sp>
      <p:sp>
        <p:nvSpPr>
          <p:cNvPr id="11" name="矩形 10"/>
          <p:cNvSpPr/>
          <p:nvPr/>
        </p:nvSpPr>
        <p:spPr>
          <a:xfrm>
            <a:off x="2611395" y="2527951"/>
            <a:ext cx="4816808" cy="1236741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2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"/>
            <a:ext cx="9144000" cy="8732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/>
              <a:t>DEMO:: </a:t>
            </a:r>
            <a:r>
              <a:rPr lang="en-US" altLang="zh-TW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</a:t>
            </a:r>
            <a:endParaRPr lang="zh-TW" altLang="en-US" sz="5400" dirty="0"/>
          </a:p>
        </p:txBody>
      </p:sp>
      <p:sp>
        <p:nvSpPr>
          <p:cNvPr id="6" name="矩形 5"/>
          <p:cNvSpPr/>
          <p:nvPr/>
        </p:nvSpPr>
        <p:spPr>
          <a:xfrm>
            <a:off x="238125" y="984218"/>
            <a:ext cx="827151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http://IP/DVWA/vulnerabilities/fi/?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page=ht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tp://google.com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8125" y="1833643"/>
            <a:ext cx="827151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http://IP/DVWA/vulnerabilities/fi/?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page=http://google.com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5309235" y="1386884"/>
            <a:ext cx="571500" cy="505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624090" y="2986764"/>
            <a:ext cx="1567640" cy="9372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RFI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</a:t>
            </a:r>
          </a:p>
        </p:txBody>
      </p:sp>
      <p:sp>
        <p:nvSpPr>
          <p:cNvPr id="11" name="矩形 10"/>
          <p:cNvSpPr/>
          <p:nvPr/>
        </p:nvSpPr>
        <p:spPr>
          <a:xfrm>
            <a:off x="2500069" y="2351550"/>
            <a:ext cx="5172075" cy="283190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591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01818"/>
            <a:ext cx="9144000" cy="16717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DVWA_1.10_high</a:t>
            </a:r>
          </a:p>
          <a:p>
            <a:pPr algn="ctr"/>
            <a:r>
              <a:rPr lang="en-US" altLang="zh-TW" sz="3600" dirty="0"/>
              <a:t>PHP</a:t>
            </a:r>
            <a:r>
              <a:rPr lang="zh-TW" altLang="en-US" sz="3600" dirty="0"/>
              <a:t>漏洞程式碼</a:t>
            </a:r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</a:t>
            </a:r>
            <a:r>
              <a:rPr lang="zh-TW" altLang="en-US" sz="3600" dirty="0"/>
              <a:t>修正</a:t>
            </a:r>
            <a:endParaRPr lang="en-US" altLang="zh-TW" sz="3600" dirty="0"/>
          </a:p>
        </p:txBody>
      </p:sp>
      <p:sp>
        <p:nvSpPr>
          <p:cNvPr id="4" name="矩形 3"/>
          <p:cNvSpPr/>
          <p:nvPr/>
        </p:nvSpPr>
        <p:spPr>
          <a:xfrm>
            <a:off x="3102305" y="4879170"/>
            <a:ext cx="340208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更嚴謹的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輸入 驗證</a:t>
            </a:r>
          </a:p>
        </p:txBody>
      </p:sp>
    </p:spTree>
    <p:extLst>
      <p:ext uri="{BB962C8B-B14F-4D97-AF65-F5344CB8AC3E}">
        <p14:creationId xmlns:p14="http://schemas.microsoft.com/office/powerpoint/2010/main" val="136213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97487"/>
            <a:ext cx="9144000" cy="899794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vulnerability</a:t>
            </a:r>
            <a:br>
              <a:rPr lang="zh-TW" altLang="en-US" sz="1600" dirty="0"/>
            </a:br>
            <a:r>
              <a:rPr lang="en-US" altLang="zh-TW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https://en.wikipedia.org/wiki/File_inclusion_vulnerability</a:t>
            </a:r>
            <a:endParaRPr lang="zh-TW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6689" y="4277378"/>
            <a:ext cx="8467725" cy="20472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/>
              <a:t>如果沒有對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檔案來源</a:t>
            </a:r>
            <a:r>
              <a:rPr lang="zh-TW" altLang="en-US" sz="2400" dirty="0"/>
              <a:t>進行嚴格審查，就會導致</a:t>
            </a:r>
            <a:r>
              <a:rPr lang="zh-TW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任意檔案讀取</a:t>
            </a:r>
            <a:r>
              <a:rPr lang="zh-TW" altLang="en-US" sz="2400" dirty="0"/>
              <a:t>或者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任意命令執行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/>
              <a:t>分為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本地檔包含漏洞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(LFI</a:t>
            </a:r>
            <a:r>
              <a:rPr lang="en-US" altLang="zh-TW" sz="2400" dirty="0"/>
              <a:t>)</a:t>
            </a:r>
            <a:r>
              <a:rPr lang="zh-TW" altLang="en-US" sz="2400" dirty="0"/>
              <a:t>與</a:t>
            </a:r>
            <a:r>
              <a:rPr lang="zh-TW" altLang="en-US" sz="2000" b="1" dirty="0"/>
              <a:t>遠端檔包含漏洞</a:t>
            </a:r>
            <a:r>
              <a:rPr lang="en-US" altLang="zh-TW" sz="2000" b="1" dirty="0"/>
              <a:t>(RFI</a:t>
            </a:r>
            <a:r>
              <a:rPr lang="en-US" altLang="zh-TW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/>
              <a:t>遠端檔包含漏洞是因為開啟了</a:t>
            </a:r>
            <a:r>
              <a:rPr lang="en-US" altLang="zh-TW" sz="2400" dirty="0" err="1"/>
              <a:t>php</a:t>
            </a:r>
            <a:r>
              <a:rPr lang="zh-TW" altLang="en-US" sz="2400" dirty="0"/>
              <a:t>配置中的</a:t>
            </a:r>
            <a:r>
              <a:rPr lang="en-US" altLang="zh-TW" sz="2400" dirty="0" err="1"/>
              <a:t>allow_url_fopen</a:t>
            </a:r>
            <a:r>
              <a:rPr lang="zh-TW" altLang="en-US" sz="2400" dirty="0"/>
              <a:t>選項（選項開啟之後，伺服器允許包含一個遠端的檔）。</a:t>
            </a:r>
          </a:p>
        </p:txBody>
      </p:sp>
      <p:sp>
        <p:nvSpPr>
          <p:cNvPr id="4" name="矩形 3"/>
          <p:cNvSpPr/>
          <p:nvPr/>
        </p:nvSpPr>
        <p:spPr>
          <a:xfrm>
            <a:off x="166687" y="1331456"/>
            <a:ext cx="8682038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Inclusion[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檔案包含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r>
              <a:rPr lang="zh-TW" altLang="en-US" sz="2800" dirty="0"/>
              <a:t>當伺服器開啟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allow_url_include</a:t>
            </a:r>
            <a:r>
              <a:rPr lang="zh-TW" altLang="en-US" sz="2800" dirty="0"/>
              <a:t>選項時，就可通過</a:t>
            </a:r>
            <a:r>
              <a:rPr lang="en-US" altLang="zh-TW" sz="2800" dirty="0" err="1"/>
              <a:t>php</a:t>
            </a:r>
            <a:r>
              <a:rPr lang="zh-TW" altLang="en-US" sz="2800" dirty="0"/>
              <a:t>的某些特性函數</a:t>
            </a:r>
            <a:r>
              <a:rPr lang="en-US" altLang="zh-TW" sz="2800" dirty="0"/>
              <a:t>[include()</a:t>
            </a:r>
            <a:r>
              <a:rPr lang="zh-TW" altLang="en-US" sz="2800" dirty="0"/>
              <a:t>，</a:t>
            </a:r>
            <a:r>
              <a:rPr lang="en-US" altLang="zh-TW" sz="2800" dirty="0"/>
              <a:t>require()</a:t>
            </a:r>
            <a:r>
              <a:rPr lang="zh-TW" altLang="en-US" sz="2800" dirty="0"/>
              <a:t>和</a:t>
            </a:r>
            <a:r>
              <a:rPr lang="en-US" altLang="zh-TW" sz="2800" dirty="0" err="1"/>
              <a:t>include_once</a:t>
            </a:r>
            <a:r>
              <a:rPr lang="en-US" altLang="zh-TW" sz="2800" dirty="0"/>
              <a:t>()</a:t>
            </a:r>
            <a:r>
              <a:rPr lang="zh-TW" altLang="en-US" sz="2800" dirty="0"/>
              <a:t>，</a:t>
            </a:r>
            <a:r>
              <a:rPr lang="en-US" altLang="zh-TW" sz="2800" dirty="0" err="1"/>
              <a:t>require_once</a:t>
            </a:r>
            <a:r>
              <a:rPr lang="en-US" altLang="zh-TW" sz="2800" dirty="0"/>
              <a:t>()]</a:t>
            </a:r>
            <a:r>
              <a:rPr lang="zh-TW" altLang="en-US" sz="2800" dirty="0"/>
              <a:t>利用</a:t>
            </a:r>
            <a:r>
              <a:rPr lang="en-US" altLang="zh-TW" sz="2800" dirty="0" err="1"/>
              <a:t>url</a:t>
            </a:r>
            <a:r>
              <a:rPr lang="zh-TW" altLang="en-US" sz="2800" dirty="0"/>
              <a:t>去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動態包含文件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962" y="3562490"/>
            <a:ext cx="4625562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vulnerability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7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44649" y="4108131"/>
            <a:ext cx="6187787" cy="105701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嚴格定義</a:t>
            </a:r>
            <a:r>
              <a:rPr lang="en-US" altLang="zh-TW" dirty="0">
                <a:solidFill>
                  <a:schemeClr val="bg1"/>
                </a:solidFill>
              </a:rPr>
              <a:t>include</a:t>
            </a:r>
            <a:r>
              <a:rPr lang="zh-TW" altLang="en-US" dirty="0">
                <a:solidFill>
                  <a:schemeClr val="bg1"/>
                </a:solidFill>
              </a:rPr>
              <a:t>的檔案名稱是</a:t>
            </a:r>
            <a:r>
              <a:rPr lang="en-US" altLang="zh-TW" dirty="0">
                <a:solidFill>
                  <a:schemeClr val="bg1"/>
                </a:solidFill>
              </a:rPr>
              <a:t>file</a:t>
            </a:r>
            <a:r>
              <a:rPr lang="zh-TW" altLang="en-US" dirty="0">
                <a:solidFill>
                  <a:schemeClr val="bg1"/>
                </a:solidFill>
              </a:rPr>
              <a:t>開頭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[file1.php, file2.php , file3.php 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00" y="1893455"/>
            <a:ext cx="9144000" cy="16452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如何避免</a:t>
            </a:r>
            <a:r>
              <a:rPr lang="en-US" altLang="zh-TW" sz="4400" dirty="0"/>
              <a:t>File inclusion vulnerability??</a:t>
            </a:r>
          </a:p>
          <a:p>
            <a:pPr algn="ctr"/>
            <a:r>
              <a:rPr lang="zh-TW" altLang="en-US" sz="4400" dirty="0"/>
              <a:t>再加把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1790015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187"/>
          <a:stretch/>
        </p:blipFill>
        <p:spPr>
          <a:xfrm>
            <a:off x="295277" y="1148489"/>
            <a:ext cx="7924257" cy="38433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601" y="5153750"/>
            <a:ext cx="75051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// Input validation </a:t>
            </a:r>
          </a:p>
          <a:p>
            <a:r>
              <a:rPr lang="en-US" altLang="zh-TW" dirty="0"/>
              <a:t>if(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fnmatch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"file*", $file ) &amp;&amp; $file != "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include.php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// This isn't the page we want! </a:t>
            </a:r>
          </a:p>
          <a:p>
            <a:r>
              <a:rPr lang="en-US" altLang="zh-TW" dirty="0"/>
              <a:t>    echo "ERROR: File not found!"; </a:t>
            </a:r>
          </a:p>
          <a:p>
            <a:r>
              <a:rPr lang="en-US" altLang="zh-TW" dirty="0"/>
              <a:t>    exit; 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38337" y="4141780"/>
            <a:ext cx="714375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使用了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fnmatch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函數檢查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參數，要求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參數的開頭必須是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，伺服器才會去包含相應的檔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9144000" cy="8732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/>
              <a:t>DEMO:: </a:t>
            </a:r>
            <a:r>
              <a:rPr lang="en-US" altLang="zh-TW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 </a:t>
            </a:r>
            <a:endParaRPr lang="zh-TW" altLang="en-US" sz="5400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5114927" y="2438393"/>
            <a:ext cx="4029075" cy="56197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這種</a:t>
            </a:r>
            <a:r>
              <a:rPr lang="zh-TW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限制</a:t>
            </a:r>
            <a:r>
              <a:rPr lang="zh-TW" altLang="en-US" dirty="0">
                <a:solidFill>
                  <a:srgbClr val="FFFF00"/>
                </a:solidFill>
              </a:rPr>
              <a:t>功能</a:t>
            </a:r>
            <a:r>
              <a:rPr lang="zh-TW" altLang="en-US" dirty="0">
                <a:solidFill>
                  <a:schemeClr val="bg1"/>
                </a:solidFill>
              </a:rPr>
              <a:t>沒問題嗎</a:t>
            </a:r>
            <a:r>
              <a:rPr lang="en-US" altLang="zh-TW" dirty="0">
                <a:solidFill>
                  <a:schemeClr val="bg1"/>
                </a:solidFill>
              </a:rPr>
              <a:t>?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4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49963"/>
            <a:ext cx="9144000" cy="16717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DVWA_1.10_medium</a:t>
            </a:r>
          </a:p>
          <a:p>
            <a:pPr algn="ctr"/>
            <a:r>
              <a:rPr lang="zh-TW" altLang="en-US" sz="3600" dirty="0"/>
              <a:t>高階攻擊</a:t>
            </a:r>
            <a:endParaRPr lang="en-US" altLang="zh-TW" sz="3600" dirty="0"/>
          </a:p>
        </p:txBody>
      </p:sp>
      <p:sp>
        <p:nvSpPr>
          <p:cNvPr id="3" name="矩形 2"/>
          <p:cNvSpPr/>
          <p:nvPr/>
        </p:nvSpPr>
        <p:spPr>
          <a:xfrm>
            <a:off x="1090075" y="1775752"/>
            <a:ext cx="223651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道高一尺</a:t>
            </a:r>
            <a:endParaRPr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魔高一丈</a:t>
            </a:r>
          </a:p>
        </p:txBody>
      </p:sp>
    </p:spTree>
    <p:extLst>
      <p:ext uri="{BB962C8B-B14F-4D97-AF65-F5344CB8AC3E}">
        <p14:creationId xmlns:p14="http://schemas.microsoft.com/office/powerpoint/2010/main" val="4049733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8615" y="3428811"/>
            <a:ext cx="7886700" cy="47561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http://IP/DVWA/vulnerabilities/fi/?</a:t>
            </a:r>
            <a:r>
              <a:rPr lang="en-US" altLang="zh-TW" dirty="0"/>
              <a:t>page=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840" y="1456795"/>
            <a:ext cx="63093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http://IP/DVWA/vulnerabilities/fi/?</a:t>
            </a:r>
            <a:r>
              <a:rPr lang="en-US" altLang="zh-TW" sz="2400" dirty="0"/>
              <a:t>page=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file1.php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/>
              <a:t>測試是否存在</a:t>
            </a:r>
            <a:r>
              <a:rPr lang="en-US" altLang="zh-TW" sz="3200" dirty="0"/>
              <a:t>File inclusion vulnerability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52084" y="1030651"/>
            <a:ext cx="6013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原本是要讀取</a:t>
            </a:r>
            <a:r>
              <a:rPr lang="en-US" altLang="zh-TW" sz="2400" dirty="0" err="1"/>
              <a:t>webServer</a:t>
            </a:r>
            <a:r>
              <a:rPr lang="zh-TW" altLang="en-US" sz="2400" dirty="0"/>
              <a:t>上的</a:t>
            </a:r>
            <a:r>
              <a:rPr lang="en-US" altLang="zh-TW" sz="2400" dirty="0"/>
              <a:t>file1.php</a:t>
            </a:r>
            <a:r>
              <a:rPr lang="zh-TW" altLang="en-US" sz="2400" dirty="0"/>
              <a:t>來執行</a:t>
            </a:r>
          </a:p>
        </p:txBody>
      </p:sp>
      <p:sp>
        <p:nvSpPr>
          <p:cNvPr id="8" name="矩形 7"/>
          <p:cNvSpPr/>
          <p:nvPr/>
        </p:nvSpPr>
        <p:spPr>
          <a:xfrm>
            <a:off x="158115" y="2782930"/>
            <a:ext cx="7706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卻被不肖客用來讀取</a:t>
            </a:r>
            <a:r>
              <a:rPr lang="en-US" altLang="zh-TW" sz="3200" dirty="0" err="1"/>
              <a:t>webServer</a:t>
            </a:r>
            <a:r>
              <a:rPr lang="zh-TW" altLang="en-US" sz="3200" dirty="0"/>
              <a:t>上的密碼檔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348615" y="4443680"/>
            <a:ext cx="7886700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/>
              <a:t>http://IP/DVWA/vulnerabilities/fi/?</a:t>
            </a:r>
            <a:r>
              <a:rPr lang="en-US" altLang="zh-TW" dirty="0"/>
              <a:t>page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=file:/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175702"/>
            <a:ext cx="5543550" cy="4883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Local File inclusion(LFI)</a:t>
            </a:r>
            <a:endParaRPr lang="zh-TW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17253" y="5103108"/>
            <a:ext cx="6981825" cy="4883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/>
              <a:t>Remote  File inclusion(RFI)</a:t>
            </a:r>
            <a:endParaRPr lang="zh-TW" altLang="en-US" sz="3200" dirty="0"/>
          </a:p>
        </p:txBody>
      </p:sp>
      <p:sp>
        <p:nvSpPr>
          <p:cNvPr id="14" name="上-下雙向箭號 13"/>
          <p:cNvSpPr/>
          <p:nvPr/>
        </p:nvSpPr>
        <p:spPr>
          <a:xfrm>
            <a:off x="5419725" y="3841053"/>
            <a:ext cx="285750" cy="4837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85470" y="4082923"/>
            <a:ext cx="103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6606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右箭號 7"/>
          <p:cNvSpPr/>
          <p:nvPr/>
        </p:nvSpPr>
        <p:spPr>
          <a:xfrm>
            <a:off x="175435" y="3185160"/>
            <a:ext cx="1567640" cy="9372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LFI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</a:t>
            </a:r>
          </a:p>
        </p:txBody>
      </p:sp>
      <p:sp>
        <p:nvSpPr>
          <p:cNvPr id="9" name="矩形 8"/>
          <p:cNvSpPr/>
          <p:nvPr/>
        </p:nvSpPr>
        <p:spPr>
          <a:xfrm>
            <a:off x="1743074" y="2444605"/>
            <a:ext cx="6455597" cy="170548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628650" y="966434"/>
            <a:ext cx="7886700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/>
              <a:t>http://192.168.1.250/DVWA/vulnerabilities/fi/?</a:t>
            </a:r>
            <a:r>
              <a:rPr lang="en-US" altLang="zh-TW"/>
              <a:t>page=</a:t>
            </a:r>
            <a:r>
              <a:rPr lang="en-US" altLang="zh-TW" b="1">
                <a:solidFill>
                  <a:srgbClr val="FF0000"/>
                </a:solidFill>
              </a:rPr>
              <a:t>/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628650" y="1843855"/>
            <a:ext cx="7886700" cy="475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/>
              <a:t>http://192.168.1.250/DVWA/vulnerabilities/fi/?</a:t>
            </a:r>
            <a:r>
              <a:rPr lang="en-US" altLang="zh-TW" dirty="0"/>
              <a:t>page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=file:/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/etc/passwd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上-下雙向箭號 11"/>
          <p:cNvSpPr/>
          <p:nvPr/>
        </p:nvSpPr>
        <p:spPr>
          <a:xfrm>
            <a:off x="5061585" y="1356051"/>
            <a:ext cx="285750" cy="4837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610212" y="5245831"/>
            <a:ext cx="3533788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DVWA_1.10_high</a:t>
            </a:r>
            <a:endParaRPr lang="zh-TW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034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49963"/>
            <a:ext cx="9144000" cy="16717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DVWA_1.10_Impossible </a:t>
            </a:r>
          </a:p>
          <a:p>
            <a:pPr algn="ctr"/>
            <a:r>
              <a:rPr lang="en-US" altLang="zh-TW" sz="3600" dirty="0"/>
              <a:t>–</a:t>
            </a:r>
            <a:r>
              <a:rPr lang="zh-TW" altLang="en-US" sz="3600" dirty="0"/>
              <a:t>終極防禦術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11185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5563" y="1342288"/>
            <a:ext cx="87560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// The page we wish to display</a:t>
            </a:r>
          </a:p>
          <a:p>
            <a:r>
              <a:rPr lang="en-US" altLang="zh-TW" dirty="0"/>
              <a:t>$file = $_GET[ 'page' ];</a:t>
            </a:r>
          </a:p>
          <a:p>
            <a:endParaRPr lang="en-US" altLang="zh-TW" dirty="0"/>
          </a:p>
          <a:p>
            <a:r>
              <a:rPr lang="en-US" altLang="zh-TW" dirty="0"/>
              <a:t>// Only allow </a:t>
            </a:r>
            <a:r>
              <a:rPr lang="en-US" altLang="zh-TW" dirty="0" err="1"/>
              <a:t>include.php</a:t>
            </a:r>
            <a:r>
              <a:rPr lang="en-US" altLang="zh-TW" dirty="0"/>
              <a:t> or file{1..3}.</a:t>
            </a:r>
            <a:r>
              <a:rPr lang="en-US" altLang="zh-TW" dirty="0" err="1"/>
              <a:t>php</a:t>
            </a:r>
            <a:endParaRPr lang="en-US" altLang="zh-TW" dirty="0"/>
          </a:p>
          <a:p>
            <a:r>
              <a:rPr lang="en-US" altLang="zh-TW" dirty="0"/>
              <a:t>if( $file != "</a:t>
            </a:r>
            <a:r>
              <a:rPr lang="en-US" altLang="zh-TW" dirty="0" err="1"/>
              <a:t>include.php</a:t>
            </a:r>
            <a:r>
              <a:rPr lang="en-US" altLang="zh-TW" dirty="0"/>
              <a:t>" &amp;&amp; $file != "file1.php" &amp;&amp; $file != "file2.php" &amp;&amp; $file != "file3.php" ) {</a:t>
            </a:r>
          </a:p>
          <a:p>
            <a:r>
              <a:rPr lang="en-US" altLang="zh-TW" dirty="0"/>
              <a:t>    // This isn't the page we want!</a:t>
            </a:r>
          </a:p>
          <a:p>
            <a:r>
              <a:rPr lang="en-US" altLang="zh-TW" dirty="0"/>
              <a:t>    echo "ERROR: File not found!";</a:t>
            </a:r>
          </a:p>
          <a:p>
            <a:r>
              <a:rPr lang="en-US" altLang="zh-TW" dirty="0"/>
              <a:t>    exit;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?&gt;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7780" y="4352130"/>
            <a:ext cx="4715165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200" dirty="0"/>
              <a:t>$file != "</a:t>
            </a:r>
            <a:r>
              <a:rPr lang="en-US" altLang="zh-TW" sz="3200" dirty="0" err="1"/>
              <a:t>include.php</a:t>
            </a:r>
            <a:r>
              <a:rPr lang="en-US" altLang="zh-TW" sz="3200" dirty="0"/>
              <a:t>" &amp;&amp;</a:t>
            </a:r>
          </a:p>
          <a:p>
            <a:r>
              <a:rPr lang="en-US" altLang="zh-TW" sz="3200" dirty="0"/>
              <a:t> $file != "file1.php" &amp;&amp;</a:t>
            </a:r>
          </a:p>
          <a:p>
            <a:r>
              <a:rPr lang="en-US" altLang="zh-TW" sz="3200" dirty="0"/>
              <a:t> $file != "file2.php" &amp;&amp; </a:t>
            </a:r>
          </a:p>
          <a:p>
            <a:r>
              <a:rPr lang="en-US" altLang="zh-TW" sz="3200" dirty="0"/>
              <a:t>$file != "file3.php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12436" y="403585"/>
            <a:ext cx="84605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白名單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list)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黑名單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list)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515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2.</a:t>
            </a:r>
          </a:p>
          <a:p>
            <a:pPr algn="ctr"/>
            <a:r>
              <a:rPr lang="en-US" altLang="zh-TW" sz="3600" dirty="0"/>
              <a:t>DVWA</a:t>
            </a:r>
            <a:r>
              <a:rPr lang="zh-TW" altLang="en-US" sz="3600" dirty="0"/>
              <a:t>環境建置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4991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31" y="226803"/>
            <a:ext cx="7806247" cy="64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8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查出執行的</a:t>
            </a:r>
            <a:r>
              <a:rPr lang="en-US" altLang="zh-TW" dirty="0" err="1"/>
              <a:t>docker</a:t>
            </a:r>
            <a:r>
              <a:rPr lang="en-US" altLang="zh-TW" dirty="0"/>
              <a:t> ID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4567" y="4703680"/>
            <a:ext cx="6540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docker exec -it [container-id] bash</a:t>
            </a:r>
            <a:endParaRPr lang="zh-TW" altLang="en-US" sz="3600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737ADE2-8794-4738-9504-49A0DDAFC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287" y="1690689"/>
            <a:ext cx="7486650" cy="990600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51A1583-1090-4DFC-B2C5-6DFA2EC46E1B}"/>
              </a:ext>
            </a:extLst>
          </p:cNvPr>
          <p:cNvSpPr/>
          <p:nvPr/>
        </p:nvSpPr>
        <p:spPr>
          <a:xfrm>
            <a:off x="927287" y="2185989"/>
            <a:ext cx="1295960" cy="270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D2C1AB2-782F-4AEF-A1E0-9077A9BC0FC4}"/>
              </a:ext>
            </a:extLst>
          </p:cNvPr>
          <p:cNvCxnSpPr/>
          <p:nvPr/>
        </p:nvCxnSpPr>
        <p:spPr>
          <a:xfrm>
            <a:off x="1210235" y="2456329"/>
            <a:ext cx="3621741" cy="236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2629D66-0B66-4479-8171-A27DDB974649}"/>
              </a:ext>
            </a:extLst>
          </p:cNvPr>
          <p:cNvSpPr txBox="1"/>
          <p:nvPr/>
        </p:nvSpPr>
        <p:spPr>
          <a:xfrm>
            <a:off x="1326777" y="5451391"/>
            <a:ext cx="6230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docker exec -it  -d $[9ba7484c803b] bash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283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登入到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zh-TW" altLang="en-US" dirty="0"/>
              <a:t>環境修改設定檔</a:t>
            </a:r>
          </a:p>
        </p:txBody>
      </p:sp>
      <p:sp>
        <p:nvSpPr>
          <p:cNvPr id="4" name="矩形 3"/>
          <p:cNvSpPr/>
          <p:nvPr/>
        </p:nvSpPr>
        <p:spPr>
          <a:xfrm>
            <a:off x="1002145" y="1932863"/>
            <a:ext cx="76523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docker exec -it -d </a:t>
            </a:r>
            <a:r>
              <a:rPr lang="en-US" altLang="zh-TW" sz="4000" dirty="0">
                <a:solidFill>
                  <a:srgbClr val="FF0000"/>
                </a:solidFill>
              </a:rPr>
              <a:t>9ba7484c803b</a:t>
            </a:r>
            <a:r>
              <a:rPr lang="en-US" altLang="zh-TW" sz="4000" dirty="0"/>
              <a:t> sed -</a:t>
            </a:r>
            <a:r>
              <a:rPr lang="en-US" altLang="zh-TW" sz="4000" dirty="0" err="1"/>
              <a:t>i</a:t>
            </a:r>
            <a:r>
              <a:rPr lang="en-US" altLang="zh-TW" sz="4000" dirty="0"/>
              <a:t> "s/</a:t>
            </a:r>
            <a:r>
              <a:rPr lang="en-US" altLang="zh-TW" sz="4000" dirty="0" err="1"/>
              <a:t>allow_url_include</a:t>
            </a:r>
            <a:r>
              <a:rPr lang="en-US" altLang="zh-TW" sz="4000" dirty="0"/>
              <a:t> = Off/</a:t>
            </a:r>
            <a:r>
              <a:rPr lang="en-US" altLang="zh-TW" sz="4000" dirty="0" err="1"/>
              <a:t>allow_url_include</a:t>
            </a:r>
            <a:r>
              <a:rPr lang="en-US" altLang="zh-TW" sz="4000" dirty="0"/>
              <a:t> = On/" /</a:t>
            </a:r>
            <a:r>
              <a:rPr lang="en-US" altLang="zh-TW" sz="4000" dirty="0" err="1"/>
              <a:t>etc</a:t>
            </a:r>
            <a:r>
              <a:rPr lang="en-US" altLang="zh-TW" sz="4000" dirty="0"/>
              <a:t>/php/7.0/apache2/php.ini</a:t>
            </a:r>
          </a:p>
        </p:txBody>
      </p:sp>
    </p:spTree>
    <p:extLst>
      <p:ext uri="{BB962C8B-B14F-4D97-AF65-F5344CB8AC3E}">
        <p14:creationId xmlns:p14="http://schemas.microsoft.com/office/powerpoint/2010/main" val="186668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登入到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zh-TW" altLang="en-US" dirty="0"/>
              <a:t>環境修改設定檔</a:t>
            </a:r>
          </a:p>
        </p:txBody>
      </p:sp>
      <p:sp>
        <p:nvSpPr>
          <p:cNvPr id="4" name="矩形 3"/>
          <p:cNvSpPr/>
          <p:nvPr/>
        </p:nvSpPr>
        <p:spPr>
          <a:xfrm>
            <a:off x="628650" y="1690689"/>
            <a:ext cx="78041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/>
              <a:t>docker</a:t>
            </a:r>
            <a:r>
              <a:rPr lang="en-US" altLang="zh-TW" sz="4000" dirty="0"/>
              <a:t> exec -it -d </a:t>
            </a:r>
            <a:r>
              <a:rPr lang="zh-TW" altLang="en-US" sz="4000" dirty="0"/>
              <a:t> </a:t>
            </a:r>
            <a:r>
              <a:rPr lang="en-US" altLang="zh-TW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831467ce6501 </a:t>
            </a:r>
            <a:r>
              <a:rPr lang="en-US" altLang="zh-TW" sz="4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</a:t>
            </a:r>
            <a:r>
              <a:rPr lang="en-US" altLang="zh-TW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000" dirty="0"/>
              <a:t>-</a:t>
            </a:r>
            <a:r>
              <a:rPr lang="en-US" altLang="zh-TW" sz="4000" dirty="0" err="1"/>
              <a:t>i</a:t>
            </a:r>
            <a:r>
              <a:rPr lang="en-US" altLang="zh-TW" sz="4000" dirty="0"/>
              <a:t> "</a:t>
            </a:r>
            <a:r>
              <a:rPr lang="en-US" altLang="zh-TW" sz="4000" dirty="0">
                <a:solidFill>
                  <a:srgbClr val="FF0000"/>
                </a:solidFill>
              </a:rPr>
              <a:t>s</a:t>
            </a:r>
            <a:r>
              <a:rPr lang="en-US" altLang="zh-TW" sz="4000" dirty="0"/>
              <a:t>/</a:t>
            </a:r>
            <a:r>
              <a:rPr lang="en-US" altLang="zh-TW" sz="4000" dirty="0" err="1"/>
              <a:t>allow_url_include</a:t>
            </a:r>
            <a:r>
              <a:rPr lang="en-US" altLang="zh-TW" sz="4000" dirty="0"/>
              <a:t> = Off/</a:t>
            </a:r>
            <a:r>
              <a:rPr lang="en-US" altLang="zh-TW" sz="4000" dirty="0" err="1"/>
              <a:t>allow_url_include</a:t>
            </a:r>
            <a:r>
              <a:rPr lang="en-US" altLang="zh-TW" sz="4000" dirty="0"/>
              <a:t> = On/" /</a:t>
            </a:r>
            <a:r>
              <a:rPr lang="en-US" altLang="zh-TW" sz="4000" dirty="0" err="1"/>
              <a:t>etc</a:t>
            </a:r>
            <a:r>
              <a:rPr lang="en-US" altLang="zh-TW" sz="4000" dirty="0"/>
              <a:t>/</a:t>
            </a:r>
            <a:r>
              <a:rPr lang="en-US" altLang="zh-TW" sz="4000" dirty="0" err="1"/>
              <a:t>php</a:t>
            </a:r>
            <a:r>
              <a:rPr lang="en-US" altLang="zh-TW" sz="4000" dirty="0"/>
              <a:t>/7.0/apache2/php.ini</a:t>
            </a:r>
          </a:p>
        </p:txBody>
      </p:sp>
      <p:sp>
        <p:nvSpPr>
          <p:cNvPr id="3" name="矩形 2"/>
          <p:cNvSpPr/>
          <p:nvPr/>
        </p:nvSpPr>
        <p:spPr>
          <a:xfrm>
            <a:off x="351560" y="4370468"/>
            <a:ext cx="7929418" cy="24006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editor ==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可進行串流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(stream)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的編輯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/>
              <a:t>無論是在編寫 </a:t>
            </a:r>
            <a:r>
              <a:rPr lang="en-US" altLang="zh-TW" dirty="0"/>
              <a:t>shell </a:t>
            </a:r>
            <a:r>
              <a:rPr lang="zh-TW" altLang="en-US" dirty="0"/>
              <a:t>的或處理 </a:t>
            </a:r>
            <a:r>
              <a:rPr lang="en-US" altLang="zh-TW" dirty="0"/>
              <a:t>STDIN </a:t>
            </a:r>
            <a:r>
              <a:rPr lang="zh-TW" altLang="en-US" dirty="0"/>
              <a:t>的時候，當有需要進行字串取代、複製、刪除的功能，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zh-TW" altLang="en-US" dirty="0"/>
              <a:t>指令是最佳的處理工具。</a:t>
            </a:r>
            <a:endParaRPr lang="en-US" altLang="zh-TW" dirty="0"/>
          </a:p>
          <a:p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zh-TW" altLang="en-US" dirty="0"/>
              <a:t>進行處理時並不會改變目前的檔案，而是將處理過程存放在稱為「模式空間 」</a:t>
            </a:r>
            <a:r>
              <a:rPr lang="en-US" altLang="zh-TW" dirty="0"/>
              <a:t>(pattern space) </a:t>
            </a:r>
            <a:r>
              <a:rPr lang="zh-TW" altLang="en-US" dirty="0"/>
              <a:t>的緩衝區中，結束目前的指令後輸出，接著再處理下一個指令直到檔案結束。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https://terryl.in/zh/linux-sed-command/</a:t>
            </a:r>
            <a:endParaRPr lang="en-US" altLang="zh-TW" dirty="0"/>
          </a:p>
          <a:p>
            <a:r>
              <a:rPr lang="en-US" altLang="zh-TW" dirty="0"/>
              <a:t>https://zh.wikipedia.org/wiki/Sed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38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重新啟動</a:t>
            </a:r>
            <a:r>
              <a:rPr lang="en-US" altLang="zh-TW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apache</a:t>
            </a:r>
          </a:p>
        </p:txBody>
      </p:sp>
      <p:sp>
        <p:nvSpPr>
          <p:cNvPr id="4" name="矩形 3"/>
          <p:cNvSpPr/>
          <p:nvPr/>
        </p:nvSpPr>
        <p:spPr>
          <a:xfrm>
            <a:off x="756138" y="1459907"/>
            <a:ext cx="7631722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700"/>
              <a:t>docker exec -it -d </a:t>
            </a:r>
            <a:r>
              <a:rPr lang="en-US" altLang="zh-TW" sz="1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${container_id} </a:t>
            </a:r>
            <a:r>
              <a:rPr lang="en-US" altLang="zh-TW" sz="1700"/>
              <a:t>service apache2 restart</a:t>
            </a:r>
          </a:p>
        </p:txBody>
      </p:sp>
      <p:pic>
        <p:nvPicPr>
          <p:cNvPr id="7" name="圖片 6" descr="一張含有 文字, 裝置 的圖片&#10;&#10;自動產生的描述">
            <a:extLst>
              <a:ext uri="{FF2B5EF4-FFF2-40B4-BE49-F238E27FC236}">
                <a16:creationId xmlns:a16="http://schemas.microsoft.com/office/drawing/2014/main" id="{4E6AA861-CE95-4587-BB04-D85E72C1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" y="4674264"/>
            <a:ext cx="7886696" cy="11041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EC4B8AF-7113-4890-8D08-322262911577}"/>
              </a:ext>
            </a:extLst>
          </p:cNvPr>
          <p:cNvSpPr txBox="1"/>
          <p:nvPr/>
        </p:nvSpPr>
        <p:spPr>
          <a:xfrm>
            <a:off x="626365" y="4036821"/>
            <a:ext cx="6292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/>
              <a:t>docker exec -it -d </a:t>
            </a:r>
            <a:r>
              <a:rPr lang="en-US" altLang="zh-TW" dirty="0">
                <a:solidFill>
                  <a:srgbClr val="FF0000"/>
                </a:solidFill>
              </a:rPr>
              <a:t>9ba7484c803b </a:t>
            </a:r>
            <a:r>
              <a:rPr lang="en-US" altLang="zh-TW" dirty="0"/>
              <a:t>service apache2 restart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10E8411-61F5-46AC-8FB8-BFC5BB64881C}"/>
              </a:ext>
            </a:extLst>
          </p:cNvPr>
          <p:cNvSpPr txBox="1"/>
          <p:nvPr/>
        </p:nvSpPr>
        <p:spPr>
          <a:xfrm>
            <a:off x="756137" y="2671334"/>
            <a:ext cx="7756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docker exec -it -d </a:t>
            </a:r>
            <a:r>
              <a:rPr lang="en-US" altLang="zh-TW" sz="1800" dirty="0">
                <a:solidFill>
                  <a:srgbClr val="FF0000"/>
                </a:solidFill>
              </a:rPr>
              <a:t>9ba7484c803b</a:t>
            </a:r>
            <a:r>
              <a:rPr lang="en-US" altLang="zh-TW" sz="1800" dirty="0"/>
              <a:t> sed -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"s/</a:t>
            </a:r>
            <a:r>
              <a:rPr lang="en-US" altLang="zh-TW" sz="1800" dirty="0" err="1"/>
              <a:t>allow_url_include</a:t>
            </a:r>
            <a:r>
              <a:rPr lang="en-US" altLang="zh-TW" sz="1800" dirty="0"/>
              <a:t> = Off/</a:t>
            </a:r>
            <a:r>
              <a:rPr lang="en-US" altLang="zh-TW" sz="1800" dirty="0" err="1"/>
              <a:t>allow_url_include</a:t>
            </a:r>
            <a:r>
              <a:rPr lang="en-US" altLang="zh-TW" sz="1800" dirty="0"/>
              <a:t> = On/" 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/php/7.0/apache2/php.ini</a:t>
            </a:r>
          </a:p>
        </p:txBody>
      </p:sp>
    </p:spTree>
    <p:extLst>
      <p:ext uri="{BB962C8B-B14F-4D97-AF65-F5344CB8AC3E}">
        <p14:creationId xmlns:p14="http://schemas.microsoft.com/office/powerpoint/2010/main" val="296608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</TotalTime>
  <Words>1626</Words>
  <Application>Microsoft Office PowerPoint</Application>
  <PresentationFormat>如螢幕大小 (4:3)</PresentationFormat>
  <Paragraphs>166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Algerian</vt:lpstr>
      <vt:lpstr>Arial</vt:lpstr>
      <vt:lpstr>Calibri</vt:lpstr>
      <vt:lpstr>Calibri Light</vt:lpstr>
      <vt:lpstr>Wingdings</vt:lpstr>
      <vt:lpstr>Office 佈景主題</vt:lpstr>
      <vt:lpstr>   File Inclusion 攻防實務測試  </vt:lpstr>
      <vt:lpstr>PowerPoint 簡報</vt:lpstr>
      <vt:lpstr>File inclusion vulnerability https://en.wikipedia.org/wiki/File_inclusion_vulnerability</vt:lpstr>
      <vt:lpstr>PowerPoint 簡報</vt:lpstr>
      <vt:lpstr>PowerPoint 簡報</vt:lpstr>
      <vt:lpstr>查出執行的docker ID</vt:lpstr>
      <vt:lpstr>登入到docker 環境修改設定檔</vt:lpstr>
      <vt:lpstr>登入到docker 環境修改設定檔</vt:lpstr>
      <vt:lpstr>重新啟動apache</vt:lpstr>
      <vt:lpstr>PowerPoint 簡報</vt:lpstr>
      <vt:lpstr>環境建置成功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PHP漏洞程式碼分析</vt:lpstr>
      <vt:lpstr>PowerPoint 簡報</vt:lpstr>
      <vt:lpstr>把洞補起來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Hacking and Exploitation_2_2 檔案存取相關漏洞實務測試  File Inclusion (檔案載入) | File Upload(檔案上傳) Local File Inclusion(LFI)| Remote File Inclusion(RFI)</dc:title>
  <dc:creator>ksu</dc:creator>
  <cp:lastModifiedBy>4492</cp:lastModifiedBy>
  <cp:revision>26</cp:revision>
  <dcterms:created xsi:type="dcterms:W3CDTF">2017-10-13T08:40:00Z</dcterms:created>
  <dcterms:modified xsi:type="dcterms:W3CDTF">2021-06-16T06:21:36Z</dcterms:modified>
</cp:coreProperties>
</file>