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76" r:id="rId5"/>
    <p:sldId id="271" r:id="rId6"/>
    <p:sldId id="278" r:id="rId7"/>
    <p:sldId id="275" r:id="rId8"/>
    <p:sldId id="279" r:id="rId9"/>
    <p:sldId id="274" r:id="rId10"/>
    <p:sldId id="262" r:id="rId11"/>
    <p:sldId id="277" r:id="rId12"/>
    <p:sldId id="272" r:id="rId13"/>
    <p:sldId id="263" r:id="rId14"/>
    <p:sldId id="267" r:id="rId15"/>
    <p:sldId id="260" r:id="rId16"/>
    <p:sldId id="264" r:id="rId17"/>
    <p:sldId id="268" r:id="rId18"/>
    <p:sldId id="266" r:id="rId19"/>
    <p:sldId id="265" r:id="rId20"/>
    <p:sldId id="273" r:id="rId21"/>
    <p:sldId id="269" r:id="rId22"/>
    <p:sldId id="270" r:id="rId2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4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9B79-147E-477C-9833-F16A740566AD}" type="datetimeFigureOut">
              <a:rPr lang="zh-TW" altLang="en-US" smtClean="0"/>
              <a:t>2021/6/3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C429-9527-4502-8F77-63F98FE8D7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154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9B79-147E-477C-9833-F16A740566AD}" type="datetimeFigureOut">
              <a:rPr lang="zh-TW" altLang="en-US" smtClean="0"/>
              <a:t>2021/6/3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C429-9527-4502-8F77-63F98FE8D7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5255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9B79-147E-477C-9833-F16A740566AD}" type="datetimeFigureOut">
              <a:rPr lang="zh-TW" altLang="en-US" smtClean="0"/>
              <a:t>2021/6/3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C429-9527-4502-8F77-63F98FE8D7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090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549275"/>
            <a:ext cx="8229600" cy="71913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50838" y="1468438"/>
            <a:ext cx="4038600" cy="513556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41838" y="1468438"/>
            <a:ext cx="4038600" cy="513556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TW" altLang="en-US"/>
              <a:t>物件導向程式設計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4597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9B79-147E-477C-9833-F16A740566AD}" type="datetimeFigureOut">
              <a:rPr lang="zh-TW" altLang="en-US" smtClean="0"/>
              <a:t>2021/6/3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C429-9527-4502-8F77-63F98FE8D7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4143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9B79-147E-477C-9833-F16A740566AD}" type="datetimeFigureOut">
              <a:rPr lang="zh-TW" altLang="en-US" smtClean="0"/>
              <a:t>2021/6/3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C429-9527-4502-8F77-63F98FE8D7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287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9B79-147E-477C-9833-F16A740566AD}" type="datetimeFigureOut">
              <a:rPr lang="zh-TW" altLang="en-US" smtClean="0"/>
              <a:t>2021/6/3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C429-9527-4502-8F77-63F98FE8D7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3513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9B79-147E-477C-9833-F16A740566AD}" type="datetimeFigureOut">
              <a:rPr lang="zh-TW" altLang="en-US" smtClean="0"/>
              <a:t>2021/6/3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C429-9527-4502-8F77-63F98FE8D7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6443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9B79-147E-477C-9833-F16A740566AD}" type="datetimeFigureOut">
              <a:rPr lang="zh-TW" altLang="en-US" smtClean="0"/>
              <a:t>2021/6/3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C429-9527-4502-8F77-63F98FE8D7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7171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9B79-147E-477C-9833-F16A740566AD}" type="datetimeFigureOut">
              <a:rPr lang="zh-TW" altLang="en-US" smtClean="0"/>
              <a:t>2021/6/3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C429-9527-4502-8F77-63F98FE8D7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767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9B79-147E-477C-9833-F16A740566AD}" type="datetimeFigureOut">
              <a:rPr lang="zh-TW" altLang="en-US" smtClean="0"/>
              <a:t>2021/6/3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C429-9527-4502-8F77-63F98FE8D7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8424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9B79-147E-477C-9833-F16A740566AD}" type="datetimeFigureOut">
              <a:rPr lang="zh-TW" altLang="en-US" smtClean="0"/>
              <a:t>2021/6/3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C429-9527-4502-8F77-63F98FE8D7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32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49B79-147E-477C-9833-F16A740566AD}" type="datetimeFigureOut">
              <a:rPr lang="zh-TW" altLang="en-US" smtClean="0"/>
              <a:t>2021/6/3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EC429-9527-4502-8F77-63F98FE8D7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7479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03563" y="2484580"/>
            <a:ext cx="7772400" cy="1524145"/>
          </a:xfrm>
        </p:spPr>
        <p:txBody>
          <a:bodyPr>
            <a:normAutofit/>
          </a:bodyPr>
          <a:lstStyle/>
          <a:p>
            <a:r>
              <a:rPr lang="en-US" altLang="zh-TW" sz="4800" dirty="0"/>
              <a:t>JAVA</a:t>
            </a:r>
            <a:r>
              <a:rPr lang="zh-TW" altLang="en-US" sz="4800" dirty="0"/>
              <a:t>多執行緒開發技術報告</a:t>
            </a:r>
            <a:br>
              <a:rPr lang="en-US" altLang="zh-TW" sz="4800" dirty="0"/>
            </a:br>
            <a:r>
              <a:rPr lang="en-US" altLang="zh-TW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Multi-thread programming</a:t>
            </a:r>
            <a:endParaRPr lang="zh-TW" altLang="en-US" sz="2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44600" y="4821382"/>
            <a:ext cx="6858000" cy="990600"/>
          </a:xfrm>
        </p:spPr>
        <p:txBody>
          <a:bodyPr/>
          <a:lstStyle/>
          <a:p>
            <a:pPr algn="l"/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學生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:4090E018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許廷宇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老師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偉大的恩師龍大大</a:t>
            </a:r>
          </a:p>
        </p:txBody>
      </p:sp>
      <p:sp>
        <p:nvSpPr>
          <p:cNvPr id="4" name="矩形 3"/>
          <p:cNvSpPr/>
          <p:nvPr/>
        </p:nvSpPr>
        <p:spPr>
          <a:xfrm>
            <a:off x="425056" y="383828"/>
            <a:ext cx="4078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課程名稱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10902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程式設計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5056" y="972539"/>
            <a:ext cx="37689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期末平時報告範本第一版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1358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22712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/>
              <a:t>JAVA</a:t>
            </a:r>
            <a:r>
              <a:rPr lang="zh-TW" altLang="en-US" sz="4800" dirty="0"/>
              <a:t>多執行緒開發</a:t>
            </a:r>
          </a:p>
        </p:txBody>
      </p:sp>
      <p:sp>
        <p:nvSpPr>
          <p:cNvPr id="3" name="矩形 2"/>
          <p:cNvSpPr/>
          <p:nvPr/>
        </p:nvSpPr>
        <p:spPr>
          <a:xfrm>
            <a:off x="3563935" y="3244334"/>
            <a:ext cx="2016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JAVA</a:t>
            </a:r>
            <a:r>
              <a:rPr lang="zh-TW" altLang="en-US" dirty="0"/>
              <a:t>多執行緒開發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56383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692150"/>
            <a:ext cx="8229600" cy="884238"/>
          </a:xfrm>
        </p:spPr>
        <p:txBody>
          <a:bodyPr/>
          <a:lstStyle/>
          <a:p>
            <a:pPr eaLnBrk="1" hangingPunct="1"/>
            <a:r>
              <a:rPr lang="zh-TW" altLang="en-US" sz="3600" dirty="0"/>
              <a:t>建立執行緒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7424" y="2241839"/>
            <a:ext cx="7142451" cy="2671907"/>
          </a:xfrm>
        </p:spPr>
        <p:txBody>
          <a:bodyPr/>
          <a:lstStyle/>
          <a:p>
            <a:pPr marL="0" indent="0" eaLnBrk="1" hangingPunct="1">
              <a:spcAft>
                <a:spcPct val="30000"/>
              </a:spcAft>
              <a:buNone/>
            </a:pPr>
            <a:r>
              <a:rPr lang="zh-TW" altLang="en-US" dirty="0">
                <a:latin typeface="Times New Roman" panose="02020603050405020304" pitchFamily="18" charset="0"/>
              </a:rPr>
              <a:t>建立執行緒的方式有兩種：</a:t>
            </a:r>
          </a:p>
          <a:p>
            <a:pPr marL="514350" indent="-514350" eaLnBrk="1" hangingPunct="1">
              <a:spcAft>
                <a:spcPct val="30000"/>
              </a:spcAft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</a:rPr>
              <a:t>先撰寫 繼承自 </a:t>
            </a:r>
            <a:r>
              <a:rPr lang="en-US" altLang="zh-TW" dirty="0">
                <a:latin typeface="Times New Roman" panose="02020603050405020304" pitchFamily="18" charset="0"/>
              </a:rPr>
              <a:t>Thread </a:t>
            </a:r>
            <a:r>
              <a:rPr lang="zh-TW" altLang="en-US" dirty="0">
                <a:latin typeface="Times New Roman" panose="02020603050405020304" pitchFamily="18" charset="0"/>
              </a:rPr>
              <a:t>類別的子類別</a:t>
            </a:r>
            <a:r>
              <a:rPr lang="en-US" altLang="zh-TW" dirty="0">
                <a:latin typeface="Times New Roman" panose="02020603050405020304" pitchFamily="18" charset="0"/>
              </a:rPr>
              <a:t>,                  </a:t>
            </a:r>
            <a:r>
              <a:rPr lang="zh-TW" altLang="en-US" dirty="0">
                <a:latin typeface="Times New Roman" panose="02020603050405020304" pitchFamily="18" charset="0"/>
              </a:rPr>
              <a:t>再從子類別</a:t>
            </a:r>
            <a:r>
              <a:rPr lang="zh-TW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直接 </a:t>
            </a:r>
            <a:r>
              <a:rPr lang="zh-TW" altLang="en-US" dirty="0">
                <a:latin typeface="Times New Roman" panose="02020603050405020304" pitchFamily="18" charset="0"/>
              </a:rPr>
              <a:t>產生執行緒。</a:t>
            </a:r>
          </a:p>
          <a:p>
            <a:pPr marL="514350" indent="-514350">
              <a:spcAft>
                <a:spcPct val="30000"/>
              </a:spcAft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</a:rPr>
              <a:t>先撰寫類別實作 </a:t>
            </a:r>
            <a:r>
              <a:rPr lang="en-US" altLang="zh-TW" dirty="0">
                <a:latin typeface="Times New Roman" panose="02020603050405020304" pitchFamily="18" charset="0"/>
              </a:rPr>
              <a:t>Runnable </a:t>
            </a:r>
            <a:r>
              <a:rPr lang="zh-TW" altLang="en-US" dirty="0">
                <a:latin typeface="Times New Roman" panose="02020603050405020304" pitchFamily="18" charset="0"/>
              </a:rPr>
              <a:t>介面</a:t>
            </a:r>
            <a:br>
              <a:rPr lang="zh-TW" altLang="en-US" dirty="0">
                <a:latin typeface="Times New Roman" panose="02020603050405020304" pitchFamily="18" charset="0"/>
              </a:rPr>
            </a:br>
            <a:r>
              <a:rPr lang="zh-TW" altLang="en-US" dirty="0">
                <a:latin typeface="Times New Roman" panose="02020603050405020304" pitchFamily="18" charset="0"/>
              </a:rPr>
              <a:t>再從類別 </a:t>
            </a:r>
            <a:r>
              <a:rPr lang="zh-TW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間接 </a:t>
            </a:r>
            <a:r>
              <a:rPr lang="zh-TW" altLang="en-US" dirty="0">
                <a:latin typeface="Times New Roman" panose="02020603050405020304" pitchFamily="18" charset="0"/>
              </a:rPr>
              <a:t>產生執行緒。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62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1357" y="732043"/>
            <a:ext cx="706571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5400" dirty="0"/>
              <a:t>JAVA</a:t>
            </a:r>
            <a:r>
              <a:rPr lang="zh-TW" altLang="en-US" sz="5400" dirty="0"/>
              <a:t>多執行緒開發實戰</a:t>
            </a:r>
          </a:p>
        </p:txBody>
      </p:sp>
      <p:sp>
        <p:nvSpPr>
          <p:cNvPr id="3" name="矩形 2"/>
          <p:cNvSpPr/>
          <p:nvPr/>
        </p:nvSpPr>
        <p:spPr>
          <a:xfrm>
            <a:off x="777204" y="2154443"/>
            <a:ext cx="7267670" cy="4118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3600" dirty="0"/>
              <a:t>直接建立 </a:t>
            </a:r>
            <a:r>
              <a:rPr lang="en-US" altLang="zh-TW" sz="3600" dirty="0"/>
              <a:t>Thread </a:t>
            </a:r>
            <a:r>
              <a:rPr lang="zh-TW" altLang="en-US" sz="3600" dirty="0"/>
              <a:t>類別執行緒物件</a:t>
            </a:r>
            <a:endParaRPr lang="en-US" altLang="zh-TW" sz="3600" dirty="0"/>
          </a:p>
          <a:p>
            <a:pPr marL="457200" indent="-457200">
              <a:spcAft>
                <a:spcPct val="30000"/>
              </a:spcAft>
              <a:buFont typeface="+mj-lt"/>
              <a:buAutoNum type="arabicPeriod"/>
            </a:pPr>
            <a:r>
              <a:rPr lang="zh-TW" altLang="en-US" sz="3600" dirty="0">
                <a:latin typeface="Times New Roman" panose="02020603050405020304" pitchFamily="18" charset="0"/>
              </a:rPr>
              <a:t>先撰寫 繼承自 </a:t>
            </a:r>
            <a:r>
              <a:rPr lang="en-US" altLang="zh-TW" sz="3600" dirty="0">
                <a:latin typeface="Times New Roman" panose="02020603050405020304" pitchFamily="18" charset="0"/>
              </a:rPr>
              <a:t>Thread </a:t>
            </a:r>
            <a:r>
              <a:rPr lang="zh-TW" altLang="en-US" sz="3600" dirty="0">
                <a:latin typeface="Times New Roman" panose="02020603050405020304" pitchFamily="18" charset="0"/>
              </a:rPr>
              <a:t>類別的子類別</a:t>
            </a:r>
            <a:r>
              <a:rPr lang="en-US" altLang="zh-TW" sz="3600" dirty="0">
                <a:latin typeface="Times New Roman" panose="02020603050405020304" pitchFamily="18" charset="0"/>
              </a:rPr>
              <a:t>, </a:t>
            </a:r>
            <a:r>
              <a:rPr lang="zh-TW" altLang="en-US" sz="3600" dirty="0">
                <a:latin typeface="Times New Roman" panose="02020603050405020304" pitchFamily="18" charset="0"/>
              </a:rPr>
              <a:t>再從子類別</a:t>
            </a:r>
            <a:r>
              <a:rPr lang="zh-TW" altLang="en-US" sz="3600" dirty="0">
                <a:solidFill>
                  <a:srgbClr val="FF3300"/>
                </a:solidFill>
                <a:latin typeface="Times New Roman" panose="02020603050405020304" pitchFamily="18" charset="0"/>
              </a:rPr>
              <a:t>直接 </a:t>
            </a:r>
            <a:r>
              <a:rPr lang="zh-TW" altLang="en-US" sz="3600" dirty="0">
                <a:latin typeface="Times New Roman" panose="02020603050405020304" pitchFamily="18" charset="0"/>
              </a:rPr>
              <a:t>產生執行緒。</a:t>
            </a:r>
          </a:p>
          <a:p>
            <a:pPr marL="457200" indent="-457200">
              <a:spcAft>
                <a:spcPct val="30000"/>
              </a:spcAft>
              <a:buFont typeface="+mj-lt"/>
              <a:buAutoNum type="arabicPeriod"/>
            </a:pPr>
            <a:r>
              <a:rPr lang="zh-TW" altLang="en-US" sz="3600" dirty="0">
                <a:latin typeface="Times New Roman" panose="02020603050405020304" pitchFamily="18" charset="0"/>
              </a:rPr>
              <a:t>先撰寫類別實作 </a:t>
            </a:r>
            <a:r>
              <a:rPr lang="en-US" altLang="zh-TW" sz="3600" dirty="0">
                <a:latin typeface="Times New Roman" panose="02020603050405020304" pitchFamily="18" charset="0"/>
              </a:rPr>
              <a:t>Runnable </a:t>
            </a:r>
            <a:r>
              <a:rPr lang="zh-TW" altLang="en-US" sz="3600" dirty="0">
                <a:latin typeface="Times New Roman" panose="02020603050405020304" pitchFamily="18" charset="0"/>
              </a:rPr>
              <a:t>介面</a:t>
            </a:r>
            <a:br>
              <a:rPr lang="zh-TW" altLang="en-US" sz="3600" dirty="0">
                <a:latin typeface="Times New Roman" panose="02020603050405020304" pitchFamily="18" charset="0"/>
              </a:rPr>
            </a:br>
            <a:r>
              <a:rPr lang="zh-TW" altLang="en-US" sz="3600" dirty="0">
                <a:latin typeface="Times New Roman" panose="02020603050405020304" pitchFamily="18" charset="0"/>
              </a:rPr>
              <a:t>再從類別 </a:t>
            </a:r>
            <a:r>
              <a:rPr lang="zh-TW" altLang="en-US" sz="3600" dirty="0">
                <a:solidFill>
                  <a:srgbClr val="FF3300"/>
                </a:solidFill>
                <a:latin typeface="Times New Roman" panose="02020603050405020304" pitchFamily="18" charset="0"/>
              </a:rPr>
              <a:t>間接 </a:t>
            </a:r>
            <a:r>
              <a:rPr lang="zh-TW" altLang="en-US" sz="3600" dirty="0">
                <a:latin typeface="Times New Roman" panose="02020603050405020304" pitchFamily="18" charset="0"/>
              </a:rPr>
              <a:t>產生執行緒。</a:t>
            </a: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9201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22712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4800" dirty="0"/>
              <a:t>JAVA</a:t>
            </a:r>
            <a:r>
              <a:rPr lang="zh-TW" altLang="en-US" sz="4800" dirty="0"/>
              <a:t>多執行緒開發實戰</a:t>
            </a:r>
            <a:r>
              <a:rPr lang="en-US" altLang="zh-TW" sz="4800" dirty="0"/>
              <a:t>1</a:t>
            </a:r>
          </a:p>
        </p:txBody>
      </p:sp>
      <p:sp>
        <p:nvSpPr>
          <p:cNvPr id="3" name="矩形 2"/>
          <p:cNvSpPr/>
          <p:nvPr/>
        </p:nvSpPr>
        <p:spPr>
          <a:xfrm>
            <a:off x="3563935" y="3244334"/>
            <a:ext cx="2016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JAVA</a:t>
            </a:r>
            <a:r>
              <a:rPr lang="zh-TW" altLang="en-US" dirty="0"/>
              <a:t>多執行緒開發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0452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99103051-A34F-4F3A-A5FC-B0F00FA98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880" y="1825625"/>
            <a:ext cx="6676240" cy="4351338"/>
          </a:xfrm>
        </p:spPr>
      </p:pic>
    </p:spTree>
    <p:extLst>
      <p:ext uri="{BB962C8B-B14F-4D97-AF65-F5344CB8AC3E}">
        <p14:creationId xmlns:p14="http://schemas.microsoft.com/office/powerpoint/2010/main" val="4068743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025863"/>
            <a:ext cx="7886700" cy="395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709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22712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4800" dirty="0"/>
              <a:t>JAVA</a:t>
            </a:r>
            <a:r>
              <a:rPr lang="zh-TW" altLang="en-US" sz="4800" dirty="0"/>
              <a:t>多執行緒開發實戰</a:t>
            </a:r>
            <a:r>
              <a:rPr lang="en-US" altLang="zh-TW" sz="4800" dirty="0"/>
              <a:t>2</a:t>
            </a:r>
          </a:p>
        </p:txBody>
      </p:sp>
      <p:sp>
        <p:nvSpPr>
          <p:cNvPr id="3" name="矩形 2"/>
          <p:cNvSpPr/>
          <p:nvPr/>
        </p:nvSpPr>
        <p:spPr>
          <a:xfrm>
            <a:off x="3563935" y="3244334"/>
            <a:ext cx="2016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JAVA</a:t>
            </a:r>
            <a:r>
              <a:rPr lang="zh-TW" altLang="en-US" dirty="0"/>
              <a:t>多執行緒開發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78331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640FCC84-4958-4119-8D94-E214B2D6C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877720"/>
            <a:ext cx="7886700" cy="4247147"/>
          </a:xfrm>
        </p:spPr>
      </p:pic>
    </p:spTree>
    <p:extLst>
      <p:ext uri="{BB962C8B-B14F-4D97-AF65-F5344CB8AC3E}">
        <p14:creationId xmlns:p14="http://schemas.microsoft.com/office/powerpoint/2010/main" val="2013290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141496"/>
            <a:ext cx="7886700" cy="371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62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22712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4800" dirty="0"/>
              <a:t>JAVA</a:t>
            </a:r>
            <a:r>
              <a:rPr lang="zh-TW" altLang="en-US" sz="4800" dirty="0"/>
              <a:t>多執行緒開發實戰</a:t>
            </a:r>
            <a:r>
              <a:rPr lang="en-US" altLang="zh-TW" sz="4800" dirty="0"/>
              <a:t>3</a:t>
            </a:r>
          </a:p>
        </p:txBody>
      </p:sp>
      <p:sp>
        <p:nvSpPr>
          <p:cNvPr id="3" name="矩形 2"/>
          <p:cNvSpPr/>
          <p:nvPr/>
        </p:nvSpPr>
        <p:spPr>
          <a:xfrm>
            <a:off x="3563935" y="3244334"/>
            <a:ext cx="2016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JAVA</a:t>
            </a:r>
            <a:r>
              <a:rPr lang="zh-TW" altLang="en-US" dirty="0"/>
              <a:t>多執行緒開發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53644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多執行緒</a:t>
            </a:r>
            <a:endParaRPr lang="en-US" altLang="zh-TW" dirty="0"/>
          </a:p>
          <a:p>
            <a:r>
              <a:rPr lang="en-US" altLang="zh-TW" dirty="0"/>
              <a:t>JAVA</a:t>
            </a:r>
            <a:r>
              <a:rPr lang="zh-TW" altLang="en-US" dirty="0"/>
              <a:t>多執行緒開發</a:t>
            </a:r>
            <a:endParaRPr lang="en-US" altLang="zh-TW" dirty="0"/>
          </a:p>
          <a:p>
            <a:r>
              <a:rPr lang="en-US" altLang="zh-TW" dirty="0"/>
              <a:t>JAVA</a:t>
            </a:r>
            <a:r>
              <a:rPr lang="zh-TW" altLang="en-US" dirty="0"/>
              <a:t>多執行緒開發實戰</a:t>
            </a:r>
            <a:r>
              <a:rPr lang="en-US" altLang="zh-TW" dirty="0"/>
              <a:t>1</a:t>
            </a:r>
          </a:p>
          <a:p>
            <a:r>
              <a:rPr lang="en-US" altLang="zh-TW" dirty="0"/>
              <a:t>JAVA</a:t>
            </a:r>
            <a:r>
              <a:rPr lang="zh-TW" altLang="en-US" dirty="0"/>
              <a:t>多執行緒開發實戰</a:t>
            </a:r>
            <a:r>
              <a:rPr lang="en-US" altLang="zh-TW" dirty="0"/>
              <a:t>2</a:t>
            </a:r>
          </a:p>
          <a:p>
            <a:r>
              <a:rPr lang="en-US" altLang="zh-TW" dirty="0"/>
              <a:t>JAVA</a:t>
            </a:r>
            <a:r>
              <a:rPr lang="zh-TW" altLang="en-US" dirty="0"/>
              <a:t>多執行緒開發實戰</a:t>
            </a:r>
            <a:r>
              <a:rPr lang="en-US" altLang="zh-TW" dirty="0"/>
              <a:t>3</a:t>
            </a:r>
          </a:p>
          <a:p>
            <a:endParaRPr lang="en-US" altLang="zh-TW" dirty="0"/>
          </a:p>
          <a:p>
            <a:r>
              <a:rPr lang="en-US" altLang="zh-TW" dirty="0"/>
              <a:t>JAVA</a:t>
            </a:r>
            <a:r>
              <a:rPr lang="zh-TW" altLang="en-US" dirty="0"/>
              <a:t>多執行緒開發</a:t>
            </a:r>
            <a:r>
              <a:rPr lang="en-US" altLang="zh-TW" dirty="0"/>
              <a:t>-</a:t>
            </a:r>
            <a:r>
              <a:rPr lang="zh-TW" altLang="en-US" dirty="0"/>
              <a:t>進階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855972" y="926006"/>
            <a:ext cx="3200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JAVA Multi-thread programming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2852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FFE338BD-EFAF-4F28-A4E5-CB9F54924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99" y="1825625"/>
            <a:ext cx="7366602" cy="4351338"/>
          </a:xfrm>
        </p:spPr>
      </p:pic>
    </p:spTree>
    <p:extLst>
      <p:ext uri="{BB962C8B-B14F-4D97-AF65-F5344CB8AC3E}">
        <p14:creationId xmlns:p14="http://schemas.microsoft.com/office/powerpoint/2010/main" val="1891404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321843"/>
            <a:ext cx="7886700" cy="335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987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856907"/>
            <a:ext cx="7886700" cy="428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476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22712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dirty="0"/>
              <a:t>多執行緒</a:t>
            </a:r>
          </a:p>
        </p:txBody>
      </p:sp>
    </p:spTree>
    <p:extLst>
      <p:ext uri="{BB962C8B-B14F-4D97-AF65-F5344CB8AC3E}">
        <p14:creationId xmlns:p14="http://schemas.microsoft.com/office/powerpoint/2010/main" val="1835105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7782" y="164407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一般程式語言執行程式時，都是一行接一行程式碼循序來執行。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r="59397"/>
          <a:stretch/>
        </p:blipFill>
        <p:spPr>
          <a:xfrm>
            <a:off x="543891" y="1644072"/>
            <a:ext cx="2749202" cy="356552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957782" y="269029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語言是經由 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JVM 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來執行程式，</a:t>
            </a:r>
            <a:endParaRPr lang="en-US" altLang="zh-TW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程式執行起點是由 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main()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方法開始</a:t>
            </a:r>
            <a:endParaRPr lang="en-US" altLang="zh-TW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隨程式內容來作運算、判斷、再判斷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，一直到程式結束為止。</a:t>
            </a:r>
          </a:p>
        </p:txBody>
      </p:sp>
      <p:sp>
        <p:nvSpPr>
          <p:cNvPr id="5" name="矩形 4"/>
          <p:cNvSpPr/>
          <p:nvPr/>
        </p:nvSpPr>
        <p:spPr>
          <a:xfrm>
            <a:off x="4031673" y="444515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Java </a:t>
            </a:r>
            <a:r>
              <a:rPr lang="zh-TW" altLang="en-US" dirty="0"/>
              <a:t>程式開始執行時</a:t>
            </a:r>
            <a:br>
              <a:rPr lang="zh-TW" altLang="en-US" dirty="0"/>
            </a:br>
            <a:r>
              <a:rPr lang="zh-TW" altLang="en-US" dirty="0"/>
              <a:t>會有一個執行緒開始執行，此執行緒稱為程式的主執行緒。</a:t>
            </a:r>
          </a:p>
        </p:txBody>
      </p:sp>
    </p:spTree>
    <p:extLst>
      <p:ext uri="{BB962C8B-B14F-4D97-AF65-F5344CB8AC3E}">
        <p14:creationId xmlns:p14="http://schemas.microsoft.com/office/powerpoint/2010/main" val="152743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r="59397"/>
          <a:stretch/>
        </p:blipFill>
        <p:spPr>
          <a:xfrm>
            <a:off x="543891" y="1644072"/>
            <a:ext cx="2749202" cy="356552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47481"/>
          <a:stretch/>
        </p:blipFill>
        <p:spPr>
          <a:xfrm>
            <a:off x="4202545" y="1523998"/>
            <a:ext cx="4182144" cy="41933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4072659" y="28879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Java </a:t>
            </a:r>
            <a:r>
              <a:rPr lang="zh-TW" altLang="en-US" dirty="0"/>
              <a:t>語言中允許同時有多個程式的動作一起</a:t>
            </a:r>
            <a:br>
              <a:rPr lang="zh-TW" altLang="en-US" dirty="0"/>
            </a:br>
            <a:r>
              <a:rPr lang="zh-TW" altLang="en-US" dirty="0"/>
              <a:t>執行，除主執行緒外，每個動作也都是一個執行緒，這也就是多執行緒的執行</a:t>
            </a:r>
          </a:p>
        </p:txBody>
      </p:sp>
    </p:spTree>
    <p:extLst>
      <p:ext uri="{BB962C8B-B14F-4D97-AF65-F5344CB8AC3E}">
        <p14:creationId xmlns:p14="http://schemas.microsoft.com/office/powerpoint/2010/main" val="3675901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55" y="1452849"/>
            <a:ext cx="3673928" cy="368420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197926" y="2090066"/>
            <a:ext cx="438265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TW" altLang="en-US" sz="2400" dirty="0"/>
              <a:t>一個  </a:t>
            </a:r>
            <a:r>
              <a:rPr lang="en-US" altLang="zh-TW" sz="2400" dirty="0"/>
              <a:t>Process </a:t>
            </a:r>
            <a:r>
              <a:rPr lang="zh-TW" altLang="en-US" sz="2400" dirty="0"/>
              <a:t>中可能會包含數個</a:t>
            </a:r>
            <a:r>
              <a:rPr lang="en-US" altLang="zh-TW" sz="2400" dirty="0"/>
              <a:t>Threads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TW" altLang="en-US" sz="2400" dirty="0"/>
              <a:t>同屬某個 </a:t>
            </a:r>
            <a:r>
              <a:rPr lang="en-US" altLang="zh-TW" sz="2400" dirty="0"/>
              <a:t>Process </a:t>
            </a:r>
            <a:r>
              <a:rPr lang="zh-TW" altLang="en-US" sz="2400" dirty="0"/>
              <a:t>的各 </a:t>
            </a:r>
            <a:r>
              <a:rPr lang="en-US" altLang="zh-TW" sz="2400" dirty="0"/>
              <a:t>Threads </a:t>
            </a:r>
            <a:r>
              <a:rPr lang="zh-TW" altLang="en-US" sz="2400" dirty="0"/>
              <a:t>會共用某塊共同記憶體，以降低彼此間控制權轉移時的負擔</a:t>
            </a:r>
            <a:endParaRPr lang="en-US" altLang="zh-TW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TW" altLang="en-US" sz="2400" dirty="0"/>
              <a:t>作業系統不提供保護措施，須由程式設計人員自行控制。</a:t>
            </a:r>
          </a:p>
        </p:txBody>
      </p:sp>
    </p:spTree>
    <p:extLst>
      <p:ext uri="{BB962C8B-B14F-4D97-AF65-F5344CB8AC3E}">
        <p14:creationId xmlns:p14="http://schemas.microsoft.com/office/powerpoint/2010/main" val="457095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Grp="1" noChangeArrowheads="1"/>
          </p:cNvSpPr>
          <p:nvPr>
            <p:ph type="title"/>
          </p:nvPr>
        </p:nvSpPr>
        <p:spPr>
          <a:xfrm>
            <a:off x="323850" y="140422"/>
            <a:ext cx="3638550" cy="668337"/>
          </a:xfrm>
        </p:spPr>
        <p:txBody>
          <a:bodyPr/>
          <a:lstStyle/>
          <a:p>
            <a:pPr eaLnBrk="1" hangingPunct="1"/>
            <a:r>
              <a:rPr lang="zh-TW" altLang="en-US" sz="3200" dirty="0"/>
              <a:t>執行緒的生命週期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916565"/>
            <a:ext cx="8424863" cy="10795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ü"/>
            </a:pPr>
            <a:r>
              <a:rPr lang="zh-TW" altLang="en-US" dirty="0">
                <a:latin typeface="Times New Roman" panose="02020603050405020304" pitchFamily="18" charset="0"/>
              </a:rPr>
              <a:t>在 </a:t>
            </a:r>
            <a:r>
              <a:rPr lang="en-US" altLang="zh-TW" dirty="0">
                <a:latin typeface="Times New Roman" panose="02020603050405020304" pitchFamily="18" charset="0"/>
              </a:rPr>
              <a:t>Java </a:t>
            </a:r>
            <a:r>
              <a:rPr lang="zh-TW" altLang="en-US" dirty="0">
                <a:latin typeface="Times New Roman" panose="02020603050405020304" pitchFamily="18" charset="0"/>
              </a:rPr>
              <a:t>中執行緒其實就是 </a:t>
            </a:r>
            <a:r>
              <a:rPr lang="en-US" altLang="zh-TW" dirty="0">
                <a:latin typeface="Times New Roman" panose="02020603050405020304" pitchFamily="18" charset="0"/>
              </a:rPr>
              <a:t>Thread </a:t>
            </a:r>
            <a:r>
              <a:rPr lang="zh-TW" altLang="en-US" dirty="0">
                <a:latin typeface="Times New Roman" panose="02020603050405020304" pitchFamily="18" charset="0"/>
              </a:rPr>
              <a:t>物件。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zh-TW" altLang="en-US" dirty="0">
                <a:latin typeface="Times New Roman" panose="02020603050405020304" pitchFamily="18" charset="0"/>
              </a:rPr>
              <a:t>執行緒生命週期從建立一條新執行緒到消滅過程：</a:t>
            </a:r>
          </a:p>
        </p:txBody>
      </p:sp>
      <p:graphicFrame>
        <p:nvGraphicFramePr>
          <p:cNvPr id="23556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22488121"/>
              </p:ext>
            </p:extLst>
          </p:nvPr>
        </p:nvGraphicFramePr>
        <p:xfrm>
          <a:off x="537441" y="2258148"/>
          <a:ext cx="7757848" cy="4114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Impact" r:id="rId2" imgW="8838095" imgH="4533333" progId="PI3.Image">
                  <p:embed/>
                </p:oleObj>
              </mc:Choice>
              <mc:Fallback>
                <p:oleObj name="PhotoImpact" r:id="rId2" imgW="8838095" imgH="4533333" progId="PI3.Image">
                  <p:embed/>
                  <p:pic>
                    <p:nvPicPr>
                      <p:cNvPr id="235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441" y="2258148"/>
                        <a:ext cx="7757848" cy="41149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5069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671008" y="1132321"/>
            <a:ext cx="5070186" cy="15185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000" dirty="0">
                <a:latin typeface="Times New Roman" panose="02020603050405020304" pitchFamily="18" charset="0"/>
              </a:rPr>
              <a:t>程式雖可處理多個執行緒，但同時間點，只能有一個執行緒位於執行狀態即在</a:t>
            </a:r>
            <a:r>
              <a:rPr lang="en-US" altLang="zh-TW" sz="2000" dirty="0">
                <a:latin typeface="Times New Roman" panose="02020603050405020304" pitchFamily="18" charset="0"/>
              </a:rPr>
              <a:t>CPU </a:t>
            </a:r>
            <a:r>
              <a:rPr lang="zh-TW" altLang="en-US" sz="2000" dirty="0">
                <a:latin typeface="Times New Roman" panose="02020603050405020304" pitchFamily="18" charset="0"/>
              </a:rPr>
              <a:t>執行，其他執行緒留在 </a:t>
            </a:r>
            <a:r>
              <a:rPr lang="en-US" altLang="zh-TW" sz="2000" dirty="0">
                <a:latin typeface="Times New Roman" panose="02020603050405020304" pitchFamily="18" charset="0"/>
              </a:rPr>
              <a:t>Runnable </a:t>
            </a:r>
            <a:r>
              <a:rPr lang="zh-TW" altLang="en-US" sz="2000" dirty="0">
                <a:latin typeface="Times New Roman" panose="02020603050405020304" pitchFamily="18" charset="0"/>
              </a:rPr>
              <a:t>區塊中等待，下次執行輪到哪個執行緒，是由</a:t>
            </a:r>
            <a:r>
              <a:rPr lang="en-US" altLang="zh-TW" sz="2000" dirty="0">
                <a:latin typeface="Times New Roman" panose="02020603050405020304" pitchFamily="18" charset="0"/>
              </a:rPr>
              <a:t>JVM</a:t>
            </a:r>
            <a:r>
              <a:rPr lang="zh-TW" altLang="en-US" sz="2000" dirty="0">
                <a:latin typeface="Times New Roman" panose="02020603050405020304" pitchFamily="18" charset="0"/>
              </a:rPr>
              <a:t>執行緒的優先權處理程式來做判定。</a:t>
            </a:r>
          </a:p>
          <a:p>
            <a:endParaRPr lang="en-US" altLang="zh-TW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190" y="3671582"/>
            <a:ext cx="5072233" cy="268876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77" y="458067"/>
            <a:ext cx="3080081" cy="308869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56627" y="88735"/>
            <a:ext cx="53801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 </a:t>
            </a:r>
            <a:r>
              <a:rPr lang="en-US" altLang="zh-TW" dirty="0"/>
              <a:t>Java </a:t>
            </a:r>
            <a:r>
              <a:rPr lang="zh-TW" altLang="en-US" dirty="0"/>
              <a:t>允許一個程式能同時執行兩個</a:t>
            </a:r>
            <a:r>
              <a:rPr lang="en-US" altLang="zh-TW" dirty="0"/>
              <a:t>(</a:t>
            </a:r>
            <a:r>
              <a:rPr lang="zh-TW" altLang="en-US" dirty="0"/>
              <a:t>含</a:t>
            </a:r>
            <a:r>
              <a:rPr lang="en-US" altLang="zh-TW" dirty="0"/>
              <a:t>)</a:t>
            </a:r>
            <a:r>
              <a:rPr lang="zh-TW" altLang="en-US" dirty="0"/>
              <a:t>以上執行緒</a:t>
            </a:r>
          </a:p>
        </p:txBody>
      </p:sp>
    </p:spTree>
    <p:extLst>
      <p:ext uri="{BB962C8B-B14F-4D97-AF65-F5344CB8AC3E}">
        <p14:creationId xmlns:p14="http://schemas.microsoft.com/office/powerpoint/2010/main" val="3889833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Process(</a:t>
            </a:r>
            <a:r>
              <a:rPr lang="zh-TW" altLang="en-US" dirty="0"/>
              <a:t>行程</a:t>
            </a:r>
            <a:r>
              <a:rPr lang="en-US" altLang="zh-TW" dirty="0"/>
              <a:t>) vs Thread(</a:t>
            </a:r>
            <a:r>
              <a:rPr lang="zh-TW" altLang="en-US" dirty="0"/>
              <a:t>執行緒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000" b="0" i="0" dirty="0">
                <a:solidFill>
                  <a:srgbClr val="2929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Process </a:t>
            </a:r>
            <a:r>
              <a:rPr lang="zh-TW" altLang="en-US" sz="2000" b="0" i="0" dirty="0">
                <a:solidFill>
                  <a:srgbClr val="2929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是電腦中已執行 </a:t>
            </a:r>
            <a:r>
              <a:rPr lang="en-US" altLang="zh-TW" sz="2000" b="0" i="0" dirty="0">
                <a:solidFill>
                  <a:srgbClr val="2929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Program </a:t>
            </a:r>
            <a:r>
              <a:rPr lang="zh-TW" altLang="en-US" sz="2000" b="0" i="0" dirty="0">
                <a:solidFill>
                  <a:srgbClr val="2929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的實體。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sz="2000" b="0" i="0" dirty="0">
                <a:solidFill>
                  <a:srgbClr val="2929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每一個 </a:t>
            </a:r>
            <a:r>
              <a:rPr lang="en-US" altLang="zh-TW" sz="2000" b="0" i="0" dirty="0">
                <a:solidFill>
                  <a:srgbClr val="2929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Process </a:t>
            </a:r>
            <a:r>
              <a:rPr lang="zh-TW" altLang="en-US" sz="2000" b="0" i="0" dirty="0">
                <a:solidFill>
                  <a:srgbClr val="2929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是互相獨立的。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000" b="0" i="0" dirty="0">
                <a:solidFill>
                  <a:srgbClr val="2929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Process </a:t>
            </a:r>
            <a:r>
              <a:rPr lang="zh-TW" altLang="en-US" sz="2000" b="0" i="0" dirty="0">
                <a:solidFill>
                  <a:srgbClr val="2929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本身不是基本執行單位，而是 </a:t>
            </a:r>
            <a:r>
              <a:rPr lang="en-US" altLang="zh-TW" sz="2000" b="0" i="0" dirty="0">
                <a:solidFill>
                  <a:srgbClr val="2929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Thread (</a:t>
            </a:r>
            <a:r>
              <a:rPr lang="zh-TW" altLang="en-US" sz="2000" b="0" i="0" dirty="0">
                <a:solidFill>
                  <a:srgbClr val="2929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執行緒</a:t>
            </a:r>
            <a:r>
              <a:rPr lang="en-US" altLang="zh-TW" sz="2000" b="0" i="0" dirty="0">
                <a:solidFill>
                  <a:srgbClr val="2929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b="0" i="0" dirty="0">
                <a:solidFill>
                  <a:srgbClr val="2929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的容器。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000" b="0" i="0" dirty="0">
                <a:solidFill>
                  <a:srgbClr val="2929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Process </a:t>
            </a:r>
            <a:r>
              <a:rPr lang="zh-TW" altLang="en-US" sz="2000" b="0" i="0" dirty="0">
                <a:solidFill>
                  <a:srgbClr val="2929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需要一些資源才能完成工作，如 </a:t>
            </a:r>
            <a:r>
              <a:rPr lang="en-US" altLang="zh-TW" sz="2000" b="0" i="0" dirty="0">
                <a:solidFill>
                  <a:srgbClr val="2929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CPU</a:t>
            </a:r>
            <a:r>
              <a:rPr lang="zh-TW" altLang="en-US" sz="2000" b="0" i="0" dirty="0">
                <a:solidFill>
                  <a:srgbClr val="2929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、記憶體、檔案以及</a:t>
            </a:r>
            <a:r>
              <a:rPr lang="en-US" altLang="zh-TW" sz="2000" b="0" i="0" dirty="0">
                <a:solidFill>
                  <a:srgbClr val="2929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I/O</a:t>
            </a:r>
            <a:r>
              <a:rPr lang="zh-TW" altLang="en-US" sz="2000" b="0" i="0" dirty="0">
                <a:solidFill>
                  <a:srgbClr val="2929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裝置。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sz="2000" b="0" i="0" dirty="0">
                <a:solidFill>
                  <a:srgbClr val="2929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在多功作業系統</a:t>
            </a:r>
            <a:r>
              <a:rPr lang="en-US" altLang="zh-TW" sz="2000" b="0" i="0" dirty="0">
                <a:solidFill>
                  <a:srgbClr val="2929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(Multitasking Operating System)</a:t>
            </a:r>
            <a:r>
              <a:rPr lang="zh-TW" altLang="en-US" sz="2000" b="0" i="0" dirty="0">
                <a:solidFill>
                  <a:srgbClr val="2929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中，可以同時執行數個</a:t>
            </a:r>
            <a:r>
              <a:rPr lang="en-US" altLang="zh-TW" sz="2000" b="0" i="0" dirty="0">
                <a:solidFill>
                  <a:srgbClr val="2929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Process </a:t>
            </a:r>
            <a:r>
              <a:rPr lang="zh-TW" altLang="en-US" sz="2000" b="0" i="0" dirty="0">
                <a:solidFill>
                  <a:srgbClr val="2929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，然而一個 </a:t>
            </a:r>
            <a:r>
              <a:rPr lang="en-US" altLang="zh-TW" sz="2000" b="0" i="0" dirty="0">
                <a:solidFill>
                  <a:srgbClr val="2929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CPU </a:t>
            </a:r>
            <a:r>
              <a:rPr lang="zh-TW" altLang="en-US" sz="2000" b="0" i="0" dirty="0">
                <a:solidFill>
                  <a:srgbClr val="2929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一次只能執行一個 </a:t>
            </a:r>
            <a:r>
              <a:rPr lang="en-US" altLang="zh-TW" sz="2000" b="0" i="0" dirty="0">
                <a:solidFill>
                  <a:srgbClr val="2929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Process (</a:t>
            </a:r>
            <a:r>
              <a:rPr lang="zh-TW" altLang="en-US" sz="2000" b="0" i="0" dirty="0">
                <a:solidFill>
                  <a:srgbClr val="2929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因此才有現在的多核處理器</a:t>
            </a:r>
            <a:r>
              <a:rPr lang="en-US" altLang="zh-TW" sz="2000" b="0" i="0" dirty="0">
                <a:solidFill>
                  <a:srgbClr val="2929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b="0" i="0" dirty="0">
                <a:solidFill>
                  <a:srgbClr val="2929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，而 </a:t>
            </a:r>
            <a:r>
              <a:rPr lang="en-US" altLang="zh-TW" sz="2000" b="0" i="0" dirty="0">
                <a:solidFill>
                  <a:srgbClr val="2929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Process </a:t>
            </a:r>
            <a:r>
              <a:rPr lang="zh-TW" altLang="en-US" sz="2000" b="0" i="0" dirty="0">
                <a:solidFill>
                  <a:srgbClr val="2929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的運行量總量不會少於 </a:t>
            </a:r>
            <a:r>
              <a:rPr lang="en-US" altLang="zh-TW" sz="2000" b="0" i="0" dirty="0">
                <a:solidFill>
                  <a:srgbClr val="2929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CPU </a:t>
            </a:r>
            <a:r>
              <a:rPr lang="zh-TW" altLang="en-US" sz="2000" b="0" i="0" dirty="0">
                <a:solidFill>
                  <a:srgbClr val="2929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的總量，又</a:t>
            </a:r>
            <a:r>
              <a:rPr lang="en-US" altLang="zh-TW" sz="2000" b="0" i="0" dirty="0">
                <a:solidFill>
                  <a:srgbClr val="2929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Process </a:t>
            </a:r>
            <a:r>
              <a:rPr lang="zh-TW" altLang="en-US" sz="2000" b="0" i="0" dirty="0">
                <a:solidFill>
                  <a:srgbClr val="2929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會佔用記憶體，因此如何排程</a:t>
            </a:r>
            <a:r>
              <a:rPr lang="en-US" altLang="zh-TW" sz="2000" b="0" i="0" dirty="0">
                <a:solidFill>
                  <a:srgbClr val="2929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(Scheduling</a:t>
            </a:r>
            <a:r>
              <a:rPr lang="zh-TW" altLang="en-US" sz="2000" b="0" i="0" dirty="0">
                <a:solidFill>
                  <a:srgbClr val="2929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，恐龍本第五章</a:t>
            </a:r>
            <a:r>
              <a:rPr lang="en-US" altLang="zh-TW" sz="2000" b="0" i="0" dirty="0">
                <a:solidFill>
                  <a:srgbClr val="2929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  <a:r>
              <a:rPr lang="zh-TW" altLang="en-US" sz="2000" b="0" i="0" dirty="0">
                <a:solidFill>
                  <a:srgbClr val="2929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、如何有效管理記憶體</a:t>
            </a:r>
            <a:r>
              <a:rPr lang="en-US" altLang="zh-TW" sz="2000" b="0" i="0" dirty="0">
                <a:solidFill>
                  <a:srgbClr val="2929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b="0" i="0" dirty="0">
                <a:solidFill>
                  <a:srgbClr val="2929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恐龍本第八章</a:t>
            </a:r>
            <a:r>
              <a:rPr lang="en-US" altLang="zh-TW" sz="2000" b="0" i="0" dirty="0">
                <a:solidFill>
                  <a:srgbClr val="2929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b="0" i="0" dirty="0">
                <a:solidFill>
                  <a:srgbClr val="2929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則是 </a:t>
            </a:r>
            <a:r>
              <a:rPr lang="en-US" altLang="zh-TW" sz="2000" b="0" i="0" dirty="0">
                <a:solidFill>
                  <a:srgbClr val="2929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OS </a:t>
            </a:r>
            <a:r>
              <a:rPr lang="zh-TW" altLang="en-US" sz="2000" b="0" i="0" dirty="0">
                <a:solidFill>
                  <a:srgbClr val="2929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所關注的事。</a:t>
            </a:r>
            <a:endParaRPr lang="en-US" altLang="zh-TW" sz="2000" b="0" i="0" dirty="0">
              <a:solidFill>
                <a:srgbClr val="292929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200" b="0" i="0" dirty="0">
                <a:solidFill>
                  <a:srgbClr val="2929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https://totoroliu.medium.com/program-process-thread-%E5%B7%AE%E7%95%B0-4a360c7345e5</a:t>
            </a:r>
            <a:endParaRPr lang="zh-TW" altLang="en-US" sz="2200" b="0" i="0" dirty="0">
              <a:solidFill>
                <a:srgbClr val="292929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7258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</TotalTime>
  <Words>658</Words>
  <Application>Microsoft Office PowerPoint</Application>
  <PresentationFormat>如螢幕大小 (4:3)</PresentationFormat>
  <Paragraphs>52</Paragraphs>
  <Slides>22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0" baseType="lpstr">
      <vt:lpstr>標楷體</vt:lpstr>
      <vt:lpstr>Arial</vt:lpstr>
      <vt:lpstr>Calibri</vt:lpstr>
      <vt:lpstr>Calibri Light</vt:lpstr>
      <vt:lpstr>Times New Roman</vt:lpstr>
      <vt:lpstr>Wingdings</vt:lpstr>
      <vt:lpstr>Office 佈景主題</vt:lpstr>
      <vt:lpstr>PhotoImpact</vt:lpstr>
      <vt:lpstr>JAVA多執行緒開發技術報告 JAVA Multi-thread programming</vt:lpstr>
      <vt:lpstr>Agenda</vt:lpstr>
      <vt:lpstr>PowerPoint 簡報</vt:lpstr>
      <vt:lpstr>PowerPoint 簡報</vt:lpstr>
      <vt:lpstr>PowerPoint 簡報</vt:lpstr>
      <vt:lpstr>PowerPoint 簡報</vt:lpstr>
      <vt:lpstr>執行緒的生命週期</vt:lpstr>
      <vt:lpstr>PowerPoint 簡報</vt:lpstr>
      <vt:lpstr>Process(行程) vs Thread(執行緒)</vt:lpstr>
      <vt:lpstr>PowerPoint 簡報</vt:lpstr>
      <vt:lpstr>建立執行緒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JAVA物件導向程式設計 學習心得</dc:title>
  <dc:creator>user</dc:creator>
  <cp:lastModifiedBy>4492</cp:lastModifiedBy>
  <cp:revision>12</cp:revision>
  <dcterms:created xsi:type="dcterms:W3CDTF">2021-05-27T04:48:52Z</dcterms:created>
  <dcterms:modified xsi:type="dcterms:W3CDTF">2021-06-03T08:04:56Z</dcterms:modified>
</cp:coreProperties>
</file>