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6"/>
  </p:notesMasterIdLst>
  <p:sldIdLst>
    <p:sldId id="256" r:id="rId3"/>
    <p:sldId id="257" r:id="rId4"/>
    <p:sldId id="264" r:id="rId5"/>
    <p:sldId id="276" r:id="rId6"/>
    <p:sldId id="269" r:id="rId7"/>
    <p:sldId id="272" r:id="rId8"/>
    <p:sldId id="273" r:id="rId9"/>
    <p:sldId id="258" r:id="rId10"/>
    <p:sldId id="259" r:id="rId11"/>
    <p:sldId id="277" r:id="rId12"/>
    <p:sldId id="278" r:id="rId13"/>
    <p:sldId id="260" r:id="rId14"/>
    <p:sldId id="268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D0C17-368E-413F-A307-5B146ADEDAAD}" v="616" dt="2023-09-23T09:24:10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932B-7682-40F8-B7CC-B5DCDEF0DC88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9FB5-2D2E-4797-BBF6-8ECEB7F00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4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27EC-E918-46DA-965A-D89F60CE73F2}" type="datetime1">
              <a:rPr lang="ru-RU" smtClean="0"/>
              <a:t>23.09.2023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949-1A9C-4893-9C09-B131864ABCA3}" type="datetime1">
              <a:rPr lang="ru-RU" smtClean="0"/>
              <a:t>23.09.2023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3BE8-660E-437B-BBE9-1D704701F54F}" type="datetime1">
              <a:rPr lang="ru-RU" smtClean="0"/>
              <a:t>23.09.2023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9435" y="387554"/>
            <a:ext cx="7947129" cy="500137"/>
          </a:xfrm>
        </p:spPr>
        <p:txBody>
          <a:bodyPr lIns="0" tIns="0" rIns="0" bIns="0"/>
          <a:lstStyle>
            <a:lvl1pPr>
              <a:defRPr sz="3250" b="1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9435" y="387554"/>
            <a:ext cx="7947129" cy="500137"/>
          </a:xfrm>
        </p:spPr>
        <p:txBody>
          <a:bodyPr lIns="0" tIns="0" rIns="0" bIns="0"/>
          <a:lstStyle>
            <a:lvl1pPr>
              <a:defRPr sz="3250" b="1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6500" y="1780940"/>
            <a:ext cx="3381970" cy="4501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25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9435" y="387554"/>
            <a:ext cx="7947129" cy="500137"/>
          </a:xfrm>
        </p:spPr>
        <p:txBody>
          <a:bodyPr lIns="0" tIns="0" rIns="0" bIns="0"/>
          <a:lstStyle>
            <a:lvl1pPr>
              <a:defRPr sz="3250" b="1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145-3885-4A9A-A22F-280984127DDD}" type="datetime1">
              <a:rPr lang="ru-RU" smtClean="0"/>
              <a:t>23.09.2023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535F-AFA2-4FA1-ACF1-11B23421BF73}" type="datetime1">
              <a:rPr lang="ru-RU" smtClean="0"/>
              <a:t>23.09.2023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D11-6AF3-46D5-8134-DBAFFEC4197E}" type="datetime1">
              <a:rPr lang="ru-RU" smtClean="0"/>
              <a:t>23.09.2023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E7BD-992D-4A1A-B33E-CA0F036EB7A1}" type="datetime1">
              <a:rPr lang="ru-RU" smtClean="0"/>
              <a:t>23.09.2023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BB8A-F253-41C5-BE3D-51D199F10B4A}" type="datetime1">
              <a:rPr lang="ru-RU" smtClean="0"/>
              <a:t>23.09.2023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7DE5-A8CD-4548-BD47-6B1F22D177A3}" type="datetime1">
              <a:rPr lang="ru-RU" smtClean="0"/>
              <a:t>23.09.2023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B4D-880D-431A-AC19-5175B8AE3CAF}" type="datetime1">
              <a:rPr lang="ru-RU" smtClean="0"/>
              <a:t>23.09.2023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70E-976A-4BE1-AC6A-77A269007F64}" type="datetime1">
              <a:rPr lang="ru-RU" smtClean="0"/>
              <a:t>23.09.2023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AB5-3C3D-409C-A34B-211DA3C6C40A}" type="datetime1">
              <a:rPr lang="ru-RU" smtClean="0"/>
              <a:t>23.09.2023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9435" y="387554"/>
            <a:ext cx="794712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584" y="1819275"/>
            <a:ext cx="857591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E206-C2BC-44AE-A491-A846ED14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8" y="2066863"/>
            <a:ext cx="8094244" cy="1660165"/>
          </a:xfrm>
        </p:spPr>
        <p:txBody>
          <a:bodyPr>
            <a:normAutofit/>
          </a:bodyPr>
          <a:lstStyle/>
          <a:p>
            <a:r>
              <a:rPr lang="ru-RU" sz="2900" b="1" dirty="0">
                <a:solidFill>
                  <a:srgbClr val="002060"/>
                </a:solidFill>
                <a:latin typeface="Times New Roman"/>
                <a:cs typeface="Times New Roman"/>
              </a:rPr>
              <a:t>«Разработка базы данных для хранения и обработки данных музыкального магазина»</a:t>
            </a:r>
            <a:b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25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74A7C4-C445-47B3-8782-368E235C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018" y="3956463"/>
            <a:ext cx="7429500" cy="104608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b="1" dirty="0">
                <a:latin typeface="Times New Roman"/>
                <a:cs typeface="Times New Roman"/>
              </a:rPr>
              <a:t>Студент</a:t>
            </a:r>
            <a:r>
              <a:rPr lang="en-US" b="1" dirty="0">
                <a:latin typeface="Times New Roman"/>
                <a:cs typeface="Times New Roman"/>
              </a:rPr>
              <a:t>: </a:t>
            </a:r>
            <a:r>
              <a:rPr lang="ru-RU" dirty="0">
                <a:latin typeface="Times New Roman"/>
                <a:cs typeface="Times New Roman"/>
              </a:rPr>
              <a:t>Морозов Дмитрий Владимирович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dirty="0">
                <a:latin typeface="Times New Roman"/>
                <a:cs typeface="Times New Roman"/>
              </a:rPr>
              <a:t>Группа</a:t>
            </a:r>
            <a:r>
              <a:rPr lang="en-US" b="1" dirty="0">
                <a:latin typeface="Times New Roman"/>
                <a:cs typeface="Times New Roman"/>
              </a:rPr>
              <a:t>: </a:t>
            </a:r>
            <a:r>
              <a:rPr lang="ru-RU" dirty="0">
                <a:latin typeface="Times New Roman"/>
                <a:cs typeface="Times New Roman"/>
              </a:rPr>
              <a:t>ИУ7-62Б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dirty="0">
                <a:latin typeface="Times New Roman"/>
                <a:cs typeface="Times New Roman"/>
              </a:rPr>
              <a:t>Руководитель: 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Григорьев Александр Сергеевич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26ED5-4CE4-439B-82CA-94FC0E11BA1E}"/>
              </a:ext>
            </a:extLst>
          </p:cNvPr>
          <p:cNvSpPr txBox="1"/>
          <p:nvPr/>
        </p:nvSpPr>
        <p:spPr>
          <a:xfrm>
            <a:off x="769018" y="1125688"/>
            <a:ext cx="8198518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447BC1-8DEE-402A-8871-76D7D10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Оформление заказа</a:t>
            </a:r>
            <a:endParaRPr lang="ru-RU" sz="325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779C8048-72BC-44D0-B4B1-A01E23CA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 descr="Изображение выглядит как текст, снимок экрана, музыкальный инструмент&#10;&#10;Автоматически созданное описание">
            <a:extLst>
              <a:ext uri="{FF2B5EF4-FFF2-40B4-BE49-F238E27FC236}">
                <a16:creationId xmlns:a16="http://schemas.microsoft.com/office/drawing/2014/main" id="{CA64F7BA-DB89-1768-F805-183799E1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42" y="1560224"/>
            <a:ext cx="8176679" cy="4451534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4DDD8DDA-DFB5-DDE8-CAA1-0AFAD0DB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43" y="1561562"/>
            <a:ext cx="8176678" cy="44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6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История заказов</a:t>
            </a:r>
            <a:endParaRPr lang="ru-RU" sz="325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779C8048-72BC-44D0-B4B1-A01E23CA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 descr="Изображение выглядит как текст, снимок экрана, музыкальный инструмент&#10;&#10;Автоматически созданное описание">
            <a:extLst>
              <a:ext uri="{FF2B5EF4-FFF2-40B4-BE49-F238E27FC236}">
                <a16:creationId xmlns:a16="http://schemas.microsoft.com/office/drawing/2014/main" id="{CA64F7BA-DB89-1768-F805-183799E1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42" y="1560224"/>
            <a:ext cx="8176679" cy="4451534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электроника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D7D7837-ACAB-EC51-319D-3BC3C8C6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43" y="1563227"/>
            <a:ext cx="8129687" cy="44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3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59757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Влияние индексов на время выполнения запросов на выборку</a:t>
            </a: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12</a:t>
            </a:fld>
            <a:endParaRPr lang="ru-RU"/>
          </a:p>
        </p:txBody>
      </p:sp>
      <p:pic>
        <p:nvPicPr>
          <p:cNvPr id="3" name="Рисунок 2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367AD03-161B-902D-D86E-972F5B84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30" y="1884286"/>
            <a:ext cx="5075179" cy="44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94" y="1541493"/>
            <a:ext cx="8929429" cy="40239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/>
                <a:cs typeface="Times New Roman"/>
              </a:rPr>
              <a:t>Поставленная цель была достигнута: спроектирован и разработан программный продукт для хранения и обработки данных музыкального магазина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были выполнены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Calibri"/>
                <a:cs typeface="Calibri"/>
              </a:rPr>
              <a:t>проведен анализ существующих решений</a:t>
            </a:r>
            <a:r>
              <a:rPr lang="ru-RU" sz="2000" dirty="0">
                <a:latin typeface="Times New Roman"/>
                <a:cs typeface="Times New Roman"/>
              </a:rPr>
              <a:t>;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ru-RU" sz="2000" dirty="0">
                <a:latin typeface="Calibri"/>
                <a:cs typeface="Calibri"/>
              </a:rPr>
              <a:t>проведен анализ моделей данных в базах данных</a:t>
            </a:r>
            <a:r>
              <a:rPr lang="ru-RU" sz="2000" dirty="0">
                <a:latin typeface="Times New Roman"/>
                <a:cs typeface="Times New Roman"/>
              </a:rPr>
              <a:t>;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 err="1">
                <a:latin typeface="Calibri"/>
                <a:cs typeface="Calibri"/>
              </a:rPr>
              <a:t>cформулировано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описание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пользователей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приложения</a:t>
            </a:r>
            <a:r>
              <a:rPr lang="en-US" sz="2000" dirty="0">
                <a:latin typeface="Calibri"/>
                <a:cs typeface="Calibri"/>
              </a:rPr>
              <a:t> и </a:t>
            </a:r>
            <a:endParaRPr lang="ru-RU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    </a:t>
            </a:r>
            <a:r>
              <a:rPr lang="en-US" sz="2000" dirty="0" err="1">
                <a:latin typeface="Calibri"/>
                <a:cs typeface="Calibri"/>
              </a:rPr>
              <a:t>формализованы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данные</a:t>
            </a:r>
            <a:r>
              <a:rPr lang="ru-RU" sz="2000" dirty="0">
                <a:latin typeface="Times New Roman"/>
                <a:cs typeface="Times New Roman"/>
              </a:rPr>
              <a:t>;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/>
                <a:cs typeface="Times New Roman"/>
              </a:rPr>
              <a:t>спроектирована</a:t>
            </a:r>
            <a:r>
              <a:rPr lang="en-US" sz="2000" dirty="0">
                <a:latin typeface="Times New Roman"/>
                <a:cs typeface="Times New Roman"/>
              </a:rPr>
              <a:t> и </a:t>
            </a:r>
            <a:r>
              <a:rPr lang="en-US" sz="2000" dirty="0" err="1">
                <a:latin typeface="Times New Roman"/>
                <a:cs typeface="Times New Roman"/>
              </a:rPr>
              <a:t>реализована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база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данных</a:t>
            </a:r>
            <a:r>
              <a:rPr lang="en-US" sz="2000" dirty="0">
                <a:latin typeface="Calibri"/>
                <a:cs typeface="Calibri"/>
              </a:rPr>
              <a:t> и </a:t>
            </a:r>
            <a:r>
              <a:rPr lang="en-US" sz="2000" dirty="0" err="1">
                <a:latin typeface="Calibri"/>
                <a:cs typeface="Calibri"/>
              </a:rPr>
              <a:t>необходимый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интерфейс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для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>
                <a:latin typeface="Calibri"/>
                <a:cs typeface="Calibri"/>
              </a:rPr>
              <a:t>взаимодействия</a:t>
            </a:r>
            <a:r>
              <a:rPr lang="en-US" sz="2000" dirty="0">
                <a:latin typeface="Calibri"/>
                <a:cs typeface="Calibri"/>
              </a:rPr>
              <a:t> с </a:t>
            </a:r>
            <a:r>
              <a:rPr lang="en-US" sz="2000" dirty="0" err="1">
                <a:latin typeface="Calibri"/>
                <a:cs typeface="Calibri"/>
              </a:rPr>
              <a:t>ней</a:t>
            </a:r>
            <a:r>
              <a:rPr lang="en-US" sz="2000" dirty="0">
                <a:latin typeface="Times New Roman"/>
                <a:cs typeface="Times New Roman"/>
              </a:rPr>
              <a:t>;</a:t>
            </a:r>
            <a:endParaRPr lang="ru-RU" sz="2000" dirty="0">
              <a:latin typeface="Times New Roman"/>
              <a:cs typeface="Times New Roman"/>
            </a:endParaRPr>
          </a:p>
          <a:p>
            <a:r>
              <a:rPr lang="ru-RU" sz="2000" dirty="0">
                <a:latin typeface="Calibri"/>
                <a:cs typeface="Calibri"/>
              </a:rPr>
              <a:t>Проведено сравнение времени выполнения запросов на выборку при наличии индекса в базе данных и без него</a:t>
            </a:r>
            <a:r>
              <a:rPr lang="ru-RU" sz="2000" dirty="0">
                <a:latin typeface="Times New Roman"/>
                <a:cs typeface="Times New Roman"/>
              </a:rPr>
              <a:t>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22418A-C83C-4B48-A167-48DA68B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016622"/>
            <a:ext cx="8412347" cy="353546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/>
                <a:cs typeface="Times New Roman"/>
              </a:rPr>
              <a:t>Цель</a:t>
            </a:r>
            <a:r>
              <a:rPr lang="ru-RU" dirty="0">
                <a:latin typeface="Times New Roman"/>
                <a:cs typeface="Times New Roman"/>
              </a:rPr>
              <a:t> работы - р</a:t>
            </a:r>
            <a:r>
              <a:rPr lang="ru-RU" dirty="0">
                <a:ea typeface="+mn-lt"/>
                <a:cs typeface="+mn-lt"/>
              </a:rPr>
              <a:t>азработка базы данных для хранения и обработки данных музыкального магазина</a:t>
            </a:r>
            <a:r>
              <a:rPr lang="ru-RU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ea typeface="+mn-lt"/>
                <a:cs typeface="+mn-lt"/>
              </a:rPr>
              <a:t>провести анализ существующих решений</a:t>
            </a:r>
            <a:r>
              <a:rPr lang="ru-RU" dirty="0">
                <a:latin typeface="Times New Roman"/>
                <a:cs typeface="Times New Roman"/>
              </a:rPr>
              <a:t>;</a:t>
            </a:r>
          </a:p>
          <a:p>
            <a:r>
              <a:rPr lang="ru-RU" dirty="0">
                <a:ea typeface="+mn-lt"/>
                <a:cs typeface="+mn-lt"/>
              </a:rPr>
              <a:t>провести анализ моделей данных в базах данных</a:t>
            </a:r>
            <a:r>
              <a:rPr lang="ru-RU" dirty="0">
                <a:latin typeface="Times New Roman"/>
                <a:cs typeface="Times New Roman"/>
              </a:rPr>
              <a:t>;</a:t>
            </a:r>
          </a:p>
          <a:p>
            <a:r>
              <a:rPr lang="en-US" dirty="0" err="1">
                <a:latin typeface="Calibri"/>
                <a:cs typeface="Calibri"/>
              </a:rPr>
              <a:t>cформулировать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описание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пользователей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приложения</a:t>
            </a:r>
            <a:r>
              <a:rPr lang="en-US" dirty="0">
                <a:latin typeface="Calibri"/>
                <a:cs typeface="Calibri"/>
              </a:rPr>
              <a:t> и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    </a:t>
            </a:r>
            <a:r>
              <a:rPr lang="en-US" dirty="0" err="1">
                <a:latin typeface="Calibri"/>
                <a:cs typeface="Calibri"/>
              </a:rPr>
              <a:t>формализовать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данные</a:t>
            </a:r>
            <a:r>
              <a:rPr lang="ru-RU" dirty="0">
                <a:latin typeface="Times New Roman"/>
                <a:cs typeface="Times New Roman"/>
              </a:rPr>
              <a:t>;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спроектировать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реализовать</a:t>
            </a:r>
            <a:r>
              <a:rPr lang="en-US" dirty="0">
                <a:latin typeface="Times New Roman"/>
                <a:ea typeface="+mn-lt"/>
                <a:cs typeface="Times New Roman"/>
              </a:rPr>
              <a:t> </a:t>
            </a:r>
            <a:r>
              <a:rPr lang="en-US" dirty="0">
                <a:ea typeface="+mn-lt"/>
                <a:cs typeface="+mn-lt"/>
              </a:rPr>
              <a:t>БД и </a:t>
            </a:r>
            <a:r>
              <a:rPr lang="en-US" dirty="0" err="1">
                <a:ea typeface="+mn-lt"/>
                <a:cs typeface="+mn-lt"/>
              </a:rPr>
              <a:t>необходимый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интерфейс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взаимодействия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ней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ea typeface="+mn-lt"/>
                <a:cs typeface="+mn-lt"/>
              </a:rPr>
              <a:t>сравнить время выполнения запросов на выборку при наличии индекса в базе данных и без него</a:t>
            </a:r>
            <a:r>
              <a:rPr lang="ru-RU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5B723F-B511-492F-95BE-05EF4515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27" y="225468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Критерии сравнения существующих решений</a:t>
            </a:r>
            <a:endParaRPr lang="ru-RU" sz="325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C4CC85-7020-48B9-A6E9-9E176F9C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F39D844-9B8F-DFED-46F7-AD0190CD7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60004"/>
              </p:ext>
            </p:extLst>
          </p:nvPr>
        </p:nvGraphicFramePr>
        <p:xfrm>
          <a:off x="723683" y="2104372"/>
          <a:ext cx="7719599" cy="263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ru-RU" sz="1500" b="1" spc="-5" dirty="0">
                          <a:latin typeface="Calibri"/>
                          <a:cs typeface="Calibri"/>
                        </a:rPr>
                        <a:t>Обозначение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27861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b="1" spc="-5" dirty="0">
                          <a:latin typeface="Calibri"/>
                          <a:cs typeface="Calibri"/>
                        </a:rPr>
                        <a:t>Описание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7861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28575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ru-RU" sz="1500" spc="-10" dirty="0">
                          <a:latin typeface="Calibri"/>
                          <a:cs typeface="Calibri"/>
                        </a:rPr>
                        <a:t>К1</a:t>
                      </a:r>
                      <a:endParaRPr sz="1500" spc="-10" dirty="0">
                        <a:latin typeface="Calibri"/>
                        <a:cs typeface="Calibri"/>
                      </a:endParaRPr>
                    </a:p>
                  </a:txBody>
                  <a:tcPr marL="0" marR="0" marT="28377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1500" b="0" i="0" u="none" strike="noStrike" spc="-5" noProof="0" dirty="0" err="1"/>
                        <a:t>Наличие</a:t>
                      </a:r>
                      <a:r>
                        <a:rPr lang="en-US" sz="1500" b="0" i="0" u="none" strike="noStrike" spc="-5" noProof="0" dirty="0"/>
                        <a:t> </a:t>
                      </a:r>
                      <a:r>
                        <a:rPr lang="en-US" sz="1500" b="0" i="0" u="none" strike="noStrike" spc="-5" noProof="0" dirty="0" err="1"/>
                        <a:t>программы</a:t>
                      </a:r>
                      <a:r>
                        <a:rPr lang="en-US" sz="1500" b="0" i="0" u="none" strike="noStrike" spc="-5" noProof="0" dirty="0"/>
                        <a:t> </a:t>
                      </a:r>
                      <a:r>
                        <a:rPr lang="en-US" sz="1500" b="0" i="0" u="none" strike="noStrike" spc="-5" noProof="0" dirty="0" err="1"/>
                        <a:t>лояльности</a:t>
                      </a:r>
                      <a:endParaRPr sz="1500" dirty="0" err="1"/>
                    </a:p>
                  </a:txBody>
                  <a:tcPr marL="0" marR="0" marT="28377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28575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16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ru-RU" sz="1500" spc="-5" dirty="0">
                          <a:latin typeface="Calibri"/>
                          <a:cs typeface="Calibri"/>
                        </a:rPr>
                        <a:t>К2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28377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lvl="0">
                        <a:lnSpc>
                          <a:spcPct val="100000"/>
                        </a:lnSpc>
                        <a:spcBef>
                          <a:spcPts val="250"/>
                        </a:spcBef>
                        <a:buNone/>
                      </a:pPr>
                      <a:r>
                        <a:rPr lang="en-US" sz="1500" b="0" i="0" u="none" strike="noStrike" spc="-5" noProof="0" dirty="0" err="1">
                          <a:latin typeface="Calibri"/>
                        </a:rPr>
                        <a:t>В</a:t>
                      </a:r>
                      <a:r>
                        <a:rPr lang="en-US" sz="1500" b="0" i="0" u="none" strike="noStrike" spc="-5" noProof="0" dirty="0" err="1"/>
                        <a:t>озможность</a:t>
                      </a:r>
                      <a:r>
                        <a:rPr lang="en-US" sz="1500" b="0" i="0" u="none" strike="noStrike" spc="-5" noProof="0" dirty="0"/>
                        <a:t> </a:t>
                      </a:r>
                      <a:r>
                        <a:rPr lang="en-US" sz="1500" b="0" i="0" u="none" strike="noStrike" spc="-5" noProof="0" dirty="0" err="1"/>
                        <a:t>доставки</a:t>
                      </a:r>
                      <a:endParaRPr lang="en-US" sz="1500" b="0" i="0" u="none" strike="noStrike" spc="-5" noProof="0" dirty="0" err="1">
                        <a:latin typeface="Calibri"/>
                      </a:endParaRPr>
                    </a:p>
                  </a:txBody>
                  <a:tcPr marL="0" marR="0" marT="25797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ru-RU" sz="1500" spc="-5" dirty="0">
                          <a:latin typeface="Calibri"/>
                          <a:cs typeface="Calibri"/>
                        </a:rPr>
                        <a:t>К3</a:t>
                      </a:r>
                      <a:endParaRPr sz="1500" spc="-5" dirty="0">
                        <a:latin typeface="Calibri"/>
                        <a:cs typeface="Calibri"/>
                      </a:endParaRPr>
                    </a:p>
                  </a:txBody>
                  <a:tcPr marL="0" marR="0" marT="28377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1500" b="0" i="0" u="none" strike="noStrike" spc="-5" noProof="0" dirty="0" err="1"/>
                        <a:t>Возможность</a:t>
                      </a:r>
                      <a:r>
                        <a:rPr lang="en-US" sz="1500" b="0" i="0" u="none" strike="noStrike" spc="-5" noProof="0" dirty="0"/>
                        <a:t> </a:t>
                      </a:r>
                      <a:r>
                        <a:rPr lang="en-US" sz="1500" b="0" i="0" u="none" strike="noStrike" spc="-5" noProof="0" dirty="0" err="1"/>
                        <a:t>отслеживать</a:t>
                      </a:r>
                      <a:r>
                        <a:rPr lang="en-US" sz="1500" b="0" i="0" u="none" strike="noStrike" spc="-5" noProof="0" dirty="0"/>
                        <a:t> </a:t>
                      </a:r>
                      <a:r>
                        <a:rPr lang="en-US" sz="1500" b="0" i="0" u="none" strike="noStrike" spc="-5" noProof="0" dirty="0" err="1"/>
                        <a:t>текущий</a:t>
                      </a:r>
                      <a:r>
                        <a:rPr lang="en-US" sz="1500" b="0" i="0" u="none" strike="noStrike" spc="-5" noProof="0" dirty="0"/>
                        <a:t> </a:t>
                      </a:r>
                      <a:r>
                        <a:rPr lang="en-US" sz="1500" b="0" i="0" u="none" strike="noStrike" spc="-5" noProof="0" dirty="0" err="1"/>
                        <a:t>статус</a:t>
                      </a:r>
                      <a:r>
                        <a:rPr lang="en-US" sz="1500" b="0" i="0" u="none" strike="noStrike" spc="-5" noProof="0" dirty="0"/>
                        <a:t> </a:t>
                      </a:r>
                      <a:r>
                        <a:rPr lang="en-US" sz="1500" b="0" i="0" u="none" strike="noStrike" spc="-5" noProof="0" dirty="0" err="1"/>
                        <a:t>заказа</a:t>
                      </a:r>
                      <a:endParaRPr lang="ru-RU" dirty="0" err="1"/>
                    </a:p>
                  </a:txBody>
                  <a:tcPr marL="0" marR="0" marT="28377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08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280"/>
                        </a:spcBef>
                        <a:buNone/>
                      </a:pPr>
                      <a:r>
                        <a:rPr lang="ru-RU" sz="1500" spc="-5" dirty="0">
                          <a:latin typeface="Calibri"/>
                          <a:cs typeface="Calibri"/>
                        </a:rPr>
                        <a:t>К4</a:t>
                      </a:r>
                      <a:endParaRPr sz="1500" dirty="0"/>
                    </a:p>
                  </a:txBody>
                  <a:tcPr marL="0" marR="0" marT="2889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lvl="0">
                        <a:lnSpc>
                          <a:spcPct val="100000"/>
                        </a:lnSpc>
                        <a:spcBef>
                          <a:spcPts val="280"/>
                        </a:spcBef>
                        <a:buNone/>
                      </a:pPr>
                      <a:r>
                        <a:rPr lang="en-US" sz="1500" b="0" i="0" u="none" strike="noStrike" spc="-5" noProof="0" dirty="0" err="1"/>
                        <a:t>Доступность</a:t>
                      </a:r>
                      <a:r>
                        <a:rPr lang="en-US" sz="1500" b="0" i="0" u="none" strike="noStrike" spc="-5" noProof="0" dirty="0"/>
                        <a:t> в РФ</a:t>
                      </a:r>
                      <a:endParaRPr lang="ru-RU" dirty="0"/>
                    </a:p>
                  </a:txBody>
                  <a:tcPr marL="0" marR="0" marT="28893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17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B5087EA-DD05-4254-8AEA-5F8FE701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35" y="638410"/>
            <a:ext cx="7947129" cy="500137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ru-RU" dirty="0"/>
              <a:t>Анализ существующих решений</a:t>
            </a:r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789C7BF-7FB5-8C57-D0BE-1D65EC91A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44919"/>
              </p:ext>
            </p:extLst>
          </p:nvPr>
        </p:nvGraphicFramePr>
        <p:xfrm>
          <a:off x="939848" y="2461364"/>
          <a:ext cx="7705014" cy="239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368">
                  <a:extLst>
                    <a:ext uri="{9D8B030D-6E8A-4147-A177-3AD203B41FA5}">
                      <a16:colId xmlns:a16="http://schemas.microsoft.com/office/drawing/2014/main" val="916286764"/>
                    </a:ext>
                  </a:extLst>
                </a:gridCol>
                <a:gridCol w="1296813">
                  <a:extLst>
                    <a:ext uri="{9D8B030D-6E8A-4147-A177-3AD203B41FA5}">
                      <a16:colId xmlns:a16="http://schemas.microsoft.com/office/drawing/2014/main" val="479122050"/>
                    </a:ext>
                  </a:extLst>
                </a:gridCol>
                <a:gridCol w="1538757">
                  <a:extLst>
                    <a:ext uri="{9D8B030D-6E8A-4147-A177-3AD203B41FA5}">
                      <a16:colId xmlns:a16="http://schemas.microsoft.com/office/drawing/2014/main" val="1478421648"/>
                    </a:ext>
                  </a:extLst>
                </a:gridCol>
                <a:gridCol w="1393590">
                  <a:extLst>
                    <a:ext uri="{9D8B030D-6E8A-4147-A177-3AD203B41FA5}">
                      <a16:colId xmlns:a16="http://schemas.microsoft.com/office/drawing/2014/main" val="660470939"/>
                    </a:ext>
                  </a:extLst>
                </a:gridCol>
                <a:gridCol w="1985486">
                  <a:extLst>
                    <a:ext uri="{9D8B030D-6E8A-4147-A177-3AD203B41FA5}">
                      <a16:colId xmlns:a16="http://schemas.microsoft.com/office/drawing/2014/main" val="3912319813"/>
                    </a:ext>
                  </a:extLst>
                </a:gridCol>
              </a:tblGrid>
              <a:tr h="918512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Критерий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​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927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 dirty="0" err="1">
                          <a:solidFill>
                            <a:schemeClr val="tx1"/>
                          </a:solidFill>
                          <a:effectLst/>
                        </a:rPr>
                        <a:t>Музторг</a:t>
                      </a:r>
                      <a:endParaRPr lang="ru-RU" b="1" dirty="0" err="1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927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Мир музыки</a:t>
                      </a:r>
                      <a:endParaRPr lang="ru-RU" b="1" dirty="0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927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Music Store</a:t>
                      </a:r>
                      <a:endParaRPr lang="ru-RU" b="1" dirty="0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927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1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Разрабатываемое решение</a:t>
                      </a:r>
                      <a:endParaRPr lang="ru-RU" b="1" dirty="0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927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333195"/>
                  </a:ext>
                </a:extLst>
              </a:tr>
              <a:tr h="369298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dirty="0">
                          <a:effectLst/>
                          <a:latin typeface="Calibri"/>
                        </a:rPr>
                        <a:t>К1​</a:t>
                      </a:r>
                      <a:endParaRPr lang="ru-RU" dirty="0">
                        <a:effectLst/>
                        <a:latin typeface="Calibri"/>
                      </a:endParaRPr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927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 </a:t>
                      </a:r>
                      <a:endParaRPr lang="ru-RU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927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dirty="0">
                          <a:effectLst/>
                          <a:latin typeface="Segoe UI Symbol" panose="020B0502040204020203" pitchFamily="34" charset="0"/>
                        </a:rPr>
                        <a:t>-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927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dirty="0">
                          <a:effectLst/>
                          <a:latin typeface="Calibri"/>
                        </a:rPr>
                        <a:t>+​</a:t>
                      </a:r>
                      <a:endParaRPr lang="ru-RU" dirty="0">
                        <a:effectLst/>
                        <a:latin typeface="Calibri"/>
                      </a:endParaRPr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927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dirty="0">
                          <a:effectLst/>
                          <a:latin typeface="Calibri"/>
                        </a:rPr>
                        <a:t>+​</a:t>
                      </a:r>
                      <a:endParaRPr lang="ru-RU" dirty="0">
                        <a:effectLst/>
                        <a:latin typeface="Calibri"/>
                      </a:endParaRPr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927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31968"/>
                  </a:ext>
                </a:extLst>
              </a:tr>
              <a:tr h="369298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dirty="0">
                          <a:effectLst/>
                          <a:latin typeface="Calibri"/>
                        </a:rPr>
                        <a:t>К2​</a:t>
                      </a:r>
                      <a:endParaRPr lang="ru-RU" dirty="0">
                        <a:effectLst/>
                        <a:latin typeface="Calibri"/>
                      </a:endParaRPr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dirty="0">
                          <a:effectLst/>
                          <a:latin typeface="Segoe UI Symbol" panose="020B0502040204020203" pitchFamily="34" charset="0"/>
                        </a:rPr>
                        <a:t>+​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 </a:t>
                      </a:r>
                      <a:endParaRPr lang="ru-RU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endParaRPr lang="ru-RU" dirty="0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 </a:t>
                      </a:r>
                      <a:endParaRPr lang="ru-RU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132485"/>
                  </a:ext>
                </a:extLst>
              </a:tr>
              <a:tr h="369298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dirty="0">
                          <a:effectLst/>
                          <a:latin typeface="Calibri"/>
                        </a:rPr>
                        <a:t>К3​</a:t>
                      </a:r>
                      <a:endParaRPr lang="ru-RU" dirty="0">
                        <a:effectLst/>
                        <a:latin typeface="Calibri"/>
                      </a:endParaRPr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 </a:t>
                      </a:r>
                      <a:endParaRPr lang="ru-RU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 </a:t>
                      </a:r>
                      <a:endParaRPr lang="ru-RU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 </a:t>
                      </a:r>
                      <a:endParaRPr lang="ru-RU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 </a:t>
                      </a:r>
                      <a:endParaRPr lang="ru-RU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66955"/>
                  </a:ext>
                </a:extLst>
              </a:tr>
              <a:tr h="369298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dirty="0">
                          <a:effectLst/>
                          <a:latin typeface="Calibri"/>
                        </a:rPr>
                        <a:t>К4​</a:t>
                      </a:r>
                      <a:endParaRPr lang="ru-RU" dirty="0">
                        <a:effectLst/>
                        <a:latin typeface="Calibri"/>
                      </a:endParaRPr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 </a:t>
                      </a:r>
                      <a:endParaRPr lang="ru-RU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 </a:t>
                      </a:r>
                      <a:endParaRPr lang="ru-RU"/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dirty="0">
                          <a:effectLst/>
                          <a:latin typeface="Segoe UI Symbol" panose="020B0502040204020203" pitchFamily="34" charset="0"/>
                        </a:rPr>
                        <a:t>-​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</a:t>
                      </a:r>
                      <a:r>
                        <a:rPr lang="ru-RU" sz="1800" dirty="0">
                          <a:effectLst/>
                          <a:latin typeface="Calibri"/>
                        </a:rPr>
                        <a:t>​</a:t>
                      </a:r>
                      <a:endParaRPr lang="ru-RU" dirty="0">
                        <a:effectLst/>
                        <a:latin typeface="Calibri"/>
                      </a:endParaRPr>
                    </a:p>
                  </a:txBody>
                  <a:tcPr>
                    <a:lnL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381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27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Диаграмма прецедентов</a:t>
            </a:r>
            <a:endParaRPr lang="ru-RU" sz="325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98B3249-E475-466A-A154-7E9A0B21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3796E-DE01-75B4-A06E-276334384D56}"/>
              </a:ext>
            </a:extLst>
          </p:cNvPr>
          <p:cNvSpPr txBox="1"/>
          <p:nvPr/>
        </p:nvSpPr>
        <p:spPr>
          <a:xfrm>
            <a:off x="3581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/home/</a:t>
            </a:r>
            <a:r>
              <a:rPr lang="en-US" dirty="0" err="1"/>
              <a:t>dmitriy</a:t>
            </a:r>
            <a:r>
              <a:rPr lang="en-US" dirty="0"/>
              <a:t>/Downloads/useCase.jpg</a:t>
            </a:r>
          </a:p>
        </p:txBody>
      </p:sp>
      <p:pic>
        <p:nvPicPr>
          <p:cNvPr id="7" name="Рисунок 6" descr="Изображение выглядит как текст, диаграмма, зарисовк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A55FA1D4-F77C-F761-9D89-62CCCB31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06" y="1059453"/>
            <a:ext cx="7716153" cy="53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3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91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en-US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 нотации Чена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250915C-1FAC-4AEC-AD3B-824C2911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 descr="Изображение выглядит как диаграмма, текст, План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9F33BAFC-456B-F963-B3C9-F598131A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11" y="1027722"/>
            <a:ext cx="7866526" cy="54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5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9618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триггера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2740C-922D-473D-8938-6CDA060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7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CD1621A-5172-49FB-9C45-CDDF7541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38" y="1941496"/>
            <a:ext cx="4497964" cy="307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Триггер типа AFTER, который после вставки данных в таблицу </a:t>
            </a:r>
            <a:r>
              <a:rPr lang="en-US" dirty="0" err="1">
                <a:latin typeface="Times New Roman"/>
                <a:cs typeface="Times New Roman"/>
              </a:rPr>
              <a:t>заказов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ru-RU" dirty="0">
                <a:latin typeface="Times New Roman"/>
                <a:cs typeface="Times New Roman"/>
              </a:rPr>
              <a:t>уменьшает количество товара в таблице товаров.</a:t>
            </a:r>
          </a:p>
        </p:txBody>
      </p:sp>
      <p:pic>
        <p:nvPicPr>
          <p:cNvPr id="3" name="Рисунок 2" descr="Изображение выглядит как текст, Шриф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1145D8F-E702-51A0-6392-4BB38E7F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30" y="1080369"/>
            <a:ext cx="2487474" cy="52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6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FA3C45B-54E6-4D44-856A-45C69D05B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747" y="1325563"/>
            <a:ext cx="8461672" cy="2566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реляционная СУБД</a:t>
            </a:r>
          </a:p>
          <a:p>
            <a:r>
              <a:rPr lang="en-US" dirty="0">
                <a:latin typeface="Times New Roman"/>
                <a:cs typeface="Times New Roman"/>
              </a:rPr>
              <a:t>Java - </a:t>
            </a:r>
            <a:r>
              <a:rPr lang="ru-RU" dirty="0">
                <a:latin typeface="Times New Roman"/>
                <a:cs typeface="Times New Roman"/>
              </a:rPr>
              <a:t>язык программирования</a:t>
            </a:r>
          </a:p>
          <a:p>
            <a:r>
              <a:rPr lang="ru-RU" dirty="0">
                <a:ea typeface="+mn-lt"/>
                <a:cs typeface="+mn-lt"/>
              </a:rPr>
              <a:t>JDBC</a:t>
            </a:r>
            <a:r>
              <a:rPr lang="ru-RU" dirty="0">
                <a:latin typeface="Times New Roman"/>
                <a:cs typeface="Times New Roman"/>
              </a:rPr>
              <a:t> – </a:t>
            </a:r>
            <a:r>
              <a:rPr lang="ru-RU" dirty="0">
                <a:ea typeface="+mn-lt"/>
                <a:cs typeface="+mn-lt"/>
              </a:rPr>
              <a:t>библиотека для работы с различными СУБД</a:t>
            </a:r>
          </a:p>
          <a:p>
            <a:r>
              <a:rPr lang="en-US" dirty="0">
                <a:latin typeface="Times New Roman"/>
                <a:cs typeface="Times New Roman"/>
              </a:rPr>
              <a:t>Gradle– </a:t>
            </a:r>
            <a:r>
              <a:rPr lang="en-US" dirty="0" err="1">
                <a:ea typeface="+mn-lt"/>
                <a:cs typeface="+mn-lt"/>
              </a:rPr>
              <a:t>cистема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автоматической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сборки</a:t>
            </a:r>
            <a:endParaRPr lang="ru-RU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61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Главная страница</a:t>
            </a:r>
            <a:endParaRPr lang="ru-RU" sz="325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779C8048-72BC-44D0-B4B1-A01E23CA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 descr="Изображение выглядит как текст, снимок экрана, музыкальный инструмент&#10;&#10;Автоматически созданное описание">
            <a:extLst>
              <a:ext uri="{FF2B5EF4-FFF2-40B4-BE49-F238E27FC236}">
                <a16:creationId xmlns:a16="http://schemas.microsoft.com/office/drawing/2014/main" id="{CA64F7BA-DB89-1768-F805-183799E1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42" y="1560224"/>
            <a:ext cx="8176679" cy="44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774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438</Words>
  <Application>Microsoft Office PowerPoint</Application>
  <PresentationFormat>Лист A4 (210x297 мм)</PresentationFormat>
  <Paragraphs>61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Office Theme</vt:lpstr>
      <vt:lpstr>«Разработка базы данных для хранения и обработки данных музыкального магазина» </vt:lpstr>
      <vt:lpstr>Цели и задачи</vt:lpstr>
      <vt:lpstr>Критерии сравнения существующих решений</vt:lpstr>
      <vt:lpstr>Анализ существующих решений</vt:lpstr>
      <vt:lpstr>Диаграмма прецедентов</vt:lpstr>
      <vt:lpstr>ER-диаграмма в нотации Чена</vt:lpstr>
      <vt:lpstr>Схема триггера</vt:lpstr>
      <vt:lpstr>Средства реализации</vt:lpstr>
      <vt:lpstr>Главная страница</vt:lpstr>
      <vt:lpstr>Оформление заказа</vt:lpstr>
      <vt:lpstr>История заказов</vt:lpstr>
      <vt:lpstr>Влияние индексов на время выполнения запросов на выборку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«Классификация методов модификации ядра Linux» </dc:title>
  <dc:creator>Влад Мансуров</dc:creator>
  <cp:lastModifiedBy>Влад Мансуров</cp:lastModifiedBy>
  <cp:revision>286</cp:revision>
  <cp:lastPrinted>2023-01-17T17:38:56Z</cp:lastPrinted>
  <dcterms:created xsi:type="dcterms:W3CDTF">2023-01-16T23:26:49Z</dcterms:created>
  <dcterms:modified xsi:type="dcterms:W3CDTF">2023-09-23T09:24:27Z</dcterms:modified>
</cp:coreProperties>
</file>