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3"/>
  </p:notesMasterIdLst>
  <p:handoutMasterIdLst>
    <p:handoutMasterId r:id="rId54"/>
  </p:handoutMasterIdLst>
  <p:sldIdLst>
    <p:sldId id="834" r:id="rId2"/>
    <p:sldId id="1041" r:id="rId3"/>
    <p:sldId id="1042" r:id="rId4"/>
    <p:sldId id="1043" r:id="rId5"/>
    <p:sldId id="1046" r:id="rId6"/>
    <p:sldId id="1049" r:id="rId7"/>
    <p:sldId id="1044" r:id="rId8"/>
    <p:sldId id="1045" r:id="rId9"/>
    <p:sldId id="1052" r:id="rId10"/>
    <p:sldId id="1055" r:id="rId11"/>
    <p:sldId id="1047" r:id="rId12"/>
    <p:sldId id="1051" r:id="rId13"/>
    <p:sldId id="1050" r:id="rId14"/>
    <p:sldId id="1057" r:id="rId15"/>
    <p:sldId id="1058" r:id="rId16"/>
    <p:sldId id="1059" r:id="rId17"/>
    <p:sldId id="1062" r:id="rId18"/>
    <p:sldId id="1066" r:id="rId19"/>
    <p:sldId id="1067" r:id="rId20"/>
    <p:sldId id="1064" r:id="rId21"/>
    <p:sldId id="1061" r:id="rId22"/>
    <p:sldId id="1063" r:id="rId23"/>
    <p:sldId id="1060" r:id="rId24"/>
    <p:sldId id="1053" r:id="rId25"/>
    <p:sldId id="1054" r:id="rId26"/>
    <p:sldId id="1068" r:id="rId27"/>
    <p:sldId id="1069" r:id="rId28"/>
    <p:sldId id="1070" r:id="rId29"/>
    <p:sldId id="1065" r:id="rId30"/>
    <p:sldId id="1071" r:id="rId31"/>
    <p:sldId id="1072" r:id="rId32"/>
    <p:sldId id="1074" r:id="rId33"/>
    <p:sldId id="1075" r:id="rId34"/>
    <p:sldId id="1077" r:id="rId35"/>
    <p:sldId id="1078" r:id="rId36"/>
    <p:sldId id="1079" r:id="rId37"/>
    <p:sldId id="1080" r:id="rId38"/>
    <p:sldId id="1073" r:id="rId39"/>
    <p:sldId id="1084" r:id="rId40"/>
    <p:sldId id="1081" r:id="rId41"/>
    <p:sldId id="1082" r:id="rId42"/>
    <p:sldId id="1083" r:id="rId43"/>
    <p:sldId id="1085" r:id="rId44"/>
    <p:sldId id="1086" r:id="rId45"/>
    <p:sldId id="1087" r:id="rId46"/>
    <p:sldId id="1088" r:id="rId47"/>
    <p:sldId id="1089" r:id="rId48"/>
    <p:sldId id="1090" r:id="rId49"/>
    <p:sldId id="1091" r:id="rId50"/>
    <p:sldId id="1092" r:id="rId51"/>
    <p:sldId id="1076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FF"/>
    <a:srgbClr val="FFFF00"/>
    <a:srgbClr val="008000"/>
    <a:srgbClr val="9966FF"/>
    <a:srgbClr val="003399"/>
    <a:srgbClr val="CC33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7173" autoAdjust="0"/>
  </p:normalViewPr>
  <p:slideViewPr>
    <p:cSldViewPr>
      <p:cViewPr varScale="1">
        <p:scale>
          <a:sx n="71" d="100"/>
          <a:sy n="71" d="100"/>
        </p:scale>
        <p:origin x="-16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6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数据结构课件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FA127A-43E2-4EC9-961E-48DA00852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42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6AEB3D-7E70-4ACE-9EB5-15E0E5E3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5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DC7DF02-351A-46B2-BB1E-FB42B7590F30}" type="slidenum">
              <a:rPr lang="en-US" altLang="zh-CN" sz="1200" smtClean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101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5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4042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0B35B-E41D-43C2-BA5A-4F96B12CD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2085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6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92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7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3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9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37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00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40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1885098" y="2132856"/>
            <a:ext cx="5638800" cy="1057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 dirty="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彩云"/>
                <a:ea typeface="华文彩云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224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544" y="980728"/>
            <a:ext cx="8382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构造</a:t>
            </a:r>
            <a:r>
              <a:rPr kumimoji="0" lang="zh-CN" altLang="en-US" sz="2800" kern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平衡二叉排序树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的基本思想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：每插入一个结点，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）从插入结点开始向上计算各结点的平衡因子，如果某结点平衡因子的绝对值超过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，则说明插入操作破坏了平衡性，需要进行平衡</a:t>
            </a:r>
            <a:r>
              <a:rPr kumimoji="0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调整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；如果插入操作没有破坏平衡性，则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继续执行插入操作。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）如果二叉排序树不平衡，则找出最小不平衡子树的根结点，根据新插入结点与最小不平衡子树根结点之间的关系判断调整类型。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）根据调整类型进行相应的调整，使之成为新的平衡子树。</a:t>
            </a:r>
          </a:p>
        </p:txBody>
      </p:sp>
    </p:spTree>
    <p:extLst>
      <p:ext uri="{BB962C8B-B14F-4D97-AF65-F5344CB8AC3E}">
        <p14:creationId xmlns:p14="http://schemas.microsoft.com/office/powerpoint/2010/main" val="175875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57250" y="979488"/>
            <a:ext cx="76025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）新结点插在平衡因子值为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的结点左或右都不会造成不平衡。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11538" y="1425575"/>
            <a:ext cx="1685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平衡结点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924300" y="22050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2844800" y="3932238"/>
            <a:ext cx="172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左重结点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5627688" y="3932238"/>
            <a:ext cx="1655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右重结点</a:t>
            </a:r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H="1">
            <a:off x="3214688" y="52101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3683000" y="5195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408363" y="48482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2998788" y="55705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40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3832225" y="556101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55</a:t>
            </a:r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H="1">
            <a:off x="5795963" y="52101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6264275" y="5195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5989638" y="48482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16" name="Oval 38"/>
          <p:cNvSpPr>
            <a:spLocks noChangeArrowheads="1"/>
          </p:cNvSpPr>
          <p:nvPr/>
        </p:nvSpPr>
        <p:spPr bwMode="auto">
          <a:xfrm>
            <a:off x="5580063" y="55705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35</a:t>
            </a:r>
          </a:p>
        </p:txBody>
      </p:sp>
      <p:sp>
        <p:nvSpPr>
          <p:cNvPr id="17" name="Oval 39"/>
          <p:cNvSpPr>
            <a:spLocks noChangeArrowheads="1"/>
          </p:cNvSpPr>
          <p:nvPr/>
        </p:nvSpPr>
        <p:spPr bwMode="auto">
          <a:xfrm>
            <a:off x="6470650" y="55514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60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852488" y="2995613"/>
            <a:ext cx="78914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）新结点插在平衡因子值为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的结点的右分支，或者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1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的结点的左分支，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该结点也不会造成不平衡。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397250" y="4419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-1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5916613" y="436721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3944938" y="18510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>
                <a:solidFill>
                  <a:srgbClr val="9933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3357563" y="4419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>
                <a:solidFill>
                  <a:srgbClr val="9933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5884863" y="43672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>
                <a:solidFill>
                  <a:srgbClr val="9933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4" name="Oval 59"/>
          <p:cNvSpPr>
            <a:spLocks noChangeArrowheads="1"/>
          </p:cNvSpPr>
          <p:nvPr/>
        </p:nvSpPr>
        <p:spPr bwMode="auto">
          <a:xfrm>
            <a:off x="5651500" y="20605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5672138" y="1706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-1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26" name="Oval 61"/>
          <p:cNvSpPr>
            <a:spLocks noChangeArrowheads="1"/>
          </p:cNvSpPr>
          <p:nvPr/>
        </p:nvSpPr>
        <p:spPr bwMode="auto">
          <a:xfrm>
            <a:off x="5219700" y="26368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40</a:t>
            </a:r>
          </a:p>
        </p:txBody>
      </p:sp>
      <p:sp>
        <p:nvSpPr>
          <p:cNvPr id="27" name="Line 62"/>
          <p:cNvSpPr>
            <a:spLocks noChangeShapeType="1"/>
          </p:cNvSpPr>
          <p:nvPr/>
        </p:nvSpPr>
        <p:spPr bwMode="auto">
          <a:xfrm flipH="1">
            <a:off x="5508625" y="2420938"/>
            <a:ext cx="215900" cy="238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val 63"/>
          <p:cNvSpPr>
            <a:spLocks noChangeArrowheads="1"/>
          </p:cNvSpPr>
          <p:nvPr/>
        </p:nvSpPr>
        <p:spPr bwMode="auto">
          <a:xfrm>
            <a:off x="6804025" y="20605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29" name="Text Box 64"/>
          <p:cNvSpPr txBox="1">
            <a:spLocks noChangeArrowheads="1"/>
          </p:cNvSpPr>
          <p:nvPr/>
        </p:nvSpPr>
        <p:spPr bwMode="auto">
          <a:xfrm>
            <a:off x="6824663" y="1706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30" name="Oval 65"/>
          <p:cNvSpPr>
            <a:spLocks noChangeArrowheads="1"/>
          </p:cNvSpPr>
          <p:nvPr/>
        </p:nvSpPr>
        <p:spPr bwMode="auto">
          <a:xfrm>
            <a:off x="7235825" y="26368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60</a:t>
            </a:r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7092950" y="2420938"/>
            <a:ext cx="287338" cy="2873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50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19" grpId="1"/>
      <p:bldP spid="20" grpId="0"/>
      <p:bldP spid="21" grpId="0"/>
      <p:bldP spid="22" grpId="0"/>
      <p:bldP spid="23" grpId="0"/>
      <p:bldP spid="24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755650" y="908050"/>
            <a:ext cx="81724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600" b="1" dirty="0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）新结点插在平衡因子值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为</a:t>
            </a:r>
            <a:r>
              <a:rPr kumimoji="0" lang="en-US" altLang="zh-CN" sz="2600" b="1" dirty="0" smtClean="0">
                <a:solidFill>
                  <a:srgbClr val="000000"/>
                </a:solidFill>
                <a:latin typeface="Tahoma" pitchFamily="34" charset="0"/>
              </a:rPr>
              <a:t>-1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的结点的左分支上，或者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为</a:t>
            </a:r>
            <a:r>
              <a:rPr kumimoji="0" lang="en-US" altLang="zh-CN" sz="2600" b="1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的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结点的右分支上，此时，该结点的平衡因子的绝对值大于</a:t>
            </a:r>
            <a:r>
              <a:rPr kumimoji="0" lang="en-US" altLang="zh-CN" sz="2600" b="1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，造成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二叉排序树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不平衡。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419475" y="2563813"/>
            <a:ext cx="1544638" cy="1808162"/>
            <a:chOff x="1166" y="2735"/>
            <a:chExt cx="973" cy="1139"/>
          </a:xfrm>
        </p:grpSpPr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1474" y="2963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44"/>
            <p:cNvSpPr>
              <a:spLocks noChangeShapeType="1"/>
            </p:cNvSpPr>
            <p:nvPr/>
          </p:nvSpPr>
          <p:spPr bwMode="auto">
            <a:xfrm>
              <a:off x="1769" y="2954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596" y="2735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50</a:t>
              </a:r>
            </a:p>
          </p:txBody>
        </p:sp>
        <p:sp>
          <p:nvSpPr>
            <p:cNvPr id="8" name="Oval 46"/>
            <p:cNvSpPr>
              <a:spLocks noChangeArrowheads="1"/>
            </p:cNvSpPr>
            <p:nvPr/>
          </p:nvSpPr>
          <p:spPr bwMode="auto">
            <a:xfrm>
              <a:off x="1899" y="3178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9" name="Oval 47"/>
            <p:cNvSpPr>
              <a:spLocks noChangeArrowheads="1"/>
            </p:cNvSpPr>
            <p:nvPr/>
          </p:nvSpPr>
          <p:spPr bwMode="auto">
            <a:xfrm>
              <a:off x="1386" y="3182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 flipH="1">
              <a:off x="1254" y="3415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1549" y="3406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1679" y="3630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45</a:t>
              </a:r>
            </a:p>
          </p:txBody>
        </p:sp>
        <p:sp>
          <p:nvSpPr>
            <p:cNvPr id="13" name="Oval 51"/>
            <p:cNvSpPr>
              <a:spLocks noChangeArrowheads="1"/>
            </p:cNvSpPr>
            <p:nvPr/>
          </p:nvSpPr>
          <p:spPr bwMode="auto">
            <a:xfrm>
              <a:off x="1166" y="3634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35</a:t>
              </a:r>
            </a:p>
          </p:txBody>
        </p:sp>
      </p:grpSp>
      <p:sp>
        <p:nvSpPr>
          <p:cNvPr id="14" name="Line 52"/>
          <p:cNvSpPr>
            <a:spLocks noChangeShapeType="1"/>
          </p:cNvSpPr>
          <p:nvPr/>
        </p:nvSpPr>
        <p:spPr bwMode="auto">
          <a:xfrm flipH="1">
            <a:off x="3198813" y="43513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53"/>
          <p:cNvSpPr>
            <a:spLocks noChangeArrowheads="1"/>
          </p:cNvSpPr>
          <p:nvPr/>
        </p:nvSpPr>
        <p:spPr bwMode="auto">
          <a:xfrm>
            <a:off x="3059113" y="46990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20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1619250" y="5156200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latin typeface="Tahoma" pitchFamily="34" charset="0"/>
              </a:rPr>
              <a:t>插入结点</a:t>
            </a:r>
            <a:r>
              <a:rPr kumimoji="0" lang="en-US" altLang="zh-CN" b="1" dirty="0">
                <a:latin typeface="Tahoma" pitchFamily="34" charset="0"/>
              </a:rPr>
              <a:t>20</a:t>
            </a:r>
            <a:r>
              <a:rPr kumimoji="0" lang="zh-CN" altLang="en-US" b="1" dirty="0">
                <a:latin typeface="Tahoma" pitchFamily="34" charset="0"/>
              </a:rPr>
              <a:t>后，根结点的平衡因子</a:t>
            </a:r>
            <a:r>
              <a:rPr kumimoji="0" lang="zh-CN" altLang="en-US" b="1" dirty="0" smtClean="0">
                <a:latin typeface="Tahoma" pitchFamily="34" charset="0"/>
              </a:rPr>
              <a:t>由</a:t>
            </a:r>
            <a:r>
              <a:rPr kumimoji="0" lang="en-US" altLang="zh-CN" b="1" dirty="0" smtClean="0">
                <a:latin typeface="Tahoma" pitchFamily="34" charset="0"/>
              </a:rPr>
              <a:t>-1</a:t>
            </a:r>
            <a:r>
              <a:rPr kumimoji="0" lang="zh-CN" altLang="en-US" b="1" dirty="0" smtClean="0">
                <a:latin typeface="Tahoma" pitchFamily="34" charset="0"/>
              </a:rPr>
              <a:t>变为</a:t>
            </a:r>
            <a:r>
              <a:rPr kumimoji="0" lang="en-US" altLang="zh-CN" b="1" dirty="0" smtClean="0">
                <a:latin typeface="Tahoma" pitchFamily="34" charset="0"/>
              </a:rPr>
              <a:t>-2 </a:t>
            </a:r>
            <a:endParaRPr kumimoji="0" lang="en-US" altLang="zh-CN" b="1" dirty="0">
              <a:latin typeface="Tahoma" pitchFamily="34" charset="0"/>
            </a:endParaRPr>
          </a:p>
        </p:txBody>
      </p: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348038" y="2132013"/>
            <a:ext cx="1728787" cy="1878012"/>
            <a:chOff x="2154" y="1480"/>
            <a:chExt cx="1089" cy="1183"/>
          </a:xfrm>
        </p:grpSpPr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2608" y="1480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2154" y="243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2744" y="243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2381" y="197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2925" y="197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2987675" y="2244725"/>
            <a:ext cx="2089150" cy="2486025"/>
            <a:chOff x="1927" y="1551"/>
            <a:chExt cx="1316" cy="1566"/>
          </a:xfrm>
        </p:grpSpPr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1927" y="2886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2"/>
            <p:cNvSpPr txBox="1">
              <a:spLocks noChangeArrowheads="1"/>
            </p:cNvSpPr>
            <p:nvPr/>
          </p:nvSpPr>
          <p:spPr bwMode="auto">
            <a:xfrm>
              <a:off x="2789" y="247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2925" y="197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2222" y="243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2303" y="1963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749" y="1551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-2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5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8"/>
          <p:cNvSpPr txBox="1">
            <a:spLocks noChangeArrowheads="1"/>
          </p:cNvSpPr>
          <p:nvPr/>
        </p:nvSpPr>
        <p:spPr bwMode="auto">
          <a:xfrm>
            <a:off x="1116013" y="4364038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latin typeface="Tahoma" pitchFamily="34" charset="0"/>
              </a:rPr>
              <a:t>插入结点</a:t>
            </a:r>
            <a:r>
              <a:rPr kumimoji="0" lang="en-US" altLang="zh-CN" b="1" dirty="0">
                <a:latin typeface="Tahoma" pitchFamily="34" charset="0"/>
              </a:rPr>
              <a:t>70</a:t>
            </a:r>
            <a:r>
              <a:rPr kumimoji="0" lang="zh-CN" altLang="en-US" b="1" dirty="0">
                <a:latin typeface="Tahoma" pitchFamily="34" charset="0"/>
              </a:rPr>
              <a:t>后，根结点的平衡因子</a:t>
            </a:r>
            <a:r>
              <a:rPr kumimoji="0" lang="zh-CN" altLang="en-US" b="1" dirty="0" smtClean="0">
                <a:latin typeface="Tahoma" pitchFamily="34" charset="0"/>
              </a:rPr>
              <a:t>由</a:t>
            </a:r>
            <a:r>
              <a:rPr kumimoji="0" lang="en-US" altLang="zh-CN" b="1" dirty="0" smtClean="0">
                <a:latin typeface="Tahoma" pitchFamily="34" charset="0"/>
              </a:rPr>
              <a:t>1</a:t>
            </a:r>
            <a:r>
              <a:rPr kumimoji="0" lang="zh-CN" altLang="en-US" b="1" dirty="0" smtClean="0">
                <a:latin typeface="Tahoma" pitchFamily="34" charset="0"/>
              </a:rPr>
              <a:t>变为</a:t>
            </a:r>
            <a:r>
              <a:rPr kumimoji="0" lang="en-US" altLang="zh-CN" b="1" dirty="0" smtClean="0">
                <a:latin typeface="Tahoma" pitchFamily="34" charset="0"/>
              </a:rPr>
              <a:t>1 </a:t>
            </a:r>
            <a:endParaRPr kumimoji="0" lang="en-US" altLang="zh-CN" b="1" dirty="0">
              <a:latin typeface="Tahoma" pitchFamily="34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916238" y="1547813"/>
            <a:ext cx="1682750" cy="1808162"/>
            <a:chOff x="2719" y="890"/>
            <a:chExt cx="1060" cy="1139"/>
          </a:xfrm>
        </p:grpSpPr>
        <p:sp>
          <p:nvSpPr>
            <p:cNvPr id="4" name="Line 42"/>
            <p:cNvSpPr>
              <a:spLocks noChangeShapeType="1"/>
            </p:cNvSpPr>
            <p:nvPr/>
          </p:nvSpPr>
          <p:spPr bwMode="auto">
            <a:xfrm flipH="1">
              <a:off x="2807" y="1118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>
              <a:off x="3102" y="1109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2929" y="890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50</a:t>
              </a: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3232" y="1333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8" name="Oval 47"/>
            <p:cNvSpPr>
              <a:spLocks noChangeArrowheads="1"/>
            </p:cNvSpPr>
            <p:nvPr/>
          </p:nvSpPr>
          <p:spPr bwMode="auto">
            <a:xfrm>
              <a:off x="2719" y="1337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>
              <a:off x="3114" y="1570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3409" y="1561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50"/>
            <p:cNvSpPr>
              <a:spLocks noChangeArrowheads="1"/>
            </p:cNvSpPr>
            <p:nvPr/>
          </p:nvSpPr>
          <p:spPr bwMode="auto">
            <a:xfrm>
              <a:off x="3539" y="1785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65</a:t>
              </a:r>
            </a:p>
          </p:txBody>
        </p:sp>
        <p:sp>
          <p:nvSpPr>
            <p:cNvPr id="12" name="Oval 51"/>
            <p:cNvSpPr>
              <a:spLocks noChangeArrowheads="1"/>
            </p:cNvSpPr>
            <p:nvPr/>
          </p:nvSpPr>
          <p:spPr bwMode="auto">
            <a:xfrm>
              <a:off x="3026" y="1789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55</a:t>
              </a:r>
            </a:p>
          </p:txBody>
        </p:sp>
      </p:grpSp>
      <p:sp>
        <p:nvSpPr>
          <p:cNvPr id="13" name="Line 52"/>
          <p:cNvSpPr>
            <a:spLocks noChangeShapeType="1"/>
          </p:cNvSpPr>
          <p:nvPr/>
        </p:nvSpPr>
        <p:spPr bwMode="auto">
          <a:xfrm>
            <a:off x="4572000" y="326707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53"/>
          <p:cNvSpPr>
            <a:spLocks noChangeArrowheads="1"/>
          </p:cNvSpPr>
          <p:nvPr/>
        </p:nvSpPr>
        <p:spPr bwMode="auto">
          <a:xfrm>
            <a:off x="4778375" y="36226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70</a:t>
            </a:r>
          </a:p>
        </p:txBody>
      </p: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2882900" y="1123950"/>
            <a:ext cx="1833563" cy="1871663"/>
            <a:chOff x="1781" y="890"/>
            <a:chExt cx="1155" cy="1179"/>
          </a:xfrm>
        </p:grpSpPr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1927" y="89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9" name="Text Box 58"/>
            <p:cNvSpPr txBox="1">
              <a:spLocks noChangeArrowheads="1"/>
            </p:cNvSpPr>
            <p:nvPr/>
          </p:nvSpPr>
          <p:spPr bwMode="auto">
            <a:xfrm>
              <a:off x="2426" y="13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0" name="Text Box 59"/>
            <p:cNvSpPr txBox="1">
              <a:spLocks noChangeArrowheads="1"/>
            </p:cNvSpPr>
            <p:nvPr/>
          </p:nvSpPr>
          <p:spPr bwMode="auto">
            <a:xfrm>
              <a:off x="1781" y="138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1" name="Text Box 60"/>
            <p:cNvSpPr txBox="1">
              <a:spLocks noChangeArrowheads="1"/>
            </p:cNvSpPr>
            <p:nvPr/>
          </p:nvSpPr>
          <p:spPr bwMode="auto">
            <a:xfrm>
              <a:off x="2098" y="183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22" name="Group 68"/>
          <p:cNvGrpSpPr>
            <a:grpSpLocks/>
          </p:cNvGrpSpPr>
          <p:nvPr/>
        </p:nvGrpSpPr>
        <p:grpSpPr bwMode="auto">
          <a:xfrm>
            <a:off x="2843213" y="1208088"/>
            <a:ext cx="2393950" cy="2436812"/>
            <a:chOff x="1791" y="943"/>
            <a:chExt cx="1508" cy="1535"/>
          </a:xfrm>
        </p:grpSpPr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3107" y="224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2064" y="184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4"/>
            <p:cNvSpPr txBox="1">
              <a:spLocks noChangeArrowheads="1"/>
            </p:cNvSpPr>
            <p:nvPr/>
          </p:nvSpPr>
          <p:spPr bwMode="auto">
            <a:xfrm>
              <a:off x="1791" y="138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65"/>
            <p:cNvSpPr txBox="1">
              <a:spLocks noChangeArrowheads="1"/>
            </p:cNvSpPr>
            <p:nvPr/>
          </p:nvSpPr>
          <p:spPr bwMode="auto">
            <a:xfrm>
              <a:off x="2777" y="191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7" name="Text Box 66"/>
            <p:cNvSpPr txBox="1">
              <a:spLocks noChangeArrowheads="1"/>
            </p:cNvSpPr>
            <p:nvPr/>
          </p:nvSpPr>
          <p:spPr bwMode="auto">
            <a:xfrm>
              <a:off x="2518" y="1435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8" name="Text Box 67"/>
            <p:cNvSpPr txBox="1">
              <a:spLocks noChangeArrowheads="1"/>
            </p:cNvSpPr>
            <p:nvPr/>
          </p:nvSpPr>
          <p:spPr bwMode="auto">
            <a:xfrm>
              <a:off x="2149" y="94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2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0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0082" y="188640"/>
            <a:ext cx="8458200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已知一棵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平衡二叉排序树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的左子树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为恢复平衡并保持二叉排序树的特性，可将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的右子，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原来的右子改为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的左子，如图（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这相当于以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为轴，对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做了一次顺时针旋转。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843808" y="6163811"/>
            <a:ext cx="227658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不平衡二叉树的调整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" y="2924944"/>
            <a:ext cx="856983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1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52400" y="358205"/>
            <a:ext cx="8884096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已知一棵平衡二叉排序树如图（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右子树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的右子树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为恢复平衡并保持二叉排序树的特性， 可将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原来的左子改为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这相当于以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为轴， 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做了一次逆时针旋转。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995568" y="6291743"/>
            <a:ext cx="227658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不平衡二叉树的调整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63135"/>
            <a:ext cx="94011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1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-27384"/>
            <a:ext cx="9144000" cy="2054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已知一棵平衡二叉排序树如图（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）所示。在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的右子树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为恢复平衡并保持二叉排序树的特性，可首先将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原来的左子改为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的右子；然后将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原来的右子改为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 如图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8.11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）所示。这相当于以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为轴，对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做了一次逆时针旋转， 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做了一次顺时针旋转。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997468"/>
            <a:ext cx="5976665" cy="483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9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615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已知一棵平衡二叉排序树如图（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 在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右子树的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为恢复平衡并保持二叉排序树的特性，可首先将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 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原来的右子改为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的左子；然后将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原来的左子改为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r>
              <a:rPr kumimoji="0" lang="zh-CN" altLang="en-US" sz="1800" b="1" kern="0" dirty="0" smtClean="0">
                <a:solidFill>
                  <a:sysClr val="windowText" lastClr="000000"/>
                </a:solidFill>
              </a:rPr>
              <a:t>这相当于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以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</a:rPr>
              <a:t>C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为轴于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做了一次顺时针旋转， 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做了一次逆时针旋转。 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56793"/>
            <a:ext cx="673567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1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17488" y="1403350"/>
            <a:ext cx="8847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例：设序列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{20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25} ，构造平衡树。</a:t>
            </a:r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762000" y="2425700"/>
            <a:ext cx="539750" cy="539750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tIns="1080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kern="0">
                <a:solidFill>
                  <a:srgbClr val="FFFFFF"/>
                </a:solidFill>
              </a:rPr>
              <a:t>20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19200" y="2882900"/>
            <a:ext cx="663575" cy="1012825"/>
            <a:chOff x="768" y="2016"/>
            <a:chExt cx="418" cy="638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846" y="231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768" y="2016"/>
              <a:ext cx="184" cy="314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781175" y="3832225"/>
            <a:ext cx="720725" cy="1079500"/>
            <a:chOff x="1122" y="2614"/>
            <a:chExt cx="454" cy="680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1236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22" y="2614"/>
              <a:ext cx="199" cy="368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2997200" y="3563938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915988" y="297656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501775" y="3921125"/>
            <a:ext cx="134938" cy="223838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5207000" y="2351088"/>
            <a:ext cx="1955800" cy="1439862"/>
            <a:chOff x="2200" y="1791"/>
            <a:chExt cx="1232" cy="907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955" y="2045"/>
              <a:ext cx="237" cy="34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2426" y="2047"/>
              <a:ext cx="249" cy="34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653" y="1791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2200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1080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092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589463" y="3702050"/>
            <a:ext cx="706437" cy="1114425"/>
            <a:chOff x="1811" y="2592"/>
            <a:chExt cx="445" cy="702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15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5640388" y="3721100"/>
            <a:ext cx="720725" cy="1139825"/>
            <a:chOff x="2473" y="2604"/>
            <a:chExt cx="454" cy="718"/>
          </a:xfrm>
        </p:grpSpPr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2587" y="298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473" y="2604"/>
              <a:ext cx="237" cy="406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5267325" y="4829175"/>
            <a:ext cx="706438" cy="1114425"/>
            <a:chOff x="1811" y="2592"/>
            <a:chExt cx="445" cy="702"/>
          </a:xfrm>
        </p:grpSpPr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25</a:t>
              </a: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6107113" y="288131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1" grpId="1" animBg="1"/>
      <p:bldP spid="12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17488" y="1403350"/>
            <a:ext cx="8847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例：设序列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{20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25} ，构造平衡树。</a:t>
            </a:r>
          </a:p>
        </p:txBody>
      </p:sp>
      <p:grpSp>
        <p:nvGrpSpPr>
          <p:cNvPr id="58" name="Group 16"/>
          <p:cNvGrpSpPr>
            <a:grpSpLocks/>
          </p:cNvGrpSpPr>
          <p:nvPr/>
        </p:nvGrpSpPr>
        <p:grpSpPr bwMode="auto">
          <a:xfrm>
            <a:off x="666750" y="2351088"/>
            <a:ext cx="1955800" cy="1439862"/>
            <a:chOff x="2200" y="1791"/>
            <a:chExt cx="1232" cy="907"/>
          </a:xfrm>
        </p:grpSpPr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2955" y="2045"/>
              <a:ext cx="237" cy="34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 flipH="1">
              <a:off x="2426" y="2047"/>
              <a:ext cx="249" cy="34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2653" y="1791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2200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1080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3092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</p:grpSp>
      <p:grpSp>
        <p:nvGrpSpPr>
          <p:cNvPr id="64" name="Group 22"/>
          <p:cNvGrpSpPr>
            <a:grpSpLocks/>
          </p:cNvGrpSpPr>
          <p:nvPr/>
        </p:nvGrpSpPr>
        <p:grpSpPr bwMode="auto">
          <a:xfrm>
            <a:off x="49213" y="3702050"/>
            <a:ext cx="706437" cy="1114425"/>
            <a:chOff x="1811" y="2592"/>
            <a:chExt cx="445" cy="702"/>
          </a:xfrm>
        </p:grpSpPr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15</a:t>
              </a:r>
            </a:p>
          </p:txBody>
        </p:sp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25"/>
          <p:cNvGrpSpPr>
            <a:grpSpLocks/>
          </p:cNvGrpSpPr>
          <p:nvPr/>
        </p:nvGrpSpPr>
        <p:grpSpPr bwMode="auto">
          <a:xfrm>
            <a:off x="1100138" y="3721100"/>
            <a:ext cx="720725" cy="1139825"/>
            <a:chOff x="2473" y="2604"/>
            <a:chExt cx="454" cy="718"/>
          </a:xfrm>
        </p:grpSpPr>
        <p:sp>
          <p:nvSpPr>
            <p:cNvPr id="68" name="Oval 26"/>
            <p:cNvSpPr>
              <a:spLocks noChangeArrowheads="1"/>
            </p:cNvSpPr>
            <p:nvPr/>
          </p:nvSpPr>
          <p:spPr bwMode="auto">
            <a:xfrm>
              <a:off x="2587" y="298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2473" y="2604"/>
              <a:ext cx="237" cy="406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 28"/>
          <p:cNvGrpSpPr>
            <a:grpSpLocks/>
          </p:cNvGrpSpPr>
          <p:nvPr/>
        </p:nvGrpSpPr>
        <p:grpSpPr bwMode="auto">
          <a:xfrm>
            <a:off x="727075" y="4829175"/>
            <a:ext cx="706438" cy="1114425"/>
            <a:chOff x="1811" y="2592"/>
            <a:chExt cx="445" cy="702"/>
          </a:xfrm>
        </p:grpSpPr>
        <p:sp>
          <p:nvSpPr>
            <p:cNvPr id="71" name="Oval 29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25</a:t>
              </a:r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3" name="AutoShape 31"/>
          <p:cNvSpPr>
            <a:spLocks noChangeArrowheads="1"/>
          </p:cNvSpPr>
          <p:nvPr/>
        </p:nvSpPr>
        <p:spPr bwMode="auto">
          <a:xfrm>
            <a:off x="1566863" y="288131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74" name="AutoShape 32"/>
          <p:cNvSpPr>
            <a:spLocks noChangeArrowheads="1"/>
          </p:cNvSpPr>
          <p:nvPr/>
        </p:nvSpPr>
        <p:spPr bwMode="auto">
          <a:xfrm>
            <a:off x="2751138" y="3878263"/>
            <a:ext cx="719137" cy="228600"/>
          </a:xfrm>
          <a:prstGeom prst="rightArrow">
            <a:avLst>
              <a:gd name="adj1" fmla="val 50000"/>
              <a:gd name="adj2" fmla="val 78646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75" name="Group 39"/>
          <p:cNvGrpSpPr>
            <a:grpSpLocks/>
          </p:cNvGrpSpPr>
          <p:nvPr/>
        </p:nvGrpSpPr>
        <p:grpSpPr bwMode="auto">
          <a:xfrm>
            <a:off x="3394075" y="3711575"/>
            <a:ext cx="706438" cy="1114425"/>
            <a:chOff x="1811" y="2592"/>
            <a:chExt cx="445" cy="702"/>
          </a:xfrm>
        </p:grpSpPr>
        <p:sp>
          <p:nvSpPr>
            <p:cNvPr id="76" name="Oval 40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77" name="Line 41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8" name="Group 42"/>
          <p:cNvGrpSpPr>
            <a:grpSpLocks/>
          </p:cNvGrpSpPr>
          <p:nvPr/>
        </p:nvGrpSpPr>
        <p:grpSpPr bwMode="auto">
          <a:xfrm>
            <a:off x="3825875" y="4778375"/>
            <a:ext cx="720725" cy="1139825"/>
            <a:chOff x="2473" y="2604"/>
            <a:chExt cx="454" cy="718"/>
          </a:xfrm>
        </p:grpSpPr>
        <p:sp>
          <p:nvSpPr>
            <p:cNvPr id="79" name="Oval 43"/>
            <p:cNvSpPr>
              <a:spLocks noChangeArrowheads="1"/>
            </p:cNvSpPr>
            <p:nvPr/>
          </p:nvSpPr>
          <p:spPr bwMode="auto">
            <a:xfrm>
              <a:off x="2587" y="298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25</a:t>
              </a:r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>
              <a:off x="2473" y="2604"/>
              <a:ext cx="237" cy="406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1" name="Group 45"/>
          <p:cNvGrpSpPr>
            <a:grpSpLocks/>
          </p:cNvGrpSpPr>
          <p:nvPr/>
        </p:nvGrpSpPr>
        <p:grpSpPr bwMode="auto">
          <a:xfrm>
            <a:off x="2808288" y="4792663"/>
            <a:ext cx="706437" cy="1114425"/>
            <a:chOff x="1811" y="2592"/>
            <a:chExt cx="445" cy="702"/>
          </a:xfrm>
        </p:grpSpPr>
        <p:sp>
          <p:nvSpPr>
            <p:cNvPr id="82" name="Oval 46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15</a:t>
              </a:r>
            </a:p>
          </p:txBody>
        </p:sp>
        <p:sp>
          <p:nvSpPr>
            <p:cNvPr id="83" name="Line 47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4" name="AutoShape 48"/>
          <p:cNvSpPr>
            <a:spLocks noChangeArrowheads="1"/>
          </p:cNvSpPr>
          <p:nvPr/>
        </p:nvSpPr>
        <p:spPr bwMode="auto">
          <a:xfrm>
            <a:off x="4860925" y="2889250"/>
            <a:ext cx="134938" cy="223838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85" name="AutoShape 49"/>
          <p:cNvSpPr>
            <a:spLocks noChangeArrowheads="1"/>
          </p:cNvSpPr>
          <p:nvPr/>
        </p:nvSpPr>
        <p:spPr bwMode="auto">
          <a:xfrm>
            <a:off x="831850" y="3789363"/>
            <a:ext cx="134938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86" name="Group 75"/>
          <p:cNvGrpSpPr>
            <a:grpSpLocks/>
          </p:cNvGrpSpPr>
          <p:nvPr/>
        </p:nvGrpSpPr>
        <p:grpSpPr bwMode="auto">
          <a:xfrm>
            <a:off x="4319588" y="2349500"/>
            <a:ext cx="1597025" cy="1439863"/>
            <a:chOff x="2721" y="1480"/>
            <a:chExt cx="1006" cy="907"/>
          </a:xfrm>
        </p:grpSpPr>
        <p:sp>
          <p:nvSpPr>
            <p:cNvPr id="87" name="Line 34"/>
            <p:cNvSpPr>
              <a:spLocks noChangeShapeType="1"/>
            </p:cNvSpPr>
            <p:nvPr/>
          </p:nvSpPr>
          <p:spPr bwMode="auto">
            <a:xfrm>
              <a:off x="3250" y="1734"/>
              <a:ext cx="237" cy="34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val 36"/>
            <p:cNvSpPr>
              <a:spLocks noChangeArrowheads="1"/>
            </p:cNvSpPr>
            <p:nvPr/>
          </p:nvSpPr>
          <p:spPr bwMode="auto">
            <a:xfrm>
              <a:off x="2948" y="1480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3387" y="2047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 flipH="1">
              <a:off x="2721" y="1736"/>
              <a:ext cx="249" cy="34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3960813" y="3249613"/>
            <a:ext cx="539750" cy="539750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tIns="1080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kern="0">
                <a:solidFill>
                  <a:srgbClr val="FFFFFF"/>
                </a:solidFill>
              </a:rPr>
              <a:t>30</a:t>
            </a:r>
          </a:p>
        </p:txBody>
      </p:sp>
      <p:sp>
        <p:nvSpPr>
          <p:cNvPr id="92" name="AutoShape 50"/>
          <p:cNvSpPr>
            <a:spLocks noChangeArrowheads="1"/>
          </p:cNvSpPr>
          <p:nvPr/>
        </p:nvSpPr>
        <p:spPr bwMode="auto">
          <a:xfrm>
            <a:off x="4186238" y="378936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3" name="AutoShape 51"/>
          <p:cNvSpPr>
            <a:spLocks noChangeArrowheads="1"/>
          </p:cNvSpPr>
          <p:nvPr/>
        </p:nvSpPr>
        <p:spPr bwMode="auto">
          <a:xfrm>
            <a:off x="5756275" y="4078288"/>
            <a:ext cx="719138" cy="228600"/>
          </a:xfrm>
          <a:prstGeom prst="rightArrow">
            <a:avLst>
              <a:gd name="adj1" fmla="val 50000"/>
              <a:gd name="adj2" fmla="val 78646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94" name="Group 70"/>
          <p:cNvGrpSpPr>
            <a:grpSpLocks/>
          </p:cNvGrpSpPr>
          <p:nvPr/>
        </p:nvGrpSpPr>
        <p:grpSpPr bwMode="auto">
          <a:xfrm>
            <a:off x="7704138" y="3752850"/>
            <a:ext cx="750887" cy="1109663"/>
            <a:chOff x="4788" y="2453"/>
            <a:chExt cx="473" cy="699"/>
          </a:xfrm>
        </p:grpSpPr>
        <p:sp>
          <p:nvSpPr>
            <p:cNvPr id="95" name="Line 53"/>
            <p:cNvSpPr>
              <a:spLocks noChangeShapeType="1"/>
            </p:cNvSpPr>
            <p:nvPr/>
          </p:nvSpPr>
          <p:spPr bwMode="auto">
            <a:xfrm flipH="1" flipV="1">
              <a:off x="4788" y="2453"/>
              <a:ext cx="218" cy="387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Oval 54"/>
            <p:cNvSpPr>
              <a:spLocks noChangeArrowheads="1"/>
            </p:cNvSpPr>
            <p:nvPr/>
          </p:nvSpPr>
          <p:spPr bwMode="auto">
            <a:xfrm>
              <a:off x="4921" y="281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</p:grpSp>
      <p:grpSp>
        <p:nvGrpSpPr>
          <p:cNvPr id="97" name="Group 71"/>
          <p:cNvGrpSpPr>
            <a:grpSpLocks/>
          </p:cNvGrpSpPr>
          <p:nvPr/>
        </p:nvGrpSpPr>
        <p:grpSpPr bwMode="auto">
          <a:xfrm>
            <a:off x="8328025" y="4816475"/>
            <a:ext cx="665163" cy="1125538"/>
            <a:chOff x="5181" y="3123"/>
            <a:chExt cx="419" cy="709"/>
          </a:xfrm>
        </p:grpSpPr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5181" y="3123"/>
              <a:ext cx="222" cy="398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56"/>
            <p:cNvSpPr>
              <a:spLocks noChangeArrowheads="1"/>
            </p:cNvSpPr>
            <p:nvPr/>
          </p:nvSpPr>
          <p:spPr bwMode="auto">
            <a:xfrm>
              <a:off x="5260" y="349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</p:grpSp>
      <p:grpSp>
        <p:nvGrpSpPr>
          <p:cNvPr id="100" name="Group 69"/>
          <p:cNvGrpSpPr>
            <a:grpSpLocks/>
          </p:cNvGrpSpPr>
          <p:nvPr/>
        </p:nvGrpSpPr>
        <p:grpSpPr bwMode="auto">
          <a:xfrm>
            <a:off x="6138863" y="3287713"/>
            <a:ext cx="1738312" cy="2668587"/>
            <a:chOff x="3802" y="2160"/>
            <a:chExt cx="1095" cy="1681"/>
          </a:xfrm>
        </p:grpSpPr>
        <p:sp>
          <p:nvSpPr>
            <p:cNvPr id="101" name="Oval 55"/>
            <p:cNvSpPr>
              <a:spLocks noChangeArrowheads="1"/>
            </p:cNvSpPr>
            <p:nvPr/>
          </p:nvSpPr>
          <p:spPr bwMode="auto">
            <a:xfrm>
              <a:off x="4528" y="2160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1080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30</a:t>
              </a:r>
            </a:p>
          </p:txBody>
        </p:sp>
        <p:grpSp>
          <p:nvGrpSpPr>
            <p:cNvPr id="102" name="Group 57"/>
            <p:cNvGrpSpPr>
              <a:grpSpLocks/>
            </p:cNvGrpSpPr>
            <p:nvPr/>
          </p:nvGrpSpPr>
          <p:grpSpPr bwMode="auto">
            <a:xfrm>
              <a:off x="4171" y="2451"/>
              <a:ext cx="445" cy="702"/>
              <a:chOff x="1811" y="2592"/>
              <a:chExt cx="445" cy="702"/>
            </a:xfrm>
          </p:grpSpPr>
          <p:sp>
            <p:nvSpPr>
              <p:cNvPr id="110" name="Oval 58"/>
              <p:cNvSpPr>
                <a:spLocks noChangeArrowheads="1"/>
              </p:cNvSpPr>
              <p:nvPr/>
            </p:nvSpPr>
            <p:spPr bwMode="auto">
              <a:xfrm>
                <a:off x="1811" y="2954"/>
                <a:ext cx="340" cy="340"/>
              </a:xfrm>
              <a:prstGeom prst="ellipse">
                <a:avLst/>
              </a:prstGeom>
              <a:gradFill rotWithShape="0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t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2800" kern="0">
                    <a:solidFill>
                      <a:srgbClr val="FFFFFF"/>
                    </a:solidFill>
                  </a:rPr>
                  <a:t>20</a:t>
                </a:r>
              </a:p>
            </p:txBody>
          </p:sp>
          <p:sp>
            <p:nvSpPr>
              <p:cNvPr id="111" name="Line 59"/>
              <p:cNvSpPr>
                <a:spLocks noChangeShapeType="1"/>
              </p:cNvSpPr>
              <p:nvPr/>
            </p:nvSpPr>
            <p:spPr bwMode="auto">
              <a:xfrm flipH="1">
                <a:off x="2030" y="2592"/>
                <a:ext cx="226" cy="362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3" name="Group 60"/>
            <p:cNvGrpSpPr>
              <a:grpSpLocks/>
            </p:cNvGrpSpPr>
            <p:nvPr/>
          </p:nvGrpSpPr>
          <p:grpSpPr bwMode="auto">
            <a:xfrm>
              <a:off x="4443" y="3123"/>
              <a:ext cx="454" cy="718"/>
              <a:chOff x="2473" y="2604"/>
              <a:chExt cx="454" cy="718"/>
            </a:xfrm>
          </p:grpSpPr>
          <p:sp>
            <p:nvSpPr>
              <p:cNvPr id="108" name="Oval 61"/>
              <p:cNvSpPr>
                <a:spLocks noChangeArrowheads="1"/>
              </p:cNvSpPr>
              <p:nvPr/>
            </p:nvSpPr>
            <p:spPr bwMode="auto">
              <a:xfrm>
                <a:off x="2587" y="2982"/>
                <a:ext cx="340" cy="340"/>
              </a:xfrm>
              <a:prstGeom prst="ellipse">
                <a:avLst/>
              </a:prstGeom>
              <a:gradFill rotWithShape="0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t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2800" kern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109" name="Line 62"/>
              <p:cNvSpPr>
                <a:spLocks noChangeShapeType="1"/>
              </p:cNvSpPr>
              <p:nvPr/>
            </p:nvSpPr>
            <p:spPr bwMode="auto">
              <a:xfrm>
                <a:off x="2473" y="2604"/>
                <a:ext cx="237" cy="406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4" name="Group 63"/>
            <p:cNvGrpSpPr>
              <a:grpSpLocks/>
            </p:cNvGrpSpPr>
            <p:nvPr/>
          </p:nvGrpSpPr>
          <p:grpSpPr bwMode="auto">
            <a:xfrm>
              <a:off x="3802" y="3132"/>
              <a:ext cx="445" cy="702"/>
              <a:chOff x="1811" y="2592"/>
              <a:chExt cx="445" cy="702"/>
            </a:xfrm>
          </p:grpSpPr>
          <p:sp>
            <p:nvSpPr>
              <p:cNvPr id="106" name="Oval 64"/>
              <p:cNvSpPr>
                <a:spLocks noChangeArrowheads="1"/>
              </p:cNvSpPr>
              <p:nvPr/>
            </p:nvSpPr>
            <p:spPr bwMode="auto">
              <a:xfrm>
                <a:off x="1811" y="2954"/>
                <a:ext cx="340" cy="340"/>
              </a:xfrm>
              <a:prstGeom prst="ellipse">
                <a:avLst/>
              </a:prstGeom>
              <a:gradFill rotWithShape="0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t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2800" kern="0">
                    <a:solidFill>
                      <a:srgbClr val="FFFFFF"/>
                    </a:solidFill>
                  </a:rPr>
                  <a:t>15</a:t>
                </a:r>
              </a:p>
            </p:txBody>
          </p:sp>
          <p:sp>
            <p:nvSpPr>
              <p:cNvPr id="107" name="Line 65"/>
              <p:cNvSpPr>
                <a:spLocks noChangeShapeType="1"/>
              </p:cNvSpPr>
              <p:nvPr/>
            </p:nvSpPr>
            <p:spPr bwMode="auto">
              <a:xfrm flipH="1">
                <a:off x="2030" y="2592"/>
                <a:ext cx="226" cy="362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5" name="AutoShape 67"/>
            <p:cNvSpPr>
              <a:spLocks noChangeArrowheads="1"/>
            </p:cNvSpPr>
            <p:nvPr/>
          </p:nvSpPr>
          <p:spPr bwMode="auto">
            <a:xfrm>
              <a:off x="4670" y="2500"/>
              <a:ext cx="85" cy="141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9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4" grpId="0" animBg="1"/>
      <p:bldP spid="85" grpId="0" animBg="1"/>
      <p:bldP spid="91" grpId="0" animBg="1"/>
      <p:bldP spid="92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3122" y="790257"/>
            <a:ext cx="80692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假设二叉检索树按如下输入次序构造：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3, 1, 2, 5, 4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611560" y="1682478"/>
            <a:ext cx="6345238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由序列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{3, 1, 2, 5, 4}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得到</a:t>
            </a:r>
            <a:r>
              <a:rPr lang="zh-CN" altLang="en-US" sz="280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二叉检索树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6685035" y="1554966"/>
            <a:ext cx="685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7751835" y="1554966"/>
            <a:ext cx="6096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685035" y="2359828"/>
            <a:ext cx="3810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8056635" y="2359828"/>
            <a:ext cx="304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7370835" y="1326366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3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8285235" y="2012166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5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Oval 25"/>
          <p:cNvSpPr>
            <a:spLocks noChangeArrowheads="1"/>
          </p:cNvSpPr>
          <p:nvPr/>
        </p:nvSpPr>
        <p:spPr bwMode="auto">
          <a:xfrm>
            <a:off x="7762947" y="2783691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4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6456435" y="2012166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1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7000947" y="2783691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2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705522" y="3289184"/>
            <a:ext cx="80692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假设二叉检索树按如下输入次序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构造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46" name="Text Box 1027"/>
          <p:cNvSpPr txBox="1">
            <a:spLocks noChangeArrowheads="1"/>
          </p:cNvSpPr>
          <p:nvPr/>
        </p:nvSpPr>
        <p:spPr bwMode="auto">
          <a:xfrm>
            <a:off x="763960" y="4181405"/>
            <a:ext cx="634523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由序列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{1, 2, 3, 4, 5}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得到</a:t>
            </a:r>
            <a:r>
              <a:rPr lang="zh-CN" altLang="en-US" sz="280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二叉检索树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6875535" y="42497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7408935" y="47069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7942335" y="51641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8399535" y="56213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04135" y="44021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2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570735" y="39449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1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561335" y="48593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3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8094735" y="53165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4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8605910" y="582771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5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705522" y="5033485"/>
            <a:ext cx="6292922" cy="10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平均查找长度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ASL =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1+2+3+4+5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/ 5 = 3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667104" y="2489764"/>
            <a:ext cx="5323756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ASL =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1+2+2+3+3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/ 5  = 2.2</a:t>
            </a:r>
          </a:p>
        </p:txBody>
      </p:sp>
    </p:spTree>
    <p:extLst>
      <p:ext uri="{BB962C8B-B14F-4D97-AF65-F5344CB8AC3E}">
        <p14:creationId xmlns:p14="http://schemas.microsoft.com/office/powerpoint/2010/main" val="42540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5" grpId="0" animBg="1"/>
      <p:bldP spid="36" grpId="0" animBg="1"/>
      <p:bldP spid="37" grpId="0" animBg="1"/>
      <p:bldP spid="38" grpId="0" animBg="1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utoUpdateAnimBg="0"/>
      <p:bldP spid="5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8852" y="620688"/>
            <a:ext cx="8281619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1、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型</a:t>
            </a:r>
          </a:p>
          <a:p>
            <a:pPr lvl="0" fontAlgn="auto"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新结点插在左重结点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（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是离新结点插入位置最近的左重结点地址）的</a:t>
            </a:r>
            <a:r>
              <a:rPr kumimoji="0" lang="zh-CN" altLang="en-US" b="1" kern="0" dirty="0">
                <a:solidFill>
                  <a:srgbClr val="333399"/>
                </a:solidFill>
                <a:latin typeface="宋体" pitchFamily="2" charset="-122"/>
              </a:rPr>
              <a:t>左子树</a:t>
            </a:r>
            <a:r>
              <a:rPr kumimoji="0" lang="en-US" altLang="zh-CN" b="1" kern="0" dirty="0">
                <a:solidFill>
                  <a:srgbClr val="333399"/>
                </a:solidFill>
                <a:latin typeface="宋体" pitchFamily="2" charset="-122"/>
              </a:rPr>
              <a:t>B</a:t>
            </a:r>
            <a:r>
              <a:rPr kumimoji="0" lang="zh-CN" altLang="en-US" b="1" kern="0" dirty="0">
                <a:solidFill>
                  <a:srgbClr val="333399"/>
                </a:solidFill>
                <a:latin typeface="宋体" pitchFamily="2" charset="-122"/>
              </a:rPr>
              <a:t>的左子树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上。如下图棕色代表新结点，称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</a:rPr>
              <a:t>LL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型。</a:t>
            </a: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949450" y="30702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417763" y="3055938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2143125" y="27082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809750" y="34178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1600200" y="37877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068513" y="37734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79538" y="4171950"/>
            <a:ext cx="441325" cy="935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243138" y="4171950"/>
            <a:ext cx="455612" cy="935038"/>
          </a:xfrm>
          <a:prstGeom prst="rect">
            <a:avLst/>
          </a:prstGeom>
          <a:solidFill>
            <a:srgbClr val="FEE8F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873375" y="3363913"/>
            <a:ext cx="460375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1958975" y="30702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427288" y="3055938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2152650" y="27082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1819275" y="34178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1609725" y="37877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2078038" y="37734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389063" y="4171950"/>
            <a:ext cx="441325" cy="93503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882900" y="3363913"/>
            <a:ext cx="460375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827088" y="4184650"/>
            <a:ext cx="657225" cy="922338"/>
            <a:chOff x="204" y="2818"/>
            <a:chExt cx="414" cy="581"/>
          </a:xfrm>
        </p:grpSpPr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204" y="2818"/>
              <a:ext cx="408" cy="581"/>
              <a:chOff x="485" y="2818"/>
              <a:chExt cx="408" cy="58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567" y="281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567" y="339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485" y="301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V="1">
                <a:off x="624" y="282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630" y="3209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31"/>
            <p:cNvGrpSpPr>
              <a:grpSpLocks/>
            </p:cNvGrpSpPr>
            <p:nvPr/>
          </p:nvGrpSpPr>
          <p:grpSpPr bwMode="auto">
            <a:xfrm>
              <a:off x="210" y="2818"/>
              <a:ext cx="408" cy="581"/>
              <a:chOff x="485" y="2818"/>
              <a:chExt cx="408" cy="581"/>
            </a:xfrm>
          </p:grpSpPr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>
                <a:off x="567" y="281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567" y="339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Text Box 34"/>
              <p:cNvSpPr txBox="1">
                <a:spLocks noChangeArrowheads="1"/>
              </p:cNvSpPr>
              <p:nvPr/>
            </p:nvSpPr>
            <p:spPr bwMode="auto">
              <a:xfrm>
                <a:off x="485" y="301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auto">
              <a:xfrm flipV="1">
                <a:off x="624" y="282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auto">
              <a:xfrm>
                <a:off x="630" y="3209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3260725" y="3373438"/>
            <a:ext cx="657225" cy="803275"/>
            <a:chOff x="1737" y="2307"/>
            <a:chExt cx="414" cy="506"/>
          </a:xfrm>
        </p:grpSpPr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1737" y="2307"/>
              <a:ext cx="408" cy="506"/>
              <a:chOff x="2018" y="2307"/>
              <a:chExt cx="408" cy="506"/>
            </a:xfrm>
          </p:grpSpPr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2064" y="2307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2064" y="280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2018" y="243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 flipV="1">
                <a:off x="2168" y="2323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2174" y="2632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1743" y="2307"/>
              <a:ext cx="408" cy="506"/>
              <a:chOff x="2018" y="2307"/>
              <a:chExt cx="408" cy="506"/>
            </a:xfrm>
          </p:grpSpPr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2064" y="2307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>
                <a:off x="2064" y="280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 Box 47"/>
              <p:cNvSpPr txBox="1">
                <a:spLocks noChangeArrowheads="1"/>
              </p:cNvSpPr>
              <p:nvPr/>
            </p:nvSpPr>
            <p:spPr bwMode="auto">
              <a:xfrm>
                <a:off x="2018" y="243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 flipV="1">
                <a:off x="2168" y="2323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>
                <a:off x="2174" y="2632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6" name="Line 99"/>
          <p:cNvSpPr>
            <a:spLocks noChangeShapeType="1"/>
          </p:cNvSpPr>
          <p:nvPr/>
        </p:nvSpPr>
        <p:spPr bwMode="auto">
          <a:xfrm>
            <a:off x="4494213" y="2305050"/>
            <a:ext cx="0" cy="44370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 Box 101"/>
          <p:cNvSpPr txBox="1">
            <a:spLocks noChangeArrowheads="1"/>
          </p:cNvSpPr>
          <p:nvPr/>
        </p:nvSpPr>
        <p:spPr bwMode="auto">
          <a:xfrm>
            <a:off x="828675" y="537210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平衡二叉查找树</a:t>
            </a:r>
          </a:p>
        </p:txBody>
      </p:sp>
      <p:sp>
        <p:nvSpPr>
          <p:cNvPr id="48" name="Text Box 102"/>
          <p:cNvSpPr txBox="1">
            <a:spLocks noChangeArrowheads="1"/>
          </p:cNvSpPr>
          <p:nvPr/>
        </p:nvSpPr>
        <p:spPr bwMode="auto">
          <a:xfrm>
            <a:off x="5148263" y="55070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插入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x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后不再平衡</a:t>
            </a:r>
          </a:p>
        </p:txBody>
      </p:sp>
      <p:sp>
        <p:nvSpPr>
          <p:cNvPr id="49" name="Text Box 103"/>
          <p:cNvSpPr txBox="1">
            <a:spLocks noChangeArrowheads="1"/>
          </p:cNvSpPr>
          <p:nvPr/>
        </p:nvSpPr>
        <p:spPr bwMode="auto">
          <a:xfrm>
            <a:off x="1765300" y="263525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-1</a:t>
            </a:r>
            <a:endParaRPr kumimoji="0" lang="en-US" altLang="zh-CN" sz="2000" dirty="0">
              <a:latin typeface="Tahoma" pitchFamily="34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 flipH="1">
            <a:off x="5781675" y="296386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6249988" y="2949575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Oval 53"/>
          <p:cNvSpPr>
            <a:spLocks noChangeArrowheads="1"/>
          </p:cNvSpPr>
          <p:nvPr/>
        </p:nvSpPr>
        <p:spPr bwMode="auto">
          <a:xfrm>
            <a:off x="5975350" y="260191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53" name="Oval 54"/>
          <p:cNvSpPr>
            <a:spLocks noChangeArrowheads="1"/>
          </p:cNvSpPr>
          <p:nvPr/>
        </p:nvSpPr>
        <p:spPr bwMode="auto">
          <a:xfrm>
            <a:off x="5641975" y="33115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H="1">
            <a:off x="5432425" y="368141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5900738" y="36671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5211763" y="4065588"/>
            <a:ext cx="441325" cy="93503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6075363" y="4065588"/>
            <a:ext cx="441325" cy="93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6705600" y="3257550"/>
            <a:ext cx="460375" cy="792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59" name="Group 60"/>
          <p:cNvGrpSpPr>
            <a:grpSpLocks/>
          </p:cNvGrpSpPr>
          <p:nvPr/>
        </p:nvGrpSpPr>
        <p:grpSpPr bwMode="auto">
          <a:xfrm>
            <a:off x="4716463" y="4078288"/>
            <a:ext cx="504825" cy="1260475"/>
            <a:chOff x="1973" y="2727"/>
            <a:chExt cx="318" cy="794"/>
          </a:xfrm>
        </p:grpSpPr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2019" y="272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2019" y="3521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73" y="3018"/>
              <a:ext cx="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 flipV="1">
              <a:off x="2076" y="273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2082" y="333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6"/>
          <p:cNvGrpSpPr>
            <a:grpSpLocks/>
          </p:cNvGrpSpPr>
          <p:nvPr/>
        </p:nvGrpSpPr>
        <p:grpSpPr bwMode="auto">
          <a:xfrm>
            <a:off x="7092950" y="3267075"/>
            <a:ext cx="647700" cy="803275"/>
            <a:chOff x="2018" y="2307"/>
            <a:chExt cx="408" cy="506"/>
          </a:xfrm>
        </p:grpSpPr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2064" y="230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2064" y="280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2018" y="2438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 flipV="1">
              <a:off x="2168" y="2323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2174" y="263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5213350" y="5003800"/>
            <a:ext cx="441325" cy="360363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  <a:latin typeface="Tahoma" pitchFamily="34" charset="0"/>
              </a:rPr>
              <a:t>X</a:t>
            </a:r>
          </a:p>
        </p:txBody>
      </p:sp>
      <p:sp>
        <p:nvSpPr>
          <p:cNvPr id="72" name="Text Box 104"/>
          <p:cNvSpPr txBox="1">
            <a:spLocks noChangeArrowheads="1"/>
          </p:cNvSpPr>
          <p:nvPr/>
        </p:nvSpPr>
        <p:spPr bwMode="auto">
          <a:xfrm>
            <a:off x="5567363" y="259238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-2</a:t>
            </a:r>
            <a:endParaRPr kumimoji="0" lang="en-US" altLang="zh-CN" sz="2000" dirty="0">
              <a:latin typeface="Tahoma" pitchFamily="34" charset="0"/>
            </a:endParaRP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1482069" y="3221037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>
                <a:latin typeface="Tahoma" pitchFamily="34" charset="0"/>
              </a:rPr>
              <a:t>0</a:t>
            </a:r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5216365" y="3162942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-1</a:t>
            </a:r>
            <a:endParaRPr kumimoji="0" lang="en-US" altLang="zh-CN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8"/>
          <p:cNvSpPr txBox="1">
            <a:spLocks noChangeArrowheads="1"/>
          </p:cNvSpPr>
          <p:nvPr/>
        </p:nvSpPr>
        <p:spPr bwMode="auto">
          <a:xfrm>
            <a:off x="414338" y="355600"/>
            <a:ext cx="8172450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LL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型调整过程：</a:t>
            </a:r>
          </a:p>
          <a:p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）将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的右子，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原来的右子改为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的左子</a:t>
            </a:r>
            <a:endParaRPr kumimoji="0"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相当于以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为轴，对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做了一次顺时针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旋转</a:t>
            </a:r>
            <a:endParaRPr kumimoji="0"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代替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的位置。</a:t>
            </a:r>
          </a:p>
        </p:txBody>
      </p:sp>
      <p:sp>
        <p:nvSpPr>
          <p:cNvPr id="3" name="Line 130"/>
          <p:cNvSpPr>
            <a:spLocks noChangeShapeType="1"/>
          </p:cNvSpPr>
          <p:nvPr/>
        </p:nvSpPr>
        <p:spPr bwMode="auto">
          <a:xfrm>
            <a:off x="4500563" y="2203450"/>
            <a:ext cx="0" cy="44370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74"/>
          <p:cNvSpPr>
            <a:spLocks noChangeShapeType="1"/>
          </p:cNvSpPr>
          <p:nvPr/>
        </p:nvSpPr>
        <p:spPr bwMode="auto">
          <a:xfrm flipH="1">
            <a:off x="2108200" y="28987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>
            <a:off x="2576513" y="2884488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76"/>
          <p:cNvSpPr>
            <a:spLocks noChangeArrowheads="1"/>
          </p:cNvSpPr>
          <p:nvPr/>
        </p:nvSpPr>
        <p:spPr bwMode="auto">
          <a:xfrm>
            <a:off x="2301875" y="25368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Oval 77"/>
          <p:cNvSpPr>
            <a:spLocks noChangeArrowheads="1"/>
          </p:cNvSpPr>
          <p:nvPr/>
        </p:nvSpPr>
        <p:spPr bwMode="auto">
          <a:xfrm>
            <a:off x="1968500" y="32464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 flipH="1">
            <a:off x="1758950" y="36163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79"/>
          <p:cNvSpPr>
            <a:spLocks noChangeShapeType="1"/>
          </p:cNvSpPr>
          <p:nvPr/>
        </p:nvSpPr>
        <p:spPr bwMode="auto">
          <a:xfrm>
            <a:off x="2227263" y="360203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80"/>
          <p:cNvSpPr>
            <a:spLocks noChangeArrowheads="1"/>
          </p:cNvSpPr>
          <p:nvPr/>
        </p:nvSpPr>
        <p:spPr bwMode="auto">
          <a:xfrm>
            <a:off x="1538288" y="4000500"/>
            <a:ext cx="441325" cy="93503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2401888" y="4000500"/>
            <a:ext cx="441325" cy="935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2" name="Rectangle 82"/>
          <p:cNvSpPr>
            <a:spLocks noChangeArrowheads="1"/>
          </p:cNvSpPr>
          <p:nvPr/>
        </p:nvSpPr>
        <p:spPr bwMode="auto">
          <a:xfrm>
            <a:off x="3032125" y="3192463"/>
            <a:ext cx="460375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13" name="Group 124"/>
          <p:cNvGrpSpPr>
            <a:grpSpLocks/>
          </p:cNvGrpSpPr>
          <p:nvPr/>
        </p:nvGrpSpPr>
        <p:grpSpPr bwMode="auto">
          <a:xfrm>
            <a:off x="1042988" y="4013200"/>
            <a:ext cx="504825" cy="1260475"/>
            <a:chOff x="1973" y="2727"/>
            <a:chExt cx="318" cy="794"/>
          </a:xfrm>
        </p:grpSpPr>
        <p:sp>
          <p:nvSpPr>
            <p:cNvPr id="14" name="Line 84"/>
            <p:cNvSpPr>
              <a:spLocks noChangeShapeType="1"/>
            </p:cNvSpPr>
            <p:nvPr/>
          </p:nvSpPr>
          <p:spPr bwMode="auto">
            <a:xfrm>
              <a:off x="2019" y="272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85"/>
            <p:cNvSpPr>
              <a:spLocks noChangeShapeType="1"/>
            </p:cNvSpPr>
            <p:nvPr/>
          </p:nvSpPr>
          <p:spPr bwMode="auto">
            <a:xfrm>
              <a:off x="2019" y="3521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86"/>
            <p:cNvSpPr txBox="1">
              <a:spLocks noChangeArrowheads="1"/>
            </p:cNvSpPr>
            <p:nvPr/>
          </p:nvSpPr>
          <p:spPr bwMode="auto">
            <a:xfrm>
              <a:off x="1973" y="3018"/>
              <a:ext cx="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</a:t>
              </a:r>
            </a:p>
          </p:txBody>
        </p:sp>
        <p:sp>
          <p:nvSpPr>
            <p:cNvPr id="17" name="Line 87"/>
            <p:cNvSpPr>
              <a:spLocks noChangeShapeType="1"/>
            </p:cNvSpPr>
            <p:nvPr/>
          </p:nvSpPr>
          <p:spPr bwMode="auto">
            <a:xfrm flipV="1">
              <a:off x="2076" y="273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88"/>
            <p:cNvSpPr>
              <a:spLocks noChangeShapeType="1"/>
            </p:cNvSpPr>
            <p:nvPr/>
          </p:nvSpPr>
          <p:spPr bwMode="auto">
            <a:xfrm>
              <a:off x="2082" y="333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89"/>
          <p:cNvGrpSpPr>
            <a:grpSpLocks/>
          </p:cNvGrpSpPr>
          <p:nvPr/>
        </p:nvGrpSpPr>
        <p:grpSpPr bwMode="auto">
          <a:xfrm>
            <a:off x="3535363" y="3167063"/>
            <a:ext cx="647700" cy="803275"/>
            <a:chOff x="2018" y="2307"/>
            <a:chExt cx="408" cy="506"/>
          </a:xfrm>
        </p:grpSpPr>
        <p:sp>
          <p:nvSpPr>
            <p:cNvPr id="20" name="Line 90"/>
            <p:cNvSpPr>
              <a:spLocks noChangeShapeType="1"/>
            </p:cNvSpPr>
            <p:nvPr/>
          </p:nvSpPr>
          <p:spPr bwMode="auto">
            <a:xfrm>
              <a:off x="2064" y="230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91"/>
            <p:cNvSpPr>
              <a:spLocks noChangeShapeType="1"/>
            </p:cNvSpPr>
            <p:nvPr/>
          </p:nvSpPr>
          <p:spPr bwMode="auto">
            <a:xfrm>
              <a:off x="2064" y="280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018" y="2438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93"/>
            <p:cNvSpPr>
              <a:spLocks noChangeShapeType="1"/>
            </p:cNvSpPr>
            <p:nvPr/>
          </p:nvSpPr>
          <p:spPr bwMode="auto">
            <a:xfrm flipV="1">
              <a:off x="2168" y="2323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94"/>
            <p:cNvSpPr>
              <a:spLocks noChangeShapeType="1"/>
            </p:cNvSpPr>
            <p:nvPr/>
          </p:nvSpPr>
          <p:spPr bwMode="auto">
            <a:xfrm>
              <a:off x="2174" y="263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1539875" y="4938713"/>
            <a:ext cx="441325" cy="360362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  <a:latin typeface="Tahoma" pitchFamily="34" charset="0"/>
              </a:rPr>
              <a:t>X</a:t>
            </a:r>
          </a:p>
        </p:txBody>
      </p:sp>
      <p:sp>
        <p:nvSpPr>
          <p:cNvPr id="26" name="Text Box 143"/>
          <p:cNvSpPr txBox="1">
            <a:spLocks noChangeArrowheads="1"/>
          </p:cNvSpPr>
          <p:nvPr/>
        </p:nvSpPr>
        <p:spPr bwMode="auto">
          <a:xfrm>
            <a:off x="1966913" y="251618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-2</a:t>
            </a:r>
            <a:endParaRPr kumimoji="0" lang="en-US" altLang="zh-CN" sz="2000" dirty="0">
              <a:latin typeface="Tahoma" pitchFamily="34" charset="0"/>
            </a:endParaRPr>
          </a:p>
        </p:txBody>
      </p:sp>
      <p:sp>
        <p:nvSpPr>
          <p:cNvPr id="28" name="Line 148"/>
          <p:cNvSpPr>
            <a:spLocks noChangeShapeType="1"/>
          </p:cNvSpPr>
          <p:nvPr/>
        </p:nvSpPr>
        <p:spPr bwMode="auto">
          <a:xfrm flipH="1">
            <a:off x="6525617" y="3501330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149"/>
          <p:cNvSpPr>
            <a:spLocks noChangeShapeType="1"/>
          </p:cNvSpPr>
          <p:nvPr/>
        </p:nvSpPr>
        <p:spPr bwMode="auto">
          <a:xfrm>
            <a:off x="7173317" y="3501330"/>
            <a:ext cx="36036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val 150"/>
          <p:cNvSpPr>
            <a:spLocks noChangeArrowheads="1"/>
          </p:cNvSpPr>
          <p:nvPr/>
        </p:nvSpPr>
        <p:spPr bwMode="auto">
          <a:xfrm>
            <a:off x="6814542" y="314096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1" name="Oval 151"/>
          <p:cNvSpPr>
            <a:spLocks noChangeArrowheads="1"/>
          </p:cNvSpPr>
          <p:nvPr/>
        </p:nvSpPr>
        <p:spPr bwMode="auto">
          <a:xfrm>
            <a:off x="6300788" y="24923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32" name="Line 152"/>
          <p:cNvSpPr>
            <a:spLocks noChangeShapeType="1"/>
          </p:cNvSpPr>
          <p:nvPr/>
        </p:nvSpPr>
        <p:spPr bwMode="auto">
          <a:xfrm flipH="1">
            <a:off x="5719763" y="2781300"/>
            <a:ext cx="652462" cy="641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53"/>
          <p:cNvSpPr>
            <a:spLocks noChangeShapeType="1"/>
          </p:cNvSpPr>
          <p:nvPr/>
        </p:nvSpPr>
        <p:spPr bwMode="auto">
          <a:xfrm>
            <a:off x="6588125" y="2781300"/>
            <a:ext cx="304800" cy="385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54"/>
          <p:cNvSpPr>
            <a:spLocks noChangeArrowheads="1"/>
          </p:cNvSpPr>
          <p:nvPr/>
        </p:nvSpPr>
        <p:spPr bwMode="auto">
          <a:xfrm>
            <a:off x="5499100" y="3425825"/>
            <a:ext cx="441325" cy="93503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35" name="Rectangle 155"/>
          <p:cNvSpPr>
            <a:spLocks noChangeArrowheads="1"/>
          </p:cNvSpPr>
          <p:nvPr/>
        </p:nvSpPr>
        <p:spPr bwMode="auto">
          <a:xfrm>
            <a:off x="6300192" y="3906143"/>
            <a:ext cx="441325" cy="93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36" name="Rectangle 156"/>
          <p:cNvSpPr>
            <a:spLocks noChangeArrowheads="1"/>
          </p:cNvSpPr>
          <p:nvPr/>
        </p:nvSpPr>
        <p:spPr bwMode="auto">
          <a:xfrm>
            <a:off x="7317780" y="3933130"/>
            <a:ext cx="460375" cy="93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37" name="Group 157"/>
          <p:cNvGrpSpPr>
            <a:grpSpLocks/>
          </p:cNvGrpSpPr>
          <p:nvPr/>
        </p:nvGrpSpPr>
        <p:grpSpPr bwMode="auto">
          <a:xfrm>
            <a:off x="5003800" y="3438525"/>
            <a:ext cx="504825" cy="1260475"/>
            <a:chOff x="1973" y="2727"/>
            <a:chExt cx="318" cy="794"/>
          </a:xfrm>
        </p:grpSpPr>
        <p:sp>
          <p:nvSpPr>
            <p:cNvPr id="38" name="Line 158"/>
            <p:cNvSpPr>
              <a:spLocks noChangeShapeType="1"/>
            </p:cNvSpPr>
            <p:nvPr/>
          </p:nvSpPr>
          <p:spPr bwMode="auto">
            <a:xfrm>
              <a:off x="2019" y="272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59"/>
            <p:cNvSpPr>
              <a:spLocks noChangeShapeType="1"/>
            </p:cNvSpPr>
            <p:nvPr/>
          </p:nvSpPr>
          <p:spPr bwMode="auto">
            <a:xfrm>
              <a:off x="2019" y="3521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160"/>
            <p:cNvSpPr txBox="1">
              <a:spLocks noChangeArrowheads="1"/>
            </p:cNvSpPr>
            <p:nvPr/>
          </p:nvSpPr>
          <p:spPr bwMode="auto">
            <a:xfrm>
              <a:off x="1973" y="3018"/>
              <a:ext cx="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</a:t>
              </a:r>
            </a:p>
          </p:txBody>
        </p:sp>
        <p:sp>
          <p:nvSpPr>
            <p:cNvPr id="41" name="Line 161"/>
            <p:cNvSpPr>
              <a:spLocks noChangeShapeType="1"/>
            </p:cNvSpPr>
            <p:nvPr/>
          </p:nvSpPr>
          <p:spPr bwMode="auto">
            <a:xfrm flipV="1">
              <a:off x="2076" y="273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62"/>
            <p:cNvSpPr>
              <a:spLocks noChangeShapeType="1"/>
            </p:cNvSpPr>
            <p:nvPr/>
          </p:nvSpPr>
          <p:spPr bwMode="auto">
            <a:xfrm>
              <a:off x="2082" y="333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Line 164"/>
          <p:cNvSpPr>
            <a:spLocks noChangeShapeType="1"/>
          </p:cNvSpPr>
          <p:nvPr/>
        </p:nvSpPr>
        <p:spPr bwMode="auto">
          <a:xfrm>
            <a:off x="7822605" y="393313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65"/>
          <p:cNvSpPr>
            <a:spLocks noChangeShapeType="1"/>
          </p:cNvSpPr>
          <p:nvPr/>
        </p:nvSpPr>
        <p:spPr bwMode="auto">
          <a:xfrm>
            <a:off x="7822605" y="486975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166"/>
          <p:cNvSpPr txBox="1">
            <a:spLocks noChangeArrowheads="1"/>
          </p:cNvSpPr>
          <p:nvPr/>
        </p:nvSpPr>
        <p:spPr bwMode="auto">
          <a:xfrm>
            <a:off x="7749580" y="414109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46" name="Line 167"/>
          <p:cNvSpPr>
            <a:spLocks noChangeShapeType="1"/>
          </p:cNvSpPr>
          <p:nvPr/>
        </p:nvSpPr>
        <p:spPr bwMode="auto">
          <a:xfrm flipV="1">
            <a:off x="7987705" y="3958530"/>
            <a:ext cx="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169"/>
          <p:cNvSpPr>
            <a:spLocks noChangeArrowheads="1"/>
          </p:cNvSpPr>
          <p:nvPr/>
        </p:nvSpPr>
        <p:spPr bwMode="auto">
          <a:xfrm>
            <a:off x="5500688" y="4364038"/>
            <a:ext cx="441325" cy="360362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  <a:latin typeface="Tahoma" pitchFamily="34" charset="0"/>
              </a:rPr>
              <a:t>X</a:t>
            </a:r>
          </a:p>
        </p:txBody>
      </p:sp>
      <p:sp>
        <p:nvSpPr>
          <p:cNvPr id="48" name="Text Box 170"/>
          <p:cNvSpPr txBox="1">
            <a:spLocks noChangeArrowheads="1"/>
          </p:cNvSpPr>
          <p:nvPr/>
        </p:nvSpPr>
        <p:spPr bwMode="auto">
          <a:xfrm>
            <a:off x="5979902" y="220345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>
                <a:latin typeface="Tahoma" pitchFamily="34" charset="0"/>
              </a:rPr>
              <a:t>0</a:t>
            </a:r>
          </a:p>
        </p:txBody>
      </p:sp>
      <p:sp>
        <p:nvSpPr>
          <p:cNvPr id="49" name="Line 171"/>
          <p:cNvSpPr>
            <a:spLocks noChangeShapeType="1"/>
          </p:cNvSpPr>
          <p:nvPr/>
        </p:nvSpPr>
        <p:spPr bwMode="auto">
          <a:xfrm>
            <a:off x="7965480" y="4437955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170"/>
          <p:cNvSpPr txBox="1">
            <a:spLocks noChangeArrowheads="1"/>
          </p:cNvSpPr>
          <p:nvPr/>
        </p:nvSpPr>
        <p:spPr bwMode="auto">
          <a:xfrm>
            <a:off x="7101879" y="2803612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>
                <a:latin typeface="Tahoma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314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795338"/>
            <a:ext cx="865549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在二叉排序树的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结点结构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中增加一个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存放结点平衡因子的域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bf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在下面的讨论中，我们约定：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用结点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的字母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，来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表示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指向该结点的指针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因此，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A-&gt;bf=-2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B-&gt;bf=-1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相应调整操作可用如下语句完成：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29861" y="3934659"/>
            <a:ext cx="41044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B=A-&gt;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;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;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A-&gt;bf=0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B-&gt;bf=0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</p:txBody>
      </p:sp>
      <p:sp>
        <p:nvSpPr>
          <p:cNvPr id="4" name="右大括号 3"/>
          <p:cNvSpPr/>
          <p:nvPr/>
        </p:nvSpPr>
        <p:spPr bwMode="auto">
          <a:xfrm>
            <a:off x="5148064" y="4869160"/>
            <a:ext cx="288032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5134881"/>
            <a:ext cx="2040943" cy="476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顺序不能颠倒</a:t>
            </a:r>
            <a:endParaRPr lang="zh-CN" altLang="en-US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3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4289" y="836712"/>
            <a:ext cx="8077200" cy="593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最后，将调整后结点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接到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处。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kern="0" noProof="0" dirty="0" smtClean="0">
                <a:solidFill>
                  <a:srgbClr val="000000"/>
                </a:solidFill>
              </a:rPr>
              <a:t>即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A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原来的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父指针为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，如果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非空，则用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B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代替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做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的左子或右子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；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如果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为空，说明原来的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A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是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根结点，此时应令根指针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t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指向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B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： </a:t>
            </a: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 if  (FA==NULL)    t=B; </a:t>
            </a: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>
                <a:solidFill>
                  <a:srgbClr val="000000"/>
                </a:solidFill>
              </a:rPr>
              <a:t>         else  if  (A==FA-&gt;</a:t>
            </a:r>
            <a:r>
              <a:rPr kumimoji="0" lang="en-US" altLang="zh-CN" sz="2800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)    FA-&gt;</a:t>
            </a:r>
            <a:r>
              <a:rPr kumimoji="0" lang="en-US" altLang="zh-CN" sz="2800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=B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;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>
                <a:solidFill>
                  <a:srgbClr val="000000"/>
                </a:solidFill>
              </a:rPr>
              <a:t>         else  FA-&gt;</a:t>
            </a:r>
            <a:r>
              <a:rPr kumimoji="0" lang="en-US" altLang="zh-CN" sz="2800" b="1" kern="0" dirty="0" err="1">
                <a:solidFill>
                  <a:srgbClr val="000000"/>
                </a:solidFill>
              </a:rPr>
              <a:t>rchild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=B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7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267208" y="404664"/>
            <a:ext cx="8769288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LR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型</a:t>
            </a:r>
            <a:b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</a:b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新结点插在左重结点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A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Tahoma" pitchFamily="34" charset="0"/>
              </a:rPr>
              <a:t>的左子树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Tahoma" pitchFamily="34" charset="0"/>
              </a:rPr>
              <a:t>B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Tahoma" pitchFamily="34" charset="0"/>
              </a:rPr>
              <a:t>的右子树</a:t>
            </a:r>
            <a:r>
              <a:rPr kumimoji="0" lang="en-US" altLang="zh-CN" b="1" kern="0" dirty="0" smtClean="0">
                <a:solidFill>
                  <a:sysClr val="windowText" lastClr="000000"/>
                </a:solidFill>
                <a:latin typeface="Tahoma" pitchFamily="34" charset="0"/>
              </a:rPr>
              <a:t>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上。如下图棕色代表新结点，称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LR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型。</a:t>
            </a:r>
          </a:p>
        </p:txBody>
      </p:sp>
      <p:sp>
        <p:nvSpPr>
          <p:cNvPr id="3" name="Line 204"/>
          <p:cNvSpPr>
            <a:spLocks noChangeShapeType="1"/>
          </p:cNvSpPr>
          <p:nvPr/>
        </p:nvSpPr>
        <p:spPr bwMode="auto">
          <a:xfrm>
            <a:off x="4786188" y="2276039"/>
            <a:ext cx="0" cy="40782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2266825" y="2239526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</a:p>
        </p:txBody>
      </p:sp>
      <p:sp>
        <p:nvSpPr>
          <p:cNvPr id="5" name="Oval 167"/>
          <p:cNvSpPr>
            <a:spLocks noChangeArrowheads="1"/>
          </p:cNvSpPr>
          <p:nvPr/>
        </p:nvSpPr>
        <p:spPr bwMode="auto">
          <a:xfrm>
            <a:off x="1904875" y="2985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6" name="Line 168"/>
          <p:cNvSpPr>
            <a:spLocks noChangeShapeType="1"/>
          </p:cNvSpPr>
          <p:nvPr/>
        </p:nvSpPr>
        <p:spPr bwMode="auto">
          <a:xfrm>
            <a:off x="2163638" y="3341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169"/>
          <p:cNvSpPr>
            <a:spLocks noChangeArrowheads="1"/>
          </p:cNvSpPr>
          <p:nvPr/>
        </p:nvSpPr>
        <p:spPr bwMode="auto">
          <a:xfrm>
            <a:off x="2985963" y="4398526"/>
            <a:ext cx="455612" cy="1223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8" name="Line 170"/>
          <p:cNvSpPr>
            <a:spLocks noChangeShapeType="1"/>
          </p:cNvSpPr>
          <p:nvPr/>
        </p:nvSpPr>
        <p:spPr bwMode="auto">
          <a:xfrm flipH="1">
            <a:off x="2054100" y="2564964"/>
            <a:ext cx="715963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71"/>
          <p:cNvSpPr>
            <a:spLocks noChangeShapeType="1"/>
          </p:cNvSpPr>
          <p:nvPr/>
        </p:nvSpPr>
        <p:spPr bwMode="auto">
          <a:xfrm>
            <a:off x="3057400" y="2564964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172"/>
          <p:cNvSpPr>
            <a:spLocks noChangeArrowheads="1"/>
          </p:cNvSpPr>
          <p:nvPr/>
        </p:nvSpPr>
        <p:spPr bwMode="auto">
          <a:xfrm>
            <a:off x="2698625" y="227603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1" name="Oval 173"/>
          <p:cNvSpPr>
            <a:spLocks noChangeArrowheads="1"/>
          </p:cNvSpPr>
          <p:nvPr/>
        </p:nvSpPr>
        <p:spPr bwMode="auto">
          <a:xfrm>
            <a:off x="1914400" y="2985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2" name="Line 174"/>
          <p:cNvSpPr>
            <a:spLocks noChangeShapeType="1"/>
          </p:cNvSpPr>
          <p:nvPr/>
        </p:nvSpPr>
        <p:spPr bwMode="auto">
          <a:xfrm flipH="1">
            <a:off x="1373162" y="3355539"/>
            <a:ext cx="636488" cy="657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75"/>
          <p:cNvSpPr>
            <a:spLocks noChangeShapeType="1"/>
          </p:cNvSpPr>
          <p:nvPr/>
        </p:nvSpPr>
        <p:spPr bwMode="auto">
          <a:xfrm>
            <a:off x="2173163" y="3341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76"/>
          <p:cNvSpPr>
            <a:spLocks noChangeArrowheads="1"/>
          </p:cNvSpPr>
          <p:nvPr/>
        </p:nvSpPr>
        <p:spPr bwMode="auto">
          <a:xfrm>
            <a:off x="1152500" y="4012764"/>
            <a:ext cx="441325" cy="16052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5" name="Rectangle 177"/>
          <p:cNvSpPr>
            <a:spLocks noChangeArrowheads="1"/>
          </p:cNvSpPr>
          <p:nvPr/>
        </p:nvSpPr>
        <p:spPr bwMode="auto">
          <a:xfrm>
            <a:off x="3724150" y="3017401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16" name="Group 180"/>
          <p:cNvGrpSpPr>
            <a:grpSpLocks/>
          </p:cNvGrpSpPr>
          <p:nvPr/>
        </p:nvGrpSpPr>
        <p:grpSpPr bwMode="auto">
          <a:xfrm>
            <a:off x="4190875" y="3015814"/>
            <a:ext cx="668338" cy="1400175"/>
            <a:chOff x="3776" y="2332"/>
            <a:chExt cx="462" cy="1069"/>
          </a:xfrm>
        </p:grpSpPr>
        <p:sp>
          <p:nvSpPr>
            <p:cNvPr id="17" name="Text Box 181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18" name="Line 182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83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84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85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val 186"/>
          <p:cNvSpPr>
            <a:spLocks noChangeArrowheads="1"/>
          </p:cNvSpPr>
          <p:nvPr/>
        </p:nvSpPr>
        <p:spPr bwMode="auto">
          <a:xfrm>
            <a:off x="2422400" y="3657164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3" name="Line 187"/>
          <p:cNvSpPr>
            <a:spLocks noChangeShapeType="1"/>
          </p:cNvSpPr>
          <p:nvPr/>
        </p:nvSpPr>
        <p:spPr bwMode="auto">
          <a:xfrm flipH="1">
            <a:off x="2273175" y="4014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188"/>
          <p:cNvSpPr>
            <a:spLocks noChangeShapeType="1"/>
          </p:cNvSpPr>
          <p:nvPr/>
        </p:nvSpPr>
        <p:spPr bwMode="auto">
          <a:xfrm>
            <a:off x="2716088" y="4012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190"/>
          <p:cNvSpPr>
            <a:spLocks noChangeShapeType="1"/>
          </p:cNvSpPr>
          <p:nvPr/>
        </p:nvSpPr>
        <p:spPr bwMode="auto">
          <a:xfrm flipH="1">
            <a:off x="2282700" y="4014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91"/>
          <p:cNvSpPr>
            <a:spLocks noChangeShapeType="1"/>
          </p:cNvSpPr>
          <p:nvPr/>
        </p:nvSpPr>
        <p:spPr bwMode="auto">
          <a:xfrm>
            <a:off x="2725613" y="4012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192"/>
          <p:cNvSpPr>
            <a:spLocks noChangeArrowheads="1"/>
          </p:cNvSpPr>
          <p:nvPr/>
        </p:nvSpPr>
        <p:spPr bwMode="auto">
          <a:xfrm>
            <a:off x="2071563" y="4398526"/>
            <a:ext cx="425450" cy="1223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28" name="Text Box 199"/>
          <p:cNvSpPr txBox="1">
            <a:spLocks noChangeArrowheads="1"/>
          </p:cNvSpPr>
          <p:nvPr/>
        </p:nvSpPr>
        <p:spPr bwMode="auto">
          <a:xfrm>
            <a:off x="1622300" y="4838264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h-2</a:t>
            </a:r>
          </a:p>
        </p:txBody>
      </p:sp>
      <p:sp>
        <p:nvSpPr>
          <p:cNvPr id="29" name="Line 200"/>
          <p:cNvSpPr>
            <a:spLocks noChangeShapeType="1"/>
          </p:cNvSpPr>
          <p:nvPr/>
        </p:nvSpPr>
        <p:spPr bwMode="auto">
          <a:xfrm flipV="1">
            <a:off x="1842963" y="4419164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201"/>
          <p:cNvSpPr>
            <a:spLocks noChangeShapeType="1"/>
          </p:cNvSpPr>
          <p:nvPr/>
        </p:nvSpPr>
        <p:spPr bwMode="auto">
          <a:xfrm>
            <a:off x="1852488" y="5222439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202"/>
          <p:cNvSpPr>
            <a:spLocks noChangeShapeType="1"/>
          </p:cNvSpPr>
          <p:nvPr/>
        </p:nvSpPr>
        <p:spPr bwMode="auto">
          <a:xfrm flipH="1">
            <a:off x="1695325" y="5622489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203"/>
          <p:cNvSpPr>
            <a:spLocks noChangeShapeType="1"/>
          </p:cNvSpPr>
          <p:nvPr/>
        </p:nvSpPr>
        <p:spPr bwMode="auto">
          <a:xfrm flipH="1">
            <a:off x="1695325" y="4408051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" name="Group 253"/>
          <p:cNvGrpSpPr>
            <a:grpSpLocks/>
          </p:cNvGrpSpPr>
          <p:nvPr/>
        </p:nvGrpSpPr>
        <p:grpSpPr bwMode="auto">
          <a:xfrm>
            <a:off x="5689475" y="4163576"/>
            <a:ext cx="647700" cy="1595438"/>
            <a:chOff x="3494" y="2895"/>
            <a:chExt cx="408" cy="1005"/>
          </a:xfrm>
        </p:grpSpPr>
        <p:sp>
          <p:nvSpPr>
            <p:cNvPr id="34" name="Text Box 242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35" name="Line 243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44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245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46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val 211"/>
          <p:cNvSpPr>
            <a:spLocks noChangeArrowheads="1"/>
          </p:cNvSpPr>
          <p:nvPr/>
        </p:nvSpPr>
        <p:spPr bwMode="auto">
          <a:xfrm>
            <a:off x="6010150" y="2731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0" name="Line 212"/>
          <p:cNvSpPr>
            <a:spLocks noChangeShapeType="1"/>
          </p:cNvSpPr>
          <p:nvPr/>
        </p:nvSpPr>
        <p:spPr bwMode="auto">
          <a:xfrm>
            <a:off x="6268913" y="3087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213"/>
          <p:cNvSpPr>
            <a:spLocks noChangeArrowheads="1"/>
          </p:cNvSpPr>
          <p:nvPr/>
        </p:nvSpPr>
        <p:spPr bwMode="auto">
          <a:xfrm>
            <a:off x="7091238" y="4144526"/>
            <a:ext cx="455612" cy="1223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2" name="Line 214"/>
          <p:cNvSpPr>
            <a:spLocks noChangeShapeType="1"/>
          </p:cNvSpPr>
          <p:nvPr/>
        </p:nvSpPr>
        <p:spPr bwMode="auto">
          <a:xfrm flipH="1">
            <a:off x="6159375" y="2310964"/>
            <a:ext cx="715963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215"/>
          <p:cNvSpPr>
            <a:spLocks noChangeShapeType="1"/>
          </p:cNvSpPr>
          <p:nvPr/>
        </p:nvSpPr>
        <p:spPr bwMode="auto">
          <a:xfrm>
            <a:off x="7162675" y="2310964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216"/>
          <p:cNvSpPr>
            <a:spLocks noChangeArrowheads="1"/>
          </p:cNvSpPr>
          <p:nvPr/>
        </p:nvSpPr>
        <p:spPr bwMode="auto">
          <a:xfrm>
            <a:off x="6803900" y="202203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5" name="Oval 217"/>
          <p:cNvSpPr>
            <a:spLocks noChangeArrowheads="1"/>
          </p:cNvSpPr>
          <p:nvPr/>
        </p:nvSpPr>
        <p:spPr bwMode="auto">
          <a:xfrm>
            <a:off x="6019675" y="2731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6" name="Line 218"/>
          <p:cNvSpPr>
            <a:spLocks noChangeShapeType="1"/>
          </p:cNvSpPr>
          <p:nvPr/>
        </p:nvSpPr>
        <p:spPr bwMode="auto">
          <a:xfrm flipH="1">
            <a:off x="5491422" y="3101539"/>
            <a:ext cx="623503" cy="80755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19"/>
          <p:cNvSpPr>
            <a:spLocks noChangeShapeType="1"/>
          </p:cNvSpPr>
          <p:nvPr/>
        </p:nvSpPr>
        <p:spPr bwMode="auto">
          <a:xfrm>
            <a:off x="6278438" y="3087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220"/>
          <p:cNvSpPr>
            <a:spLocks noChangeArrowheads="1"/>
          </p:cNvSpPr>
          <p:nvPr/>
        </p:nvSpPr>
        <p:spPr bwMode="auto">
          <a:xfrm>
            <a:off x="5270760" y="3909097"/>
            <a:ext cx="441325" cy="14881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9" name="Rectangle 221"/>
          <p:cNvSpPr>
            <a:spLocks noChangeArrowheads="1"/>
          </p:cNvSpPr>
          <p:nvPr/>
        </p:nvSpPr>
        <p:spPr bwMode="auto">
          <a:xfrm>
            <a:off x="7829425" y="2763401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50" name="Group 224"/>
          <p:cNvGrpSpPr>
            <a:grpSpLocks/>
          </p:cNvGrpSpPr>
          <p:nvPr/>
        </p:nvGrpSpPr>
        <p:grpSpPr bwMode="auto">
          <a:xfrm>
            <a:off x="8296150" y="2761814"/>
            <a:ext cx="668338" cy="1400175"/>
            <a:chOff x="3776" y="2332"/>
            <a:chExt cx="462" cy="1069"/>
          </a:xfrm>
        </p:grpSpPr>
        <p:sp>
          <p:nvSpPr>
            <p:cNvPr id="51" name="Text Box 225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52" name="Line 226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227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228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229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" name="Oval 230"/>
          <p:cNvSpPr>
            <a:spLocks noChangeArrowheads="1"/>
          </p:cNvSpPr>
          <p:nvPr/>
        </p:nvSpPr>
        <p:spPr bwMode="auto">
          <a:xfrm>
            <a:off x="6527675" y="3403164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7" name="Line 231"/>
          <p:cNvSpPr>
            <a:spLocks noChangeShapeType="1"/>
          </p:cNvSpPr>
          <p:nvPr/>
        </p:nvSpPr>
        <p:spPr bwMode="auto">
          <a:xfrm flipH="1">
            <a:off x="6378450" y="3760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232"/>
          <p:cNvSpPr>
            <a:spLocks noChangeShapeType="1"/>
          </p:cNvSpPr>
          <p:nvPr/>
        </p:nvSpPr>
        <p:spPr bwMode="auto">
          <a:xfrm>
            <a:off x="6821363" y="3758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233"/>
          <p:cNvSpPr>
            <a:spLocks noChangeShapeType="1"/>
          </p:cNvSpPr>
          <p:nvPr/>
        </p:nvSpPr>
        <p:spPr bwMode="auto">
          <a:xfrm flipH="1">
            <a:off x="6387975" y="3760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234"/>
          <p:cNvSpPr>
            <a:spLocks noChangeShapeType="1"/>
          </p:cNvSpPr>
          <p:nvPr/>
        </p:nvSpPr>
        <p:spPr bwMode="auto">
          <a:xfrm>
            <a:off x="6830888" y="3758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235"/>
          <p:cNvSpPr>
            <a:spLocks noChangeArrowheads="1"/>
          </p:cNvSpPr>
          <p:nvPr/>
        </p:nvSpPr>
        <p:spPr bwMode="auto">
          <a:xfrm>
            <a:off x="6176838" y="4144526"/>
            <a:ext cx="425450" cy="1223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62" name="Rectangle 250"/>
          <p:cNvSpPr>
            <a:spLocks noChangeArrowheads="1"/>
          </p:cNvSpPr>
          <p:nvPr/>
        </p:nvSpPr>
        <p:spPr bwMode="auto">
          <a:xfrm>
            <a:off x="6183188" y="5355789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63" name="Text Box 254"/>
          <p:cNvSpPr txBox="1">
            <a:spLocks noChangeArrowheads="1"/>
          </p:cNvSpPr>
          <p:nvPr/>
        </p:nvSpPr>
        <p:spPr bwMode="auto">
          <a:xfrm>
            <a:off x="6443538" y="1988701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sp>
        <p:nvSpPr>
          <p:cNvPr id="64" name="Text Box 254"/>
          <p:cNvSpPr txBox="1">
            <a:spLocks noChangeArrowheads="1"/>
          </p:cNvSpPr>
          <p:nvPr/>
        </p:nvSpPr>
        <p:spPr bwMode="auto">
          <a:xfrm>
            <a:off x="5611688" y="253321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grpSp>
        <p:nvGrpSpPr>
          <p:cNvPr id="65" name="Group 180"/>
          <p:cNvGrpSpPr>
            <a:grpSpLocks/>
          </p:cNvGrpSpPr>
          <p:nvPr/>
        </p:nvGrpSpPr>
        <p:grpSpPr bwMode="auto">
          <a:xfrm>
            <a:off x="559755" y="4077800"/>
            <a:ext cx="668338" cy="1400175"/>
            <a:chOff x="3776" y="2332"/>
            <a:chExt cx="462" cy="1069"/>
          </a:xfrm>
        </p:grpSpPr>
        <p:sp>
          <p:nvSpPr>
            <p:cNvPr id="66" name="Text Box 181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7" name="Line 182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183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184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185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Text Box 205"/>
          <p:cNvSpPr txBox="1">
            <a:spLocks noChangeArrowheads="1"/>
          </p:cNvSpPr>
          <p:nvPr/>
        </p:nvSpPr>
        <p:spPr bwMode="auto">
          <a:xfrm>
            <a:off x="1622300" y="2663472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grpSp>
        <p:nvGrpSpPr>
          <p:cNvPr id="72" name="Group 253"/>
          <p:cNvGrpSpPr>
            <a:grpSpLocks/>
          </p:cNvGrpSpPr>
          <p:nvPr/>
        </p:nvGrpSpPr>
        <p:grpSpPr bwMode="auto">
          <a:xfrm>
            <a:off x="4788024" y="3872059"/>
            <a:ext cx="647700" cy="1595438"/>
            <a:chOff x="3494" y="2895"/>
            <a:chExt cx="408" cy="1005"/>
          </a:xfrm>
        </p:grpSpPr>
        <p:sp>
          <p:nvSpPr>
            <p:cNvPr id="73" name="Text Box 242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74" name="Line 243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244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245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46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1"/>
          <p:cNvSpPr txBox="1">
            <a:spLocks noChangeArrowheads="1"/>
          </p:cNvSpPr>
          <p:nvPr/>
        </p:nvSpPr>
        <p:spPr bwMode="auto">
          <a:xfrm>
            <a:off x="322602" y="383778"/>
            <a:ext cx="817245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0" lang="en-US" altLang="zh-CN" b="1" dirty="0" smtClean="0">
                <a:latin typeface="+mn-ea"/>
              </a:rPr>
              <a:t>2、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+mn-ea"/>
              </a:rPr>
              <a:t>LR</a:t>
            </a:r>
            <a:r>
              <a:rPr kumimoji="0" lang="zh-CN" altLang="en-US" b="1" dirty="0">
                <a:solidFill>
                  <a:srgbClr val="993300"/>
                </a:solidFill>
                <a:latin typeface="+mn-ea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+mn-ea"/>
              </a:rPr>
              <a:t>----①</a:t>
            </a:r>
            <a:r>
              <a:rPr kumimoji="0" lang="zh-CN" altLang="en-US" b="1" dirty="0">
                <a:solidFill>
                  <a:srgbClr val="993300"/>
                </a:solidFill>
                <a:latin typeface="+mn-ea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+mn-ea"/>
              </a:rPr>
            </a:br>
            <a:r>
              <a:rPr kumimoji="0" lang="en-US" altLang="zh-CN" b="1" dirty="0" smtClean="0">
                <a:solidFill>
                  <a:srgbClr val="000000"/>
                </a:solidFill>
                <a:latin typeface="+mn-ea"/>
              </a:rPr>
              <a:t>1）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以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为轴对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做一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次逆时针旋转，将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的左子，而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原来的左子改为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的右子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；</a:t>
            </a:r>
            <a:endParaRPr kumimoji="0" lang="zh-CN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Line 298"/>
          <p:cNvSpPr>
            <a:spLocks noChangeShapeType="1"/>
          </p:cNvSpPr>
          <p:nvPr/>
        </p:nvSpPr>
        <p:spPr bwMode="auto">
          <a:xfrm>
            <a:off x="4500438" y="1584107"/>
            <a:ext cx="0" cy="48688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Group 300"/>
          <p:cNvGrpSpPr>
            <a:grpSpLocks/>
          </p:cNvGrpSpPr>
          <p:nvPr/>
        </p:nvGrpSpPr>
        <p:grpSpPr bwMode="auto">
          <a:xfrm>
            <a:off x="1009526" y="4189194"/>
            <a:ext cx="647700" cy="1595438"/>
            <a:chOff x="3494" y="2895"/>
            <a:chExt cx="408" cy="1005"/>
          </a:xfrm>
        </p:grpSpPr>
        <p:sp>
          <p:nvSpPr>
            <p:cNvPr id="5" name="Text Box 301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" name="Line 302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303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304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305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Oval 306"/>
          <p:cNvSpPr>
            <a:spLocks noChangeArrowheads="1"/>
          </p:cNvSpPr>
          <p:nvPr/>
        </p:nvSpPr>
        <p:spPr bwMode="auto">
          <a:xfrm>
            <a:off x="1330201" y="275726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1" name="Line 307"/>
          <p:cNvSpPr>
            <a:spLocks noChangeShapeType="1"/>
          </p:cNvSpPr>
          <p:nvPr/>
        </p:nvSpPr>
        <p:spPr bwMode="auto">
          <a:xfrm>
            <a:off x="1588963" y="3112869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08"/>
          <p:cNvSpPr>
            <a:spLocks noChangeArrowheads="1"/>
          </p:cNvSpPr>
          <p:nvPr/>
        </p:nvSpPr>
        <p:spPr bwMode="auto">
          <a:xfrm>
            <a:off x="2411288" y="4170144"/>
            <a:ext cx="455613" cy="1223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13" name="Line 309"/>
          <p:cNvSpPr>
            <a:spLocks noChangeShapeType="1"/>
          </p:cNvSpPr>
          <p:nvPr/>
        </p:nvSpPr>
        <p:spPr bwMode="auto">
          <a:xfrm flipH="1">
            <a:off x="1479426" y="2336582"/>
            <a:ext cx="715962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310"/>
          <p:cNvSpPr>
            <a:spLocks noChangeShapeType="1"/>
          </p:cNvSpPr>
          <p:nvPr/>
        </p:nvSpPr>
        <p:spPr bwMode="auto">
          <a:xfrm>
            <a:off x="2482726" y="2336582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311"/>
          <p:cNvSpPr>
            <a:spLocks noChangeArrowheads="1"/>
          </p:cNvSpPr>
          <p:nvPr/>
        </p:nvSpPr>
        <p:spPr bwMode="auto">
          <a:xfrm>
            <a:off x="2123951" y="204765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6" name="Oval 312"/>
          <p:cNvSpPr>
            <a:spLocks noChangeArrowheads="1"/>
          </p:cNvSpPr>
          <p:nvPr/>
        </p:nvSpPr>
        <p:spPr bwMode="auto">
          <a:xfrm>
            <a:off x="1339726" y="275726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7" name="Line 313"/>
          <p:cNvSpPr>
            <a:spLocks noChangeShapeType="1"/>
          </p:cNvSpPr>
          <p:nvPr/>
        </p:nvSpPr>
        <p:spPr bwMode="auto">
          <a:xfrm flipH="1">
            <a:off x="840456" y="3127157"/>
            <a:ext cx="594520" cy="74042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314"/>
          <p:cNvSpPr>
            <a:spLocks noChangeShapeType="1"/>
          </p:cNvSpPr>
          <p:nvPr/>
        </p:nvSpPr>
        <p:spPr bwMode="auto">
          <a:xfrm>
            <a:off x="1598488" y="3112869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315"/>
          <p:cNvSpPr>
            <a:spLocks noChangeArrowheads="1"/>
          </p:cNvSpPr>
          <p:nvPr/>
        </p:nvSpPr>
        <p:spPr bwMode="auto">
          <a:xfrm>
            <a:off x="619794" y="3863758"/>
            <a:ext cx="441325" cy="1530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20" name="Rectangle 316"/>
          <p:cNvSpPr>
            <a:spLocks noChangeArrowheads="1"/>
          </p:cNvSpPr>
          <p:nvPr/>
        </p:nvSpPr>
        <p:spPr bwMode="auto">
          <a:xfrm>
            <a:off x="3149476" y="2789019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21" name="Group 317"/>
          <p:cNvGrpSpPr>
            <a:grpSpLocks/>
          </p:cNvGrpSpPr>
          <p:nvPr/>
        </p:nvGrpSpPr>
        <p:grpSpPr bwMode="auto">
          <a:xfrm>
            <a:off x="3616201" y="2787432"/>
            <a:ext cx="668337" cy="1400175"/>
            <a:chOff x="3776" y="2332"/>
            <a:chExt cx="462" cy="1069"/>
          </a:xfrm>
        </p:grpSpPr>
        <p:sp>
          <p:nvSpPr>
            <p:cNvPr id="22" name="Text Box 318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319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320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321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22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Oval 323"/>
          <p:cNvSpPr>
            <a:spLocks noChangeArrowheads="1"/>
          </p:cNvSpPr>
          <p:nvPr/>
        </p:nvSpPr>
        <p:spPr bwMode="auto">
          <a:xfrm>
            <a:off x="1847726" y="3428782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8" name="Line 324"/>
          <p:cNvSpPr>
            <a:spLocks noChangeShapeType="1"/>
          </p:cNvSpPr>
          <p:nvPr/>
        </p:nvSpPr>
        <p:spPr bwMode="auto">
          <a:xfrm flipH="1">
            <a:off x="1698501" y="3785969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325"/>
          <p:cNvSpPr>
            <a:spLocks noChangeShapeType="1"/>
          </p:cNvSpPr>
          <p:nvPr/>
        </p:nvSpPr>
        <p:spPr bwMode="auto">
          <a:xfrm>
            <a:off x="2141413" y="378438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326"/>
          <p:cNvSpPr>
            <a:spLocks noChangeShapeType="1"/>
          </p:cNvSpPr>
          <p:nvPr/>
        </p:nvSpPr>
        <p:spPr bwMode="auto">
          <a:xfrm flipH="1">
            <a:off x="1708026" y="3785969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327"/>
          <p:cNvSpPr>
            <a:spLocks noChangeShapeType="1"/>
          </p:cNvSpPr>
          <p:nvPr/>
        </p:nvSpPr>
        <p:spPr bwMode="auto">
          <a:xfrm>
            <a:off x="2150938" y="378438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28"/>
          <p:cNvSpPr>
            <a:spLocks noChangeArrowheads="1"/>
          </p:cNvSpPr>
          <p:nvPr/>
        </p:nvSpPr>
        <p:spPr bwMode="auto">
          <a:xfrm>
            <a:off x="1496888" y="4170144"/>
            <a:ext cx="425450" cy="1223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33" name="Text Box 330"/>
          <p:cNvSpPr txBox="1">
            <a:spLocks noChangeArrowheads="1"/>
          </p:cNvSpPr>
          <p:nvPr/>
        </p:nvSpPr>
        <p:spPr bwMode="auto">
          <a:xfrm>
            <a:off x="1763588" y="201431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grpSp>
        <p:nvGrpSpPr>
          <p:cNvPr id="34" name="Group 334"/>
          <p:cNvGrpSpPr>
            <a:grpSpLocks/>
          </p:cNvGrpSpPr>
          <p:nvPr/>
        </p:nvGrpSpPr>
        <p:grpSpPr bwMode="auto">
          <a:xfrm>
            <a:off x="5435476" y="4263807"/>
            <a:ext cx="647700" cy="1595437"/>
            <a:chOff x="3494" y="2895"/>
            <a:chExt cx="408" cy="1005"/>
          </a:xfrm>
        </p:grpSpPr>
        <p:sp>
          <p:nvSpPr>
            <p:cNvPr id="35" name="Text Box 335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36" name="Line 336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37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38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339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Line 341"/>
          <p:cNvSpPr>
            <a:spLocks noChangeShapeType="1"/>
          </p:cNvSpPr>
          <p:nvPr/>
        </p:nvSpPr>
        <p:spPr bwMode="auto">
          <a:xfrm>
            <a:off x="6268913" y="3043019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42"/>
          <p:cNvSpPr>
            <a:spLocks noChangeArrowheads="1"/>
          </p:cNvSpPr>
          <p:nvPr/>
        </p:nvSpPr>
        <p:spPr bwMode="auto">
          <a:xfrm>
            <a:off x="6516563" y="3482757"/>
            <a:ext cx="455613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2" name="Line 343"/>
          <p:cNvSpPr>
            <a:spLocks noChangeShapeType="1"/>
          </p:cNvSpPr>
          <p:nvPr/>
        </p:nvSpPr>
        <p:spPr bwMode="auto">
          <a:xfrm flipH="1">
            <a:off x="6159376" y="2266732"/>
            <a:ext cx="715962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344"/>
          <p:cNvSpPr>
            <a:spLocks noChangeShapeType="1"/>
          </p:cNvSpPr>
          <p:nvPr/>
        </p:nvSpPr>
        <p:spPr bwMode="auto">
          <a:xfrm>
            <a:off x="7162676" y="2266732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345"/>
          <p:cNvSpPr>
            <a:spLocks noChangeArrowheads="1"/>
          </p:cNvSpPr>
          <p:nvPr/>
        </p:nvSpPr>
        <p:spPr bwMode="auto">
          <a:xfrm>
            <a:off x="6803901" y="197780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5" name="Oval 346"/>
          <p:cNvSpPr>
            <a:spLocks noChangeArrowheads="1"/>
          </p:cNvSpPr>
          <p:nvPr/>
        </p:nvSpPr>
        <p:spPr bwMode="auto">
          <a:xfrm>
            <a:off x="5364038" y="348275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6" name="Line 347"/>
          <p:cNvSpPr>
            <a:spLocks noChangeShapeType="1"/>
          </p:cNvSpPr>
          <p:nvPr/>
        </p:nvSpPr>
        <p:spPr bwMode="auto">
          <a:xfrm flipH="1">
            <a:off x="5148138" y="3843119"/>
            <a:ext cx="360363" cy="466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348"/>
          <p:cNvSpPr>
            <a:spLocks noChangeShapeType="1"/>
          </p:cNvSpPr>
          <p:nvPr/>
        </p:nvSpPr>
        <p:spPr bwMode="auto">
          <a:xfrm>
            <a:off x="5724401" y="377168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349"/>
          <p:cNvSpPr>
            <a:spLocks noChangeArrowheads="1"/>
          </p:cNvSpPr>
          <p:nvPr/>
        </p:nvSpPr>
        <p:spPr bwMode="auto">
          <a:xfrm>
            <a:off x="5003676" y="4274918"/>
            <a:ext cx="441325" cy="158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9" name="Rectangle 350"/>
          <p:cNvSpPr>
            <a:spLocks noChangeArrowheads="1"/>
          </p:cNvSpPr>
          <p:nvPr/>
        </p:nvSpPr>
        <p:spPr bwMode="auto">
          <a:xfrm>
            <a:off x="7829426" y="2719169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50" name="Group 351"/>
          <p:cNvGrpSpPr>
            <a:grpSpLocks/>
          </p:cNvGrpSpPr>
          <p:nvPr/>
        </p:nvGrpSpPr>
        <p:grpSpPr bwMode="auto">
          <a:xfrm>
            <a:off x="8296151" y="2717582"/>
            <a:ext cx="668337" cy="1400175"/>
            <a:chOff x="3776" y="2332"/>
            <a:chExt cx="462" cy="1069"/>
          </a:xfrm>
        </p:grpSpPr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52" name="Line 353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354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355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356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" name="Oval 357"/>
          <p:cNvSpPr>
            <a:spLocks noChangeArrowheads="1"/>
          </p:cNvSpPr>
          <p:nvPr/>
        </p:nvSpPr>
        <p:spPr bwMode="auto">
          <a:xfrm>
            <a:off x="5868863" y="2690594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7" name="Line 360"/>
          <p:cNvSpPr>
            <a:spLocks noChangeShapeType="1"/>
          </p:cNvSpPr>
          <p:nvPr/>
        </p:nvSpPr>
        <p:spPr bwMode="auto">
          <a:xfrm flipH="1">
            <a:off x="5652963" y="3122394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362"/>
          <p:cNvSpPr>
            <a:spLocks noChangeArrowheads="1"/>
          </p:cNvSpPr>
          <p:nvPr/>
        </p:nvSpPr>
        <p:spPr bwMode="auto">
          <a:xfrm>
            <a:off x="5922838" y="4266982"/>
            <a:ext cx="425450" cy="1223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59" name="Rectangle 363"/>
          <p:cNvSpPr>
            <a:spLocks noChangeArrowheads="1"/>
          </p:cNvSpPr>
          <p:nvPr/>
        </p:nvSpPr>
        <p:spPr bwMode="auto">
          <a:xfrm>
            <a:off x="5929188" y="5478244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60" name="Text Box 364"/>
          <p:cNvSpPr txBox="1">
            <a:spLocks noChangeArrowheads="1"/>
          </p:cNvSpPr>
          <p:nvPr/>
        </p:nvSpPr>
        <p:spPr bwMode="auto">
          <a:xfrm>
            <a:off x="6443538" y="194446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sp>
        <p:nvSpPr>
          <p:cNvPr id="61" name="Rectangle 369"/>
          <p:cNvSpPr>
            <a:spLocks noChangeArrowheads="1"/>
          </p:cNvSpPr>
          <p:nvPr/>
        </p:nvSpPr>
        <p:spPr bwMode="auto">
          <a:xfrm>
            <a:off x="1476251" y="5400457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62" name="Text Box 330"/>
          <p:cNvSpPr txBox="1">
            <a:spLocks noChangeArrowheads="1"/>
          </p:cNvSpPr>
          <p:nvPr/>
        </p:nvSpPr>
        <p:spPr bwMode="auto">
          <a:xfrm>
            <a:off x="1061119" y="246516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26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88490" y="692696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2、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LR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宋体" pitchFamily="2" charset="-122"/>
              </a:rPr>
              <a:t>----②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以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为轴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对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做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一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次顺时针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旋转，将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的右子， 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原来的右子改为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左子；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3）C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带替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的位置。</a:t>
            </a:r>
          </a:p>
        </p:txBody>
      </p:sp>
      <p:sp>
        <p:nvSpPr>
          <p:cNvPr id="3" name="Line 63"/>
          <p:cNvSpPr>
            <a:spLocks noChangeShapeType="1"/>
          </p:cNvSpPr>
          <p:nvPr/>
        </p:nvSpPr>
        <p:spPr bwMode="auto">
          <a:xfrm>
            <a:off x="4587626" y="1981201"/>
            <a:ext cx="0" cy="44370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136"/>
          <p:cNvGrpSpPr>
            <a:grpSpLocks/>
          </p:cNvGrpSpPr>
          <p:nvPr/>
        </p:nvGrpSpPr>
        <p:grpSpPr bwMode="auto">
          <a:xfrm>
            <a:off x="914151" y="4375151"/>
            <a:ext cx="647700" cy="1595437"/>
            <a:chOff x="3494" y="2895"/>
            <a:chExt cx="408" cy="1005"/>
          </a:xfrm>
        </p:grpSpPr>
        <p:sp>
          <p:nvSpPr>
            <p:cNvPr id="6" name="Text Box 137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7" name="Line 138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39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40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41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Line 142"/>
          <p:cNvSpPr>
            <a:spLocks noChangeShapeType="1"/>
          </p:cNvSpPr>
          <p:nvPr/>
        </p:nvSpPr>
        <p:spPr bwMode="auto">
          <a:xfrm>
            <a:off x="1747589" y="31543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43"/>
          <p:cNvSpPr>
            <a:spLocks noChangeArrowheads="1"/>
          </p:cNvSpPr>
          <p:nvPr/>
        </p:nvSpPr>
        <p:spPr bwMode="auto">
          <a:xfrm>
            <a:off x="1995239" y="3594101"/>
            <a:ext cx="455612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13" name="Line 144"/>
          <p:cNvSpPr>
            <a:spLocks noChangeShapeType="1"/>
          </p:cNvSpPr>
          <p:nvPr/>
        </p:nvSpPr>
        <p:spPr bwMode="auto">
          <a:xfrm flipH="1">
            <a:off x="1638051" y="2378076"/>
            <a:ext cx="715963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2641351" y="2378076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6"/>
          <p:cNvSpPr>
            <a:spLocks noChangeArrowheads="1"/>
          </p:cNvSpPr>
          <p:nvPr/>
        </p:nvSpPr>
        <p:spPr bwMode="auto">
          <a:xfrm>
            <a:off x="2282576" y="20891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6" name="Oval 147"/>
          <p:cNvSpPr>
            <a:spLocks noChangeArrowheads="1"/>
          </p:cNvSpPr>
          <p:nvPr/>
        </p:nvSpPr>
        <p:spPr bwMode="auto">
          <a:xfrm>
            <a:off x="842714" y="359410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7" name="Line 148"/>
          <p:cNvSpPr>
            <a:spLocks noChangeShapeType="1"/>
          </p:cNvSpPr>
          <p:nvPr/>
        </p:nvSpPr>
        <p:spPr bwMode="auto">
          <a:xfrm flipH="1">
            <a:off x="626814" y="3954463"/>
            <a:ext cx="360362" cy="466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49"/>
          <p:cNvSpPr>
            <a:spLocks noChangeShapeType="1"/>
          </p:cNvSpPr>
          <p:nvPr/>
        </p:nvSpPr>
        <p:spPr bwMode="auto">
          <a:xfrm>
            <a:off x="1203076" y="3883026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50"/>
          <p:cNvSpPr>
            <a:spLocks noChangeArrowheads="1"/>
          </p:cNvSpPr>
          <p:nvPr/>
        </p:nvSpPr>
        <p:spPr bwMode="auto">
          <a:xfrm>
            <a:off x="482351" y="4386262"/>
            <a:ext cx="441325" cy="158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20" name="Rectangle 151"/>
          <p:cNvSpPr>
            <a:spLocks noChangeArrowheads="1"/>
          </p:cNvSpPr>
          <p:nvPr/>
        </p:nvSpPr>
        <p:spPr bwMode="auto">
          <a:xfrm>
            <a:off x="3308101" y="2830513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21" name="Group 152"/>
          <p:cNvGrpSpPr>
            <a:grpSpLocks/>
          </p:cNvGrpSpPr>
          <p:nvPr/>
        </p:nvGrpSpPr>
        <p:grpSpPr bwMode="auto">
          <a:xfrm>
            <a:off x="3774826" y="2828926"/>
            <a:ext cx="668338" cy="1400175"/>
            <a:chOff x="3776" y="2332"/>
            <a:chExt cx="462" cy="1069"/>
          </a:xfrm>
        </p:grpSpPr>
        <p:sp>
          <p:nvSpPr>
            <p:cNvPr id="22" name="Text Box 153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154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55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56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57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Oval 158"/>
          <p:cNvSpPr>
            <a:spLocks noChangeArrowheads="1"/>
          </p:cNvSpPr>
          <p:nvPr/>
        </p:nvSpPr>
        <p:spPr bwMode="auto">
          <a:xfrm>
            <a:off x="1347539" y="28019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8" name="Line 159"/>
          <p:cNvSpPr>
            <a:spLocks noChangeShapeType="1"/>
          </p:cNvSpPr>
          <p:nvPr/>
        </p:nvSpPr>
        <p:spPr bwMode="auto">
          <a:xfrm flipH="1">
            <a:off x="1131639" y="32337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160"/>
          <p:cNvSpPr>
            <a:spLocks noChangeArrowheads="1"/>
          </p:cNvSpPr>
          <p:nvPr/>
        </p:nvSpPr>
        <p:spPr bwMode="auto">
          <a:xfrm>
            <a:off x="1401514" y="4378326"/>
            <a:ext cx="425450" cy="1223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30" name="Rectangle 161"/>
          <p:cNvSpPr>
            <a:spLocks noChangeArrowheads="1"/>
          </p:cNvSpPr>
          <p:nvPr/>
        </p:nvSpPr>
        <p:spPr bwMode="auto">
          <a:xfrm>
            <a:off x="1407864" y="5589588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31" name="Text Box 162"/>
          <p:cNvSpPr txBox="1">
            <a:spLocks noChangeArrowheads="1"/>
          </p:cNvSpPr>
          <p:nvPr/>
        </p:nvSpPr>
        <p:spPr bwMode="auto">
          <a:xfrm>
            <a:off x="1922214" y="205581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5379789" y="4013201"/>
            <a:ext cx="647700" cy="1595437"/>
            <a:chOff x="3494" y="2895"/>
            <a:chExt cx="408" cy="1005"/>
          </a:xfrm>
        </p:grpSpPr>
        <p:sp>
          <p:nvSpPr>
            <p:cNvPr id="33" name="Text Box 165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34" name="Line 166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67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68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169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Line 170"/>
          <p:cNvSpPr>
            <a:spLocks noChangeShapeType="1"/>
          </p:cNvSpPr>
          <p:nvPr/>
        </p:nvSpPr>
        <p:spPr bwMode="auto">
          <a:xfrm>
            <a:off x="6605339" y="2630488"/>
            <a:ext cx="647700" cy="647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171"/>
          <p:cNvSpPr>
            <a:spLocks noChangeArrowheads="1"/>
          </p:cNvSpPr>
          <p:nvPr/>
        </p:nvSpPr>
        <p:spPr bwMode="auto">
          <a:xfrm>
            <a:off x="6676776" y="4070351"/>
            <a:ext cx="455613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0" name="Oval 174"/>
          <p:cNvSpPr>
            <a:spLocks noChangeArrowheads="1"/>
          </p:cNvSpPr>
          <p:nvPr/>
        </p:nvSpPr>
        <p:spPr bwMode="auto">
          <a:xfrm>
            <a:off x="7108576" y="32781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1" name="Oval 175"/>
          <p:cNvSpPr>
            <a:spLocks noChangeArrowheads="1"/>
          </p:cNvSpPr>
          <p:nvPr/>
        </p:nvSpPr>
        <p:spPr bwMode="auto">
          <a:xfrm>
            <a:off x="5308351" y="32321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2" name="Line 176"/>
          <p:cNvSpPr>
            <a:spLocks noChangeShapeType="1"/>
          </p:cNvSpPr>
          <p:nvPr/>
        </p:nvSpPr>
        <p:spPr bwMode="auto">
          <a:xfrm flipH="1">
            <a:off x="5092451" y="3592513"/>
            <a:ext cx="360363" cy="466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77"/>
          <p:cNvSpPr>
            <a:spLocks noChangeShapeType="1"/>
          </p:cNvSpPr>
          <p:nvPr/>
        </p:nvSpPr>
        <p:spPr bwMode="auto">
          <a:xfrm>
            <a:off x="5597276" y="3567113"/>
            <a:ext cx="503238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178"/>
          <p:cNvSpPr>
            <a:spLocks noChangeArrowheads="1"/>
          </p:cNvSpPr>
          <p:nvPr/>
        </p:nvSpPr>
        <p:spPr bwMode="auto">
          <a:xfrm>
            <a:off x="4947989" y="4024312"/>
            <a:ext cx="441325" cy="156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5" name="Rectangle 179"/>
          <p:cNvSpPr>
            <a:spLocks noChangeArrowheads="1"/>
          </p:cNvSpPr>
          <p:nvPr/>
        </p:nvSpPr>
        <p:spPr bwMode="auto">
          <a:xfrm>
            <a:off x="7613401" y="4113213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46" name="Group 180"/>
          <p:cNvGrpSpPr>
            <a:grpSpLocks/>
          </p:cNvGrpSpPr>
          <p:nvPr/>
        </p:nvGrpSpPr>
        <p:grpSpPr bwMode="auto">
          <a:xfrm>
            <a:off x="8080126" y="4111626"/>
            <a:ext cx="668338" cy="1400175"/>
            <a:chOff x="3776" y="2332"/>
            <a:chExt cx="462" cy="1069"/>
          </a:xfrm>
        </p:grpSpPr>
        <p:sp>
          <p:nvSpPr>
            <p:cNvPr id="47" name="Text Box 181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48" name="Line 182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183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84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85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Oval 186"/>
          <p:cNvSpPr>
            <a:spLocks noChangeArrowheads="1"/>
          </p:cNvSpPr>
          <p:nvPr/>
        </p:nvSpPr>
        <p:spPr bwMode="auto">
          <a:xfrm>
            <a:off x="6244976" y="2270126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3" name="Line 187"/>
          <p:cNvSpPr>
            <a:spLocks noChangeShapeType="1"/>
          </p:cNvSpPr>
          <p:nvPr/>
        </p:nvSpPr>
        <p:spPr bwMode="auto">
          <a:xfrm flipH="1">
            <a:off x="5597276" y="2630488"/>
            <a:ext cx="647700" cy="622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188"/>
          <p:cNvSpPr>
            <a:spLocks noChangeArrowheads="1"/>
          </p:cNvSpPr>
          <p:nvPr/>
        </p:nvSpPr>
        <p:spPr bwMode="auto">
          <a:xfrm>
            <a:off x="5867151" y="4016376"/>
            <a:ext cx="425450" cy="1223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55" name="Rectangle 189"/>
          <p:cNvSpPr>
            <a:spLocks noChangeArrowheads="1"/>
          </p:cNvSpPr>
          <p:nvPr/>
        </p:nvSpPr>
        <p:spPr bwMode="auto">
          <a:xfrm>
            <a:off x="5873501" y="5227638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6" name="Text Box 190"/>
          <p:cNvSpPr txBox="1">
            <a:spLocks noChangeArrowheads="1"/>
          </p:cNvSpPr>
          <p:nvPr/>
        </p:nvSpPr>
        <p:spPr bwMode="auto">
          <a:xfrm>
            <a:off x="6605339" y="198278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57" name="Line 192"/>
          <p:cNvSpPr>
            <a:spLocks noChangeShapeType="1"/>
          </p:cNvSpPr>
          <p:nvPr/>
        </p:nvSpPr>
        <p:spPr bwMode="auto">
          <a:xfrm flipH="1">
            <a:off x="6892676" y="3638551"/>
            <a:ext cx="288925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93"/>
          <p:cNvSpPr>
            <a:spLocks noChangeShapeType="1"/>
          </p:cNvSpPr>
          <p:nvPr/>
        </p:nvSpPr>
        <p:spPr bwMode="auto">
          <a:xfrm>
            <a:off x="7397501" y="3638551"/>
            <a:ext cx="503238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90"/>
          <p:cNvSpPr txBox="1">
            <a:spLocks noChangeArrowheads="1"/>
          </p:cNvSpPr>
          <p:nvPr/>
        </p:nvSpPr>
        <p:spPr bwMode="auto">
          <a:xfrm>
            <a:off x="5056732" y="270510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60" name="Text Box 190"/>
          <p:cNvSpPr txBox="1">
            <a:spLocks noChangeArrowheads="1"/>
          </p:cNvSpPr>
          <p:nvPr/>
        </p:nvSpPr>
        <p:spPr bwMode="auto">
          <a:xfrm>
            <a:off x="7583644" y="2812024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229600" cy="477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A-&gt;bf=-2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，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bf=1</a:t>
            </a: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相应调整操作可用如下语句完成： </a:t>
            </a:r>
          </a:p>
          <a:p>
            <a:pPr marL="0" marR="0" lvl="1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B=A-&gt;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C=B-&gt;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1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1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1" indent="0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4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548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然后针对上述三种不同情况，修改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的平衡因子：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 (S-&gt;data &lt;C-&gt;data)     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{ A-&gt;bf=1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 (S-&gt;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&gt;C-&gt;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)     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B-&gt;bf=-1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 (S-&gt;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== C-&gt;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) /* 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本身就是插入的新结点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S */</a:t>
            </a:r>
          </a:p>
          <a:p>
            <a:pPr marL="0" marR="0" lvl="0" indent="0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  <a:ea typeface="+mn-ea"/>
              </a:rPr>
              <a:t>C-&gt;bf=0</a:t>
            </a:r>
            <a:r>
              <a:rPr kumimoji="0" lang="zh-CN" altLang="en-US" b="1" kern="0" dirty="0">
                <a:solidFill>
                  <a:srgbClr val="000000"/>
                </a:solidFill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875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507288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最后，将调整后的二叉树的根结点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接到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处。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原来的父指针为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，如果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非空，则用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C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代替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做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的左子或右子；否则，原来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就是根结点， 此时应令</a:t>
            </a:r>
            <a:r>
              <a:rPr kumimoji="0" lang="zh-CN" altLang="en-US" b="1" kern="0" dirty="0">
                <a:solidFill>
                  <a:srgbClr val="FF0000"/>
                </a:solidFill>
              </a:rPr>
              <a:t>根指针</a:t>
            </a:r>
            <a:r>
              <a:rPr kumimoji="0" lang="en-US" altLang="zh-CN" b="1" kern="0" dirty="0">
                <a:solidFill>
                  <a:srgbClr val="FF0000"/>
                </a:solidFill>
              </a:rPr>
              <a:t>t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指向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C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： </a:t>
            </a:r>
          </a:p>
          <a:p>
            <a:pPr marL="0" marR="0" lvl="1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if  (FA==NULL)  t=C; </a:t>
            </a:r>
          </a:p>
          <a:p>
            <a:pPr marL="0" marR="0" lvl="1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else  if (A==FA-&gt;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) 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=C; </a:t>
            </a:r>
          </a:p>
          <a:p>
            <a:pPr marL="0" marR="0" lvl="1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else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=C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； 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08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1"/>
          <p:cNvSpPr txBox="1">
            <a:spLocks noChangeArrowheads="1"/>
          </p:cNvSpPr>
          <p:nvPr/>
        </p:nvSpPr>
        <p:spPr bwMode="auto">
          <a:xfrm>
            <a:off x="503548" y="909508"/>
            <a:ext cx="8568952" cy="22268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二叉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检索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树的查找性能取决于二叉排序树的形状，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若具有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个结点的二叉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检索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树是一个</a:t>
            </a:r>
            <a:r>
              <a:rPr kumimoji="0" lang="zh-CN" altLang="en-US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理想的树，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则进行查找的时间复杂度为</a:t>
            </a:r>
            <a:r>
              <a:rPr kumimoji="0" lang="en-US" altLang="zh-CN" i="1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log</a:t>
            </a:r>
            <a:r>
              <a:rPr kumimoji="0" lang="en-US" altLang="zh-CN" kern="0" baseline="-30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en-US" altLang="zh-CN" i="1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0" lang="en-US" altLang="zh-CN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kumimoji="0" lang="en-US" altLang="zh-CN" kern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最坏的情况是，二叉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检索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树是一颗单支树时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，平均查找时间为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n+1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en-US" altLang="zh-CN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/2 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与顺序查找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相同，则进行查找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的时间复杂度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O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n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" name="Text Box 1051"/>
          <p:cNvSpPr txBox="1">
            <a:spLocks noChangeArrowheads="1"/>
          </p:cNvSpPr>
          <p:nvPr/>
        </p:nvSpPr>
        <p:spPr bwMode="auto">
          <a:xfrm>
            <a:off x="611560" y="3510076"/>
            <a:ext cx="8352928" cy="2079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由此可知，虽然二叉检索树是一种查找效率比较高的组织形式，但是二叉检索树的平均查找长度受到树的形态影响很大，当树的形态比较均衡时，查找效率好；当树为斜树时，查找效率降低。</a:t>
            </a:r>
          </a:p>
        </p:txBody>
      </p:sp>
    </p:spTree>
    <p:extLst>
      <p:ext uri="{BB962C8B-B14F-4D97-AF65-F5344CB8AC3E}">
        <p14:creationId xmlns:p14="http://schemas.microsoft.com/office/powerpoint/2010/main" val="352810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74675" y="836712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RR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型</a:t>
            </a:r>
            <a:b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</a:b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新结点插在右重结点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的</a:t>
            </a:r>
            <a:r>
              <a:rPr kumimoji="0" lang="zh-CN" altLang="en-US" b="1" kern="0" dirty="0">
                <a:solidFill>
                  <a:srgbClr val="333399"/>
                </a:solidFill>
                <a:latin typeface="Tahoma" pitchFamily="34" charset="0"/>
              </a:rPr>
              <a:t>右子树</a:t>
            </a:r>
            <a:r>
              <a:rPr kumimoji="0" lang="en-US" altLang="zh-CN" b="1" kern="0" dirty="0">
                <a:solidFill>
                  <a:srgbClr val="333399"/>
                </a:solidFill>
                <a:latin typeface="Tahoma" pitchFamily="34" charset="0"/>
              </a:rPr>
              <a:t>B</a:t>
            </a:r>
            <a:r>
              <a:rPr kumimoji="0" lang="zh-CN" altLang="en-US" b="1" kern="0" dirty="0">
                <a:solidFill>
                  <a:srgbClr val="333399"/>
                </a:solidFill>
                <a:latin typeface="Tahoma" pitchFamily="34" charset="0"/>
              </a:rPr>
              <a:t>的右子树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上。如下图棕色代表新结点，称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</a:rPr>
              <a:t>RR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型。</a:t>
            </a:r>
          </a:p>
        </p:txBody>
      </p:sp>
      <p:sp>
        <p:nvSpPr>
          <p:cNvPr id="3" name="Text Box 100"/>
          <p:cNvSpPr txBox="1">
            <a:spLocks noChangeArrowheads="1"/>
          </p:cNvSpPr>
          <p:nvPr/>
        </p:nvSpPr>
        <p:spPr bwMode="auto">
          <a:xfrm>
            <a:off x="1620093" y="2516287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4" name="Line 91"/>
          <p:cNvSpPr>
            <a:spLocks noChangeShapeType="1"/>
          </p:cNvSpPr>
          <p:nvPr/>
        </p:nvSpPr>
        <p:spPr bwMode="auto">
          <a:xfrm flipH="1">
            <a:off x="1475630" y="2849662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92"/>
          <p:cNvSpPr>
            <a:spLocks noChangeShapeType="1"/>
          </p:cNvSpPr>
          <p:nvPr/>
        </p:nvSpPr>
        <p:spPr bwMode="auto">
          <a:xfrm>
            <a:off x="2482105" y="2849662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93"/>
          <p:cNvSpPr>
            <a:spLocks noChangeArrowheads="1"/>
          </p:cNvSpPr>
          <p:nvPr/>
        </p:nvSpPr>
        <p:spPr bwMode="auto">
          <a:xfrm>
            <a:off x="2123330" y="256073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1194643" y="3317975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8" name="Line 95"/>
          <p:cNvSpPr>
            <a:spLocks noChangeShapeType="1"/>
          </p:cNvSpPr>
          <p:nvPr/>
        </p:nvSpPr>
        <p:spPr bwMode="auto">
          <a:xfrm flipV="1">
            <a:off x="980330" y="332432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96"/>
          <p:cNvSpPr>
            <a:spLocks noChangeShapeType="1"/>
          </p:cNvSpPr>
          <p:nvPr/>
        </p:nvSpPr>
        <p:spPr bwMode="auto">
          <a:xfrm>
            <a:off x="977155" y="4140300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97"/>
          <p:cNvSpPr txBox="1">
            <a:spLocks noChangeArrowheads="1"/>
          </p:cNvSpPr>
          <p:nvPr/>
        </p:nvSpPr>
        <p:spPr bwMode="auto">
          <a:xfrm>
            <a:off x="759668" y="372120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 dirty="0">
                <a:latin typeface="Tahoma" pitchFamily="34" charset="0"/>
              </a:rPr>
              <a:t>h-1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>
            <a:off x="785068" y="33402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99"/>
          <p:cNvSpPr>
            <a:spLocks noChangeShapeType="1"/>
          </p:cNvSpPr>
          <p:nvPr/>
        </p:nvSpPr>
        <p:spPr bwMode="auto">
          <a:xfrm>
            <a:off x="785068" y="4487962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01"/>
          <p:cNvSpPr>
            <a:spLocks noChangeArrowheads="1"/>
          </p:cNvSpPr>
          <p:nvPr/>
        </p:nvSpPr>
        <p:spPr bwMode="auto">
          <a:xfrm>
            <a:off x="3539380" y="3938687"/>
            <a:ext cx="455613" cy="11334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4" name="Oval 102"/>
          <p:cNvSpPr>
            <a:spLocks noChangeArrowheads="1"/>
          </p:cNvSpPr>
          <p:nvPr/>
        </p:nvSpPr>
        <p:spPr bwMode="auto">
          <a:xfrm>
            <a:off x="2123330" y="256073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103"/>
          <p:cNvSpPr>
            <a:spLocks noChangeArrowheads="1"/>
          </p:cNvSpPr>
          <p:nvPr/>
        </p:nvSpPr>
        <p:spPr bwMode="auto">
          <a:xfrm>
            <a:off x="2913905" y="32703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2358280" y="3916462"/>
            <a:ext cx="441325" cy="116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7" name="Line 107"/>
          <p:cNvSpPr>
            <a:spLocks noChangeShapeType="1"/>
          </p:cNvSpPr>
          <p:nvPr/>
        </p:nvSpPr>
        <p:spPr bwMode="auto">
          <a:xfrm>
            <a:off x="3269505" y="35529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08"/>
          <p:cNvSpPr>
            <a:spLocks noChangeShapeType="1"/>
          </p:cNvSpPr>
          <p:nvPr/>
        </p:nvSpPr>
        <p:spPr bwMode="auto">
          <a:xfrm>
            <a:off x="3279030" y="35529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Group 109"/>
          <p:cNvGrpSpPr>
            <a:grpSpLocks/>
          </p:cNvGrpSpPr>
          <p:nvPr/>
        </p:nvGrpSpPr>
        <p:grpSpPr bwMode="auto">
          <a:xfrm>
            <a:off x="3079005" y="3951387"/>
            <a:ext cx="647700" cy="1120775"/>
            <a:chOff x="485" y="2818"/>
            <a:chExt cx="408" cy="581"/>
          </a:xfrm>
        </p:grpSpPr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567" y="2818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11"/>
            <p:cNvSpPr>
              <a:spLocks noChangeShapeType="1"/>
            </p:cNvSpPr>
            <p:nvPr/>
          </p:nvSpPr>
          <p:spPr bwMode="auto">
            <a:xfrm>
              <a:off x="567" y="339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112"/>
            <p:cNvSpPr txBox="1">
              <a:spLocks noChangeArrowheads="1"/>
            </p:cNvSpPr>
            <p:nvPr/>
          </p:nvSpPr>
          <p:spPr bwMode="auto">
            <a:xfrm>
              <a:off x="485" y="3015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113"/>
            <p:cNvSpPr>
              <a:spLocks noChangeShapeType="1"/>
            </p:cNvSpPr>
            <p:nvPr/>
          </p:nvSpPr>
          <p:spPr bwMode="auto">
            <a:xfrm flipV="1">
              <a:off x="624" y="282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14"/>
            <p:cNvSpPr>
              <a:spLocks noChangeShapeType="1"/>
            </p:cNvSpPr>
            <p:nvPr/>
          </p:nvSpPr>
          <p:spPr bwMode="auto">
            <a:xfrm>
              <a:off x="630" y="320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Line 118"/>
          <p:cNvSpPr>
            <a:spLocks noChangeShapeType="1"/>
          </p:cNvSpPr>
          <p:nvPr/>
        </p:nvSpPr>
        <p:spPr bwMode="auto">
          <a:xfrm flipH="1">
            <a:off x="2639268" y="3543400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4427984" y="2028925"/>
            <a:ext cx="0" cy="40782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19"/>
          <p:cNvSpPr>
            <a:spLocks noChangeShapeType="1"/>
          </p:cNvSpPr>
          <p:nvPr/>
        </p:nvSpPr>
        <p:spPr bwMode="auto">
          <a:xfrm flipH="1">
            <a:off x="5365005" y="2730600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20"/>
          <p:cNvSpPr>
            <a:spLocks noChangeShapeType="1"/>
          </p:cNvSpPr>
          <p:nvPr/>
        </p:nvSpPr>
        <p:spPr bwMode="auto">
          <a:xfrm>
            <a:off x="6371480" y="2730600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Oval 121"/>
          <p:cNvSpPr>
            <a:spLocks noChangeArrowheads="1"/>
          </p:cNvSpPr>
          <p:nvPr/>
        </p:nvSpPr>
        <p:spPr bwMode="auto">
          <a:xfrm>
            <a:off x="6012705" y="24416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0" name="Rectangle 122"/>
          <p:cNvSpPr>
            <a:spLocks noChangeArrowheads="1"/>
          </p:cNvSpPr>
          <p:nvPr/>
        </p:nvSpPr>
        <p:spPr bwMode="auto">
          <a:xfrm>
            <a:off x="5084018" y="3198912"/>
            <a:ext cx="441325" cy="1163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1" name="Line 123"/>
          <p:cNvSpPr>
            <a:spLocks noChangeShapeType="1"/>
          </p:cNvSpPr>
          <p:nvPr/>
        </p:nvSpPr>
        <p:spPr bwMode="auto">
          <a:xfrm flipV="1">
            <a:off x="4869705" y="3205262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124"/>
          <p:cNvSpPr>
            <a:spLocks noChangeShapeType="1"/>
          </p:cNvSpPr>
          <p:nvPr/>
        </p:nvSpPr>
        <p:spPr bwMode="auto">
          <a:xfrm>
            <a:off x="4866530" y="4021237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125"/>
          <p:cNvSpPr txBox="1">
            <a:spLocks noChangeArrowheads="1"/>
          </p:cNvSpPr>
          <p:nvPr/>
        </p:nvSpPr>
        <p:spPr bwMode="auto">
          <a:xfrm>
            <a:off x="4649043" y="3602137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4" name="Line 126"/>
          <p:cNvSpPr>
            <a:spLocks noChangeShapeType="1"/>
          </p:cNvSpPr>
          <p:nvPr/>
        </p:nvSpPr>
        <p:spPr bwMode="auto">
          <a:xfrm>
            <a:off x="4674443" y="3221137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27"/>
          <p:cNvSpPr>
            <a:spLocks noChangeShapeType="1"/>
          </p:cNvSpPr>
          <p:nvPr/>
        </p:nvSpPr>
        <p:spPr bwMode="auto">
          <a:xfrm>
            <a:off x="4674443" y="43689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28"/>
          <p:cNvSpPr txBox="1">
            <a:spLocks noChangeArrowheads="1"/>
          </p:cNvSpPr>
          <p:nvPr/>
        </p:nvSpPr>
        <p:spPr bwMode="auto">
          <a:xfrm>
            <a:off x="5509468" y="239722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37" name="Rectangle 129"/>
          <p:cNvSpPr>
            <a:spLocks noChangeArrowheads="1"/>
          </p:cNvSpPr>
          <p:nvPr/>
        </p:nvSpPr>
        <p:spPr bwMode="auto">
          <a:xfrm>
            <a:off x="7428755" y="3819625"/>
            <a:ext cx="455613" cy="11334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38" name="Oval 130"/>
          <p:cNvSpPr>
            <a:spLocks noChangeArrowheads="1"/>
          </p:cNvSpPr>
          <p:nvPr/>
        </p:nvSpPr>
        <p:spPr bwMode="auto">
          <a:xfrm>
            <a:off x="6012705" y="24416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9" name="Oval 131"/>
          <p:cNvSpPr>
            <a:spLocks noChangeArrowheads="1"/>
          </p:cNvSpPr>
          <p:nvPr/>
        </p:nvSpPr>
        <p:spPr bwMode="auto">
          <a:xfrm>
            <a:off x="6803280" y="315128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0" name="Rectangle 132"/>
          <p:cNvSpPr>
            <a:spLocks noChangeArrowheads="1"/>
          </p:cNvSpPr>
          <p:nvPr/>
        </p:nvSpPr>
        <p:spPr bwMode="auto">
          <a:xfrm>
            <a:off x="6247655" y="3797400"/>
            <a:ext cx="441325" cy="116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1" name="Line 135"/>
          <p:cNvSpPr>
            <a:spLocks noChangeShapeType="1"/>
          </p:cNvSpPr>
          <p:nvPr/>
        </p:nvSpPr>
        <p:spPr bwMode="auto">
          <a:xfrm>
            <a:off x="7158880" y="343386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136"/>
          <p:cNvSpPr>
            <a:spLocks noChangeShapeType="1"/>
          </p:cNvSpPr>
          <p:nvPr/>
        </p:nvSpPr>
        <p:spPr bwMode="auto">
          <a:xfrm>
            <a:off x="7168405" y="343386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38"/>
          <p:cNvSpPr>
            <a:spLocks noChangeShapeType="1"/>
          </p:cNvSpPr>
          <p:nvPr/>
        </p:nvSpPr>
        <p:spPr bwMode="auto">
          <a:xfrm>
            <a:off x="7098555" y="38323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39"/>
          <p:cNvSpPr>
            <a:spLocks noChangeShapeType="1"/>
          </p:cNvSpPr>
          <p:nvPr/>
        </p:nvSpPr>
        <p:spPr bwMode="auto">
          <a:xfrm>
            <a:off x="7098555" y="5332512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140"/>
          <p:cNvSpPr txBox="1">
            <a:spLocks noChangeArrowheads="1"/>
          </p:cNvSpPr>
          <p:nvPr/>
        </p:nvSpPr>
        <p:spPr bwMode="auto">
          <a:xfrm>
            <a:off x="7044580" y="4440337"/>
            <a:ext cx="423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</a:t>
            </a:r>
          </a:p>
        </p:txBody>
      </p:sp>
      <p:sp>
        <p:nvSpPr>
          <p:cNvPr id="46" name="Line 141"/>
          <p:cNvSpPr>
            <a:spLocks noChangeShapeType="1"/>
          </p:cNvSpPr>
          <p:nvPr/>
        </p:nvSpPr>
        <p:spPr bwMode="auto">
          <a:xfrm flipV="1">
            <a:off x="7189043" y="3840262"/>
            <a:ext cx="0" cy="608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142"/>
          <p:cNvSpPr>
            <a:spLocks noChangeShapeType="1"/>
          </p:cNvSpPr>
          <p:nvPr/>
        </p:nvSpPr>
        <p:spPr bwMode="auto">
          <a:xfrm>
            <a:off x="7198568" y="4786412"/>
            <a:ext cx="0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146"/>
          <p:cNvSpPr>
            <a:spLocks noChangeShapeType="1"/>
          </p:cNvSpPr>
          <p:nvPr/>
        </p:nvSpPr>
        <p:spPr bwMode="auto">
          <a:xfrm flipH="1">
            <a:off x="6528643" y="3424337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147"/>
          <p:cNvSpPr>
            <a:spLocks noChangeArrowheads="1"/>
          </p:cNvSpPr>
          <p:nvPr/>
        </p:nvSpPr>
        <p:spPr bwMode="auto">
          <a:xfrm>
            <a:off x="7430343" y="4951512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0" name="Text Box 100"/>
          <p:cNvSpPr txBox="1">
            <a:spLocks noChangeArrowheads="1"/>
          </p:cNvSpPr>
          <p:nvPr/>
        </p:nvSpPr>
        <p:spPr bwMode="auto">
          <a:xfrm>
            <a:off x="3263949" y="2862361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51" name="Text Box 100"/>
          <p:cNvSpPr txBox="1">
            <a:spLocks noChangeArrowheads="1"/>
          </p:cNvSpPr>
          <p:nvPr/>
        </p:nvSpPr>
        <p:spPr bwMode="auto">
          <a:xfrm>
            <a:off x="7506264" y="283164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itchFamily="34" charset="0"/>
            </a:endParaRPr>
          </a:p>
        </p:txBody>
      </p:sp>
      <p:grpSp>
        <p:nvGrpSpPr>
          <p:cNvPr id="59" name="Group 109"/>
          <p:cNvGrpSpPr>
            <a:grpSpLocks/>
          </p:cNvGrpSpPr>
          <p:nvPr/>
        </p:nvGrpSpPr>
        <p:grpSpPr bwMode="auto">
          <a:xfrm>
            <a:off x="5820617" y="3786287"/>
            <a:ext cx="647700" cy="1120775"/>
            <a:chOff x="485" y="2818"/>
            <a:chExt cx="408" cy="581"/>
          </a:xfrm>
        </p:grpSpPr>
        <p:sp>
          <p:nvSpPr>
            <p:cNvPr id="60" name="Line 110"/>
            <p:cNvSpPr>
              <a:spLocks noChangeShapeType="1"/>
            </p:cNvSpPr>
            <p:nvPr/>
          </p:nvSpPr>
          <p:spPr bwMode="auto">
            <a:xfrm>
              <a:off x="567" y="2818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111"/>
            <p:cNvSpPr>
              <a:spLocks noChangeShapeType="1"/>
            </p:cNvSpPr>
            <p:nvPr/>
          </p:nvSpPr>
          <p:spPr bwMode="auto">
            <a:xfrm>
              <a:off x="567" y="339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112"/>
            <p:cNvSpPr txBox="1">
              <a:spLocks noChangeArrowheads="1"/>
            </p:cNvSpPr>
            <p:nvPr/>
          </p:nvSpPr>
          <p:spPr bwMode="auto">
            <a:xfrm>
              <a:off x="485" y="3015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3" name="Line 113"/>
            <p:cNvSpPr>
              <a:spLocks noChangeShapeType="1"/>
            </p:cNvSpPr>
            <p:nvPr/>
          </p:nvSpPr>
          <p:spPr bwMode="auto">
            <a:xfrm flipV="1">
              <a:off x="624" y="282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114"/>
            <p:cNvSpPr>
              <a:spLocks noChangeShapeType="1"/>
            </p:cNvSpPr>
            <p:nvPr/>
          </p:nvSpPr>
          <p:spPr bwMode="auto">
            <a:xfrm>
              <a:off x="630" y="320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9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552" y="764704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3、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RR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相当于以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为轴， 对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做了一次逆时针旋转，将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的左子，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原来的左子改为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的右子，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带替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的位置。</a:t>
            </a:r>
          </a:p>
        </p:txBody>
      </p:sp>
      <p:sp>
        <p:nvSpPr>
          <p:cNvPr id="3" name="Line 155"/>
          <p:cNvSpPr>
            <a:spLocks noChangeShapeType="1"/>
          </p:cNvSpPr>
          <p:nvPr/>
        </p:nvSpPr>
        <p:spPr bwMode="auto">
          <a:xfrm>
            <a:off x="4499918" y="2058988"/>
            <a:ext cx="0" cy="4248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236"/>
          <p:cNvSpPr>
            <a:spLocks noChangeShapeType="1"/>
          </p:cNvSpPr>
          <p:nvPr/>
        </p:nvSpPr>
        <p:spPr bwMode="auto">
          <a:xfrm flipH="1">
            <a:off x="1399530" y="2682875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237"/>
          <p:cNvSpPr>
            <a:spLocks noChangeShapeType="1"/>
          </p:cNvSpPr>
          <p:nvPr/>
        </p:nvSpPr>
        <p:spPr bwMode="auto">
          <a:xfrm>
            <a:off x="2406005" y="268287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val 238"/>
          <p:cNvSpPr>
            <a:spLocks noChangeArrowheads="1"/>
          </p:cNvSpPr>
          <p:nvPr/>
        </p:nvSpPr>
        <p:spPr bwMode="auto">
          <a:xfrm>
            <a:off x="2047230" y="2393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8" name="Rectangle 239"/>
          <p:cNvSpPr>
            <a:spLocks noChangeArrowheads="1"/>
          </p:cNvSpPr>
          <p:nvPr/>
        </p:nvSpPr>
        <p:spPr bwMode="auto">
          <a:xfrm>
            <a:off x="1118543" y="315118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9" name="Line 240"/>
          <p:cNvSpPr>
            <a:spLocks noChangeShapeType="1"/>
          </p:cNvSpPr>
          <p:nvPr/>
        </p:nvSpPr>
        <p:spPr bwMode="auto">
          <a:xfrm flipV="1">
            <a:off x="904230" y="315753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241"/>
          <p:cNvSpPr>
            <a:spLocks noChangeShapeType="1"/>
          </p:cNvSpPr>
          <p:nvPr/>
        </p:nvSpPr>
        <p:spPr bwMode="auto">
          <a:xfrm>
            <a:off x="901055" y="397351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242"/>
          <p:cNvSpPr txBox="1">
            <a:spLocks noChangeArrowheads="1"/>
          </p:cNvSpPr>
          <p:nvPr/>
        </p:nvSpPr>
        <p:spPr bwMode="auto">
          <a:xfrm>
            <a:off x="683568" y="355441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12" name="Line 243"/>
          <p:cNvSpPr>
            <a:spLocks noChangeShapeType="1"/>
          </p:cNvSpPr>
          <p:nvPr/>
        </p:nvSpPr>
        <p:spPr bwMode="auto">
          <a:xfrm>
            <a:off x="708968" y="31734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244"/>
          <p:cNvSpPr>
            <a:spLocks noChangeShapeType="1"/>
          </p:cNvSpPr>
          <p:nvPr/>
        </p:nvSpPr>
        <p:spPr bwMode="auto">
          <a:xfrm>
            <a:off x="708968" y="43211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245"/>
          <p:cNvSpPr txBox="1">
            <a:spLocks noChangeArrowheads="1"/>
          </p:cNvSpPr>
          <p:nvPr/>
        </p:nvSpPr>
        <p:spPr bwMode="auto">
          <a:xfrm>
            <a:off x="2364731" y="205260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15" name="Rectangle 246"/>
          <p:cNvSpPr>
            <a:spLocks noChangeArrowheads="1"/>
          </p:cNvSpPr>
          <p:nvPr/>
        </p:nvSpPr>
        <p:spPr bwMode="auto">
          <a:xfrm>
            <a:off x="3463280" y="3771900"/>
            <a:ext cx="455613" cy="11334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6" name="Oval 247"/>
          <p:cNvSpPr>
            <a:spLocks noChangeArrowheads="1"/>
          </p:cNvSpPr>
          <p:nvPr/>
        </p:nvSpPr>
        <p:spPr bwMode="auto">
          <a:xfrm>
            <a:off x="2047230" y="2393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7" name="Oval 248"/>
          <p:cNvSpPr>
            <a:spLocks noChangeArrowheads="1"/>
          </p:cNvSpPr>
          <p:nvPr/>
        </p:nvSpPr>
        <p:spPr bwMode="auto">
          <a:xfrm>
            <a:off x="2837805" y="31035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8" name="Rectangle 249"/>
          <p:cNvSpPr>
            <a:spLocks noChangeArrowheads="1"/>
          </p:cNvSpPr>
          <p:nvPr/>
        </p:nvSpPr>
        <p:spPr bwMode="auto">
          <a:xfrm>
            <a:off x="2282180" y="3749675"/>
            <a:ext cx="441325" cy="116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9" name="Line 250"/>
          <p:cNvSpPr>
            <a:spLocks noChangeShapeType="1"/>
          </p:cNvSpPr>
          <p:nvPr/>
        </p:nvSpPr>
        <p:spPr bwMode="auto">
          <a:xfrm>
            <a:off x="3193405" y="338613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251"/>
          <p:cNvSpPr>
            <a:spLocks noChangeShapeType="1"/>
          </p:cNvSpPr>
          <p:nvPr/>
        </p:nvSpPr>
        <p:spPr bwMode="auto">
          <a:xfrm>
            <a:off x="3202930" y="338613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252"/>
          <p:cNvSpPr>
            <a:spLocks noChangeShapeType="1"/>
          </p:cNvSpPr>
          <p:nvPr/>
        </p:nvSpPr>
        <p:spPr bwMode="auto">
          <a:xfrm>
            <a:off x="3133080" y="3784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53"/>
          <p:cNvSpPr>
            <a:spLocks noChangeShapeType="1"/>
          </p:cNvSpPr>
          <p:nvPr/>
        </p:nvSpPr>
        <p:spPr bwMode="auto">
          <a:xfrm>
            <a:off x="3133080" y="52847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254"/>
          <p:cNvSpPr txBox="1">
            <a:spLocks noChangeArrowheads="1"/>
          </p:cNvSpPr>
          <p:nvPr/>
        </p:nvSpPr>
        <p:spPr bwMode="auto">
          <a:xfrm>
            <a:off x="3079105" y="4392613"/>
            <a:ext cx="423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</a:t>
            </a:r>
          </a:p>
        </p:txBody>
      </p:sp>
      <p:sp>
        <p:nvSpPr>
          <p:cNvPr id="24" name="Line 255"/>
          <p:cNvSpPr>
            <a:spLocks noChangeShapeType="1"/>
          </p:cNvSpPr>
          <p:nvPr/>
        </p:nvSpPr>
        <p:spPr bwMode="auto">
          <a:xfrm flipV="1">
            <a:off x="3223568" y="3792538"/>
            <a:ext cx="0" cy="608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56"/>
          <p:cNvSpPr>
            <a:spLocks noChangeShapeType="1"/>
          </p:cNvSpPr>
          <p:nvPr/>
        </p:nvSpPr>
        <p:spPr bwMode="auto">
          <a:xfrm>
            <a:off x="3233093" y="4738688"/>
            <a:ext cx="0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57"/>
          <p:cNvSpPr>
            <a:spLocks noChangeShapeType="1"/>
          </p:cNvSpPr>
          <p:nvPr/>
        </p:nvSpPr>
        <p:spPr bwMode="auto">
          <a:xfrm flipH="1">
            <a:off x="2563168" y="337661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58"/>
          <p:cNvSpPr>
            <a:spLocks noChangeArrowheads="1"/>
          </p:cNvSpPr>
          <p:nvPr/>
        </p:nvSpPr>
        <p:spPr bwMode="auto">
          <a:xfrm>
            <a:off x="3464868" y="4903788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28" name="Line 261"/>
          <p:cNvSpPr>
            <a:spLocks noChangeShapeType="1"/>
          </p:cNvSpPr>
          <p:nvPr/>
        </p:nvSpPr>
        <p:spPr bwMode="auto">
          <a:xfrm flipH="1">
            <a:off x="5796905" y="3402013"/>
            <a:ext cx="431800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62"/>
          <p:cNvSpPr>
            <a:spLocks noChangeShapeType="1"/>
          </p:cNvSpPr>
          <p:nvPr/>
        </p:nvSpPr>
        <p:spPr bwMode="auto">
          <a:xfrm>
            <a:off x="7165330" y="2754313"/>
            <a:ext cx="64770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64"/>
          <p:cNvSpPr>
            <a:spLocks noChangeArrowheads="1"/>
          </p:cNvSpPr>
          <p:nvPr/>
        </p:nvSpPr>
        <p:spPr bwMode="auto">
          <a:xfrm>
            <a:off x="5511155" y="3978275"/>
            <a:ext cx="441325" cy="1163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1" name="Line 265"/>
          <p:cNvSpPr>
            <a:spLocks noChangeShapeType="1"/>
          </p:cNvSpPr>
          <p:nvPr/>
        </p:nvSpPr>
        <p:spPr bwMode="auto">
          <a:xfrm flipV="1">
            <a:off x="5296843" y="398462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266"/>
          <p:cNvSpPr>
            <a:spLocks noChangeShapeType="1"/>
          </p:cNvSpPr>
          <p:nvPr/>
        </p:nvSpPr>
        <p:spPr bwMode="auto">
          <a:xfrm>
            <a:off x="5293668" y="4800600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267"/>
          <p:cNvSpPr txBox="1">
            <a:spLocks noChangeArrowheads="1"/>
          </p:cNvSpPr>
          <p:nvPr/>
        </p:nvSpPr>
        <p:spPr bwMode="auto">
          <a:xfrm>
            <a:off x="5076180" y="438150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4" name="Line 268"/>
          <p:cNvSpPr>
            <a:spLocks noChangeShapeType="1"/>
          </p:cNvSpPr>
          <p:nvPr/>
        </p:nvSpPr>
        <p:spPr bwMode="auto">
          <a:xfrm>
            <a:off x="5101580" y="40005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269"/>
          <p:cNvSpPr>
            <a:spLocks noChangeShapeType="1"/>
          </p:cNvSpPr>
          <p:nvPr/>
        </p:nvSpPr>
        <p:spPr bwMode="auto">
          <a:xfrm>
            <a:off x="5101580" y="51482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270"/>
          <p:cNvSpPr txBox="1">
            <a:spLocks noChangeArrowheads="1"/>
          </p:cNvSpPr>
          <p:nvPr/>
        </p:nvSpPr>
        <p:spPr bwMode="auto">
          <a:xfrm>
            <a:off x="7165330" y="210502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37" name="Rectangle 271"/>
          <p:cNvSpPr>
            <a:spLocks noChangeArrowheads="1"/>
          </p:cNvSpPr>
          <p:nvPr/>
        </p:nvSpPr>
        <p:spPr bwMode="auto">
          <a:xfrm>
            <a:off x="7644755" y="3248024"/>
            <a:ext cx="455613" cy="14652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38" name="Oval 272"/>
          <p:cNvSpPr>
            <a:spLocks noChangeArrowheads="1"/>
          </p:cNvSpPr>
          <p:nvPr/>
        </p:nvSpPr>
        <p:spPr bwMode="auto">
          <a:xfrm>
            <a:off x="6155680" y="31130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9" name="Oval 273"/>
          <p:cNvSpPr>
            <a:spLocks noChangeArrowheads="1"/>
          </p:cNvSpPr>
          <p:nvPr/>
        </p:nvSpPr>
        <p:spPr bwMode="auto">
          <a:xfrm>
            <a:off x="6804968" y="2393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0" name="Rectangle 274"/>
          <p:cNvSpPr>
            <a:spLocks noChangeArrowheads="1"/>
          </p:cNvSpPr>
          <p:nvPr/>
        </p:nvSpPr>
        <p:spPr bwMode="auto">
          <a:xfrm>
            <a:off x="6674793" y="3938588"/>
            <a:ext cx="441325" cy="116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1" name="Line 276"/>
          <p:cNvSpPr>
            <a:spLocks noChangeShapeType="1"/>
          </p:cNvSpPr>
          <p:nvPr/>
        </p:nvSpPr>
        <p:spPr bwMode="auto">
          <a:xfrm>
            <a:off x="6516043" y="3473450"/>
            <a:ext cx="360362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277"/>
          <p:cNvSpPr>
            <a:spLocks noChangeShapeType="1"/>
          </p:cNvSpPr>
          <p:nvPr/>
        </p:nvSpPr>
        <p:spPr bwMode="auto">
          <a:xfrm>
            <a:off x="7333605" y="32607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278"/>
          <p:cNvSpPr>
            <a:spLocks noChangeShapeType="1"/>
          </p:cNvSpPr>
          <p:nvPr/>
        </p:nvSpPr>
        <p:spPr bwMode="auto">
          <a:xfrm>
            <a:off x="7252091" y="50942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 Box 279"/>
          <p:cNvSpPr txBox="1">
            <a:spLocks noChangeArrowheads="1"/>
          </p:cNvSpPr>
          <p:nvPr/>
        </p:nvSpPr>
        <p:spPr bwMode="auto">
          <a:xfrm>
            <a:off x="7279630" y="3868738"/>
            <a:ext cx="423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</a:t>
            </a:r>
          </a:p>
        </p:txBody>
      </p:sp>
      <p:sp>
        <p:nvSpPr>
          <p:cNvPr id="45" name="Line 280"/>
          <p:cNvSpPr>
            <a:spLocks noChangeShapeType="1"/>
          </p:cNvSpPr>
          <p:nvPr/>
        </p:nvSpPr>
        <p:spPr bwMode="auto">
          <a:xfrm flipV="1">
            <a:off x="7424093" y="3268663"/>
            <a:ext cx="0" cy="608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281"/>
          <p:cNvSpPr>
            <a:spLocks noChangeShapeType="1"/>
          </p:cNvSpPr>
          <p:nvPr/>
        </p:nvSpPr>
        <p:spPr bwMode="auto">
          <a:xfrm>
            <a:off x="7414568" y="4214813"/>
            <a:ext cx="0" cy="879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82"/>
          <p:cNvSpPr>
            <a:spLocks noChangeShapeType="1"/>
          </p:cNvSpPr>
          <p:nvPr/>
        </p:nvSpPr>
        <p:spPr bwMode="auto">
          <a:xfrm flipH="1">
            <a:off x="6516043" y="275431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283"/>
          <p:cNvSpPr>
            <a:spLocks noChangeArrowheads="1"/>
          </p:cNvSpPr>
          <p:nvPr/>
        </p:nvSpPr>
        <p:spPr bwMode="auto">
          <a:xfrm>
            <a:off x="7668568" y="4713288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49" name="Text Box 245"/>
          <p:cNvSpPr txBox="1">
            <a:spLocks noChangeArrowheads="1"/>
          </p:cNvSpPr>
          <p:nvPr/>
        </p:nvSpPr>
        <p:spPr bwMode="auto">
          <a:xfrm>
            <a:off x="3079105" y="270644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50" name="Text Box 270"/>
          <p:cNvSpPr txBox="1">
            <a:spLocks noChangeArrowheads="1"/>
          </p:cNvSpPr>
          <p:nvPr/>
        </p:nvSpPr>
        <p:spPr bwMode="auto">
          <a:xfrm>
            <a:off x="5700861" y="2789238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82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8077200" cy="458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A-&gt;bf=2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B-&gt;bf=1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相应调整操作可用如下语句完成： </a:t>
            </a:r>
          </a:p>
          <a:p>
            <a:pPr marL="0" marR="0" lvl="2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B=A-&gt;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</a:t>
            </a:r>
          </a:p>
          <a:p>
            <a:pPr marL="0" marR="0" lvl="2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  </a:t>
            </a:r>
          </a:p>
          <a:p>
            <a:pPr marL="0" marR="0" lvl="2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</a:t>
            </a:r>
          </a:p>
          <a:p>
            <a:pPr marL="0" marR="0" lvl="2" indent="0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5265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1388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最后，将调整后二叉树的根结点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接到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”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处。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原来的父指针为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，如果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非空，则用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B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代替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做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的左子或右子；如果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为空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， 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原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就是根结点，此时应令根指针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指向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B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：     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if  (FA==NULL)   t=B; 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      else  if  (A==FA-&gt;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) 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=B; 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      else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=B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； 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47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88046" y="777875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RL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型</a:t>
            </a:r>
            <a:b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</a:b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新结点插在右重结点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的右子树的</a:t>
            </a:r>
            <a:r>
              <a:rPr kumimoji="0" lang="en-US" altLang="zh-CN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b="1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如下图棕色代表新结点，称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RL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型。</a:t>
            </a:r>
          </a:p>
        </p:txBody>
      </p:sp>
      <p:sp>
        <p:nvSpPr>
          <p:cNvPr id="3" name="Text Box 72"/>
          <p:cNvSpPr txBox="1">
            <a:spLocks noChangeArrowheads="1"/>
          </p:cNvSpPr>
          <p:nvPr/>
        </p:nvSpPr>
        <p:spPr bwMode="auto">
          <a:xfrm>
            <a:off x="1543051" y="229956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4" name="Line 63"/>
          <p:cNvSpPr>
            <a:spLocks noChangeShapeType="1"/>
          </p:cNvSpPr>
          <p:nvPr/>
        </p:nvSpPr>
        <p:spPr bwMode="auto">
          <a:xfrm flipH="1">
            <a:off x="1327150" y="2897188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64"/>
          <p:cNvSpPr>
            <a:spLocks noChangeShapeType="1"/>
          </p:cNvSpPr>
          <p:nvPr/>
        </p:nvSpPr>
        <p:spPr bwMode="auto">
          <a:xfrm>
            <a:off x="2333625" y="2897188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1974850" y="26082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1046163" y="3365500"/>
            <a:ext cx="441325" cy="1163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611188" y="3371850"/>
            <a:ext cx="647700" cy="1173163"/>
            <a:chOff x="611188" y="3371850"/>
            <a:chExt cx="647700" cy="1173163"/>
          </a:xfrm>
        </p:grpSpPr>
        <p:sp>
          <p:nvSpPr>
            <p:cNvPr id="8" name="Line 67"/>
            <p:cNvSpPr>
              <a:spLocks noChangeShapeType="1"/>
            </p:cNvSpPr>
            <p:nvPr/>
          </p:nvSpPr>
          <p:spPr bwMode="auto">
            <a:xfrm flipV="1">
              <a:off x="831850" y="3371850"/>
              <a:ext cx="0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>
              <a:off x="828675" y="4187825"/>
              <a:ext cx="0" cy="357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69"/>
            <p:cNvSpPr txBox="1">
              <a:spLocks noChangeArrowheads="1"/>
            </p:cNvSpPr>
            <p:nvPr/>
          </p:nvSpPr>
          <p:spPr bwMode="auto">
            <a:xfrm>
              <a:off x="611188" y="3768725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h-1</a:t>
              </a:r>
            </a:p>
          </p:txBody>
        </p:sp>
        <p:sp>
          <p:nvSpPr>
            <p:cNvPr id="11" name="Line 70"/>
            <p:cNvSpPr>
              <a:spLocks noChangeShapeType="1"/>
            </p:cNvSpPr>
            <p:nvPr/>
          </p:nvSpPr>
          <p:spPr bwMode="auto">
            <a:xfrm>
              <a:off x="636588" y="338772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71"/>
            <p:cNvSpPr>
              <a:spLocks noChangeShapeType="1"/>
            </p:cNvSpPr>
            <p:nvPr/>
          </p:nvSpPr>
          <p:spPr bwMode="auto">
            <a:xfrm>
              <a:off x="636588" y="4535488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3390900" y="3986213"/>
            <a:ext cx="455613" cy="1449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4" name="Oval 74"/>
          <p:cNvSpPr>
            <a:spLocks noChangeArrowheads="1"/>
          </p:cNvSpPr>
          <p:nvPr/>
        </p:nvSpPr>
        <p:spPr bwMode="auto">
          <a:xfrm>
            <a:off x="1974850" y="26082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75"/>
          <p:cNvSpPr>
            <a:spLocks noChangeArrowheads="1"/>
          </p:cNvSpPr>
          <p:nvPr/>
        </p:nvSpPr>
        <p:spPr bwMode="auto">
          <a:xfrm>
            <a:off x="2765425" y="33178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1763713" y="4572000"/>
            <a:ext cx="441325" cy="86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17" name="Line 79"/>
          <p:cNvSpPr>
            <a:spLocks noChangeShapeType="1"/>
          </p:cNvSpPr>
          <p:nvPr/>
        </p:nvSpPr>
        <p:spPr bwMode="auto">
          <a:xfrm>
            <a:off x="3121025" y="36004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80"/>
          <p:cNvSpPr>
            <a:spLocks noChangeShapeType="1"/>
          </p:cNvSpPr>
          <p:nvPr/>
        </p:nvSpPr>
        <p:spPr bwMode="auto">
          <a:xfrm>
            <a:off x="3130550" y="36004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84"/>
          <p:cNvSpPr>
            <a:spLocks noChangeShapeType="1"/>
          </p:cNvSpPr>
          <p:nvPr/>
        </p:nvSpPr>
        <p:spPr bwMode="auto">
          <a:xfrm flipH="1">
            <a:off x="2490788" y="35909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86"/>
          <p:cNvSpPr>
            <a:spLocks noChangeShapeType="1"/>
          </p:cNvSpPr>
          <p:nvPr/>
        </p:nvSpPr>
        <p:spPr bwMode="auto">
          <a:xfrm>
            <a:off x="3103563" y="481012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87"/>
          <p:cNvSpPr>
            <a:spLocks noChangeArrowheads="1"/>
          </p:cNvSpPr>
          <p:nvPr/>
        </p:nvSpPr>
        <p:spPr bwMode="auto">
          <a:xfrm>
            <a:off x="2747963" y="4608513"/>
            <a:ext cx="455612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22" name="Oval 88"/>
          <p:cNvSpPr>
            <a:spLocks noChangeArrowheads="1"/>
          </p:cNvSpPr>
          <p:nvPr/>
        </p:nvSpPr>
        <p:spPr bwMode="auto">
          <a:xfrm>
            <a:off x="2168525" y="3917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3" name="Line 89"/>
          <p:cNvSpPr>
            <a:spLocks noChangeShapeType="1"/>
          </p:cNvSpPr>
          <p:nvPr/>
        </p:nvSpPr>
        <p:spPr bwMode="auto">
          <a:xfrm>
            <a:off x="2478088" y="42227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>
            <a:off x="2487613" y="42227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 flipH="1">
            <a:off x="1898650" y="42005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 flipV="1">
            <a:off x="2509838" y="4594225"/>
            <a:ext cx="0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2519363" y="51577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94"/>
          <p:cNvSpPr txBox="1">
            <a:spLocks noChangeArrowheads="1"/>
          </p:cNvSpPr>
          <p:nvPr/>
        </p:nvSpPr>
        <p:spPr bwMode="auto">
          <a:xfrm>
            <a:off x="2268538" y="4852988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h-2</a:t>
            </a:r>
          </a:p>
        </p:txBody>
      </p:sp>
      <p:sp>
        <p:nvSpPr>
          <p:cNvPr id="29" name="Line 95"/>
          <p:cNvSpPr>
            <a:spLocks noChangeShapeType="1"/>
          </p:cNvSpPr>
          <p:nvPr/>
        </p:nvSpPr>
        <p:spPr bwMode="auto">
          <a:xfrm>
            <a:off x="2314575" y="46101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96"/>
          <p:cNvSpPr>
            <a:spLocks noChangeShapeType="1"/>
          </p:cNvSpPr>
          <p:nvPr/>
        </p:nvSpPr>
        <p:spPr bwMode="auto">
          <a:xfrm>
            <a:off x="2327275" y="5435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>
            <a:off x="4500563" y="2132013"/>
            <a:ext cx="0" cy="40782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181"/>
          <p:cNvSpPr>
            <a:spLocks noChangeShapeType="1"/>
          </p:cNvSpPr>
          <p:nvPr/>
        </p:nvSpPr>
        <p:spPr bwMode="auto">
          <a:xfrm flipH="1">
            <a:off x="5432425" y="2781300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82"/>
          <p:cNvSpPr>
            <a:spLocks noChangeShapeType="1"/>
          </p:cNvSpPr>
          <p:nvPr/>
        </p:nvSpPr>
        <p:spPr bwMode="auto">
          <a:xfrm>
            <a:off x="6438900" y="2781300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183"/>
          <p:cNvSpPr>
            <a:spLocks noChangeArrowheads="1"/>
          </p:cNvSpPr>
          <p:nvPr/>
        </p:nvSpPr>
        <p:spPr bwMode="auto">
          <a:xfrm>
            <a:off x="6080125" y="24923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5" name="Rectangle 184"/>
          <p:cNvSpPr>
            <a:spLocks noChangeArrowheads="1"/>
          </p:cNvSpPr>
          <p:nvPr/>
        </p:nvSpPr>
        <p:spPr bwMode="auto">
          <a:xfrm>
            <a:off x="5151438" y="3249613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6" name="Line 185"/>
          <p:cNvSpPr>
            <a:spLocks noChangeShapeType="1"/>
          </p:cNvSpPr>
          <p:nvPr/>
        </p:nvSpPr>
        <p:spPr bwMode="auto">
          <a:xfrm flipV="1">
            <a:off x="4937125" y="3255963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86"/>
          <p:cNvSpPr>
            <a:spLocks noChangeShapeType="1"/>
          </p:cNvSpPr>
          <p:nvPr/>
        </p:nvSpPr>
        <p:spPr bwMode="auto">
          <a:xfrm>
            <a:off x="4933950" y="40719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87"/>
          <p:cNvSpPr txBox="1">
            <a:spLocks noChangeArrowheads="1"/>
          </p:cNvSpPr>
          <p:nvPr/>
        </p:nvSpPr>
        <p:spPr bwMode="auto">
          <a:xfrm>
            <a:off x="4716463" y="3652838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9" name="Line 188"/>
          <p:cNvSpPr>
            <a:spLocks noChangeShapeType="1"/>
          </p:cNvSpPr>
          <p:nvPr/>
        </p:nvSpPr>
        <p:spPr bwMode="auto">
          <a:xfrm>
            <a:off x="4741863" y="32718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89"/>
          <p:cNvSpPr>
            <a:spLocks noChangeShapeType="1"/>
          </p:cNvSpPr>
          <p:nvPr/>
        </p:nvSpPr>
        <p:spPr bwMode="auto">
          <a:xfrm>
            <a:off x="4741863" y="4419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90"/>
          <p:cNvSpPr>
            <a:spLocks noChangeArrowheads="1"/>
          </p:cNvSpPr>
          <p:nvPr/>
        </p:nvSpPr>
        <p:spPr bwMode="auto">
          <a:xfrm>
            <a:off x="7496175" y="3870325"/>
            <a:ext cx="455613" cy="145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42" name="Oval 191"/>
          <p:cNvSpPr>
            <a:spLocks noChangeArrowheads="1"/>
          </p:cNvSpPr>
          <p:nvPr/>
        </p:nvSpPr>
        <p:spPr bwMode="auto">
          <a:xfrm>
            <a:off x="6080125" y="24923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3" name="Oval 192"/>
          <p:cNvSpPr>
            <a:spLocks noChangeArrowheads="1"/>
          </p:cNvSpPr>
          <p:nvPr/>
        </p:nvSpPr>
        <p:spPr bwMode="auto">
          <a:xfrm>
            <a:off x="6870700" y="32019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4" name="Rectangle 193"/>
          <p:cNvSpPr>
            <a:spLocks noChangeArrowheads="1"/>
          </p:cNvSpPr>
          <p:nvPr/>
        </p:nvSpPr>
        <p:spPr bwMode="auto">
          <a:xfrm>
            <a:off x="5868988" y="4456113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45" name="Line 196"/>
          <p:cNvSpPr>
            <a:spLocks noChangeShapeType="1"/>
          </p:cNvSpPr>
          <p:nvPr/>
        </p:nvSpPr>
        <p:spPr bwMode="auto">
          <a:xfrm>
            <a:off x="7226300" y="34845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197"/>
          <p:cNvSpPr>
            <a:spLocks noChangeShapeType="1"/>
          </p:cNvSpPr>
          <p:nvPr/>
        </p:nvSpPr>
        <p:spPr bwMode="auto">
          <a:xfrm>
            <a:off x="7235825" y="34845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01"/>
          <p:cNvSpPr>
            <a:spLocks noChangeShapeType="1"/>
          </p:cNvSpPr>
          <p:nvPr/>
        </p:nvSpPr>
        <p:spPr bwMode="auto">
          <a:xfrm flipH="1">
            <a:off x="6596063" y="34750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202"/>
          <p:cNvSpPr>
            <a:spLocks noChangeShapeType="1"/>
          </p:cNvSpPr>
          <p:nvPr/>
        </p:nvSpPr>
        <p:spPr bwMode="auto">
          <a:xfrm>
            <a:off x="7208838" y="46942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203"/>
          <p:cNvSpPr>
            <a:spLocks noChangeArrowheads="1"/>
          </p:cNvSpPr>
          <p:nvPr/>
        </p:nvSpPr>
        <p:spPr bwMode="auto">
          <a:xfrm>
            <a:off x="6853238" y="4492625"/>
            <a:ext cx="455612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50" name="Oval 204"/>
          <p:cNvSpPr>
            <a:spLocks noChangeArrowheads="1"/>
          </p:cNvSpPr>
          <p:nvPr/>
        </p:nvSpPr>
        <p:spPr bwMode="auto">
          <a:xfrm>
            <a:off x="6273800" y="38020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1" name="Line 205"/>
          <p:cNvSpPr>
            <a:spLocks noChangeShapeType="1"/>
          </p:cNvSpPr>
          <p:nvPr/>
        </p:nvSpPr>
        <p:spPr bwMode="auto">
          <a:xfrm>
            <a:off x="6583363" y="41068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206"/>
          <p:cNvSpPr>
            <a:spLocks noChangeShapeType="1"/>
          </p:cNvSpPr>
          <p:nvPr/>
        </p:nvSpPr>
        <p:spPr bwMode="auto">
          <a:xfrm>
            <a:off x="6592888" y="41068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207"/>
          <p:cNvSpPr>
            <a:spLocks noChangeShapeType="1"/>
          </p:cNvSpPr>
          <p:nvPr/>
        </p:nvSpPr>
        <p:spPr bwMode="auto">
          <a:xfrm flipH="1">
            <a:off x="6003925" y="40846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219"/>
          <p:cNvSpPr>
            <a:spLocks noChangeArrowheads="1"/>
          </p:cNvSpPr>
          <p:nvPr/>
        </p:nvSpPr>
        <p:spPr bwMode="auto">
          <a:xfrm>
            <a:off x="6854825" y="5321300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5" name="Line 220"/>
          <p:cNvSpPr>
            <a:spLocks noChangeShapeType="1"/>
          </p:cNvSpPr>
          <p:nvPr/>
        </p:nvSpPr>
        <p:spPr bwMode="auto">
          <a:xfrm flipV="1">
            <a:off x="6600825" y="448627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21"/>
          <p:cNvSpPr>
            <a:spLocks noChangeShapeType="1"/>
          </p:cNvSpPr>
          <p:nvPr/>
        </p:nvSpPr>
        <p:spPr bwMode="auto">
          <a:xfrm>
            <a:off x="6597650" y="5340350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Text Box 222"/>
          <p:cNvSpPr txBox="1">
            <a:spLocks noChangeArrowheads="1"/>
          </p:cNvSpPr>
          <p:nvPr/>
        </p:nvSpPr>
        <p:spPr bwMode="auto">
          <a:xfrm>
            <a:off x="6300788" y="489585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58" name="Line 223"/>
          <p:cNvSpPr>
            <a:spLocks noChangeShapeType="1"/>
          </p:cNvSpPr>
          <p:nvPr/>
        </p:nvSpPr>
        <p:spPr bwMode="auto">
          <a:xfrm>
            <a:off x="6405563" y="450215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224"/>
          <p:cNvSpPr>
            <a:spLocks noChangeShapeType="1"/>
          </p:cNvSpPr>
          <p:nvPr/>
        </p:nvSpPr>
        <p:spPr bwMode="auto">
          <a:xfrm>
            <a:off x="6405563" y="56943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226"/>
          <p:cNvSpPr txBox="1">
            <a:spLocks noChangeArrowheads="1"/>
          </p:cNvSpPr>
          <p:nvPr/>
        </p:nvSpPr>
        <p:spPr bwMode="auto">
          <a:xfrm>
            <a:off x="5934905" y="21320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2978507" y="2909887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62" name="Text Box 226"/>
          <p:cNvSpPr txBox="1">
            <a:spLocks noChangeArrowheads="1"/>
          </p:cNvSpPr>
          <p:nvPr/>
        </p:nvSpPr>
        <p:spPr bwMode="auto">
          <a:xfrm>
            <a:off x="7051646" y="27479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3846513" y="4037387"/>
            <a:ext cx="647700" cy="1358526"/>
            <a:chOff x="611188" y="3186487"/>
            <a:chExt cx="647700" cy="1358526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V="1">
              <a:off x="832619" y="3226172"/>
              <a:ext cx="0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828675" y="4187825"/>
              <a:ext cx="0" cy="357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611188" y="3768725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h-1</a:t>
              </a: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636588" y="3186487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636588" y="4535488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7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750" y="798732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4、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RL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宋体" pitchFamily="2" charset="-122"/>
              </a:rPr>
              <a:t>-----①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以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为轴对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做了一次顺时针旋转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，将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改为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的右子， 而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原来的右子改为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的左子</a:t>
            </a:r>
            <a:endParaRPr kumimoji="0" lang="zh-CN" alt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211638" y="1700213"/>
            <a:ext cx="0" cy="4581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185"/>
          <p:cNvSpPr>
            <a:spLocks noChangeShapeType="1"/>
          </p:cNvSpPr>
          <p:nvPr/>
        </p:nvSpPr>
        <p:spPr bwMode="auto">
          <a:xfrm flipH="1">
            <a:off x="1255713" y="2854325"/>
            <a:ext cx="719137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186"/>
          <p:cNvSpPr>
            <a:spLocks noChangeShapeType="1"/>
          </p:cNvSpPr>
          <p:nvPr/>
        </p:nvSpPr>
        <p:spPr bwMode="auto">
          <a:xfrm>
            <a:off x="2262188" y="285432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187"/>
          <p:cNvSpPr>
            <a:spLocks noChangeArrowheads="1"/>
          </p:cNvSpPr>
          <p:nvPr/>
        </p:nvSpPr>
        <p:spPr bwMode="auto">
          <a:xfrm>
            <a:off x="190341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Rectangle 188"/>
          <p:cNvSpPr>
            <a:spLocks noChangeArrowheads="1"/>
          </p:cNvSpPr>
          <p:nvPr/>
        </p:nvSpPr>
        <p:spPr bwMode="auto">
          <a:xfrm>
            <a:off x="974725" y="332263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8" name="Line 189"/>
          <p:cNvSpPr>
            <a:spLocks noChangeShapeType="1"/>
          </p:cNvSpPr>
          <p:nvPr/>
        </p:nvSpPr>
        <p:spPr bwMode="auto">
          <a:xfrm flipV="1">
            <a:off x="760413" y="332898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90"/>
          <p:cNvSpPr>
            <a:spLocks noChangeShapeType="1"/>
          </p:cNvSpPr>
          <p:nvPr/>
        </p:nvSpPr>
        <p:spPr bwMode="auto">
          <a:xfrm>
            <a:off x="757238" y="41449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191"/>
          <p:cNvSpPr txBox="1">
            <a:spLocks noChangeArrowheads="1"/>
          </p:cNvSpPr>
          <p:nvPr/>
        </p:nvSpPr>
        <p:spPr bwMode="auto">
          <a:xfrm>
            <a:off x="539750" y="372586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11" name="Line 192"/>
          <p:cNvSpPr>
            <a:spLocks noChangeShapeType="1"/>
          </p:cNvSpPr>
          <p:nvPr/>
        </p:nvSpPr>
        <p:spPr bwMode="auto">
          <a:xfrm>
            <a:off x="565150" y="33448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93"/>
          <p:cNvSpPr>
            <a:spLocks noChangeShapeType="1"/>
          </p:cNvSpPr>
          <p:nvPr/>
        </p:nvSpPr>
        <p:spPr bwMode="auto">
          <a:xfrm>
            <a:off x="565150" y="44926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94"/>
          <p:cNvSpPr>
            <a:spLocks noChangeArrowheads="1"/>
          </p:cNvSpPr>
          <p:nvPr/>
        </p:nvSpPr>
        <p:spPr bwMode="auto">
          <a:xfrm>
            <a:off x="3319463" y="3943350"/>
            <a:ext cx="455612" cy="147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4" name="Oval 195"/>
          <p:cNvSpPr>
            <a:spLocks noChangeArrowheads="1"/>
          </p:cNvSpPr>
          <p:nvPr/>
        </p:nvSpPr>
        <p:spPr bwMode="auto">
          <a:xfrm>
            <a:off x="190341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196"/>
          <p:cNvSpPr>
            <a:spLocks noChangeArrowheads="1"/>
          </p:cNvSpPr>
          <p:nvPr/>
        </p:nvSpPr>
        <p:spPr bwMode="auto">
          <a:xfrm>
            <a:off x="2693988" y="327501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Rectangle 197"/>
          <p:cNvSpPr>
            <a:spLocks noChangeArrowheads="1"/>
          </p:cNvSpPr>
          <p:nvPr/>
        </p:nvSpPr>
        <p:spPr bwMode="auto">
          <a:xfrm>
            <a:off x="1692275" y="4529138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17" name="Line 198"/>
          <p:cNvSpPr>
            <a:spLocks noChangeShapeType="1"/>
          </p:cNvSpPr>
          <p:nvPr/>
        </p:nvSpPr>
        <p:spPr bwMode="auto">
          <a:xfrm>
            <a:off x="3049588" y="35575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99"/>
          <p:cNvSpPr>
            <a:spLocks noChangeShapeType="1"/>
          </p:cNvSpPr>
          <p:nvPr/>
        </p:nvSpPr>
        <p:spPr bwMode="auto">
          <a:xfrm>
            <a:off x="3059113" y="35575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200"/>
          <p:cNvSpPr>
            <a:spLocks noChangeShapeType="1"/>
          </p:cNvSpPr>
          <p:nvPr/>
        </p:nvSpPr>
        <p:spPr bwMode="auto">
          <a:xfrm flipH="1">
            <a:off x="2419350" y="354806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201"/>
          <p:cNvSpPr>
            <a:spLocks noChangeShapeType="1"/>
          </p:cNvSpPr>
          <p:nvPr/>
        </p:nvSpPr>
        <p:spPr bwMode="auto">
          <a:xfrm>
            <a:off x="3032125" y="47672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2"/>
          <p:cNvSpPr>
            <a:spLocks noChangeArrowheads="1"/>
          </p:cNvSpPr>
          <p:nvPr/>
        </p:nvSpPr>
        <p:spPr bwMode="auto">
          <a:xfrm>
            <a:off x="2676525" y="4565650"/>
            <a:ext cx="455613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22" name="Oval 203"/>
          <p:cNvSpPr>
            <a:spLocks noChangeArrowheads="1"/>
          </p:cNvSpPr>
          <p:nvPr/>
        </p:nvSpPr>
        <p:spPr bwMode="auto">
          <a:xfrm>
            <a:off x="2097088" y="38750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3" name="Line 204"/>
          <p:cNvSpPr>
            <a:spLocks noChangeShapeType="1"/>
          </p:cNvSpPr>
          <p:nvPr/>
        </p:nvSpPr>
        <p:spPr bwMode="auto">
          <a:xfrm>
            <a:off x="2406650" y="4179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05"/>
          <p:cNvSpPr>
            <a:spLocks noChangeShapeType="1"/>
          </p:cNvSpPr>
          <p:nvPr/>
        </p:nvSpPr>
        <p:spPr bwMode="auto">
          <a:xfrm>
            <a:off x="2416175" y="4179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06"/>
          <p:cNvSpPr>
            <a:spLocks noChangeShapeType="1"/>
          </p:cNvSpPr>
          <p:nvPr/>
        </p:nvSpPr>
        <p:spPr bwMode="auto">
          <a:xfrm flipH="1">
            <a:off x="1827213" y="415766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07"/>
          <p:cNvSpPr>
            <a:spLocks noChangeArrowheads="1"/>
          </p:cNvSpPr>
          <p:nvPr/>
        </p:nvSpPr>
        <p:spPr bwMode="auto">
          <a:xfrm>
            <a:off x="2678113" y="5394325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27" name="Line 208"/>
          <p:cNvSpPr>
            <a:spLocks noChangeShapeType="1"/>
          </p:cNvSpPr>
          <p:nvPr/>
        </p:nvSpPr>
        <p:spPr bwMode="auto">
          <a:xfrm flipV="1">
            <a:off x="2424113" y="4559300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209"/>
          <p:cNvSpPr>
            <a:spLocks noChangeShapeType="1"/>
          </p:cNvSpPr>
          <p:nvPr/>
        </p:nvSpPr>
        <p:spPr bwMode="auto">
          <a:xfrm>
            <a:off x="2420938" y="541337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210"/>
          <p:cNvSpPr txBox="1">
            <a:spLocks noChangeArrowheads="1"/>
          </p:cNvSpPr>
          <p:nvPr/>
        </p:nvSpPr>
        <p:spPr bwMode="auto">
          <a:xfrm>
            <a:off x="2124075" y="4968875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0" name="Line 211"/>
          <p:cNvSpPr>
            <a:spLocks noChangeShapeType="1"/>
          </p:cNvSpPr>
          <p:nvPr/>
        </p:nvSpPr>
        <p:spPr bwMode="auto">
          <a:xfrm>
            <a:off x="2228850" y="45751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212"/>
          <p:cNvSpPr>
            <a:spLocks noChangeShapeType="1"/>
          </p:cNvSpPr>
          <p:nvPr/>
        </p:nvSpPr>
        <p:spPr bwMode="auto">
          <a:xfrm>
            <a:off x="2228850" y="57673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213"/>
          <p:cNvSpPr txBox="1">
            <a:spLocks noChangeArrowheads="1"/>
          </p:cNvSpPr>
          <p:nvPr/>
        </p:nvSpPr>
        <p:spPr bwMode="auto">
          <a:xfrm>
            <a:off x="1547813" y="220503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33" name="Line 216"/>
          <p:cNvSpPr>
            <a:spLocks noChangeShapeType="1"/>
          </p:cNvSpPr>
          <p:nvPr/>
        </p:nvSpPr>
        <p:spPr bwMode="auto">
          <a:xfrm flipH="1">
            <a:off x="5359400" y="2638425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217"/>
          <p:cNvSpPr>
            <a:spLocks noChangeShapeType="1"/>
          </p:cNvSpPr>
          <p:nvPr/>
        </p:nvSpPr>
        <p:spPr bwMode="auto">
          <a:xfrm>
            <a:off x="6365875" y="263842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Oval 218"/>
          <p:cNvSpPr>
            <a:spLocks noChangeArrowheads="1"/>
          </p:cNvSpPr>
          <p:nvPr/>
        </p:nvSpPr>
        <p:spPr bwMode="auto">
          <a:xfrm>
            <a:off x="6007100" y="23495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6" name="Rectangle 219"/>
          <p:cNvSpPr>
            <a:spLocks noChangeArrowheads="1"/>
          </p:cNvSpPr>
          <p:nvPr/>
        </p:nvSpPr>
        <p:spPr bwMode="auto">
          <a:xfrm>
            <a:off x="5078413" y="310673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7" name="Line 220"/>
          <p:cNvSpPr>
            <a:spLocks noChangeShapeType="1"/>
          </p:cNvSpPr>
          <p:nvPr/>
        </p:nvSpPr>
        <p:spPr bwMode="auto">
          <a:xfrm flipV="1">
            <a:off x="4864100" y="311308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221"/>
          <p:cNvSpPr>
            <a:spLocks noChangeShapeType="1"/>
          </p:cNvSpPr>
          <p:nvPr/>
        </p:nvSpPr>
        <p:spPr bwMode="auto">
          <a:xfrm>
            <a:off x="4860925" y="39290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 Box 222"/>
          <p:cNvSpPr txBox="1">
            <a:spLocks noChangeArrowheads="1"/>
          </p:cNvSpPr>
          <p:nvPr/>
        </p:nvSpPr>
        <p:spPr bwMode="auto">
          <a:xfrm>
            <a:off x="4643438" y="350996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40" name="Line 223"/>
          <p:cNvSpPr>
            <a:spLocks noChangeShapeType="1"/>
          </p:cNvSpPr>
          <p:nvPr/>
        </p:nvSpPr>
        <p:spPr bwMode="auto">
          <a:xfrm>
            <a:off x="4668838" y="31289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224"/>
          <p:cNvSpPr>
            <a:spLocks noChangeShapeType="1"/>
          </p:cNvSpPr>
          <p:nvPr/>
        </p:nvSpPr>
        <p:spPr bwMode="auto">
          <a:xfrm>
            <a:off x="4668838" y="42767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225"/>
          <p:cNvSpPr>
            <a:spLocks noChangeArrowheads="1"/>
          </p:cNvSpPr>
          <p:nvPr/>
        </p:nvSpPr>
        <p:spPr bwMode="auto">
          <a:xfrm>
            <a:off x="8027988" y="4365625"/>
            <a:ext cx="455612" cy="119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43" name="Oval 226"/>
          <p:cNvSpPr>
            <a:spLocks noChangeArrowheads="1"/>
          </p:cNvSpPr>
          <p:nvPr/>
        </p:nvSpPr>
        <p:spPr bwMode="auto">
          <a:xfrm>
            <a:off x="6007100" y="23495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4" name="Oval 227"/>
          <p:cNvSpPr>
            <a:spLocks noChangeArrowheads="1"/>
          </p:cNvSpPr>
          <p:nvPr/>
        </p:nvSpPr>
        <p:spPr bwMode="auto">
          <a:xfrm>
            <a:off x="7524750" y="35734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5" name="Rectangle 228"/>
          <p:cNvSpPr>
            <a:spLocks noChangeArrowheads="1"/>
          </p:cNvSpPr>
          <p:nvPr/>
        </p:nvSpPr>
        <p:spPr bwMode="auto">
          <a:xfrm>
            <a:off x="6011863" y="3716338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46" name="Line 229"/>
          <p:cNvSpPr>
            <a:spLocks noChangeShapeType="1"/>
          </p:cNvSpPr>
          <p:nvPr/>
        </p:nvSpPr>
        <p:spPr bwMode="auto">
          <a:xfrm>
            <a:off x="7164388" y="3284538"/>
            <a:ext cx="431800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30"/>
          <p:cNvSpPr>
            <a:spLocks noChangeShapeType="1"/>
          </p:cNvSpPr>
          <p:nvPr/>
        </p:nvSpPr>
        <p:spPr bwMode="auto">
          <a:xfrm>
            <a:off x="7885113" y="39338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231"/>
          <p:cNvSpPr>
            <a:spLocks noChangeShapeType="1"/>
          </p:cNvSpPr>
          <p:nvPr/>
        </p:nvSpPr>
        <p:spPr bwMode="auto">
          <a:xfrm flipH="1">
            <a:off x="7235825" y="3933825"/>
            <a:ext cx="360363" cy="452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232"/>
          <p:cNvSpPr>
            <a:spLocks noChangeShapeType="1"/>
          </p:cNvSpPr>
          <p:nvPr/>
        </p:nvSpPr>
        <p:spPr bwMode="auto">
          <a:xfrm>
            <a:off x="7424738" y="45513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233"/>
          <p:cNvSpPr>
            <a:spLocks noChangeArrowheads="1"/>
          </p:cNvSpPr>
          <p:nvPr/>
        </p:nvSpPr>
        <p:spPr bwMode="auto">
          <a:xfrm>
            <a:off x="7069138" y="4349750"/>
            <a:ext cx="455612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51" name="Oval 234"/>
          <p:cNvSpPr>
            <a:spLocks noChangeArrowheads="1"/>
          </p:cNvSpPr>
          <p:nvPr/>
        </p:nvSpPr>
        <p:spPr bwMode="auto">
          <a:xfrm>
            <a:off x="6877050" y="29972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2" name="Line 237"/>
          <p:cNvSpPr>
            <a:spLocks noChangeShapeType="1"/>
          </p:cNvSpPr>
          <p:nvPr/>
        </p:nvSpPr>
        <p:spPr bwMode="auto">
          <a:xfrm flipH="1">
            <a:off x="6300788" y="3284538"/>
            <a:ext cx="576262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238"/>
          <p:cNvSpPr>
            <a:spLocks noChangeArrowheads="1"/>
          </p:cNvSpPr>
          <p:nvPr/>
        </p:nvSpPr>
        <p:spPr bwMode="auto">
          <a:xfrm>
            <a:off x="7070725" y="5178425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4" name="Line 239"/>
          <p:cNvSpPr>
            <a:spLocks noChangeShapeType="1"/>
          </p:cNvSpPr>
          <p:nvPr/>
        </p:nvSpPr>
        <p:spPr bwMode="auto">
          <a:xfrm flipV="1">
            <a:off x="6816725" y="4343400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240"/>
          <p:cNvSpPr>
            <a:spLocks noChangeShapeType="1"/>
          </p:cNvSpPr>
          <p:nvPr/>
        </p:nvSpPr>
        <p:spPr bwMode="auto">
          <a:xfrm>
            <a:off x="6813550" y="519747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Text Box 241"/>
          <p:cNvSpPr txBox="1">
            <a:spLocks noChangeArrowheads="1"/>
          </p:cNvSpPr>
          <p:nvPr/>
        </p:nvSpPr>
        <p:spPr bwMode="auto">
          <a:xfrm>
            <a:off x="6516688" y="4752975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57" name="Line 242"/>
          <p:cNvSpPr>
            <a:spLocks noChangeShapeType="1"/>
          </p:cNvSpPr>
          <p:nvPr/>
        </p:nvSpPr>
        <p:spPr bwMode="auto">
          <a:xfrm>
            <a:off x="6621463" y="43592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>
            <a:off x="6621463" y="55514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244"/>
          <p:cNvSpPr txBox="1">
            <a:spLocks noChangeArrowheads="1"/>
          </p:cNvSpPr>
          <p:nvPr/>
        </p:nvSpPr>
        <p:spPr bwMode="auto">
          <a:xfrm>
            <a:off x="5651500" y="1989138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60" name="Text Box 226"/>
          <p:cNvSpPr txBox="1">
            <a:spLocks noChangeArrowheads="1"/>
          </p:cNvSpPr>
          <p:nvPr/>
        </p:nvSpPr>
        <p:spPr bwMode="auto">
          <a:xfrm>
            <a:off x="2483768" y="274409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779912" y="4037387"/>
            <a:ext cx="647700" cy="1358526"/>
            <a:chOff x="611188" y="3186487"/>
            <a:chExt cx="647700" cy="1358526"/>
          </a:xfrm>
        </p:grpSpPr>
        <p:sp>
          <p:nvSpPr>
            <p:cNvPr id="62" name="Line 67"/>
            <p:cNvSpPr>
              <a:spLocks noChangeShapeType="1"/>
            </p:cNvSpPr>
            <p:nvPr/>
          </p:nvSpPr>
          <p:spPr bwMode="auto">
            <a:xfrm flipV="1">
              <a:off x="832619" y="3226172"/>
              <a:ext cx="0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828675" y="4187825"/>
              <a:ext cx="0" cy="357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69"/>
            <p:cNvSpPr txBox="1">
              <a:spLocks noChangeArrowheads="1"/>
            </p:cNvSpPr>
            <p:nvPr/>
          </p:nvSpPr>
          <p:spPr bwMode="auto">
            <a:xfrm>
              <a:off x="611188" y="3768725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h-1</a:t>
              </a:r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636588" y="3186487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>
              <a:off x="636588" y="4535488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187996" y="4509120"/>
            <a:ext cx="647700" cy="850900"/>
            <a:chOff x="1187996" y="4509120"/>
            <a:chExt cx="647700" cy="850900"/>
          </a:xfrm>
        </p:grpSpPr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1429296" y="4509120"/>
              <a:ext cx="0" cy="338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93"/>
            <p:cNvSpPr>
              <a:spLocks noChangeShapeType="1"/>
            </p:cNvSpPr>
            <p:nvPr/>
          </p:nvSpPr>
          <p:spPr bwMode="auto">
            <a:xfrm>
              <a:off x="1438821" y="5072683"/>
              <a:ext cx="0" cy="28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1187996" y="4767883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h-2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1234033" y="45249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>
              <a:off x="1246733" y="53504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3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85328" y="764704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4、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RL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宋体" pitchFamily="2" charset="-122"/>
              </a:rPr>
              <a:t>-----②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以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为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轴对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做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了一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次逆时针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旋转，把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的左孩子变为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的右孩子，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变为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的左孩子；最后，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带替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的位置。</a:t>
            </a:r>
            <a:endParaRPr kumimoji="0" lang="zh-CN" alt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571553" y="2058988"/>
            <a:ext cx="0" cy="4248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113"/>
          <p:cNvSpPr>
            <a:spLocks noChangeShapeType="1"/>
          </p:cNvSpPr>
          <p:nvPr/>
        </p:nvSpPr>
        <p:spPr bwMode="auto">
          <a:xfrm flipH="1">
            <a:off x="1326703" y="2854325"/>
            <a:ext cx="719137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114"/>
          <p:cNvSpPr>
            <a:spLocks noChangeShapeType="1"/>
          </p:cNvSpPr>
          <p:nvPr/>
        </p:nvSpPr>
        <p:spPr bwMode="auto">
          <a:xfrm>
            <a:off x="2333178" y="285432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val 115"/>
          <p:cNvSpPr>
            <a:spLocks noChangeArrowheads="1"/>
          </p:cNvSpPr>
          <p:nvPr/>
        </p:nvSpPr>
        <p:spPr bwMode="auto">
          <a:xfrm>
            <a:off x="197440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8" name="Rectangle 116"/>
          <p:cNvSpPr>
            <a:spLocks noChangeArrowheads="1"/>
          </p:cNvSpPr>
          <p:nvPr/>
        </p:nvSpPr>
        <p:spPr bwMode="auto">
          <a:xfrm>
            <a:off x="1045715" y="332263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9" name="Line 117"/>
          <p:cNvSpPr>
            <a:spLocks noChangeShapeType="1"/>
          </p:cNvSpPr>
          <p:nvPr/>
        </p:nvSpPr>
        <p:spPr bwMode="auto">
          <a:xfrm flipV="1">
            <a:off x="831403" y="332898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18"/>
          <p:cNvSpPr>
            <a:spLocks noChangeShapeType="1"/>
          </p:cNvSpPr>
          <p:nvPr/>
        </p:nvSpPr>
        <p:spPr bwMode="auto">
          <a:xfrm>
            <a:off x="828228" y="41449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119"/>
          <p:cNvSpPr txBox="1">
            <a:spLocks noChangeArrowheads="1"/>
          </p:cNvSpPr>
          <p:nvPr/>
        </p:nvSpPr>
        <p:spPr bwMode="auto">
          <a:xfrm>
            <a:off x="610740" y="372586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12" name="Line 120"/>
          <p:cNvSpPr>
            <a:spLocks noChangeShapeType="1"/>
          </p:cNvSpPr>
          <p:nvPr/>
        </p:nvSpPr>
        <p:spPr bwMode="auto">
          <a:xfrm>
            <a:off x="636140" y="33448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21"/>
          <p:cNvSpPr>
            <a:spLocks noChangeShapeType="1"/>
          </p:cNvSpPr>
          <p:nvPr/>
        </p:nvSpPr>
        <p:spPr bwMode="auto">
          <a:xfrm>
            <a:off x="636140" y="44926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22"/>
          <p:cNvSpPr>
            <a:spLocks noChangeArrowheads="1"/>
          </p:cNvSpPr>
          <p:nvPr/>
        </p:nvSpPr>
        <p:spPr bwMode="auto">
          <a:xfrm>
            <a:off x="3995290" y="4581525"/>
            <a:ext cx="455613" cy="113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5" name="Oval 123"/>
          <p:cNvSpPr>
            <a:spLocks noChangeArrowheads="1"/>
          </p:cNvSpPr>
          <p:nvPr/>
        </p:nvSpPr>
        <p:spPr bwMode="auto">
          <a:xfrm>
            <a:off x="197440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6" name="Oval 124"/>
          <p:cNvSpPr>
            <a:spLocks noChangeArrowheads="1"/>
          </p:cNvSpPr>
          <p:nvPr/>
        </p:nvSpPr>
        <p:spPr bwMode="auto">
          <a:xfrm>
            <a:off x="3492053" y="37893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7" name="Rectangle 125"/>
          <p:cNvSpPr>
            <a:spLocks noChangeArrowheads="1"/>
          </p:cNvSpPr>
          <p:nvPr/>
        </p:nvSpPr>
        <p:spPr bwMode="auto">
          <a:xfrm>
            <a:off x="1979165" y="3932238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18" name="Line 126"/>
          <p:cNvSpPr>
            <a:spLocks noChangeShapeType="1"/>
          </p:cNvSpPr>
          <p:nvPr/>
        </p:nvSpPr>
        <p:spPr bwMode="auto">
          <a:xfrm>
            <a:off x="3131690" y="3500438"/>
            <a:ext cx="431800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27"/>
          <p:cNvSpPr>
            <a:spLocks noChangeShapeType="1"/>
          </p:cNvSpPr>
          <p:nvPr/>
        </p:nvSpPr>
        <p:spPr bwMode="auto">
          <a:xfrm>
            <a:off x="3852415" y="41497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28"/>
          <p:cNvSpPr>
            <a:spLocks noChangeShapeType="1"/>
          </p:cNvSpPr>
          <p:nvPr/>
        </p:nvSpPr>
        <p:spPr bwMode="auto">
          <a:xfrm flipH="1">
            <a:off x="3203128" y="4149725"/>
            <a:ext cx="360362" cy="452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129"/>
          <p:cNvSpPr>
            <a:spLocks noChangeShapeType="1"/>
          </p:cNvSpPr>
          <p:nvPr/>
        </p:nvSpPr>
        <p:spPr bwMode="auto">
          <a:xfrm>
            <a:off x="3392040" y="47672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130"/>
          <p:cNvSpPr>
            <a:spLocks noChangeArrowheads="1"/>
          </p:cNvSpPr>
          <p:nvPr/>
        </p:nvSpPr>
        <p:spPr bwMode="auto">
          <a:xfrm>
            <a:off x="3036440" y="4565650"/>
            <a:ext cx="455613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23" name="Oval 131"/>
          <p:cNvSpPr>
            <a:spLocks noChangeArrowheads="1"/>
          </p:cNvSpPr>
          <p:nvPr/>
        </p:nvSpPr>
        <p:spPr bwMode="auto">
          <a:xfrm>
            <a:off x="2844353" y="32131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4" name="Line 132"/>
          <p:cNvSpPr>
            <a:spLocks noChangeShapeType="1"/>
          </p:cNvSpPr>
          <p:nvPr/>
        </p:nvSpPr>
        <p:spPr bwMode="auto">
          <a:xfrm flipH="1">
            <a:off x="2268090" y="3500438"/>
            <a:ext cx="57626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133"/>
          <p:cNvSpPr>
            <a:spLocks noChangeArrowheads="1"/>
          </p:cNvSpPr>
          <p:nvPr/>
        </p:nvSpPr>
        <p:spPr bwMode="auto">
          <a:xfrm>
            <a:off x="3038028" y="5394325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26" name="Line 134"/>
          <p:cNvSpPr>
            <a:spLocks noChangeShapeType="1"/>
          </p:cNvSpPr>
          <p:nvPr/>
        </p:nvSpPr>
        <p:spPr bwMode="auto">
          <a:xfrm flipV="1">
            <a:off x="2784028" y="4559300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35"/>
          <p:cNvSpPr>
            <a:spLocks noChangeShapeType="1"/>
          </p:cNvSpPr>
          <p:nvPr/>
        </p:nvSpPr>
        <p:spPr bwMode="auto">
          <a:xfrm>
            <a:off x="2780853" y="541337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136"/>
          <p:cNvSpPr txBox="1">
            <a:spLocks noChangeArrowheads="1"/>
          </p:cNvSpPr>
          <p:nvPr/>
        </p:nvSpPr>
        <p:spPr bwMode="auto">
          <a:xfrm>
            <a:off x="2483990" y="4968875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29" name="Line 137"/>
          <p:cNvSpPr>
            <a:spLocks noChangeShapeType="1"/>
          </p:cNvSpPr>
          <p:nvPr/>
        </p:nvSpPr>
        <p:spPr bwMode="auto">
          <a:xfrm>
            <a:off x="2588765" y="45751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138"/>
          <p:cNvSpPr>
            <a:spLocks noChangeShapeType="1"/>
          </p:cNvSpPr>
          <p:nvPr/>
        </p:nvSpPr>
        <p:spPr bwMode="auto">
          <a:xfrm>
            <a:off x="2588765" y="57673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1618803" y="220503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32" name="Line 141"/>
          <p:cNvSpPr>
            <a:spLocks noChangeShapeType="1"/>
          </p:cNvSpPr>
          <p:nvPr/>
        </p:nvSpPr>
        <p:spPr bwMode="auto">
          <a:xfrm flipH="1">
            <a:off x="5436740" y="3789363"/>
            <a:ext cx="43021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42"/>
          <p:cNvSpPr>
            <a:spLocks noChangeShapeType="1"/>
          </p:cNvSpPr>
          <p:nvPr/>
        </p:nvSpPr>
        <p:spPr bwMode="auto">
          <a:xfrm>
            <a:off x="6011415" y="3860800"/>
            <a:ext cx="36036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44"/>
          <p:cNvSpPr>
            <a:spLocks noChangeArrowheads="1"/>
          </p:cNvSpPr>
          <p:nvPr/>
        </p:nvSpPr>
        <p:spPr bwMode="auto">
          <a:xfrm>
            <a:off x="5222428" y="4265613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5" name="Line 145"/>
          <p:cNvSpPr>
            <a:spLocks noChangeShapeType="1"/>
          </p:cNvSpPr>
          <p:nvPr/>
        </p:nvSpPr>
        <p:spPr bwMode="auto">
          <a:xfrm flipV="1">
            <a:off x="5008115" y="4271963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46"/>
          <p:cNvSpPr>
            <a:spLocks noChangeShapeType="1"/>
          </p:cNvSpPr>
          <p:nvPr/>
        </p:nvSpPr>
        <p:spPr bwMode="auto">
          <a:xfrm>
            <a:off x="5004940" y="50879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147"/>
          <p:cNvSpPr txBox="1">
            <a:spLocks noChangeArrowheads="1"/>
          </p:cNvSpPr>
          <p:nvPr/>
        </p:nvSpPr>
        <p:spPr bwMode="auto">
          <a:xfrm>
            <a:off x="4787453" y="4668838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8" name="Line 148"/>
          <p:cNvSpPr>
            <a:spLocks noChangeShapeType="1"/>
          </p:cNvSpPr>
          <p:nvPr/>
        </p:nvSpPr>
        <p:spPr bwMode="auto">
          <a:xfrm>
            <a:off x="4812853" y="42878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49"/>
          <p:cNvSpPr>
            <a:spLocks noChangeShapeType="1"/>
          </p:cNvSpPr>
          <p:nvPr/>
        </p:nvSpPr>
        <p:spPr bwMode="auto">
          <a:xfrm>
            <a:off x="4812853" y="5435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50"/>
          <p:cNvSpPr>
            <a:spLocks noChangeArrowheads="1"/>
          </p:cNvSpPr>
          <p:nvPr/>
        </p:nvSpPr>
        <p:spPr bwMode="auto">
          <a:xfrm>
            <a:off x="8148190" y="4292600"/>
            <a:ext cx="455613" cy="113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41" name="Oval 151"/>
          <p:cNvSpPr>
            <a:spLocks noChangeArrowheads="1"/>
          </p:cNvSpPr>
          <p:nvPr/>
        </p:nvSpPr>
        <p:spPr bwMode="auto">
          <a:xfrm>
            <a:off x="5724078" y="35004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2" name="Oval 152"/>
          <p:cNvSpPr>
            <a:spLocks noChangeArrowheads="1"/>
          </p:cNvSpPr>
          <p:nvPr/>
        </p:nvSpPr>
        <p:spPr bwMode="auto">
          <a:xfrm>
            <a:off x="7644953" y="35004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3" name="Rectangle 153"/>
          <p:cNvSpPr>
            <a:spLocks noChangeArrowheads="1"/>
          </p:cNvSpPr>
          <p:nvPr/>
        </p:nvSpPr>
        <p:spPr bwMode="auto">
          <a:xfrm>
            <a:off x="6155878" y="4292600"/>
            <a:ext cx="441325" cy="86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44" name="Line 154"/>
          <p:cNvSpPr>
            <a:spLocks noChangeShapeType="1"/>
          </p:cNvSpPr>
          <p:nvPr/>
        </p:nvSpPr>
        <p:spPr bwMode="auto">
          <a:xfrm>
            <a:off x="7019478" y="2997200"/>
            <a:ext cx="649287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155"/>
          <p:cNvSpPr>
            <a:spLocks noChangeShapeType="1"/>
          </p:cNvSpPr>
          <p:nvPr/>
        </p:nvSpPr>
        <p:spPr bwMode="auto">
          <a:xfrm>
            <a:off x="8005315" y="386080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156"/>
          <p:cNvSpPr>
            <a:spLocks noChangeShapeType="1"/>
          </p:cNvSpPr>
          <p:nvPr/>
        </p:nvSpPr>
        <p:spPr bwMode="auto">
          <a:xfrm flipH="1">
            <a:off x="7356028" y="3860800"/>
            <a:ext cx="360362" cy="452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157"/>
          <p:cNvSpPr>
            <a:spLocks noChangeShapeType="1"/>
          </p:cNvSpPr>
          <p:nvPr/>
        </p:nvSpPr>
        <p:spPr bwMode="auto">
          <a:xfrm>
            <a:off x="7544940" y="44783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158"/>
          <p:cNvSpPr>
            <a:spLocks noChangeArrowheads="1"/>
          </p:cNvSpPr>
          <p:nvPr/>
        </p:nvSpPr>
        <p:spPr bwMode="auto">
          <a:xfrm>
            <a:off x="7189340" y="4276725"/>
            <a:ext cx="455613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9" name="Oval 159"/>
          <p:cNvSpPr>
            <a:spLocks noChangeArrowheads="1"/>
          </p:cNvSpPr>
          <p:nvPr/>
        </p:nvSpPr>
        <p:spPr bwMode="auto">
          <a:xfrm>
            <a:off x="6660703" y="27082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0" name="Line 160"/>
          <p:cNvSpPr>
            <a:spLocks noChangeShapeType="1"/>
          </p:cNvSpPr>
          <p:nvPr/>
        </p:nvSpPr>
        <p:spPr bwMode="auto">
          <a:xfrm flipH="1">
            <a:off x="6084440" y="2997200"/>
            <a:ext cx="576263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Rectangle 161"/>
          <p:cNvSpPr>
            <a:spLocks noChangeArrowheads="1"/>
          </p:cNvSpPr>
          <p:nvPr/>
        </p:nvSpPr>
        <p:spPr bwMode="auto">
          <a:xfrm>
            <a:off x="7190928" y="5105400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2" name="Line 162"/>
          <p:cNvSpPr>
            <a:spLocks noChangeShapeType="1"/>
          </p:cNvSpPr>
          <p:nvPr/>
        </p:nvSpPr>
        <p:spPr bwMode="auto">
          <a:xfrm flipV="1">
            <a:off x="6936928" y="427037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163"/>
          <p:cNvSpPr>
            <a:spLocks noChangeShapeType="1"/>
          </p:cNvSpPr>
          <p:nvPr/>
        </p:nvSpPr>
        <p:spPr bwMode="auto">
          <a:xfrm>
            <a:off x="6933753" y="5124450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Box 164"/>
          <p:cNvSpPr txBox="1">
            <a:spLocks noChangeArrowheads="1"/>
          </p:cNvSpPr>
          <p:nvPr/>
        </p:nvSpPr>
        <p:spPr bwMode="auto">
          <a:xfrm>
            <a:off x="6636890" y="467995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55" name="Line 165"/>
          <p:cNvSpPr>
            <a:spLocks noChangeShapeType="1"/>
          </p:cNvSpPr>
          <p:nvPr/>
        </p:nvSpPr>
        <p:spPr bwMode="auto">
          <a:xfrm>
            <a:off x="6741665" y="428625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166"/>
          <p:cNvSpPr>
            <a:spLocks noChangeShapeType="1"/>
          </p:cNvSpPr>
          <p:nvPr/>
        </p:nvSpPr>
        <p:spPr bwMode="auto">
          <a:xfrm>
            <a:off x="6741665" y="54784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Text Box 167"/>
          <p:cNvSpPr txBox="1">
            <a:spLocks noChangeArrowheads="1"/>
          </p:cNvSpPr>
          <p:nvPr/>
        </p:nvSpPr>
        <p:spPr bwMode="auto">
          <a:xfrm>
            <a:off x="6587678" y="22764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58" name="Text Box 167"/>
          <p:cNvSpPr txBox="1">
            <a:spLocks noChangeArrowheads="1"/>
          </p:cNvSpPr>
          <p:nvPr/>
        </p:nvSpPr>
        <p:spPr bwMode="auto">
          <a:xfrm>
            <a:off x="5472459" y="308689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59" name="Text Box 167"/>
          <p:cNvSpPr txBox="1">
            <a:spLocks noChangeArrowheads="1"/>
          </p:cNvSpPr>
          <p:nvPr/>
        </p:nvSpPr>
        <p:spPr bwMode="auto">
          <a:xfrm>
            <a:off x="7716390" y="3078162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475656" y="3933056"/>
            <a:ext cx="647700" cy="850900"/>
            <a:chOff x="1187996" y="4509120"/>
            <a:chExt cx="647700" cy="850900"/>
          </a:xfrm>
        </p:grpSpPr>
        <p:sp>
          <p:nvSpPr>
            <p:cNvPr id="61" name="Line 92"/>
            <p:cNvSpPr>
              <a:spLocks noChangeShapeType="1"/>
            </p:cNvSpPr>
            <p:nvPr/>
          </p:nvSpPr>
          <p:spPr bwMode="auto">
            <a:xfrm flipV="1">
              <a:off x="1429296" y="4509120"/>
              <a:ext cx="0" cy="338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1438821" y="5072683"/>
              <a:ext cx="0" cy="28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94"/>
            <p:cNvSpPr txBox="1">
              <a:spLocks noChangeArrowheads="1"/>
            </p:cNvSpPr>
            <p:nvPr/>
          </p:nvSpPr>
          <p:spPr bwMode="auto">
            <a:xfrm>
              <a:off x="1187996" y="4767883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h-2</a:t>
              </a:r>
            </a:p>
          </p:txBody>
        </p:sp>
        <p:sp>
          <p:nvSpPr>
            <p:cNvPr id="64" name="Line 95"/>
            <p:cNvSpPr>
              <a:spLocks noChangeShapeType="1"/>
            </p:cNvSpPr>
            <p:nvPr/>
          </p:nvSpPr>
          <p:spPr bwMode="auto">
            <a:xfrm>
              <a:off x="1234033" y="45249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96"/>
            <p:cNvSpPr>
              <a:spLocks noChangeShapeType="1"/>
            </p:cNvSpPr>
            <p:nvPr/>
          </p:nvSpPr>
          <p:spPr bwMode="auto">
            <a:xfrm>
              <a:off x="1246733" y="53504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689779" y="4307355"/>
            <a:ext cx="647700" cy="850900"/>
            <a:chOff x="1187996" y="4509120"/>
            <a:chExt cx="647700" cy="850900"/>
          </a:xfrm>
        </p:grpSpPr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1429296" y="4509120"/>
              <a:ext cx="0" cy="338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93"/>
            <p:cNvSpPr>
              <a:spLocks noChangeShapeType="1"/>
            </p:cNvSpPr>
            <p:nvPr/>
          </p:nvSpPr>
          <p:spPr bwMode="auto">
            <a:xfrm>
              <a:off x="1438821" y="5072683"/>
              <a:ext cx="0" cy="28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1187996" y="4767883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h-2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1234033" y="45249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>
              <a:off x="1246733" y="53504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9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772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A-&gt;bf=2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B-&gt;bf=-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相应调整操作可用如下语句完成： </a:t>
            </a:r>
          </a:p>
          <a:p>
            <a:pPr marL="0" marR="0" lvl="1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B=A-&gt;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C=B-&gt;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1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  <a:p>
            <a:pPr marL="0" marR="0" lvl="1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3935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800100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然后针对上述三种不同情况，修改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的平衡因子：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if (S-&gt;data &lt;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C-&gt; data) 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B-&gt;bf=1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if (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S-&gt; data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&gt;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C-&gt; data) 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  { A-&gt;bf=-1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if (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S-&gt; data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==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C-&gt; data)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/* 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本身就是插入的新结点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 */</a:t>
            </a: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； </a:t>
            </a:r>
            <a:r>
              <a:rPr kumimoji="0" lang="en-US" altLang="zh-CN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C-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&gt;bf=0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05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077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最后，将调整后的二叉树的根结点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C“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接到”原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处。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原来的父指针为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，如果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非空，则用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代替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的左子或右子；否则，原来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就是根结点，此时应令根指针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指向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：                 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if  (FA==NULL)   t=C; 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else  if  (A==FA-&gt;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lchild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)   FA-&gt;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lchild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=C; 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else  FA-&gt;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rchild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=C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0805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1560" y="764704"/>
            <a:ext cx="273664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平衡二叉排序树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39789" y="1412776"/>
            <a:ext cx="8534400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一棵平衡二叉排序树或者是空树，或者是具有下列性质的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二叉排序树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① 左子树与右子树的高度之差的绝对值小于等于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② 左子树和右子树也是平衡二叉排序树。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560" y="4077072"/>
            <a:ext cx="751522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即：平衡二叉树，每个结点都满足：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其中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</a:rPr>
              <a:t>h</a:t>
            </a:r>
            <a:r>
              <a:rPr kumimoji="0" lang="en-US" altLang="zh-CN" sz="2800" b="1" kern="0" baseline="-25000" dirty="0" err="1" smtClean="0">
                <a:solidFill>
                  <a:srgbClr val="000000"/>
                </a:solidFill>
              </a:rPr>
              <a:t>L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为左子树的高度，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</a:rPr>
              <a:t>h</a:t>
            </a:r>
            <a:r>
              <a:rPr kumimoji="0" lang="en-US" altLang="zh-CN" sz="2800" b="1" kern="0" baseline="-25000" dirty="0" err="1" smtClean="0">
                <a:solidFill>
                  <a:srgbClr val="000000"/>
                </a:solidFill>
              </a:rPr>
              <a:t>R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为右子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树的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高度。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300192" y="4077072"/>
            <a:ext cx="1749425" cy="649288"/>
            <a:chOff x="2101" y="2008"/>
            <a:chExt cx="1102" cy="409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114" y="2008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h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L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-h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R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&lt;=1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728" y="200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101" y="200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6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3"/>
          <p:cNvSpPr txBox="1">
            <a:spLocks noChangeArrowheads="1"/>
          </p:cNvSpPr>
          <p:nvPr/>
        </p:nvSpPr>
        <p:spPr bwMode="auto">
          <a:xfrm>
            <a:off x="403225" y="1219200"/>
            <a:ext cx="874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课堂练习：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设有序列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5, 4, 2, 8, 6, 9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，构造平衡树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154113" y="2959100"/>
            <a:ext cx="1825625" cy="1733550"/>
            <a:chOff x="465" y="1848"/>
            <a:chExt cx="1150" cy="1092"/>
          </a:xfrm>
        </p:grpSpPr>
        <p:sp>
          <p:nvSpPr>
            <p:cNvPr id="59411" name="Oval 24"/>
            <p:cNvSpPr>
              <a:spLocks noChangeArrowheads="1"/>
            </p:cNvSpPr>
            <p:nvPr/>
          </p:nvSpPr>
          <p:spPr bwMode="auto">
            <a:xfrm>
              <a:off x="1349" y="1848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12" name="Oval 25"/>
            <p:cNvSpPr>
              <a:spLocks noChangeArrowheads="1"/>
            </p:cNvSpPr>
            <p:nvPr/>
          </p:nvSpPr>
          <p:spPr bwMode="auto">
            <a:xfrm>
              <a:off x="907" y="2268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13" name="Oval 26"/>
            <p:cNvSpPr>
              <a:spLocks noChangeArrowheads="1"/>
            </p:cNvSpPr>
            <p:nvPr/>
          </p:nvSpPr>
          <p:spPr bwMode="auto">
            <a:xfrm>
              <a:off x="465" y="2688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14" name="Line 27"/>
            <p:cNvSpPr>
              <a:spLocks noChangeShapeType="1"/>
            </p:cNvSpPr>
            <p:nvPr/>
          </p:nvSpPr>
          <p:spPr bwMode="auto">
            <a:xfrm flipH="1">
              <a:off x="1128" y="2058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28"/>
            <p:cNvSpPr>
              <a:spLocks noChangeShapeType="1"/>
            </p:cNvSpPr>
            <p:nvPr/>
          </p:nvSpPr>
          <p:spPr bwMode="auto">
            <a:xfrm flipH="1">
              <a:off x="686" y="2478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3170238" y="3409950"/>
            <a:ext cx="979487" cy="844550"/>
            <a:chOff x="1997" y="2148"/>
            <a:chExt cx="617" cy="532"/>
          </a:xfrm>
        </p:grpSpPr>
        <p:sp>
          <p:nvSpPr>
            <p:cNvPr id="59409" name="AutoShape 29"/>
            <p:cNvSpPr>
              <a:spLocks noChangeArrowheads="1"/>
            </p:cNvSpPr>
            <p:nvPr/>
          </p:nvSpPr>
          <p:spPr bwMode="auto">
            <a:xfrm>
              <a:off x="2047" y="243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10" name="Text Box 68"/>
            <p:cNvSpPr txBox="1">
              <a:spLocks noChangeArrowheads="1"/>
            </p:cNvSpPr>
            <p:nvPr/>
          </p:nvSpPr>
          <p:spPr bwMode="auto">
            <a:xfrm>
              <a:off x="1997" y="214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LL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926013" y="3184525"/>
            <a:ext cx="1825625" cy="1066800"/>
            <a:chOff x="3260" y="1366"/>
            <a:chExt cx="1150" cy="672"/>
          </a:xfrm>
        </p:grpSpPr>
        <p:sp>
          <p:nvSpPr>
            <p:cNvPr id="59404" name="Oval 30"/>
            <p:cNvSpPr>
              <a:spLocks noChangeArrowheads="1"/>
            </p:cNvSpPr>
            <p:nvPr/>
          </p:nvSpPr>
          <p:spPr bwMode="auto">
            <a:xfrm>
              <a:off x="3702" y="136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5" name="Oval 31"/>
            <p:cNvSpPr>
              <a:spLocks noChangeArrowheads="1"/>
            </p:cNvSpPr>
            <p:nvPr/>
          </p:nvSpPr>
          <p:spPr bwMode="auto">
            <a:xfrm>
              <a:off x="3260" y="178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 flipH="1">
              <a:off x="3481" y="1576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Oval 33"/>
            <p:cNvSpPr>
              <a:spLocks noChangeArrowheads="1"/>
            </p:cNvSpPr>
            <p:nvPr/>
          </p:nvSpPr>
          <p:spPr bwMode="auto">
            <a:xfrm>
              <a:off x="4145" y="178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8" name="Line 69"/>
            <p:cNvSpPr>
              <a:spLocks noChangeShapeType="1"/>
            </p:cNvSpPr>
            <p:nvPr/>
          </p:nvSpPr>
          <p:spPr bwMode="auto">
            <a:xfrm>
              <a:off x="3926" y="1565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6415088" y="4219575"/>
            <a:ext cx="949325" cy="1587500"/>
            <a:chOff x="4041" y="2658"/>
            <a:chExt cx="598" cy="1000"/>
          </a:xfrm>
        </p:grpSpPr>
        <p:sp>
          <p:nvSpPr>
            <p:cNvPr id="59400" name="Oval 103"/>
            <p:cNvSpPr>
              <a:spLocks noChangeArrowheads="1"/>
            </p:cNvSpPr>
            <p:nvPr/>
          </p:nvSpPr>
          <p:spPr bwMode="auto">
            <a:xfrm>
              <a:off x="4373" y="2895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1" name="Line 104"/>
            <p:cNvSpPr>
              <a:spLocks noChangeShapeType="1"/>
            </p:cNvSpPr>
            <p:nvPr/>
          </p:nvSpPr>
          <p:spPr bwMode="auto">
            <a:xfrm>
              <a:off x="4196" y="2658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Oval 105"/>
            <p:cNvSpPr>
              <a:spLocks noChangeArrowheads="1"/>
            </p:cNvSpPr>
            <p:nvPr/>
          </p:nvSpPr>
          <p:spPr bwMode="auto">
            <a:xfrm>
              <a:off x="4041" y="340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3" name="Line 106"/>
            <p:cNvSpPr>
              <a:spLocks noChangeShapeType="1"/>
            </p:cNvSpPr>
            <p:nvPr/>
          </p:nvSpPr>
          <p:spPr bwMode="auto">
            <a:xfrm flipH="1">
              <a:off x="4212" y="3124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3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4"/>
          <p:cNvGrpSpPr>
            <a:grpSpLocks/>
          </p:cNvGrpSpPr>
          <p:nvPr/>
        </p:nvGrpSpPr>
        <p:grpSpPr bwMode="auto">
          <a:xfrm>
            <a:off x="836613" y="2033588"/>
            <a:ext cx="2447925" cy="2605087"/>
            <a:chOff x="119" y="2544"/>
            <a:chExt cx="1542" cy="1641"/>
          </a:xfrm>
        </p:grpSpPr>
        <p:sp>
          <p:nvSpPr>
            <p:cNvPr id="60451" name="Oval 5"/>
            <p:cNvSpPr>
              <a:spLocks noChangeArrowheads="1"/>
            </p:cNvSpPr>
            <p:nvPr/>
          </p:nvSpPr>
          <p:spPr bwMode="auto">
            <a:xfrm>
              <a:off x="1395" y="3422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 dirty="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52" name="Line 6"/>
            <p:cNvSpPr>
              <a:spLocks noChangeShapeType="1"/>
            </p:cNvSpPr>
            <p:nvPr/>
          </p:nvSpPr>
          <p:spPr bwMode="auto">
            <a:xfrm>
              <a:off x="1218" y="3185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Oval 7"/>
            <p:cNvSpPr>
              <a:spLocks noChangeArrowheads="1"/>
            </p:cNvSpPr>
            <p:nvPr/>
          </p:nvSpPr>
          <p:spPr bwMode="auto">
            <a:xfrm>
              <a:off x="1063" y="3933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54" name="Line 8"/>
            <p:cNvSpPr>
              <a:spLocks noChangeShapeType="1"/>
            </p:cNvSpPr>
            <p:nvPr/>
          </p:nvSpPr>
          <p:spPr bwMode="auto">
            <a:xfrm flipH="1">
              <a:off x="1234" y="3651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55" name="Group 9"/>
            <p:cNvGrpSpPr>
              <a:grpSpLocks/>
            </p:cNvGrpSpPr>
            <p:nvPr/>
          </p:nvGrpSpPr>
          <p:grpSpPr bwMode="auto">
            <a:xfrm>
              <a:off x="119" y="2544"/>
              <a:ext cx="1150" cy="672"/>
              <a:chOff x="3260" y="1366"/>
              <a:chExt cx="1150" cy="672"/>
            </a:xfrm>
          </p:grpSpPr>
          <p:sp>
            <p:nvSpPr>
              <p:cNvPr id="60456" name="Oval 10"/>
              <p:cNvSpPr>
                <a:spLocks noChangeArrowheads="1"/>
              </p:cNvSpPr>
              <p:nvPr/>
            </p:nvSpPr>
            <p:spPr bwMode="auto">
              <a:xfrm>
                <a:off x="3702" y="1366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0457" name="Oval 11"/>
              <p:cNvSpPr>
                <a:spLocks noChangeArrowheads="1"/>
              </p:cNvSpPr>
              <p:nvPr/>
            </p:nvSpPr>
            <p:spPr bwMode="auto">
              <a:xfrm>
                <a:off x="3260" y="1786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0458" name="Line 12"/>
              <p:cNvSpPr>
                <a:spLocks noChangeShapeType="1"/>
              </p:cNvSpPr>
              <p:nvPr/>
            </p:nvSpPr>
            <p:spPr bwMode="auto">
              <a:xfrm flipH="1">
                <a:off x="3481" y="1576"/>
                <a:ext cx="266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9" name="Oval 13"/>
              <p:cNvSpPr>
                <a:spLocks noChangeArrowheads="1"/>
              </p:cNvSpPr>
              <p:nvPr/>
            </p:nvSpPr>
            <p:spPr bwMode="auto">
              <a:xfrm>
                <a:off x="4145" y="1786"/>
                <a:ext cx="265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 dirty="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  <a:endParaRPr kumimoji="1" lang="zh-CN" altLang="en-US" sz="24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0460" name="Line 14"/>
              <p:cNvSpPr>
                <a:spLocks noChangeShapeType="1"/>
              </p:cNvSpPr>
              <p:nvPr/>
            </p:nvSpPr>
            <p:spPr bwMode="auto">
              <a:xfrm>
                <a:off x="3926" y="1565"/>
                <a:ext cx="265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999288" y="3184525"/>
            <a:ext cx="1258887" cy="1616075"/>
            <a:chOff x="4409" y="2006"/>
            <a:chExt cx="793" cy="1018"/>
          </a:xfrm>
        </p:grpSpPr>
        <p:sp>
          <p:nvSpPr>
            <p:cNvPr id="60447" name="Oval 17"/>
            <p:cNvSpPr>
              <a:spLocks noChangeArrowheads="1"/>
            </p:cNvSpPr>
            <p:nvPr/>
          </p:nvSpPr>
          <p:spPr bwMode="auto">
            <a:xfrm>
              <a:off x="4576" y="2263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8" name="Line 18"/>
            <p:cNvSpPr>
              <a:spLocks noChangeShapeType="1"/>
            </p:cNvSpPr>
            <p:nvPr/>
          </p:nvSpPr>
          <p:spPr bwMode="auto">
            <a:xfrm>
              <a:off x="4409" y="2006"/>
              <a:ext cx="257" cy="26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9" name="Oval 19"/>
            <p:cNvSpPr>
              <a:spLocks noChangeArrowheads="1"/>
            </p:cNvSpPr>
            <p:nvPr/>
          </p:nvSpPr>
          <p:spPr bwMode="auto">
            <a:xfrm>
              <a:off x="4937" y="2772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50" name="Line 20"/>
            <p:cNvSpPr>
              <a:spLocks noChangeShapeType="1"/>
            </p:cNvSpPr>
            <p:nvPr/>
          </p:nvSpPr>
          <p:spPr bwMode="auto">
            <a:xfrm>
              <a:off x="4813" y="2480"/>
              <a:ext cx="227" cy="28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256213" y="2165350"/>
            <a:ext cx="1825625" cy="1066800"/>
            <a:chOff x="3260" y="1366"/>
            <a:chExt cx="1150" cy="672"/>
          </a:xfrm>
        </p:grpSpPr>
        <p:sp>
          <p:nvSpPr>
            <p:cNvPr id="60442" name="Oval 22"/>
            <p:cNvSpPr>
              <a:spLocks noChangeArrowheads="1"/>
            </p:cNvSpPr>
            <p:nvPr/>
          </p:nvSpPr>
          <p:spPr bwMode="auto">
            <a:xfrm>
              <a:off x="3702" y="136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3" name="Oval 23"/>
            <p:cNvSpPr>
              <a:spLocks noChangeArrowheads="1"/>
            </p:cNvSpPr>
            <p:nvPr/>
          </p:nvSpPr>
          <p:spPr bwMode="auto">
            <a:xfrm>
              <a:off x="3260" y="178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4" name="Line 24"/>
            <p:cNvSpPr>
              <a:spLocks noChangeShapeType="1"/>
            </p:cNvSpPr>
            <p:nvPr/>
          </p:nvSpPr>
          <p:spPr bwMode="auto">
            <a:xfrm flipH="1">
              <a:off x="3481" y="1576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5" name="Oval 25"/>
            <p:cNvSpPr>
              <a:spLocks noChangeArrowheads="1"/>
            </p:cNvSpPr>
            <p:nvPr/>
          </p:nvSpPr>
          <p:spPr bwMode="auto">
            <a:xfrm>
              <a:off x="4145" y="178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6" name="Line 26"/>
            <p:cNvSpPr>
              <a:spLocks noChangeShapeType="1"/>
            </p:cNvSpPr>
            <p:nvPr/>
          </p:nvSpPr>
          <p:spPr bwMode="auto">
            <a:xfrm>
              <a:off x="3926" y="1565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922963" y="5040313"/>
            <a:ext cx="1541462" cy="1204912"/>
            <a:chOff x="3731" y="3175"/>
            <a:chExt cx="971" cy="759"/>
          </a:xfrm>
        </p:grpSpPr>
        <p:sp>
          <p:nvSpPr>
            <p:cNvPr id="60437" name="Oval 27"/>
            <p:cNvSpPr>
              <a:spLocks noChangeArrowheads="1"/>
            </p:cNvSpPr>
            <p:nvPr/>
          </p:nvSpPr>
          <p:spPr bwMode="auto">
            <a:xfrm>
              <a:off x="4436" y="3682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38" name="Line 28"/>
            <p:cNvSpPr>
              <a:spLocks noChangeShapeType="1"/>
            </p:cNvSpPr>
            <p:nvPr/>
          </p:nvSpPr>
          <p:spPr bwMode="auto">
            <a:xfrm>
              <a:off x="4322" y="3388"/>
              <a:ext cx="242" cy="2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Oval 29"/>
            <p:cNvSpPr>
              <a:spLocks noChangeArrowheads="1"/>
            </p:cNvSpPr>
            <p:nvPr/>
          </p:nvSpPr>
          <p:spPr bwMode="auto">
            <a:xfrm>
              <a:off x="3731" y="3681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0" name="Line 30"/>
            <p:cNvSpPr>
              <a:spLocks noChangeShapeType="1"/>
            </p:cNvSpPr>
            <p:nvPr/>
          </p:nvSpPr>
          <p:spPr bwMode="auto">
            <a:xfrm flipH="1">
              <a:off x="3902" y="3390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Oval 34"/>
            <p:cNvSpPr>
              <a:spLocks noChangeArrowheads="1"/>
            </p:cNvSpPr>
            <p:nvPr/>
          </p:nvSpPr>
          <p:spPr bwMode="auto">
            <a:xfrm>
              <a:off x="4088" y="3175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084763" y="4373563"/>
            <a:ext cx="1477962" cy="1066800"/>
            <a:chOff x="3203" y="2755"/>
            <a:chExt cx="931" cy="672"/>
          </a:xfrm>
        </p:grpSpPr>
        <p:sp>
          <p:nvSpPr>
            <p:cNvPr id="60433" name="Oval 31"/>
            <p:cNvSpPr>
              <a:spLocks noChangeArrowheads="1"/>
            </p:cNvSpPr>
            <p:nvPr/>
          </p:nvSpPr>
          <p:spPr bwMode="auto">
            <a:xfrm>
              <a:off x="3645" y="2755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34" name="Oval 32"/>
            <p:cNvSpPr>
              <a:spLocks noChangeArrowheads="1"/>
            </p:cNvSpPr>
            <p:nvPr/>
          </p:nvSpPr>
          <p:spPr bwMode="auto">
            <a:xfrm>
              <a:off x="3203" y="3175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35" name="Line 33"/>
            <p:cNvSpPr>
              <a:spLocks noChangeShapeType="1"/>
            </p:cNvSpPr>
            <p:nvPr/>
          </p:nvSpPr>
          <p:spPr bwMode="auto">
            <a:xfrm flipH="1">
              <a:off x="3424" y="2965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Line 35"/>
            <p:cNvSpPr>
              <a:spLocks noChangeShapeType="1"/>
            </p:cNvSpPr>
            <p:nvPr/>
          </p:nvSpPr>
          <p:spPr bwMode="auto">
            <a:xfrm>
              <a:off x="3869" y="2954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23" name="Text Box 38"/>
          <p:cNvSpPr txBox="1">
            <a:spLocks noChangeArrowheads="1"/>
          </p:cNvSpPr>
          <p:nvPr/>
        </p:nvSpPr>
        <p:spPr bwMode="auto">
          <a:xfrm>
            <a:off x="403225" y="1219200"/>
            <a:ext cx="874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课堂练习：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设有序列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5, 4, 2, 8, 6, 9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，构造平衡树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581400" y="2438400"/>
            <a:ext cx="1125538" cy="1595438"/>
            <a:chOff x="2256" y="1536"/>
            <a:chExt cx="709" cy="1005"/>
          </a:xfrm>
        </p:grpSpPr>
        <p:sp>
          <p:nvSpPr>
            <p:cNvPr id="60430" name="AutoShape 15"/>
            <p:cNvSpPr>
              <a:spLocks noChangeArrowheads="1"/>
            </p:cNvSpPr>
            <p:nvPr/>
          </p:nvSpPr>
          <p:spPr bwMode="auto">
            <a:xfrm>
              <a:off x="2327" y="179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31" name="Text Box 16"/>
            <p:cNvSpPr txBox="1">
              <a:spLocks noChangeArrowheads="1"/>
            </p:cNvSpPr>
            <p:nvPr/>
          </p:nvSpPr>
          <p:spPr bwMode="auto">
            <a:xfrm>
              <a:off x="2313" y="1536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RL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  <p:sp>
          <p:nvSpPr>
            <p:cNvPr id="60432" name="Text Box 40"/>
            <p:cNvSpPr txBox="1">
              <a:spLocks noChangeArrowheads="1"/>
            </p:cNvSpPr>
            <p:nvPr/>
          </p:nvSpPr>
          <p:spPr bwMode="auto">
            <a:xfrm>
              <a:off x="2256" y="2018"/>
              <a:ext cx="70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旋转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次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576638" y="4908549"/>
            <a:ext cx="1125537" cy="1690688"/>
            <a:chOff x="2253" y="3092"/>
            <a:chExt cx="709" cy="1065"/>
          </a:xfrm>
        </p:grpSpPr>
        <p:sp>
          <p:nvSpPr>
            <p:cNvPr id="60427" name="AutoShape 36"/>
            <p:cNvSpPr>
              <a:spLocks noChangeArrowheads="1"/>
            </p:cNvSpPr>
            <p:nvPr/>
          </p:nvSpPr>
          <p:spPr bwMode="auto">
            <a:xfrm>
              <a:off x="2318" y="3347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28" name="Text Box 37"/>
            <p:cNvSpPr txBox="1">
              <a:spLocks noChangeArrowheads="1"/>
            </p:cNvSpPr>
            <p:nvPr/>
          </p:nvSpPr>
          <p:spPr bwMode="auto">
            <a:xfrm>
              <a:off x="2304" y="3092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RL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  <p:sp>
          <p:nvSpPr>
            <p:cNvPr id="60429" name="Text Box 41"/>
            <p:cNvSpPr txBox="1">
              <a:spLocks noChangeArrowheads="1"/>
            </p:cNvSpPr>
            <p:nvPr/>
          </p:nvSpPr>
          <p:spPr bwMode="auto">
            <a:xfrm>
              <a:off x="2253" y="3634"/>
              <a:ext cx="70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旋转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35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37"/>
          <p:cNvGrpSpPr>
            <a:grpSpLocks/>
          </p:cNvGrpSpPr>
          <p:nvPr/>
        </p:nvGrpSpPr>
        <p:grpSpPr bwMode="auto">
          <a:xfrm>
            <a:off x="836613" y="2259013"/>
            <a:ext cx="2395537" cy="1871662"/>
            <a:chOff x="527" y="1423"/>
            <a:chExt cx="1509" cy="1179"/>
          </a:xfrm>
        </p:grpSpPr>
        <p:sp>
          <p:nvSpPr>
            <p:cNvPr id="61463" name="Oval 5"/>
            <p:cNvSpPr>
              <a:spLocks noChangeArrowheads="1"/>
            </p:cNvSpPr>
            <p:nvPr/>
          </p:nvSpPr>
          <p:spPr bwMode="auto">
            <a:xfrm>
              <a:off x="1770" y="2350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64" name="Line 6"/>
            <p:cNvSpPr>
              <a:spLocks noChangeShapeType="1"/>
            </p:cNvSpPr>
            <p:nvPr/>
          </p:nvSpPr>
          <p:spPr bwMode="auto">
            <a:xfrm>
              <a:off x="1646" y="2056"/>
              <a:ext cx="242" cy="2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Oval 7"/>
            <p:cNvSpPr>
              <a:spLocks noChangeArrowheads="1"/>
            </p:cNvSpPr>
            <p:nvPr/>
          </p:nvSpPr>
          <p:spPr bwMode="auto">
            <a:xfrm>
              <a:off x="1055" y="2349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66" name="Line 8"/>
            <p:cNvSpPr>
              <a:spLocks noChangeShapeType="1"/>
            </p:cNvSpPr>
            <p:nvPr/>
          </p:nvSpPr>
          <p:spPr bwMode="auto">
            <a:xfrm flipH="1">
              <a:off x="1226" y="2058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Oval 9"/>
            <p:cNvSpPr>
              <a:spLocks noChangeArrowheads="1"/>
            </p:cNvSpPr>
            <p:nvPr/>
          </p:nvSpPr>
          <p:spPr bwMode="auto">
            <a:xfrm>
              <a:off x="1412" y="1843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1468" name="Group 10"/>
            <p:cNvGrpSpPr>
              <a:grpSpLocks/>
            </p:cNvGrpSpPr>
            <p:nvPr/>
          </p:nvGrpSpPr>
          <p:grpSpPr bwMode="auto">
            <a:xfrm>
              <a:off x="527" y="1423"/>
              <a:ext cx="931" cy="672"/>
              <a:chOff x="3203" y="2755"/>
              <a:chExt cx="931" cy="672"/>
            </a:xfrm>
          </p:grpSpPr>
          <p:sp>
            <p:nvSpPr>
              <p:cNvPr id="61469" name="Oval 11"/>
              <p:cNvSpPr>
                <a:spLocks noChangeArrowheads="1"/>
              </p:cNvSpPr>
              <p:nvPr/>
            </p:nvSpPr>
            <p:spPr bwMode="auto">
              <a:xfrm>
                <a:off x="3645" y="2755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 dirty="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1" lang="zh-CN" altLang="en-US" sz="24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470" name="Oval 12"/>
              <p:cNvSpPr>
                <a:spLocks noChangeArrowheads="1"/>
              </p:cNvSpPr>
              <p:nvPr/>
            </p:nvSpPr>
            <p:spPr bwMode="auto">
              <a:xfrm>
                <a:off x="3203" y="3175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471" name="Line 13"/>
              <p:cNvSpPr>
                <a:spLocks noChangeShapeType="1"/>
              </p:cNvSpPr>
              <p:nvPr/>
            </p:nvSpPr>
            <p:spPr bwMode="auto">
              <a:xfrm flipH="1">
                <a:off x="3424" y="2965"/>
                <a:ext cx="266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Line 14"/>
              <p:cNvSpPr>
                <a:spLocks noChangeShapeType="1"/>
              </p:cNvSpPr>
              <p:nvPr/>
            </p:nvSpPr>
            <p:spPr bwMode="auto">
              <a:xfrm>
                <a:off x="3869" y="2954"/>
                <a:ext cx="265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132138" y="4090988"/>
            <a:ext cx="617537" cy="895350"/>
            <a:chOff x="1973" y="2557"/>
            <a:chExt cx="389" cy="564"/>
          </a:xfrm>
        </p:grpSpPr>
        <p:sp>
          <p:nvSpPr>
            <p:cNvPr id="61461" name="Oval 17"/>
            <p:cNvSpPr>
              <a:spLocks noChangeArrowheads="1"/>
            </p:cNvSpPr>
            <p:nvPr/>
          </p:nvSpPr>
          <p:spPr bwMode="auto">
            <a:xfrm>
              <a:off x="2096" y="2869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62" name="Line 18"/>
            <p:cNvSpPr>
              <a:spLocks noChangeShapeType="1"/>
            </p:cNvSpPr>
            <p:nvPr/>
          </p:nvSpPr>
          <p:spPr bwMode="auto">
            <a:xfrm>
              <a:off x="1973" y="2557"/>
              <a:ext cx="241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000500" y="2806700"/>
            <a:ext cx="979488" cy="844550"/>
            <a:chOff x="1997" y="2148"/>
            <a:chExt cx="617" cy="532"/>
          </a:xfrm>
        </p:grpSpPr>
        <p:sp>
          <p:nvSpPr>
            <p:cNvPr id="61459" name="AutoShape 20"/>
            <p:cNvSpPr>
              <a:spLocks noChangeArrowheads="1"/>
            </p:cNvSpPr>
            <p:nvPr/>
          </p:nvSpPr>
          <p:spPr bwMode="auto">
            <a:xfrm>
              <a:off x="2047" y="243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460" name="Text Box 21"/>
            <p:cNvSpPr txBox="1">
              <a:spLocks noChangeArrowheads="1"/>
            </p:cNvSpPr>
            <p:nvPr/>
          </p:nvSpPr>
          <p:spPr bwMode="auto">
            <a:xfrm>
              <a:off x="1997" y="214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RR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72113" y="2278063"/>
            <a:ext cx="2593975" cy="2073275"/>
            <a:chOff x="3725" y="1990"/>
            <a:chExt cx="1634" cy="1306"/>
          </a:xfrm>
        </p:grpSpPr>
        <p:sp>
          <p:nvSpPr>
            <p:cNvPr id="61448" name="Oval 22"/>
            <p:cNvSpPr>
              <a:spLocks noChangeArrowheads="1"/>
            </p:cNvSpPr>
            <p:nvPr/>
          </p:nvSpPr>
          <p:spPr bwMode="auto">
            <a:xfrm>
              <a:off x="4807" y="2497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49" name="Line 23"/>
            <p:cNvSpPr>
              <a:spLocks noChangeShapeType="1"/>
            </p:cNvSpPr>
            <p:nvPr/>
          </p:nvSpPr>
          <p:spPr bwMode="auto">
            <a:xfrm>
              <a:off x="4673" y="2203"/>
              <a:ext cx="220" cy="29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Oval 24"/>
            <p:cNvSpPr>
              <a:spLocks noChangeArrowheads="1"/>
            </p:cNvSpPr>
            <p:nvPr/>
          </p:nvSpPr>
          <p:spPr bwMode="auto">
            <a:xfrm>
              <a:off x="4082" y="249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1" name="Line 25"/>
            <p:cNvSpPr>
              <a:spLocks noChangeShapeType="1"/>
            </p:cNvSpPr>
            <p:nvPr/>
          </p:nvSpPr>
          <p:spPr bwMode="auto">
            <a:xfrm flipH="1">
              <a:off x="4253" y="2205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Oval 26"/>
            <p:cNvSpPr>
              <a:spLocks noChangeArrowheads="1"/>
            </p:cNvSpPr>
            <p:nvPr/>
          </p:nvSpPr>
          <p:spPr bwMode="auto">
            <a:xfrm>
              <a:off x="4439" y="1990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3" name="Oval 28"/>
            <p:cNvSpPr>
              <a:spLocks noChangeArrowheads="1"/>
            </p:cNvSpPr>
            <p:nvPr/>
          </p:nvSpPr>
          <p:spPr bwMode="auto">
            <a:xfrm>
              <a:off x="4411" y="3039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4" name="Oval 29"/>
            <p:cNvSpPr>
              <a:spLocks noChangeArrowheads="1"/>
            </p:cNvSpPr>
            <p:nvPr/>
          </p:nvSpPr>
          <p:spPr bwMode="auto">
            <a:xfrm>
              <a:off x="3725" y="3044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5" name="Line 30"/>
            <p:cNvSpPr>
              <a:spLocks noChangeShapeType="1"/>
            </p:cNvSpPr>
            <p:nvPr/>
          </p:nvSpPr>
          <p:spPr bwMode="auto">
            <a:xfrm flipH="1">
              <a:off x="3872" y="2709"/>
              <a:ext cx="255" cy="3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31"/>
            <p:cNvSpPr>
              <a:spLocks noChangeShapeType="1"/>
            </p:cNvSpPr>
            <p:nvPr/>
          </p:nvSpPr>
          <p:spPr bwMode="auto">
            <a:xfrm>
              <a:off x="4299" y="2717"/>
              <a:ext cx="225" cy="32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Oval 32"/>
            <p:cNvSpPr>
              <a:spLocks noChangeArrowheads="1"/>
            </p:cNvSpPr>
            <p:nvPr/>
          </p:nvSpPr>
          <p:spPr bwMode="auto">
            <a:xfrm>
              <a:off x="5093" y="303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8" name="Line 33"/>
            <p:cNvSpPr>
              <a:spLocks noChangeShapeType="1"/>
            </p:cNvSpPr>
            <p:nvPr/>
          </p:nvSpPr>
          <p:spPr bwMode="auto">
            <a:xfrm>
              <a:off x="5006" y="2727"/>
              <a:ext cx="227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7" name="Text Box 40"/>
          <p:cNvSpPr txBox="1">
            <a:spLocks noChangeArrowheads="1"/>
          </p:cNvSpPr>
          <p:nvPr/>
        </p:nvSpPr>
        <p:spPr bwMode="auto">
          <a:xfrm>
            <a:off x="152400" y="1219200"/>
            <a:ext cx="874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课堂练习：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设有序列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5, 4, 2, 8, 6, 9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，构造平衡树</a:t>
            </a:r>
          </a:p>
        </p:txBody>
      </p:sp>
    </p:spTree>
    <p:extLst>
      <p:ext uri="{BB962C8B-B14F-4D97-AF65-F5344CB8AC3E}">
        <p14:creationId xmlns:p14="http://schemas.microsoft.com/office/powerpoint/2010/main" val="2181298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7924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</a:rPr>
              <a:t>综上所述， 在一个平衡二叉排序树上插入一个新结点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时，主要包括以下三步： 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 查找应插位置， 同时记录离插入位置最近的可能失衡结点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（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的平衡因子不等于</a:t>
            </a:r>
            <a:r>
              <a:rPr lang="en-US" altLang="zh-CN" b="1" dirty="0">
                <a:solidFill>
                  <a:srgbClr val="000000"/>
                </a:solidFill>
              </a:rPr>
              <a:t>0</a:t>
            </a:r>
            <a:r>
              <a:rPr lang="zh-CN" altLang="en-US" b="1" dirty="0">
                <a:solidFill>
                  <a:srgbClr val="000000"/>
                </a:solidFill>
              </a:rPr>
              <a:t>）。 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（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 插入新结点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， 并修改从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到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路径上各结点的平衡因子。 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（</a:t>
            </a: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） 根据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、 </a:t>
            </a:r>
            <a:r>
              <a:rPr lang="en-US" altLang="zh-CN" b="1" dirty="0">
                <a:solidFill>
                  <a:srgbClr val="000000"/>
                </a:solidFill>
              </a:rPr>
              <a:t>B</a:t>
            </a:r>
            <a:r>
              <a:rPr lang="zh-CN" altLang="en-US" b="1" dirty="0">
                <a:solidFill>
                  <a:srgbClr val="000000"/>
                </a:solidFill>
              </a:rPr>
              <a:t>的平衡因子， 判断是否失衡以及失衡类型， 并做相应处理。 </a:t>
            </a:r>
          </a:p>
        </p:txBody>
      </p:sp>
    </p:spTree>
    <p:extLst>
      <p:ext uri="{BB962C8B-B14F-4D97-AF65-F5344CB8AC3E}">
        <p14:creationId xmlns:p14="http://schemas.microsoft.com/office/powerpoint/2010/main" val="18499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34280" y="692696"/>
            <a:ext cx="8458200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</a:rPr>
              <a:t>下面</a:t>
            </a:r>
            <a:r>
              <a:rPr lang="zh-CN" altLang="en-US" b="1" dirty="0">
                <a:solidFill>
                  <a:srgbClr val="000000"/>
                </a:solidFill>
              </a:rPr>
              <a:t>给出完整算法，其中</a:t>
            </a:r>
            <a:r>
              <a:rPr lang="en-US" altLang="zh-CN" b="1" dirty="0" err="1">
                <a:solidFill>
                  <a:srgbClr val="000000"/>
                </a:solidFill>
              </a:rPr>
              <a:t>AVLTree</a:t>
            </a:r>
            <a:r>
              <a:rPr lang="zh-CN" altLang="en-US" b="1" dirty="0">
                <a:solidFill>
                  <a:srgbClr val="000000"/>
                </a:solidFill>
              </a:rPr>
              <a:t>为平衡二叉排序树类型， </a:t>
            </a:r>
            <a:r>
              <a:rPr lang="en-US" altLang="zh-CN" b="1" dirty="0" err="1">
                <a:solidFill>
                  <a:srgbClr val="000000"/>
                </a:solidFill>
              </a:rPr>
              <a:t>AVLTNode</a:t>
            </a:r>
            <a:r>
              <a:rPr lang="zh-CN" altLang="en-US" b="1" dirty="0">
                <a:solidFill>
                  <a:srgbClr val="000000"/>
                </a:solidFill>
              </a:rPr>
              <a:t>为平衡二叉排序树结点类型，请读者参考前面二叉树类型自己写出。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817563" y="2339975"/>
            <a:ext cx="84689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void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AVLtree</a:t>
            </a:r>
            <a:r>
              <a:rPr lang="zh-CN" altLang="en-US" sz="2000" b="1" dirty="0">
                <a:solidFill>
                  <a:srgbClr val="000000"/>
                </a:solidFill>
              </a:rPr>
              <a:t>（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AVLTree</a:t>
            </a:r>
            <a:r>
              <a:rPr lang="en-US" altLang="zh-CN" sz="2000" b="1" dirty="0">
                <a:solidFill>
                  <a:srgbClr val="000000"/>
                </a:solidFill>
              </a:rPr>
              <a:t>  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en-US" altLang="zh-CN" sz="2000" b="1" dirty="0">
                <a:solidFill>
                  <a:srgbClr val="000000"/>
                </a:solidFill>
              </a:rPr>
              <a:t> ,   </a:t>
            </a:r>
            <a:r>
              <a:rPr lang="en-US" altLang="zh-CN" sz="2000" b="1" dirty="0" err="1">
                <a:solidFill>
                  <a:srgbClr val="000000"/>
                </a:solidFill>
              </a:rPr>
              <a:t>KeyType</a:t>
            </a:r>
            <a:r>
              <a:rPr lang="en-US" altLang="zh-CN" sz="2000" b="1" dirty="0">
                <a:solidFill>
                  <a:srgbClr val="000000"/>
                </a:solidFill>
              </a:rPr>
              <a:t>  k</a:t>
            </a:r>
            <a:r>
              <a:rPr lang="zh-CN" altLang="en-US" sz="2000" b="1" dirty="0">
                <a:solidFill>
                  <a:srgbClr val="000000"/>
                </a:solidFill>
              </a:rPr>
              <a:t>）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/*</a:t>
            </a:r>
            <a:r>
              <a:rPr lang="zh-CN" altLang="en-US" sz="2000" b="1" dirty="0">
                <a:solidFill>
                  <a:srgbClr val="000000"/>
                </a:solidFill>
              </a:rPr>
              <a:t>在平衡二叉排序树中插入元素</a:t>
            </a:r>
            <a:r>
              <a:rPr lang="en-US" altLang="zh-CN" sz="2000" b="1" dirty="0">
                <a:solidFill>
                  <a:srgbClr val="000000"/>
                </a:solidFill>
              </a:rPr>
              <a:t>k</a:t>
            </a:r>
            <a:r>
              <a:rPr lang="zh-CN" altLang="en-US" sz="2000" b="1" dirty="0">
                <a:solidFill>
                  <a:srgbClr val="000000"/>
                </a:solidFill>
              </a:rPr>
              <a:t>， 使之成为一棵新的平衡二叉排序树*</a:t>
            </a:r>
            <a:r>
              <a:rPr lang="en-US" altLang="zh-CN" sz="2000" b="1" dirty="0">
                <a:solidFill>
                  <a:srgbClr val="000000"/>
                </a:solidFill>
              </a:rPr>
              <a:t>/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{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S=(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AVLTree</a:t>
            </a:r>
            <a:r>
              <a:rPr lang="en-US" altLang="zh-CN" sz="2000" b="1" dirty="0">
                <a:solidFill>
                  <a:srgbClr val="000000"/>
                </a:solidFill>
              </a:rPr>
              <a:t>)</a:t>
            </a:r>
            <a:r>
              <a:rPr lang="en-US" altLang="zh-CN" sz="2000" b="1" dirty="0" err="1">
                <a:solidFill>
                  <a:srgbClr val="000000"/>
                </a:solidFill>
              </a:rPr>
              <a:t>malloc</a:t>
            </a:r>
            <a:r>
              <a:rPr lang="en-US" altLang="zh-CN" sz="2000" b="1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AVLTNode</a:t>
            </a:r>
            <a:r>
              <a:rPr lang="en-US" altLang="zh-CN" sz="2000" b="1" dirty="0">
                <a:solidFill>
                  <a:srgbClr val="000000"/>
                </a:solidFill>
              </a:rPr>
              <a:t>)); 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S-&gt;key=k;   S-&gt;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=S-&gt;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=NULL; 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S-&gt;bf=0; 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if  (*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en-US" altLang="zh-CN" sz="2000" b="1" dirty="0">
                <a:solidFill>
                  <a:srgbClr val="000000"/>
                </a:solidFill>
              </a:rPr>
              <a:t>==NULL)  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en-US" altLang="zh-CN" sz="2000" b="1" dirty="0">
                <a:solidFill>
                  <a:srgbClr val="000000"/>
                </a:solidFill>
              </a:rPr>
              <a:t>=S; 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else          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{  </a:t>
            </a:r>
          </a:p>
        </p:txBody>
      </p:sp>
    </p:spTree>
    <p:extLst>
      <p:ext uri="{BB962C8B-B14F-4D97-AF65-F5344CB8AC3E}">
        <p14:creationId xmlns:p14="http://schemas.microsoft.com/office/powerpoint/2010/main" val="3700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57200" y="685800"/>
            <a:ext cx="8392297" cy="564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/* </a:t>
            </a:r>
            <a:r>
              <a:rPr lang="zh-CN" altLang="en-US" sz="2000" b="1" dirty="0">
                <a:solidFill>
                  <a:srgbClr val="000000"/>
                </a:solidFill>
              </a:rPr>
              <a:t>首先查找</a:t>
            </a:r>
            <a:r>
              <a:rPr lang="en-US" altLang="zh-CN" sz="2000" b="1" dirty="0">
                <a:solidFill>
                  <a:srgbClr val="000000"/>
                </a:solidFill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</a:rPr>
              <a:t>的插入位置</a:t>
            </a:r>
            <a:r>
              <a:rPr lang="en-US" altLang="zh-CN" sz="2000" b="1" dirty="0" err="1">
                <a:solidFill>
                  <a:srgbClr val="000000"/>
                </a:solidFill>
              </a:rPr>
              <a:t>fp</a:t>
            </a:r>
            <a:r>
              <a:rPr lang="zh-CN" altLang="en-US" sz="2000" b="1" dirty="0">
                <a:solidFill>
                  <a:srgbClr val="000000"/>
                </a:solidFill>
              </a:rPr>
              <a:t>， 同时记录距</a:t>
            </a:r>
            <a:r>
              <a:rPr lang="en-US" altLang="zh-CN" sz="2000" b="1" dirty="0">
                <a:solidFill>
                  <a:srgbClr val="000000"/>
                </a:solidFill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</a:rPr>
              <a:t>的插入位置最近且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平衡因子不等于</a:t>
            </a:r>
            <a:r>
              <a:rPr lang="en-US" altLang="zh-CN" sz="2000" b="1" dirty="0">
                <a:solidFill>
                  <a:srgbClr val="000000"/>
                </a:solidFill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</a:rPr>
              <a:t>（等于</a:t>
            </a:r>
            <a:r>
              <a:rPr lang="en-US" altLang="zh-CN" sz="2000" b="1" dirty="0">
                <a:solidFill>
                  <a:srgbClr val="000000"/>
                </a:solidFill>
              </a:rPr>
              <a:t>-1</a:t>
            </a:r>
            <a:r>
              <a:rPr lang="zh-CN" altLang="en-US" sz="2000" b="1" dirty="0">
                <a:solidFill>
                  <a:srgbClr val="000000"/>
                </a:solidFill>
              </a:rPr>
              <a:t>或</a:t>
            </a:r>
            <a:r>
              <a:rPr lang="en-US" altLang="zh-CN" sz="2000" b="1" dirty="0">
                <a:solidFill>
                  <a:srgbClr val="000000"/>
                </a:solidFill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</a:rPr>
              <a:t>）的结点</a:t>
            </a:r>
            <a:r>
              <a:rPr lang="en-US" altLang="zh-CN" sz="2000" b="1" dirty="0">
                <a:solidFill>
                  <a:srgbClr val="000000"/>
                </a:solidFill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</a:rPr>
              <a:t>， </a:t>
            </a:r>
            <a:r>
              <a:rPr lang="en-US" altLang="zh-CN" sz="2000" b="1" dirty="0">
                <a:solidFill>
                  <a:srgbClr val="000000"/>
                </a:solidFill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</a:rPr>
              <a:t>为可能的失衡结点*</a:t>
            </a:r>
            <a:r>
              <a:rPr lang="en-US" altLang="zh-CN" sz="2000" b="1" dirty="0">
                <a:solidFill>
                  <a:srgbClr val="000000"/>
                </a:solidFill>
              </a:rPr>
              <a:t>/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A=*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FA=NULL; 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p=*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 err="1">
                <a:solidFill>
                  <a:srgbClr val="000000"/>
                </a:solidFill>
              </a:rPr>
              <a:t>fp</a:t>
            </a:r>
            <a:r>
              <a:rPr lang="en-US" altLang="zh-CN" sz="2000" b="1" dirty="0">
                <a:solidFill>
                  <a:srgbClr val="000000"/>
                </a:solidFill>
              </a:rPr>
              <a:t>=NULL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while  (p! =NULL) 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{ if  (p-&gt;bf! =0)  {A=p;  FA=</a:t>
            </a:r>
            <a:r>
              <a:rPr lang="en-US" altLang="zh-CN" sz="2000" b="1" dirty="0" err="1">
                <a:solidFill>
                  <a:srgbClr val="000000"/>
                </a:solidFill>
              </a:rPr>
              <a:t>fp</a:t>
            </a:r>
            <a:r>
              <a:rPr lang="en-US" altLang="zh-CN" sz="2000" b="1" dirty="0">
                <a:solidFill>
                  <a:srgbClr val="000000"/>
                </a:solidFill>
              </a:rPr>
              <a:t>};   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fp</a:t>
            </a:r>
            <a:r>
              <a:rPr lang="en-US" altLang="zh-CN" sz="2000" b="1" dirty="0">
                <a:solidFill>
                  <a:srgbClr val="000000"/>
                </a:solidFill>
              </a:rPr>
              <a:t>=p;   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if  (K &lt; p-&gt;key)   p=p-&gt;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;   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else  p=p-&gt;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;  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 }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/* </a:t>
            </a:r>
            <a:r>
              <a:rPr lang="zh-CN" altLang="en-US" sz="2000" b="1" dirty="0">
                <a:solidFill>
                  <a:srgbClr val="000000"/>
                </a:solidFill>
              </a:rPr>
              <a:t>插入</a:t>
            </a:r>
            <a:r>
              <a:rPr lang="en-US" altLang="zh-CN" sz="2000" b="1" dirty="0">
                <a:solidFill>
                  <a:srgbClr val="000000"/>
                </a:solidFill>
              </a:rPr>
              <a:t>S*/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if (K &lt; </a:t>
            </a:r>
            <a:r>
              <a:rPr lang="en-US" altLang="zh-CN" sz="2000" b="1" dirty="0" err="1">
                <a:solidFill>
                  <a:srgbClr val="000000"/>
                </a:solidFill>
              </a:rPr>
              <a:t>fp</a:t>
            </a:r>
            <a:r>
              <a:rPr lang="en-US" altLang="zh-CN" sz="2000" b="1" dirty="0">
                <a:solidFill>
                  <a:srgbClr val="000000"/>
                </a:solidFill>
              </a:rPr>
              <a:t>-&gt;key)  </a:t>
            </a:r>
            <a:r>
              <a:rPr lang="en-US" altLang="zh-CN" sz="2000" b="1" dirty="0" err="1">
                <a:solidFill>
                  <a:srgbClr val="000000"/>
                </a:solidFill>
              </a:rPr>
              <a:t>fp</a:t>
            </a:r>
            <a:r>
              <a:rPr lang="en-US" altLang="zh-CN" sz="2000" b="1" dirty="0">
                <a:solidFill>
                  <a:srgbClr val="000000"/>
                </a:solidFill>
              </a:rPr>
              <a:t>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=S;  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else  </a:t>
            </a:r>
            <a:r>
              <a:rPr lang="en-US" altLang="zh-CN" sz="2000" b="1" dirty="0" err="1">
                <a:solidFill>
                  <a:srgbClr val="000000"/>
                </a:solidFill>
              </a:rPr>
              <a:t>fp</a:t>
            </a:r>
            <a:r>
              <a:rPr lang="en-US" altLang="zh-CN" sz="2000" b="1" dirty="0">
                <a:solidFill>
                  <a:srgbClr val="000000"/>
                </a:solidFill>
              </a:rPr>
              <a:t>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=S; </a:t>
            </a:r>
          </a:p>
        </p:txBody>
      </p:sp>
    </p:spTree>
    <p:extLst>
      <p:ext uri="{BB962C8B-B14F-4D97-AF65-F5344CB8AC3E}">
        <p14:creationId xmlns:p14="http://schemas.microsoft.com/office/powerpoint/2010/main" val="42801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38200" y="652463"/>
            <a:ext cx="6987810" cy="58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/* </a:t>
            </a:r>
            <a:r>
              <a:rPr lang="zh-CN" altLang="en-US" sz="2000" b="1" dirty="0">
                <a:solidFill>
                  <a:srgbClr val="000000"/>
                </a:solidFill>
              </a:rPr>
              <a:t>确定结点</a:t>
            </a:r>
            <a:r>
              <a:rPr lang="en-US" altLang="zh-CN" sz="2000" b="1" dirty="0">
                <a:solidFill>
                  <a:srgbClr val="000000"/>
                </a:solidFill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</a:rPr>
              <a:t>， 并修改</a:t>
            </a:r>
            <a:r>
              <a:rPr lang="en-US" altLang="zh-CN" sz="2000" b="1" dirty="0">
                <a:solidFill>
                  <a:srgbClr val="000000"/>
                </a:solidFill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</a:rPr>
              <a:t>的平衡因子 *</a:t>
            </a:r>
            <a:r>
              <a:rPr lang="en-US" altLang="zh-CN" sz="2000" b="1" dirty="0">
                <a:solidFill>
                  <a:srgbClr val="000000"/>
                </a:solidFill>
              </a:rPr>
              <a:t>/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if (K &lt; A-&gt;key)  {B=A-&gt;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A-&gt;bf=A-&gt;bf+1}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else {B=A-&gt;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A-&gt;bf=A-&gt;bf-1}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/* </a:t>
            </a:r>
            <a:r>
              <a:rPr lang="zh-CN" altLang="en-US" sz="2000" b="1" dirty="0">
                <a:solidFill>
                  <a:srgbClr val="000000"/>
                </a:solidFill>
              </a:rPr>
              <a:t>修改</a:t>
            </a:r>
            <a:r>
              <a:rPr lang="en-US" altLang="zh-CN" sz="2000" b="1" dirty="0">
                <a:solidFill>
                  <a:srgbClr val="000000"/>
                </a:solidFill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</a:rPr>
              <a:t>到</a:t>
            </a:r>
            <a:r>
              <a:rPr lang="en-US" altLang="zh-CN" sz="2000" b="1" dirty="0">
                <a:solidFill>
                  <a:srgbClr val="000000"/>
                </a:solidFill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</a:rPr>
              <a:t>路径上各结点的平衡因子（原值均为</a:t>
            </a:r>
            <a:r>
              <a:rPr lang="en-US" altLang="zh-CN" sz="2000" b="1" dirty="0">
                <a:solidFill>
                  <a:srgbClr val="000000"/>
                </a:solidFill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</a:rPr>
              <a:t>）*</a:t>
            </a:r>
            <a:r>
              <a:rPr lang="en-US" altLang="zh-CN" sz="2000" b="1" dirty="0">
                <a:solidFill>
                  <a:srgbClr val="000000"/>
                </a:solidFill>
              </a:rPr>
              <a:t>/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p=B</a:t>
            </a:r>
            <a:r>
              <a:rPr lang="zh-CN" altLang="en-US" sz="2000" b="1" dirty="0">
                <a:solidFill>
                  <a:srgbClr val="000000"/>
                </a:solidFill>
              </a:rPr>
              <a:t>；  </a:t>
            </a:r>
          </a:p>
          <a:p>
            <a:pPr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</a:t>
            </a:r>
            <a:r>
              <a:rPr lang="en-US" altLang="zh-CN" sz="2000" b="1" dirty="0">
                <a:solidFill>
                  <a:srgbClr val="000000"/>
                </a:solidFill>
              </a:rPr>
              <a:t>while  (p! =S) 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if  (K &lt; p-&gt;key)   {p-&gt;bf=1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p=p-&gt;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} 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else   {p-&gt;bf=-1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p=p-&gt;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}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/* </a:t>
            </a:r>
            <a:r>
              <a:rPr lang="zh-CN" altLang="en-US" sz="2000" b="1" dirty="0">
                <a:solidFill>
                  <a:srgbClr val="000000"/>
                </a:solidFill>
              </a:rPr>
              <a:t>判断失衡类型并做相应处理 *</a:t>
            </a:r>
            <a:r>
              <a:rPr lang="en-US" altLang="zh-CN" sz="2000" b="1" dirty="0">
                <a:solidFill>
                  <a:srgbClr val="000000"/>
                </a:solidFill>
              </a:rPr>
              <a:t>/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if  (A-&gt;bf==2 &amp;&amp; B-&gt;bf==1)         /* LL</a:t>
            </a:r>
            <a:r>
              <a:rPr lang="zh-CN" altLang="en-US" sz="2000" b="1" dirty="0">
                <a:solidFill>
                  <a:srgbClr val="000000"/>
                </a:solidFill>
              </a:rPr>
              <a:t>型 *</a:t>
            </a:r>
            <a:r>
              <a:rPr lang="en-US" altLang="zh-CN" sz="20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{  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1" dirty="0">
                <a:solidFill>
                  <a:srgbClr val="000000"/>
                </a:solidFill>
              </a:rPr>
              <a:t>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10778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90600" y="550863"/>
            <a:ext cx="6407523" cy="575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</a:rPr>
              <a:t>if  FA=NULL    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en-US" altLang="zh-CN" sz="2000" b="1" dirty="0">
                <a:solidFill>
                  <a:srgbClr val="000000"/>
                </a:solidFill>
              </a:rPr>
              <a:t>=B 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else  if  A=FA-&gt;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  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=B  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  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>
                <a:solidFill>
                  <a:srgbClr val="000000"/>
                </a:solidFill>
              </a:rPr>
              <a:t>； 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</a:rPr>
              <a:t>} 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else if  (A-&gt;bf==2 &amp;&amp; B-&gt;bf==-1)         /* LR</a:t>
            </a:r>
            <a:r>
              <a:rPr lang="zh-CN" altLang="en-US" sz="2000" b="1" dirty="0">
                <a:solidFill>
                  <a:srgbClr val="000000"/>
                </a:solidFill>
              </a:rPr>
              <a:t>型 *</a:t>
            </a:r>
            <a:r>
              <a:rPr lang="en-US" altLang="zh-CN" sz="20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{ 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C=B-&gt;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</a:rPr>
              <a:t>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</a:rPr>
              <a:t>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8118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14400" y="725488"/>
            <a:ext cx="6471643" cy="577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if (S-&gt;key &lt;C-&gt;key) 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{ A-&gt;bf=-1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if (S-&gt;key &gt;C-&gt;key)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B-&gt;bf=1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if  (FA==NULL)  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en-US" altLang="zh-CN" sz="2000" b="1" dirty="0">
                <a:solidFill>
                  <a:srgbClr val="000000"/>
                </a:solidFill>
              </a:rPr>
              <a:t>=C; 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 if (A==FA-&gt;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=C; 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</a:rPr>
              <a:t>} 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else if  (A-&gt;bf==-2 &amp;&amp; B-&gt;bf==1)         /* RL</a:t>
            </a:r>
            <a:r>
              <a:rPr lang="zh-CN" altLang="en-US" sz="2000" b="1" dirty="0">
                <a:solidFill>
                  <a:srgbClr val="000000"/>
                </a:solidFill>
              </a:rPr>
              <a:t>型 *</a:t>
            </a:r>
            <a:r>
              <a:rPr lang="en-US" altLang="zh-CN" sz="20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{ </a:t>
            </a:r>
          </a:p>
        </p:txBody>
      </p:sp>
    </p:spTree>
    <p:extLst>
      <p:ext uri="{BB962C8B-B14F-4D97-AF65-F5344CB8AC3E}">
        <p14:creationId xmlns:p14="http://schemas.microsoft.com/office/powerpoint/2010/main" val="5652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79512" y="685800"/>
            <a:ext cx="7416824" cy="58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C=B-&gt;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</a:rPr>
              <a:t>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</a:rPr>
              <a:t>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  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if (S-&gt;key &lt;C-&gt;key)  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B-&gt;bf=-1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if (S-&gt;key &gt;C-&gt;key) 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{ A-&gt;bf=1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if (FA==NULL)  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en-US" altLang="zh-CN" sz="2000" b="1" dirty="0">
                <a:solidFill>
                  <a:srgbClr val="000000"/>
                </a:solidFill>
              </a:rPr>
              <a:t>=C; 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else  if (A==FA-&gt;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=C; 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</a:t>
            </a:r>
            <a:r>
              <a:rPr lang="zh-CN" altLang="en-US" sz="2000" b="1" dirty="0">
                <a:solidFill>
                  <a:srgbClr val="000000"/>
                </a:solidFill>
              </a:rPr>
              <a:t>；   </a:t>
            </a:r>
          </a:p>
          <a:p>
            <a:pPr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</a:t>
            </a:r>
            <a:r>
              <a:rPr lang="en-US" altLang="zh-CN" sz="2000" b="1" dirty="0">
                <a:solidFill>
                  <a:srgbClr val="000000"/>
                </a:solidFill>
              </a:rPr>
              <a:t>} </a:t>
            </a:r>
          </a:p>
        </p:txBody>
      </p:sp>
    </p:spTree>
    <p:extLst>
      <p:ext uri="{BB962C8B-B14F-4D97-AF65-F5344CB8AC3E}">
        <p14:creationId xmlns:p14="http://schemas.microsoft.com/office/powerpoint/2010/main" val="26027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99592" y="1196752"/>
            <a:ext cx="751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结点的平衡因子：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该结点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的右子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树的深度减去它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的左子树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的深度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11561" y="2347689"/>
            <a:ext cx="828092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显然：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对于平衡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二叉树所有结点的平衡因子只可能为：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0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27585" y="742950"/>
            <a:ext cx="6702370" cy="539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else if  (A-&gt;bf==-2 &amp;&amp; B-&gt;bf==-1)         /* RR</a:t>
            </a:r>
            <a:r>
              <a:rPr lang="zh-CN" altLang="en-US" sz="2000" b="1" dirty="0">
                <a:solidFill>
                  <a:srgbClr val="000000"/>
                </a:solidFill>
              </a:rPr>
              <a:t>型 *</a:t>
            </a:r>
            <a:r>
              <a:rPr lang="en-US" altLang="zh-CN" sz="20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{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   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</a:rPr>
              <a:t>if (FA==NULL)  *</a:t>
            </a:r>
            <a:r>
              <a:rPr lang="en-US" altLang="zh-CN" sz="2000" b="1" dirty="0" err="1">
                <a:solidFill>
                  <a:srgbClr val="000000"/>
                </a:solidFill>
              </a:rPr>
              <a:t>avlt</a:t>
            </a:r>
            <a:r>
              <a:rPr lang="en-US" altLang="zh-CN" sz="2000" b="1" dirty="0">
                <a:solidFill>
                  <a:srgbClr val="000000"/>
                </a:solidFill>
              </a:rPr>
              <a:t>=B; 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else  if  (A==FA-&gt;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=B; 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>
                <a:solidFill>
                  <a:srgbClr val="000000"/>
                </a:solidFill>
              </a:rPr>
              <a:t>；   </a:t>
            </a:r>
          </a:p>
          <a:p>
            <a:pPr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</a:t>
            </a:r>
            <a:r>
              <a:rPr lang="en-US" altLang="zh-CN" sz="2000" b="1" dirty="0">
                <a:solidFill>
                  <a:srgbClr val="000000"/>
                </a:solidFill>
              </a:rPr>
              <a:t>}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}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29061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96"/>
          <p:cNvSpPr txBox="1">
            <a:spLocks noChangeArrowheads="1"/>
          </p:cNvSpPr>
          <p:nvPr/>
        </p:nvSpPr>
        <p:spPr bwMode="auto">
          <a:xfrm>
            <a:off x="1146091" y="1196752"/>
            <a:ext cx="72072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LL</a:t>
            </a:r>
          </a:p>
        </p:txBody>
      </p: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1146091" y="2279032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LR</a:t>
            </a:r>
          </a:p>
        </p:txBody>
      </p:sp>
      <p:sp>
        <p:nvSpPr>
          <p:cNvPr id="53" name="Text Box 120"/>
          <p:cNvSpPr txBox="1">
            <a:spLocks noChangeArrowheads="1"/>
          </p:cNvSpPr>
          <p:nvPr/>
        </p:nvSpPr>
        <p:spPr bwMode="auto">
          <a:xfrm>
            <a:off x="1146091" y="353224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RR</a:t>
            </a:r>
          </a:p>
        </p:txBody>
      </p:sp>
      <p:sp>
        <p:nvSpPr>
          <p:cNvPr id="54" name="Text Box 134"/>
          <p:cNvSpPr txBox="1">
            <a:spLocks noChangeArrowheads="1"/>
          </p:cNvSpPr>
          <p:nvPr/>
        </p:nvSpPr>
        <p:spPr bwMode="auto">
          <a:xfrm>
            <a:off x="1146091" y="4762501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RL</a:t>
            </a:r>
          </a:p>
        </p:txBody>
      </p:sp>
    </p:spTree>
    <p:extLst>
      <p:ext uri="{BB962C8B-B14F-4D97-AF65-F5344CB8AC3E}">
        <p14:creationId xmlns:p14="http://schemas.microsoft.com/office/powerpoint/2010/main" val="36770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5288"/>
              </p:ext>
            </p:extLst>
          </p:nvPr>
        </p:nvGraphicFramePr>
        <p:xfrm>
          <a:off x="1305992" y="1124744"/>
          <a:ext cx="3055938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图片" r:id="rId3" imgW="1389960" imgH="1106280" progId="Word.Picture.8">
                  <p:embed/>
                </p:oleObj>
              </mc:Choice>
              <mc:Fallback>
                <p:oleObj name="图片" r:id="rId3" imgW="1389960" imgH="11062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78" b="-10611"/>
                      <a:stretch>
                        <a:fillRect/>
                      </a:stretch>
                    </p:blipFill>
                    <p:spPr bwMode="auto">
                      <a:xfrm>
                        <a:off x="1305992" y="1124744"/>
                        <a:ext cx="3055938" cy="286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99592" y="4077494"/>
            <a:ext cx="2959100" cy="641350"/>
          </a:xfrm>
          <a:prstGeom prst="rect">
            <a:avLst/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</a:rPr>
              <a:t>各点的平衡因子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9992" y="1340768"/>
            <a:ext cx="43620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表示该结点左右子树高度相等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2765" y="2276872"/>
            <a:ext cx="438931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表示该结点右子树高度比左子树高度多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3588129"/>
            <a:ext cx="438931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表示该结点左子树高度比右子树高度多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0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0825" y="1339850"/>
            <a:ext cx="3505200" cy="2743200"/>
            <a:chOff x="2592" y="2400"/>
            <a:chExt cx="2208" cy="1728"/>
          </a:xfrm>
        </p:grpSpPr>
        <p:sp>
          <p:nvSpPr>
            <p:cNvPr id="3" name="Oval 17"/>
            <p:cNvSpPr>
              <a:spLocks noChangeArrowheads="1"/>
            </p:cNvSpPr>
            <p:nvPr/>
          </p:nvSpPr>
          <p:spPr bwMode="auto">
            <a:xfrm>
              <a:off x="403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5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val 18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4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45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8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3072" y="336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2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2592" y="384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379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>
              <a:off x="3312" y="312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 flipH="1">
              <a:off x="2832" y="360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27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1116013" y="5011738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rgbClr val="993300"/>
                </a:solidFill>
                <a:ea typeface="隶书" pitchFamily="49" charset="-122"/>
              </a:rPr>
              <a:t>非平衡树</a:t>
            </a:r>
            <a:endParaRPr lang="zh-CN" altLang="en-US" sz="3600" b="0">
              <a:solidFill>
                <a:srgbClr val="993300"/>
              </a:solidFill>
              <a:ea typeface="隶书" pitchFamily="49" charset="-122"/>
            </a:endParaRPr>
          </a:p>
        </p:txBody>
      </p: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828675" y="4219575"/>
            <a:ext cx="3025775" cy="647700"/>
            <a:chOff x="3061" y="2478"/>
            <a:chExt cx="1906" cy="408"/>
          </a:xfrm>
        </p:grpSpPr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3061" y="2478"/>
              <a:ext cx="19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平衡因子 </a:t>
              </a: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&gt;1</a:t>
              </a: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107" y="2523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4328" y="2511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323850" y="32115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0</a:t>
            </a:r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1042988" y="2492375"/>
            <a:ext cx="504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-1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1774826" y="177165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-2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2555875" y="908050"/>
            <a:ext cx="43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-2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348038" y="170021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0</a:t>
            </a:r>
          </a:p>
        </p:txBody>
      </p:sp>
      <p:grpSp>
        <p:nvGrpSpPr>
          <p:cNvPr id="22" name="Group 53"/>
          <p:cNvGrpSpPr>
            <a:grpSpLocks/>
          </p:cNvGrpSpPr>
          <p:nvPr/>
        </p:nvGrpSpPr>
        <p:grpSpPr bwMode="auto">
          <a:xfrm>
            <a:off x="5694363" y="1700214"/>
            <a:ext cx="1981200" cy="2195513"/>
            <a:chOff x="912" y="2400"/>
            <a:chExt cx="1248" cy="1383"/>
          </a:xfrm>
        </p:grpSpPr>
        <p:sp>
          <p:nvSpPr>
            <p:cNvPr id="23" name="Oval 54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5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55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4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8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1513" y="349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2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1191" y="3120"/>
              <a:ext cx="424" cy="34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6724811" y="3137694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 dirty="0">
                <a:latin typeface="Tahoma" pitchFamily="34" charset="0"/>
              </a:rPr>
              <a:t>0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7307263" y="198755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0</a:t>
            </a:r>
          </a:p>
        </p:txBody>
      </p: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5724525" y="2060575"/>
            <a:ext cx="427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1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6443662" y="133985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-1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grpSp>
        <p:nvGrpSpPr>
          <p:cNvPr id="34" name="Group 65"/>
          <p:cNvGrpSpPr>
            <a:grpSpLocks/>
          </p:cNvGrpSpPr>
          <p:nvPr/>
        </p:nvGrpSpPr>
        <p:grpSpPr bwMode="auto">
          <a:xfrm>
            <a:off x="4930775" y="4148138"/>
            <a:ext cx="3025775" cy="647700"/>
            <a:chOff x="3061" y="2478"/>
            <a:chExt cx="1906" cy="408"/>
          </a:xfrm>
        </p:grpSpPr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3061" y="2478"/>
              <a:ext cx="19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平衡因子 </a:t>
              </a:r>
              <a:r>
                <a:rPr kumimoji="0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&lt;=1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>
              <a:off x="3107" y="2523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4328" y="2511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5508625" y="5011738"/>
            <a:ext cx="217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rgbClr val="993300"/>
                </a:solidFill>
                <a:ea typeface="隶书" pitchFamily="49" charset="-122"/>
              </a:rPr>
              <a:t>平衡树</a:t>
            </a:r>
            <a:endParaRPr lang="zh-CN" altLang="en-US" sz="3600" b="0">
              <a:solidFill>
                <a:srgbClr val="9933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9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1"/>
          <p:cNvSpPr txBox="1">
            <a:spLocks noChangeArrowheads="1"/>
          </p:cNvSpPr>
          <p:nvPr/>
        </p:nvSpPr>
        <p:spPr bwMode="auto">
          <a:xfrm>
            <a:off x="503548" y="909508"/>
            <a:ext cx="8568952" cy="1340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为了能使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构造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的二叉排序树是一颗</a:t>
            </a:r>
            <a:r>
              <a:rPr kumimoji="0" lang="zh-CN" altLang="en-US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平衡二叉排序树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，关键是每次向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二叉排序树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中插入结点时，要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保持所有结点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的平衡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因子满足平衡二叉排序树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的要求。</a:t>
            </a:r>
          </a:p>
        </p:txBody>
      </p:sp>
      <p:sp>
        <p:nvSpPr>
          <p:cNvPr id="3" name="Text Box 1051"/>
          <p:cNvSpPr txBox="1">
            <a:spLocks noChangeArrowheads="1"/>
          </p:cNvSpPr>
          <p:nvPr/>
        </p:nvSpPr>
        <p:spPr bwMode="auto">
          <a:xfrm>
            <a:off x="503548" y="3356992"/>
            <a:ext cx="8568952" cy="8973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如果因为插入新结点导致出现某个结点，其平衡因子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不满足</a:t>
            </a:r>
            <a:endParaRPr kumimoji="0" lang="en-US" altLang="zh-CN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平衡因子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|&lt;=1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则要根据失衡情况，做出相应的调整。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2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85763" y="1673225"/>
            <a:ext cx="82819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最小不平衡子树：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在平衡</a:t>
            </a:r>
            <a:r>
              <a:rPr kumimoji="0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二叉排序树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的构造过程中，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以距离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插入结点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最近的、且平衡因子的绝对值大于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的结点为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的子树。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3" name="Group 1106"/>
          <p:cNvGrpSpPr>
            <a:grpSpLocks/>
          </p:cNvGrpSpPr>
          <p:nvPr/>
        </p:nvGrpSpPr>
        <p:grpSpPr bwMode="auto">
          <a:xfrm>
            <a:off x="3402013" y="3249613"/>
            <a:ext cx="3105150" cy="2339975"/>
            <a:chOff x="2200" y="1848"/>
            <a:chExt cx="1956" cy="1474"/>
          </a:xfrm>
        </p:grpSpPr>
        <p:sp>
          <p:nvSpPr>
            <p:cNvPr id="4" name="Oval 1092"/>
            <p:cNvSpPr>
              <a:spLocks noChangeArrowheads="1"/>
            </p:cNvSpPr>
            <p:nvPr/>
          </p:nvSpPr>
          <p:spPr bwMode="auto">
            <a:xfrm>
              <a:off x="3249" y="184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5" name="Line 1097"/>
            <p:cNvSpPr>
              <a:spLocks noChangeShapeType="1"/>
            </p:cNvSpPr>
            <p:nvPr/>
          </p:nvSpPr>
          <p:spPr bwMode="auto">
            <a:xfrm flipH="1">
              <a:off x="2965" y="2132"/>
              <a:ext cx="328" cy="31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1098"/>
            <p:cNvSpPr>
              <a:spLocks noChangeShapeType="1"/>
            </p:cNvSpPr>
            <p:nvPr/>
          </p:nvSpPr>
          <p:spPr bwMode="auto">
            <a:xfrm flipH="1">
              <a:off x="2436" y="2660"/>
              <a:ext cx="300" cy="3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100"/>
            <p:cNvSpPr>
              <a:spLocks noChangeShapeType="1"/>
            </p:cNvSpPr>
            <p:nvPr/>
          </p:nvSpPr>
          <p:spPr bwMode="auto">
            <a:xfrm>
              <a:off x="3560" y="2103"/>
              <a:ext cx="341" cy="2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1102"/>
            <p:cNvSpPr>
              <a:spLocks noChangeArrowheads="1"/>
            </p:cNvSpPr>
            <p:nvPr/>
          </p:nvSpPr>
          <p:spPr bwMode="auto">
            <a:xfrm>
              <a:off x="2682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9" name="Oval 1103"/>
            <p:cNvSpPr>
              <a:spLocks noChangeArrowheads="1"/>
            </p:cNvSpPr>
            <p:nvPr/>
          </p:nvSpPr>
          <p:spPr bwMode="auto">
            <a:xfrm>
              <a:off x="2200" y="2982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0" name="Oval 1104"/>
            <p:cNvSpPr>
              <a:spLocks noChangeArrowheads="1"/>
            </p:cNvSpPr>
            <p:nvPr/>
          </p:nvSpPr>
          <p:spPr bwMode="auto">
            <a:xfrm>
              <a:off x="3816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grpSp>
        <p:nvGrpSpPr>
          <p:cNvPr id="11" name="Group 1107"/>
          <p:cNvGrpSpPr>
            <a:grpSpLocks/>
          </p:cNvGrpSpPr>
          <p:nvPr/>
        </p:nvGrpSpPr>
        <p:grpSpPr bwMode="auto">
          <a:xfrm>
            <a:off x="2636838" y="5500688"/>
            <a:ext cx="836612" cy="1079500"/>
            <a:chOff x="1661" y="3465"/>
            <a:chExt cx="527" cy="680"/>
          </a:xfrm>
        </p:grpSpPr>
        <p:sp>
          <p:nvSpPr>
            <p:cNvPr id="12" name="Line 1099"/>
            <p:cNvSpPr>
              <a:spLocks noChangeShapeType="1"/>
            </p:cNvSpPr>
            <p:nvPr/>
          </p:nvSpPr>
          <p:spPr bwMode="auto">
            <a:xfrm flipH="1">
              <a:off x="1887" y="3465"/>
              <a:ext cx="301" cy="36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105"/>
            <p:cNvSpPr>
              <a:spLocks noChangeArrowheads="1"/>
            </p:cNvSpPr>
            <p:nvPr/>
          </p:nvSpPr>
          <p:spPr bwMode="auto">
            <a:xfrm>
              <a:off x="1661" y="3805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4" name="Oval 1101"/>
          <p:cNvSpPr>
            <a:spLocks noChangeArrowheads="1"/>
          </p:cNvSpPr>
          <p:nvPr/>
        </p:nvSpPr>
        <p:spPr bwMode="auto">
          <a:xfrm>
            <a:off x="4151313" y="4059238"/>
            <a:ext cx="576262" cy="576262"/>
          </a:xfrm>
          <a:prstGeom prst="ellipse">
            <a:avLst/>
          </a:prstGeom>
          <a:gradFill rotWithShape="1">
            <a:gsLst>
              <a:gs pos="0">
                <a:srgbClr val="FF5050"/>
              </a:gs>
              <a:gs pos="100000">
                <a:srgbClr val="762525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4</a:t>
            </a: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5704867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3226" y="4808538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-1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2526" y="3892085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-2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6756" y="3011278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-2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3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b="1" dirty="0" smtClean="0">
            <a:solidFill>
              <a:schemeClr val="tx1">
                <a:lumMod val="50000"/>
              </a:schemeClr>
            </a:solidFill>
            <a:latin typeface="+mn-ea"/>
            <a:ea typeface="+mn-ea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16669</TotalTime>
  <Words>3786</Words>
  <Application>Microsoft Office PowerPoint</Application>
  <PresentationFormat>全屏显示(4:3)</PresentationFormat>
  <Paragraphs>634</Paragraphs>
  <Slides>51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Nature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keji</cp:lastModifiedBy>
  <cp:revision>809</cp:revision>
  <cp:lastPrinted>1601-01-01T00:00:00Z</cp:lastPrinted>
  <dcterms:created xsi:type="dcterms:W3CDTF">1601-01-01T00:00:00Z</dcterms:created>
  <dcterms:modified xsi:type="dcterms:W3CDTF">2017-11-09T03:15:23Z</dcterms:modified>
</cp:coreProperties>
</file>