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3" r:id="rId2"/>
  </p:sldMasterIdLst>
  <p:notesMasterIdLst>
    <p:notesMasterId r:id="rId56"/>
  </p:notesMasterIdLst>
  <p:handoutMasterIdLst>
    <p:handoutMasterId r:id="rId57"/>
  </p:handoutMasterIdLst>
  <p:sldIdLst>
    <p:sldId id="257" r:id="rId3"/>
    <p:sldId id="578" r:id="rId4"/>
    <p:sldId id="739" r:id="rId5"/>
    <p:sldId id="740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48" r:id="rId14"/>
    <p:sldId id="774" r:id="rId15"/>
    <p:sldId id="775" r:id="rId16"/>
    <p:sldId id="773" r:id="rId17"/>
    <p:sldId id="749" r:id="rId18"/>
    <p:sldId id="752" r:id="rId19"/>
    <p:sldId id="753" r:id="rId20"/>
    <p:sldId id="755" r:id="rId21"/>
    <p:sldId id="754" r:id="rId22"/>
    <p:sldId id="776" r:id="rId23"/>
    <p:sldId id="777" r:id="rId24"/>
    <p:sldId id="756" r:id="rId25"/>
    <p:sldId id="757" r:id="rId26"/>
    <p:sldId id="779" r:id="rId27"/>
    <p:sldId id="778" r:id="rId28"/>
    <p:sldId id="758" r:id="rId29"/>
    <p:sldId id="759" r:id="rId30"/>
    <p:sldId id="760" r:id="rId31"/>
    <p:sldId id="761" r:id="rId32"/>
    <p:sldId id="762" r:id="rId33"/>
    <p:sldId id="763" r:id="rId34"/>
    <p:sldId id="789" r:id="rId35"/>
    <p:sldId id="791" r:id="rId36"/>
    <p:sldId id="790" r:id="rId37"/>
    <p:sldId id="780" r:id="rId38"/>
    <p:sldId id="781" r:id="rId39"/>
    <p:sldId id="782" r:id="rId40"/>
    <p:sldId id="783" r:id="rId41"/>
    <p:sldId id="784" r:id="rId42"/>
    <p:sldId id="785" r:id="rId43"/>
    <p:sldId id="786" r:id="rId44"/>
    <p:sldId id="792" r:id="rId45"/>
    <p:sldId id="793" r:id="rId46"/>
    <p:sldId id="787" r:id="rId47"/>
    <p:sldId id="788" r:id="rId48"/>
    <p:sldId id="765" r:id="rId49"/>
    <p:sldId id="764" r:id="rId50"/>
    <p:sldId id="766" r:id="rId51"/>
    <p:sldId id="767" r:id="rId52"/>
    <p:sldId id="768" r:id="rId53"/>
    <p:sldId id="770" r:id="rId54"/>
    <p:sldId id="771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C3300"/>
    <a:srgbClr val="003399"/>
    <a:srgbClr val="9966FF"/>
    <a:srgbClr val="FFFF00"/>
    <a:srgbClr val="008000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2" autoAdjust="0"/>
    <p:restoredTop sz="97173" autoAdjust="0"/>
  </p:normalViewPr>
  <p:slideViewPr>
    <p:cSldViewPr>
      <p:cViewPr>
        <p:scale>
          <a:sx n="100" d="100"/>
          <a:sy n="100" d="100"/>
        </p:scale>
        <p:origin x="-236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6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数据结构课件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FA127A-43E2-4EC9-961E-48DA00852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42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6AEB3D-7E70-4ACE-9EB5-15E0E5E3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5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DC7DF02-351A-46B2-BB1E-FB42B7590F30}" type="slidenum">
              <a:rPr lang="en-US" altLang="zh-CN" sz="1200" smtClean="0"/>
              <a:pPr eaLnBrk="1" hangingPunct="1"/>
              <a:t>1</a:t>
            </a:fld>
            <a:endParaRPr lang="en-US" altLang="zh-CN" sz="12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87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5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45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6043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5386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0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850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90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28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10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00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25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9125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961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90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6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7981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4A27-F94E-4003-A643-815A093BD1FB}" type="slidenum">
              <a:rPr lang="en-US" altLang="zh-CN">
                <a:solidFill>
                  <a:srgbClr val="5B5249"/>
                </a:solidFill>
                <a:latin typeface="Times New Roman"/>
                <a:ea typeface="宋体"/>
              </a:rPr>
              <a:pPr>
                <a:defRPr/>
              </a:pPr>
              <a:t>‹#›</a:t>
            </a:fld>
            <a:endParaRPr lang="en-US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263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3696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1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75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2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194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686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940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5B5249"/>
              </a:solidFill>
              <a:latin typeface="Times New Roman"/>
              <a:ea typeface="宋体"/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140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1885098" y="2132856"/>
            <a:ext cx="5638800" cy="1057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000" b="1" kern="10" dirty="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彩云"/>
                <a:ea typeface="华文彩云"/>
              </a:rPr>
              <a:t>数据结构与算法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29084" y="2060848"/>
            <a:ext cx="6754812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hlink"/>
                </a:solidFill>
              </a:rPr>
              <a:t>a(+)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b(+)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c(+)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c(-)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b(-)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a(-)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7725221" y="2060848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hlink"/>
                </a:solidFill>
              </a:rPr>
              <a:t>c,b,a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    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521146" y="2914923"/>
            <a:ext cx="68389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336699"/>
                </a:solidFill>
              </a:rPr>
              <a:t>a(+)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  <a:sym typeface="Wingdings" pitchFamily="2" charset="2"/>
              </a:rPr>
              <a:t>a(-)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</a:rPr>
              <a:t>b(+)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  <a:sym typeface="Wingdings" pitchFamily="2" charset="2"/>
              </a:rPr>
              <a:t>b(-)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</a:rPr>
              <a:t>c(+)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</a:rPr>
              <a:t>c(-)</a:t>
            </a:r>
            <a:endParaRPr lang="en-US" altLang="zh-CN" sz="2400" b="1" dirty="0">
              <a:solidFill>
                <a:srgbClr val="336699"/>
              </a:solidFill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7664896" y="2914923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tx2"/>
                </a:solidFill>
              </a:rPr>
              <a:t>a,b,c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521146" y="3829323"/>
            <a:ext cx="6838950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hlink"/>
                </a:solidFill>
              </a:rPr>
              <a:t>a(+)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a(-)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b(+)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c(-)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(-)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7649021" y="3829323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hlink"/>
                </a:solidFill>
              </a:rPr>
              <a:t>a,c,b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 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529084" y="4727848"/>
            <a:ext cx="67548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336699"/>
                </a:solidFill>
              </a:rPr>
              <a:t>a(+)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  <a:sym typeface="Wingdings" pitchFamily="2" charset="2"/>
              </a:rPr>
              <a:t>b(+)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</a:rPr>
              <a:t>b(-)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  <a:sym typeface="Wingdings" pitchFamily="2" charset="2"/>
              </a:rPr>
              <a:t>a(-)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</a:rPr>
              <a:t>c(+) </a:t>
            </a:r>
            <a:r>
              <a:rPr lang="en-US" altLang="zh-CN" sz="2400" b="1" dirty="0">
                <a:solidFill>
                  <a:srgbClr val="336699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rgbClr val="336699"/>
                </a:solidFill>
                <a:sym typeface="Wingdings" pitchFamily="2" charset="2"/>
              </a:rPr>
              <a:t>c</a:t>
            </a:r>
            <a:r>
              <a:rPr lang="en-US" altLang="zh-CN" sz="2400" b="1" dirty="0" smtClean="0">
                <a:solidFill>
                  <a:srgbClr val="336699"/>
                </a:solidFill>
              </a:rPr>
              <a:t>(-)</a:t>
            </a:r>
            <a:endParaRPr lang="en-US" altLang="zh-CN" sz="2400" b="1" dirty="0">
              <a:solidFill>
                <a:srgbClr val="336699"/>
              </a:solidFill>
            </a:endParaRP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7664896" y="474372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tx2"/>
                </a:solidFill>
              </a:rPr>
              <a:t>b,a,c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 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522734" y="5615261"/>
            <a:ext cx="6754812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hlink"/>
                </a:solidFill>
              </a:rPr>
              <a:t>a(+)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b(+)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b(-)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c(+)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c(-) </a:t>
            </a:r>
            <a:r>
              <a:rPr lang="en-US" altLang="zh-CN" sz="2400" b="1" dirty="0">
                <a:solidFill>
                  <a:schemeClr val="hlink"/>
                </a:solidFill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(-)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7729984" y="563589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hlink"/>
                </a:solidFill>
              </a:rPr>
              <a:t>b,c,a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 </a:t>
            </a:r>
            <a:endParaRPr lang="en-US" altLang="zh-CN" sz="2400" b="1" dirty="0">
              <a:solidFill>
                <a:schemeClr val="hlink"/>
              </a:solidFill>
            </a:endParaRP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514350" y="764704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</p:spTree>
    <p:extLst>
      <p:ext uri="{BB962C8B-B14F-4D97-AF65-F5344CB8AC3E}">
        <p14:creationId xmlns:p14="http://schemas.microsoft.com/office/powerpoint/2010/main" val="620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 animBg="1" autoUpdateAnimBg="0"/>
      <p:bldP spid="81927" grpId="0" autoUpdateAnimBg="0"/>
      <p:bldP spid="81928" grpId="0" animBg="1" autoUpdateAnimBg="0"/>
      <p:bldP spid="81929" grpId="0" autoUpdateAnimBg="0"/>
      <p:bldP spid="81930" grpId="0" animBg="1" autoUpdateAnimBg="0"/>
      <p:bldP spid="81931" grpId="0" autoUpdateAnimBg="0"/>
      <p:bldP spid="81932" grpId="0" animBg="1" autoUpdateAnimBg="0"/>
      <p:bldP spid="81933" grpId="0" autoUpdateAnimBg="0"/>
      <p:bldP spid="81934" grpId="0" animBg="1" autoUpdateAnimBg="0"/>
      <p:bldP spid="819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514350" y="764704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043608" y="2653730"/>
            <a:ext cx="7019924" cy="646113"/>
            <a:chOff x="499" y="1650"/>
            <a:chExt cx="4422" cy="407"/>
          </a:xfrm>
        </p:grpSpPr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499" y="1650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650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924" y="1650"/>
              <a:ext cx="399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lvl="0" eaLnBrk="1" hangingPunct="1"/>
              <a:r>
                <a:rPr lang="zh-CN" altLang="en-US" sz="36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</a:rPr>
                <a:t>有无可能出栈序列是：</a:t>
              </a:r>
              <a:r>
                <a:rPr lang="en-US" altLang="zh-CN" sz="36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pitchFamily="2" charset="-122"/>
                </a:rPr>
                <a:t>cab</a:t>
              </a:r>
              <a:endParaRPr lang="zh-CN" altLang="en-US" sz="36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85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415800" y="1268760"/>
            <a:ext cx="8548688" cy="2400657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>
                <a:solidFill>
                  <a:srgbClr val="000099"/>
                </a:solidFill>
                <a:latin typeface="Arial" charset="0"/>
              </a:rPr>
              <a:t>〖习题〗</a:t>
            </a:r>
            <a:r>
              <a:rPr lang="zh-CN" altLang="en-US" sz="3000" b="1" dirty="0" smtClean="0">
                <a:solidFill>
                  <a:srgbClr val="000099"/>
                </a:solidFill>
                <a:latin typeface="Arial" charset="0"/>
              </a:rPr>
              <a:t>有序列</a:t>
            </a: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BASURN</a:t>
            </a:r>
            <a:r>
              <a:rPr lang="zh-CN" altLang="en-US" sz="3000" b="1" dirty="0" smtClean="0">
                <a:solidFill>
                  <a:srgbClr val="000099"/>
                </a:solidFill>
                <a:latin typeface="Arial" charset="0"/>
              </a:rPr>
              <a:t>依次</a:t>
            </a:r>
            <a:r>
              <a:rPr lang="zh-CN" altLang="en-US" sz="3000" b="1" dirty="0">
                <a:solidFill>
                  <a:srgbClr val="000099"/>
                </a:solidFill>
                <a:latin typeface="Arial" charset="0"/>
              </a:rPr>
              <a:t>进栈，且每个元素只允许进一次栈，</a:t>
            </a:r>
            <a:r>
              <a:rPr lang="zh-CN" altLang="en-US" sz="3000" b="1" dirty="0" smtClean="0">
                <a:solidFill>
                  <a:srgbClr val="000099"/>
                </a:solidFill>
                <a:latin typeface="Arial" charset="0"/>
              </a:rPr>
              <a:t>则得不到的输出序列是______</a:t>
            </a:r>
            <a:endParaRPr lang="zh-CN" altLang="en-US" sz="3000" b="1" dirty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a)BUSANR</a:t>
            </a:r>
            <a:r>
              <a:rPr lang="zh-CN" altLang="en-US" sz="3000" b="1" dirty="0">
                <a:solidFill>
                  <a:srgbClr val="000099"/>
                </a:solidFill>
                <a:latin typeface="Arial" charset="0"/>
              </a:rPr>
              <a:t>	 </a:t>
            </a: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b)</a:t>
            </a:r>
            <a:r>
              <a:rPr lang="en-US" altLang="zh-CN" sz="3000" b="1" dirty="0">
                <a:solidFill>
                  <a:srgbClr val="000099"/>
                </a:solidFill>
                <a:latin typeface="Arial" charset="0"/>
              </a:rPr>
              <a:t> ARUNSB</a:t>
            </a:r>
            <a:endParaRPr lang="en-US" altLang="zh-CN" sz="3000" b="1" u="sng" dirty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c)URSANB	 d)</a:t>
            </a:r>
            <a:r>
              <a:rPr lang="en-US" altLang="zh-CN" sz="3000" b="1" dirty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RNSABU</a:t>
            </a:r>
            <a:endParaRPr lang="en-US" altLang="zh-CN" sz="3000" b="1" u="sng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32804" name="Text Box 4"/>
          <p:cNvSpPr txBox="1">
            <a:spLocks noChangeArrowheads="1"/>
          </p:cNvSpPr>
          <p:nvPr/>
        </p:nvSpPr>
        <p:spPr bwMode="auto">
          <a:xfrm>
            <a:off x="415800" y="3635439"/>
            <a:ext cx="8534400" cy="2400657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000099"/>
                </a:solidFill>
                <a:latin typeface="Arial" charset="0"/>
              </a:rPr>
              <a:t>〖习题〗</a:t>
            </a:r>
            <a:r>
              <a:rPr lang="zh-CN" altLang="en-US" sz="3000" b="1" dirty="0">
                <a:solidFill>
                  <a:srgbClr val="000099"/>
                </a:solidFill>
                <a:latin typeface="Arial" charset="0"/>
              </a:rPr>
              <a:t>若一个栈的输入序列是1，2</a:t>
            </a:r>
            <a:r>
              <a:rPr lang="zh-CN" altLang="en-US" sz="3000" b="1" dirty="0" smtClean="0">
                <a:solidFill>
                  <a:srgbClr val="000099"/>
                </a:solidFill>
                <a:latin typeface="Arial" charset="0"/>
              </a:rPr>
              <a:t>，</a:t>
            </a: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3，4，</a:t>
            </a:r>
            <a:r>
              <a:rPr lang="zh-CN" altLang="en-US" sz="3000" b="1" dirty="0" smtClean="0">
                <a:solidFill>
                  <a:srgbClr val="000099"/>
                </a:solidFill>
                <a:latin typeface="Arial" charset="0"/>
              </a:rPr>
              <a:t>则可以得到的输出序列是______</a:t>
            </a:r>
            <a:endParaRPr lang="zh-CN" altLang="en-US" sz="3000" b="1" dirty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a)3,1,4,2</a:t>
            </a:r>
            <a:r>
              <a:rPr lang="zh-CN" altLang="en-US" sz="3000" b="1" dirty="0">
                <a:solidFill>
                  <a:srgbClr val="000099"/>
                </a:solidFill>
                <a:latin typeface="Arial" charset="0"/>
              </a:rPr>
              <a:t>	 </a:t>
            </a:r>
            <a:r>
              <a:rPr lang="en-US" altLang="zh-CN" sz="3000" b="1" dirty="0">
                <a:solidFill>
                  <a:srgbClr val="000099"/>
                </a:solidFill>
                <a:latin typeface="Arial" charset="0"/>
              </a:rPr>
              <a:t>b) </a:t>
            </a: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4,3,1,2</a:t>
            </a:r>
            <a:endParaRPr lang="en-US" altLang="zh-CN" sz="3000" b="1" u="sng" dirty="0">
              <a:solidFill>
                <a:srgbClr val="000099"/>
              </a:solidFill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c)4,1,2,3</a:t>
            </a:r>
            <a:r>
              <a:rPr lang="en-US" altLang="zh-CN" sz="3000" b="1" dirty="0">
                <a:solidFill>
                  <a:srgbClr val="000099"/>
                </a:solidFill>
                <a:latin typeface="Arial" charset="0"/>
              </a:rPr>
              <a:t>	 d) </a:t>
            </a:r>
            <a:r>
              <a:rPr lang="en-US" altLang="zh-CN" sz="3000" b="1" dirty="0" smtClean="0">
                <a:solidFill>
                  <a:srgbClr val="000099"/>
                </a:solidFill>
                <a:latin typeface="Arial" charset="0"/>
              </a:rPr>
              <a:t>1,3,4,2</a:t>
            </a:r>
            <a:endParaRPr lang="en-US" altLang="zh-CN" sz="3000" b="1" u="sng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32808" name="Freeform 8"/>
          <p:cNvSpPr>
            <a:spLocks/>
          </p:cNvSpPr>
          <p:nvPr/>
        </p:nvSpPr>
        <p:spPr bwMode="auto">
          <a:xfrm>
            <a:off x="5580112" y="3173760"/>
            <a:ext cx="457200" cy="381000"/>
          </a:xfrm>
          <a:custGeom>
            <a:avLst/>
            <a:gdLst>
              <a:gd name="T0" fmla="*/ 0 w 288"/>
              <a:gd name="T1" fmla="*/ 2147483647 h 240"/>
              <a:gd name="T2" fmla="*/ 2147483647 w 288"/>
              <a:gd name="T3" fmla="*/ 2147483647 h 240"/>
              <a:gd name="T4" fmla="*/ 2147483647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0" y="96"/>
                </a:moveTo>
                <a:lnTo>
                  <a:pt x="96" y="24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32809" name="Freeform 9"/>
          <p:cNvSpPr>
            <a:spLocks/>
          </p:cNvSpPr>
          <p:nvPr/>
        </p:nvSpPr>
        <p:spPr bwMode="auto">
          <a:xfrm>
            <a:off x="4454400" y="5530004"/>
            <a:ext cx="457200" cy="381000"/>
          </a:xfrm>
          <a:custGeom>
            <a:avLst/>
            <a:gdLst>
              <a:gd name="T0" fmla="*/ 0 w 288"/>
              <a:gd name="T1" fmla="*/ 2147483647 h 240"/>
              <a:gd name="T2" fmla="*/ 2147483647 w 288"/>
              <a:gd name="T3" fmla="*/ 2147483647 h 240"/>
              <a:gd name="T4" fmla="*/ 2147483647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0" y="96"/>
                </a:moveTo>
                <a:lnTo>
                  <a:pt x="96" y="240"/>
                </a:lnTo>
                <a:lnTo>
                  <a:pt x="288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770299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nimBg="1" autoUpdateAnimBg="0"/>
      <p:bldP spid="332804" grpId="0" animBg="1" autoUpdateAnimBg="0"/>
      <p:bldP spid="332808" grpId="0" animBg="1"/>
      <p:bldP spid="3328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55576" y="764704"/>
            <a:ext cx="4896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栈的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回顾）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906" y="1700808"/>
            <a:ext cx="8207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是一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种特殊的线性表，它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只允许在表的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一端进行进行插入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删除操作。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4941167"/>
            <a:ext cx="8207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将允许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进行插入、删除操作的一端称为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顶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另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一端被称为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11560" y="2780928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815975" indent="-4572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两种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存储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结构：</a:t>
            </a: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顺序存储结构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链式存储结构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顺序存储的栈称为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顺序栈</a:t>
            </a:r>
            <a:endParaRPr lang="en-US" altLang="zh-CN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链式存储的栈称为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链栈</a:t>
            </a:r>
          </a:p>
        </p:txBody>
      </p:sp>
    </p:spTree>
    <p:extLst>
      <p:ext uri="{BB962C8B-B14F-4D97-AF65-F5344CB8AC3E}">
        <p14:creationId xmlns:p14="http://schemas.microsoft.com/office/powerpoint/2010/main" val="25492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55576" y="764704"/>
            <a:ext cx="4896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栈的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回顾）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040" y="2276872"/>
            <a:ext cx="8207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处于栈顶位置的元素称为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栈顶元素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040" y="3284984"/>
            <a:ext cx="8207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栈中含有的数据元素个数称为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栈长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4149080"/>
            <a:ext cx="8207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含有的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个数据元素的栈称为</a:t>
            </a:r>
            <a:r>
              <a:rPr lang="zh-CN" altLang="en-US" sz="3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空栈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9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2895600"/>
            <a:ext cx="6569075" cy="3116263"/>
            <a:chOff x="893" y="2634"/>
            <a:chExt cx="3734" cy="1553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893" y="2634"/>
              <a:ext cx="2271" cy="1553"/>
              <a:chOff x="893" y="2634"/>
              <a:chExt cx="2271" cy="1553"/>
            </a:xfrm>
          </p:grpSpPr>
          <p:grpSp>
            <p:nvGrpSpPr>
              <p:cNvPr id="9223" name="Group 6"/>
              <p:cNvGrpSpPr>
                <a:grpSpLocks/>
              </p:cNvGrpSpPr>
              <p:nvPr/>
            </p:nvGrpSpPr>
            <p:grpSpPr bwMode="auto">
              <a:xfrm>
                <a:off x="1568" y="2833"/>
                <a:ext cx="1133" cy="1354"/>
                <a:chOff x="3701" y="2966"/>
                <a:chExt cx="1133" cy="1354"/>
              </a:xfrm>
            </p:grpSpPr>
            <p:sp>
              <p:nvSpPr>
                <p:cNvPr id="9241" name="Rectangle 7"/>
                <p:cNvSpPr>
                  <a:spLocks noChangeArrowheads="1"/>
                </p:cNvSpPr>
                <p:nvPr/>
              </p:nvSpPr>
              <p:spPr bwMode="auto">
                <a:xfrm>
                  <a:off x="3712" y="3088"/>
                  <a:ext cx="1122" cy="12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2" name="Line 8"/>
                <p:cNvSpPr>
                  <a:spLocks noChangeShapeType="1"/>
                </p:cNvSpPr>
                <p:nvPr/>
              </p:nvSpPr>
              <p:spPr bwMode="auto">
                <a:xfrm>
                  <a:off x="3701" y="3321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3" name="Line 9"/>
                <p:cNvSpPr>
                  <a:spLocks noChangeShapeType="1"/>
                </p:cNvSpPr>
                <p:nvPr/>
              </p:nvSpPr>
              <p:spPr bwMode="auto">
                <a:xfrm>
                  <a:off x="3712" y="4054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4" name="Line 10"/>
                <p:cNvSpPr>
                  <a:spLocks noChangeShapeType="1"/>
                </p:cNvSpPr>
                <p:nvPr/>
              </p:nvSpPr>
              <p:spPr bwMode="auto">
                <a:xfrm>
                  <a:off x="3712" y="3798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712" y="2966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6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834" y="2967"/>
                  <a:ext cx="0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224" name="Text Box 13"/>
              <p:cNvSpPr txBox="1">
                <a:spLocks noChangeArrowheads="1"/>
              </p:cNvSpPr>
              <p:nvPr/>
            </p:nvSpPr>
            <p:spPr bwMode="auto">
              <a:xfrm>
                <a:off x="2023" y="2945"/>
                <a:ext cx="243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1400">
                    <a:latin typeface="Times New Roman" pitchFamily="18" charset="0"/>
                  </a:rPr>
                  <a:t>n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9225" name="Text Box 14"/>
              <p:cNvSpPr txBox="1">
                <a:spLocks noChangeArrowheads="1"/>
              </p:cNvSpPr>
              <p:nvPr/>
            </p:nvSpPr>
            <p:spPr bwMode="auto">
              <a:xfrm>
                <a:off x="2005" y="3953"/>
                <a:ext cx="227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14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9226" name="Text Box 15"/>
              <p:cNvSpPr txBox="1">
                <a:spLocks noChangeArrowheads="1"/>
              </p:cNvSpPr>
              <p:nvPr/>
            </p:nvSpPr>
            <p:spPr bwMode="auto">
              <a:xfrm>
                <a:off x="2005" y="3686"/>
                <a:ext cx="227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a</a:t>
                </a:r>
                <a:r>
                  <a:rPr lang="en-US" altLang="zh-CN" sz="1400">
                    <a:latin typeface="Times New Roman" pitchFamily="18" charset="0"/>
                  </a:rPr>
                  <a:t>2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9227" name="Text Box 16"/>
              <p:cNvSpPr txBox="1">
                <a:spLocks noChangeArrowheads="1"/>
              </p:cNvSpPr>
              <p:nvPr/>
            </p:nvSpPr>
            <p:spPr bwMode="auto">
              <a:xfrm>
                <a:off x="2018" y="3191"/>
                <a:ext cx="278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……...</a:t>
                </a:r>
              </a:p>
            </p:txBody>
          </p:sp>
          <p:sp>
            <p:nvSpPr>
              <p:cNvPr id="9228" name="Line 17"/>
              <p:cNvSpPr>
                <a:spLocks noChangeShapeType="1"/>
              </p:cNvSpPr>
              <p:nvPr/>
            </p:nvSpPr>
            <p:spPr bwMode="auto">
              <a:xfrm>
                <a:off x="1289" y="4055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29" name="Line 18"/>
              <p:cNvSpPr>
                <a:spLocks noChangeShapeType="1"/>
              </p:cNvSpPr>
              <p:nvPr/>
            </p:nvSpPr>
            <p:spPr bwMode="auto">
              <a:xfrm>
                <a:off x="1285" y="3051"/>
                <a:ext cx="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30" name="Text Box 19"/>
              <p:cNvSpPr txBox="1">
                <a:spLocks noChangeArrowheads="1"/>
              </p:cNvSpPr>
              <p:nvPr/>
            </p:nvSpPr>
            <p:spPr bwMode="auto">
              <a:xfrm>
                <a:off x="968" y="3934"/>
                <a:ext cx="395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 sz="2000">
                    <a:latin typeface="Times New Roman" pitchFamily="18" charset="0"/>
                  </a:rPr>
                  <a:t>栈底</a:t>
                </a:r>
              </a:p>
            </p:txBody>
          </p:sp>
          <p:sp>
            <p:nvSpPr>
              <p:cNvPr id="9231" name="Text Box 20"/>
              <p:cNvSpPr txBox="1">
                <a:spLocks noChangeArrowheads="1"/>
              </p:cNvSpPr>
              <p:nvPr/>
            </p:nvSpPr>
            <p:spPr bwMode="auto">
              <a:xfrm>
                <a:off x="893" y="2929"/>
                <a:ext cx="436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 sz="2000" dirty="0">
                    <a:latin typeface="Times New Roman" pitchFamily="18" charset="0"/>
                  </a:rPr>
                  <a:t>栈顶</a:t>
                </a:r>
              </a:p>
            </p:txBody>
          </p:sp>
          <p:grpSp>
            <p:nvGrpSpPr>
              <p:cNvPr id="9232" name="Group 21"/>
              <p:cNvGrpSpPr>
                <a:grpSpLocks/>
              </p:cNvGrpSpPr>
              <p:nvPr/>
            </p:nvGrpSpPr>
            <p:grpSpPr bwMode="auto">
              <a:xfrm>
                <a:off x="1578" y="2655"/>
                <a:ext cx="356" cy="234"/>
                <a:chOff x="1578" y="2655"/>
                <a:chExt cx="356" cy="234"/>
              </a:xfrm>
            </p:grpSpPr>
            <p:sp>
              <p:nvSpPr>
                <p:cNvPr id="9239" name="Freeform 22"/>
                <p:cNvSpPr>
                  <a:spLocks/>
                </p:cNvSpPr>
                <p:nvPr/>
              </p:nvSpPr>
              <p:spPr bwMode="auto">
                <a:xfrm>
                  <a:off x="1578" y="2655"/>
                  <a:ext cx="356" cy="234"/>
                </a:xfrm>
                <a:custGeom>
                  <a:avLst/>
                  <a:gdLst>
                    <a:gd name="T0" fmla="*/ 0 w 356"/>
                    <a:gd name="T1" fmla="*/ 0 h 234"/>
                    <a:gd name="T2" fmla="*/ 267 w 356"/>
                    <a:gd name="T3" fmla="*/ 45 h 234"/>
                    <a:gd name="T4" fmla="*/ 356 w 356"/>
                    <a:gd name="T5" fmla="*/ 234 h 234"/>
                    <a:gd name="T6" fmla="*/ 0 60000 65536"/>
                    <a:gd name="T7" fmla="*/ 0 60000 65536"/>
                    <a:gd name="T8" fmla="*/ 0 60000 65536"/>
                    <a:gd name="T9" fmla="*/ 0 w 356"/>
                    <a:gd name="T10" fmla="*/ 0 h 234"/>
                    <a:gd name="T11" fmla="*/ 356 w 356"/>
                    <a:gd name="T12" fmla="*/ 234 h 2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6" h="234">
                      <a:moveTo>
                        <a:pt x="0" y="0"/>
                      </a:moveTo>
                      <a:cubicBezTo>
                        <a:pt x="104" y="3"/>
                        <a:pt x="208" y="6"/>
                        <a:pt x="267" y="45"/>
                      </a:cubicBezTo>
                      <a:cubicBezTo>
                        <a:pt x="326" y="84"/>
                        <a:pt x="341" y="159"/>
                        <a:pt x="356" y="23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0" name="Line 23"/>
                <p:cNvSpPr>
                  <a:spLocks noChangeShapeType="1"/>
                </p:cNvSpPr>
                <p:nvPr/>
              </p:nvSpPr>
              <p:spPr bwMode="auto">
                <a:xfrm>
                  <a:off x="1911" y="2811"/>
                  <a:ext cx="23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3" name="Group 24"/>
              <p:cNvGrpSpPr>
                <a:grpSpLocks/>
              </p:cNvGrpSpPr>
              <p:nvPr/>
            </p:nvGrpSpPr>
            <p:grpSpPr bwMode="auto">
              <a:xfrm>
                <a:off x="2378" y="2689"/>
                <a:ext cx="456" cy="211"/>
                <a:chOff x="2378" y="2689"/>
                <a:chExt cx="456" cy="211"/>
              </a:xfrm>
            </p:grpSpPr>
            <p:sp>
              <p:nvSpPr>
                <p:cNvPr id="9237" name="Freeform 25"/>
                <p:cNvSpPr>
                  <a:spLocks/>
                </p:cNvSpPr>
                <p:nvPr/>
              </p:nvSpPr>
              <p:spPr bwMode="auto">
                <a:xfrm>
                  <a:off x="2378" y="2689"/>
                  <a:ext cx="433" cy="211"/>
                </a:xfrm>
                <a:custGeom>
                  <a:avLst/>
                  <a:gdLst>
                    <a:gd name="T0" fmla="*/ 0 w 433"/>
                    <a:gd name="T1" fmla="*/ 211 h 211"/>
                    <a:gd name="T2" fmla="*/ 78 w 433"/>
                    <a:gd name="T3" fmla="*/ 33 h 211"/>
                    <a:gd name="T4" fmla="*/ 433 w 433"/>
                    <a:gd name="T5" fmla="*/ 11 h 211"/>
                    <a:gd name="T6" fmla="*/ 0 60000 65536"/>
                    <a:gd name="T7" fmla="*/ 0 60000 65536"/>
                    <a:gd name="T8" fmla="*/ 0 60000 65536"/>
                    <a:gd name="T9" fmla="*/ 0 w 433"/>
                    <a:gd name="T10" fmla="*/ 0 h 211"/>
                    <a:gd name="T11" fmla="*/ 433 w 433"/>
                    <a:gd name="T12" fmla="*/ 211 h 21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3" h="211">
                      <a:moveTo>
                        <a:pt x="0" y="211"/>
                      </a:moveTo>
                      <a:cubicBezTo>
                        <a:pt x="3" y="138"/>
                        <a:pt x="6" y="66"/>
                        <a:pt x="78" y="33"/>
                      </a:cubicBezTo>
                      <a:cubicBezTo>
                        <a:pt x="150" y="0"/>
                        <a:pt x="378" y="15"/>
                        <a:pt x="433" y="1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8" name="Line 26"/>
                <p:cNvSpPr>
                  <a:spLocks noChangeShapeType="1"/>
                </p:cNvSpPr>
                <p:nvPr/>
              </p:nvSpPr>
              <p:spPr bwMode="auto">
                <a:xfrm>
                  <a:off x="2711" y="2700"/>
                  <a:ext cx="1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234" name="Text Box 27"/>
              <p:cNvSpPr txBox="1">
                <a:spLocks noChangeArrowheads="1"/>
              </p:cNvSpPr>
              <p:nvPr/>
            </p:nvSpPr>
            <p:spPr bwMode="auto">
              <a:xfrm>
                <a:off x="2028" y="2762"/>
                <a:ext cx="278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...</a:t>
                </a:r>
              </a:p>
            </p:txBody>
          </p:sp>
          <p:sp>
            <p:nvSpPr>
              <p:cNvPr id="9235" name="Text Box 28"/>
              <p:cNvSpPr txBox="1">
                <a:spLocks noChangeArrowheads="1"/>
              </p:cNvSpPr>
              <p:nvPr/>
            </p:nvSpPr>
            <p:spPr bwMode="auto">
              <a:xfrm>
                <a:off x="2769" y="2690"/>
                <a:ext cx="395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 sz="2000">
                    <a:latin typeface="Times New Roman" pitchFamily="18" charset="0"/>
                  </a:rPr>
                  <a:t>出栈</a:t>
                </a:r>
              </a:p>
            </p:txBody>
          </p:sp>
          <p:sp>
            <p:nvSpPr>
              <p:cNvPr id="9236" name="Text Box 29"/>
              <p:cNvSpPr txBox="1">
                <a:spLocks noChangeArrowheads="1"/>
              </p:cNvSpPr>
              <p:nvPr/>
            </p:nvSpPr>
            <p:spPr bwMode="auto">
              <a:xfrm>
                <a:off x="1158" y="2634"/>
                <a:ext cx="396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zh-CN" altLang="en-US" sz="2000">
                    <a:latin typeface="Times New Roman" pitchFamily="18" charset="0"/>
                  </a:rPr>
                  <a:t>进栈</a:t>
                </a:r>
              </a:p>
            </p:txBody>
          </p:sp>
        </p:grpSp>
        <p:sp>
          <p:nvSpPr>
            <p:cNvPr id="9222" name="AutoShape 30"/>
            <p:cNvSpPr>
              <a:spLocks noChangeArrowheads="1"/>
            </p:cNvSpPr>
            <p:nvPr/>
          </p:nvSpPr>
          <p:spPr bwMode="auto">
            <a:xfrm>
              <a:off x="3300" y="3333"/>
              <a:ext cx="1327" cy="203"/>
            </a:xfrm>
            <a:prstGeom prst="wedgeRectCallout">
              <a:avLst>
                <a:gd name="adj1" fmla="val -89495"/>
                <a:gd name="adj2" fmla="val 12187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>
                  <a:latin typeface="Times New Roman" pitchFamily="18" charset="0"/>
                </a:rPr>
                <a:t>栈</a:t>
              </a:r>
              <a:r>
                <a:rPr lang="en-US" altLang="zh-CN" sz="2000">
                  <a:latin typeface="Times New Roman" pitchFamily="18" charset="0"/>
                </a:rPr>
                <a:t>s=(a1,a2,……,an)</a:t>
              </a:r>
            </a:p>
          </p:txBody>
        </p:sp>
      </p:grp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smtClean="0">
                <a:effectLst/>
              </a:rPr>
              <a:t>栈的特点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81000" y="1905000"/>
            <a:ext cx="85121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815975" indent="-4572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zh-CN" dirty="0"/>
              <a:t>特点：先进后出（</a:t>
            </a:r>
            <a:r>
              <a:rPr lang="en-US" altLang="zh-CN" dirty="0">
                <a:solidFill>
                  <a:srgbClr val="FF3300"/>
                </a:solidFill>
              </a:rPr>
              <a:t>FILO</a:t>
            </a:r>
            <a:r>
              <a:rPr lang="zh-CN" altLang="en-US" dirty="0"/>
              <a:t>）</a:t>
            </a:r>
            <a:r>
              <a:rPr lang="zh-CN" altLang="zh-CN" dirty="0"/>
              <a:t>或后进先出（</a:t>
            </a:r>
            <a:r>
              <a:rPr lang="en-US" altLang="zh-CN" dirty="0">
                <a:solidFill>
                  <a:srgbClr val="FF3300"/>
                </a:solidFill>
              </a:rPr>
              <a:t>LIFO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0378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9813" y="836712"/>
            <a:ext cx="8169275" cy="46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 Stack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基本操作：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）初始化操作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InitStack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(S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初始化一个空栈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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）求栈长操作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getlen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(S)：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返回栈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的元素个数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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）取栈顶元素值操作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GetTop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S,x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带回栈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的栈顶元素的值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）入栈操作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push(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S,x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将值为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的元素压入到栈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使值为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的元素成为新的栈顶元素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7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9813" y="836712"/>
            <a:ext cx="8169275" cy="49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 Stack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基本操作：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）出栈操作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pop(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S,x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将非空栈的栈顶元素删除，同时将栈顶元素的值赋给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x，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新的栈顶元素为栈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原栈顶的下一个元素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）判栈空操作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isempty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(S)：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判断栈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是否为空，若为空返回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1，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0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）输出栈操作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Liststack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(S)：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按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出栈顺序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依次输出栈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中的元素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3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6"/>
          <p:cNvSpPr txBox="1">
            <a:spLocks noChangeArrowheads="1"/>
          </p:cNvSpPr>
          <p:nvPr/>
        </p:nvSpPr>
        <p:spPr bwMode="auto">
          <a:xfrm>
            <a:off x="566738" y="76133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顺序栈的表示和实现</a:t>
            </a:r>
            <a:endParaRPr lang="zh-CN" altLang="en-US" sz="32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549623" y="1658029"/>
            <a:ext cx="2294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顺序栈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603500" y="1628800"/>
            <a:ext cx="64329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利用一组地址连续的存储单元依次存放自栈底到栈顶的数据元素，同时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附设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top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记录栈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顶元素在顺序栈中的位置。</a:t>
            </a:r>
          </a:p>
        </p:txBody>
      </p:sp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964084" y="3558733"/>
            <a:ext cx="6715125" cy="1166812"/>
            <a:chOff x="720" y="2084"/>
            <a:chExt cx="4230" cy="735"/>
          </a:xfrm>
        </p:grpSpPr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</a:rPr>
                <a:t>0       1       2        3        4        5       6        7        8</a:t>
              </a: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42" name="Line 32"/>
          <p:cNvSpPr>
            <a:spLocks noChangeShapeType="1"/>
          </p:cNvSpPr>
          <p:nvPr/>
        </p:nvSpPr>
        <p:spPr bwMode="auto">
          <a:xfrm flipH="1">
            <a:off x="943447" y="3769870"/>
            <a:ext cx="0" cy="1114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1099022" y="405403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1819747" y="405403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zh-CN" altLang="en-US" sz="3200" b="1" baseline="-2500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2538884" y="4054033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lang="zh-CN" altLang="en-US" sz="3200" b="1" baseline="-25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2" name="Group 42"/>
          <p:cNvGrpSpPr>
            <a:grpSpLocks/>
          </p:cNvGrpSpPr>
          <p:nvPr/>
        </p:nvGrpSpPr>
        <p:grpSpPr bwMode="auto">
          <a:xfrm>
            <a:off x="4716958" y="4777932"/>
            <a:ext cx="719138" cy="923925"/>
            <a:chOff x="725" y="2812"/>
            <a:chExt cx="453" cy="582"/>
          </a:xfrm>
        </p:grpSpPr>
        <p:sp>
          <p:nvSpPr>
            <p:cNvPr id="53" name="Line 43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4" name="Text Box 44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3309417" y="4054826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zh-CN" altLang="en-US" sz="3200" b="1" baseline="-25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4009703" y="4054826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5</a:t>
            </a:r>
            <a:endParaRPr lang="zh-CN" altLang="en-US" sz="3200" b="1" baseline="-25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41"/>
          <p:cNvSpPr txBox="1">
            <a:spLocks noChangeArrowheads="1"/>
          </p:cNvSpPr>
          <p:nvPr/>
        </p:nvSpPr>
        <p:spPr bwMode="auto">
          <a:xfrm>
            <a:off x="4759475" y="4054826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lang="zh-CN" altLang="en-US" sz="3200" b="1" baseline="-25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27" grpId="0"/>
      <p:bldP spid="42" grpId="0" animBg="1"/>
      <p:bldP spid="43" grpId="0"/>
      <p:bldP spid="47" grpId="0"/>
      <p:bldP spid="51" grpId="0"/>
      <p:bldP spid="57" grpId="0"/>
      <p:bldP spid="58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1412776"/>
            <a:ext cx="800323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＃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define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MAXSIZE 100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typedef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struct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elem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[MAXSIZE];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		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为栈开辟的足够大的数组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空间 *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 </a:t>
            </a:r>
            <a:endParaRPr lang="en-US" altLang="zh-CN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top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; 	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用来存放栈顶元素的下标*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sz="2800" b="1" dirty="0">
                <a:solidFill>
                  <a:srgbClr val="FF00FF"/>
                </a:solidFill>
                <a:latin typeface="+mn-lt"/>
              </a:rPr>
              <a:t>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66738" y="761330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顺序栈的类型定义 </a:t>
            </a:r>
            <a:endParaRPr lang="zh-CN" altLang="en-US" sz="32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4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52475" y="760348"/>
            <a:ext cx="56885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 dirty="0"/>
              <a:t>第 </a:t>
            </a:r>
            <a:r>
              <a:rPr lang="en-US" altLang="zh-CN" sz="3200" dirty="0"/>
              <a:t>2 </a:t>
            </a:r>
            <a:r>
              <a:rPr lang="zh-CN" altLang="en-US" sz="3200" dirty="0"/>
              <a:t>章  </a:t>
            </a:r>
            <a:r>
              <a:rPr lang="zh-CN" altLang="en-US" sz="3200" dirty="0" smtClean="0"/>
              <a:t>表结构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650" y="1351379"/>
            <a:ext cx="284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第二章内容概述：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35137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第二章将要学习线性结构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 bwMode="auto">
          <a:xfrm>
            <a:off x="3596754" y="1612989"/>
            <a:ext cx="11192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7" idx="2"/>
          </p:cNvCxnSpPr>
          <p:nvPr/>
        </p:nvCxnSpPr>
        <p:spPr bwMode="auto">
          <a:xfrm>
            <a:off x="6876256" y="1813044"/>
            <a:ext cx="0" cy="823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785420" y="2654449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常见的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线性结构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有：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一般线性表；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限定性线性表；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推广的线性表。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3923928" y="2852936"/>
            <a:ext cx="186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34591" y="2285117"/>
            <a:ext cx="3096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一般的线性表分两种：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使用顺序存储结构的称为：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顺序表</a:t>
            </a:r>
            <a:endParaRPr lang="en-US" altLang="zh-CN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使用链式存储结构的称为：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链表</a:t>
            </a:r>
            <a:endParaRPr lang="en-US" altLang="zh-CN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3923928" y="3623945"/>
            <a:ext cx="1861492" cy="1317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734591" y="4509120"/>
            <a:ext cx="3816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限定性线性表分三种：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栈、队列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串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队列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是操作受到限制的线性表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串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是数据类型受到限制的线性表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732240" y="4224109"/>
            <a:ext cx="0" cy="71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367486" y="4910286"/>
            <a:ext cx="3301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推广的线性表有两种：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矩阵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广义表</a:t>
            </a:r>
            <a:endParaRPr lang="en-US" altLang="zh-CN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其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数据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元素本身也可以是一种数据结构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0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3" grpId="0"/>
      <p:bldP spid="16" grpId="0"/>
      <p:bldP spid="19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971550" y="5094288"/>
            <a:ext cx="1096963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出栈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950913" y="4356101"/>
            <a:ext cx="1117600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进栈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3911600" y="4356101"/>
            <a:ext cx="1092448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栈空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4037" name="Group 21"/>
          <p:cNvGrpSpPr>
            <a:grpSpLocks/>
          </p:cNvGrpSpPr>
          <p:nvPr/>
        </p:nvGrpSpPr>
        <p:grpSpPr bwMode="auto">
          <a:xfrm>
            <a:off x="971550" y="2033588"/>
            <a:ext cx="6715125" cy="1166812"/>
            <a:chOff x="720" y="2084"/>
            <a:chExt cx="4230" cy="735"/>
          </a:xfrm>
        </p:grpSpPr>
        <p:sp>
          <p:nvSpPr>
            <p:cNvPr id="44056" name="Rectangle 22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Text Box 23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0       1       2        3        4        5       6        7        8</a:t>
              </a:r>
            </a:p>
          </p:txBody>
        </p:sp>
        <p:sp>
          <p:nvSpPr>
            <p:cNvPr id="44058" name="Line 24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9" name="Line 25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26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27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28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29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31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8" name="Line 32"/>
          <p:cNvSpPr>
            <a:spLocks noChangeShapeType="1"/>
          </p:cNvSpPr>
          <p:nvPr/>
        </p:nvSpPr>
        <p:spPr bwMode="auto">
          <a:xfrm flipH="1">
            <a:off x="950913" y="2244725"/>
            <a:ext cx="0" cy="1114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Text Box 34"/>
          <p:cNvSpPr txBox="1">
            <a:spLocks noChangeArrowheads="1"/>
          </p:cNvSpPr>
          <p:nvPr/>
        </p:nvSpPr>
        <p:spPr bwMode="auto">
          <a:xfrm>
            <a:off x="1106488" y="25288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16000" y="3203575"/>
            <a:ext cx="719138" cy="923925"/>
            <a:chOff x="725" y="2812"/>
            <a:chExt cx="453" cy="582"/>
          </a:xfrm>
        </p:grpSpPr>
        <p:sp>
          <p:nvSpPr>
            <p:cNvPr id="44054" name="Line 36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37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1827213" y="2528888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752600" y="3219450"/>
            <a:ext cx="719138" cy="923925"/>
            <a:chOff x="725" y="2812"/>
            <a:chExt cx="453" cy="582"/>
          </a:xfrm>
        </p:grpSpPr>
        <p:sp>
          <p:nvSpPr>
            <p:cNvPr id="44052" name="Line 39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Text Box 40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2546350" y="2528888"/>
            <a:ext cx="53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lang="zh-CN" altLang="en-US" sz="3200" b="1" baseline="-250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457450" y="3219450"/>
            <a:ext cx="719138" cy="923925"/>
            <a:chOff x="725" y="2812"/>
            <a:chExt cx="453" cy="582"/>
          </a:xfrm>
        </p:grpSpPr>
        <p:sp>
          <p:nvSpPr>
            <p:cNvPr id="44050" name="Line 43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44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</a:p>
          </p:txBody>
        </p:sp>
      </p:grp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3898900" y="5072792"/>
            <a:ext cx="1105148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栈满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 flipV="1">
            <a:off x="657225" y="3203575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 flipV="1">
            <a:off x="7227888" y="3159125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66738" y="76133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顺序</a:t>
            </a: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栈的变量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top</a:t>
            </a: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的变化</a:t>
            </a:r>
            <a:endParaRPr lang="zh-CN" altLang="en-US" sz="32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187252" y="4345940"/>
            <a:ext cx="1372394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top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加1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187252" y="5094288"/>
            <a:ext cx="1372394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top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减1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5118100" y="4356101"/>
            <a:ext cx="2743200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top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=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5118100" y="5072792"/>
            <a:ext cx="3414340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top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=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MAXSIZE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8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/>
      <p:bldP spid="47116" grpId="0" animBg="1"/>
      <p:bldP spid="47118" grpId="0" animBg="1"/>
      <p:bldP spid="47122" grpId="0"/>
      <p:bldP spid="47145" grpId="0"/>
      <p:bldP spid="47145" grpId="1"/>
      <p:bldP spid="47149" grpId="0" animBg="1"/>
      <p:bldP spid="47150" grpId="0" animBg="1"/>
      <p:bldP spid="47151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smtClean="0">
                <a:effectLst/>
              </a:rPr>
              <a:t>顺序栈的操作过程示意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9875" y="2481263"/>
            <a:ext cx="2368550" cy="2852738"/>
            <a:chOff x="319" y="1200"/>
            <a:chExt cx="1492" cy="1797"/>
          </a:xfrm>
        </p:grpSpPr>
        <p:sp>
          <p:nvSpPr>
            <p:cNvPr id="17504" name="Line 4"/>
            <p:cNvSpPr>
              <a:spLocks noChangeShapeType="1"/>
            </p:cNvSpPr>
            <p:nvPr/>
          </p:nvSpPr>
          <p:spPr bwMode="auto">
            <a:xfrm>
              <a:off x="656" y="2853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5" name="Text Box 5"/>
            <p:cNvSpPr txBox="1">
              <a:spLocks noChangeArrowheads="1"/>
            </p:cNvSpPr>
            <p:nvPr/>
          </p:nvSpPr>
          <p:spPr bwMode="auto">
            <a:xfrm>
              <a:off x="319" y="2747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 dirty="0">
                  <a:latin typeface="Times New Roman" pitchFamily="18" charset="0"/>
                </a:rPr>
                <a:t>top</a:t>
              </a:r>
            </a:p>
          </p:txBody>
        </p:sp>
        <p:grpSp>
          <p:nvGrpSpPr>
            <p:cNvPr id="17506" name="Group 6"/>
            <p:cNvGrpSpPr>
              <a:grpSpLocks/>
            </p:cNvGrpSpPr>
            <p:nvPr/>
          </p:nvGrpSpPr>
          <p:grpSpPr bwMode="auto">
            <a:xfrm>
              <a:off x="934" y="1200"/>
              <a:ext cx="877" cy="1532"/>
              <a:chOff x="1568" y="1378"/>
              <a:chExt cx="1362" cy="1532"/>
            </a:xfrm>
          </p:grpSpPr>
          <p:grpSp>
            <p:nvGrpSpPr>
              <p:cNvPr id="17508" name="Group 7"/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7515" name="Rectangle 8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16" name="Line 9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17" name="Line 10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18" name="Line 11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20" name="Line 13"/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509" name="Text Box 14"/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510" name="Text Box 15"/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511" name="Text Box 16"/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512" name="Text Box 17"/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513" name="Text Box 18"/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7514" name="Text Box 19"/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7507" name="Text Box 20"/>
            <p:cNvSpPr txBox="1">
              <a:spLocks noChangeArrowheads="1"/>
            </p:cNvSpPr>
            <p:nvPr/>
          </p:nvSpPr>
          <p:spPr bwMode="auto">
            <a:xfrm>
              <a:off x="1102" y="2695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zh-CN" altLang="en-US" sz="2000">
                  <a:solidFill>
                    <a:srgbClr val="0066FF"/>
                  </a:solidFill>
                  <a:latin typeface="Times New Roman" pitchFamily="18" charset="0"/>
                </a:rPr>
                <a:t>空栈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844800" y="4433888"/>
            <a:ext cx="976313" cy="396875"/>
            <a:chOff x="1579" y="2102"/>
            <a:chExt cx="615" cy="250"/>
          </a:xfrm>
        </p:grpSpPr>
        <p:sp>
          <p:nvSpPr>
            <p:cNvPr id="17502" name="Line 23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503" name="Text Box 24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90950" y="2481263"/>
            <a:ext cx="1392238" cy="2432050"/>
            <a:chOff x="1568" y="1378"/>
            <a:chExt cx="1362" cy="1532"/>
          </a:xfrm>
        </p:grpSpPr>
        <p:grpSp>
          <p:nvGrpSpPr>
            <p:cNvPr id="17489" name="Group 26"/>
            <p:cNvGrpSpPr>
              <a:grpSpLocks/>
            </p:cNvGrpSpPr>
            <p:nvPr/>
          </p:nvGrpSpPr>
          <p:grpSpPr bwMode="auto">
            <a:xfrm>
              <a:off x="1568" y="1378"/>
              <a:ext cx="1133" cy="1498"/>
              <a:chOff x="1568" y="1378"/>
              <a:chExt cx="1133" cy="1498"/>
            </a:xfrm>
          </p:grpSpPr>
          <p:sp>
            <p:nvSpPr>
              <p:cNvPr id="17496" name="Rectangle 27"/>
              <p:cNvSpPr>
                <a:spLocks noChangeArrowheads="1"/>
              </p:cNvSpPr>
              <p:nvPr/>
            </p:nvSpPr>
            <p:spPr bwMode="auto">
              <a:xfrm>
                <a:off x="1579" y="1378"/>
                <a:ext cx="1122" cy="14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7" name="Line 28"/>
              <p:cNvSpPr>
                <a:spLocks noChangeShapeType="1"/>
              </p:cNvSpPr>
              <p:nvPr/>
            </p:nvSpPr>
            <p:spPr bwMode="auto">
              <a:xfrm>
                <a:off x="1568" y="1877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8" name="Line 29"/>
              <p:cNvSpPr>
                <a:spLocks noChangeShapeType="1"/>
              </p:cNvSpPr>
              <p:nvPr/>
            </p:nvSpPr>
            <p:spPr bwMode="auto">
              <a:xfrm>
                <a:off x="1579" y="2610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99" name="Line 30"/>
              <p:cNvSpPr>
                <a:spLocks noChangeShapeType="1"/>
              </p:cNvSpPr>
              <p:nvPr/>
            </p:nvSpPr>
            <p:spPr bwMode="auto">
              <a:xfrm>
                <a:off x="1579" y="2354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00" name="Line 31"/>
              <p:cNvSpPr>
                <a:spLocks noChangeShapeType="1"/>
              </p:cNvSpPr>
              <p:nvPr/>
            </p:nvSpPr>
            <p:spPr bwMode="auto">
              <a:xfrm flipV="1">
                <a:off x="1578" y="2122"/>
                <a:ext cx="1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01" name="Line 32"/>
              <p:cNvSpPr>
                <a:spLocks noChangeShapeType="1"/>
              </p:cNvSpPr>
              <p:nvPr/>
            </p:nvSpPr>
            <p:spPr bwMode="auto">
              <a:xfrm>
                <a:off x="1578" y="1622"/>
                <a:ext cx="11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90" name="Text Box 33"/>
            <p:cNvSpPr txBox="1">
              <a:spLocks noChangeArrowheads="1"/>
            </p:cNvSpPr>
            <p:nvPr/>
          </p:nvSpPr>
          <p:spPr bwMode="auto">
            <a:xfrm>
              <a:off x="2615" y="240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491" name="Text Box 34"/>
            <p:cNvSpPr txBox="1">
              <a:spLocks noChangeArrowheads="1"/>
            </p:cNvSpPr>
            <p:nvPr/>
          </p:nvSpPr>
          <p:spPr bwMode="auto">
            <a:xfrm>
              <a:off x="2615" y="2154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7492" name="Text Box 35"/>
            <p:cNvSpPr txBox="1">
              <a:spLocks noChangeArrowheads="1"/>
            </p:cNvSpPr>
            <p:nvPr/>
          </p:nvSpPr>
          <p:spPr bwMode="auto">
            <a:xfrm>
              <a:off x="2615" y="1902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7493" name="Text Box 36"/>
            <p:cNvSpPr txBox="1">
              <a:spLocks noChangeArrowheads="1"/>
            </p:cNvSpPr>
            <p:nvPr/>
          </p:nvSpPr>
          <p:spPr bwMode="auto">
            <a:xfrm>
              <a:off x="2615" y="1649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494" name="Text Box 37"/>
            <p:cNvSpPr txBox="1">
              <a:spLocks noChangeArrowheads="1"/>
            </p:cNvSpPr>
            <p:nvPr/>
          </p:nvSpPr>
          <p:spPr bwMode="auto">
            <a:xfrm>
              <a:off x="2626" y="1397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7495" name="Text Box 38"/>
            <p:cNvSpPr txBox="1">
              <a:spLocks noChangeArrowheads="1"/>
            </p:cNvSpPr>
            <p:nvPr/>
          </p:nvSpPr>
          <p:spPr bwMode="auto">
            <a:xfrm>
              <a:off x="2626" y="2660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059238" y="4840288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zh-CN" sz="2000">
                <a:solidFill>
                  <a:srgbClr val="0066FF"/>
                </a:solidFill>
                <a:latin typeface="Times New Roman" pitchFamily="18" charset="0"/>
              </a:rPr>
              <a:t>进栈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244975" y="45100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A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2" name="AutoShape 45"/>
          <p:cNvSpPr>
            <a:spLocks noChangeArrowheads="1"/>
          </p:cNvSpPr>
          <p:nvPr/>
        </p:nvSpPr>
        <p:spPr bwMode="auto">
          <a:xfrm>
            <a:off x="5162550" y="1739900"/>
            <a:ext cx="1009650" cy="519113"/>
          </a:xfrm>
          <a:prstGeom prst="wedgeEllipseCallout">
            <a:avLst>
              <a:gd name="adj1" fmla="val -70440"/>
              <a:gd name="adj2" fmla="val 76838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栈满</a:t>
            </a:r>
            <a:endParaRPr lang="zh-CN" altLang="en-US" sz="2000">
              <a:latin typeface="Times New Roman" pitchFamily="18" charset="0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4224338" y="41227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4" name="Text Box 47"/>
          <p:cNvSpPr txBox="1">
            <a:spLocks noChangeArrowheads="1"/>
          </p:cNvSpPr>
          <p:nvPr/>
        </p:nvSpPr>
        <p:spPr bwMode="auto">
          <a:xfrm>
            <a:off x="4217988" y="37068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5" name="Text Box 48"/>
          <p:cNvSpPr txBox="1">
            <a:spLocks noChangeArrowheads="1"/>
          </p:cNvSpPr>
          <p:nvPr/>
        </p:nvSpPr>
        <p:spPr bwMode="auto">
          <a:xfrm>
            <a:off x="4224338" y="32908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6" name="Text Box 49"/>
          <p:cNvSpPr txBox="1">
            <a:spLocks noChangeArrowheads="1"/>
          </p:cNvSpPr>
          <p:nvPr/>
        </p:nvSpPr>
        <p:spPr bwMode="auto">
          <a:xfrm>
            <a:off x="4217988" y="2874963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4217988" y="249396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en-US" altLang="zh-CN" sz="2000">
                <a:solidFill>
                  <a:srgbClr val="0066FF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2865438" y="4002088"/>
            <a:ext cx="976312" cy="396875"/>
            <a:chOff x="1579" y="2102"/>
            <a:chExt cx="615" cy="250"/>
          </a:xfrm>
        </p:grpSpPr>
        <p:sp>
          <p:nvSpPr>
            <p:cNvPr id="17487" name="Line 53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8" name="Text Box 54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2865438" y="3641725"/>
            <a:ext cx="976312" cy="396875"/>
            <a:chOff x="1579" y="2102"/>
            <a:chExt cx="615" cy="250"/>
          </a:xfrm>
        </p:grpSpPr>
        <p:sp>
          <p:nvSpPr>
            <p:cNvPr id="17485" name="Line 56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6" name="Text Box 57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10" name="Group 58"/>
          <p:cNvGrpSpPr>
            <a:grpSpLocks/>
          </p:cNvGrpSpPr>
          <p:nvPr/>
        </p:nvGrpSpPr>
        <p:grpSpPr bwMode="auto">
          <a:xfrm>
            <a:off x="2865438" y="3281363"/>
            <a:ext cx="976312" cy="396875"/>
            <a:chOff x="1579" y="2102"/>
            <a:chExt cx="615" cy="250"/>
          </a:xfrm>
        </p:grpSpPr>
        <p:sp>
          <p:nvSpPr>
            <p:cNvPr id="17483" name="Line 59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4" name="Text Box 60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2852738" y="2886075"/>
            <a:ext cx="976312" cy="396875"/>
            <a:chOff x="1579" y="2102"/>
            <a:chExt cx="615" cy="250"/>
          </a:xfrm>
        </p:grpSpPr>
        <p:sp>
          <p:nvSpPr>
            <p:cNvPr id="17481" name="Line 62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2" name="Text Box 63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2852738" y="2501900"/>
            <a:ext cx="976312" cy="396875"/>
            <a:chOff x="1579" y="2102"/>
            <a:chExt cx="615" cy="250"/>
          </a:xfrm>
        </p:grpSpPr>
        <p:sp>
          <p:nvSpPr>
            <p:cNvPr id="17479" name="Line 65"/>
            <p:cNvSpPr>
              <a:spLocks noChangeShapeType="1"/>
            </p:cNvSpPr>
            <p:nvPr/>
          </p:nvSpPr>
          <p:spPr bwMode="auto">
            <a:xfrm>
              <a:off x="1874" y="2240"/>
              <a:ext cx="3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0" name="Text Box 66"/>
            <p:cNvSpPr txBox="1">
              <a:spLocks noChangeArrowheads="1"/>
            </p:cNvSpPr>
            <p:nvPr/>
          </p:nvSpPr>
          <p:spPr bwMode="auto">
            <a:xfrm>
              <a:off x="1579" y="2102"/>
              <a:ext cx="3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sp>
        <p:nvSpPr>
          <p:cNvPr id="17428" name="Rectangle 107"/>
          <p:cNvSpPr>
            <a:spLocks noChangeArrowheads="1"/>
          </p:cNvSpPr>
          <p:nvPr/>
        </p:nvSpPr>
        <p:spPr bwMode="auto">
          <a:xfrm>
            <a:off x="6534150" y="133826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" name="AutoShape 114"/>
          <p:cNvSpPr>
            <a:spLocks noChangeArrowheads="1"/>
          </p:cNvSpPr>
          <p:nvPr/>
        </p:nvSpPr>
        <p:spPr bwMode="auto">
          <a:xfrm>
            <a:off x="7791450" y="1625600"/>
            <a:ext cx="1123950" cy="519113"/>
          </a:xfrm>
          <a:prstGeom prst="wedgeEllipseCallout">
            <a:avLst>
              <a:gd name="adj1" fmla="val -54801"/>
              <a:gd name="adj2" fmla="val 73444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sz="2000">
                <a:solidFill>
                  <a:srgbClr val="FF3300"/>
                </a:solidFill>
                <a:latin typeface="Times New Roman" pitchFamily="18" charset="0"/>
              </a:rPr>
              <a:t>栈空</a:t>
            </a:r>
            <a:endParaRPr lang="zh-CN" altLang="en-US" sz="2000">
              <a:latin typeface="Times New Roman" pitchFamily="18" charset="0"/>
            </a:endParaRPr>
          </a:p>
        </p:txBody>
      </p:sp>
      <p:grpSp>
        <p:nvGrpSpPr>
          <p:cNvPr id="13" name="Group 155"/>
          <p:cNvGrpSpPr>
            <a:grpSpLocks/>
          </p:cNvGrpSpPr>
          <p:nvPr/>
        </p:nvGrpSpPr>
        <p:grpSpPr bwMode="auto">
          <a:xfrm>
            <a:off x="5975350" y="2357438"/>
            <a:ext cx="958850" cy="396875"/>
            <a:chOff x="3786" y="1540"/>
            <a:chExt cx="604" cy="250"/>
          </a:xfrm>
        </p:grpSpPr>
        <p:sp>
          <p:nvSpPr>
            <p:cNvPr id="17477" name="Line 156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8" name="Text Box 157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sp>
        <p:nvSpPr>
          <p:cNvPr id="69" name="Text Box 158"/>
          <p:cNvSpPr txBox="1">
            <a:spLocks noChangeArrowheads="1"/>
          </p:cNvSpPr>
          <p:nvPr/>
        </p:nvSpPr>
        <p:spPr bwMode="auto">
          <a:xfrm>
            <a:off x="7170738" y="48037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zh-CN" sz="2000">
                <a:solidFill>
                  <a:srgbClr val="0066FF"/>
                </a:solidFill>
                <a:latin typeface="Times New Roman" pitchFamily="18" charset="0"/>
              </a:rPr>
              <a:t>出栈</a:t>
            </a:r>
            <a:endParaRPr lang="zh-CN" altLang="en-US" sz="2000">
              <a:solidFill>
                <a:srgbClr val="0066FF"/>
              </a:solidFill>
              <a:latin typeface="Times New Roman" pitchFamily="18" charset="0"/>
            </a:endParaRPr>
          </a:p>
        </p:txBody>
      </p:sp>
      <p:grpSp>
        <p:nvGrpSpPr>
          <p:cNvPr id="14" name="Group 159"/>
          <p:cNvGrpSpPr>
            <a:grpSpLocks/>
          </p:cNvGrpSpPr>
          <p:nvPr/>
        </p:nvGrpSpPr>
        <p:grpSpPr bwMode="auto">
          <a:xfrm>
            <a:off x="6904038" y="2425700"/>
            <a:ext cx="1392237" cy="2432050"/>
            <a:chOff x="4368" y="1056"/>
            <a:chExt cx="877" cy="1532"/>
          </a:xfrm>
        </p:grpSpPr>
        <p:grpSp>
          <p:nvGrpSpPr>
            <p:cNvPr id="17457" name="Group 160"/>
            <p:cNvGrpSpPr>
              <a:grpSpLocks/>
            </p:cNvGrpSpPr>
            <p:nvPr/>
          </p:nvGrpSpPr>
          <p:grpSpPr bwMode="auto">
            <a:xfrm>
              <a:off x="4368" y="1056"/>
              <a:ext cx="877" cy="1532"/>
              <a:chOff x="1568" y="1378"/>
              <a:chExt cx="1362" cy="1532"/>
            </a:xfrm>
          </p:grpSpPr>
          <p:grpSp>
            <p:nvGrpSpPr>
              <p:cNvPr id="17464" name="Group 161"/>
              <p:cNvGrpSpPr>
                <a:grpSpLocks/>
              </p:cNvGrpSpPr>
              <p:nvPr/>
            </p:nvGrpSpPr>
            <p:grpSpPr bwMode="auto"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17471" name="Rectangle 162"/>
                <p:cNvSpPr>
                  <a:spLocks noChangeArrowheads="1"/>
                </p:cNvSpPr>
                <p:nvPr/>
              </p:nvSpPr>
              <p:spPr bwMode="auto"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72" name="Line 163"/>
                <p:cNvSpPr>
                  <a:spLocks noChangeShapeType="1"/>
                </p:cNvSpPr>
                <p:nvPr/>
              </p:nvSpPr>
              <p:spPr bwMode="auto">
                <a:xfrm>
                  <a:off x="1568" y="1877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73" name="Line 164"/>
                <p:cNvSpPr>
                  <a:spLocks noChangeShapeType="1"/>
                </p:cNvSpPr>
                <p:nvPr/>
              </p:nvSpPr>
              <p:spPr bwMode="auto">
                <a:xfrm>
                  <a:off x="1579" y="2610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74" name="Line 165"/>
                <p:cNvSpPr>
                  <a:spLocks noChangeShapeType="1"/>
                </p:cNvSpPr>
                <p:nvPr/>
              </p:nvSpPr>
              <p:spPr bwMode="auto">
                <a:xfrm>
                  <a:off x="1579" y="2354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75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578" y="2122"/>
                  <a:ext cx="11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76" name="Line 167"/>
                <p:cNvSpPr>
                  <a:spLocks noChangeShapeType="1"/>
                </p:cNvSpPr>
                <p:nvPr/>
              </p:nvSpPr>
              <p:spPr bwMode="auto">
                <a:xfrm>
                  <a:off x="1578" y="1622"/>
                  <a:ext cx="11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465" name="Text Box 168"/>
              <p:cNvSpPr txBox="1">
                <a:spLocks noChangeArrowheads="1"/>
              </p:cNvSpPr>
              <p:nvPr/>
            </p:nvSpPr>
            <p:spPr bwMode="auto">
              <a:xfrm>
                <a:off x="2615" y="240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466" name="Text Box 169"/>
              <p:cNvSpPr txBox="1">
                <a:spLocks noChangeArrowheads="1"/>
              </p:cNvSpPr>
              <p:nvPr/>
            </p:nvSpPr>
            <p:spPr bwMode="auto">
              <a:xfrm>
                <a:off x="2615" y="2154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7467" name="Text Box 170"/>
              <p:cNvSpPr txBox="1">
                <a:spLocks noChangeArrowheads="1"/>
              </p:cNvSpPr>
              <p:nvPr/>
            </p:nvSpPr>
            <p:spPr bwMode="auto">
              <a:xfrm>
                <a:off x="2615" y="1902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7468" name="Text Box 171"/>
              <p:cNvSpPr txBox="1">
                <a:spLocks noChangeArrowheads="1"/>
              </p:cNvSpPr>
              <p:nvPr/>
            </p:nvSpPr>
            <p:spPr bwMode="auto">
              <a:xfrm>
                <a:off x="2615" y="1649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7469" name="Text Box 172"/>
              <p:cNvSpPr txBox="1">
                <a:spLocks noChangeArrowheads="1"/>
              </p:cNvSpPr>
              <p:nvPr/>
            </p:nvSpPr>
            <p:spPr bwMode="auto">
              <a:xfrm>
                <a:off x="2626" y="1397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7470" name="Text Box 173"/>
              <p:cNvSpPr txBox="1">
                <a:spLocks noChangeArrowheads="1"/>
              </p:cNvSpPr>
              <p:nvPr/>
            </p:nvSpPr>
            <p:spPr bwMode="auto">
              <a:xfrm>
                <a:off x="2626" y="2660"/>
                <a:ext cx="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SzPct val="75000"/>
                  <a:buFont typeface="Wingdings" pitchFamily="2" charset="2"/>
                  <a:defRPr kumimoji="1" sz="28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r>
                  <a:rPr lang="en-US" altLang="zh-CN" sz="2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7458" name="Text Box 174"/>
            <p:cNvSpPr txBox="1">
              <a:spLocks noChangeArrowheads="1"/>
            </p:cNvSpPr>
            <p:nvPr/>
          </p:nvSpPr>
          <p:spPr bwMode="auto">
            <a:xfrm>
              <a:off x="4623" y="233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0066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59" name="Text Box 175"/>
            <p:cNvSpPr txBox="1">
              <a:spLocks noChangeArrowheads="1"/>
            </p:cNvSpPr>
            <p:nvPr/>
          </p:nvSpPr>
          <p:spPr bwMode="auto">
            <a:xfrm>
              <a:off x="4623" y="207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0066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60" name="Text Box 176"/>
            <p:cNvSpPr txBox="1">
              <a:spLocks noChangeArrowheads="1"/>
            </p:cNvSpPr>
            <p:nvPr/>
          </p:nvSpPr>
          <p:spPr bwMode="auto">
            <a:xfrm>
              <a:off x="4619" y="181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0066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61" name="Text Box 177"/>
            <p:cNvSpPr txBox="1">
              <a:spLocks noChangeArrowheads="1"/>
            </p:cNvSpPr>
            <p:nvPr/>
          </p:nvSpPr>
          <p:spPr bwMode="auto">
            <a:xfrm>
              <a:off x="4623" y="15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0066FF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7462" name="Text Box 178"/>
            <p:cNvSpPr txBox="1">
              <a:spLocks noChangeArrowheads="1"/>
            </p:cNvSpPr>
            <p:nvPr/>
          </p:nvSpPr>
          <p:spPr bwMode="auto">
            <a:xfrm>
              <a:off x="4623" y="132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0066FF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7463" name="Text Box 179"/>
            <p:cNvSpPr txBox="1">
              <a:spLocks noChangeArrowheads="1"/>
            </p:cNvSpPr>
            <p:nvPr/>
          </p:nvSpPr>
          <p:spPr bwMode="auto">
            <a:xfrm>
              <a:off x="4628" y="105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0066FF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7" name="Group 180"/>
          <p:cNvGrpSpPr>
            <a:grpSpLocks/>
          </p:cNvGrpSpPr>
          <p:nvPr/>
        </p:nvGrpSpPr>
        <p:grpSpPr bwMode="auto">
          <a:xfrm>
            <a:off x="5975350" y="2722563"/>
            <a:ext cx="958850" cy="396875"/>
            <a:chOff x="3786" y="1540"/>
            <a:chExt cx="604" cy="250"/>
          </a:xfrm>
        </p:grpSpPr>
        <p:sp>
          <p:nvSpPr>
            <p:cNvPr id="17455" name="Line 181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6" name="Text Box 182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18" name="Group 183"/>
          <p:cNvGrpSpPr>
            <a:grpSpLocks/>
          </p:cNvGrpSpPr>
          <p:nvPr/>
        </p:nvGrpSpPr>
        <p:grpSpPr bwMode="auto">
          <a:xfrm>
            <a:off x="5975350" y="3513138"/>
            <a:ext cx="958850" cy="396875"/>
            <a:chOff x="3786" y="1540"/>
            <a:chExt cx="604" cy="250"/>
          </a:xfrm>
        </p:grpSpPr>
        <p:sp>
          <p:nvSpPr>
            <p:cNvPr id="17453" name="Line 184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4" name="Text Box 185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19" name="Group 186"/>
          <p:cNvGrpSpPr>
            <a:grpSpLocks/>
          </p:cNvGrpSpPr>
          <p:nvPr/>
        </p:nvGrpSpPr>
        <p:grpSpPr bwMode="auto">
          <a:xfrm>
            <a:off x="5975350" y="3873500"/>
            <a:ext cx="958850" cy="396875"/>
            <a:chOff x="3786" y="1540"/>
            <a:chExt cx="604" cy="250"/>
          </a:xfrm>
        </p:grpSpPr>
        <p:sp>
          <p:nvSpPr>
            <p:cNvPr id="17451" name="Line 187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Text Box 188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0" name="Group 189"/>
          <p:cNvGrpSpPr>
            <a:grpSpLocks/>
          </p:cNvGrpSpPr>
          <p:nvPr/>
        </p:nvGrpSpPr>
        <p:grpSpPr bwMode="auto">
          <a:xfrm>
            <a:off x="5975350" y="4265613"/>
            <a:ext cx="958850" cy="396875"/>
            <a:chOff x="3786" y="1540"/>
            <a:chExt cx="604" cy="250"/>
          </a:xfrm>
        </p:grpSpPr>
        <p:sp>
          <p:nvSpPr>
            <p:cNvPr id="17449" name="Line 190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0" name="Text Box 191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21" name="Group 192"/>
          <p:cNvGrpSpPr>
            <a:grpSpLocks/>
          </p:cNvGrpSpPr>
          <p:nvPr/>
        </p:nvGrpSpPr>
        <p:grpSpPr bwMode="auto">
          <a:xfrm>
            <a:off x="5975350" y="3081338"/>
            <a:ext cx="958850" cy="396875"/>
            <a:chOff x="3786" y="1540"/>
            <a:chExt cx="604" cy="250"/>
          </a:xfrm>
        </p:grpSpPr>
        <p:sp>
          <p:nvSpPr>
            <p:cNvPr id="17447" name="Line 193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8" name="Text Box 194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 dirty="0">
                  <a:latin typeface="Times New Roman" pitchFamily="18" charset="0"/>
                </a:rPr>
                <a:t>top</a:t>
              </a:r>
            </a:p>
          </p:txBody>
        </p:sp>
      </p:grpSp>
      <p:sp>
        <p:nvSpPr>
          <p:cNvPr id="106" name="Rectangle 195"/>
          <p:cNvSpPr>
            <a:spLocks noChangeArrowheads="1"/>
          </p:cNvSpPr>
          <p:nvPr/>
        </p:nvSpPr>
        <p:spPr bwMode="auto">
          <a:xfrm>
            <a:off x="7151688" y="2463800"/>
            <a:ext cx="687387" cy="306388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7" name="Rectangle 196"/>
          <p:cNvSpPr>
            <a:spLocks noChangeArrowheads="1"/>
          </p:cNvSpPr>
          <p:nvPr/>
        </p:nvSpPr>
        <p:spPr bwMode="auto">
          <a:xfrm>
            <a:off x="7151688" y="2882900"/>
            <a:ext cx="687387" cy="306388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8" name="Rectangle 197"/>
          <p:cNvSpPr>
            <a:spLocks noChangeArrowheads="1"/>
          </p:cNvSpPr>
          <p:nvPr/>
        </p:nvSpPr>
        <p:spPr bwMode="auto">
          <a:xfrm>
            <a:off x="7151688" y="3302000"/>
            <a:ext cx="687387" cy="306388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9" name="Rectangle 198"/>
          <p:cNvSpPr>
            <a:spLocks noChangeArrowheads="1"/>
          </p:cNvSpPr>
          <p:nvPr/>
        </p:nvSpPr>
        <p:spPr bwMode="auto">
          <a:xfrm>
            <a:off x="7151688" y="3663950"/>
            <a:ext cx="687387" cy="306388"/>
          </a:xfrm>
          <a:prstGeom prst="rect">
            <a:avLst/>
          </a:prstGeom>
          <a:solidFill>
            <a:srgbClr val="FFE6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0" name="Rectangle 199"/>
          <p:cNvSpPr>
            <a:spLocks noChangeArrowheads="1"/>
          </p:cNvSpPr>
          <p:nvPr/>
        </p:nvSpPr>
        <p:spPr bwMode="auto">
          <a:xfrm>
            <a:off x="7170738" y="4044950"/>
            <a:ext cx="687387" cy="306388"/>
          </a:xfrm>
          <a:prstGeom prst="rect">
            <a:avLst/>
          </a:prstGeom>
          <a:solidFill>
            <a:srgbClr val="FFE6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1" name="Rectangle 200"/>
          <p:cNvSpPr>
            <a:spLocks noChangeArrowheads="1"/>
          </p:cNvSpPr>
          <p:nvPr/>
        </p:nvSpPr>
        <p:spPr bwMode="auto">
          <a:xfrm>
            <a:off x="7151688" y="4502150"/>
            <a:ext cx="687387" cy="306388"/>
          </a:xfrm>
          <a:prstGeom prst="rect">
            <a:avLst/>
          </a:prstGeom>
          <a:solidFill>
            <a:srgbClr val="FFE6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Group 201"/>
          <p:cNvGrpSpPr>
            <a:grpSpLocks/>
          </p:cNvGrpSpPr>
          <p:nvPr/>
        </p:nvGrpSpPr>
        <p:grpSpPr bwMode="auto">
          <a:xfrm>
            <a:off x="5975350" y="4784725"/>
            <a:ext cx="958850" cy="396875"/>
            <a:chOff x="3786" y="1540"/>
            <a:chExt cx="604" cy="250"/>
          </a:xfrm>
        </p:grpSpPr>
        <p:sp>
          <p:nvSpPr>
            <p:cNvPr id="17445" name="Line 202"/>
            <p:cNvSpPr>
              <a:spLocks noChangeShapeType="1"/>
            </p:cNvSpPr>
            <p:nvPr/>
          </p:nvSpPr>
          <p:spPr bwMode="auto">
            <a:xfrm>
              <a:off x="4101" y="1711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Text Box 203"/>
            <p:cNvSpPr txBox="1">
              <a:spLocks noChangeArrowheads="1"/>
            </p:cNvSpPr>
            <p:nvPr/>
          </p:nvSpPr>
          <p:spPr bwMode="auto">
            <a:xfrm>
              <a:off x="3786" y="1540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 kumimoji="1" sz="28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lang="en-US" altLang="zh-CN" sz="2000" dirty="0">
                  <a:latin typeface="Times New Roman" pitchFamily="18" charset="0"/>
                </a:rPr>
                <a:t>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8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1" grpId="0" autoUpdateAnimBg="0"/>
      <p:bldP spid="42" grpId="0" animBg="1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69" grpId="0" build="p" autoUpdateAnimBg="0" advAuto="1000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>
                <a:effectLst/>
              </a:rPr>
              <a:t>顺序栈的基本操作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990600" y="2133600"/>
            <a:ext cx="7315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815975" indent="-4572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初始化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判空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判满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顺序栈的插入操作（</a:t>
            </a:r>
            <a:r>
              <a:rPr lang="zh-CN" altLang="en-US" dirty="0">
                <a:solidFill>
                  <a:srgbClr val="FF0000"/>
                </a:solidFill>
              </a:rPr>
              <a:t>入栈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顺序栈的删除操作（</a:t>
            </a:r>
            <a:r>
              <a:rPr lang="zh-CN" altLang="en-US" dirty="0">
                <a:solidFill>
                  <a:srgbClr val="FF0000"/>
                </a:solidFill>
              </a:rPr>
              <a:t>出栈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读取栈顶元素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53133" y="980728"/>
            <a:ext cx="5235729" cy="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顺序栈基本操作的实现如下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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2060848"/>
            <a:ext cx="8064896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AutoNum type="arabicParenBoth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初始化操作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/*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构造一个空栈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S*/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void 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InitStack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S-&gt;top= -1;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3568" y="1340767"/>
            <a:ext cx="7992888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2)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判栈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空操作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判断栈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是否为空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为空栈时返回值为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 反之为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isempty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if(S-&gt;top == -1) return 1;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else return 0;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099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3568" y="692696"/>
            <a:ext cx="799288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(3)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判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栈满操作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判断栈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是否满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栈满时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返回值为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 反之为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isfull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if ( S-&gt;top == MAXSIZE-1 )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return 1;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else  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return 0;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3506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4415" y="1445568"/>
            <a:ext cx="8097088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(4) 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求栈长操作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返回栈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的长度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getlen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S-&gt;top+1;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9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552" y="692696"/>
            <a:ext cx="842493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(5) 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取栈顶元素操作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取出栈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的栈顶元素的值，用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带回。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gettop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S,ElemType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*e)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if(S-&gt;top==-1) return 0; 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为空栈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取值失败，返回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0*/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*e=S-&gt;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[S-&gt;top];		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将栈顶元素的值存入指针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所指向的内存单元*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1;	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取值成功，返回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1*/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64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552" y="692696"/>
            <a:ext cx="8424936" cy="602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(6) 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进栈操作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要求：将值为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的数据元素插入到栈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中，使之称为新的栈顶元素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算法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思路：将游标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top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增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1，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然后将入栈元素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存入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top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所指的位置上。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Push(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*S, 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e)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if(S-&gt;top== MAXSIZE-1)  return 0;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栈已满*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S-&gt;top++;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栈顶位置上移*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S-&gt;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[S-&gt;top]=e;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return 1;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0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552" y="692696"/>
            <a:ext cx="8496944" cy="60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(7) 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出栈操作 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lvl="0">
              <a:lnSpc>
                <a:spcPct val="135000"/>
              </a:lnSpc>
            </a:pPr>
            <a:r>
              <a:rPr lang="zh-CN" altLang="en-US" b="1" dirty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要求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：取出栈顶元素的值</a:t>
            </a:r>
            <a:endParaRPr lang="en-US" altLang="zh-CN" b="1" dirty="0" smtClean="0">
              <a:solidFill>
                <a:srgbClr val="5B5249">
                  <a:lumMod val="50000"/>
                </a:srgbClr>
              </a:solidFill>
              <a:latin typeface="Times New Roman"/>
            </a:endParaRPr>
          </a:p>
          <a:p>
            <a:pPr lvl="0">
              <a:lnSpc>
                <a:spcPct val="135000"/>
              </a:lnSpc>
            </a:pP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算法</a:t>
            </a:r>
            <a:r>
              <a:rPr lang="zh-CN" altLang="en-US" b="1" dirty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思路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：取出栈顶元素的值，游标</a:t>
            </a:r>
            <a:r>
              <a:rPr lang="en-US" altLang="zh-CN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top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减</a:t>
            </a:r>
            <a:r>
              <a:rPr lang="en-US" altLang="zh-CN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1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。</a:t>
            </a:r>
            <a:endParaRPr lang="en-US" altLang="zh-CN" b="1" dirty="0">
              <a:solidFill>
                <a:srgbClr val="5B5249">
                  <a:lumMod val="50000"/>
                </a:srgbClr>
              </a:solidFill>
              <a:latin typeface="Times New Roman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Pop(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 S, 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*e)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将栈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的栈顶元素取出， 放到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所指的存储空间中 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if(S-&gt;top==-1)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栈为空*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0;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else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{*e= S-&gt;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[S-&gt;top];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  S-&gt;top--;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修改栈顶指针 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1;	}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886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55576" y="764704"/>
            <a:ext cx="2448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栈的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定义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906" y="1700808"/>
            <a:ext cx="8207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是一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种特殊的线性表，它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只允许在表的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一端进行进行插入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删除操作。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5110" y="2780929"/>
            <a:ext cx="82073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将线性表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中允许进行插入、删除操作的一端称为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顶</a:t>
            </a:r>
            <a:endParaRPr lang="en-US" altLang="zh-CN" sz="2800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另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一端被称为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040" y="4345941"/>
            <a:ext cx="8207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处于栈顶位置的元素称为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栈顶元素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9040" y="4994013"/>
            <a:ext cx="8207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栈中含有的数据元素个数称为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栈长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5642084"/>
            <a:ext cx="8207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含有的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个数据元素的栈称为</a:t>
            </a: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空栈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13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55576" y="908720"/>
            <a:ext cx="7488832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(8)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输出栈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操作 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lvl="0">
              <a:lnSpc>
                <a:spcPct val="135000"/>
              </a:lnSpc>
            </a:pPr>
            <a:r>
              <a:rPr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要求</a:t>
            </a:r>
            <a:r>
              <a:rPr lang="zh-CN" altLang="en-US" sz="3200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：依次输出栈顶到栈底的元素值</a:t>
            </a:r>
            <a:endParaRPr lang="en-US" altLang="zh-CN" sz="3200" b="1" dirty="0">
              <a:solidFill>
                <a:srgbClr val="5B5249">
                  <a:lumMod val="50000"/>
                </a:srgbClr>
              </a:solidFill>
              <a:latin typeface="Times New Roman"/>
            </a:endParaRP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void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Liststack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i;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for(i=S-&gt;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top;i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&gt;=0;i--)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cout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&lt;&lt;S-&gt;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[i]&lt;&lt;",";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576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1560" y="835224"/>
            <a:ext cx="8352928" cy="52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例题</a:t>
            </a:r>
            <a:endParaRPr lang="en-US" altLang="zh-CN" sz="2800" b="1" dirty="0" smtClean="0">
              <a:solidFill>
                <a:schemeClr val="accent5">
                  <a:lumMod val="25000"/>
                </a:schemeClr>
              </a:solidFill>
              <a:latin typeface="Times New Roman"/>
            </a:endParaRPr>
          </a:p>
          <a:p>
            <a:pPr lvl="0"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编写算法，将十进制正整数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N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装换成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d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进制数。</a:t>
            </a:r>
            <a:endParaRPr lang="en-US" altLang="zh-CN" sz="2800" b="1" dirty="0" smtClean="0">
              <a:solidFill>
                <a:schemeClr val="accent5">
                  <a:lumMod val="25000"/>
                </a:schemeClr>
              </a:solidFill>
              <a:latin typeface="Times New Roman"/>
            </a:endParaRPr>
          </a:p>
          <a:p>
            <a:pPr lvl="0">
              <a:lnSpc>
                <a:spcPct val="135000"/>
              </a:lnSpc>
            </a:pP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算法：</a:t>
            </a:r>
            <a:endParaRPr lang="en-US" altLang="zh-CN" b="1" dirty="0">
              <a:solidFill>
                <a:srgbClr val="5B5249">
                  <a:lumMod val="50000"/>
                </a:srgbClr>
              </a:solidFill>
              <a:latin typeface="Times New Roman"/>
            </a:endParaRPr>
          </a:p>
          <a:p>
            <a:pPr lvl="0">
              <a:lnSpc>
                <a:spcPct val="135000"/>
              </a:lnSpc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将十进制正整数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N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装换成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d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进制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数的转换算法是重复下述两步，直到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N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为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0；</a:t>
            </a:r>
          </a:p>
          <a:p>
            <a:pPr lvl="0">
              <a:lnSpc>
                <a:spcPct val="135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1）X=N  mod  d；</a:t>
            </a:r>
          </a:p>
          <a:p>
            <a:pPr lvl="0">
              <a:lnSpc>
                <a:spcPct val="135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2）N=N  div    d；</a:t>
            </a:r>
          </a:p>
          <a:p>
            <a:pPr lvl="0">
              <a:lnSpc>
                <a:spcPct val="135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第一次求出的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x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值为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d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进制的最低位，最后一次求出的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x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值为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d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进制的最高位，所以该算法将从低位到高位顺序产生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d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进制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数各个数位上的数。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4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3568" y="908720"/>
            <a:ext cx="7165304" cy="563231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例题</a:t>
            </a:r>
            <a:endParaRPr lang="en-US" altLang="zh-CN" b="1" dirty="0" smtClean="0">
              <a:solidFill>
                <a:schemeClr val="accent5">
                  <a:lumMod val="25000"/>
                </a:schemeClr>
              </a:solidFill>
              <a:latin typeface="Times New Roman"/>
            </a:endParaRPr>
          </a:p>
          <a:p>
            <a:pPr lvl="0"/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编写算法，将十进制正整数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N</a:t>
            </a:r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装换成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d</a:t>
            </a:r>
            <a:r>
              <a:rPr lang="zh-CN" altLang="en-US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进制数。</a:t>
            </a:r>
            <a:endParaRPr lang="en-US" altLang="zh-CN" b="1" dirty="0" smtClean="0">
              <a:solidFill>
                <a:schemeClr val="accent5">
                  <a:lumMod val="25000"/>
                </a:schemeClr>
              </a:solidFill>
              <a:latin typeface="Times New Roman"/>
            </a:endParaRPr>
          </a:p>
          <a:p>
            <a:pPr lvl="0"/>
            <a:endParaRPr lang="en-US" altLang="zh-CN" b="1" dirty="0" smtClean="0">
              <a:solidFill>
                <a:schemeClr val="accent5">
                  <a:lumMod val="25000"/>
                </a:schemeClr>
              </a:solidFill>
              <a:latin typeface="Times New Roman"/>
            </a:endParaRPr>
          </a:p>
          <a:p>
            <a:pPr lvl="0"/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void conversion(</a:t>
            </a:r>
            <a:r>
              <a:rPr lang="en-US" altLang="zh-CN" b="1" dirty="0" err="1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N,int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 d)</a:t>
            </a:r>
          </a:p>
          <a:p>
            <a:pPr lvl="0"/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{</a:t>
            </a:r>
          </a:p>
          <a:p>
            <a:pPr lvl="0"/>
            <a:r>
              <a:rPr lang="en-US" altLang="zh-CN" b="1" dirty="0" err="1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SeqStack</a:t>
            </a:r>
            <a:r>
              <a:rPr lang="en-US" altLang="zh-CN" b="1" dirty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S;	</a:t>
            </a:r>
            <a:r>
              <a:rPr lang="en-US" altLang="zh-CN" b="1" dirty="0" err="1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 x;</a:t>
            </a:r>
          </a:p>
          <a:p>
            <a:pPr lvl="0"/>
            <a:r>
              <a:rPr lang="en-US" altLang="zh-CN" b="1" dirty="0" err="1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InitStack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(&amp;S);</a:t>
            </a:r>
          </a:p>
          <a:p>
            <a:pPr lvl="0"/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while(N&gt;0)</a:t>
            </a:r>
          </a:p>
          <a:p>
            <a:pPr lvl="0"/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{	x=</a:t>
            </a:r>
            <a:r>
              <a:rPr lang="en-US" altLang="zh-CN" b="1" dirty="0" err="1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N%d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;</a:t>
            </a:r>
          </a:p>
          <a:p>
            <a:pPr lvl="0"/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	Push(&amp;</a:t>
            </a:r>
            <a:r>
              <a:rPr lang="en-US" altLang="zh-CN" b="1" dirty="0" err="1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S,x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);</a:t>
            </a:r>
          </a:p>
          <a:p>
            <a:pPr lvl="0"/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	N=N/d;</a:t>
            </a:r>
          </a:p>
          <a:p>
            <a:pPr lvl="0"/>
            <a:r>
              <a:rPr lang="en-US" altLang="zh-CN" b="1" dirty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}</a:t>
            </a:r>
          </a:p>
          <a:p>
            <a:pPr lvl="0"/>
            <a:r>
              <a:rPr lang="en-US" altLang="zh-CN" b="1" dirty="0" err="1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Liststack</a:t>
            </a:r>
            <a:r>
              <a:rPr lang="en-US" altLang="zh-CN" b="1" dirty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(&amp;S);</a:t>
            </a:r>
          </a:p>
          <a:p>
            <a:pPr lvl="0"/>
            <a:r>
              <a:rPr lang="en-US" altLang="zh-CN" b="1" dirty="0">
                <a:solidFill>
                  <a:schemeClr val="accent5">
                    <a:lumMod val="25000"/>
                  </a:schemeClr>
                </a:solidFill>
                <a:latin typeface="Times New Roman"/>
              </a:rPr>
              <a:t>}</a:t>
            </a:r>
            <a:endParaRPr lang="en-US" altLang="zh-CN" b="1" dirty="0" smtClean="0">
              <a:solidFill>
                <a:schemeClr val="accent5">
                  <a:lumMod val="25000"/>
                </a:schemeClr>
              </a:solidFill>
              <a:latin typeface="Times New Roman"/>
            </a:endParaRPr>
          </a:p>
          <a:p>
            <a:pPr lvl="0"/>
            <a:endParaRPr lang="en-US" altLang="zh-CN" b="1" dirty="0">
              <a:solidFill>
                <a:schemeClr val="accent5">
                  <a:lumMod val="25000"/>
                </a:schemeClr>
              </a:solidFill>
              <a:latin typeface="Times New Roman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0112" y="4215735"/>
            <a:ext cx="3456384" cy="240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</a:rPr>
              <a:t>＃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>define MAXSIZE 100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</a:rPr>
              <a:t>typedef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</a:rPr>
              <a:t>struct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</a:rPr>
              <a:t>{</a:t>
            </a: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</a:rPr>
              <a:t>ElemType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</a:rPr>
              <a:t>elem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>[MAXSIZE];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>top; </a:t>
            </a:r>
            <a:r>
              <a:rPr lang="en-US" altLang="zh-CN" sz="2000" b="1" dirty="0" smtClean="0">
                <a:solidFill>
                  <a:srgbClr val="FF00FF"/>
                </a:solidFill>
              </a:rPr>
              <a:t></a:t>
            </a:r>
            <a:endParaRPr lang="en-US" altLang="zh-CN" sz="2000" b="1" dirty="0">
              <a:solidFill>
                <a:srgbClr val="FF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>}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</a:rPr>
              <a:t>SeqStack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45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1412776"/>
            <a:ext cx="800323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＃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define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MAXSIZE 100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typedef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struct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elem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[MAXSIZE];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		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为栈开辟的足够大的数组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空间 *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 </a:t>
            </a:r>
            <a:endParaRPr lang="en-US" altLang="zh-CN" sz="2800" b="1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top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; 	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用来存放栈顶元素的下标*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sz="2800" b="1" dirty="0">
                <a:solidFill>
                  <a:srgbClr val="FF00FF"/>
                </a:solidFill>
                <a:latin typeface="+mn-lt"/>
              </a:rPr>
              <a:t>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;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66738" y="761330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顺序栈的类型定义 </a:t>
            </a:r>
            <a:endParaRPr lang="zh-CN" altLang="en-US" sz="32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402025" y="1988840"/>
            <a:ext cx="4397336" cy="1414904"/>
            <a:chOff x="2878" y="2818"/>
            <a:chExt cx="2132" cy="686"/>
          </a:xfrm>
        </p:grpSpPr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173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如果在使用过程中出现栈满，存储空间不够用了，怎么办？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6" name="图片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65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052736"/>
            <a:ext cx="8064896" cy="269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栈在使用过程中可能会出现栈满的情况，当栈满时，如果定义的是静态数组，将无法扩充空间。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因此，可以使用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动态分配数组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的方式，即在初始化时，先用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malloc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为栈分配一个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初始容量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，在操作过程中，若栈空间不足，再用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b="1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realloc</a:t>
            </a:r>
            <a:r>
              <a:rPr lang="en-US" altLang="zh-CN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重新申请一个足够大的空间。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365104"/>
            <a:ext cx="784887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也可以使用链栈。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链栈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动态分配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存储空间，只要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内存空间尚有空闲，就不会产生溢出。</a:t>
            </a:r>
          </a:p>
        </p:txBody>
      </p:sp>
    </p:spTree>
    <p:extLst>
      <p:ext uri="{BB962C8B-B14F-4D97-AF65-F5344CB8AC3E}">
        <p14:creationId xmlns:p14="http://schemas.microsoft.com/office/powerpoint/2010/main" val="352791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1340768"/>
            <a:ext cx="8579296" cy="470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#define 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</a:rPr>
              <a:t>INITSIZE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50	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//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为栈分配的存储空间的初始分配量</a:t>
            </a:r>
            <a:endParaRPr lang="en-US" altLang="zh-CN" sz="2800" b="1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typedef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struct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* base;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存放栈空间的动态数组的起始地址，也称为栈底指针，始终指向栈底位置*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stacksize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;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当前栈可以使用的最大容量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top;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用来存放栈顶元素的下标*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;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66738" y="761330"/>
            <a:ext cx="6885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顺序栈的类型定义（使用动态数组） </a:t>
            </a:r>
            <a:endParaRPr lang="zh-CN" altLang="en-US" sz="32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3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453008" y="836712"/>
            <a:ext cx="8655496" cy="8313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4000" b="1" dirty="0" smtClean="0">
                <a:effectLst/>
              </a:rPr>
              <a:t>顺序栈的基本操作（使用动态数组）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990600" y="2133600"/>
            <a:ext cx="7315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815975" indent="-4572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初始化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判空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判满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顺序栈的插入操作（</a:t>
            </a:r>
            <a:r>
              <a:rPr lang="zh-CN" altLang="en-US" dirty="0">
                <a:solidFill>
                  <a:srgbClr val="FF0000"/>
                </a:solidFill>
              </a:rPr>
              <a:t>入栈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顺序栈的删除操作（</a:t>
            </a:r>
            <a:r>
              <a:rPr lang="zh-CN" altLang="en-US" dirty="0">
                <a:solidFill>
                  <a:srgbClr val="FF0000"/>
                </a:solidFill>
              </a:rPr>
              <a:t>出栈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lvl="2" algn="l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顺序栈的</a:t>
            </a:r>
            <a:r>
              <a:rPr lang="zh-CN" altLang="en-US" dirty="0">
                <a:solidFill>
                  <a:srgbClr val="FF0000"/>
                </a:solidFill>
              </a:rPr>
              <a:t>读取栈顶元素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操作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4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39552" y="764704"/>
            <a:ext cx="5235729" cy="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顺序栈基本操作的实现如下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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7544" y="1549721"/>
            <a:ext cx="8496944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AutoNum type="arabicParenBoth"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初始化操作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/*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构造一个空栈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S*/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void 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InitStack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S-&gt;base =(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ElemType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*)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malloc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(INITSIZE *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ElemType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));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S-&gt;top= -1;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S-&gt;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stacksize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=INITSIZE;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5508104" y="980728"/>
            <a:ext cx="3322662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＃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define INITSIZE 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50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typedef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struct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ElemType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 *base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tx1">
                    <a:lumMod val="50000"/>
                  </a:schemeClr>
                </a:solidFill>
              </a:rPr>
              <a:t>stacksize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b="1" dirty="0" err="1" smtClean="0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top; 	</a:t>
            </a:r>
            <a:endParaRPr lang="en-US" altLang="zh-CN" b="1" dirty="0">
              <a:solidFill>
                <a:srgbClr val="FF00FF"/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}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SeqStack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02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3568" y="1340767"/>
            <a:ext cx="7992888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2)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判栈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空操作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判断栈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是否为空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为空栈时返回值为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 反之为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isempty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if(S-&gt;top == -1) return 1;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else return 0;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70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83568" y="692696"/>
            <a:ext cx="799288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(3)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判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栈满操作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判断栈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是否满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</a:rPr>
              <a:t>栈满时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返回值为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， 反之为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isfull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if ( S-&gt;top ==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S-&gt;stacksize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-1 )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      return 1;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else  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     return 0;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652120" y="4077072"/>
            <a:ext cx="3322662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</a:rPr>
              <a:t>＃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define INITSIZE 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50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typedef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struct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ElemType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 *base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tx1">
                    <a:lumMod val="50000"/>
                  </a:schemeClr>
                </a:solidFill>
              </a:rPr>
              <a:t>stacksize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b="1" dirty="0" err="1" smtClean="0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top; 	</a:t>
            </a:r>
            <a:endParaRPr lang="en-US" altLang="zh-CN" b="1" dirty="0">
              <a:solidFill>
                <a:srgbClr val="FF00FF"/>
              </a:solidFill>
            </a:endParaRPr>
          </a:p>
          <a:p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}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</a:rPr>
              <a:t>SeqStack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750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1"/>
          <p:cNvGrpSpPr>
            <a:grpSpLocks/>
          </p:cNvGrpSpPr>
          <p:nvPr/>
        </p:nvGrpSpPr>
        <p:grpSpPr bwMode="auto">
          <a:xfrm>
            <a:off x="2286000" y="2921000"/>
            <a:ext cx="1924050" cy="2819400"/>
            <a:chOff x="1440" y="1920"/>
            <a:chExt cx="1212" cy="1776"/>
          </a:xfrm>
        </p:grpSpPr>
        <p:sp>
          <p:nvSpPr>
            <p:cNvPr id="33817" name="Line 8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9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10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286000" y="5111750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286000" y="4492625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2286000" y="3878263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33798" name="Arc 15"/>
          <p:cNvSpPr>
            <a:spLocks/>
          </p:cNvSpPr>
          <p:nvPr/>
        </p:nvSpPr>
        <p:spPr bwMode="auto">
          <a:xfrm>
            <a:off x="1511300" y="2079625"/>
            <a:ext cx="949325" cy="1079500"/>
          </a:xfrm>
          <a:custGeom>
            <a:avLst/>
            <a:gdLst>
              <a:gd name="T0" fmla="*/ 0 w 21600"/>
              <a:gd name="T1" fmla="*/ 0 h 21600"/>
              <a:gd name="T2" fmla="*/ 949325 w 21600"/>
              <a:gd name="T3" fmla="*/ 1079500 h 21600"/>
              <a:gd name="T4" fmla="*/ 0 w 21600"/>
              <a:gd name="T5" fmla="*/ 10795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Text Box 16"/>
          <p:cNvSpPr txBox="1">
            <a:spLocks noChangeArrowheads="1"/>
          </p:cNvSpPr>
          <p:nvPr/>
        </p:nvSpPr>
        <p:spPr bwMode="auto">
          <a:xfrm>
            <a:off x="1331913" y="2349500"/>
            <a:ext cx="90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入栈</a:t>
            </a:r>
          </a:p>
        </p:txBody>
      </p:sp>
      <p:sp>
        <p:nvSpPr>
          <p:cNvPr id="33800" name="Arc 20"/>
          <p:cNvSpPr>
            <a:spLocks/>
          </p:cNvSpPr>
          <p:nvPr/>
        </p:nvSpPr>
        <p:spPr bwMode="auto">
          <a:xfrm rot="10886353" flipV="1">
            <a:off x="3978275" y="2079625"/>
            <a:ext cx="1012825" cy="1157288"/>
          </a:xfrm>
          <a:custGeom>
            <a:avLst/>
            <a:gdLst>
              <a:gd name="T0" fmla="*/ 0 w 26092"/>
              <a:gd name="T1" fmla="*/ 26200 h 21600"/>
              <a:gd name="T2" fmla="*/ 1012825 w 26092"/>
              <a:gd name="T3" fmla="*/ 1058651 h 21600"/>
              <a:gd name="T4" fmla="*/ 177435 w 26092"/>
              <a:gd name="T5" fmla="*/ 1157288 h 21600"/>
              <a:gd name="T6" fmla="*/ 0 60000 65536"/>
              <a:gd name="T7" fmla="*/ 0 60000 65536"/>
              <a:gd name="T8" fmla="*/ 0 60000 65536"/>
              <a:gd name="T9" fmla="*/ 0 w 26092"/>
              <a:gd name="T10" fmla="*/ 0 h 21600"/>
              <a:gd name="T11" fmla="*/ 26092 w 260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Text Box 21"/>
          <p:cNvSpPr txBox="1">
            <a:spLocks noChangeArrowheads="1"/>
          </p:cNvSpPr>
          <p:nvPr/>
        </p:nvSpPr>
        <p:spPr bwMode="auto">
          <a:xfrm>
            <a:off x="4167188" y="23939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2781300" y="587692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栈底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92163" y="3751269"/>
            <a:ext cx="1547813" cy="461963"/>
            <a:chOff x="512" y="3360"/>
            <a:chExt cx="975" cy="291"/>
          </a:xfrm>
        </p:grpSpPr>
        <p:sp>
          <p:nvSpPr>
            <p:cNvPr id="33813" name="Line 2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Text Box 29"/>
            <p:cNvSpPr txBox="1">
              <a:spLocks noChangeArrowheads="1"/>
            </p:cNvSpPr>
            <p:nvPr/>
          </p:nvSpPr>
          <p:spPr bwMode="auto">
            <a:xfrm>
              <a:off x="512" y="3360"/>
              <a:ext cx="9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顶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801688" y="4337056"/>
            <a:ext cx="1430338" cy="461963"/>
            <a:chOff x="528" y="3360"/>
            <a:chExt cx="901" cy="291"/>
          </a:xfrm>
        </p:grpSpPr>
        <p:sp>
          <p:nvSpPr>
            <p:cNvPr id="33809" name="Line 42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Text Box 43"/>
            <p:cNvSpPr txBox="1">
              <a:spLocks noChangeArrowheads="1"/>
            </p:cNvSpPr>
            <p:nvPr/>
          </p:nvSpPr>
          <p:spPr bwMode="auto">
            <a:xfrm>
              <a:off x="528" y="3360"/>
              <a:ext cx="9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顶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170934" y="2798926"/>
            <a:ext cx="37441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栈的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插入元素操作被称为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进栈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入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栈的删除元素操作称为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退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684213" y="5185568"/>
            <a:ext cx="1547813" cy="461963"/>
            <a:chOff x="512" y="3360"/>
            <a:chExt cx="975" cy="291"/>
          </a:xfrm>
        </p:grpSpPr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512" y="3360"/>
              <a:ext cx="9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顶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672777" y="5876925"/>
            <a:ext cx="1547813" cy="461963"/>
            <a:chOff x="512" y="3360"/>
            <a:chExt cx="975" cy="291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512" y="3360"/>
              <a:ext cx="9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顶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top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6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 autoUpdateAnimBg="0"/>
      <p:bldP spid="4109" grpId="0" animBg="1" autoUpdateAnimBg="0"/>
      <p:bldP spid="4110" grpId="0" animBg="1" autoUpdateAnimBg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4415" y="1445568"/>
            <a:ext cx="8097088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(4) 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求栈长操作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 返回栈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的长度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getlen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S-&gt;top+1;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9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552" y="692696"/>
            <a:ext cx="842493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(5) 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取栈顶元素操作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取出栈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的栈顶元素的值，用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带回。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gettop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S,ElemType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*e)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{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if(S-&gt;top==-1) return 0; 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为空栈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取值失败，返回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0*/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*e=S-&gt;base[S-&gt;top];		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将栈顶元素的值存入指针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所指向的内存单元*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1;		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 /*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</a:rPr>
              <a:t>取值成功，返回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1*/</a:t>
            </a:r>
          </a:p>
          <a:p>
            <a:pPr>
              <a:lnSpc>
                <a:spcPct val="13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34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2048" y="332656"/>
            <a:ext cx="8604448" cy="642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(6) 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进栈操作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要求：将值为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的数据元素插入到栈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S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中，使之称为新的栈顶元素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算法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思路：将游标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top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增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1，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然后将入栈元素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e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存入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top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所指的位置上。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Push(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*S, 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e)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if(S-&gt;top== S-&gt;stacksize-1 )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栈已满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则增加一个或多个存储单元*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S-&gt;base=(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ElemType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*)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realloc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(S-&gt;base,(S-&gt;stacksize+1) *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ElemType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));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S-&gt;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stacksize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++;}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S-&gt;top++;	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栈顶位置上移*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S-&gt;base[S-&gt;top]=e;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return 1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;		} 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643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51344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 </a:t>
            </a:r>
            <a:r>
              <a:rPr lang="en-US" altLang="zh-CN" sz="3200" b="1" dirty="0" err="1">
                <a:solidFill>
                  <a:srgbClr val="FF0000"/>
                </a:solidFill>
              </a:rPr>
              <a:t>realloc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可以对给定的指针所指的空间进行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扩大或者缩小，如果是扩张，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原有内存的中内容将保持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不变，如果是缩小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，则被缩小的那一部分的内容会丢失。</a:t>
            </a:r>
            <a:b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</a:rPr>
              <a:t>realloc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并不保证调整后的内存空间和原来的内存空间保持同一内存地址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。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</a:rPr>
              <a:t>realloc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返回的指针很可能指向一个新的地址。所以在代码中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，必须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将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realloc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返回的值，重新赋值给 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指针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p 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:</a:t>
            </a:r>
            <a:b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p = (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 *)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realloc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 (p,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sizeof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) *15);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1268760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这里说的是“扩大”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，如果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原先的内存大小后面还有足够的空闲空间用来分配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，那么得到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的是一块连续的内存。 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如果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原先的内存大小后面没有足够的空闲空间用来分配，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那么另外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找一块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newsize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大小的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内存。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并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把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原来空间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中的内容复制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到新空间中。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返回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</a:rPr>
              <a:t>新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</a:rPr>
              <a:t>的空间指针。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552" y="692696"/>
            <a:ext cx="8424936" cy="60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(7) 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出栈操作 </a:t>
            </a:r>
            <a:endParaRPr lang="en-US" altLang="zh-CN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lvl="0">
              <a:lnSpc>
                <a:spcPct val="135000"/>
              </a:lnSpc>
            </a:pPr>
            <a:r>
              <a:rPr lang="zh-CN" altLang="en-US" b="1" dirty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要求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：取出栈顶元素的值</a:t>
            </a:r>
            <a:endParaRPr lang="en-US" altLang="zh-CN" b="1" dirty="0" smtClean="0">
              <a:solidFill>
                <a:srgbClr val="5B5249">
                  <a:lumMod val="50000"/>
                </a:srgbClr>
              </a:solidFill>
              <a:latin typeface="Times New Roman"/>
            </a:endParaRPr>
          </a:p>
          <a:p>
            <a:pPr lvl="0">
              <a:lnSpc>
                <a:spcPct val="135000"/>
              </a:lnSpc>
            </a:pP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算法</a:t>
            </a:r>
            <a:r>
              <a:rPr lang="zh-CN" altLang="en-US" b="1" dirty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思路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：取出栈顶元素的值，游标</a:t>
            </a:r>
            <a:r>
              <a:rPr lang="en-US" altLang="zh-CN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top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减</a:t>
            </a:r>
            <a:r>
              <a:rPr lang="en-US" altLang="zh-CN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1</a:t>
            </a:r>
            <a:r>
              <a:rPr lang="zh-CN" altLang="en-US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。</a:t>
            </a:r>
            <a:endParaRPr lang="en-US" altLang="zh-CN" b="1" dirty="0">
              <a:solidFill>
                <a:srgbClr val="5B5249">
                  <a:lumMod val="50000"/>
                </a:srgbClr>
              </a:solidFill>
              <a:latin typeface="Times New Roman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Pop(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 S, </a:t>
            </a:r>
            <a:r>
              <a:rPr lang="en-US" altLang="zh-CN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*e)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将栈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的栈顶元素取出， 放到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所指的存储空间中 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if(S-&gt;top==-1)  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栈为空*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0;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else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{*e= S-&gt;base[S-&gt;top];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  S-&gt;top--;	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/*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修改栈顶指针 *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return 1;	}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136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55576" y="908720"/>
            <a:ext cx="7488832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(8) 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输出栈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操作 </a:t>
            </a:r>
            <a:endParaRPr lang="en-US" altLang="zh-CN" sz="3200" b="1" dirty="0" smtClean="0">
              <a:solidFill>
                <a:schemeClr val="tx1">
                  <a:lumMod val="50000"/>
                </a:schemeClr>
              </a:solidFill>
              <a:latin typeface="+mn-lt"/>
            </a:endParaRPr>
          </a:p>
          <a:p>
            <a:pPr lvl="0">
              <a:lnSpc>
                <a:spcPct val="135000"/>
              </a:lnSpc>
            </a:pPr>
            <a:r>
              <a:rPr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要求</a:t>
            </a:r>
            <a:r>
              <a:rPr lang="zh-CN" altLang="en-US" sz="3200" b="1" dirty="0" smtClean="0">
                <a:solidFill>
                  <a:srgbClr val="5B5249">
                    <a:lumMod val="50000"/>
                  </a:srgbClr>
                </a:solidFill>
                <a:latin typeface="Times New Roman"/>
              </a:rPr>
              <a:t>：依次输出栈顶到栈底的元素值</a:t>
            </a:r>
            <a:endParaRPr lang="en-US" altLang="zh-CN" sz="3200" b="1" dirty="0">
              <a:solidFill>
                <a:srgbClr val="5B5249">
                  <a:lumMod val="50000"/>
                </a:srgbClr>
              </a:solidFill>
              <a:latin typeface="Times New Roman"/>
            </a:endParaRP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void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Liststack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(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SeqStack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*S)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i;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for(i=S-&gt;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top;i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&gt;=0;i--)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cout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&lt;&lt;S-&gt;base[i]&lt;&lt;",";</a:t>
            </a:r>
          </a:p>
          <a:p>
            <a:pPr>
              <a:lnSpc>
                <a:spcPct val="135000"/>
              </a:lnSpc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3575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7"/>
          <p:cNvSpPr txBox="1">
            <a:spLocks noChangeArrowheads="1"/>
          </p:cNvSpPr>
          <p:nvPr/>
        </p:nvSpPr>
        <p:spPr bwMode="auto">
          <a:xfrm>
            <a:off x="646187" y="764704"/>
            <a:ext cx="2294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链栈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endParaRPr lang="en-US" altLang="zh-CN" sz="2800" b="1" dirty="0">
              <a:solidFill>
                <a:srgbClr val="5B524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395798" y="764704"/>
            <a:ext cx="5688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栈的链式存储结构</a:t>
            </a:r>
            <a:endParaRPr lang="en-US" altLang="zh-CN" sz="2800" b="1" dirty="0" smtClean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66738" y="1268760"/>
            <a:ext cx="832574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链栈本质上是一个仅在表头进行插入和删除操作的单链表。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因此，链栈的第一个结点为栈顶结点，最后一个结点为栈底结点。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Text Box 59"/>
          <p:cNvSpPr txBox="1">
            <a:spLocks noChangeArrowheads="1"/>
          </p:cNvSpPr>
          <p:nvPr/>
        </p:nvSpPr>
        <p:spPr bwMode="auto">
          <a:xfrm>
            <a:off x="6048151" y="5324500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81" name="Line 60"/>
          <p:cNvSpPr>
            <a:spLocks noChangeShapeType="1"/>
          </p:cNvSpPr>
          <p:nvPr/>
        </p:nvSpPr>
        <p:spPr bwMode="auto">
          <a:xfrm>
            <a:off x="6541864" y="5324500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Text Box 65"/>
          <p:cNvSpPr txBox="1">
            <a:spLocks noChangeArrowheads="1"/>
          </p:cNvSpPr>
          <p:nvPr/>
        </p:nvSpPr>
        <p:spPr bwMode="auto">
          <a:xfrm>
            <a:off x="3933601" y="5322912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0"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n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-1</a:t>
            </a:r>
          </a:p>
        </p:txBody>
      </p:sp>
      <p:sp>
        <p:nvSpPr>
          <p:cNvPr id="83" name="Line 66"/>
          <p:cNvSpPr>
            <a:spLocks noChangeShapeType="1"/>
          </p:cNvSpPr>
          <p:nvPr/>
        </p:nvSpPr>
        <p:spPr bwMode="auto">
          <a:xfrm>
            <a:off x="4455889" y="5322912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 Box 67"/>
          <p:cNvSpPr txBox="1">
            <a:spLocks noChangeArrowheads="1"/>
          </p:cNvSpPr>
          <p:nvPr/>
        </p:nvSpPr>
        <p:spPr bwMode="auto">
          <a:xfrm>
            <a:off x="2582639" y="5324500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72000"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n</a:t>
            </a:r>
          </a:p>
        </p:txBody>
      </p:sp>
      <p:sp>
        <p:nvSpPr>
          <p:cNvPr id="85" name="Line 68"/>
          <p:cNvSpPr>
            <a:spLocks noChangeShapeType="1"/>
          </p:cNvSpPr>
          <p:nvPr/>
        </p:nvSpPr>
        <p:spPr bwMode="auto">
          <a:xfrm>
            <a:off x="3076351" y="5324500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 Box 69"/>
          <p:cNvSpPr txBox="1">
            <a:spLocks noChangeArrowheads="1"/>
          </p:cNvSpPr>
          <p:nvPr/>
        </p:nvSpPr>
        <p:spPr bwMode="auto">
          <a:xfrm>
            <a:off x="6491064" y="5335612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∧</a:t>
            </a:r>
          </a:p>
        </p:txBody>
      </p:sp>
      <p:sp>
        <p:nvSpPr>
          <p:cNvPr id="87" name="Line 72"/>
          <p:cNvSpPr>
            <a:spLocks noChangeShapeType="1"/>
          </p:cNvSpPr>
          <p:nvPr/>
        </p:nvSpPr>
        <p:spPr bwMode="auto">
          <a:xfrm flipV="1">
            <a:off x="5338539" y="5643587"/>
            <a:ext cx="33020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Line 75"/>
          <p:cNvSpPr>
            <a:spLocks noChangeShapeType="1"/>
          </p:cNvSpPr>
          <p:nvPr/>
        </p:nvSpPr>
        <p:spPr bwMode="auto">
          <a:xfrm flipV="1">
            <a:off x="5748114" y="5645175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Line 78"/>
          <p:cNvSpPr>
            <a:spLocks noChangeShapeType="1"/>
          </p:cNvSpPr>
          <p:nvPr/>
        </p:nvSpPr>
        <p:spPr bwMode="auto">
          <a:xfrm>
            <a:off x="3365276" y="5616600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Line 79"/>
          <p:cNvSpPr>
            <a:spLocks noChangeShapeType="1"/>
          </p:cNvSpPr>
          <p:nvPr/>
        </p:nvSpPr>
        <p:spPr bwMode="auto">
          <a:xfrm>
            <a:off x="4700364" y="5630887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2614415" y="5840437"/>
            <a:ext cx="87746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栈顶</a:t>
            </a: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6167214" y="5870600"/>
            <a:ext cx="754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栈底</a:t>
            </a:r>
          </a:p>
        </p:txBody>
      </p:sp>
      <p:grpSp>
        <p:nvGrpSpPr>
          <p:cNvPr id="93" name="Group 135"/>
          <p:cNvGrpSpPr>
            <a:grpSpLocks/>
          </p:cNvGrpSpPr>
          <p:nvPr/>
        </p:nvGrpSpPr>
        <p:grpSpPr bwMode="auto">
          <a:xfrm>
            <a:off x="1907704" y="3407347"/>
            <a:ext cx="1685925" cy="833437"/>
            <a:chOff x="779" y="2341"/>
            <a:chExt cx="1062" cy="525"/>
          </a:xfrm>
        </p:grpSpPr>
        <p:grpSp>
          <p:nvGrpSpPr>
            <p:cNvPr id="94" name="Group 15"/>
            <p:cNvGrpSpPr>
              <a:grpSpLocks/>
            </p:cNvGrpSpPr>
            <p:nvPr/>
          </p:nvGrpSpPr>
          <p:grpSpPr bwMode="auto">
            <a:xfrm>
              <a:off x="779" y="2341"/>
              <a:ext cx="1062" cy="277"/>
              <a:chOff x="2956" y="1888"/>
              <a:chExt cx="1062" cy="277"/>
            </a:xfrm>
          </p:grpSpPr>
          <p:sp>
            <p:nvSpPr>
              <p:cNvPr id="96" name="Text Box 16"/>
              <p:cNvSpPr txBox="1">
                <a:spLocks noChangeArrowheads="1"/>
              </p:cNvSpPr>
              <p:nvPr/>
            </p:nvSpPr>
            <p:spPr bwMode="auto">
              <a:xfrm>
                <a:off x="2956" y="1888"/>
                <a:ext cx="3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dirty="0" smtClean="0"/>
                  <a:t>top</a:t>
                </a:r>
                <a:endParaRPr lang="en-US" altLang="zh-CN" sz="2000" dirty="0"/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98" name="Group 18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99" name="Group 19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10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107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endParaRPr lang="zh-CN" altLang="zh-CN" sz="2000"/>
                    </a:p>
                  </p:txBody>
                </p:sp>
                <p:sp>
                  <p:nvSpPr>
                    <p:cNvPr id="10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102" name="Freeform 23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103" name="Freeform 24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104" name="Freeform 25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105" name="Freeform 26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106" name="Freeform 27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10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dirty="0"/>
                    <a:t>∧</a:t>
                  </a:r>
                </a:p>
              </p:txBody>
            </p:sp>
          </p:grpSp>
        </p:grpSp>
        <p:sp>
          <p:nvSpPr>
            <p:cNvPr id="95" name="Text Box 134"/>
            <p:cNvSpPr txBox="1">
              <a:spLocks noChangeArrowheads="1"/>
            </p:cNvSpPr>
            <p:nvPr/>
          </p:nvSpPr>
          <p:spPr bwMode="auto">
            <a:xfrm>
              <a:off x="1353" y="2614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FF0000"/>
                  </a:solidFill>
                </a:rPr>
                <a:t>空栈</a:t>
              </a:r>
            </a:p>
          </p:txBody>
        </p:sp>
      </p:grpSp>
      <p:grpSp>
        <p:nvGrpSpPr>
          <p:cNvPr id="55" name="Group 15"/>
          <p:cNvGrpSpPr>
            <a:grpSpLocks/>
          </p:cNvGrpSpPr>
          <p:nvPr/>
        </p:nvGrpSpPr>
        <p:grpSpPr bwMode="auto">
          <a:xfrm>
            <a:off x="497880" y="5310830"/>
            <a:ext cx="2078038" cy="439737"/>
            <a:chOff x="2956" y="1888"/>
            <a:chExt cx="1309" cy="277"/>
          </a:xfrm>
        </p:grpSpPr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2956" y="1888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dirty="0" smtClean="0"/>
                <a:t>top</a:t>
              </a:r>
              <a:endParaRPr lang="en-US" altLang="zh-CN" sz="2000" dirty="0"/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grpSp>
          <p:nvGrpSpPr>
            <p:cNvPr id="77" name="Group 19"/>
            <p:cNvGrpSpPr>
              <a:grpSpLocks/>
            </p:cNvGrpSpPr>
            <p:nvPr/>
          </p:nvGrpSpPr>
          <p:grpSpPr bwMode="auto">
            <a:xfrm>
              <a:off x="3560" y="1888"/>
              <a:ext cx="416" cy="277"/>
              <a:chOff x="2418" y="1339"/>
              <a:chExt cx="416" cy="277"/>
            </a:xfrm>
          </p:grpSpPr>
          <p:grpSp>
            <p:nvGrpSpPr>
              <p:cNvPr id="110" name="Group 20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11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 sz="2000"/>
                </a:p>
              </p:txBody>
            </p:sp>
            <p:sp>
              <p:nvSpPr>
                <p:cNvPr id="117" name="Line 22"/>
                <p:cNvSpPr>
                  <a:spLocks noChangeShapeType="1"/>
                </p:cNvSpPr>
                <p:nvPr/>
              </p:nvSpPr>
              <p:spPr bwMode="auto">
                <a:xfrm>
                  <a:off x="1206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111" name="Freeform 23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  <p:sp>
            <p:nvSpPr>
              <p:cNvPr id="112" name="Freeform 24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  <p:sp>
            <p:nvSpPr>
              <p:cNvPr id="113" name="Freeform 25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  <p:sp>
            <p:nvSpPr>
              <p:cNvPr id="114" name="Freeform 26"/>
              <p:cNvSpPr>
                <a:spLocks/>
              </p:cNvSpPr>
              <p:nvPr/>
            </p:nvSpPr>
            <p:spPr bwMode="auto">
              <a:xfrm>
                <a:off x="2503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  <p:sp>
            <p:nvSpPr>
              <p:cNvPr id="115" name="Freeform 27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118" name="Line 17"/>
            <p:cNvSpPr>
              <a:spLocks noChangeShapeType="1"/>
            </p:cNvSpPr>
            <p:nvPr/>
          </p:nvSpPr>
          <p:spPr bwMode="auto">
            <a:xfrm>
              <a:off x="3993" y="2045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</p:grpSp>
      <p:sp>
        <p:nvSpPr>
          <p:cNvPr id="135" name="Text Box 51"/>
          <p:cNvSpPr txBox="1">
            <a:spLocks noChangeArrowheads="1"/>
          </p:cNvSpPr>
          <p:nvPr/>
        </p:nvSpPr>
        <p:spPr bwMode="auto">
          <a:xfrm>
            <a:off x="4555939" y="3094346"/>
            <a:ext cx="4192525" cy="169277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top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为栈顶指针，始终指向当前栈顶元素前面的头结点</a:t>
            </a:r>
            <a:r>
              <a:rPr lang="zh-CN" altLang="en-US" sz="26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。若</a:t>
            </a:r>
            <a:r>
              <a:rPr lang="en-US" altLang="zh-CN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top-&gt;next=NULL</a:t>
            </a:r>
            <a:r>
              <a:rPr lang="zh-CN" altLang="en-US" sz="26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，则代表空栈</a:t>
            </a:r>
            <a:r>
              <a:rPr lang="zh-CN" altLang="en-US" sz="26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3" name="直接箭头连接符 2"/>
          <p:cNvCxnSpPr>
            <a:stCxn id="135" idx="1"/>
          </p:cNvCxnSpPr>
          <p:nvPr/>
        </p:nvCxnSpPr>
        <p:spPr bwMode="auto">
          <a:xfrm flipH="1">
            <a:off x="3905026" y="3940732"/>
            <a:ext cx="650913" cy="7844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8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27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1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6"/>
          <p:cNvSpPr txBox="1">
            <a:spLocks noChangeArrowheads="1"/>
          </p:cNvSpPr>
          <p:nvPr/>
        </p:nvSpPr>
        <p:spPr bwMode="auto">
          <a:xfrm>
            <a:off x="583903" y="840086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链栈的表示和实现</a:t>
            </a:r>
            <a:endParaRPr lang="zh-CN" altLang="en-US" sz="3200" b="1" dirty="0">
              <a:solidFill>
                <a:srgbClr val="E1EBF7">
                  <a:lumMod val="2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6768778" y="3907085"/>
            <a:ext cx="140362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栈顶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6781478" y="6051450"/>
            <a:ext cx="942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栈底</a:t>
            </a:r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 flipV="1">
            <a:off x="4860032" y="3356992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4932040" y="2893442"/>
            <a:ext cx="762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top</a:t>
            </a:r>
          </a:p>
        </p:txBody>
      </p:sp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5719440" y="3861048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n</a:t>
            </a: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>
            <a:off x="6260778" y="3861048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Box 17"/>
          <p:cNvSpPr txBox="1">
            <a:spLocks noChangeArrowheads="1"/>
          </p:cNvSpPr>
          <p:nvPr/>
        </p:nvSpPr>
        <p:spPr bwMode="auto">
          <a:xfrm>
            <a:off x="5717853" y="4707037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0"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n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-1</a:t>
            </a:r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>
            <a:off x="6259190" y="4707037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5717853" y="6021288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72000"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>
            <a:off x="6211565" y="6021288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21"/>
          <p:cNvSpPr txBox="1">
            <a:spLocks noChangeArrowheads="1"/>
          </p:cNvSpPr>
          <p:nvPr/>
        </p:nvSpPr>
        <p:spPr bwMode="auto">
          <a:xfrm>
            <a:off x="6173465" y="6032400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∧</a:t>
            </a: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6467153" y="4216648"/>
            <a:ext cx="1588" cy="428625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>
            <a:off x="6467153" y="5016599"/>
            <a:ext cx="1588" cy="428625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 flipH="1">
            <a:off x="6470328" y="5664671"/>
            <a:ext cx="1588" cy="428625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H="1">
            <a:off x="6470328" y="5125690"/>
            <a:ext cx="0" cy="46355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Box 53"/>
          <p:cNvSpPr txBox="1">
            <a:spLocks noChangeArrowheads="1"/>
          </p:cNvSpPr>
          <p:nvPr/>
        </p:nvSpPr>
        <p:spPr bwMode="auto">
          <a:xfrm>
            <a:off x="850429" y="3163663"/>
            <a:ext cx="3451225" cy="974725"/>
          </a:xfrm>
          <a:prstGeom prst="rect">
            <a:avLst/>
          </a:prstGeom>
          <a:noFill/>
          <a:ln w="28575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两种示意图在内存中对应同一种状态。</a:t>
            </a:r>
          </a:p>
        </p:txBody>
      </p:sp>
      <p:sp>
        <p:nvSpPr>
          <p:cNvPr id="109" name="Text Box 59"/>
          <p:cNvSpPr txBox="1">
            <a:spLocks noChangeArrowheads="1"/>
          </p:cNvSpPr>
          <p:nvPr/>
        </p:nvSpPr>
        <p:spPr bwMode="auto">
          <a:xfrm>
            <a:off x="6264175" y="2002510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>
            <a:off x="6757888" y="2002510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Text Box 65"/>
          <p:cNvSpPr txBox="1">
            <a:spLocks noChangeArrowheads="1"/>
          </p:cNvSpPr>
          <p:nvPr/>
        </p:nvSpPr>
        <p:spPr bwMode="auto">
          <a:xfrm>
            <a:off x="4149625" y="2000922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0"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n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-1</a:t>
            </a:r>
          </a:p>
        </p:txBody>
      </p:sp>
      <p:sp>
        <p:nvSpPr>
          <p:cNvPr id="112" name="Line 66"/>
          <p:cNvSpPr>
            <a:spLocks noChangeShapeType="1"/>
          </p:cNvSpPr>
          <p:nvPr/>
        </p:nvSpPr>
        <p:spPr bwMode="auto">
          <a:xfrm>
            <a:off x="4671913" y="2000922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Text Box 67"/>
          <p:cNvSpPr txBox="1">
            <a:spLocks noChangeArrowheads="1"/>
          </p:cNvSpPr>
          <p:nvPr/>
        </p:nvSpPr>
        <p:spPr bwMode="auto">
          <a:xfrm>
            <a:off x="2798663" y="2002510"/>
            <a:ext cx="900113" cy="431800"/>
          </a:xfrm>
          <a:prstGeom prst="rect">
            <a:avLst/>
          </a:prstGeom>
          <a:solidFill>
            <a:srgbClr val="CCCCFF"/>
          </a:solidFill>
          <a:ln w="28575">
            <a:solidFill>
              <a:srgbClr val="00CC99"/>
            </a:solidFill>
            <a:miter lim="800000"/>
            <a:headEnd/>
            <a:tailEnd/>
          </a:ln>
        </p:spPr>
        <p:txBody>
          <a:bodyPr lIns="72000"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a</a:t>
            </a:r>
            <a:r>
              <a:rPr kumimoji="0" lang="en-US" altLang="zh-CN" sz="28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n</a:t>
            </a:r>
          </a:p>
        </p:txBody>
      </p:sp>
      <p:sp>
        <p:nvSpPr>
          <p:cNvPr id="114" name="Line 68"/>
          <p:cNvSpPr>
            <a:spLocks noChangeShapeType="1"/>
          </p:cNvSpPr>
          <p:nvPr/>
        </p:nvSpPr>
        <p:spPr bwMode="auto">
          <a:xfrm>
            <a:off x="3292375" y="2002510"/>
            <a:ext cx="0" cy="431800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Text Box 69"/>
          <p:cNvSpPr txBox="1">
            <a:spLocks noChangeArrowheads="1"/>
          </p:cNvSpPr>
          <p:nvPr/>
        </p:nvSpPr>
        <p:spPr bwMode="auto">
          <a:xfrm>
            <a:off x="6707088" y="2013622"/>
            <a:ext cx="449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rPr>
              <a:t>∧</a:t>
            </a:r>
          </a:p>
        </p:txBody>
      </p:sp>
      <p:sp>
        <p:nvSpPr>
          <p:cNvPr id="116" name="Line 72"/>
          <p:cNvSpPr>
            <a:spLocks noChangeShapeType="1"/>
          </p:cNvSpPr>
          <p:nvPr/>
        </p:nvSpPr>
        <p:spPr bwMode="auto">
          <a:xfrm flipV="1">
            <a:off x="5554563" y="2321597"/>
            <a:ext cx="330200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Line 75"/>
          <p:cNvSpPr>
            <a:spLocks noChangeShapeType="1"/>
          </p:cNvSpPr>
          <p:nvPr/>
        </p:nvSpPr>
        <p:spPr bwMode="auto">
          <a:xfrm flipV="1">
            <a:off x="5964138" y="2323185"/>
            <a:ext cx="2873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Line 78"/>
          <p:cNvSpPr>
            <a:spLocks noChangeShapeType="1"/>
          </p:cNvSpPr>
          <p:nvPr/>
        </p:nvSpPr>
        <p:spPr bwMode="auto">
          <a:xfrm>
            <a:off x="3581300" y="2294610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Line 79"/>
          <p:cNvSpPr>
            <a:spLocks noChangeShapeType="1"/>
          </p:cNvSpPr>
          <p:nvPr/>
        </p:nvSpPr>
        <p:spPr bwMode="auto">
          <a:xfrm>
            <a:off x="4916388" y="2308897"/>
            <a:ext cx="539750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Text Box 81"/>
          <p:cNvSpPr txBox="1">
            <a:spLocks noChangeArrowheads="1"/>
          </p:cNvSpPr>
          <p:nvPr/>
        </p:nvSpPr>
        <p:spPr bwMode="auto">
          <a:xfrm>
            <a:off x="2839293" y="2518447"/>
            <a:ext cx="79660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栈顶</a:t>
            </a:r>
          </a:p>
        </p:txBody>
      </p:sp>
      <p:sp>
        <p:nvSpPr>
          <p:cNvPr id="121" name="Text Box 82"/>
          <p:cNvSpPr txBox="1">
            <a:spLocks noChangeArrowheads="1"/>
          </p:cNvSpPr>
          <p:nvPr/>
        </p:nvSpPr>
        <p:spPr bwMode="auto">
          <a:xfrm>
            <a:off x="6383238" y="2548610"/>
            <a:ext cx="754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栈底</a:t>
            </a:r>
          </a:p>
        </p:txBody>
      </p:sp>
      <p:sp>
        <p:nvSpPr>
          <p:cNvPr id="123" name="Text Box 16"/>
          <p:cNvSpPr txBox="1">
            <a:spLocks noChangeArrowheads="1"/>
          </p:cNvSpPr>
          <p:nvPr/>
        </p:nvSpPr>
        <p:spPr bwMode="auto">
          <a:xfrm>
            <a:off x="713904" y="1988840"/>
            <a:ext cx="58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dirty="0" smtClean="0"/>
              <a:t>top</a:t>
            </a:r>
            <a:endParaRPr lang="en-US" altLang="zh-CN" sz="2000" dirty="0"/>
          </a:p>
        </p:txBody>
      </p:sp>
      <p:sp>
        <p:nvSpPr>
          <p:cNvPr id="124" name="Line 17"/>
          <p:cNvSpPr>
            <a:spLocks noChangeShapeType="1"/>
          </p:cNvSpPr>
          <p:nvPr/>
        </p:nvSpPr>
        <p:spPr bwMode="auto">
          <a:xfrm>
            <a:off x="1240954" y="2179340"/>
            <a:ext cx="4318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5B5249"/>
              </a:solidFill>
            </a:endParaRPr>
          </a:p>
        </p:txBody>
      </p:sp>
      <p:grpSp>
        <p:nvGrpSpPr>
          <p:cNvPr id="125" name="Group 19"/>
          <p:cNvGrpSpPr>
            <a:grpSpLocks/>
          </p:cNvGrpSpPr>
          <p:nvPr/>
        </p:nvGrpSpPr>
        <p:grpSpPr bwMode="auto">
          <a:xfrm>
            <a:off x="1672754" y="1988840"/>
            <a:ext cx="660400" cy="439737"/>
            <a:chOff x="2418" y="1339"/>
            <a:chExt cx="416" cy="277"/>
          </a:xfrm>
        </p:grpSpPr>
        <p:grpSp>
          <p:nvGrpSpPr>
            <p:cNvPr id="127" name="Group 20"/>
            <p:cNvGrpSpPr>
              <a:grpSpLocks/>
            </p:cNvGrpSpPr>
            <p:nvPr/>
          </p:nvGrpSpPr>
          <p:grpSpPr bwMode="auto">
            <a:xfrm>
              <a:off x="2426" y="1344"/>
              <a:ext cx="408" cy="272"/>
              <a:chOff x="975" y="3748"/>
              <a:chExt cx="408" cy="272"/>
            </a:xfrm>
          </p:grpSpPr>
          <p:sp>
            <p:nvSpPr>
              <p:cNvPr id="133" name="Text Box 21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2000"/>
              </a:p>
            </p:txBody>
          </p:sp>
          <p:sp>
            <p:nvSpPr>
              <p:cNvPr id="134" name="Line 22"/>
              <p:cNvSpPr>
                <a:spLocks noChangeShapeType="1"/>
              </p:cNvSpPr>
              <p:nvPr/>
            </p:nvSpPr>
            <p:spPr bwMode="auto">
              <a:xfrm>
                <a:off x="1206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128" name="Freeform 23"/>
            <p:cNvSpPr>
              <a:spLocks/>
            </p:cNvSpPr>
            <p:nvPr/>
          </p:nvSpPr>
          <p:spPr bwMode="auto">
            <a:xfrm>
              <a:off x="2418" y="1339"/>
              <a:ext cx="97" cy="113"/>
            </a:xfrm>
            <a:custGeom>
              <a:avLst/>
              <a:gdLst>
                <a:gd name="T0" fmla="*/ 97 w 97"/>
                <a:gd name="T1" fmla="*/ 0 h 113"/>
                <a:gd name="T2" fmla="*/ 0 w 97"/>
                <a:gd name="T3" fmla="*/ 113 h 113"/>
                <a:gd name="T4" fmla="*/ 0 60000 65536"/>
                <a:gd name="T5" fmla="*/ 0 60000 65536"/>
                <a:gd name="T6" fmla="*/ 0 w 97"/>
                <a:gd name="T7" fmla="*/ 0 h 113"/>
                <a:gd name="T8" fmla="*/ 97 w 97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" h="113">
                  <a:moveTo>
                    <a:pt x="97" y="0"/>
                  </a:moveTo>
                  <a:lnTo>
                    <a:pt x="0" y="11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29" name="Freeform 24"/>
            <p:cNvSpPr>
              <a:spLocks/>
            </p:cNvSpPr>
            <p:nvPr/>
          </p:nvSpPr>
          <p:spPr bwMode="auto">
            <a:xfrm>
              <a:off x="2426" y="1344"/>
              <a:ext cx="154" cy="178"/>
            </a:xfrm>
            <a:custGeom>
              <a:avLst/>
              <a:gdLst>
                <a:gd name="T0" fmla="*/ 154 w 154"/>
                <a:gd name="T1" fmla="*/ 0 h 178"/>
                <a:gd name="T2" fmla="*/ 0 w 154"/>
                <a:gd name="T3" fmla="*/ 178 h 178"/>
                <a:gd name="T4" fmla="*/ 0 60000 65536"/>
                <a:gd name="T5" fmla="*/ 0 60000 65536"/>
                <a:gd name="T6" fmla="*/ 0 w 154"/>
                <a:gd name="T7" fmla="*/ 0 h 178"/>
                <a:gd name="T8" fmla="*/ 154 w 154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78">
                  <a:moveTo>
                    <a:pt x="154" y="0"/>
                  </a:moveTo>
                  <a:lnTo>
                    <a:pt x="0" y="17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30" name="Freeform 25"/>
            <p:cNvSpPr>
              <a:spLocks/>
            </p:cNvSpPr>
            <p:nvPr/>
          </p:nvSpPr>
          <p:spPr bwMode="auto">
            <a:xfrm>
              <a:off x="2426" y="1344"/>
              <a:ext cx="228" cy="262"/>
            </a:xfrm>
            <a:custGeom>
              <a:avLst/>
              <a:gdLst>
                <a:gd name="T0" fmla="*/ 228 w 228"/>
                <a:gd name="T1" fmla="*/ 0 h 262"/>
                <a:gd name="T2" fmla="*/ 0 w 228"/>
                <a:gd name="T3" fmla="*/ 262 h 262"/>
                <a:gd name="T4" fmla="*/ 0 60000 65536"/>
                <a:gd name="T5" fmla="*/ 0 60000 65536"/>
                <a:gd name="T6" fmla="*/ 0 w 228"/>
                <a:gd name="T7" fmla="*/ 0 h 262"/>
                <a:gd name="T8" fmla="*/ 228 w 228"/>
                <a:gd name="T9" fmla="*/ 262 h 2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8" h="262">
                  <a:moveTo>
                    <a:pt x="228" y="0"/>
                  </a:moveTo>
                  <a:lnTo>
                    <a:pt x="0" y="262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31" name="Freeform 26"/>
            <p:cNvSpPr>
              <a:spLocks/>
            </p:cNvSpPr>
            <p:nvPr/>
          </p:nvSpPr>
          <p:spPr bwMode="auto">
            <a:xfrm>
              <a:off x="2503" y="1420"/>
              <a:ext cx="154" cy="178"/>
            </a:xfrm>
            <a:custGeom>
              <a:avLst/>
              <a:gdLst>
                <a:gd name="T0" fmla="*/ 154 w 154"/>
                <a:gd name="T1" fmla="*/ 0 h 178"/>
                <a:gd name="T2" fmla="*/ 0 w 154"/>
                <a:gd name="T3" fmla="*/ 178 h 178"/>
                <a:gd name="T4" fmla="*/ 0 60000 65536"/>
                <a:gd name="T5" fmla="*/ 0 60000 65536"/>
                <a:gd name="T6" fmla="*/ 0 w 154"/>
                <a:gd name="T7" fmla="*/ 0 h 178"/>
                <a:gd name="T8" fmla="*/ 154 w 154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78">
                  <a:moveTo>
                    <a:pt x="154" y="0"/>
                  </a:moveTo>
                  <a:lnTo>
                    <a:pt x="0" y="17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32" name="Freeform 27"/>
            <p:cNvSpPr>
              <a:spLocks/>
            </p:cNvSpPr>
            <p:nvPr/>
          </p:nvSpPr>
          <p:spPr bwMode="auto">
            <a:xfrm>
              <a:off x="2556" y="1503"/>
              <a:ext cx="97" cy="113"/>
            </a:xfrm>
            <a:custGeom>
              <a:avLst/>
              <a:gdLst>
                <a:gd name="T0" fmla="*/ 97 w 97"/>
                <a:gd name="T1" fmla="*/ 0 h 113"/>
                <a:gd name="T2" fmla="*/ 0 w 97"/>
                <a:gd name="T3" fmla="*/ 113 h 113"/>
                <a:gd name="T4" fmla="*/ 0 60000 65536"/>
                <a:gd name="T5" fmla="*/ 0 60000 65536"/>
                <a:gd name="T6" fmla="*/ 0 w 97"/>
                <a:gd name="T7" fmla="*/ 0 h 113"/>
                <a:gd name="T8" fmla="*/ 97 w 97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" h="113">
                  <a:moveTo>
                    <a:pt x="97" y="0"/>
                  </a:moveTo>
                  <a:lnTo>
                    <a:pt x="0" y="11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</p:grpSp>
      <p:sp>
        <p:nvSpPr>
          <p:cNvPr id="126" name="Line 17"/>
          <p:cNvSpPr>
            <a:spLocks noChangeShapeType="1"/>
          </p:cNvSpPr>
          <p:nvPr/>
        </p:nvSpPr>
        <p:spPr bwMode="auto">
          <a:xfrm>
            <a:off x="2360142" y="2238077"/>
            <a:ext cx="4318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5B5249"/>
              </a:solidFill>
            </a:endParaRPr>
          </a:p>
        </p:txBody>
      </p:sp>
      <p:grpSp>
        <p:nvGrpSpPr>
          <p:cNvPr id="135" name="Group 19"/>
          <p:cNvGrpSpPr>
            <a:grpSpLocks/>
          </p:cNvGrpSpPr>
          <p:nvPr/>
        </p:nvGrpSpPr>
        <p:grpSpPr bwMode="auto">
          <a:xfrm>
            <a:off x="5712618" y="3068960"/>
            <a:ext cx="910109" cy="439737"/>
            <a:chOff x="2418" y="1339"/>
            <a:chExt cx="416" cy="277"/>
          </a:xfrm>
        </p:grpSpPr>
        <p:grpSp>
          <p:nvGrpSpPr>
            <p:cNvPr id="136" name="Group 20"/>
            <p:cNvGrpSpPr>
              <a:grpSpLocks/>
            </p:cNvGrpSpPr>
            <p:nvPr/>
          </p:nvGrpSpPr>
          <p:grpSpPr bwMode="auto">
            <a:xfrm>
              <a:off x="2426" y="1344"/>
              <a:ext cx="408" cy="272"/>
              <a:chOff x="975" y="3748"/>
              <a:chExt cx="408" cy="272"/>
            </a:xfrm>
          </p:grpSpPr>
          <p:sp>
            <p:nvSpPr>
              <p:cNvPr id="142" name="Text Box 21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2000"/>
              </a:p>
            </p:txBody>
          </p:sp>
          <p:sp>
            <p:nvSpPr>
              <p:cNvPr id="143" name="Line 22"/>
              <p:cNvSpPr>
                <a:spLocks noChangeShapeType="1"/>
              </p:cNvSpPr>
              <p:nvPr/>
            </p:nvSpPr>
            <p:spPr bwMode="auto">
              <a:xfrm>
                <a:off x="1206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137" name="Freeform 23"/>
            <p:cNvSpPr>
              <a:spLocks/>
            </p:cNvSpPr>
            <p:nvPr/>
          </p:nvSpPr>
          <p:spPr bwMode="auto">
            <a:xfrm>
              <a:off x="2418" y="1339"/>
              <a:ext cx="97" cy="113"/>
            </a:xfrm>
            <a:custGeom>
              <a:avLst/>
              <a:gdLst>
                <a:gd name="T0" fmla="*/ 97 w 97"/>
                <a:gd name="T1" fmla="*/ 0 h 113"/>
                <a:gd name="T2" fmla="*/ 0 w 97"/>
                <a:gd name="T3" fmla="*/ 113 h 113"/>
                <a:gd name="T4" fmla="*/ 0 60000 65536"/>
                <a:gd name="T5" fmla="*/ 0 60000 65536"/>
                <a:gd name="T6" fmla="*/ 0 w 97"/>
                <a:gd name="T7" fmla="*/ 0 h 113"/>
                <a:gd name="T8" fmla="*/ 97 w 97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" h="113">
                  <a:moveTo>
                    <a:pt x="97" y="0"/>
                  </a:moveTo>
                  <a:lnTo>
                    <a:pt x="0" y="11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38" name="Freeform 24"/>
            <p:cNvSpPr>
              <a:spLocks/>
            </p:cNvSpPr>
            <p:nvPr/>
          </p:nvSpPr>
          <p:spPr bwMode="auto">
            <a:xfrm>
              <a:off x="2426" y="1344"/>
              <a:ext cx="154" cy="178"/>
            </a:xfrm>
            <a:custGeom>
              <a:avLst/>
              <a:gdLst>
                <a:gd name="T0" fmla="*/ 154 w 154"/>
                <a:gd name="T1" fmla="*/ 0 h 178"/>
                <a:gd name="T2" fmla="*/ 0 w 154"/>
                <a:gd name="T3" fmla="*/ 178 h 178"/>
                <a:gd name="T4" fmla="*/ 0 60000 65536"/>
                <a:gd name="T5" fmla="*/ 0 60000 65536"/>
                <a:gd name="T6" fmla="*/ 0 w 154"/>
                <a:gd name="T7" fmla="*/ 0 h 178"/>
                <a:gd name="T8" fmla="*/ 154 w 154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78">
                  <a:moveTo>
                    <a:pt x="154" y="0"/>
                  </a:moveTo>
                  <a:lnTo>
                    <a:pt x="0" y="17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2426" y="1344"/>
              <a:ext cx="228" cy="262"/>
            </a:xfrm>
            <a:custGeom>
              <a:avLst/>
              <a:gdLst>
                <a:gd name="T0" fmla="*/ 228 w 228"/>
                <a:gd name="T1" fmla="*/ 0 h 262"/>
                <a:gd name="T2" fmla="*/ 0 w 228"/>
                <a:gd name="T3" fmla="*/ 262 h 262"/>
                <a:gd name="T4" fmla="*/ 0 60000 65536"/>
                <a:gd name="T5" fmla="*/ 0 60000 65536"/>
                <a:gd name="T6" fmla="*/ 0 w 228"/>
                <a:gd name="T7" fmla="*/ 0 h 262"/>
                <a:gd name="T8" fmla="*/ 228 w 228"/>
                <a:gd name="T9" fmla="*/ 262 h 2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8" h="262">
                  <a:moveTo>
                    <a:pt x="228" y="0"/>
                  </a:moveTo>
                  <a:lnTo>
                    <a:pt x="0" y="262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2503" y="1420"/>
              <a:ext cx="154" cy="178"/>
            </a:xfrm>
            <a:custGeom>
              <a:avLst/>
              <a:gdLst>
                <a:gd name="T0" fmla="*/ 154 w 154"/>
                <a:gd name="T1" fmla="*/ 0 h 178"/>
                <a:gd name="T2" fmla="*/ 0 w 154"/>
                <a:gd name="T3" fmla="*/ 178 h 178"/>
                <a:gd name="T4" fmla="*/ 0 60000 65536"/>
                <a:gd name="T5" fmla="*/ 0 60000 65536"/>
                <a:gd name="T6" fmla="*/ 0 w 154"/>
                <a:gd name="T7" fmla="*/ 0 h 178"/>
                <a:gd name="T8" fmla="*/ 154 w 154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78">
                  <a:moveTo>
                    <a:pt x="154" y="0"/>
                  </a:moveTo>
                  <a:lnTo>
                    <a:pt x="0" y="17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556" y="1503"/>
              <a:ext cx="97" cy="113"/>
            </a:xfrm>
            <a:custGeom>
              <a:avLst/>
              <a:gdLst>
                <a:gd name="T0" fmla="*/ 97 w 97"/>
                <a:gd name="T1" fmla="*/ 0 h 113"/>
                <a:gd name="T2" fmla="*/ 0 w 97"/>
                <a:gd name="T3" fmla="*/ 113 h 113"/>
                <a:gd name="T4" fmla="*/ 0 60000 65536"/>
                <a:gd name="T5" fmla="*/ 0 60000 65536"/>
                <a:gd name="T6" fmla="*/ 0 w 97"/>
                <a:gd name="T7" fmla="*/ 0 h 113"/>
                <a:gd name="T8" fmla="*/ 97 w 97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" h="113">
                  <a:moveTo>
                    <a:pt x="97" y="0"/>
                  </a:moveTo>
                  <a:lnTo>
                    <a:pt x="0" y="11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</a:endParaRPr>
            </a:p>
          </p:txBody>
        </p:sp>
      </p:grpSp>
      <p:sp>
        <p:nvSpPr>
          <p:cNvPr id="144" name="Line 22"/>
          <p:cNvSpPr>
            <a:spLocks noChangeShapeType="1"/>
          </p:cNvSpPr>
          <p:nvPr/>
        </p:nvSpPr>
        <p:spPr bwMode="auto">
          <a:xfrm flipH="1">
            <a:off x="6460481" y="3484537"/>
            <a:ext cx="1588" cy="428625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46" name="Group 100"/>
          <p:cNvGrpSpPr>
            <a:grpSpLocks/>
          </p:cNvGrpSpPr>
          <p:nvPr/>
        </p:nvGrpSpPr>
        <p:grpSpPr bwMode="auto">
          <a:xfrm>
            <a:off x="574476" y="5178524"/>
            <a:ext cx="4838700" cy="533400"/>
            <a:chOff x="562" y="1648"/>
            <a:chExt cx="3048" cy="336"/>
          </a:xfrm>
        </p:grpSpPr>
        <p:sp>
          <p:nvSpPr>
            <p:cNvPr id="147" name="Text Box 92"/>
            <p:cNvSpPr txBox="1">
              <a:spLocks noChangeArrowheads="1"/>
            </p:cNvSpPr>
            <p:nvPr/>
          </p:nvSpPr>
          <p:spPr bwMode="auto">
            <a:xfrm>
              <a:off x="924" y="1650"/>
              <a:ext cx="26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链栈如何实现入栈和出栈？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48" name="Object 99"/>
            <p:cNvGraphicFramePr>
              <a:graphicFrameLocks noChangeAspect="1"/>
            </p:cNvGraphicFramePr>
            <p:nvPr/>
          </p:nvGraphicFramePr>
          <p:xfrm>
            <a:off x="562" y="164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1648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523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3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 animBg="1"/>
      <p:bldP spid="118" grpId="0" animBg="1"/>
      <p:bldP spid="119" grpId="0" animBg="1"/>
      <p:bldP spid="120" grpId="0"/>
      <p:bldP spid="121" grpId="0"/>
      <p:bldP spid="123" grpId="0"/>
      <p:bldP spid="124" grpId="0" animBg="1"/>
      <p:bldP spid="126" grpId="0" animBg="1"/>
      <p:bldP spid="14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6A2E845A-64B9-454A-9696-28170C025F00}" type="slidenum">
              <a:rPr lang="en-US" altLang="zh-CN" sz="1400" smtClean="0">
                <a:solidFill>
                  <a:srgbClr val="FFFFFF"/>
                </a:solidFill>
              </a:rPr>
              <a:pPr eaLnBrk="1" hangingPunct="1"/>
              <a:t>49</a:t>
            </a:fld>
            <a:endParaRPr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1403648" y="821656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链栈的</a:t>
            </a:r>
            <a:endParaRPr lang="zh-CN" altLang="en-US" dirty="0"/>
          </a:p>
        </p:txBody>
      </p:sp>
      <p:sp>
        <p:nvSpPr>
          <p:cNvPr id="31750" name="Text Box 66"/>
          <p:cNvSpPr txBox="1">
            <a:spLocks noChangeArrowheads="1"/>
          </p:cNvSpPr>
          <p:nvPr/>
        </p:nvSpPr>
        <p:spPr bwMode="auto">
          <a:xfrm>
            <a:off x="2460923" y="82165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lang="zh-CN" altLang="en-US" dirty="0" smtClean="0"/>
              <a:t>的类型定义</a:t>
            </a:r>
            <a:endParaRPr lang="zh-CN" altLang="en-US" dirty="0"/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467544" y="1700808"/>
            <a:ext cx="8568952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endParaRPr lang="en-US" altLang="zh-C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data;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32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*next;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LinkStack</a:t>
            </a:r>
            <a:r>
              <a:rPr lang="en-US" altLang="zh-C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3200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altLang="zh-CN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为结构体类型名称，</a:t>
            </a:r>
            <a:r>
              <a:rPr lang="en-US" altLang="zh-CN" sz="32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LinkStack</a:t>
            </a:r>
            <a:r>
              <a:rPr lang="zh-CN" altLang="en-US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为结构体指针类型名称</a:t>
            </a:r>
            <a:endParaRPr lang="zh-CN" altLang="en-US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Group 68"/>
          <p:cNvGrpSpPr>
            <a:grpSpLocks/>
          </p:cNvGrpSpPr>
          <p:nvPr/>
        </p:nvGrpSpPr>
        <p:grpSpPr bwMode="auto">
          <a:xfrm>
            <a:off x="841375" y="1340768"/>
            <a:ext cx="5459413" cy="519112"/>
            <a:chOff x="530" y="845"/>
            <a:chExt cx="3439" cy="1354878"/>
          </a:xfrm>
        </p:grpSpPr>
        <p:sp>
          <p:nvSpPr>
            <p:cNvPr id="31753" name="Text Box 69"/>
            <p:cNvSpPr txBox="1">
              <a:spLocks noChangeArrowheads="1"/>
            </p:cNvSpPr>
            <p:nvPr/>
          </p:nvSpPr>
          <p:spPr bwMode="auto">
            <a:xfrm>
              <a:off x="530" y="836611"/>
              <a:ext cx="343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31754" name="Line 70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5B5249"/>
                </a:solidFill>
                <a:latin typeface="Times New Roman"/>
                <a:ea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2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01675" y="5057889"/>
            <a:ext cx="821338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栈的</a:t>
            </a:r>
            <a:r>
              <a:rPr lang="zh-CN" altLang="en-US" sz="32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操作特点：</a:t>
            </a:r>
            <a:endParaRPr lang="en-US" altLang="zh-CN" sz="3200" b="1" dirty="0" smtClean="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后进先出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(LIFO)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或者先进后出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(FILO)</a:t>
            </a:r>
            <a:endParaRPr lang="zh-CN" altLang="en-US" sz="32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4819" name="Group 9"/>
          <p:cNvGrpSpPr>
            <a:grpSpLocks/>
          </p:cNvGrpSpPr>
          <p:nvPr/>
        </p:nvGrpSpPr>
        <p:grpSpPr bwMode="auto">
          <a:xfrm>
            <a:off x="2286000" y="1690624"/>
            <a:ext cx="1924050" cy="2819400"/>
            <a:chOff x="1440" y="1920"/>
            <a:chExt cx="1212" cy="1776"/>
          </a:xfrm>
        </p:grpSpPr>
        <p:sp>
          <p:nvSpPr>
            <p:cNvPr id="34839" name="Line 10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11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2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0" name="Rectangle 13"/>
          <p:cNvSpPr>
            <a:spLocks noChangeArrowheads="1"/>
          </p:cNvSpPr>
          <p:nvPr/>
        </p:nvSpPr>
        <p:spPr bwMode="auto">
          <a:xfrm>
            <a:off x="2286000" y="3881374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34821" name="Rectangle 14"/>
          <p:cNvSpPr>
            <a:spLocks noChangeArrowheads="1"/>
          </p:cNvSpPr>
          <p:nvPr/>
        </p:nvSpPr>
        <p:spPr bwMode="auto">
          <a:xfrm>
            <a:off x="2286000" y="3262249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286000" y="2647887"/>
            <a:ext cx="19050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4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40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34823" name="Arc 16"/>
          <p:cNvSpPr>
            <a:spLocks/>
          </p:cNvSpPr>
          <p:nvPr/>
        </p:nvSpPr>
        <p:spPr bwMode="auto">
          <a:xfrm>
            <a:off x="1511300" y="849249"/>
            <a:ext cx="949325" cy="1079500"/>
          </a:xfrm>
          <a:custGeom>
            <a:avLst/>
            <a:gdLst>
              <a:gd name="T0" fmla="*/ 0 w 21600"/>
              <a:gd name="T1" fmla="*/ 0 h 21600"/>
              <a:gd name="T2" fmla="*/ 949325 w 21600"/>
              <a:gd name="T3" fmla="*/ 1079500 h 21600"/>
              <a:gd name="T4" fmla="*/ 0 w 21600"/>
              <a:gd name="T5" fmla="*/ 10795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Text Box 17"/>
          <p:cNvSpPr txBox="1">
            <a:spLocks noChangeArrowheads="1"/>
          </p:cNvSpPr>
          <p:nvPr/>
        </p:nvSpPr>
        <p:spPr bwMode="auto">
          <a:xfrm>
            <a:off x="1331913" y="1119124"/>
            <a:ext cx="90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入栈</a:t>
            </a:r>
          </a:p>
        </p:txBody>
      </p:sp>
      <p:sp>
        <p:nvSpPr>
          <p:cNvPr id="34825" name="Arc 18"/>
          <p:cNvSpPr>
            <a:spLocks/>
          </p:cNvSpPr>
          <p:nvPr/>
        </p:nvSpPr>
        <p:spPr bwMode="auto">
          <a:xfrm rot="10886353" flipV="1">
            <a:off x="3978275" y="849249"/>
            <a:ext cx="1012825" cy="1157288"/>
          </a:xfrm>
          <a:custGeom>
            <a:avLst/>
            <a:gdLst>
              <a:gd name="T0" fmla="*/ 0 w 26092"/>
              <a:gd name="T1" fmla="*/ 26200 h 21600"/>
              <a:gd name="T2" fmla="*/ 1012825 w 26092"/>
              <a:gd name="T3" fmla="*/ 1058651 h 21600"/>
              <a:gd name="T4" fmla="*/ 177435 w 26092"/>
              <a:gd name="T5" fmla="*/ 1157288 h 21600"/>
              <a:gd name="T6" fmla="*/ 0 60000 65536"/>
              <a:gd name="T7" fmla="*/ 0 60000 65536"/>
              <a:gd name="T8" fmla="*/ 0 60000 65536"/>
              <a:gd name="T9" fmla="*/ 0 w 26092"/>
              <a:gd name="T10" fmla="*/ 0 h 21600"/>
              <a:gd name="T11" fmla="*/ 26092 w 260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Text Box 19"/>
          <p:cNvSpPr txBox="1">
            <a:spLocks noChangeArrowheads="1"/>
          </p:cNvSpPr>
          <p:nvPr/>
        </p:nvSpPr>
        <p:spPr bwMode="auto">
          <a:xfrm>
            <a:off x="4167188" y="116357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131840" y="459723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栈底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17563" y="2520887"/>
            <a:ext cx="1295400" cy="457200"/>
            <a:chOff x="528" y="3360"/>
            <a:chExt cx="816" cy="288"/>
          </a:xfrm>
        </p:grpSpPr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Text Box 2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817563" y="3103499"/>
            <a:ext cx="1295400" cy="457200"/>
            <a:chOff x="528" y="3360"/>
            <a:chExt cx="816" cy="288"/>
          </a:xfrm>
        </p:grpSpPr>
        <p:sp>
          <p:nvSpPr>
            <p:cNvPr id="34833" name="Line 3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Text Box 3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170934" y="1568550"/>
            <a:ext cx="37441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栈的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插入元素操作被称为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进栈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入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栈的删除元素操作称为</a:t>
            </a:r>
            <a:endParaRPr lang="en-US" altLang="zh-CN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出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退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42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35" grpId="0" animBg="1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/>
          </p:nvPr>
        </p:nvSpPr>
        <p:spPr>
          <a:xfrm>
            <a:off x="395537" y="980728"/>
            <a:ext cx="8280920" cy="5544616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2"/>
                </a:solidFill>
                <a:latin typeface="黑体" pitchFamily="49" charset="-122"/>
              </a:rPr>
              <a:t>链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</a:rPr>
              <a:t>栈基本操作的实现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kern="1200" dirty="0">
                <a:solidFill>
                  <a:schemeClr val="accent5">
                    <a:lumMod val="25000"/>
                  </a:schemeClr>
                </a:solidFill>
                <a:ea typeface="宋体" pitchFamily="2" charset="-122"/>
              </a:rPr>
              <a:t>(1) </a:t>
            </a:r>
            <a:r>
              <a:rPr lang="zh-CN" altLang="en-US" sz="2800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</a:rPr>
              <a:t>链栈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</a:rPr>
              <a:t>的初始化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</a:rPr>
              <a:t>: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</a:rPr>
              <a:t>创建一个带头结点的空栈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 err="1">
                <a:latin typeface="+mn-lt"/>
                <a:ea typeface="楷体_GB2312" pitchFamily="49" charset="-122"/>
              </a:rPr>
              <a:t>LinkStack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+mn-lt"/>
                <a:ea typeface="楷体_GB2312" pitchFamily="49" charset="-122"/>
              </a:rPr>
              <a:t>InitLinkStack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( 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+mn-lt"/>
                <a:ea typeface="楷体_GB2312" pitchFamily="49" charset="-122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+mn-lt"/>
                <a:ea typeface="楷体_GB2312" pitchFamily="49" charset="-122"/>
              </a:rPr>
              <a:t>	</a:t>
            </a:r>
            <a:r>
              <a:rPr lang="en-US" altLang="zh-CN" sz="2800" b="1" dirty="0" err="1">
                <a:latin typeface="+mn-lt"/>
                <a:ea typeface="楷体_GB2312" pitchFamily="49" charset="-122"/>
              </a:rPr>
              <a:t>LinkStack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  top;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+mn-lt"/>
                <a:ea typeface="楷体_GB2312" pitchFamily="49" charset="-122"/>
              </a:rPr>
              <a:t>	top=(</a:t>
            </a:r>
            <a:r>
              <a:rPr lang="en-US" altLang="zh-CN" sz="2800" b="1" dirty="0" err="1">
                <a:latin typeface="+mn-lt"/>
                <a:ea typeface="楷体_GB2312" pitchFamily="49" charset="-122"/>
              </a:rPr>
              <a:t>LSNode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 *)</a:t>
            </a:r>
            <a:r>
              <a:rPr lang="en-US" altLang="zh-CN" sz="2800" b="1" dirty="0" err="1">
                <a:latin typeface="+mn-lt"/>
                <a:ea typeface="楷体_GB2312" pitchFamily="49" charset="-122"/>
              </a:rPr>
              <a:t>malloc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+mn-lt"/>
                <a:ea typeface="楷体_GB2312" pitchFamily="49" charset="-122"/>
              </a:rPr>
              <a:t>sizeof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+mn-lt"/>
                <a:ea typeface="楷体_GB2312" pitchFamily="49" charset="-122"/>
              </a:rPr>
              <a:t>LSNode</a:t>
            </a:r>
            <a:r>
              <a:rPr lang="en-US" altLang="zh-CN" sz="2800" b="1" dirty="0">
                <a:latin typeface="+mn-lt"/>
                <a:ea typeface="楷体_GB2312" pitchFamily="49" charset="-122"/>
              </a:rPr>
              <a:t>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+mn-lt"/>
                <a:ea typeface="楷体_GB2312" pitchFamily="49" charset="-122"/>
              </a:rPr>
              <a:t>	top-&gt;next=NULL;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+mn-lt"/>
                <a:ea typeface="楷体_GB2312" pitchFamily="49" charset="-122"/>
              </a:rPr>
              <a:t>	return top;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latin typeface="+mn-lt"/>
                <a:ea typeface="楷体_GB2312" pitchFamily="49" charset="-122"/>
              </a:rPr>
              <a:t>}</a:t>
            </a:r>
            <a:endParaRPr lang="en-US" altLang="zh-C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14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/>
          </p:nvPr>
        </p:nvSpPr>
        <p:spPr>
          <a:xfrm>
            <a:off x="539552" y="2083730"/>
            <a:ext cx="7826935" cy="4729646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Push(</a:t>
            </a:r>
            <a:r>
              <a:rPr lang="en-US" altLang="zh-CN" sz="2400" b="1" dirty="0" err="1"/>
              <a:t>LinkStack</a:t>
            </a:r>
            <a:r>
              <a:rPr lang="en-US" altLang="zh-CN" sz="2400" b="1" dirty="0"/>
              <a:t> top , </a:t>
            </a:r>
            <a:r>
              <a:rPr lang="en-US" altLang="zh-CN" sz="2400" b="1" dirty="0" err="1"/>
              <a:t>ElemType</a:t>
            </a:r>
            <a:r>
              <a:rPr lang="en-US" altLang="zh-CN" sz="2400" b="1" dirty="0"/>
              <a:t>  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{	</a:t>
            </a:r>
            <a:r>
              <a:rPr lang="en-US" altLang="zh-CN" sz="2400" b="1" dirty="0" err="1"/>
              <a:t>LinkStack</a:t>
            </a:r>
            <a:r>
              <a:rPr lang="en-US" altLang="zh-CN" sz="2400" b="1" dirty="0"/>
              <a:t>  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	s=(</a:t>
            </a:r>
            <a:r>
              <a:rPr lang="en-US" altLang="zh-CN" sz="2400" b="1" dirty="0" err="1"/>
              <a:t>LSNode</a:t>
            </a:r>
            <a:r>
              <a:rPr lang="en-US" altLang="zh-CN" sz="2400" b="1" dirty="0"/>
              <a:t> *)</a:t>
            </a:r>
            <a:r>
              <a:rPr lang="en-US" altLang="zh-CN" sz="2400" b="1" dirty="0" err="1"/>
              <a:t>malloc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sizeof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LSNode</a:t>
            </a:r>
            <a:r>
              <a:rPr lang="en-US" altLang="zh-CN" sz="2400" b="1" dirty="0"/>
              <a:t>));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	if (s==NULL)  return  0;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/*  </a:t>
            </a:r>
            <a:r>
              <a:rPr lang="zh-CN" altLang="en-US" sz="2000" b="1" dirty="0">
                <a:solidFill>
                  <a:srgbClr val="FF0000"/>
                </a:solidFill>
              </a:rPr>
              <a:t>申请新结点失败，返回错误标志 *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s-&gt;data=e;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s-&gt;next=top-&gt;next;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top-&gt;next=s;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return 1;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548680"/>
            <a:ext cx="691276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accent5">
                    <a:lumMod val="25000"/>
                  </a:schemeClr>
                </a:solidFill>
              </a:rPr>
              <a:t>(2)  </a:t>
            </a: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</a:rPr>
              <a:t>入栈</a:t>
            </a: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zh-CN" altLang="en-US" sz="3200" b="1" dirty="0">
                <a:solidFill>
                  <a:schemeClr val="accent5">
                    <a:lumMod val="25000"/>
                  </a:schemeClr>
                </a:solidFill>
                <a:ea typeface="楷体_GB2312" pitchFamily="49" charset="-122"/>
              </a:rPr>
              <a:t>元素进栈</a:t>
            </a:r>
            <a:r>
              <a:rPr lang="en-US" altLang="zh-CN" sz="3200" b="1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124744"/>
            <a:ext cx="828092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将值为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的数据元素插入头指针为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top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栈中，使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为新的栈顶元素</a:t>
            </a:r>
            <a:endParaRPr lang="en-US" altLang="zh-CN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5796136" y="4676656"/>
            <a:ext cx="3168352" cy="163121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eaLnBrk="1" hangingPunct="1"/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*next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LinkStack</a:t>
            </a:r>
            <a:r>
              <a:rPr lang="zh-CN" altLang="en-US" sz="2000" b="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b="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17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5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5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548680"/>
            <a:ext cx="691276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(3)  </a:t>
            </a:r>
            <a:r>
              <a:rPr lang="zh-CN" altLang="en-US" sz="3200" b="1" dirty="0" smtClean="0">
                <a:solidFill>
                  <a:schemeClr val="accent5">
                    <a:lumMod val="25000"/>
                  </a:schemeClr>
                </a:solidFill>
              </a:rPr>
              <a:t>出栈</a:t>
            </a:r>
            <a:endParaRPr lang="en-US" altLang="zh-CN" sz="32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124744"/>
            <a:ext cx="8280920" cy="5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删除栈顶元素，用</a:t>
            </a:r>
            <a:r>
              <a:rPr lang="en-US" altLang="zh-CN" sz="2800" b="1" dirty="0" smtClean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带回被删除的元素的值</a:t>
            </a:r>
            <a:endParaRPr lang="en-US" altLang="zh-CN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5866184" y="4941168"/>
            <a:ext cx="3096344" cy="1631216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eaLnBrk="1" hangingPunct="1"/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*next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/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LSNode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*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LinkStack</a:t>
            </a:r>
            <a:r>
              <a:rPr lang="zh-CN" altLang="en-US" sz="2000" b="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000" b="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/>
          </p:nvPr>
        </p:nvSpPr>
        <p:spPr>
          <a:xfrm>
            <a:off x="539552" y="1700808"/>
            <a:ext cx="7826935" cy="504056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Pop(</a:t>
            </a:r>
            <a:r>
              <a:rPr lang="en-US" altLang="zh-CN" sz="2800" b="1" dirty="0" err="1"/>
              <a:t>LinkStack</a:t>
            </a:r>
            <a:r>
              <a:rPr lang="en-US" altLang="zh-CN" sz="2800" b="1" dirty="0"/>
              <a:t> top , </a:t>
            </a:r>
            <a:r>
              <a:rPr lang="en-US" altLang="zh-CN" sz="2800" b="1" dirty="0" err="1"/>
              <a:t>ElemType</a:t>
            </a:r>
            <a:r>
              <a:rPr lang="en-US" altLang="zh-CN" sz="2800" b="1" dirty="0"/>
              <a:t>  *e)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{	</a:t>
            </a:r>
            <a:r>
              <a:rPr lang="en-US" altLang="zh-CN" sz="2800" b="1" dirty="0" err="1"/>
              <a:t>LinkStack</a:t>
            </a:r>
            <a:r>
              <a:rPr lang="en-US" altLang="zh-CN" sz="2800" b="1" dirty="0"/>
              <a:t>  p;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	if(top-&gt;next==NULL)	return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/*  </a:t>
            </a:r>
            <a:r>
              <a:rPr lang="zh-CN" altLang="en-US" sz="2800" b="1" dirty="0">
                <a:solidFill>
                  <a:srgbClr val="FF0000"/>
                </a:solidFill>
              </a:rPr>
              <a:t>栈空删除失败，返回错误标志 *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p=top-&gt;next;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*e=p-&gt;data;	</a:t>
            </a:r>
            <a:r>
              <a:rPr lang="en-US" altLang="zh-CN" sz="2800" b="1" dirty="0">
                <a:solidFill>
                  <a:srgbClr val="FF0000"/>
                </a:solidFill>
              </a:rPr>
              <a:t>/*  </a:t>
            </a:r>
            <a:r>
              <a:rPr lang="zh-CN" altLang="en-US" sz="2800" b="1" dirty="0">
                <a:solidFill>
                  <a:srgbClr val="FF0000"/>
                </a:solidFill>
              </a:rPr>
              <a:t>取栈顶元素  *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top-&gt;next=p-&gt;next;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free(p);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800" b="1" dirty="0"/>
              <a:t>return 1;	}</a:t>
            </a:r>
          </a:p>
        </p:txBody>
      </p:sp>
    </p:spTree>
    <p:extLst>
      <p:ext uri="{BB962C8B-B14F-4D97-AF65-F5344CB8AC3E}">
        <p14:creationId xmlns:p14="http://schemas.microsoft.com/office/powerpoint/2010/main" val="24575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6"/>
          <p:cNvSpPr txBox="1">
            <a:spLocks noChangeArrowheads="1"/>
          </p:cNvSpPr>
          <p:nvPr/>
        </p:nvSpPr>
        <p:spPr bwMode="auto">
          <a:xfrm>
            <a:off x="522288" y="1133475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333399"/>
                </a:solidFill>
                <a:latin typeface="Times New Roman" pitchFamily="18" charset="0"/>
                <a:ea typeface="宋体" charset="-122"/>
              </a:rPr>
              <a:t>顺序栈和链栈的比较</a:t>
            </a:r>
          </a:p>
        </p:txBody>
      </p:sp>
      <p:sp>
        <p:nvSpPr>
          <p:cNvPr id="53251" name="Text Box 7"/>
          <p:cNvSpPr txBox="1">
            <a:spLocks noChangeArrowheads="1"/>
          </p:cNvSpPr>
          <p:nvPr/>
        </p:nvSpPr>
        <p:spPr bwMode="auto">
          <a:xfrm>
            <a:off x="566738" y="1943100"/>
            <a:ext cx="8145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插入和删除时间性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能：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相同，都是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常数阶时间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(1)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53252" name="Text Box 9"/>
          <p:cNvSpPr txBox="1">
            <a:spLocks noChangeArrowheads="1"/>
          </p:cNvSpPr>
          <p:nvPr/>
        </p:nvSpPr>
        <p:spPr bwMode="auto">
          <a:xfrm>
            <a:off x="579438" y="2490788"/>
            <a:ext cx="8132762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空间性能：</a:t>
            </a:r>
          </a:p>
          <a:p>
            <a:pPr algn="l" eaLnBrk="1" hangingPunct="1">
              <a:lnSpc>
                <a:spcPct val="110000"/>
              </a:lnSpc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顺序栈：有元素个数的限制和空间浪费的问题。</a:t>
            </a:r>
          </a:p>
          <a:p>
            <a:pPr algn="l" eaLnBrk="1" hangingPunct="1">
              <a:lnSpc>
                <a:spcPct val="110000"/>
              </a:lnSpc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链栈：没有栈满的问题，只有当内存没有可用空间时才会出现栈满，但是每个元素都需要一个指针域，从而产生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了数据存储之外的空间开销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。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</a:t>
            </a:r>
          </a:p>
        </p:txBody>
      </p:sp>
      <p:sp>
        <p:nvSpPr>
          <p:cNvPr id="53253" name="Rectangle 11"/>
          <p:cNvSpPr>
            <a:spLocks noChangeArrowheads="1"/>
          </p:cNvSpPr>
          <p:nvPr/>
        </p:nvSpPr>
        <p:spPr bwMode="auto">
          <a:xfrm>
            <a:off x="625474" y="5301208"/>
            <a:ext cx="81772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ea typeface="宋体" charset="-122"/>
              </a:rPr>
              <a:t>总之，当栈的使用过程中元素</a:t>
            </a:r>
            <a:r>
              <a:rPr lang="zh-CN" altLang="en-US" sz="2800" b="1" dirty="0">
                <a:solidFill>
                  <a:srgbClr val="FF3300"/>
                </a:solidFill>
                <a:ea typeface="宋体" charset="-122"/>
              </a:rPr>
              <a:t>个数变化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ea typeface="宋体" charset="-122"/>
              </a:rPr>
              <a:t>较大时，用链栈是适宜的，反之，应该采用顺序栈。</a:t>
            </a:r>
          </a:p>
        </p:txBody>
      </p:sp>
    </p:spTree>
    <p:extLst>
      <p:ext uri="{BB962C8B-B14F-4D97-AF65-F5344CB8AC3E}">
        <p14:creationId xmlns:p14="http://schemas.microsoft.com/office/powerpoint/2010/main" val="17188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514350" y="1719263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35843" name="Line 9"/>
          <p:cNvSpPr>
            <a:spLocks noChangeShapeType="1"/>
          </p:cNvSpPr>
          <p:nvPr/>
        </p:nvSpPr>
        <p:spPr bwMode="auto">
          <a:xfrm>
            <a:off x="2241550" y="37290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Line 10"/>
          <p:cNvSpPr>
            <a:spLocks noChangeShapeType="1"/>
          </p:cNvSpPr>
          <p:nvPr/>
        </p:nvSpPr>
        <p:spPr bwMode="auto">
          <a:xfrm>
            <a:off x="2241550" y="5907088"/>
            <a:ext cx="1328738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Line 11"/>
          <p:cNvSpPr>
            <a:spLocks noChangeShapeType="1"/>
          </p:cNvSpPr>
          <p:nvPr/>
        </p:nvSpPr>
        <p:spPr bwMode="auto">
          <a:xfrm>
            <a:off x="3567113" y="37417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46" name="Group 12"/>
          <p:cNvGrpSpPr>
            <a:grpSpLocks/>
          </p:cNvGrpSpPr>
          <p:nvPr/>
        </p:nvGrpSpPr>
        <p:grpSpPr bwMode="auto">
          <a:xfrm>
            <a:off x="836613" y="6068144"/>
            <a:ext cx="1295400" cy="457200"/>
            <a:chOff x="528" y="3360"/>
            <a:chExt cx="816" cy="288"/>
          </a:xfrm>
        </p:grpSpPr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36613" y="5301208"/>
            <a:ext cx="1295400" cy="457200"/>
            <a:chOff x="528" y="3360"/>
            <a:chExt cx="816" cy="288"/>
          </a:xfrm>
        </p:grpSpPr>
        <p:sp>
          <p:nvSpPr>
            <p:cNvPr id="35860" name="Line 1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Text Box 1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278063" y="53832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278063" y="49133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36613" y="4772000"/>
            <a:ext cx="1295400" cy="457200"/>
            <a:chOff x="528" y="3360"/>
            <a:chExt cx="816" cy="288"/>
          </a:xfrm>
        </p:grpSpPr>
        <p:sp>
          <p:nvSpPr>
            <p:cNvPr id="35858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2278063" y="44180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66775" y="4195936"/>
            <a:ext cx="1295400" cy="457200"/>
            <a:chOff x="528" y="3360"/>
            <a:chExt cx="816" cy="288"/>
          </a:xfrm>
        </p:grpSpPr>
        <p:sp>
          <p:nvSpPr>
            <p:cNvPr id="35856" name="Line 2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466725" y="2843213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情况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1915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animBg="1"/>
      <p:bldP spid="29715" grpId="0" animBg="1"/>
      <p:bldP spid="29719" grpId="0" animBg="1"/>
      <p:bldP spid="297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7"/>
          <p:cNvSpPr>
            <a:spLocks noChangeShapeType="1"/>
          </p:cNvSpPr>
          <p:nvPr/>
        </p:nvSpPr>
        <p:spPr bwMode="auto">
          <a:xfrm>
            <a:off x="2239963" y="37322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7" name="Line 8"/>
          <p:cNvSpPr>
            <a:spLocks noChangeShapeType="1"/>
          </p:cNvSpPr>
          <p:nvPr/>
        </p:nvSpPr>
        <p:spPr bwMode="auto">
          <a:xfrm>
            <a:off x="2239963" y="5910263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9"/>
          <p:cNvSpPr>
            <a:spLocks noChangeShapeType="1"/>
          </p:cNvSpPr>
          <p:nvPr/>
        </p:nvSpPr>
        <p:spPr bwMode="auto">
          <a:xfrm>
            <a:off x="3565525" y="37449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9" name="Group 10"/>
          <p:cNvGrpSpPr>
            <a:grpSpLocks/>
          </p:cNvGrpSpPr>
          <p:nvPr/>
        </p:nvGrpSpPr>
        <p:grpSpPr bwMode="auto">
          <a:xfrm>
            <a:off x="796925" y="5949950"/>
            <a:ext cx="1295400" cy="457200"/>
            <a:chOff x="528" y="3360"/>
            <a:chExt cx="816" cy="288"/>
          </a:xfrm>
        </p:grpSpPr>
        <p:sp>
          <p:nvSpPr>
            <p:cNvPr id="36889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35025" y="5113338"/>
            <a:ext cx="1295400" cy="457200"/>
            <a:chOff x="528" y="3360"/>
            <a:chExt cx="816" cy="288"/>
          </a:xfrm>
        </p:grpSpPr>
        <p:sp>
          <p:nvSpPr>
            <p:cNvPr id="36887" name="Line 1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Text Box 1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276475" y="5386388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276475" y="491331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835025" y="4651375"/>
            <a:ext cx="1295400" cy="457200"/>
            <a:chOff x="528" y="3360"/>
            <a:chExt cx="816" cy="288"/>
          </a:xfrm>
        </p:grpSpPr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Text Box 2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276475" y="442436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865188" y="4173538"/>
            <a:ext cx="1295400" cy="457200"/>
            <a:chOff x="528" y="3360"/>
            <a:chExt cx="816" cy="288"/>
          </a:xfrm>
        </p:grpSpPr>
        <p:sp>
          <p:nvSpPr>
            <p:cNvPr id="36883" name="Line 23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Text Box 24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572000" y="3743325"/>
            <a:ext cx="351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72000" y="3717032"/>
            <a:ext cx="3511550" cy="5191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572000" y="3717032"/>
            <a:ext cx="3511550" cy="519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6879" name="Text Box 30"/>
          <p:cNvSpPr txBox="1">
            <a:spLocks noChangeArrowheads="1"/>
          </p:cNvSpPr>
          <p:nvPr/>
        </p:nvSpPr>
        <p:spPr bwMode="auto">
          <a:xfrm>
            <a:off x="514350" y="1719263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36881" name="Text Box 32"/>
          <p:cNvSpPr txBox="1">
            <a:spLocks noChangeArrowheads="1"/>
          </p:cNvSpPr>
          <p:nvPr/>
        </p:nvSpPr>
        <p:spPr bwMode="auto">
          <a:xfrm>
            <a:off x="466725" y="2843213"/>
            <a:ext cx="215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情况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502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 animBg="1"/>
      <p:bldP spid="32785" grpId="0" animBg="1"/>
      <p:bldP spid="32789" grpId="0" animBg="1"/>
      <p:bldP spid="32794" grpId="0"/>
      <p:bldP spid="32795" grpId="0" animBg="1"/>
      <p:bldP spid="327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7"/>
          <p:cNvSpPr>
            <a:spLocks noChangeShapeType="1"/>
          </p:cNvSpPr>
          <p:nvPr/>
        </p:nvSpPr>
        <p:spPr bwMode="auto">
          <a:xfrm>
            <a:off x="2255838" y="248225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" name="Line 8"/>
          <p:cNvSpPr>
            <a:spLocks noChangeShapeType="1"/>
          </p:cNvSpPr>
          <p:nvPr/>
        </p:nvSpPr>
        <p:spPr bwMode="auto">
          <a:xfrm>
            <a:off x="2255838" y="4660305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Line 9"/>
          <p:cNvSpPr>
            <a:spLocks noChangeShapeType="1"/>
          </p:cNvSpPr>
          <p:nvPr/>
        </p:nvSpPr>
        <p:spPr bwMode="auto">
          <a:xfrm>
            <a:off x="3565525" y="249495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3" name="Group 10"/>
          <p:cNvGrpSpPr>
            <a:grpSpLocks/>
          </p:cNvGrpSpPr>
          <p:nvPr/>
        </p:nvGrpSpPr>
        <p:grpSpPr bwMode="auto">
          <a:xfrm>
            <a:off x="842169" y="4699992"/>
            <a:ext cx="1295400" cy="457200"/>
            <a:chOff x="528" y="3360"/>
            <a:chExt cx="816" cy="288"/>
          </a:xfrm>
        </p:grpSpPr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50900" y="3974033"/>
            <a:ext cx="1295400" cy="457200"/>
            <a:chOff x="528" y="3360"/>
            <a:chExt cx="816" cy="288"/>
          </a:xfrm>
        </p:grpSpPr>
        <p:sp>
          <p:nvSpPr>
            <p:cNvPr id="37905" name="Line 1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Text Box 1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276475" y="4136430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276475" y="3628430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850900" y="3401417"/>
            <a:ext cx="1295400" cy="457200"/>
            <a:chOff x="528" y="3360"/>
            <a:chExt cx="816" cy="288"/>
          </a:xfrm>
        </p:grpSpPr>
        <p:sp>
          <p:nvSpPr>
            <p:cNvPr id="37903" name="Line 1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Text Box 2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616450" y="2621955"/>
            <a:ext cx="351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522288" y="1856780"/>
            <a:ext cx="1935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情况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37900" name="Text Box 35"/>
          <p:cNvSpPr txBox="1">
            <a:spLocks noChangeArrowheads="1"/>
          </p:cNvSpPr>
          <p:nvPr/>
        </p:nvSpPr>
        <p:spPr bwMode="auto">
          <a:xfrm>
            <a:off x="514350" y="777280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</p:spTree>
    <p:extLst>
      <p:ext uri="{BB962C8B-B14F-4D97-AF65-F5344CB8AC3E}">
        <p14:creationId xmlns:p14="http://schemas.microsoft.com/office/powerpoint/2010/main" val="17684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  <p:bldP spid="33809" grpId="0" animBg="1"/>
      <p:bldP spid="33809" grpId="1" animBg="1"/>
      <p:bldP spid="33817" grpId="0"/>
      <p:bldP spid="338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7"/>
          <p:cNvSpPr>
            <a:spLocks noChangeShapeType="1"/>
          </p:cNvSpPr>
          <p:nvPr/>
        </p:nvSpPr>
        <p:spPr bwMode="auto">
          <a:xfrm>
            <a:off x="2265363" y="2445866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Line 8"/>
          <p:cNvSpPr>
            <a:spLocks noChangeShapeType="1"/>
          </p:cNvSpPr>
          <p:nvPr/>
        </p:nvSpPr>
        <p:spPr bwMode="auto">
          <a:xfrm>
            <a:off x="2249488" y="4639791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9"/>
          <p:cNvSpPr>
            <a:spLocks noChangeShapeType="1"/>
          </p:cNvSpPr>
          <p:nvPr/>
        </p:nvSpPr>
        <p:spPr bwMode="auto">
          <a:xfrm>
            <a:off x="3575050" y="2458566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17" name="Group 10"/>
          <p:cNvGrpSpPr>
            <a:grpSpLocks/>
          </p:cNvGrpSpPr>
          <p:nvPr/>
        </p:nvGrpSpPr>
        <p:grpSpPr bwMode="auto">
          <a:xfrm>
            <a:off x="844550" y="4555976"/>
            <a:ext cx="1295400" cy="457200"/>
            <a:chOff x="528" y="3360"/>
            <a:chExt cx="816" cy="288"/>
          </a:xfrm>
        </p:grpSpPr>
        <p:sp>
          <p:nvSpPr>
            <p:cNvPr id="38934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2286000" y="4115916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919" name="Text Box 21"/>
          <p:cNvSpPr txBox="1">
            <a:spLocks noChangeArrowheads="1"/>
          </p:cNvSpPr>
          <p:nvPr/>
        </p:nvSpPr>
        <p:spPr bwMode="auto">
          <a:xfrm>
            <a:off x="4616450" y="2609379"/>
            <a:ext cx="351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616450" y="3330104"/>
            <a:ext cx="351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606925" y="4004791"/>
            <a:ext cx="351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出栈序列：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2270125" y="3604741"/>
            <a:ext cx="12715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/>
          <a:p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c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44550" y="4051920"/>
            <a:ext cx="1295400" cy="457200"/>
            <a:chOff x="528" y="3360"/>
            <a:chExt cx="816" cy="288"/>
          </a:xfrm>
        </p:grpSpPr>
        <p:sp>
          <p:nvSpPr>
            <p:cNvPr id="38932" name="Line 2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58838" y="3547864"/>
            <a:ext cx="1295400" cy="457200"/>
            <a:chOff x="528" y="3360"/>
            <a:chExt cx="816" cy="288"/>
          </a:xfrm>
        </p:grpSpPr>
        <p:sp>
          <p:nvSpPr>
            <p:cNvPr id="38930" name="Line 2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Text Box 3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476250" y="5334595"/>
            <a:ext cx="8123238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栈只是对表插入和删除操作的位置进行了限制，并没有限定插入和删除操作进行的时间。</a:t>
            </a:r>
          </a:p>
        </p:txBody>
      </p:sp>
      <p:sp>
        <p:nvSpPr>
          <p:cNvPr id="38926" name="Text Box 33"/>
          <p:cNvSpPr txBox="1">
            <a:spLocks noChangeArrowheads="1"/>
          </p:cNvSpPr>
          <p:nvPr/>
        </p:nvSpPr>
        <p:spPr bwMode="auto">
          <a:xfrm>
            <a:off x="514350" y="764704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38928" name="Text Box 35"/>
          <p:cNvSpPr txBox="1">
            <a:spLocks noChangeArrowheads="1"/>
          </p:cNvSpPr>
          <p:nvPr/>
        </p:nvSpPr>
        <p:spPr bwMode="auto">
          <a:xfrm>
            <a:off x="522288" y="1844204"/>
            <a:ext cx="1935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情况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53597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nimBg="1"/>
      <p:bldP spid="34838" grpId="0"/>
      <p:bldP spid="34839" grpId="0"/>
      <p:bldP spid="34840" grpId="0" animBg="1"/>
      <p:bldP spid="34840" grpId="1" animBg="1"/>
      <p:bldP spid="34848" grpId="0" animBg="1" autoUpdateAnimBg="0"/>
    </p:bldLst>
  </p:timing>
</p:sld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3600" b="1" dirty="0" smtClean="0">
            <a:solidFill>
              <a:schemeClr val="tx1">
                <a:lumMod val="50000"/>
              </a:schemeClr>
            </a:solidFill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13533</TotalTime>
  <Words>2922</Words>
  <Application>Microsoft Office PowerPoint</Application>
  <PresentationFormat>全屏显示(4:3)</PresentationFormat>
  <Paragraphs>543</Paragraphs>
  <Slides>53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6" baseType="lpstr">
      <vt:lpstr>Nature</vt:lpstr>
      <vt:lpstr>1_Nature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顺序栈的操作过程示意</vt:lpstr>
      <vt:lpstr>顺序栈的基本操作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顺序栈的基本操作（使用动态数组）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625</cp:revision>
  <cp:lastPrinted>1601-01-01T00:00:00Z</cp:lastPrinted>
  <dcterms:created xsi:type="dcterms:W3CDTF">1601-01-01T00:00:00Z</dcterms:created>
  <dcterms:modified xsi:type="dcterms:W3CDTF">2017-10-30T14:16:21Z</dcterms:modified>
</cp:coreProperties>
</file>