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6"/>
  </p:notesMasterIdLst>
  <p:handoutMasterIdLst>
    <p:handoutMasterId r:id="rId37"/>
  </p:handoutMasterIdLst>
  <p:sldIdLst>
    <p:sldId id="437" r:id="rId2"/>
    <p:sldId id="258" r:id="rId3"/>
    <p:sldId id="259" r:id="rId4"/>
    <p:sldId id="260" r:id="rId5"/>
    <p:sldId id="267" r:id="rId6"/>
    <p:sldId id="356" r:id="rId7"/>
    <p:sldId id="268" r:id="rId8"/>
    <p:sldId id="269" r:id="rId9"/>
    <p:sldId id="273" r:id="rId10"/>
    <p:sldId id="276" r:id="rId11"/>
    <p:sldId id="277" r:id="rId12"/>
    <p:sldId id="358" r:id="rId13"/>
    <p:sldId id="357" r:id="rId14"/>
    <p:sldId id="278" r:id="rId15"/>
    <p:sldId id="279" r:id="rId16"/>
    <p:sldId id="365" r:id="rId17"/>
    <p:sldId id="281" r:id="rId18"/>
    <p:sldId id="366" r:id="rId19"/>
    <p:sldId id="282" r:id="rId20"/>
    <p:sldId id="367" r:id="rId21"/>
    <p:sldId id="312" r:id="rId22"/>
    <p:sldId id="283" r:id="rId23"/>
    <p:sldId id="359" r:id="rId24"/>
    <p:sldId id="313" r:id="rId25"/>
    <p:sldId id="360" r:id="rId26"/>
    <p:sldId id="361" r:id="rId27"/>
    <p:sldId id="362" r:id="rId28"/>
    <p:sldId id="363" r:id="rId29"/>
    <p:sldId id="364" r:id="rId30"/>
    <p:sldId id="285" r:id="rId31"/>
    <p:sldId id="368" r:id="rId32"/>
    <p:sldId id="369" r:id="rId33"/>
    <p:sldId id="370" r:id="rId34"/>
    <p:sldId id="314" r:id="rId35"/>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9966FF"/>
    <a:srgbClr val="CC3300"/>
    <a:srgbClr val="FFFF00"/>
    <a:srgbClr val="008000"/>
    <a:srgbClr val="00FF00"/>
    <a:srgbClr val="FF33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0" autoAdjust="0"/>
    <p:restoredTop sz="97173" autoAdjust="0"/>
  </p:normalViewPr>
  <p:slideViewPr>
    <p:cSldViewPr>
      <p:cViewPr varScale="1">
        <p:scale>
          <a:sx n="114" d="100"/>
          <a:sy n="114" d="100"/>
        </p:scale>
        <p:origin x="-2100"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66" d="100"/>
        <a:sy n="66" d="100"/>
      </p:scale>
      <p:origin x="0" y="9066"/>
    </p:cViewPr>
  </p:sorterViewPr>
  <p:notesViewPr>
    <p:cSldViewPr>
      <p:cViewPr varScale="1">
        <p:scale>
          <a:sx n="86" d="100"/>
          <a:sy n="86" d="100"/>
        </p:scale>
        <p:origin x="-389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34.xml"/><Relationship Id="rId3" Type="http://schemas.openxmlformats.org/officeDocument/2006/relationships/slide" Target="slides/slide24.xml"/><Relationship Id="rId7" Type="http://schemas.openxmlformats.org/officeDocument/2006/relationships/slide" Target="slides/slide33.xml"/><Relationship Id="rId2" Type="http://schemas.openxmlformats.org/officeDocument/2006/relationships/slide" Target="slides/slide21.xml"/><Relationship Id="rId1" Type="http://schemas.openxmlformats.org/officeDocument/2006/relationships/slide" Target="slides/slide18.xml"/><Relationship Id="rId6" Type="http://schemas.openxmlformats.org/officeDocument/2006/relationships/slide" Target="slides/slide32.xml"/><Relationship Id="rId5" Type="http://schemas.openxmlformats.org/officeDocument/2006/relationships/slide" Target="slides/slide31.xml"/><Relationship Id="rId4" Type="http://schemas.openxmlformats.org/officeDocument/2006/relationships/slide" Target="slides/slide2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969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970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r>
              <a:rPr lang="zh-CN" altLang="en-US"/>
              <a:t>数据结构课件</a:t>
            </a:r>
          </a:p>
        </p:txBody>
      </p:sp>
      <p:sp>
        <p:nvSpPr>
          <p:cNvPr id="2970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7FA127A-43E2-4EC9-961E-48DA0085261D}" type="slidenum">
              <a:rPr lang="en-US" altLang="zh-CN"/>
              <a:pPr>
                <a:defRPr/>
              </a:pPr>
              <a:t>‹#›</a:t>
            </a:fld>
            <a:endParaRPr lang="en-US" altLang="zh-CN"/>
          </a:p>
        </p:txBody>
      </p:sp>
    </p:spTree>
    <p:extLst>
      <p:ext uri="{BB962C8B-B14F-4D97-AF65-F5344CB8AC3E}">
        <p14:creationId xmlns:p14="http://schemas.microsoft.com/office/powerpoint/2010/main" val="2864420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942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496AEB3D-7E70-4ACE-9EB5-15E0E5E3EC4D}" type="slidenum">
              <a:rPr lang="en-US" altLang="zh-CN"/>
              <a:pPr>
                <a:defRPr/>
              </a:pPr>
              <a:t>‹#›</a:t>
            </a:fld>
            <a:endParaRPr lang="en-US" altLang="zh-CN"/>
          </a:p>
        </p:txBody>
      </p:sp>
    </p:spTree>
    <p:extLst>
      <p:ext uri="{BB962C8B-B14F-4D97-AF65-F5344CB8AC3E}">
        <p14:creationId xmlns:p14="http://schemas.microsoft.com/office/powerpoint/2010/main" val="229255010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A401371-7FA1-4E7A-973D-730796369B86}" type="slidenum">
              <a:rPr lang="en-US" altLang="zh-CN" sz="1200" smtClean="0"/>
              <a:pPr eaLnBrk="1" hangingPunct="1"/>
              <a:t>2</a:t>
            </a:fld>
            <a:endParaRPr lang="en-US" altLang="zh-CN" sz="1200"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B7A86CE-209F-4832-9593-AE928E50D016}" type="slidenum">
              <a:rPr lang="en-US" altLang="zh-CN" sz="1200" smtClean="0"/>
              <a:pPr eaLnBrk="1" hangingPunct="1"/>
              <a:t>3</a:t>
            </a:fld>
            <a:endParaRPr lang="en-US" altLang="zh-CN" sz="1200"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6F3D8A4-ED64-43F4-A2F4-EB4136E101B9}" type="slidenum">
              <a:rPr lang="en-US" altLang="zh-CN" sz="1200" smtClean="0"/>
              <a:pPr eaLnBrk="1" hangingPunct="1"/>
              <a:t>4</a:t>
            </a:fld>
            <a:endParaRPr lang="en-US" altLang="zh-CN" sz="1200"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ED8B80E-05C6-4290-BC00-78A07512D528}" type="slidenum">
              <a:rPr lang="en-US" altLang="zh-CN" sz="1200" smtClean="0"/>
              <a:pPr eaLnBrk="1" hangingPunct="1"/>
              <a:t>26</a:t>
            </a:fld>
            <a:endParaRPr lang="en-US" altLang="zh-CN" sz="1200"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课堂教学时画出实际的示意图说明两种存储结构问题</a:t>
            </a:r>
            <a:r>
              <a:rPr lang="en-US" altLang="zh-CN" smtClean="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ED3A41E-0418-4975-AFA7-D3A73FACD2C3}" type="slidenum">
              <a:rPr lang="en-US" altLang="zh-CN" sz="1200" smtClean="0"/>
              <a:pPr eaLnBrk="1" hangingPunct="1"/>
              <a:t>27</a:t>
            </a:fld>
            <a:endParaRPr lang="en-US" altLang="zh-CN" sz="1200"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课堂教学时画出实际的示意图说明两种存储结构问题</a:t>
            </a:r>
            <a:r>
              <a:rPr lang="en-US" altLang="zh-CN" smtClean="0"/>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pic>
        <p:nvPicPr>
          <p:cNvPr id="5" name="Picture 3" descr="D:\FRONTPAGE THEMES\NATURE\ANABNR2.PNG"/>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hidden">
          <a:xfrm>
            <a:off x="795338" y="2895600"/>
            <a:ext cx="304800" cy="990600"/>
          </a:xfrm>
          <a:prstGeom prst="rect">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21861" name="Rectangle 5"/>
          <p:cNvSpPr>
            <a:spLocks noGrp="1" noChangeArrowheads="1"/>
          </p:cNvSpPr>
          <p:nvPr>
            <p:ph type="ctrTitle"/>
          </p:nvPr>
        </p:nvSpPr>
        <p:spPr>
          <a:xfrm>
            <a:off x="1143000" y="1981200"/>
            <a:ext cx="7772400" cy="1143000"/>
          </a:xfrm>
        </p:spPr>
        <p:txBody>
          <a:bodyPr/>
          <a:lstStyle>
            <a:lvl1pPr>
              <a:defRPr/>
            </a:lvl1pPr>
          </a:lstStyle>
          <a:p>
            <a:pPr lvl="0"/>
            <a:r>
              <a:rPr lang="zh-CN" altLang="en-US" noProof="0" smtClean="0"/>
              <a:t>单击此处编辑母版标题样式</a:t>
            </a:r>
          </a:p>
        </p:txBody>
      </p:sp>
      <p:sp>
        <p:nvSpPr>
          <p:cNvPr id="121862" name="Rectangle 6"/>
          <p:cNvSpPr>
            <a:spLocks noGrp="1" noChangeArrowheads="1"/>
          </p:cNvSpPr>
          <p:nvPr>
            <p:ph type="subTitle" idx="1"/>
          </p:nvPr>
        </p:nvSpPr>
        <p:spPr>
          <a:xfrm>
            <a:off x="2038350" y="4351338"/>
            <a:ext cx="6400800" cy="1371600"/>
          </a:xfrm>
        </p:spPr>
        <p:txBody>
          <a:bodyPr/>
          <a:lstStyle>
            <a:lvl1pPr marL="0" indent="0">
              <a:buFont typeface="Wingdings" pitchFamily="2" charset="2"/>
              <a:buNone/>
              <a:defRPr/>
            </a:lvl1pPr>
          </a:lstStyle>
          <a:p>
            <a:pPr lvl="0"/>
            <a:r>
              <a:rPr lang="zh-CN" altLang="en-US" noProof="0" smtClean="0"/>
              <a:t>单击此处编辑母版副标题样式</a:t>
            </a:r>
          </a:p>
        </p:txBody>
      </p:sp>
    </p:spTree>
    <p:extLst>
      <p:ext uri="{BB962C8B-B14F-4D97-AF65-F5344CB8AC3E}">
        <p14:creationId xmlns:p14="http://schemas.microsoft.com/office/powerpoint/2010/main" val="1463876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15552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96100" y="838200"/>
            <a:ext cx="1943100" cy="53784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066800" y="838200"/>
            <a:ext cx="5676900" cy="53784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29145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066800" y="838200"/>
            <a:ext cx="77724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066800" y="2101850"/>
            <a:ext cx="7772400" cy="4114800"/>
          </a:xfrm>
        </p:spPr>
        <p:txBody>
          <a:bodyPr/>
          <a:lstStyle/>
          <a:p>
            <a:pPr lvl="0"/>
            <a:endParaRPr lang="zh-CN" altLang="en-US" noProof="0" smtClean="0"/>
          </a:p>
        </p:txBody>
      </p:sp>
    </p:spTree>
    <p:extLst>
      <p:ext uri="{BB962C8B-B14F-4D97-AF65-F5344CB8AC3E}">
        <p14:creationId xmlns:p14="http://schemas.microsoft.com/office/powerpoint/2010/main" val="42604347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6"/>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en-US" altLang="zh-CN"/>
          </a:p>
        </p:txBody>
      </p:sp>
      <p:sp>
        <p:nvSpPr>
          <p:cNvPr id="4" name="Rectangle 7"/>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en-US" altLang="zh-CN"/>
          </a:p>
        </p:txBody>
      </p:sp>
      <p:sp>
        <p:nvSpPr>
          <p:cNvPr id="5" name="Rectangle 8"/>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45784A27-F94E-4003-A643-815A093BD1FB}" type="slidenum">
              <a:rPr lang="en-US" altLang="zh-CN"/>
              <a:pPr>
                <a:defRPr/>
              </a:pPr>
              <a:t>‹#›</a:t>
            </a:fld>
            <a:endParaRPr lang="en-US" altLang="zh-CN"/>
          </a:p>
        </p:txBody>
      </p:sp>
    </p:spTree>
    <p:extLst>
      <p:ext uri="{BB962C8B-B14F-4D97-AF65-F5344CB8AC3E}">
        <p14:creationId xmlns:p14="http://schemas.microsoft.com/office/powerpoint/2010/main" val="276995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2825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1303696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90317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03427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677227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7194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08686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49400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27"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28" name="Rectangle 4" descr="Stationery"/>
          <p:cNvSpPr>
            <a:spLocks noChangeArrowheads="1"/>
          </p:cNvSpPr>
          <p:nvPr/>
        </p:nvSpPr>
        <p:spPr bwMode="auto">
          <a:xfrm>
            <a:off x="457200" y="0"/>
            <a:ext cx="1219200" cy="762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29" name="Rectangle 5" descr="Stationery"/>
          <p:cNvSpPr>
            <a:spLocks noChangeArrowheads="1"/>
          </p:cNvSpPr>
          <p:nvPr/>
        </p:nvSpPr>
        <p:spPr bwMode="auto">
          <a:xfrm>
            <a:off x="0" y="0"/>
            <a:ext cx="457200" cy="6858000"/>
          </a:xfrm>
          <a:prstGeom prst="rect">
            <a:avLst/>
          </a:prstGeom>
          <a:blipFill dpi="0" rotWithShape="0">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30" name="Rectangle 6"/>
          <p:cNvSpPr>
            <a:spLocks noGrp="1" noChangeArrowheads="1"/>
          </p:cNvSpPr>
          <p:nvPr>
            <p:ph type="title"/>
          </p:nvPr>
        </p:nvSpPr>
        <p:spPr bwMode="auto">
          <a:xfrm>
            <a:off x="1066800" y="838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pic>
        <p:nvPicPr>
          <p:cNvPr id="1031" name="Picture 9" descr="C:\Wendy\anabnr2.GIF"/>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2" name="Rectangle 10"/>
          <p:cNvSpPr>
            <a:spLocks noChangeArrowheads="1"/>
          </p:cNvSpPr>
          <p:nvPr/>
        </p:nvSpPr>
        <p:spPr bwMode="auto">
          <a:xfrm>
            <a:off x="304800" y="457200"/>
            <a:ext cx="2514600" cy="304800"/>
          </a:xfrm>
          <a:prstGeom prst="rect">
            <a:avLst/>
          </a:prstGeom>
          <a:solidFill>
            <a:schemeClr val="accent2">
              <a:alpha val="50195"/>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sp>
        <p:nvSpPr>
          <p:cNvPr id="1033" name="Rectangle 12"/>
          <p:cNvSpPr>
            <a:spLocks noGrp="1" noChangeArrowheads="1"/>
          </p:cNvSpPr>
          <p:nvPr>
            <p:ph type="body" idx="1"/>
          </p:nvPr>
        </p:nvSpPr>
        <p:spPr bwMode="auto">
          <a:xfrm>
            <a:off x="1066800" y="21018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731"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2" r:id="rId13"/>
  </p:sldLayoutIdLst>
  <p:timing>
    <p:tnLst>
      <p:par>
        <p:cTn id="1" dur="indefinite" restart="never" nodeType="tmRoot"/>
      </p:par>
    </p:tnLst>
  </p:timing>
  <p:hf hdr="0" ftr="0"/>
  <p:txStyles>
    <p:titleStyle>
      <a:lvl1pPr algn="l" rtl="0" eaLnBrk="0" fontAlgn="base" hangingPunct="0">
        <a:spcBef>
          <a:spcPct val="0"/>
        </a:spcBef>
        <a:spcAft>
          <a:spcPct val="0"/>
        </a:spcAft>
        <a:defRPr kumimoji="1" sz="4400">
          <a:solidFill>
            <a:schemeClr val="tx2"/>
          </a:solidFill>
          <a:latin typeface="黑体" pitchFamily="49" charset="-122"/>
          <a:ea typeface="黑体" pitchFamily="49" charset="-122"/>
          <a:cs typeface="+mj-cs"/>
        </a:defRPr>
      </a:lvl1pPr>
      <a:lvl2pPr algn="l" rtl="0" eaLnBrk="0" fontAlgn="base" hangingPunct="0">
        <a:spcBef>
          <a:spcPct val="0"/>
        </a:spcBef>
        <a:spcAft>
          <a:spcPct val="0"/>
        </a:spcAft>
        <a:defRPr kumimoji="1" sz="4400">
          <a:solidFill>
            <a:schemeClr val="tx2"/>
          </a:solidFill>
          <a:latin typeface="黑体" pitchFamily="49" charset="-122"/>
          <a:ea typeface="黑体" pitchFamily="49" charset="-122"/>
        </a:defRPr>
      </a:lvl2pPr>
      <a:lvl3pPr algn="l" rtl="0" eaLnBrk="0" fontAlgn="base" hangingPunct="0">
        <a:spcBef>
          <a:spcPct val="0"/>
        </a:spcBef>
        <a:spcAft>
          <a:spcPct val="0"/>
        </a:spcAft>
        <a:defRPr kumimoji="1" sz="4400">
          <a:solidFill>
            <a:schemeClr val="tx2"/>
          </a:solidFill>
          <a:latin typeface="黑体" pitchFamily="49" charset="-122"/>
          <a:ea typeface="黑体" pitchFamily="49" charset="-122"/>
        </a:defRPr>
      </a:lvl3pPr>
      <a:lvl4pPr algn="l" rtl="0" eaLnBrk="0" fontAlgn="base" hangingPunct="0">
        <a:spcBef>
          <a:spcPct val="0"/>
        </a:spcBef>
        <a:spcAft>
          <a:spcPct val="0"/>
        </a:spcAft>
        <a:defRPr kumimoji="1" sz="4400">
          <a:solidFill>
            <a:schemeClr val="tx2"/>
          </a:solidFill>
          <a:latin typeface="黑体" pitchFamily="49" charset="-122"/>
          <a:ea typeface="黑体" pitchFamily="49" charset="-122"/>
        </a:defRPr>
      </a:lvl4pPr>
      <a:lvl5pPr algn="l" rtl="0" eaLnBrk="0" fontAlgn="base" hangingPunct="0">
        <a:spcBef>
          <a:spcPct val="0"/>
        </a:spcBef>
        <a:spcAft>
          <a:spcPct val="0"/>
        </a:spcAft>
        <a:defRPr kumimoji="1" sz="4400">
          <a:solidFill>
            <a:schemeClr val="tx2"/>
          </a:solidFill>
          <a:latin typeface="黑体" pitchFamily="49" charset="-122"/>
          <a:ea typeface="黑体" pitchFamily="49" charset="-122"/>
        </a:defRPr>
      </a:lvl5pPr>
      <a:lvl6pPr marL="457200" algn="l"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l"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l"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l"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457200" indent="-457200" algn="l" rtl="0" eaLnBrk="0" fontAlgn="base" hangingPunct="0">
        <a:spcBef>
          <a:spcPct val="20000"/>
        </a:spcBef>
        <a:spcAft>
          <a:spcPct val="0"/>
        </a:spcAft>
        <a:buClr>
          <a:srgbClr val="A50021"/>
        </a:buClr>
        <a:buSzPct val="75000"/>
        <a:buFont typeface="Wingdings" pitchFamily="2" charset="2"/>
        <a:buChar char="n"/>
        <a:defRPr kumimoji="1" sz="3200">
          <a:solidFill>
            <a:srgbClr val="2E2925"/>
          </a:solidFill>
          <a:latin typeface="Times New Roman" pitchFamily="18" charset="0"/>
          <a:ea typeface="黑体" pitchFamily="49" charset="-122"/>
          <a:cs typeface="+mn-cs"/>
        </a:defRPr>
      </a:lvl1pPr>
      <a:lvl2pPr marL="1027113" indent="-455613" algn="l" rtl="0" eaLnBrk="0" fontAlgn="base" hangingPunct="0">
        <a:spcBef>
          <a:spcPct val="20000"/>
        </a:spcBef>
        <a:spcAft>
          <a:spcPct val="0"/>
        </a:spcAft>
        <a:buClr>
          <a:schemeClr val="accent2"/>
        </a:buClr>
        <a:buSzPct val="75000"/>
        <a:buFont typeface="Wingdings" pitchFamily="2" charset="2"/>
        <a:buChar char="n"/>
        <a:defRPr kumimoji="1" sz="2800">
          <a:solidFill>
            <a:srgbClr val="2E2925"/>
          </a:solidFill>
          <a:latin typeface="Times New Roman" pitchFamily="18" charset="0"/>
          <a:ea typeface="黑体" pitchFamily="49" charset="-122"/>
        </a:defRPr>
      </a:lvl2pPr>
      <a:lvl3pPr marL="1370013" indent="-228600" algn="l" rtl="0" eaLnBrk="0" fontAlgn="base" hangingPunct="0">
        <a:spcBef>
          <a:spcPct val="20000"/>
        </a:spcBef>
        <a:spcAft>
          <a:spcPct val="0"/>
        </a:spcAft>
        <a:buClr>
          <a:srgbClr val="666699"/>
        </a:buClr>
        <a:buSzPct val="70000"/>
        <a:buFont typeface="Wingdings" pitchFamily="2" charset="2"/>
        <a:buChar char="n"/>
        <a:defRPr kumimoji="1" sz="2400">
          <a:solidFill>
            <a:srgbClr val="2E2925"/>
          </a:solidFill>
          <a:latin typeface="Times New Roman" pitchFamily="18" charset="0"/>
          <a:ea typeface="黑体" pitchFamily="49" charset="-122"/>
        </a:defRPr>
      </a:lvl3pPr>
      <a:lvl4pPr marL="1712913" indent="-228600" algn="l" rtl="0" eaLnBrk="0" fontAlgn="base" hangingPunct="0">
        <a:spcBef>
          <a:spcPct val="20000"/>
        </a:spcBef>
        <a:spcAft>
          <a:spcPct val="0"/>
        </a:spcAft>
        <a:buSzPct val="60000"/>
        <a:buFont typeface="Wingdings" pitchFamily="2" charset="2"/>
        <a:buChar char="n"/>
        <a:defRPr kumimoji="1" sz="2000">
          <a:solidFill>
            <a:srgbClr val="2E2925"/>
          </a:solidFill>
          <a:latin typeface="Times New Roman" pitchFamily="18" charset="0"/>
          <a:ea typeface="黑体" pitchFamily="49" charset="-122"/>
        </a:defRPr>
      </a:lvl4pPr>
      <a:lvl5pPr marL="2057400" indent="-228600" algn="l" rtl="0" eaLnBrk="0" fontAlgn="base" hangingPunct="0">
        <a:spcBef>
          <a:spcPct val="20000"/>
        </a:spcBef>
        <a:spcAft>
          <a:spcPct val="0"/>
        </a:spcAft>
        <a:buClr>
          <a:schemeClr val="hlink"/>
        </a:buClr>
        <a:buSzPct val="55000"/>
        <a:buFont typeface="Wingdings" pitchFamily="2" charset="2"/>
        <a:buChar char="n"/>
        <a:defRPr kumimoji="1" sz="2000">
          <a:solidFill>
            <a:srgbClr val="2E2925"/>
          </a:solidFill>
          <a:latin typeface="Times New Roman" pitchFamily="18" charset="0"/>
          <a:ea typeface="黑体" pitchFamily="49" charset="-122"/>
        </a:defRPr>
      </a:lvl5pPr>
      <a:lvl6pPr marL="25146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hlink"/>
        </a:buClr>
        <a:buSzPct val="55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1.xml"/><Relationship Id="rId1" Type="http://schemas.openxmlformats.org/officeDocument/2006/relationships/slideLayout" Target="../slideLayouts/slideLayout2.xml"/><Relationship Id="rId4" Type="http://schemas.openxmlformats.org/officeDocument/2006/relationships/slide" Target="slide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14.xml"/><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17.xml"/></Relationships>
</file>

<file path=ppt/slides/_rels/slide14.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8.xml"/><Relationship Id="rId5" Type="http://schemas.openxmlformats.org/officeDocument/2006/relationships/slide" Target="slide7.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2852936"/>
            <a:ext cx="8100392" cy="1143000"/>
          </a:xfrm>
        </p:spPr>
        <p:txBody>
          <a:bodyPr/>
          <a:lstStyle/>
          <a:p>
            <a:r>
              <a:rPr lang="zh-CN" altLang="en-US" dirty="0" smtClean="0"/>
              <a:t>数据结构 第一章 基本概念部分</a:t>
            </a:r>
            <a:endParaRPr lang="zh-CN" altLang="en-US" dirty="0"/>
          </a:p>
        </p:txBody>
      </p:sp>
    </p:spTree>
    <p:extLst>
      <p:ext uri="{BB962C8B-B14F-4D97-AF65-F5344CB8AC3E}">
        <p14:creationId xmlns:p14="http://schemas.microsoft.com/office/powerpoint/2010/main" val="198221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mtClean="0"/>
              <a:t>1.2  </a:t>
            </a:r>
            <a:r>
              <a:rPr lang="zh-CN" altLang="en-US" smtClean="0">
                <a:latin typeface="宋体" pitchFamily="2" charset="-122"/>
              </a:rPr>
              <a:t>数据结构的研究内容</a:t>
            </a:r>
            <a:r>
              <a:rPr lang="zh-CN" altLang="en-US" smtClean="0"/>
              <a:t> </a:t>
            </a:r>
          </a:p>
        </p:txBody>
      </p:sp>
      <p:sp>
        <p:nvSpPr>
          <p:cNvPr id="54275" name="Rectangle 3"/>
          <p:cNvSpPr>
            <a:spLocks noGrp="1" noChangeArrowheads="1"/>
          </p:cNvSpPr>
          <p:nvPr>
            <p:ph type="body" idx="1"/>
          </p:nvPr>
        </p:nvSpPr>
        <p:spPr/>
        <p:txBody>
          <a:bodyPr/>
          <a:lstStyle/>
          <a:p>
            <a:pPr eaLnBrk="1" hangingPunct="1">
              <a:defRPr/>
            </a:pPr>
            <a:r>
              <a:rPr lang="zh-CN" altLang="en-US" dirty="0" smtClean="0">
                <a:solidFill>
                  <a:schemeClr val="tx1">
                    <a:lumMod val="50000"/>
                  </a:schemeClr>
                </a:solidFill>
                <a:hlinkClick r:id="rId2" action="ppaction://hlinksldjump"/>
              </a:rPr>
              <a:t>逻辑结构</a:t>
            </a:r>
            <a:endParaRPr lang="en-US" altLang="zh-CN" dirty="0" smtClean="0">
              <a:solidFill>
                <a:schemeClr val="tx1">
                  <a:lumMod val="50000"/>
                </a:schemeClr>
              </a:solidFill>
              <a:hlinkClick r:id="rId2" action="ppaction://hlinksldjump"/>
            </a:endParaRPr>
          </a:p>
          <a:p>
            <a:pPr marL="0" indent="0" eaLnBrk="1" hangingPunct="1">
              <a:buFont typeface="Wingdings" pitchFamily="2" charset="2"/>
              <a:buNone/>
              <a:defRPr/>
            </a:pPr>
            <a:r>
              <a:rPr lang="zh-CN" altLang="en-US" dirty="0" smtClean="0">
                <a:solidFill>
                  <a:schemeClr val="tx1">
                    <a:lumMod val="50000"/>
                  </a:schemeClr>
                </a:solidFill>
                <a:hlinkClick r:id="rId2" action="ppaction://hlinksldjump"/>
              </a:rPr>
              <a:t> </a:t>
            </a:r>
            <a:endParaRPr lang="zh-CN" altLang="en-US" dirty="0" smtClean="0">
              <a:solidFill>
                <a:schemeClr val="tx1">
                  <a:lumMod val="50000"/>
                </a:schemeClr>
              </a:solidFill>
            </a:endParaRPr>
          </a:p>
          <a:p>
            <a:pPr eaLnBrk="1" hangingPunct="1">
              <a:defRPr/>
            </a:pPr>
            <a:r>
              <a:rPr lang="zh-CN" altLang="en-US" dirty="0" smtClean="0">
                <a:solidFill>
                  <a:schemeClr val="tx1">
                    <a:lumMod val="50000"/>
                  </a:schemeClr>
                </a:solidFill>
                <a:hlinkClick r:id="rId3" action="ppaction://hlinksldjump"/>
              </a:rPr>
              <a:t>存储结构</a:t>
            </a:r>
            <a:endParaRPr lang="en-US" altLang="zh-CN" dirty="0" smtClean="0">
              <a:solidFill>
                <a:schemeClr val="tx1">
                  <a:lumMod val="50000"/>
                </a:schemeClr>
              </a:solidFill>
              <a:hlinkClick r:id="rId3" action="ppaction://hlinksldjump"/>
            </a:endParaRPr>
          </a:p>
          <a:p>
            <a:pPr marL="0" indent="0" eaLnBrk="1" hangingPunct="1">
              <a:buFont typeface="Wingdings" pitchFamily="2" charset="2"/>
              <a:buNone/>
              <a:defRPr/>
            </a:pPr>
            <a:r>
              <a:rPr lang="zh-CN" altLang="en-US" dirty="0" smtClean="0">
                <a:solidFill>
                  <a:schemeClr val="tx1">
                    <a:lumMod val="50000"/>
                  </a:schemeClr>
                </a:solidFill>
                <a:hlinkClick r:id="rId3" action="ppaction://hlinksldjump"/>
              </a:rPr>
              <a:t> </a:t>
            </a:r>
            <a:endParaRPr lang="zh-CN" altLang="en-US" dirty="0" smtClean="0">
              <a:solidFill>
                <a:schemeClr val="tx1">
                  <a:lumMod val="50000"/>
                </a:schemeClr>
              </a:solidFill>
            </a:endParaRPr>
          </a:p>
          <a:p>
            <a:pPr eaLnBrk="1" hangingPunct="1">
              <a:defRPr/>
            </a:pPr>
            <a:r>
              <a:rPr lang="zh-CN" altLang="en-US" dirty="0" smtClean="0">
                <a:solidFill>
                  <a:schemeClr val="tx1">
                    <a:lumMod val="50000"/>
                  </a:schemeClr>
                </a:solidFill>
                <a:hlinkClick r:id="rId4" action="ppaction://hlinksldjump"/>
              </a:rPr>
              <a:t>运算集合 </a:t>
            </a:r>
            <a:endParaRPr lang="zh-CN" altLang="en-US" dirty="0" smtClean="0">
              <a:solidFill>
                <a:schemeClr val="tx1">
                  <a:lumMod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404813"/>
            <a:ext cx="7772400" cy="762000"/>
          </a:xfrm>
        </p:spPr>
        <p:txBody>
          <a:bodyPr/>
          <a:lstStyle/>
          <a:p>
            <a:pPr eaLnBrk="1" hangingPunct="1"/>
            <a:r>
              <a:rPr lang="zh-CN" altLang="en-US" smtClean="0"/>
              <a:t>逻辑结构</a:t>
            </a:r>
          </a:p>
        </p:txBody>
      </p:sp>
      <p:sp>
        <p:nvSpPr>
          <p:cNvPr id="14339" name="Rectangle 3"/>
          <p:cNvSpPr>
            <a:spLocks noGrp="1" noChangeArrowheads="1"/>
          </p:cNvSpPr>
          <p:nvPr>
            <p:ph type="body" idx="1"/>
          </p:nvPr>
        </p:nvSpPr>
        <p:spPr>
          <a:xfrm>
            <a:off x="611188" y="1125538"/>
            <a:ext cx="8382000" cy="1219200"/>
          </a:xfrm>
        </p:spPr>
        <p:txBody>
          <a:bodyPr/>
          <a:lstStyle/>
          <a:p>
            <a:pPr eaLnBrk="1" hangingPunct="1"/>
            <a:r>
              <a:rPr lang="zh-CN" altLang="en-US" sz="2800" smtClean="0">
                <a:solidFill>
                  <a:srgbClr val="FF00FF"/>
                </a:solidFill>
              </a:rPr>
              <a:t>定义：</a:t>
            </a:r>
          </a:p>
          <a:p>
            <a:pPr eaLnBrk="1" hangingPunct="1">
              <a:buFont typeface="Wingdings" pitchFamily="2" charset="2"/>
              <a:buNone/>
            </a:pPr>
            <a:r>
              <a:rPr lang="zh-CN" altLang="en-US" sz="2800" smtClean="0"/>
              <a:t> 	逻辑结构是指数据对象中数据元素之间逻辑关系描述。</a:t>
            </a:r>
            <a:endParaRPr lang="en-US" altLang="zh-CN" sz="2800" smtClean="0"/>
          </a:p>
          <a:p>
            <a:pPr eaLnBrk="1" hangingPunct="1">
              <a:buFont typeface="Wingdings" pitchFamily="2" charset="2"/>
              <a:buNone/>
            </a:pPr>
            <a:endParaRPr lang="zh-CN" altLang="en-US" sz="2800" smtClean="0"/>
          </a:p>
        </p:txBody>
      </p:sp>
      <p:sp>
        <p:nvSpPr>
          <p:cNvPr id="55301" name="Text Box 5"/>
          <p:cNvSpPr txBox="1">
            <a:spLocks noChangeArrowheads="1"/>
          </p:cNvSpPr>
          <p:nvPr/>
        </p:nvSpPr>
        <p:spPr bwMode="auto">
          <a:xfrm>
            <a:off x="762000" y="2492375"/>
            <a:ext cx="8153400"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1"/>
              </a:buClr>
              <a:buSzPct val="75000"/>
              <a:buFont typeface="Wingdings" pitchFamily="2" charset="2"/>
              <a:buChar char="l"/>
            </a:pPr>
            <a:r>
              <a:rPr lang="zh-CN" altLang="en-US" sz="2800">
                <a:solidFill>
                  <a:srgbClr val="FF00FF"/>
                </a:solidFill>
                <a:latin typeface="Arial" charset="0"/>
              </a:rPr>
              <a:t>形式化描述：</a:t>
            </a:r>
          </a:p>
          <a:p>
            <a:pPr eaLnBrk="1" hangingPunct="1">
              <a:spcBef>
                <a:spcPct val="20000"/>
              </a:spcBef>
              <a:buClr>
                <a:schemeClr val="tx1"/>
              </a:buClr>
              <a:buSzPct val="75000"/>
            </a:pPr>
            <a:r>
              <a:rPr lang="zh-CN" altLang="en-US" sz="2800"/>
              <a:t>数据的逻辑结构在形式上可以定义为一个二元组：</a:t>
            </a:r>
            <a:endParaRPr lang="en-US" altLang="zh-CN" sz="2800"/>
          </a:p>
          <a:p>
            <a:pPr eaLnBrk="1" hangingPunct="1">
              <a:spcBef>
                <a:spcPct val="20000"/>
              </a:spcBef>
              <a:buClr>
                <a:schemeClr val="tx1"/>
              </a:buClr>
              <a:buSzPct val="75000"/>
              <a:buFont typeface="Wingdings" pitchFamily="2" charset="2"/>
              <a:buNone/>
            </a:pPr>
            <a:r>
              <a:rPr lang="zh-CN" altLang="en-US" sz="2800">
                <a:latin typeface="Arial" charset="0"/>
              </a:rPr>
              <a:t>	</a:t>
            </a:r>
            <a:r>
              <a:rPr lang="en-US" altLang="zh-CN" sz="2800">
                <a:latin typeface="Arial" charset="0"/>
              </a:rPr>
              <a:t>Data_Structure=</a:t>
            </a:r>
            <a:r>
              <a:rPr lang="zh-CN" altLang="en-US" sz="2800">
                <a:latin typeface="Arial" charset="0"/>
              </a:rPr>
              <a:t>（</a:t>
            </a:r>
            <a:r>
              <a:rPr lang="en-US" altLang="zh-CN" sz="2800">
                <a:latin typeface="Arial" charset="0"/>
              </a:rPr>
              <a:t>D,R</a:t>
            </a:r>
            <a:r>
              <a:rPr lang="zh-CN" altLang="en-US" sz="2800">
                <a:latin typeface="Arial" charset="0"/>
              </a:rPr>
              <a:t>）</a:t>
            </a:r>
            <a:endParaRPr lang="en-US" altLang="zh-CN" sz="2800">
              <a:latin typeface="Arial" charset="0"/>
            </a:endParaRPr>
          </a:p>
          <a:p>
            <a:pPr eaLnBrk="1" hangingPunct="1">
              <a:spcBef>
                <a:spcPct val="20000"/>
              </a:spcBef>
              <a:buClr>
                <a:schemeClr val="tx1"/>
              </a:buClr>
              <a:buSzPct val="75000"/>
              <a:buFont typeface="Wingdings" pitchFamily="2" charset="2"/>
              <a:buNone/>
            </a:pPr>
            <a:r>
              <a:rPr lang="zh-CN" altLang="en-US" sz="2800">
                <a:latin typeface="宋体" pitchFamily="2" charset="-122"/>
              </a:rPr>
              <a:t>其中</a:t>
            </a:r>
            <a:r>
              <a:rPr lang="en-US" altLang="zh-CN" sz="2800">
                <a:latin typeface="宋体" pitchFamily="2" charset="-122"/>
              </a:rPr>
              <a:t>D</a:t>
            </a:r>
            <a:r>
              <a:rPr lang="zh-CN" altLang="en-US" sz="2800">
                <a:latin typeface="宋体" pitchFamily="2" charset="-122"/>
              </a:rPr>
              <a:t>是数据元素的有限集，</a:t>
            </a:r>
            <a:r>
              <a:rPr lang="en-US" altLang="zh-CN" sz="2800">
                <a:latin typeface="宋体" pitchFamily="2" charset="-122"/>
              </a:rPr>
              <a:t>R</a:t>
            </a:r>
            <a:r>
              <a:rPr lang="zh-CN" altLang="en-US" sz="2800">
                <a:latin typeface="宋体" pitchFamily="2" charset="-122"/>
              </a:rPr>
              <a:t>是</a:t>
            </a:r>
            <a:r>
              <a:rPr lang="en-US" altLang="zh-CN" sz="2800">
                <a:latin typeface="宋体" pitchFamily="2" charset="-122"/>
              </a:rPr>
              <a:t>D</a:t>
            </a:r>
            <a:r>
              <a:rPr lang="zh-CN" altLang="en-US" sz="2800">
                <a:latin typeface="宋体" pitchFamily="2" charset="-122"/>
              </a:rPr>
              <a:t>上关系的有限集。</a:t>
            </a:r>
            <a:endParaRPr lang="zh-CN" altLang="en-US" sz="2800"/>
          </a:p>
        </p:txBody>
      </p:sp>
      <p:sp>
        <p:nvSpPr>
          <p:cNvPr id="14341" name="矩形 1"/>
          <p:cNvSpPr>
            <a:spLocks noChangeArrowheads="1"/>
          </p:cNvSpPr>
          <p:nvPr/>
        </p:nvSpPr>
        <p:spPr bwMode="auto">
          <a:xfrm>
            <a:off x="498475" y="4811713"/>
            <a:ext cx="86820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Clr>
                <a:schemeClr val="bg1"/>
              </a:buClr>
              <a:buFont typeface="Wingdings" pitchFamily="2" charset="2"/>
              <a:buNone/>
            </a:pPr>
            <a:r>
              <a:rPr lang="zh-CN" altLang="en-US" sz="2000" b="1"/>
              <a:t>例：设数据逻辑结构</a:t>
            </a:r>
            <a:r>
              <a:rPr lang="en-US" altLang="zh-CN" sz="2000" b="1"/>
              <a:t>B1=</a:t>
            </a:r>
            <a:r>
              <a:rPr lang="zh-CN" altLang="en-US" sz="2000" b="1"/>
              <a:t>（</a:t>
            </a:r>
            <a:r>
              <a:rPr lang="en-US" altLang="zh-CN" sz="2000" b="1"/>
              <a:t>D1</a:t>
            </a:r>
            <a:r>
              <a:rPr lang="zh-CN" altLang="en-US" sz="2000" b="1"/>
              <a:t>，</a:t>
            </a:r>
            <a:r>
              <a:rPr lang="en-US" altLang="zh-CN" sz="2000" b="1"/>
              <a:t>R1</a:t>
            </a:r>
            <a:r>
              <a:rPr lang="zh-CN" altLang="en-US" sz="2000" b="1"/>
              <a:t>）</a:t>
            </a:r>
          </a:p>
          <a:p>
            <a:pPr>
              <a:lnSpc>
                <a:spcPct val="110000"/>
              </a:lnSpc>
              <a:buFont typeface="Wingdings" pitchFamily="2" charset="2"/>
              <a:buNone/>
            </a:pPr>
            <a:r>
              <a:rPr lang="zh-CN" altLang="en-US" sz="2000" b="1"/>
              <a:t>  </a:t>
            </a:r>
            <a:r>
              <a:rPr lang="en-US" altLang="zh-CN" sz="2000" b="1"/>
              <a:t>D={k</a:t>
            </a:r>
            <a:r>
              <a:rPr lang="en-US" altLang="zh-CN" sz="2000" b="1" baseline="-20000"/>
              <a:t>1</a:t>
            </a:r>
            <a:r>
              <a:rPr lang="en-US" altLang="zh-CN" sz="2000" b="1"/>
              <a:t>, k</a:t>
            </a:r>
            <a:r>
              <a:rPr lang="en-US" altLang="zh-CN" sz="2000" b="1" baseline="-20000"/>
              <a:t>2</a:t>
            </a:r>
            <a:r>
              <a:rPr lang="en-US" altLang="zh-CN" sz="2000" b="1"/>
              <a:t>, …, k</a:t>
            </a:r>
            <a:r>
              <a:rPr lang="en-US" altLang="zh-CN" sz="2000" b="1" baseline="-20000"/>
              <a:t>6</a:t>
            </a:r>
            <a:r>
              <a:rPr lang="en-US" altLang="zh-CN" sz="2000" b="1"/>
              <a:t>}</a:t>
            </a:r>
          </a:p>
          <a:p>
            <a:pPr>
              <a:lnSpc>
                <a:spcPct val="110000"/>
              </a:lnSpc>
              <a:buFont typeface="Wingdings" pitchFamily="2" charset="2"/>
              <a:buNone/>
            </a:pPr>
            <a:r>
              <a:rPr lang="en-US" altLang="zh-CN" sz="2000" b="1"/>
              <a:t>  R={ (k</a:t>
            </a:r>
            <a:r>
              <a:rPr lang="en-US" altLang="zh-CN" sz="2000" b="1" baseline="-20000"/>
              <a:t>1</a:t>
            </a:r>
            <a:r>
              <a:rPr lang="en-US" altLang="zh-CN" sz="2000" b="1"/>
              <a:t>, k</a:t>
            </a:r>
            <a:r>
              <a:rPr lang="en-US" altLang="zh-CN" sz="2000" b="1" baseline="-20000"/>
              <a:t>2</a:t>
            </a:r>
            <a:r>
              <a:rPr lang="en-US" altLang="zh-CN" sz="2000" b="1"/>
              <a:t>)</a:t>
            </a:r>
            <a:r>
              <a:rPr lang="zh-CN" altLang="en-US" sz="2000" b="1"/>
              <a:t>，</a:t>
            </a:r>
            <a:r>
              <a:rPr lang="en-US" altLang="zh-CN" sz="2000" b="1"/>
              <a:t> ( k</a:t>
            </a:r>
            <a:r>
              <a:rPr lang="en-US" altLang="zh-CN" sz="2000" b="1" baseline="-20000"/>
              <a:t>2</a:t>
            </a:r>
            <a:r>
              <a:rPr lang="en-US" altLang="zh-CN" sz="2000" b="1"/>
              <a:t>, k</a:t>
            </a:r>
            <a:r>
              <a:rPr lang="en-US" altLang="zh-CN" sz="2000" b="1" baseline="-20000"/>
              <a:t>3</a:t>
            </a:r>
            <a:r>
              <a:rPr lang="en-US" altLang="zh-CN" sz="2000" b="1"/>
              <a:t> ) </a:t>
            </a:r>
            <a:r>
              <a:rPr lang="zh-CN" altLang="en-US" sz="2000" b="1"/>
              <a:t>，</a:t>
            </a:r>
            <a:r>
              <a:rPr lang="en-US" altLang="zh-CN" sz="2000" b="1"/>
              <a:t> ( k</a:t>
            </a:r>
            <a:r>
              <a:rPr lang="en-US" altLang="zh-CN" sz="2000" b="1" baseline="-20000"/>
              <a:t>3</a:t>
            </a:r>
            <a:r>
              <a:rPr lang="en-US" altLang="zh-CN" sz="2000" b="1"/>
              <a:t>, k</a:t>
            </a:r>
            <a:r>
              <a:rPr lang="en-US" altLang="zh-CN" sz="2000" b="1" baseline="-20000"/>
              <a:t>4</a:t>
            </a:r>
            <a:r>
              <a:rPr lang="en-US" altLang="zh-CN" sz="2000" b="1"/>
              <a:t> ) </a:t>
            </a:r>
            <a:r>
              <a:rPr lang="zh-CN" altLang="en-US" sz="2000" b="1"/>
              <a:t>，</a:t>
            </a:r>
            <a:r>
              <a:rPr lang="en-US" altLang="zh-CN" sz="2000" b="1"/>
              <a:t> ( k</a:t>
            </a:r>
            <a:r>
              <a:rPr lang="en-US" altLang="zh-CN" sz="2000" b="1" baseline="-20000"/>
              <a:t>4</a:t>
            </a:r>
            <a:r>
              <a:rPr lang="en-US" altLang="zh-CN" sz="2000" b="1"/>
              <a:t>, k</a:t>
            </a:r>
            <a:r>
              <a:rPr lang="en-US" altLang="zh-CN" sz="2000" b="1" baseline="-20000"/>
              <a:t>5</a:t>
            </a:r>
            <a:r>
              <a:rPr lang="en-US" altLang="zh-CN" sz="2000" b="1"/>
              <a:t> ) </a:t>
            </a:r>
            <a:r>
              <a:rPr lang="zh-CN" altLang="en-US" sz="2000" b="1"/>
              <a:t>，</a:t>
            </a:r>
            <a:r>
              <a:rPr lang="en-US" altLang="zh-CN" sz="2000" b="1"/>
              <a:t> ( k</a:t>
            </a:r>
            <a:r>
              <a:rPr lang="en-US" altLang="zh-CN" sz="2000" b="1" baseline="-20000"/>
              <a:t>5</a:t>
            </a:r>
            <a:r>
              <a:rPr lang="en-US" altLang="zh-CN" sz="2000" b="1"/>
              <a:t>, k</a:t>
            </a:r>
            <a:r>
              <a:rPr lang="en-US" altLang="zh-CN" sz="2000" b="1" baseline="-20000"/>
              <a:t>6</a:t>
            </a:r>
            <a:r>
              <a:rPr lang="en-US" altLang="zh-CN" sz="2000" b="1"/>
              <a:t> )}</a:t>
            </a:r>
          </a:p>
          <a:p>
            <a:pPr>
              <a:lnSpc>
                <a:spcPct val="110000"/>
              </a:lnSpc>
              <a:buFont typeface="Wingdings" pitchFamily="2" charset="2"/>
              <a:buNone/>
            </a:pPr>
            <a:r>
              <a:rPr lang="en-US" altLang="zh-CN" sz="2000" b="1"/>
              <a:t>  </a:t>
            </a:r>
            <a:r>
              <a:rPr lang="zh-CN" altLang="en-US" sz="2000" b="1"/>
              <a:t>画出这逻辑结构的图示。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 calcmode="lin" valueType="num">
                                      <p:cBhvr additive="base">
                                        <p:cTn id="7" dur="500" fill="hold"/>
                                        <p:tgtEl>
                                          <p:spTgt spid="143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339">
                                            <p:txEl>
                                              <p:pRg st="1" end="1"/>
                                            </p:txEl>
                                          </p:spTgt>
                                        </p:tgtEl>
                                        <p:attrNameLst>
                                          <p:attrName>style.visibility</p:attrName>
                                        </p:attrNameLst>
                                      </p:cBhvr>
                                      <p:to>
                                        <p:strVal val="visible"/>
                                      </p:to>
                                    </p:set>
                                    <p:anim calcmode="lin" valueType="num">
                                      <p:cBhvr additive="base">
                                        <p:cTn id="13" dur="500" fill="hold"/>
                                        <p:tgtEl>
                                          <p:spTgt spid="143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3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5301"/>
                                        </p:tgtEl>
                                        <p:attrNameLst>
                                          <p:attrName>style.visibility</p:attrName>
                                        </p:attrNameLst>
                                      </p:cBhvr>
                                      <p:to>
                                        <p:strVal val="visible"/>
                                      </p:to>
                                    </p:set>
                                    <p:anim calcmode="lin" valueType="num">
                                      <p:cBhvr additive="base">
                                        <p:cTn id="19" dur="500" fill="hold"/>
                                        <p:tgtEl>
                                          <p:spTgt spid="55301"/>
                                        </p:tgtEl>
                                        <p:attrNameLst>
                                          <p:attrName>ppt_x</p:attrName>
                                        </p:attrNameLst>
                                      </p:cBhvr>
                                      <p:tavLst>
                                        <p:tav tm="0">
                                          <p:val>
                                            <p:strVal val="0-#ppt_w/2"/>
                                          </p:val>
                                        </p:tav>
                                        <p:tav tm="100000">
                                          <p:val>
                                            <p:strVal val="#ppt_x"/>
                                          </p:val>
                                        </p:tav>
                                      </p:tavLst>
                                    </p:anim>
                                    <p:anim calcmode="lin" valueType="num">
                                      <p:cBhvr additive="base">
                                        <p:cTn id="20" dur="500" fill="hold"/>
                                        <p:tgtEl>
                                          <p:spTgt spid="553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4341"/>
                                        </p:tgtEl>
                                        <p:attrNameLst>
                                          <p:attrName>style.visibility</p:attrName>
                                        </p:attrNameLst>
                                      </p:cBhvr>
                                      <p:to>
                                        <p:strVal val="visible"/>
                                      </p:to>
                                    </p:set>
                                    <p:anim calcmode="lin" valueType="num">
                                      <p:cBhvr additive="base">
                                        <p:cTn id="25" dur="500" fill="hold"/>
                                        <p:tgtEl>
                                          <p:spTgt spid="14341"/>
                                        </p:tgtEl>
                                        <p:attrNameLst>
                                          <p:attrName>ppt_x</p:attrName>
                                        </p:attrNameLst>
                                      </p:cBhvr>
                                      <p:tavLst>
                                        <p:tav tm="0">
                                          <p:val>
                                            <p:strVal val="0-#ppt_w/2"/>
                                          </p:val>
                                        </p:tav>
                                        <p:tav tm="100000">
                                          <p:val>
                                            <p:strVal val="#ppt_x"/>
                                          </p:val>
                                        </p:tav>
                                      </p:tavLst>
                                    </p:anim>
                                    <p:anim calcmode="lin" valueType="num">
                                      <p:cBhvr additive="base">
                                        <p:cTn id="26" dur="500" fill="hold"/>
                                        <p:tgtEl>
                                          <p:spTgt spid="14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P spid="55301" grpId="0" autoUpdateAnimBg="0"/>
      <p:bldP spid="1434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755650" y="404813"/>
            <a:ext cx="7772400" cy="762000"/>
          </a:xfrm>
        </p:spPr>
        <p:txBody>
          <a:bodyPr/>
          <a:lstStyle/>
          <a:p>
            <a:pPr eaLnBrk="1" hangingPunct="1"/>
            <a:r>
              <a:rPr lang="zh-CN" altLang="en-US" smtClean="0"/>
              <a:t>逻辑结构</a:t>
            </a:r>
          </a:p>
        </p:txBody>
      </p:sp>
      <p:sp>
        <p:nvSpPr>
          <p:cNvPr id="55301" name="Text Box 5"/>
          <p:cNvSpPr txBox="1">
            <a:spLocks noChangeArrowheads="1"/>
          </p:cNvSpPr>
          <p:nvPr/>
        </p:nvSpPr>
        <p:spPr bwMode="auto">
          <a:xfrm>
            <a:off x="735013" y="1125538"/>
            <a:ext cx="81534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1"/>
              </a:buClr>
              <a:buSzPct val="75000"/>
              <a:buFont typeface="Wingdings" pitchFamily="2" charset="2"/>
              <a:buChar char="l"/>
            </a:pPr>
            <a:r>
              <a:rPr lang="zh-CN" altLang="en-US">
                <a:solidFill>
                  <a:srgbClr val="FF00FF"/>
                </a:solidFill>
                <a:latin typeface="Arial" charset="0"/>
              </a:rPr>
              <a:t>形式化描述：</a:t>
            </a:r>
          </a:p>
          <a:p>
            <a:pPr eaLnBrk="1" hangingPunct="1">
              <a:spcBef>
                <a:spcPct val="20000"/>
              </a:spcBef>
              <a:buClr>
                <a:schemeClr val="tx1"/>
              </a:buClr>
              <a:buSzPct val="75000"/>
            </a:pPr>
            <a:r>
              <a:rPr lang="zh-CN" altLang="en-US"/>
              <a:t>逻辑结构是指数据对象中数据元素之间逻辑关系描述。</a:t>
            </a:r>
            <a:endParaRPr lang="en-US" altLang="zh-CN"/>
          </a:p>
          <a:p>
            <a:pPr eaLnBrk="1" hangingPunct="1">
              <a:spcBef>
                <a:spcPct val="20000"/>
              </a:spcBef>
              <a:buClr>
                <a:schemeClr val="tx1"/>
              </a:buClr>
              <a:buSzPct val="75000"/>
            </a:pPr>
            <a:r>
              <a:rPr lang="en-US" altLang="zh-CN"/>
              <a:t>Data_Structure=</a:t>
            </a:r>
            <a:r>
              <a:rPr lang="zh-CN" altLang="en-US"/>
              <a:t>（</a:t>
            </a:r>
            <a:r>
              <a:rPr lang="en-US" altLang="zh-CN"/>
              <a:t>D,R</a:t>
            </a:r>
            <a:r>
              <a:rPr lang="zh-CN" altLang="en-US"/>
              <a:t>）</a:t>
            </a:r>
          </a:p>
          <a:p>
            <a:pPr eaLnBrk="1" hangingPunct="1">
              <a:spcBef>
                <a:spcPct val="20000"/>
              </a:spcBef>
              <a:buClr>
                <a:schemeClr val="tx1"/>
              </a:buClr>
              <a:buSzPct val="75000"/>
            </a:pPr>
            <a:r>
              <a:rPr lang="zh-CN" altLang="en-US"/>
              <a:t>其中</a:t>
            </a:r>
            <a:r>
              <a:rPr lang="en-US" altLang="zh-CN"/>
              <a:t>D</a:t>
            </a:r>
            <a:r>
              <a:rPr lang="zh-CN" altLang="en-US"/>
              <a:t>是数据元素的有限集，</a:t>
            </a:r>
            <a:r>
              <a:rPr lang="en-US" altLang="zh-CN"/>
              <a:t>R</a:t>
            </a:r>
            <a:r>
              <a:rPr lang="zh-CN" altLang="en-US"/>
              <a:t>是</a:t>
            </a:r>
            <a:r>
              <a:rPr lang="en-US" altLang="zh-CN"/>
              <a:t>D</a:t>
            </a:r>
            <a:r>
              <a:rPr lang="zh-CN" altLang="en-US"/>
              <a:t>上关系的有限集。</a:t>
            </a:r>
          </a:p>
        </p:txBody>
      </p:sp>
      <p:sp>
        <p:nvSpPr>
          <p:cNvPr id="15364" name="矩形 1"/>
          <p:cNvSpPr>
            <a:spLocks noChangeArrowheads="1"/>
          </p:cNvSpPr>
          <p:nvPr/>
        </p:nvSpPr>
        <p:spPr bwMode="auto">
          <a:xfrm>
            <a:off x="611188" y="3429000"/>
            <a:ext cx="8208962"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Clr>
                <a:schemeClr val="bg1"/>
              </a:buClr>
              <a:buFont typeface="Wingdings" pitchFamily="2" charset="2"/>
              <a:buNone/>
            </a:pPr>
            <a:r>
              <a:rPr lang="zh-CN" altLang="en-US" sz="2000" b="1"/>
              <a:t>例：设数据逻辑结构</a:t>
            </a:r>
            <a:r>
              <a:rPr lang="en-US" altLang="zh-CN" sz="2000" b="1"/>
              <a:t>B2=</a:t>
            </a:r>
            <a:r>
              <a:rPr lang="zh-CN" altLang="en-US" sz="2000" b="1"/>
              <a:t>（</a:t>
            </a:r>
            <a:r>
              <a:rPr lang="en-US" altLang="zh-CN" sz="2000" b="1"/>
              <a:t>D2</a:t>
            </a:r>
            <a:r>
              <a:rPr lang="zh-CN" altLang="en-US" sz="2000" b="1"/>
              <a:t>，</a:t>
            </a:r>
            <a:r>
              <a:rPr lang="en-US" altLang="zh-CN" sz="2000" b="1"/>
              <a:t>R2</a:t>
            </a:r>
            <a:r>
              <a:rPr lang="zh-CN" altLang="en-US" sz="2000" b="1"/>
              <a:t>）</a:t>
            </a:r>
          </a:p>
          <a:p>
            <a:pPr>
              <a:lnSpc>
                <a:spcPct val="110000"/>
              </a:lnSpc>
              <a:buFont typeface="Wingdings" pitchFamily="2" charset="2"/>
              <a:buNone/>
            </a:pPr>
            <a:r>
              <a:rPr lang="zh-CN" altLang="en-US" sz="2000" b="1"/>
              <a:t>  </a:t>
            </a:r>
            <a:r>
              <a:rPr lang="en-US" altLang="zh-CN" sz="2000" b="1"/>
              <a:t>D={k</a:t>
            </a:r>
            <a:r>
              <a:rPr lang="en-US" altLang="zh-CN" sz="2000" b="1" baseline="-20000"/>
              <a:t>1</a:t>
            </a:r>
            <a:r>
              <a:rPr lang="en-US" altLang="zh-CN" sz="2000" b="1"/>
              <a:t>, k</a:t>
            </a:r>
            <a:r>
              <a:rPr lang="en-US" altLang="zh-CN" sz="2000" b="1" baseline="-20000"/>
              <a:t>2</a:t>
            </a:r>
            <a:r>
              <a:rPr lang="en-US" altLang="zh-CN" sz="2000" b="1"/>
              <a:t>, …, k</a:t>
            </a:r>
            <a:r>
              <a:rPr lang="en-US" altLang="zh-CN" sz="2000" b="1" baseline="-20000"/>
              <a:t>6</a:t>
            </a:r>
            <a:r>
              <a:rPr lang="en-US" altLang="zh-CN" sz="2000" b="1"/>
              <a:t>}</a:t>
            </a:r>
          </a:p>
          <a:p>
            <a:pPr>
              <a:lnSpc>
                <a:spcPct val="110000"/>
              </a:lnSpc>
              <a:buFont typeface="Wingdings" pitchFamily="2" charset="2"/>
              <a:buNone/>
            </a:pPr>
            <a:r>
              <a:rPr lang="en-US" altLang="zh-CN" sz="2000" b="1"/>
              <a:t>  R={ (k</a:t>
            </a:r>
            <a:r>
              <a:rPr lang="en-US" altLang="zh-CN" sz="2000" b="1" baseline="-20000"/>
              <a:t>1</a:t>
            </a:r>
            <a:r>
              <a:rPr lang="en-US" altLang="zh-CN" sz="2000" b="1"/>
              <a:t>, k</a:t>
            </a:r>
            <a:r>
              <a:rPr lang="en-US" altLang="zh-CN" sz="2000" b="1" baseline="-20000"/>
              <a:t>2</a:t>
            </a:r>
            <a:r>
              <a:rPr lang="en-US" altLang="zh-CN" sz="2000" b="1"/>
              <a:t>)</a:t>
            </a:r>
            <a:r>
              <a:rPr lang="zh-CN" altLang="en-US" sz="2000" b="1"/>
              <a:t>，</a:t>
            </a:r>
            <a:r>
              <a:rPr lang="en-US" altLang="zh-CN" sz="2000" b="1"/>
              <a:t> ( k</a:t>
            </a:r>
            <a:r>
              <a:rPr lang="en-US" altLang="zh-CN" sz="2000" b="1" baseline="-20000"/>
              <a:t>1</a:t>
            </a:r>
            <a:r>
              <a:rPr lang="en-US" altLang="zh-CN" sz="2000" b="1"/>
              <a:t>, k</a:t>
            </a:r>
            <a:r>
              <a:rPr lang="en-US" altLang="zh-CN" sz="2000" b="1" baseline="-20000"/>
              <a:t>3</a:t>
            </a:r>
            <a:r>
              <a:rPr lang="en-US" altLang="zh-CN" sz="2000" b="1"/>
              <a:t> ) </a:t>
            </a:r>
            <a:r>
              <a:rPr lang="zh-CN" altLang="en-US" sz="2000" b="1"/>
              <a:t>，</a:t>
            </a:r>
            <a:r>
              <a:rPr lang="en-US" altLang="zh-CN" sz="2000" b="1"/>
              <a:t> ( k</a:t>
            </a:r>
            <a:r>
              <a:rPr lang="en-US" altLang="zh-CN" sz="2000" b="1" baseline="-20000"/>
              <a:t>2</a:t>
            </a:r>
            <a:r>
              <a:rPr lang="en-US" altLang="zh-CN" sz="2000" b="1"/>
              <a:t>, k</a:t>
            </a:r>
            <a:r>
              <a:rPr lang="en-US" altLang="zh-CN" sz="2000" b="1" baseline="-20000"/>
              <a:t>4</a:t>
            </a:r>
            <a:r>
              <a:rPr lang="en-US" altLang="zh-CN" sz="2000" b="1"/>
              <a:t> ) </a:t>
            </a:r>
            <a:r>
              <a:rPr lang="zh-CN" altLang="en-US" sz="2000" b="1"/>
              <a:t>，</a:t>
            </a:r>
            <a:r>
              <a:rPr lang="en-US" altLang="zh-CN" sz="2000" b="1"/>
              <a:t> ( k</a:t>
            </a:r>
            <a:r>
              <a:rPr lang="en-US" altLang="zh-CN" sz="2000" b="1" baseline="-20000"/>
              <a:t>2</a:t>
            </a:r>
            <a:r>
              <a:rPr lang="en-US" altLang="zh-CN" sz="2000" b="1"/>
              <a:t>, k</a:t>
            </a:r>
            <a:r>
              <a:rPr lang="en-US" altLang="zh-CN" sz="2000" b="1" baseline="-20000"/>
              <a:t>5</a:t>
            </a:r>
            <a:r>
              <a:rPr lang="en-US" altLang="zh-CN" sz="2000" b="1"/>
              <a:t> ) </a:t>
            </a:r>
            <a:r>
              <a:rPr lang="zh-CN" altLang="en-US" sz="2000" b="1"/>
              <a:t>，</a:t>
            </a:r>
            <a:r>
              <a:rPr lang="en-US" altLang="zh-CN" sz="2000" b="1"/>
              <a:t> ( k</a:t>
            </a:r>
            <a:r>
              <a:rPr lang="en-US" altLang="zh-CN" sz="2000" b="1" baseline="-20000"/>
              <a:t>3</a:t>
            </a:r>
            <a:r>
              <a:rPr lang="en-US" altLang="zh-CN" sz="2000" b="1"/>
              <a:t>, k</a:t>
            </a:r>
            <a:r>
              <a:rPr lang="en-US" altLang="zh-CN" sz="2000" b="1" baseline="-20000"/>
              <a:t>6</a:t>
            </a:r>
            <a:r>
              <a:rPr lang="en-US" altLang="zh-CN" sz="2000" b="1"/>
              <a:t> )}</a:t>
            </a:r>
          </a:p>
          <a:p>
            <a:pPr>
              <a:lnSpc>
                <a:spcPct val="110000"/>
              </a:lnSpc>
              <a:buFont typeface="Wingdings" pitchFamily="2" charset="2"/>
              <a:buNone/>
            </a:pPr>
            <a:r>
              <a:rPr lang="en-US" altLang="zh-CN" sz="2000" b="1"/>
              <a:t>  </a:t>
            </a:r>
            <a:r>
              <a:rPr lang="zh-CN" altLang="en-US" sz="2000" b="1"/>
              <a:t>画出这逻辑结构的图示</a:t>
            </a:r>
          </a:p>
        </p:txBody>
      </p:sp>
      <p:sp>
        <p:nvSpPr>
          <p:cNvPr id="15365" name="矩形 6"/>
          <p:cNvSpPr>
            <a:spLocks noChangeArrowheads="1"/>
          </p:cNvSpPr>
          <p:nvPr/>
        </p:nvSpPr>
        <p:spPr bwMode="auto">
          <a:xfrm>
            <a:off x="704850" y="5013325"/>
            <a:ext cx="8208963"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buClr>
                <a:schemeClr val="bg1"/>
              </a:buClr>
              <a:buFont typeface="Wingdings" pitchFamily="2" charset="2"/>
              <a:buNone/>
            </a:pPr>
            <a:r>
              <a:rPr lang="zh-CN" altLang="en-US" sz="2000" b="1"/>
              <a:t>例：设数据逻辑结构</a:t>
            </a:r>
            <a:r>
              <a:rPr lang="en-US" altLang="zh-CN" sz="2000" b="1"/>
              <a:t>B3=</a:t>
            </a:r>
            <a:r>
              <a:rPr lang="zh-CN" altLang="en-US" sz="2000" b="1"/>
              <a:t>（</a:t>
            </a:r>
            <a:r>
              <a:rPr lang="en-US" altLang="zh-CN" sz="2000" b="1"/>
              <a:t>D3</a:t>
            </a:r>
            <a:r>
              <a:rPr lang="zh-CN" altLang="en-US" sz="2000" b="1"/>
              <a:t>，</a:t>
            </a:r>
            <a:r>
              <a:rPr lang="en-US" altLang="zh-CN" sz="2000" b="1"/>
              <a:t>R3</a:t>
            </a:r>
            <a:r>
              <a:rPr lang="zh-CN" altLang="en-US" sz="2000" b="1"/>
              <a:t>）</a:t>
            </a:r>
          </a:p>
          <a:p>
            <a:pPr>
              <a:lnSpc>
                <a:spcPct val="110000"/>
              </a:lnSpc>
              <a:buFont typeface="Wingdings" pitchFamily="2" charset="2"/>
              <a:buNone/>
            </a:pPr>
            <a:r>
              <a:rPr lang="zh-CN" altLang="en-US" sz="2000" b="1"/>
              <a:t>  </a:t>
            </a:r>
            <a:r>
              <a:rPr lang="en-US" altLang="zh-CN" sz="2000" b="1"/>
              <a:t>D={k</a:t>
            </a:r>
            <a:r>
              <a:rPr lang="en-US" altLang="zh-CN" sz="2000" b="1" baseline="-20000"/>
              <a:t>1</a:t>
            </a:r>
            <a:r>
              <a:rPr lang="en-US" altLang="zh-CN" sz="2000" b="1"/>
              <a:t>, k</a:t>
            </a:r>
            <a:r>
              <a:rPr lang="en-US" altLang="zh-CN" sz="2000" b="1" baseline="-20000"/>
              <a:t>2</a:t>
            </a:r>
            <a:r>
              <a:rPr lang="en-US" altLang="zh-CN" sz="2000" b="1"/>
              <a:t>, …, k</a:t>
            </a:r>
            <a:r>
              <a:rPr lang="en-US" altLang="zh-CN" sz="2000" b="1" baseline="-20000"/>
              <a:t>6</a:t>
            </a:r>
            <a:r>
              <a:rPr lang="en-US" altLang="zh-CN" sz="2000" b="1"/>
              <a:t>}</a:t>
            </a:r>
          </a:p>
          <a:p>
            <a:pPr>
              <a:lnSpc>
                <a:spcPct val="110000"/>
              </a:lnSpc>
              <a:buFont typeface="Wingdings" pitchFamily="2" charset="2"/>
              <a:buNone/>
            </a:pPr>
            <a:r>
              <a:rPr lang="en-US" altLang="zh-CN" sz="2000" b="1"/>
              <a:t>  R={ (k</a:t>
            </a:r>
            <a:r>
              <a:rPr lang="en-US" altLang="zh-CN" sz="2000" b="1" baseline="-20000"/>
              <a:t>1</a:t>
            </a:r>
            <a:r>
              <a:rPr lang="en-US" altLang="zh-CN" sz="2000" b="1"/>
              <a:t>, k</a:t>
            </a:r>
            <a:r>
              <a:rPr lang="en-US" altLang="zh-CN" sz="2000" b="1" baseline="-20000"/>
              <a:t>2</a:t>
            </a:r>
            <a:r>
              <a:rPr lang="en-US" altLang="zh-CN" sz="2000" b="1"/>
              <a:t>)</a:t>
            </a:r>
            <a:r>
              <a:rPr lang="zh-CN" altLang="en-US" sz="2000" b="1"/>
              <a:t>，</a:t>
            </a:r>
            <a:r>
              <a:rPr lang="en-US" altLang="zh-CN" sz="2000" b="1"/>
              <a:t> ( k</a:t>
            </a:r>
            <a:r>
              <a:rPr lang="en-US" altLang="zh-CN" sz="2000" b="1" baseline="-20000"/>
              <a:t>1</a:t>
            </a:r>
            <a:r>
              <a:rPr lang="en-US" altLang="zh-CN" sz="2000" b="1"/>
              <a:t>, k</a:t>
            </a:r>
            <a:r>
              <a:rPr lang="en-US" altLang="zh-CN" sz="2000" b="1" baseline="-20000"/>
              <a:t>3</a:t>
            </a:r>
            <a:r>
              <a:rPr lang="en-US" altLang="zh-CN" sz="2000" b="1"/>
              <a:t> ) </a:t>
            </a:r>
            <a:r>
              <a:rPr lang="zh-CN" altLang="en-US" sz="2000" b="1"/>
              <a:t>，</a:t>
            </a:r>
            <a:r>
              <a:rPr lang="en-US" altLang="zh-CN" sz="2000" b="1"/>
              <a:t> ( k</a:t>
            </a:r>
            <a:r>
              <a:rPr lang="en-US" altLang="zh-CN" sz="2000" b="1" baseline="-20000"/>
              <a:t>1</a:t>
            </a:r>
            <a:r>
              <a:rPr lang="en-US" altLang="zh-CN" sz="2000" b="1"/>
              <a:t>, k</a:t>
            </a:r>
            <a:r>
              <a:rPr lang="en-US" altLang="zh-CN" sz="2000" b="1" baseline="-20000"/>
              <a:t>4</a:t>
            </a:r>
            <a:r>
              <a:rPr lang="en-US" altLang="zh-CN" sz="2000" b="1"/>
              <a:t> ) </a:t>
            </a:r>
            <a:r>
              <a:rPr lang="zh-CN" altLang="en-US" sz="2000" b="1"/>
              <a:t>，</a:t>
            </a:r>
            <a:r>
              <a:rPr lang="en-US" altLang="zh-CN" sz="2000" b="1"/>
              <a:t> ( k</a:t>
            </a:r>
            <a:r>
              <a:rPr lang="en-US" altLang="zh-CN" sz="2000" b="1" baseline="-20000"/>
              <a:t>1</a:t>
            </a:r>
            <a:r>
              <a:rPr lang="en-US" altLang="zh-CN" sz="2000" b="1"/>
              <a:t>, k</a:t>
            </a:r>
            <a:r>
              <a:rPr lang="en-US" altLang="zh-CN" sz="2000" b="1" baseline="-20000"/>
              <a:t>5</a:t>
            </a:r>
            <a:r>
              <a:rPr lang="en-US" altLang="zh-CN" sz="2000" b="1"/>
              <a:t> ) </a:t>
            </a:r>
            <a:r>
              <a:rPr lang="zh-CN" altLang="en-US" sz="2000" b="1"/>
              <a:t>，</a:t>
            </a:r>
            <a:r>
              <a:rPr lang="en-US" altLang="zh-CN" sz="2000" b="1"/>
              <a:t> ( k</a:t>
            </a:r>
            <a:r>
              <a:rPr lang="en-US" altLang="zh-CN" sz="2000" b="1" baseline="-20000"/>
              <a:t>2</a:t>
            </a:r>
            <a:r>
              <a:rPr lang="en-US" altLang="zh-CN" sz="2000" b="1"/>
              <a:t>, k</a:t>
            </a:r>
            <a:r>
              <a:rPr lang="en-US" altLang="zh-CN" sz="2000" b="1" baseline="-20000"/>
              <a:t>3</a:t>
            </a:r>
            <a:r>
              <a:rPr lang="en-US" altLang="zh-CN" sz="2000" b="1"/>
              <a:t> )</a:t>
            </a:r>
            <a:r>
              <a:rPr lang="zh-CN" altLang="en-US" sz="2000" b="1"/>
              <a:t> ，</a:t>
            </a:r>
            <a:r>
              <a:rPr lang="en-US" altLang="zh-CN" sz="2000" b="1"/>
              <a:t> ( k</a:t>
            </a:r>
            <a:r>
              <a:rPr lang="en-US" altLang="zh-CN" sz="2000" b="1" baseline="-20000"/>
              <a:t>3</a:t>
            </a:r>
            <a:r>
              <a:rPr lang="en-US" altLang="zh-CN" sz="2000" b="1"/>
              <a:t>, k</a:t>
            </a:r>
            <a:r>
              <a:rPr lang="en-US" altLang="zh-CN" sz="2000" b="1" baseline="-20000"/>
              <a:t>4</a:t>
            </a:r>
            <a:r>
              <a:rPr lang="en-US" altLang="zh-CN" sz="2000" b="1"/>
              <a:t> )</a:t>
            </a:r>
            <a:r>
              <a:rPr lang="zh-CN" altLang="en-US" sz="2000" b="1"/>
              <a:t> ，</a:t>
            </a:r>
            <a:r>
              <a:rPr lang="en-US" altLang="zh-CN" sz="2000" b="1"/>
              <a:t> ( k</a:t>
            </a:r>
            <a:r>
              <a:rPr lang="en-US" altLang="zh-CN" sz="2000" b="1" baseline="-20000"/>
              <a:t>4</a:t>
            </a:r>
            <a:r>
              <a:rPr lang="en-US" altLang="zh-CN" sz="2000" b="1"/>
              <a:t>, k</a:t>
            </a:r>
            <a:r>
              <a:rPr lang="en-US" altLang="zh-CN" sz="2000" b="1" baseline="-20000"/>
              <a:t>5</a:t>
            </a:r>
            <a:r>
              <a:rPr lang="en-US" altLang="zh-CN" sz="2000" b="1"/>
              <a:t> )</a:t>
            </a:r>
            <a:r>
              <a:rPr lang="zh-CN" altLang="en-US" sz="2000" b="1"/>
              <a:t> ，</a:t>
            </a:r>
            <a:r>
              <a:rPr lang="en-US" altLang="zh-CN" sz="2000" b="1"/>
              <a:t>( k</a:t>
            </a:r>
            <a:r>
              <a:rPr lang="en-US" altLang="zh-CN" sz="2000" b="1" baseline="-20000"/>
              <a:t>4</a:t>
            </a:r>
            <a:r>
              <a:rPr lang="en-US" altLang="zh-CN" sz="2000" b="1"/>
              <a:t>, k</a:t>
            </a:r>
            <a:r>
              <a:rPr lang="en-US" altLang="zh-CN" sz="2000" b="1" baseline="-20000"/>
              <a:t>6</a:t>
            </a:r>
            <a:r>
              <a:rPr lang="en-US" altLang="zh-CN" sz="2000" b="1"/>
              <a:t> ), ( k</a:t>
            </a:r>
            <a:r>
              <a:rPr lang="en-US" altLang="zh-CN" sz="2000" b="1" baseline="-20000"/>
              <a:t>5</a:t>
            </a:r>
            <a:r>
              <a:rPr lang="en-US" altLang="zh-CN" sz="2000" b="1"/>
              <a:t>, k</a:t>
            </a:r>
            <a:r>
              <a:rPr lang="en-US" altLang="zh-CN" sz="2000" b="1" baseline="-20000"/>
              <a:t>6</a:t>
            </a:r>
            <a:r>
              <a:rPr lang="en-US" altLang="zh-CN" sz="2000" b="1"/>
              <a:t> )}</a:t>
            </a:r>
          </a:p>
          <a:p>
            <a:pPr>
              <a:lnSpc>
                <a:spcPct val="110000"/>
              </a:lnSpc>
              <a:buFont typeface="Wingdings" pitchFamily="2" charset="2"/>
              <a:buNone/>
            </a:pPr>
            <a:r>
              <a:rPr lang="en-US" altLang="zh-CN" sz="2000" b="1"/>
              <a:t>  </a:t>
            </a:r>
            <a:r>
              <a:rPr lang="zh-CN" altLang="en-US" sz="2000" b="1"/>
              <a:t>画出这逻辑结构的图示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01"/>
                                        </p:tgtEl>
                                        <p:attrNameLst>
                                          <p:attrName>style.visibility</p:attrName>
                                        </p:attrNameLst>
                                      </p:cBhvr>
                                      <p:to>
                                        <p:strVal val="visible"/>
                                      </p:to>
                                    </p:set>
                                    <p:anim calcmode="lin" valueType="num">
                                      <p:cBhvr additive="base">
                                        <p:cTn id="7" dur="500" fill="hold"/>
                                        <p:tgtEl>
                                          <p:spTgt spid="55301"/>
                                        </p:tgtEl>
                                        <p:attrNameLst>
                                          <p:attrName>ppt_x</p:attrName>
                                        </p:attrNameLst>
                                      </p:cBhvr>
                                      <p:tavLst>
                                        <p:tav tm="0">
                                          <p:val>
                                            <p:strVal val="0-#ppt_w/2"/>
                                          </p:val>
                                        </p:tav>
                                        <p:tav tm="100000">
                                          <p:val>
                                            <p:strVal val="#ppt_x"/>
                                          </p:val>
                                        </p:tav>
                                      </p:tavLst>
                                    </p:anim>
                                    <p:anim calcmode="lin" valueType="num">
                                      <p:cBhvr additive="base">
                                        <p:cTn id="8" dur="500" fill="hold"/>
                                        <p:tgtEl>
                                          <p:spTgt spid="55301"/>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364"/>
                                        </p:tgtEl>
                                        <p:attrNameLst>
                                          <p:attrName>style.visibility</p:attrName>
                                        </p:attrNameLst>
                                      </p:cBhvr>
                                      <p:to>
                                        <p:strVal val="visible"/>
                                      </p:to>
                                    </p:set>
                                    <p:anim calcmode="lin" valueType="num">
                                      <p:cBhvr additive="base">
                                        <p:cTn id="11" dur="500" fill="hold"/>
                                        <p:tgtEl>
                                          <p:spTgt spid="15364"/>
                                        </p:tgtEl>
                                        <p:attrNameLst>
                                          <p:attrName>ppt_x</p:attrName>
                                        </p:attrNameLst>
                                      </p:cBhvr>
                                      <p:tavLst>
                                        <p:tav tm="0">
                                          <p:val>
                                            <p:strVal val="0-#ppt_w/2"/>
                                          </p:val>
                                        </p:tav>
                                        <p:tav tm="100000">
                                          <p:val>
                                            <p:strVal val="#ppt_x"/>
                                          </p:val>
                                        </p:tav>
                                      </p:tavLst>
                                    </p:anim>
                                    <p:anim calcmode="lin" valueType="num">
                                      <p:cBhvr additive="base">
                                        <p:cTn id="12" dur="500" fill="hold"/>
                                        <p:tgtEl>
                                          <p:spTgt spid="1536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5365"/>
                                        </p:tgtEl>
                                        <p:attrNameLst>
                                          <p:attrName>style.visibility</p:attrName>
                                        </p:attrNameLst>
                                      </p:cBhvr>
                                      <p:to>
                                        <p:strVal val="visible"/>
                                      </p:to>
                                    </p:set>
                                    <p:anim calcmode="lin" valueType="num">
                                      <p:cBhvr additive="base">
                                        <p:cTn id="15" dur="500" fill="hold"/>
                                        <p:tgtEl>
                                          <p:spTgt spid="15365"/>
                                        </p:tgtEl>
                                        <p:attrNameLst>
                                          <p:attrName>ppt_x</p:attrName>
                                        </p:attrNameLst>
                                      </p:cBhvr>
                                      <p:tavLst>
                                        <p:tav tm="0">
                                          <p:val>
                                            <p:strVal val="0-#ppt_w/2"/>
                                          </p:val>
                                        </p:tav>
                                        <p:tav tm="100000">
                                          <p:val>
                                            <p:strVal val="#ppt_x"/>
                                          </p:val>
                                        </p:tav>
                                      </p:tavLst>
                                    </p:anim>
                                    <p:anim calcmode="lin" valueType="num">
                                      <p:cBhvr additive="base">
                                        <p:cTn id="16" dur="500" fill="hold"/>
                                        <p:tgtEl>
                                          <p:spTgt spid="15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autoUpdateAnimBg="0"/>
      <p:bldP spid="15364" grpId="0"/>
      <p:bldP spid="153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971550" y="836613"/>
            <a:ext cx="7772400" cy="762000"/>
          </a:xfrm>
        </p:spPr>
        <p:txBody>
          <a:bodyPr/>
          <a:lstStyle/>
          <a:p>
            <a:pPr eaLnBrk="1" hangingPunct="1"/>
            <a:r>
              <a:rPr lang="zh-CN" altLang="en-US" smtClean="0"/>
              <a:t>逻辑结构</a:t>
            </a:r>
          </a:p>
        </p:txBody>
      </p:sp>
      <p:sp>
        <p:nvSpPr>
          <p:cNvPr id="55302" name="Text Box 6"/>
          <p:cNvSpPr txBox="1">
            <a:spLocks noChangeArrowheads="1"/>
          </p:cNvSpPr>
          <p:nvPr/>
        </p:nvSpPr>
        <p:spPr bwMode="auto">
          <a:xfrm>
            <a:off x="838200" y="1844675"/>
            <a:ext cx="7848600"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1"/>
              </a:buClr>
              <a:buSzPct val="75000"/>
            </a:pPr>
            <a:r>
              <a:rPr lang="zh-CN" altLang="en-US" sz="2800">
                <a:latin typeface="Arial" charset="0"/>
              </a:rPr>
              <a:t>根据数据元素之间逻辑关系的不同，逻辑结构分为以下四类。</a:t>
            </a:r>
          </a:p>
          <a:p>
            <a:pPr eaLnBrk="1" hangingPunct="1">
              <a:spcBef>
                <a:spcPct val="20000"/>
              </a:spcBef>
              <a:buClr>
                <a:schemeClr val="tx1"/>
              </a:buClr>
              <a:buSzPct val="75000"/>
              <a:buFont typeface="Wingdings" pitchFamily="2" charset="2"/>
              <a:buChar char="l"/>
            </a:pPr>
            <a:r>
              <a:rPr lang="zh-CN" altLang="en-US" sz="2800">
                <a:solidFill>
                  <a:srgbClr val="FF00FF"/>
                </a:solidFill>
                <a:latin typeface="Arial" charset="0"/>
              </a:rPr>
              <a:t>四类基本的逻辑结构</a:t>
            </a:r>
          </a:p>
          <a:p>
            <a:pPr eaLnBrk="1" hangingPunct="1">
              <a:spcBef>
                <a:spcPct val="20000"/>
              </a:spcBef>
              <a:buClr>
                <a:schemeClr val="tx1"/>
              </a:buClr>
              <a:buSzPct val="75000"/>
              <a:buFont typeface="Wingdings" pitchFamily="2" charset="2"/>
              <a:buNone/>
            </a:pPr>
            <a:r>
              <a:rPr lang="zh-CN" altLang="en-US" sz="2800">
                <a:latin typeface="Arial" charset="0"/>
              </a:rPr>
              <a:t>      </a:t>
            </a:r>
            <a:r>
              <a:rPr lang="zh-CN" altLang="en-US" sz="2800">
                <a:latin typeface="Arial" charset="0"/>
                <a:hlinkClick r:id="rId2" action="ppaction://hlinksldjump"/>
              </a:rPr>
              <a:t>集合结构</a:t>
            </a:r>
            <a:r>
              <a:rPr lang="zh-CN" altLang="en-US" sz="2800">
                <a:latin typeface="Arial" charset="0"/>
              </a:rPr>
              <a:t>、</a:t>
            </a:r>
            <a:r>
              <a:rPr lang="zh-CN" altLang="en-US" sz="2800">
                <a:latin typeface="Arial" charset="0"/>
                <a:hlinkClick r:id="rId3" action="ppaction://hlinksldjump"/>
              </a:rPr>
              <a:t>线性结构</a:t>
            </a:r>
            <a:r>
              <a:rPr lang="zh-CN" altLang="en-US" sz="2800">
                <a:latin typeface="Arial" charset="0"/>
              </a:rPr>
              <a:t>、</a:t>
            </a:r>
            <a:r>
              <a:rPr lang="zh-CN" altLang="en-US" sz="2800">
                <a:latin typeface="Arial" charset="0"/>
                <a:hlinkClick r:id="rId4" action="ppaction://hlinksldjump"/>
              </a:rPr>
              <a:t>树型结构</a:t>
            </a:r>
            <a:r>
              <a:rPr lang="zh-CN" altLang="en-US" sz="2800">
                <a:latin typeface="Arial" charset="0"/>
              </a:rPr>
              <a:t>、</a:t>
            </a:r>
            <a:r>
              <a:rPr lang="zh-CN" altLang="en-US" sz="2800">
                <a:latin typeface="Arial" charset="0"/>
                <a:hlinkClick r:id="rId5" action="ppaction://hlinksldjump"/>
              </a:rPr>
              <a:t>图状结构</a:t>
            </a:r>
            <a:r>
              <a:rPr lang="zh-CN" altLang="en-US" sz="2800">
                <a:latin typeface="Arial" charset="0"/>
              </a:rPr>
              <a:t>。</a:t>
            </a:r>
            <a:endParaRPr lang="en-US" altLang="zh-CN" sz="2800">
              <a:latin typeface="Arial" charset="0"/>
            </a:endParaRPr>
          </a:p>
          <a:p>
            <a:pPr eaLnBrk="1" hangingPunct="1">
              <a:spcBef>
                <a:spcPct val="20000"/>
              </a:spcBef>
              <a:buClr>
                <a:schemeClr val="tx1"/>
              </a:buClr>
              <a:buSzPct val="75000"/>
              <a:buFont typeface="Wingdings" pitchFamily="2" charset="2"/>
              <a:buNone/>
            </a:pPr>
            <a:endParaRPr lang="zh-CN" altLang="en-US" sz="28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 calcmode="lin" valueType="num">
                                      <p:cBhvr additive="base">
                                        <p:cTn id="7" dur="500"/>
                                        <p:tgtEl>
                                          <p:spTgt spid="55302"/>
                                        </p:tgtEl>
                                        <p:attrNameLst>
                                          <p:attrName>ppt_y</p:attrName>
                                        </p:attrNameLst>
                                      </p:cBhvr>
                                      <p:tavLst>
                                        <p:tav tm="0">
                                          <p:val>
                                            <p:strVal val="#ppt_y+#ppt_h*1.125000"/>
                                          </p:val>
                                        </p:tav>
                                        <p:tav tm="100000">
                                          <p:val>
                                            <p:strVal val="#ppt_y"/>
                                          </p:val>
                                        </p:tav>
                                      </p:tavLst>
                                    </p:anim>
                                    <p:animEffect transition="in" filter="wipe(up)">
                                      <p:cBhvr>
                                        <p:cTn id="8"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066800" y="1341438"/>
            <a:ext cx="7772400" cy="639762"/>
          </a:xfrm>
        </p:spPr>
        <p:txBody>
          <a:bodyPr/>
          <a:lstStyle/>
          <a:p>
            <a:pPr eaLnBrk="1" hangingPunct="1"/>
            <a:r>
              <a:rPr lang="zh-CN" altLang="en-US" smtClean="0"/>
              <a:t>集合结构关系</a:t>
            </a:r>
          </a:p>
        </p:txBody>
      </p:sp>
      <p:sp>
        <p:nvSpPr>
          <p:cNvPr id="18435" name="Rectangle 3"/>
          <p:cNvSpPr>
            <a:spLocks noGrp="1" noChangeArrowheads="1"/>
          </p:cNvSpPr>
          <p:nvPr>
            <p:ph type="body" idx="1"/>
          </p:nvPr>
        </p:nvSpPr>
        <p:spPr>
          <a:xfrm>
            <a:off x="1066800" y="2101850"/>
            <a:ext cx="7772400" cy="1763713"/>
          </a:xfrm>
        </p:spPr>
        <p:txBody>
          <a:bodyPr/>
          <a:lstStyle/>
          <a:p>
            <a:pPr eaLnBrk="1" hangingPunct="1"/>
            <a:r>
              <a:rPr lang="zh-CN" altLang="en-US" b="1" smtClean="0">
                <a:solidFill>
                  <a:srgbClr val="FF00FF"/>
                </a:solidFill>
              </a:rPr>
              <a:t>定义</a:t>
            </a:r>
            <a:r>
              <a:rPr lang="zh-CN" altLang="en-US" smtClean="0">
                <a:solidFill>
                  <a:srgbClr val="FF00FF"/>
                </a:solidFill>
              </a:rPr>
              <a:t>：</a:t>
            </a:r>
          </a:p>
          <a:p>
            <a:pPr eaLnBrk="1" hangingPunct="1">
              <a:buFont typeface="Wingdings" pitchFamily="2" charset="2"/>
              <a:buNone/>
            </a:pPr>
            <a:r>
              <a:rPr lang="zh-CN" altLang="en-US" smtClean="0">
                <a:latin typeface="宋体" pitchFamily="2" charset="-122"/>
              </a:rPr>
              <a:t>		 </a:t>
            </a:r>
            <a:r>
              <a:rPr lang="zh-CN" altLang="en-US" b="1" smtClean="0">
                <a:latin typeface="宋体" pitchFamily="2" charset="-122"/>
              </a:rPr>
              <a:t>结构中的数据元素之间除了同属于一个集合的关系外，无任何其它关系。</a:t>
            </a:r>
            <a:r>
              <a:rPr lang="zh-CN" altLang="en-US" smtClean="0"/>
              <a:t> </a:t>
            </a:r>
          </a:p>
        </p:txBody>
      </p:sp>
      <p:grpSp>
        <p:nvGrpSpPr>
          <p:cNvPr id="56340" name="Group 20"/>
          <p:cNvGrpSpPr>
            <a:grpSpLocks/>
          </p:cNvGrpSpPr>
          <p:nvPr/>
        </p:nvGrpSpPr>
        <p:grpSpPr bwMode="auto">
          <a:xfrm>
            <a:off x="4114800" y="4800600"/>
            <a:ext cx="3176588" cy="1219200"/>
            <a:chOff x="2640" y="2928"/>
            <a:chExt cx="2001" cy="483"/>
          </a:xfrm>
        </p:grpSpPr>
        <p:sp>
          <p:nvSpPr>
            <p:cNvPr id="18439" name="Oval 21"/>
            <p:cNvSpPr>
              <a:spLocks noChangeArrowheads="1"/>
            </p:cNvSpPr>
            <p:nvPr/>
          </p:nvSpPr>
          <p:spPr bwMode="auto">
            <a:xfrm flipH="1">
              <a:off x="4576" y="3010"/>
              <a:ext cx="65" cy="43"/>
            </a:xfrm>
            <a:prstGeom prst="ellipse">
              <a:avLst/>
            </a:prstGeom>
            <a:solidFill>
              <a:srgbClr val="FFFFFF"/>
            </a:solidFill>
            <a:ln w="9525">
              <a:solidFill>
                <a:srgbClr val="000000"/>
              </a:solidFill>
              <a:round/>
              <a:headEnd/>
              <a:tailEnd/>
            </a:ln>
          </p:spPr>
          <p:txBody>
            <a:bodyPr/>
            <a:lstStyle/>
            <a:p>
              <a:endParaRPr lang="zh-CN" altLang="en-US"/>
            </a:p>
          </p:txBody>
        </p:sp>
        <p:sp>
          <p:nvSpPr>
            <p:cNvPr id="18440" name="Oval 22"/>
            <p:cNvSpPr>
              <a:spLocks noChangeArrowheads="1"/>
            </p:cNvSpPr>
            <p:nvPr/>
          </p:nvSpPr>
          <p:spPr bwMode="auto">
            <a:xfrm flipH="1">
              <a:off x="4234" y="3172"/>
              <a:ext cx="64" cy="44"/>
            </a:xfrm>
            <a:prstGeom prst="ellipse">
              <a:avLst/>
            </a:prstGeom>
            <a:solidFill>
              <a:srgbClr val="FFFFFF"/>
            </a:solidFill>
            <a:ln w="9525">
              <a:solidFill>
                <a:srgbClr val="000000"/>
              </a:solidFill>
              <a:round/>
              <a:headEnd/>
              <a:tailEnd/>
            </a:ln>
          </p:spPr>
          <p:txBody>
            <a:bodyPr/>
            <a:lstStyle/>
            <a:p>
              <a:endParaRPr lang="zh-CN" altLang="en-US"/>
            </a:p>
          </p:txBody>
        </p:sp>
        <p:sp>
          <p:nvSpPr>
            <p:cNvPr id="18441" name="Oval 23"/>
            <p:cNvSpPr>
              <a:spLocks noChangeArrowheads="1"/>
            </p:cNvSpPr>
            <p:nvPr/>
          </p:nvSpPr>
          <p:spPr bwMode="auto">
            <a:xfrm flipH="1">
              <a:off x="3274" y="3334"/>
              <a:ext cx="65" cy="45"/>
            </a:xfrm>
            <a:prstGeom prst="ellipse">
              <a:avLst/>
            </a:prstGeom>
            <a:solidFill>
              <a:srgbClr val="FFFFFF"/>
            </a:solidFill>
            <a:ln w="9525">
              <a:solidFill>
                <a:srgbClr val="000000"/>
              </a:solidFill>
              <a:round/>
              <a:headEnd/>
              <a:tailEnd/>
            </a:ln>
          </p:spPr>
          <p:txBody>
            <a:bodyPr/>
            <a:lstStyle/>
            <a:p>
              <a:endParaRPr lang="zh-CN" altLang="en-US"/>
            </a:p>
          </p:txBody>
        </p:sp>
        <p:sp>
          <p:nvSpPr>
            <p:cNvPr id="18442" name="Oval 24"/>
            <p:cNvSpPr>
              <a:spLocks noChangeArrowheads="1"/>
            </p:cNvSpPr>
            <p:nvPr/>
          </p:nvSpPr>
          <p:spPr bwMode="auto">
            <a:xfrm flipH="1">
              <a:off x="3737" y="3254"/>
              <a:ext cx="64" cy="44"/>
            </a:xfrm>
            <a:prstGeom prst="ellipse">
              <a:avLst/>
            </a:prstGeom>
            <a:solidFill>
              <a:srgbClr val="FFFFFF"/>
            </a:solidFill>
            <a:ln w="9525">
              <a:solidFill>
                <a:srgbClr val="000000"/>
              </a:solidFill>
              <a:round/>
              <a:headEnd/>
              <a:tailEnd/>
            </a:ln>
          </p:spPr>
          <p:txBody>
            <a:bodyPr/>
            <a:lstStyle/>
            <a:p>
              <a:endParaRPr lang="zh-CN" altLang="en-US"/>
            </a:p>
          </p:txBody>
        </p:sp>
        <p:sp>
          <p:nvSpPr>
            <p:cNvPr id="18443" name="Oval 25"/>
            <p:cNvSpPr>
              <a:spLocks noChangeArrowheads="1"/>
            </p:cNvSpPr>
            <p:nvPr/>
          </p:nvSpPr>
          <p:spPr bwMode="auto">
            <a:xfrm flipH="1">
              <a:off x="4285" y="3366"/>
              <a:ext cx="64" cy="45"/>
            </a:xfrm>
            <a:prstGeom prst="ellipse">
              <a:avLst/>
            </a:prstGeom>
            <a:solidFill>
              <a:srgbClr val="FFFFFF"/>
            </a:solidFill>
            <a:ln w="9525">
              <a:solidFill>
                <a:srgbClr val="000000"/>
              </a:solidFill>
              <a:round/>
              <a:headEnd/>
              <a:tailEnd/>
            </a:ln>
          </p:spPr>
          <p:txBody>
            <a:bodyPr/>
            <a:lstStyle/>
            <a:p>
              <a:endParaRPr lang="zh-CN" altLang="en-US"/>
            </a:p>
          </p:txBody>
        </p:sp>
        <p:sp>
          <p:nvSpPr>
            <p:cNvPr id="18444" name="Text Box 26"/>
            <p:cNvSpPr txBox="1">
              <a:spLocks noChangeArrowheads="1"/>
            </p:cNvSpPr>
            <p:nvPr/>
          </p:nvSpPr>
          <p:spPr bwMode="auto">
            <a:xfrm>
              <a:off x="2640" y="2928"/>
              <a:ext cx="822" cy="244"/>
            </a:xfrm>
            <a:prstGeom prst="rect">
              <a:avLst/>
            </a:prstGeom>
            <a:solidFill>
              <a:srgbClr val="FFFFFF"/>
            </a:solidFill>
            <a:ln w="9525">
              <a:solidFill>
                <a:srgbClr val="FFFFFF"/>
              </a:solidFill>
              <a:miter lim="800000"/>
              <a:headEnd/>
              <a:tailEnd/>
            </a:ln>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a:t>   </a:t>
              </a:r>
              <a:r>
                <a:rPr kumimoji="0" lang="zh-CN" altLang="en-US" b="1"/>
                <a:t>集合</a:t>
              </a:r>
            </a:p>
          </p:txBody>
        </p:sp>
      </p:grpSp>
      <p:sp>
        <p:nvSpPr>
          <p:cNvPr id="56347" name="Text Box 27"/>
          <p:cNvSpPr txBox="1">
            <a:spLocks noChangeArrowheads="1"/>
          </p:cNvSpPr>
          <p:nvPr/>
        </p:nvSpPr>
        <p:spPr bwMode="auto">
          <a:xfrm>
            <a:off x="1295400" y="4191000"/>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3300"/>
                </a:solidFill>
              </a:rPr>
              <a:t>例如：</a:t>
            </a:r>
          </a:p>
        </p:txBody>
      </p:sp>
      <p:sp>
        <p:nvSpPr>
          <p:cNvPr id="18438" name="矩形 1"/>
          <p:cNvSpPr>
            <a:spLocks noChangeArrowheads="1"/>
          </p:cNvSpPr>
          <p:nvPr/>
        </p:nvSpPr>
        <p:spPr bwMode="auto">
          <a:xfrm>
            <a:off x="669925" y="333375"/>
            <a:ext cx="77184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tx1"/>
              </a:buClr>
              <a:buSzPct val="75000"/>
            </a:pPr>
            <a:r>
              <a:rPr lang="zh-CN" altLang="en-US">
                <a:solidFill>
                  <a:srgbClr val="FF00FF"/>
                </a:solidFill>
                <a:latin typeface="Arial" charset="0"/>
              </a:rPr>
              <a:t>四类基本的逻辑结构</a:t>
            </a:r>
          </a:p>
          <a:p>
            <a:pPr>
              <a:spcBef>
                <a:spcPct val="20000"/>
              </a:spcBef>
              <a:buClr>
                <a:schemeClr val="tx1"/>
              </a:buClr>
              <a:buSzPct val="75000"/>
              <a:buFont typeface="Wingdings" pitchFamily="2" charset="2"/>
              <a:buNone/>
            </a:pPr>
            <a:r>
              <a:rPr lang="zh-CN" altLang="en-US">
                <a:latin typeface="Arial" charset="0"/>
              </a:rPr>
              <a:t>      </a:t>
            </a:r>
            <a:r>
              <a:rPr lang="zh-CN" altLang="en-US">
                <a:latin typeface="Arial" charset="0"/>
                <a:hlinkClick r:id="" action="ppaction://noaction"/>
              </a:rPr>
              <a:t>集合结构</a:t>
            </a:r>
            <a:r>
              <a:rPr lang="zh-CN" altLang="en-US">
                <a:latin typeface="Arial" charset="0"/>
              </a:rPr>
              <a:t>、</a:t>
            </a:r>
            <a:r>
              <a:rPr lang="zh-CN" altLang="en-US">
                <a:latin typeface="Arial" charset="0"/>
                <a:hlinkClick r:id="" action="ppaction://noaction"/>
              </a:rPr>
              <a:t>线性结构</a:t>
            </a:r>
            <a:r>
              <a:rPr lang="zh-CN" altLang="en-US">
                <a:latin typeface="Arial" charset="0"/>
              </a:rPr>
              <a:t>、</a:t>
            </a:r>
            <a:r>
              <a:rPr lang="zh-CN" altLang="en-US">
                <a:latin typeface="Arial" charset="0"/>
                <a:hlinkClick r:id="" action="ppaction://noaction"/>
              </a:rPr>
              <a:t>树型结构</a:t>
            </a:r>
            <a:r>
              <a:rPr lang="zh-CN" altLang="en-US">
                <a:latin typeface="Arial" charset="0"/>
              </a:rPr>
              <a:t>、</a:t>
            </a:r>
            <a:r>
              <a:rPr lang="zh-CN" altLang="en-US">
                <a:latin typeface="Arial" charset="0"/>
                <a:hlinkClick r:id="rId2" action="ppaction://hlinksldjump"/>
              </a:rPr>
              <a:t>图状结构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6347"/>
                                        </p:tgtEl>
                                        <p:attrNameLst>
                                          <p:attrName>style.visibility</p:attrName>
                                        </p:attrNameLst>
                                      </p:cBhvr>
                                      <p:to>
                                        <p:strVal val="visible"/>
                                      </p:to>
                                    </p:set>
                                    <p:anim calcmode="lin" valueType="num">
                                      <p:cBhvr>
                                        <p:cTn id="7" dur="1000" fill="hold"/>
                                        <p:tgtEl>
                                          <p:spTgt spid="56347"/>
                                        </p:tgtEl>
                                        <p:attrNameLst>
                                          <p:attrName>ppt_w</p:attrName>
                                        </p:attrNameLst>
                                      </p:cBhvr>
                                      <p:tavLst>
                                        <p:tav tm="0">
                                          <p:val>
                                            <p:fltVal val="0"/>
                                          </p:val>
                                        </p:tav>
                                        <p:tav tm="100000">
                                          <p:val>
                                            <p:strVal val="#ppt_w"/>
                                          </p:val>
                                        </p:tav>
                                      </p:tavLst>
                                    </p:anim>
                                    <p:anim calcmode="lin" valueType="num">
                                      <p:cBhvr>
                                        <p:cTn id="8" dur="1000" fill="hold"/>
                                        <p:tgtEl>
                                          <p:spTgt spid="56347"/>
                                        </p:tgtEl>
                                        <p:attrNameLst>
                                          <p:attrName>ppt_h</p:attrName>
                                        </p:attrNameLst>
                                      </p:cBhvr>
                                      <p:tavLst>
                                        <p:tav tm="0">
                                          <p:val>
                                            <p:fltVal val="0"/>
                                          </p:val>
                                        </p:tav>
                                        <p:tav tm="100000">
                                          <p:val>
                                            <p:strVal val="#ppt_h"/>
                                          </p:val>
                                        </p:tav>
                                      </p:tavLst>
                                    </p:anim>
                                    <p:anim calcmode="lin" valueType="num">
                                      <p:cBhvr>
                                        <p:cTn id="9" dur="1000" fill="hold"/>
                                        <p:tgtEl>
                                          <p:spTgt spid="5634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634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56340"/>
                                        </p:tgtEl>
                                        <p:attrNameLst>
                                          <p:attrName>style.visibility</p:attrName>
                                        </p:attrNameLst>
                                      </p:cBhvr>
                                      <p:to>
                                        <p:strVal val="visible"/>
                                      </p:to>
                                    </p:set>
                                    <p:anim calcmode="lin" valueType="num">
                                      <p:cBhvr additive="base">
                                        <p:cTn id="15" dur="500" fill="hold"/>
                                        <p:tgtEl>
                                          <p:spTgt spid="56340"/>
                                        </p:tgtEl>
                                        <p:attrNameLst>
                                          <p:attrName>ppt_x</p:attrName>
                                        </p:attrNameLst>
                                      </p:cBhvr>
                                      <p:tavLst>
                                        <p:tav tm="0">
                                          <p:val>
                                            <p:strVal val="1+#ppt_w/2"/>
                                          </p:val>
                                        </p:tav>
                                        <p:tav tm="100000">
                                          <p:val>
                                            <p:strVal val="#ppt_x"/>
                                          </p:val>
                                        </p:tav>
                                      </p:tavLst>
                                    </p:anim>
                                    <p:anim calcmode="lin" valueType="num">
                                      <p:cBhvr additive="base">
                                        <p:cTn id="16" dur="500" fill="hold"/>
                                        <p:tgtEl>
                                          <p:spTgt spid="5634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7"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latin typeface="宋体" pitchFamily="2" charset="-122"/>
              </a:rPr>
              <a:t>线性结构关系</a:t>
            </a:r>
          </a:p>
        </p:txBody>
      </p:sp>
      <p:sp>
        <p:nvSpPr>
          <p:cNvPr id="19459" name="Rectangle 3"/>
          <p:cNvSpPr>
            <a:spLocks noGrp="1" noChangeArrowheads="1"/>
          </p:cNvSpPr>
          <p:nvPr>
            <p:ph type="body" idx="1"/>
          </p:nvPr>
        </p:nvSpPr>
        <p:spPr>
          <a:xfrm>
            <a:off x="1066800" y="2101850"/>
            <a:ext cx="7772400" cy="1763713"/>
          </a:xfrm>
        </p:spPr>
        <p:txBody>
          <a:bodyPr/>
          <a:lstStyle/>
          <a:p>
            <a:pPr eaLnBrk="1" hangingPunct="1"/>
            <a:r>
              <a:rPr lang="zh-CN" altLang="en-US" b="1" smtClean="0">
                <a:solidFill>
                  <a:srgbClr val="FF00FF"/>
                </a:solidFill>
              </a:rPr>
              <a:t>定义：</a:t>
            </a:r>
            <a:endParaRPr lang="zh-CN" altLang="en-US" b="1" smtClean="0">
              <a:latin typeface="宋体" pitchFamily="2" charset="-122"/>
            </a:endParaRPr>
          </a:p>
          <a:p>
            <a:pPr algn="just" eaLnBrk="1" hangingPunct="1">
              <a:buFont typeface="Wingdings" pitchFamily="2" charset="2"/>
              <a:buNone/>
            </a:pPr>
            <a:r>
              <a:rPr lang="zh-CN" altLang="en-US" b="1" smtClean="0"/>
              <a:t>		数据元素之间存在着</a:t>
            </a:r>
            <a:r>
              <a:rPr lang="zh-CN" altLang="en-US" b="1" smtClean="0">
                <a:latin typeface="宋体" pitchFamily="2" charset="-122"/>
              </a:rPr>
              <a:t>一对一的线性关系。</a:t>
            </a:r>
            <a:endParaRPr lang="zh-CN" altLang="en-US" b="1" smtClean="0"/>
          </a:p>
        </p:txBody>
      </p:sp>
      <p:sp>
        <p:nvSpPr>
          <p:cNvPr id="57362" name="Text Box 18"/>
          <p:cNvSpPr txBox="1">
            <a:spLocks noChangeArrowheads="1"/>
          </p:cNvSpPr>
          <p:nvPr/>
        </p:nvSpPr>
        <p:spPr bwMode="auto">
          <a:xfrm>
            <a:off x="1143000" y="4191000"/>
            <a:ext cx="2133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3300"/>
                </a:solidFill>
              </a:rPr>
              <a:t>例如：</a:t>
            </a:r>
          </a:p>
        </p:txBody>
      </p:sp>
      <p:grpSp>
        <p:nvGrpSpPr>
          <p:cNvPr id="57363" name="Group 19"/>
          <p:cNvGrpSpPr>
            <a:grpSpLocks/>
          </p:cNvGrpSpPr>
          <p:nvPr/>
        </p:nvGrpSpPr>
        <p:grpSpPr bwMode="auto">
          <a:xfrm>
            <a:off x="3352800" y="4953000"/>
            <a:ext cx="3719513" cy="685800"/>
            <a:chOff x="2112" y="3120"/>
            <a:chExt cx="2343" cy="287"/>
          </a:xfrm>
        </p:grpSpPr>
        <p:sp>
          <p:nvSpPr>
            <p:cNvPr id="19463" name="Text Box 20"/>
            <p:cNvSpPr txBox="1">
              <a:spLocks noChangeArrowheads="1"/>
            </p:cNvSpPr>
            <p:nvPr/>
          </p:nvSpPr>
          <p:spPr bwMode="auto">
            <a:xfrm>
              <a:off x="2112" y="3120"/>
              <a:ext cx="822" cy="24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b="1"/>
                <a:t>线性表</a:t>
              </a:r>
            </a:p>
          </p:txBody>
        </p:sp>
        <p:sp>
          <p:nvSpPr>
            <p:cNvPr id="19464" name="Line 21"/>
            <p:cNvSpPr>
              <a:spLocks noChangeShapeType="1"/>
            </p:cNvSpPr>
            <p:nvPr/>
          </p:nvSpPr>
          <p:spPr bwMode="auto">
            <a:xfrm>
              <a:off x="2763" y="3386"/>
              <a:ext cx="3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5" name="Line 22"/>
            <p:cNvSpPr>
              <a:spLocks noChangeShapeType="1"/>
            </p:cNvSpPr>
            <p:nvPr/>
          </p:nvSpPr>
          <p:spPr bwMode="auto">
            <a:xfrm>
              <a:off x="3129" y="3386"/>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6" name="Line 23"/>
            <p:cNvSpPr>
              <a:spLocks noChangeShapeType="1"/>
            </p:cNvSpPr>
            <p:nvPr/>
          </p:nvSpPr>
          <p:spPr bwMode="auto">
            <a:xfrm>
              <a:off x="3425" y="3386"/>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7" name="Line 24"/>
            <p:cNvSpPr>
              <a:spLocks noChangeShapeType="1"/>
            </p:cNvSpPr>
            <p:nvPr/>
          </p:nvSpPr>
          <p:spPr bwMode="auto">
            <a:xfrm>
              <a:off x="3769" y="3382"/>
              <a:ext cx="27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8" name="Line 25"/>
            <p:cNvSpPr>
              <a:spLocks noChangeShapeType="1"/>
            </p:cNvSpPr>
            <p:nvPr/>
          </p:nvSpPr>
          <p:spPr bwMode="auto">
            <a:xfrm>
              <a:off x="4111" y="3386"/>
              <a:ext cx="27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9" name="Oval 26"/>
            <p:cNvSpPr>
              <a:spLocks noChangeArrowheads="1"/>
            </p:cNvSpPr>
            <p:nvPr/>
          </p:nvSpPr>
          <p:spPr bwMode="auto">
            <a:xfrm>
              <a:off x="2711" y="3364"/>
              <a:ext cx="65" cy="43"/>
            </a:xfrm>
            <a:prstGeom prst="ellipse">
              <a:avLst/>
            </a:prstGeom>
            <a:solidFill>
              <a:srgbClr val="FFFFFF"/>
            </a:solidFill>
            <a:ln w="9525">
              <a:solidFill>
                <a:srgbClr val="000000"/>
              </a:solidFill>
              <a:round/>
              <a:headEnd/>
              <a:tailEnd/>
            </a:ln>
          </p:spPr>
          <p:txBody>
            <a:bodyPr/>
            <a:lstStyle/>
            <a:p>
              <a:endParaRPr lang="zh-CN" altLang="en-US"/>
            </a:p>
          </p:txBody>
        </p:sp>
        <p:sp>
          <p:nvSpPr>
            <p:cNvPr id="19470" name="Oval 27"/>
            <p:cNvSpPr>
              <a:spLocks noChangeArrowheads="1"/>
            </p:cNvSpPr>
            <p:nvPr/>
          </p:nvSpPr>
          <p:spPr bwMode="auto">
            <a:xfrm>
              <a:off x="3048" y="3364"/>
              <a:ext cx="65" cy="43"/>
            </a:xfrm>
            <a:prstGeom prst="ellipse">
              <a:avLst/>
            </a:prstGeom>
            <a:solidFill>
              <a:srgbClr val="FFFFFF"/>
            </a:solidFill>
            <a:ln w="9525">
              <a:solidFill>
                <a:srgbClr val="000000"/>
              </a:solidFill>
              <a:round/>
              <a:headEnd/>
              <a:tailEnd/>
            </a:ln>
          </p:spPr>
          <p:txBody>
            <a:bodyPr/>
            <a:lstStyle/>
            <a:p>
              <a:endParaRPr lang="zh-CN" altLang="en-US"/>
            </a:p>
          </p:txBody>
        </p:sp>
        <p:sp>
          <p:nvSpPr>
            <p:cNvPr id="19471" name="Oval 28"/>
            <p:cNvSpPr>
              <a:spLocks noChangeArrowheads="1"/>
            </p:cNvSpPr>
            <p:nvPr/>
          </p:nvSpPr>
          <p:spPr bwMode="auto">
            <a:xfrm>
              <a:off x="3368" y="3364"/>
              <a:ext cx="65" cy="43"/>
            </a:xfrm>
            <a:prstGeom prst="ellipse">
              <a:avLst/>
            </a:prstGeom>
            <a:solidFill>
              <a:srgbClr val="FFFFFF"/>
            </a:solidFill>
            <a:ln w="9525">
              <a:solidFill>
                <a:srgbClr val="000000"/>
              </a:solidFill>
              <a:round/>
              <a:headEnd/>
              <a:tailEnd/>
            </a:ln>
          </p:spPr>
          <p:txBody>
            <a:bodyPr/>
            <a:lstStyle/>
            <a:p>
              <a:endParaRPr lang="zh-CN" altLang="en-US"/>
            </a:p>
          </p:txBody>
        </p:sp>
        <p:sp>
          <p:nvSpPr>
            <p:cNvPr id="19472" name="Oval 29"/>
            <p:cNvSpPr>
              <a:spLocks noChangeArrowheads="1"/>
            </p:cNvSpPr>
            <p:nvPr/>
          </p:nvSpPr>
          <p:spPr bwMode="auto">
            <a:xfrm>
              <a:off x="3711" y="3364"/>
              <a:ext cx="65" cy="43"/>
            </a:xfrm>
            <a:prstGeom prst="ellipse">
              <a:avLst/>
            </a:prstGeom>
            <a:solidFill>
              <a:srgbClr val="FFFFFF"/>
            </a:solidFill>
            <a:ln w="9525">
              <a:solidFill>
                <a:srgbClr val="000000"/>
              </a:solidFill>
              <a:round/>
              <a:headEnd/>
              <a:tailEnd/>
            </a:ln>
          </p:spPr>
          <p:txBody>
            <a:bodyPr/>
            <a:lstStyle/>
            <a:p>
              <a:endParaRPr lang="zh-CN" altLang="en-US"/>
            </a:p>
          </p:txBody>
        </p:sp>
        <p:sp>
          <p:nvSpPr>
            <p:cNvPr id="19473" name="Oval 30"/>
            <p:cNvSpPr>
              <a:spLocks noChangeArrowheads="1"/>
            </p:cNvSpPr>
            <p:nvPr/>
          </p:nvSpPr>
          <p:spPr bwMode="auto">
            <a:xfrm>
              <a:off x="4059" y="3364"/>
              <a:ext cx="65" cy="43"/>
            </a:xfrm>
            <a:prstGeom prst="ellipse">
              <a:avLst/>
            </a:prstGeom>
            <a:solidFill>
              <a:srgbClr val="FFFFFF"/>
            </a:solidFill>
            <a:ln w="9525">
              <a:solidFill>
                <a:srgbClr val="000000"/>
              </a:solidFill>
              <a:round/>
              <a:headEnd/>
              <a:tailEnd/>
            </a:ln>
          </p:spPr>
          <p:txBody>
            <a:bodyPr/>
            <a:lstStyle/>
            <a:p>
              <a:endParaRPr lang="zh-CN" altLang="en-US"/>
            </a:p>
          </p:txBody>
        </p:sp>
        <p:sp>
          <p:nvSpPr>
            <p:cNvPr id="19474" name="Oval 31"/>
            <p:cNvSpPr>
              <a:spLocks noChangeArrowheads="1"/>
            </p:cNvSpPr>
            <p:nvPr/>
          </p:nvSpPr>
          <p:spPr bwMode="auto">
            <a:xfrm>
              <a:off x="4390" y="3364"/>
              <a:ext cx="65" cy="43"/>
            </a:xfrm>
            <a:prstGeom prst="ellipse">
              <a:avLst/>
            </a:prstGeom>
            <a:solidFill>
              <a:srgbClr val="FFFFFF"/>
            </a:solidFill>
            <a:ln w="9525">
              <a:solidFill>
                <a:srgbClr val="000000"/>
              </a:solidFill>
              <a:round/>
              <a:headEnd/>
              <a:tailEnd/>
            </a:ln>
          </p:spPr>
          <p:txBody>
            <a:bodyPr/>
            <a:lstStyle/>
            <a:p>
              <a:endParaRPr lang="zh-CN" altLang="en-US"/>
            </a:p>
          </p:txBody>
        </p:sp>
      </p:grpSp>
      <p:sp>
        <p:nvSpPr>
          <p:cNvPr id="19462" name="矩形 20"/>
          <p:cNvSpPr>
            <a:spLocks noChangeArrowheads="1"/>
          </p:cNvSpPr>
          <p:nvPr/>
        </p:nvSpPr>
        <p:spPr bwMode="auto">
          <a:xfrm>
            <a:off x="669925" y="333375"/>
            <a:ext cx="77184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tx1"/>
              </a:buClr>
              <a:buSzPct val="75000"/>
            </a:pPr>
            <a:r>
              <a:rPr lang="zh-CN" altLang="en-US">
                <a:solidFill>
                  <a:srgbClr val="FF00FF"/>
                </a:solidFill>
                <a:latin typeface="Arial" charset="0"/>
              </a:rPr>
              <a:t>四类基本的逻辑结构</a:t>
            </a:r>
          </a:p>
          <a:p>
            <a:pPr>
              <a:spcBef>
                <a:spcPct val="20000"/>
              </a:spcBef>
              <a:buClr>
                <a:schemeClr val="tx1"/>
              </a:buClr>
              <a:buSzPct val="75000"/>
              <a:buFont typeface="Wingdings" pitchFamily="2" charset="2"/>
              <a:buNone/>
            </a:pPr>
            <a:r>
              <a:rPr lang="zh-CN" altLang="en-US">
                <a:latin typeface="Arial" charset="0"/>
              </a:rPr>
              <a:t>      </a:t>
            </a:r>
            <a:r>
              <a:rPr lang="zh-CN" altLang="en-US">
                <a:latin typeface="Arial" charset="0"/>
                <a:hlinkClick r:id="" action="ppaction://noaction"/>
              </a:rPr>
              <a:t>集合结构</a:t>
            </a:r>
            <a:r>
              <a:rPr lang="zh-CN" altLang="en-US">
                <a:latin typeface="Arial" charset="0"/>
              </a:rPr>
              <a:t>、</a:t>
            </a:r>
            <a:r>
              <a:rPr lang="zh-CN" altLang="en-US">
                <a:latin typeface="Arial" charset="0"/>
                <a:hlinkClick r:id="" action="ppaction://noaction"/>
              </a:rPr>
              <a:t>线性结构</a:t>
            </a:r>
            <a:r>
              <a:rPr lang="zh-CN" altLang="en-US">
                <a:latin typeface="Arial" charset="0"/>
              </a:rPr>
              <a:t>、</a:t>
            </a:r>
            <a:r>
              <a:rPr lang="zh-CN" altLang="en-US">
                <a:latin typeface="Arial" charset="0"/>
                <a:hlinkClick r:id="" action="ppaction://noaction"/>
              </a:rPr>
              <a:t>树型结构</a:t>
            </a:r>
            <a:r>
              <a:rPr lang="zh-CN" altLang="en-US">
                <a:latin typeface="Arial" charset="0"/>
              </a:rPr>
              <a:t>、</a:t>
            </a:r>
            <a:r>
              <a:rPr lang="zh-CN" altLang="en-US">
                <a:latin typeface="Arial" charset="0"/>
                <a:hlinkClick r:id="rId2" action="ppaction://hlinksldjump"/>
              </a:rPr>
              <a:t>图状结构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7362"/>
                                        </p:tgtEl>
                                        <p:attrNameLst>
                                          <p:attrName>style.visibility</p:attrName>
                                        </p:attrNameLst>
                                      </p:cBhvr>
                                      <p:to>
                                        <p:strVal val="visible"/>
                                      </p:to>
                                    </p:set>
                                    <p:anim calcmode="lin" valueType="num">
                                      <p:cBhvr>
                                        <p:cTn id="7" dur="1000" fill="hold"/>
                                        <p:tgtEl>
                                          <p:spTgt spid="57362"/>
                                        </p:tgtEl>
                                        <p:attrNameLst>
                                          <p:attrName>ppt_w</p:attrName>
                                        </p:attrNameLst>
                                      </p:cBhvr>
                                      <p:tavLst>
                                        <p:tav tm="0">
                                          <p:val>
                                            <p:fltVal val="0"/>
                                          </p:val>
                                        </p:tav>
                                        <p:tav tm="100000">
                                          <p:val>
                                            <p:strVal val="#ppt_w"/>
                                          </p:val>
                                        </p:tav>
                                      </p:tavLst>
                                    </p:anim>
                                    <p:anim calcmode="lin" valueType="num">
                                      <p:cBhvr>
                                        <p:cTn id="8" dur="1000" fill="hold"/>
                                        <p:tgtEl>
                                          <p:spTgt spid="57362"/>
                                        </p:tgtEl>
                                        <p:attrNameLst>
                                          <p:attrName>ppt_h</p:attrName>
                                        </p:attrNameLst>
                                      </p:cBhvr>
                                      <p:tavLst>
                                        <p:tav tm="0">
                                          <p:val>
                                            <p:fltVal val="0"/>
                                          </p:val>
                                        </p:tav>
                                        <p:tav tm="100000">
                                          <p:val>
                                            <p:strVal val="#ppt_h"/>
                                          </p:val>
                                        </p:tav>
                                      </p:tavLst>
                                    </p:anim>
                                    <p:anim calcmode="lin" valueType="num">
                                      <p:cBhvr>
                                        <p:cTn id="9" dur="1000" fill="hold"/>
                                        <p:tgtEl>
                                          <p:spTgt spid="5736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736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2" fill="hold" nodeType="clickEffect">
                                  <p:stCondLst>
                                    <p:cond delay="0"/>
                                  </p:stCondLst>
                                  <p:childTnLst>
                                    <p:set>
                                      <p:cBhvr>
                                        <p:cTn id="14" dur="1" fill="hold">
                                          <p:stCondLst>
                                            <p:cond delay="0"/>
                                          </p:stCondLst>
                                        </p:cTn>
                                        <p:tgtEl>
                                          <p:spTgt spid="57363"/>
                                        </p:tgtEl>
                                        <p:attrNameLst>
                                          <p:attrName>style.visibility</p:attrName>
                                        </p:attrNameLst>
                                      </p:cBhvr>
                                      <p:to>
                                        <p:strVal val="visible"/>
                                      </p:to>
                                    </p:set>
                                    <p:anim calcmode="lin" valueType="num">
                                      <p:cBhvr additive="base">
                                        <p:cTn id="15" dur="500"/>
                                        <p:tgtEl>
                                          <p:spTgt spid="57363"/>
                                        </p:tgtEl>
                                        <p:attrNameLst>
                                          <p:attrName>ppt_x</p:attrName>
                                        </p:attrNameLst>
                                      </p:cBhvr>
                                      <p:tavLst>
                                        <p:tav tm="0">
                                          <p:val>
                                            <p:strVal val="#ppt_x+#ppt_w*1.125000"/>
                                          </p:val>
                                        </p:tav>
                                        <p:tav tm="100000">
                                          <p:val>
                                            <p:strVal val="#ppt_x"/>
                                          </p:val>
                                        </p:tav>
                                      </p:tavLst>
                                    </p:anim>
                                    <p:animEffect transition="in" filter="wipe(left)">
                                      <p:cBhvr>
                                        <p:cTn id="16" dur="500"/>
                                        <p:tgtEl>
                                          <p:spTgt spid="57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1026"/>
          <p:cNvSpPr txBox="1">
            <a:spLocks noChangeArrowheads="1"/>
          </p:cNvSpPr>
          <p:nvPr/>
        </p:nvSpPr>
        <p:spPr bwMode="auto">
          <a:xfrm>
            <a:off x="468313" y="928688"/>
            <a:ext cx="8763000" cy="520700"/>
          </a:xfrm>
          <a:prstGeom prst="rect">
            <a:avLst/>
          </a:prstGeom>
          <a:noFill/>
          <a:ln w="9525">
            <a:noFill/>
            <a:miter lim="800000"/>
            <a:headEnd/>
            <a:tailEnd/>
          </a:ln>
          <a:effectLst/>
        </p:spPr>
        <p:txBody>
          <a:bodyPr>
            <a:spAutoFit/>
          </a:bodyPr>
          <a:lstStyle/>
          <a:p>
            <a:pPr algn="just">
              <a:lnSpc>
                <a:spcPct val="130000"/>
              </a:lnSpc>
              <a:defRPr/>
            </a:pPr>
            <a:r>
              <a:rPr lang="zh-CN" altLang="en-US" b="1" dirty="0">
                <a:effectLst>
                  <a:outerShdw blurRad="38100" dist="38100" dir="2700000" algn="tl">
                    <a:srgbClr val="000000"/>
                  </a:outerShdw>
                </a:effectLst>
                <a:ea typeface="幼圆" pitchFamily="49" charset="-122"/>
              </a:rPr>
              <a:t>例 一个大学的学生健康情况管理。</a:t>
            </a:r>
          </a:p>
        </p:txBody>
      </p:sp>
      <p:graphicFrame>
        <p:nvGraphicFramePr>
          <p:cNvPr id="81990" name="Group 1094"/>
          <p:cNvGraphicFramePr>
            <a:graphicFrameLocks noGrp="1"/>
          </p:cNvGraphicFramePr>
          <p:nvPr/>
        </p:nvGraphicFramePr>
        <p:xfrm>
          <a:off x="762000" y="2209800"/>
          <a:ext cx="7696200" cy="3124201"/>
        </p:xfrm>
        <a:graphic>
          <a:graphicData uri="http://schemas.openxmlformats.org/drawingml/2006/table">
            <a:tbl>
              <a:tblPr/>
              <a:tblGrid>
                <a:gridCol w="1282700"/>
                <a:gridCol w="1282700"/>
                <a:gridCol w="1282700"/>
                <a:gridCol w="1282700"/>
                <a:gridCol w="1282700"/>
                <a:gridCol w="1282700"/>
              </a:tblGrid>
              <a:tr h="539750">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rPr>
                        <a:t>姓名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学号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性别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班级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健康</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黄佳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9831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rPr>
                        <a:t>计</a:t>
                      </a:r>
                      <a:r>
                        <a:rPr kumimoji="1"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rPr>
                        <a:t>09</a:t>
                      </a:r>
                      <a:endParaRPr kumimoji="1"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良好</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钱昌</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9832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rPr>
                        <a:t>计</a:t>
                      </a:r>
                      <a:r>
                        <a:rPr kumimoji="1"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rPr>
                        <a:t>09</a:t>
                      </a:r>
                      <a:endParaRPr kumimoji="1"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一般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王羽</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9833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19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rPr>
                        <a:t>计</a:t>
                      </a:r>
                      <a:r>
                        <a:rPr kumimoji="1"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rPr>
                        <a:t>09</a:t>
                      </a:r>
                      <a:endParaRPr kumimoji="1"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近视</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5938">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高甜</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9834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rPr>
                        <a:t>计</a:t>
                      </a:r>
                      <a:r>
                        <a:rPr kumimoji="1" lang="en-US" altLang="zh-CN"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rPr>
                        <a:t>09</a:t>
                      </a:r>
                      <a:endParaRPr kumimoji="1" lang="zh-CN" altLang="en-US" sz="2000" b="1" i="0" u="none" strike="noStrike" cap="none" normalizeH="0" baseline="0" dirty="0" smtClean="0">
                        <a:ln>
                          <a:noFill/>
                        </a:ln>
                        <a:solidFill>
                          <a:schemeClr val="tx1"/>
                        </a:solidFill>
                        <a:effectLst>
                          <a:outerShdw blurRad="38100" dist="38100" dir="2700000" algn="tl">
                            <a:srgbClr val="000000"/>
                          </a:outerShdw>
                        </a:effectLst>
                        <a:latin typeface="Times New Roman" pitchFamily="18" charset="0"/>
                        <a:ea typeface="幼圆" pitchFamily="49"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一般</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000" b="1" i="0" u="none" strike="noStrike" cap="none" normalizeH="0" baseline="0" smtClean="0">
                          <a:ln>
                            <a:noFill/>
                          </a:ln>
                          <a:solidFill>
                            <a:schemeClr val="tx1"/>
                          </a:solidFill>
                          <a:effectLst>
                            <a:outerShdw blurRad="38100" dist="38100" dir="2700000" algn="tl">
                              <a:srgbClr val="000000"/>
                            </a:outerShdw>
                          </a:effectLst>
                          <a:latin typeface="Times New Roman" pitchFamily="18" charset="0"/>
                          <a:ea typeface="幼圆"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81" name="Text Box 1085"/>
          <p:cNvSpPr txBox="1">
            <a:spLocks noChangeArrowheads="1"/>
          </p:cNvSpPr>
          <p:nvPr/>
        </p:nvSpPr>
        <p:spPr bwMode="auto">
          <a:xfrm>
            <a:off x="228600" y="5588000"/>
            <a:ext cx="8763000" cy="10017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just">
              <a:lnSpc>
                <a:spcPct val="130000"/>
              </a:lnSpc>
              <a:defRPr/>
            </a:pPr>
            <a:r>
              <a:rPr lang="zh-CN" altLang="en-US" b="1" dirty="0">
                <a:solidFill>
                  <a:schemeClr val="tx1"/>
                </a:solidFill>
                <a:effectLst>
                  <a:outerShdw blurRad="38100" dist="38100" dir="2700000" algn="tl">
                    <a:srgbClr val="000000"/>
                  </a:outerShdw>
                </a:effectLst>
                <a:ea typeface="幼圆" pitchFamily="49" charset="-122"/>
              </a:rPr>
              <a:t>        在这种数据结构中，数据元素之间存在的</a:t>
            </a:r>
            <a:r>
              <a:rPr lang="zh-CN" altLang="en-US" b="1" dirty="0">
                <a:solidFill>
                  <a:schemeClr val="tx1"/>
                </a:solidFill>
                <a:effectLst>
                  <a:outerShdw blurRad="38100" dist="38100" dir="2700000" algn="tl">
                    <a:srgbClr val="000000"/>
                  </a:outerShdw>
                </a:effectLst>
                <a:latin typeface="宋体" pitchFamily="2" charset="-122"/>
                <a:ea typeface="幼圆" pitchFamily="49" charset="-122"/>
              </a:rPr>
              <a:t>是一种 </a:t>
            </a:r>
            <a:r>
              <a:rPr lang="zh-CN" altLang="en-US" b="1" dirty="0">
                <a:solidFill>
                  <a:schemeClr val="tx1"/>
                </a:solidFill>
                <a:effectLst>
                  <a:outerShdw blurRad="38100" dist="38100" dir="2700000" algn="tl">
                    <a:srgbClr val="000000"/>
                  </a:outerShdw>
                </a:effectLst>
                <a:ea typeface="幼圆" pitchFamily="49" charset="-122"/>
              </a:rPr>
              <a:t>“</a:t>
            </a:r>
            <a:r>
              <a:rPr lang="zh-CN" altLang="en-US" b="1" dirty="0">
                <a:solidFill>
                  <a:schemeClr val="tx1"/>
                </a:solidFill>
                <a:effectLst>
                  <a:outerShdw blurRad="38100" dist="38100" dir="2700000" algn="tl">
                    <a:srgbClr val="000000"/>
                  </a:outerShdw>
                </a:effectLst>
                <a:latin typeface="宋体" pitchFamily="2" charset="-122"/>
                <a:ea typeface="幼圆" pitchFamily="49" charset="-122"/>
              </a:rPr>
              <a:t>一个对一个</a:t>
            </a:r>
            <a:r>
              <a:rPr lang="zh-CN" altLang="en-US" b="1" dirty="0">
                <a:solidFill>
                  <a:schemeClr val="tx1"/>
                </a:solidFill>
                <a:effectLst>
                  <a:outerShdw blurRad="38100" dist="38100" dir="2700000" algn="tl">
                    <a:srgbClr val="000000"/>
                  </a:outerShdw>
                </a:effectLst>
                <a:ea typeface="幼圆" pitchFamily="49" charset="-122"/>
              </a:rPr>
              <a:t>”</a:t>
            </a:r>
            <a:r>
              <a:rPr lang="zh-CN" altLang="en-US" b="1" dirty="0">
                <a:solidFill>
                  <a:schemeClr val="tx1"/>
                </a:solidFill>
                <a:effectLst>
                  <a:outerShdw blurRad="38100" dist="38100" dir="2700000" algn="tl">
                    <a:srgbClr val="000000"/>
                  </a:outerShdw>
                </a:effectLst>
                <a:latin typeface="宋体" pitchFamily="2" charset="-122"/>
                <a:ea typeface="幼圆" pitchFamily="49" charset="-122"/>
              </a:rPr>
              <a:t> 的</a:t>
            </a:r>
            <a:r>
              <a:rPr lang="zh-CN" altLang="en-US" b="1" dirty="0">
                <a:solidFill>
                  <a:schemeClr val="tx1"/>
                </a:solidFill>
                <a:effectLst>
                  <a:outerShdw blurRad="38100" dist="38100" dir="2700000" algn="tl">
                    <a:srgbClr val="000000"/>
                  </a:outerShdw>
                </a:effectLst>
                <a:ea typeface="幼圆" pitchFamily="49" charset="-122"/>
              </a:rPr>
              <a:t>线性关系，称为线性数据结构。</a:t>
            </a:r>
          </a:p>
        </p:txBody>
      </p:sp>
      <p:sp>
        <p:nvSpPr>
          <p:cNvPr id="20535" name="Rectangle 1089"/>
          <p:cNvSpPr>
            <a:spLocks noChangeArrowheads="1"/>
          </p:cNvSpPr>
          <p:nvPr/>
        </p:nvSpPr>
        <p:spPr bwMode="auto">
          <a:xfrm>
            <a:off x="8823325" y="82550"/>
            <a:ext cx="31591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8244" rIns="0" bIns="48244" anchor="ctr"/>
          <a:lstStyle/>
          <a:p>
            <a:pPr defTabSz="965200"/>
            <a:fld id="{EC7EBC41-34B3-4B77-AF29-D8C5000A0541}" type="slidenum">
              <a:rPr lang="zh-CN" altLang="en-US" sz="1700">
                <a:solidFill>
                  <a:schemeClr val="folHlink"/>
                </a:solidFill>
              </a:rPr>
              <a:pPr defTabSz="965200"/>
              <a:t>16</a:t>
            </a:fld>
            <a:endParaRPr lang="en-US" altLang="zh-CN" sz="1700">
              <a:solidFill>
                <a:schemeClr val="folHlink"/>
              </a:solidFill>
            </a:endParaRPr>
          </a:p>
        </p:txBody>
      </p:sp>
      <p:sp>
        <p:nvSpPr>
          <p:cNvPr id="81989" name="AutoShape 1093"/>
          <p:cNvSpPr>
            <a:spLocks noChangeArrowheads="1"/>
          </p:cNvSpPr>
          <p:nvPr/>
        </p:nvSpPr>
        <p:spPr bwMode="auto">
          <a:xfrm flipV="1">
            <a:off x="1692275" y="4005263"/>
            <a:ext cx="6934200" cy="1366837"/>
          </a:xfrm>
          <a:prstGeom prst="wedgeRectCallout">
            <a:avLst>
              <a:gd name="adj1" fmla="val -41190"/>
              <a:gd name="adj2" fmla="val 76069"/>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rot="10800000" lIns="180000" rIns="180000" anchor="ctr"/>
          <a:lstStyle/>
          <a:p>
            <a:pPr algn="just">
              <a:lnSpc>
                <a:spcPct val="130000"/>
              </a:lnSpc>
              <a:defRPr/>
            </a:pPr>
            <a:r>
              <a:rPr lang="zh-CN" altLang="en-US" sz="2200" b="1" dirty="0">
                <a:solidFill>
                  <a:schemeClr val="tx1"/>
                </a:solidFill>
                <a:effectLst>
                  <a:outerShdw blurRad="38100" dist="38100" dir="2700000" algn="tl">
                    <a:srgbClr val="000000"/>
                  </a:outerShdw>
                </a:effectLst>
                <a:ea typeface="楷体_GB2312" pitchFamily="49" charset="-122"/>
              </a:rPr>
              <a:t>学生健康情况登记表就是一个数据结构。</a:t>
            </a:r>
            <a:endParaRPr lang="en-US" altLang="zh-CN" sz="2200" b="1" dirty="0">
              <a:solidFill>
                <a:schemeClr val="tx1"/>
              </a:solidFill>
              <a:effectLst>
                <a:outerShdw blurRad="38100" dist="38100" dir="2700000" algn="tl">
                  <a:srgbClr val="000000"/>
                </a:outerShdw>
              </a:effectLst>
              <a:ea typeface="楷体_GB2312" pitchFamily="49" charset="-122"/>
            </a:endParaRPr>
          </a:p>
          <a:p>
            <a:pPr algn="just">
              <a:lnSpc>
                <a:spcPct val="130000"/>
              </a:lnSpc>
              <a:defRPr/>
            </a:pPr>
            <a:r>
              <a:rPr lang="zh-CN" altLang="en-US" sz="2200" b="1" dirty="0">
                <a:solidFill>
                  <a:schemeClr val="tx1"/>
                </a:solidFill>
                <a:effectLst>
                  <a:outerShdw blurRad="38100" dist="38100" dir="2700000" algn="tl">
                    <a:srgbClr val="000000"/>
                  </a:outerShdw>
                </a:effectLst>
                <a:ea typeface="楷体_GB2312" pitchFamily="49" charset="-122"/>
              </a:rPr>
              <a:t>表中每个学生的情况为一个数据元素。</a:t>
            </a:r>
            <a:endParaRPr lang="zh-CN" altLang="en-US" sz="2200"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81922"/>
                                        </p:tgtEl>
                                        <p:attrNameLst>
                                          <p:attrName>style.visibility</p:attrName>
                                        </p:attrNameLst>
                                      </p:cBhvr>
                                      <p:to>
                                        <p:strVal val="visible"/>
                                      </p:to>
                                    </p:set>
                                    <p:animEffect transition="in" filter="barn(outVertical)">
                                      <p:cBhvr>
                                        <p:cTn id="7" dur="500"/>
                                        <p:tgtEl>
                                          <p:spTgt spid="81922"/>
                                        </p:tgtEl>
                                      </p:cBhvr>
                                    </p:animEffect>
                                  </p:childTnLst>
                                </p:cTn>
                              </p:par>
                            </p:childTnLst>
                          </p:cTn>
                        </p:par>
                        <p:par>
                          <p:cTn id="8" fill="hold" nodeType="afterGroup">
                            <p:stCondLst>
                              <p:cond delay="500"/>
                            </p:stCondLst>
                            <p:childTnLst>
                              <p:par>
                                <p:cTn id="9" presetID="16" presetClass="entr" presetSubtype="37" fill="hold" nodeType="afterEffect">
                                  <p:stCondLst>
                                    <p:cond delay="0"/>
                                  </p:stCondLst>
                                  <p:childTnLst>
                                    <p:set>
                                      <p:cBhvr>
                                        <p:cTn id="10" dur="1" fill="hold">
                                          <p:stCondLst>
                                            <p:cond delay="0"/>
                                          </p:stCondLst>
                                        </p:cTn>
                                        <p:tgtEl>
                                          <p:spTgt spid="81990"/>
                                        </p:tgtEl>
                                        <p:attrNameLst>
                                          <p:attrName>style.visibility</p:attrName>
                                        </p:attrNameLst>
                                      </p:cBhvr>
                                      <p:to>
                                        <p:strVal val="visible"/>
                                      </p:to>
                                    </p:set>
                                    <p:animEffect transition="in" filter="barn(outVertical)">
                                      <p:cBhvr>
                                        <p:cTn id="11" dur="500"/>
                                        <p:tgtEl>
                                          <p:spTgt spid="819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9" fill="hold" grpId="0" nodeType="clickEffect">
                                  <p:stCondLst>
                                    <p:cond delay="0"/>
                                  </p:stCondLst>
                                  <p:childTnLst>
                                    <p:set>
                                      <p:cBhvr>
                                        <p:cTn id="15" dur="1" fill="hold">
                                          <p:stCondLst>
                                            <p:cond delay="0"/>
                                          </p:stCondLst>
                                        </p:cTn>
                                        <p:tgtEl>
                                          <p:spTgt spid="81989"/>
                                        </p:tgtEl>
                                        <p:attrNameLst>
                                          <p:attrName>style.visibility</p:attrName>
                                        </p:attrNameLst>
                                      </p:cBhvr>
                                      <p:to>
                                        <p:strVal val="visible"/>
                                      </p:to>
                                    </p:set>
                                    <p:animEffect transition="in" filter="strips(upLeft)">
                                      <p:cBhvr>
                                        <p:cTn id="16" dur="500"/>
                                        <p:tgtEl>
                                          <p:spTgt spid="81989"/>
                                        </p:tgtEl>
                                      </p:cBhvr>
                                    </p:animEffect>
                                  </p:childTnLst>
                                  <p:subTnLst>
                                    <p:set>
                                      <p:cBhvr override="childStyle">
                                        <p:cTn dur="1" fill="hold" display="0" masterRel="nextClick" afterEffect="1"/>
                                        <p:tgtEl>
                                          <p:spTgt spid="81989"/>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1981"/>
                                        </p:tgtEl>
                                        <p:attrNameLst>
                                          <p:attrName>style.visibility</p:attrName>
                                        </p:attrNameLst>
                                      </p:cBhvr>
                                      <p:to>
                                        <p:strVal val="visible"/>
                                      </p:to>
                                    </p:set>
                                    <p:animEffect transition="in" filter="blinds(horizontal)">
                                      <p:cBhvr>
                                        <p:cTn id="21" dur="500"/>
                                        <p:tgtEl>
                                          <p:spTgt spid="81981"/>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2" grpId="0" autoUpdateAnimBg="0"/>
      <p:bldP spid="81981" grpId="0" animBg="1" autoUpdateAnimBg="0"/>
      <p:bldP spid="81989"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smtClean="0"/>
              <a:t>树型结构关系</a:t>
            </a:r>
          </a:p>
        </p:txBody>
      </p:sp>
      <p:sp>
        <p:nvSpPr>
          <p:cNvPr id="21507" name="Rectangle 3"/>
          <p:cNvSpPr>
            <a:spLocks noGrp="1" noChangeArrowheads="1"/>
          </p:cNvSpPr>
          <p:nvPr>
            <p:ph type="body" idx="1"/>
          </p:nvPr>
        </p:nvSpPr>
        <p:spPr>
          <a:xfrm>
            <a:off x="1066800" y="2101850"/>
            <a:ext cx="7772400" cy="1847850"/>
          </a:xfrm>
        </p:spPr>
        <p:txBody>
          <a:bodyPr/>
          <a:lstStyle/>
          <a:p>
            <a:pPr eaLnBrk="1" hangingPunct="1"/>
            <a:r>
              <a:rPr lang="zh-CN" altLang="en-US" smtClean="0">
                <a:solidFill>
                  <a:srgbClr val="FF00FF"/>
                </a:solidFill>
              </a:rPr>
              <a:t>定义：</a:t>
            </a:r>
            <a:endParaRPr lang="zh-CN" altLang="en-US" smtClean="0"/>
          </a:p>
          <a:p>
            <a:pPr eaLnBrk="1" hangingPunct="1">
              <a:buFont typeface="Wingdings" pitchFamily="2" charset="2"/>
              <a:buNone/>
            </a:pPr>
            <a:r>
              <a:rPr lang="zh-CN" altLang="en-US" smtClean="0"/>
              <a:t>		  </a:t>
            </a:r>
            <a:r>
              <a:rPr lang="zh-CN" altLang="en-US" b="1" smtClean="0"/>
              <a:t>结构中的数据元素之间存在着</a:t>
            </a:r>
            <a:r>
              <a:rPr lang="zh-CN" altLang="en-US" b="1" smtClean="0">
                <a:latin typeface="宋体" pitchFamily="2" charset="-122"/>
              </a:rPr>
              <a:t>一对多的层次关系。</a:t>
            </a:r>
            <a:r>
              <a:rPr lang="zh-CN" altLang="en-US" b="1" smtClean="0"/>
              <a:t> </a:t>
            </a:r>
          </a:p>
        </p:txBody>
      </p:sp>
      <p:sp>
        <p:nvSpPr>
          <p:cNvPr id="59420" name="Text Box 28"/>
          <p:cNvSpPr txBox="1">
            <a:spLocks noChangeArrowheads="1"/>
          </p:cNvSpPr>
          <p:nvPr/>
        </p:nvSpPr>
        <p:spPr bwMode="auto">
          <a:xfrm>
            <a:off x="1219200" y="419100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3300"/>
                </a:solidFill>
              </a:rPr>
              <a:t>例如：</a:t>
            </a:r>
          </a:p>
        </p:txBody>
      </p:sp>
      <p:grpSp>
        <p:nvGrpSpPr>
          <p:cNvPr id="59421" name="Group 29"/>
          <p:cNvGrpSpPr>
            <a:grpSpLocks/>
          </p:cNvGrpSpPr>
          <p:nvPr/>
        </p:nvGrpSpPr>
        <p:grpSpPr bwMode="auto">
          <a:xfrm>
            <a:off x="4419600" y="4324350"/>
            <a:ext cx="4191000" cy="1390650"/>
            <a:chOff x="2784" y="2724"/>
            <a:chExt cx="2640" cy="530"/>
          </a:xfrm>
        </p:grpSpPr>
        <p:sp>
          <p:nvSpPr>
            <p:cNvPr id="21511" name="Line 30"/>
            <p:cNvSpPr>
              <a:spLocks noChangeShapeType="1"/>
            </p:cNvSpPr>
            <p:nvPr/>
          </p:nvSpPr>
          <p:spPr bwMode="auto">
            <a:xfrm flipV="1">
              <a:off x="3332" y="2804"/>
              <a:ext cx="823"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2" name="Line 31"/>
            <p:cNvSpPr>
              <a:spLocks noChangeShapeType="1"/>
            </p:cNvSpPr>
            <p:nvPr/>
          </p:nvSpPr>
          <p:spPr bwMode="auto">
            <a:xfrm>
              <a:off x="4280" y="2804"/>
              <a:ext cx="834"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3" name="Oval 32"/>
            <p:cNvSpPr>
              <a:spLocks noChangeArrowheads="1"/>
            </p:cNvSpPr>
            <p:nvPr/>
          </p:nvSpPr>
          <p:spPr bwMode="auto">
            <a:xfrm>
              <a:off x="4177" y="2761"/>
              <a:ext cx="66" cy="43"/>
            </a:xfrm>
            <a:prstGeom prst="ellipse">
              <a:avLst/>
            </a:prstGeom>
            <a:solidFill>
              <a:srgbClr val="FFFFFF"/>
            </a:solidFill>
            <a:ln w="9525">
              <a:solidFill>
                <a:srgbClr val="000000"/>
              </a:solidFill>
              <a:round/>
              <a:headEnd/>
              <a:tailEnd/>
            </a:ln>
          </p:spPr>
          <p:txBody>
            <a:bodyPr/>
            <a:lstStyle/>
            <a:p>
              <a:endParaRPr lang="zh-CN" altLang="en-US"/>
            </a:p>
          </p:txBody>
        </p:sp>
        <p:sp>
          <p:nvSpPr>
            <p:cNvPr id="21514" name="Line 33"/>
            <p:cNvSpPr>
              <a:spLocks noChangeShapeType="1"/>
            </p:cNvSpPr>
            <p:nvPr/>
          </p:nvSpPr>
          <p:spPr bwMode="auto">
            <a:xfrm flipH="1">
              <a:off x="3915" y="2804"/>
              <a:ext cx="274"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5" name="Line 34"/>
            <p:cNvSpPr>
              <a:spLocks noChangeShapeType="1"/>
            </p:cNvSpPr>
            <p:nvPr/>
          </p:nvSpPr>
          <p:spPr bwMode="auto">
            <a:xfrm>
              <a:off x="4223" y="2804"/>
              <a:ext cx="411"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6" name="Oval 35"/>
            <p:cNvSpPr>
              <a:spLocks noChangeArrowheads="1"/>
            </p:cNvSpPr>
            <p:nvPr/>
          </p:nvSpPr>
          <p:spPr bwMode="auto">
            <a:xfrm>
              <a:off x="3287" y="2974"/>
              <a:ext cx="64" cy="43"/>
            </a:xfrm>
            <a:prstGeom prst="ellipse">
              <a:avLst/>
            </a:prstGeom>
            <a:solidFill>
              <a:srgbClr val="FFFFFF"/>
            </a:solidFill>
            <a:ln w="9525">
              <a:solidFill>
                <a:srgbClr val="000000"/>
              </a:solidFill>
              <a:round/>
              <a:headEnd/>
              <a:tailEnd/>
            </a:ln>
          </p:spPr>
          <p:txBody>
            <a:bodyPr/>
            <a:lstStyle/>
            <a:p>
              <a:endParaRPr lang="zh-CN" altLang="en-US"/>
            </a:p>
          </p:txBody>
        </p:sp>
        <p:sp>
          <p:nvSpPr>
            <p:cNvPr id="21517" name="Oval 36"/>
            <p:cNvSpPr>
              <a:spLocks noChangeArrowheads="1"/>
            </p:cNvSpPr>
            <p:nvPr/>
          </p:nvSpPr>
          <p:spPr bwMode="auto">
            <a:xfrm>
              <a:off x="3886" y="2974"/>
              <a:ext cx="65" cy="43"/>
            </a:xfrm>
            <a:prstGeom prst="ellipse">
              <a:avLst/>
            </a:prstGeom>
            <a:solidFill>
              <a:srgbClr val="FFFFFF"/>
            </a:solidFill>
            <a:ln w="9525">
              <a:solidFill>
                <a:srgbClr val="000000"/>
              </a:solidFill>
              <a:round/>
              <a:headEnd/>
              <a:tailEnd/>
            </a:ln>
          </p:spPr>
          <p:txBody>
            <a:bodyPr/>
            <a:lstStyle/>
            <a:p>
              <a:endParaRPr lang="zh-CN" altLang="en-US"/>
            </a:p>
          </p:txBody>
        </p:sp>
        <p:sp>
          <p:nvSpPr>
            <p:cNvPr id="21518" name="Oval 37"/>
            <p:cNvSpPr>
              <a:spLocks noChangeArrowheads="1"/>
            </p:cNvSpPr>
            <p:nvPr/>
          </p:nvSpPr>
          <p:spPr bwMode="auto">
            <a:xfrm>
              <a:off x="4628" y="2974"/>
              <a:ext cx="65" cy="43"/>
            </a:xfrm>
            <a:prstGeom prst="ellipse">
              <a:avLst/>
            </a:prstGeom>
            <a:solidFill>
              <a:srgbClr val="FFFFFF"/>
            </a:solidFill>
            <a:ln w="9525">
              <a:solidFill>
                <a:srgbClr val="000000"/>
              </a:solidFill>
              <a:round/>
              <a:headEnd/>
              <a:tailEnd/>
            </a:ln>
          </p:spPr>
          <p:txBody>
            <a:bodyPr/>
            <a:lstStyle/>
            <a:p>
              <a:endParaRPr lang="zh-CN" altLang="en-US"/>
            </a:p>
          </p:txBody>
        </p:sp>
        <p:sp>
          <p:nvSpPr>
            <p:cNvPr id="21519" name="Oval 38"/>
            <p:cNvSpPr>
              <a:spLocks noChangeArrowheads="1"/>
            </p:cNvSpPr>
            <p:nvPr/>
          </p:nvSpPr>
          <p:spPr bwMode="auto">
            <a:xfrm>
              <a:off x="5126" y="2974"/>
              <a:ext cx="64" cy="43"/>
            </a:xfrm>
            <a:prstGeom prst="ellipse">
              <a:avLst/>
            </a:prstGeom>
            <a:solidFill>
              <a:srgbClr val="FFFFFF"/>
            </a:solidFill>
            <a:ln w="9525">
              <a:solidFill>
                <a:srgbClr val="000000"/>
              </a:solidFill>
              <a:round/>
              <a:headEnd/>
              <a:tailEnd/>
            </a:ln>
          </p:spPr>
          <p:txBody>
            <a:bodyPr/>
            <a:lstStyle/>
            <a:p>
              <a:endParaRPr lang="zh-CN" altLang="en-US"/>
            </a:p>
          </p:txBody>
        </p:sp>
        <p:sp>
          <p:nvSpPr>
            <p:cNvPr id="21520" name="Line 39"/>
            <p:cNvSpPr>
              <a:spLocks noChangeShapeType="1"/>
            </p:cNvSpPr>
            <p:nvPr/>
          </p:nvSpPr>
          <p:spPr bwMode="auto">
            <a:xfrm>
              <a:off x="3321" y="3025"/>
              <a:ext cx="0" cy="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Line 40"/>
            <p:cNvSpPr>
              <a:spLocks noChangeShapeType="1"/>
            </p:cNvSpPr>
            <p:nvPr/>
          </p:nvSpPr>
          <p:spPr bwMode="auto">
            <a:xfrm flipH="1">
              <a:off x="3606" y="3025"/>
              <a:ext cx="275" cy="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2" name="Line 41"/>
            <p:cNvSpPr>
              <a:spLocks noChangeShapeType="1"/>
            </p:cNvSpPr>
            <p:nvPr/>
          </p:nvSpPr>
          <p:spPr bwMode="auto">
            <a:xfrm>
              <a:off x="3949" y="3007"/>
              <a:ext cx="342" cy="1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3" name="Line 42"/>
            <p:cNvSpPr>
              <a:spLocks noChangeShapeType="1"/>
            </p:cNvSpPr>
            <p:nvPr/>
          </p:nvSpPr>
          <p:spPr bwMode="auto">
            <a:xfrm>
              <a:off x="4657" y="3017"/>
              <a:ext cx="0" cy="1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4" name="Line 43"/>
            <p:cNvSpPr>
              <a:spLocks noChangeShapeType="1"/>
            </p:cNvSpPr>
            <p:nvPr/>
          </p:nvSpPr>
          <p:spPr bwMode="auto">
            <a:xfrm flipH="1">
              <a:off x="5011" y="3033"/>
              <a:ext cx="138"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5" name="Line 44"/>
            <p:cNvSpPr>
              <a:spLocks noChangeShapeType="1"/>
            </p:cNvSpPr>
            <p:nvPr/>
          </p:nvSpPr>
          <p:spPr bwMode="auto">
            <a:xfrm>
              <a:off x="5183" y="3014"/>
              <a:ext cx="205" cy="19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6" name="Oval 45"/>
            <p:cNvSpPr>
              <a:spLocks noChangeArrowheads="1"/>
            </p:cNvSpPr>
            <p:nvPr/>
          </p:nvSpPr>
          <p:spPr bwMode="auto">
            <a:xfrm>
              <a:off x="3292" y="3202"/>
              <a:ext cx="65" cy="44"/>
            </a:xfrm>
            <a:prstGeom prst="ellipse">
              <a:avLst/>
            </a:prstGeom>
            <a:solidFill>
              <a:srgbClr val="FFFFFF"/>
            </a:solidFill>
            <a:ln w="9525">
              <a:solidFill>
                <a:srgbClr val="000000"/>
              </a:solidFill>
              <a:round/>
              <a:headEnd/>
              <a:tailEnd/>
            </a:ln>
          </p:spPr>
          <p:txBody>
            <a:bodyPr/>
            <a:lstStyle/>
            <a:p>
              <a:endParaRPr lang="zh-CN" altLang="en-US"/>
            </a:p>
          </p:txBody>
        </p:sp>
        <p:sp>
          <p:nvSpPr>
            <p:cNvPr id="21527" name="Oval 46"/>
            <p:cNvSpPr>
              <a:spLocks noChangeArrowheads="1"/>
            </p:cNvSpPr>
            <p:nvPr/>
          </p:nvSpPr>
          <p:spPr bwMode="auto">
            <a:xfrm>
              <a:off x="3561" y="3205"/>
              <a:ext cx="65" cy="45"/>
            </a:xfrm>
            <a:prstGeom prst="ellipse">
              <a:avLst/>
            </a:prstGeom>
            <a:solidFill>
              <a:srgbClr val="FFFFFF"/>
            </a:solidFill>
            <a:ln w="9525">
              <a:solidFill>
                <a:srgbClr val="000000"/>
              </a:solidFill>
              <a:round/>
              <a:headEnd/>
              <a:tailEnd/>
            </a:ln>
          </p:spPr>
          <p:txBody>
            <a:bodyPr/>
            <a:lstStyle/>
            <a:p>
              <a:endParaRPr lang="zh-CN" altLang="en-US"/>
            </a:p>
          </p:txBody>
        </p:sp>
        <p:sp>
          <p:nvSpPr>
            <p:cNvPr id="21528" name="Oval 47"/>
            <p:cNvSpPr>
              <a:spLocks noChangeArrowheads="1"/>
            </p:cNvSpPr>
            <p:nvPr/>
          </p:nvSpPr>
          <p:spPr bwMode="auto">
            <a:xfrm>
              <a:off x="4623" y="3193"/>
              <a:ext cx="64" cy="44"/>
            </a:xfrm>
            <a:prstGeom prst="ellipse">
              <a:avLst/>
            </a:prstGeom>
            <a:solidFill>
              <a:srgbClr val="FFFFFF"/>
            </a:solidFill>
            <a:ln w="9525">
              <a:solidFill>
                <a:srgbClr val="000000"/>
              </a:solidFill>
              <a:round/>
              <a:headEnd/>
              <a:tailEnd/>
            </a:ln>
          </p:spPr>
          <p:txBody>
            <a:bodyPr/>
            <a:lstStyle/>
            <a:p>
              <a:endParaRPr lang="zh-CN" altLang="en-US"/>
            </a:p>
          </p:txBody>
        </p:sp>
        <p:sp>
          <p:nvSpPr>
            <p:cNvPr id="21529" name="Oval 48"/>
            <p:cNvSpPr>
              <a:spLocks noChangeArrowheads="1"/>
            </p:cNvSpPr>
            <p:nvPr/>
          </p:nvSpPr>
          <p:spPr bwMode="auto">
            <a:xfrm>
              <a:off x="4246" y="3202"/>
              <a:ext cx="65" cy="44"/>
            </a:xfrm>
            <a:prstGeom prst="ellipse">
              <a:avLst/>
            </a:prstGeom>
            <a:solidFill>
              <a:srgbClr val="FFFFFF"/>
            </a:solidFill>
            <a:ln w="9525">
              <a:solidFill>
                <a:srgbClr val="000000"/>
              </a:solidFill>
              <a:round/>
              <a:headEnd/>
              <a:tailEnd/>
            </a:ln>
          </p:spPr>
          <p:txBody>
            <a:bodyPr/>
            <a:lstStyle/>
            <a:p>
              <a:endParaRPr lang="zh-CN" altLang="en-US"/>
            </a:p>
          </p:txBody>
        </p:sp>
        <p:sp>
          <p:nvSpPr>
            <p:cNvPr id="21530" name="Oval 49"/>
            <p:cNvSpPr>
              <a:spLocks noChangeArrowheads="1"/>
            </p:cNvSpPr>
            <p:nvPr/>
          </p:nvSpPr>
          <p:spPr bwMode="auto">
            <a:xfrm>
              <a:off x="4982" y="3202"/>
              <a:ext cx="65" cy="44"/>
            </a:xfrm>
            <a:prstGeom prst="ellipse">
              <a:avLst/>
            </a:prstGeom>
            <a:solidFill>
              <a:srgbClr val="FFFFFF"/>
            </a:solidFill>
            <a:ln w="9525">
              <a:solidFill>
                <a:srgbClr val="000000"/>
              </a:solidFill>
              <a:round/>
              <a:headEnd/>
              <a:tailEnd/>
            </a:ln>
          </p:spPr>
          <p:txBody>
            <a:bodyPr/>
            <a:lstStyle/>
            <a:p>
              <a:endParaRPr lang="zh-CN" altLang="en-US"/>
            </a:p>
          </p:txBody>
        </p:sp>
        <p:sp>
          <p:nvSpPr>
            <p:cNvPr id="21531" name="Oval 50"/>
            <p:cNvSpPr>
              <a:spLocks noChangeArrowheads="1"/>
            </p:cNvSpPr>
            <p:nvPr/>
          </p:nvSpPr>
          <p:spPr bwMode="auto">
            <a:xfrm>
              <a:off x="5360" y="3210"/>
              <a:ext cx="64" cy="44"/>
            </a:xfrm>
            <a:prstGeom prst="ellipse">
              <a:avLst/>
            </a:prstGeom>
            <a:solidFill>
              <a:srgbClr val="FFFFFF"/>
            </a:solidFill>
            <a:ln w="9525">
              <a:solidFill>
                <a:srgbClr val="000000"/>
              </a:solidFill>
              <a:round/>
              <a:headEnd/>
              <a:tailEnd/>
            </a:ln>
          </p:spPr>
          <p:txBody>
            <a:bodyPr/>
            <a:lstStyle/>
            <a:p>
              <a:endParaRPr lang="zh-CN" altLang="en-US"/>
            </a:p>
          </p:txBody>
        </p:sp>
        <p:sp>
          <p:nvSpPr>
            <p:cNvPr id="21532" name="Text Box 51"/>
            <p:cNvSpPr txBox="1">
              <a:spLocks noChangeArrowheads="1"/>
            </p:cNvSpPr>
            <p:nvPr/>
          </p:nvSpPr>
          <p:spPr bwMode="auto">
            <a:xfrm>
              <a:off x="2784" y="2724"/>
              <a:ext cx="685"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a:t>       </a:t>
              </a:r>
              <a:r>
                <a:rPr kumimoji="0" lang="zh-CN" altLang="en-US" b="1"/>
                <a:t>树</a:t>
              </a:r>
            </a:p>
          </p:txBody>
        </p:sp>
      </p:grpSp>
      <p:sp>
        <p:nvSpPr>
          <p:cNvPr id="21510" name="矩形 30"/>
          <p:cNvSpPr>
            <a:spLocks noChangeArrowheads="1"/>
          </p:cNvSpPr>
          <p:nvPr/>
        </p:nvSpPr>
        <p:spPr bwMode="auto">
          <a:xfrm>
            <a:off x="669925" y="333375"/>
            <a:ext cx="77184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tx1"/>
              </a:buClr>
              <a:buSzPct val="75000"/>
            </a:pPr>
            <a:r>
              <a:rPr lang="zh-CN" altLang="en-US">
                <a:solidFill>
                  <a:srgbClr val="FF00FF"/>
                </a:solidFill>
                <a:latin typeface="Arial" charset="0"/>
              </a:rPr>
              <a:t>四类基本的逻辑结构</a:t>
            </a:r>
          </a:p>
          <a:p>
            <a:pPr>
              <a:spcBef>
                <a:spcPct val="20000"/>
              </a:spcBef>
              <a:buClr>
                <a:schemeClr val="tx1"/>
              </a:buClr>
              <a:buSzPct val="75000"/>
              <a:buFont typeface="Wingdings" pitchFamily="2" charset="2"/>
              <a:buNone/>
            </a:pPr>
            <a:r>
              <a:rPr lang="zh-CN" altLang="en-US">
                <a:latin typeface="Arial" charset="0"/>
              </a:rPr>
              <a:t>      </a:t>
            </a:r>
            <a:r>
              <a:rPr lang="zh-CN" altLang="en-US">
                <a:latin typeface="Arial" charset="0"/>
                <a:hlinkClick r:id="" action="ppaction://noaction"/>
              </a:rPr>
              <a:t>集合结构</a:t>
            </a:r>
            <a:r>
              <a:rPr lang="zh-CN" altLang="en-US">
                <a:latin typeface="Arial" charset="0"/>
              </a:rPr>
              <a:t>、</a:t>
            </a:r>
            <a:r>
              <a:rPr lang="zh-CN" altLang="en-US">
                <a:latin typeface="Arial" charset="0"/>
                <a:hlinkClick r:id="" action="ppaction://noaction"/>
              </a:rPr>
              <a:t>线性结构</a:t>
            </a:r>
            <a:r>
              <a:rPr lang="zh-CN" altLang="en-US">
                <a:latin typeface="Arial" charset="0"/>
              </a:rPr>
              <a:t>、</a:t>
            </a:r>
            <a:r>
              <a:rPr lang="zh-CN" altLang="en-US">
                <a:latin typeface="Arial" charset="0"/>
                <a:hlinkClick r:id="" action="ppaction://noaction"/>
              </a:rPr>
              <a:t>树型结构</a:t>
            </a:r>
            <a:r>
              <a:rPr lang="zh-CN" altLang="en-US">
                <a:latin typeface="Arial" charset="0"/>
              </a:rPr>
              <a:t>、</a:t>
            </a:r>
            <a:r>
              <a:rPr lang="zh-CN" altLang="en-US">
                <a:latin typeface="Arial" charset="0"/>
                <a:hlinkClick r:id="rId2" action="ppaction://hlinksldjump"/>
              </a:rPr>
              <a:t>图状结构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9420"/>
                                        </p:tgtEl>
                                        <p:attrNameLst>
                                          <p:attrName>style.visibility</p:attrName>
                                        </p:attrNameLst>
                                      </p:cBhvr>
                                      <p:to>
                                        <p:strVal val="visible"/>
                                      </p:to>
                                    </p:set>
                                    <p:anim calcmode="lin" valueType="num">
                                      <p:cBhvr>
                                        <p:cTn id="7" dur="1000" fill="hold"/>
                                        <p:tgtEl>
                                          <p:spTgt spid="59420"/>
                                        </p:tgtEl>
                                        <p:attrNameLst>
                                          <p:attrName>ppt_w</p:attrName>
                                        </p:attrNameLst>
                                      </p:cBhvr>
                                      <p:tavLst>
                                        <p:tav tm="0">
                                          <p:val>
                                            <p:fltVal val="0"/>
                                          </p:val>
                                        </p:tav>
                                        <p:tav tm="100000">
                                          <p:val>
                                            <p:strVal val="#ppt_w"/>
                                          </p:val>
                                        </p:tav>
                                      </p:tavLst>
                                    </p:anim>
                                    <p:anim calcmode="lin" valueType="num">
                                      <p:cBhvr>
                                        <p:cTn id="8" dur="1000" fill="hold"/>
                                        <p:tgtEl>
                                          <p:spTgt spid="59420"/>
                                        </p:tgtEl>
                                        <p:attrNameLst>
                                          <p:attrName>ppt_h</p:attrName>
                                        </p:attrNameLst>
                                      </p:cBhvr>
                                      <p:tavLst>
                                        <p:tav tm="0">
                                          <p:val>
                                            <p:fltVal val="0"/>
                                          </p:val>
                                        </p:tav>
                                        <p:tav tm="100000">
                                          <p:val>
                                            <p:strVal val="#ppt_h"/>
                                          </p:val>
                                        </p:tav>
                                      </p:tavLst>
                                    </p:anim>
                                    <p:anim calcmode="lin" valueType="num">
                                      <p:cBhvr>
                                        <p:cTn id="9" dur="1000" fill="hold"/>
                                        <p:tgtEl>
                                          <p:spTgt spid="594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94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59421"/>
                                        </p:tgtEl>
                                        <p:attrNameLst>
                                          <p:attrName>style.visibility</p:attrName>
                                        </p:attrNameLst>
                                      </p:cBhvr>
                                      <p:to>
                                        <p:strVal val="visible"/>
                                      </p:to>
                                    </p:set>
                                    <p:animEffect transition="in" filter="checkerboard(across)">
                                      <p:cBhvr>
                                        <p:cTn id="15" dur="500"/>
                                        <p:tgtEl>
                                          <p:spTgt spid="59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2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4"/>
          <p:cNvSpPr>
            <a:spLocks noChangeArrowheads="1"/>
          </p:cNvSpPr>
          <p:nvPr/>
        </p:nvSpPr>
        <p:spPr bwMode="auto">
          <a:xfrm>
            <a:off x="8823325" y="82550"/>
            <a:ext cx="31591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8244" rIns="0" bIns="48244" anchor="ctr"/>
          <a:lstStyle/>
          <a:p>
            <a:pPr defTabSz="965200"/>
            <a:fld id="{F48613D1-6725-4B50-BE6B-14607A895E79}" type="slidenum">
              <a:rPr lang="zh-CN" altLang="en-US" sz="1700">
                <a:solidFill>
                  <a:schemeClr val="folHlink"/>
                </a:solidFill>
              </a:rPr>
              <a:pPr defTabSz="965200"/>
              <a:t>18</a:t>
            </a:fld>
            <a:endParaRPr lang="en-US" altLang="zh-CN" sz="1700">
              <a:solidFill>
                <a:schemeClr val="folHlink"/>
              </a:solidFill>
            </a:endParaRPr>
          </a:p>
        </p:txBody>
      </p:sp>
      <p:sp>
        <p:nvSpPr>
          <p:cNvPr id="71691" name="Text Box 1035"/>
          <p:cNvSpPr txBox="1">
            <a:spLocks noChangeArrowheads="1"/>
          </p:cNvSpPr>
          <p:nvPr/>
        </p:nvSpPr>
        <p:spPr bwMode="auto">
          <a:xfrm>
            <a:off x="611188" y="908050"/>
            <a:ext cx="8763000" cy="522288"/>
          </a:xfrm>
          <a:prstGeom prst="rect">
            <a:avLst/>
          </a:prstGeom>
          <a:noFill/>
          <a:ln w="9525">
            <a:noFill/>
            <a:miter lim="800000"/>
            <a:headEnd/>
            <a:tailEnd/>
          </a:ln>
          <a:effectLst/>
        </p:spPr>
        <p:txBody>
          <a:bodyPr>
            <a:spAutoFit/>
          </a:bodyPr>
          <a:lstStyle/>
          <a:p>
            <a:pPr algn="just">
              <a:lnSpc>
                <a:spcPct val="130000"/>
              </a:lnSpc>
              <a:defRPr/>
            </a:pPr>
            <a:r>
              <a:rPr lang="zh-CN" altLang="en-US" b="1" dirty="0">
                <a:effectLst>
                  <a:outerShdw blurRad="38100" dist="38100" dir="2700000" algn="tl">
                    <a:srgbClr val="000000"/>
                  </a:outerShdw>
                </a:effectLst>
                <a:ea typeface="幼圆" pitchFamily="49" charset="-122"/>
              </a:rPr>
              <a:t>例 一个大学的人事档案管理。</a:t>
            </a:r>
          </a:p>
        </p:txBody>
      </p:sp>
      <p:grpSp>
        <p:nvGrpSpPr>
          <p:cNvPr id="2" name="Group 1146"/>
          <p:cNvGrpSpPr>
            <a:grpSpLocks/>
          </p:cNvGrpSpPr>
          <p:nvPr/>
        </p:nvGrpSpPr>
        <p:grpSpPr bwMode="auto">
          <a:xfrm>
            <a:off x="304800" y="2057400"/>
            <a:ext cx="8382000" cy="3214688"/>
            <a:chOff x="192" y="1104"/>
            <a:chExt cx="5280" cy="2121"/>
          </a:xfrm>
        </p:grpSpPr>
        <p:sp>
          <p:nvSpPr>
            <p:cNvPr id="71713" name="Rectangle 1057"/>
            <p:cNvSpPr>
              <a:spLocks noChangeArrowheads="1"/>
            </p:cNvSpPr>
            <p:nvPr/>
          </p:nvSpPr>
          <p:spPr bwMode="auto">
            <a:xfrm>
              <a:off x="1443" y="1404"/>
              <a:ext cx="1247"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信息科学学院</a:t>
              </a:r>
            </a:p>
          </p:txBody>
        </p:sp>
        <p:sp>
          <p:nvSpPr>
            <p:cNvPr id="71715" name="Rectangle 1059"/>
            <p:cNvSpPr>
              <a:spLocks noChangeArrowheads="1"/>
            </p:cNvSpPr>
            <p:nvPr/>
          </p:nvSpPr>
          <p:spPr bwMode="auto">
            <a:xfrm>
              <a:off x="2805" y="1404"/>
              <a:ext cx="1247"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生命科学学院</a:t>
              </a:r>
            </a:p>
          </p:txBody>
        </p:sp>
        <p:sp>
          <p:nvSpPr>
            <p:cNvPr id="71717" name="Rectangle 1061"/>
            <p:cNvSpPr>
              <a:spLocks noChangeArrowheads="1"/>
            </p:cNvSpPr>
            <p:nvPr/>
          </p:nvSpPr>
          <p:spPr bwMode="auto">
            <a:xfrm>
              <a:off x="3600" y="1404"/>
              <a:ext cx="442" cy="201"/>
            </a:xfrm>
            <a:prstGeom prst="rect">
              <a:avLst/>
            </a:prstGeom>
            <a:noFill/>
            <a:ln w="9525">
              <a:noFill/>
              <a:miter lim="800000"/>
              <a:headEnd/>
              <a:tailEnd/>
            </a:ln>
          </p:spPr>
          <p:txBody>
            <a:bodyPr lIns="0" tIns="0" rIns="0" bIns="0">
              <a:spAutoFit/>
            </a:bodyPr>
            <a:lstStyle/>
            <a:p>
              <a:pPr algn="r">
                <a:defRPr/>
              </a:pPr>
              <a:r>
                <a:rPr lang="zh-CN" altLang="en-US" sz="2000" b="1">
                  <a:solidFill>
                    <a:schemeClr val="folHlink"/>
                  </a:solidFill>
                  <a:effectLst>
                    <a:outerShdw blurRad="38100" dist="38100" dir="2700000" algn="tl">
                      <a:srgbClr val="000000"/>
                    </a:outerShdw>
                  </a:effectLst>
                  <a:ea typeface="幼圆" pitchFamily="49" charset="-122"/>
                </a:rPr>
                <a:t>…</a:t>
              </a:r>
            </a:p>
          </p:txBody>
        </p:sp>
        <p:sp>
          <p:nvSpPr>
            <p:cNvPr id="71719" name="Rectangle 1063"/>
            <p:cNvSpPr>
              <a:spLocks noChangeArrowheads="1"/>
            </p:cNvSpPr>
            <p:nvPr/>
          </p:nvSpPr>
          <p:spPr bwMode="auto">
            <a:xfrm>
              <a:off x="4177" y="1404"/>
              <a:ext cx="1247"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环境科学学院</a:t>
              </a:r>
            </a:p>
          </p:txBody>
        </p:sp>
        <p:sp>
          <p:nvSpPr>
            <p:cNvPr id="71720" name="Rectangle 1064"/>
            <p:cNvSpPr>
              <a:spLocks noChangeArrowheads="1"/>
            </p:cNvSpPr>
            <p:nvPr/>
          </p:nvSpPr>
          <p:spPr bwMode="auto">
            <a:xfrm>
              <a:off x="866" y="1963"/>
              <a:ext cx="829"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计算机系</a:t>
              </a:r>
            </a:p>
          </p:txBody>
        </p:sp>
        <p:sp>
          <p:nvSpPr>
            <p:cNvPr id="22539" name="Rectangle 1065"/>
            <p:cNvSpPr>
              <a:spLocks noChangeArrowheads="1"/>
            </p:cNvSpPr>
            <p:nvPr/>
          </p:nvSpPr>
          <p:spPr bwMode="auto">
            <a:xfrm>
              <a:off x="1767" y="2010"/>
              <a:ext cx="16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ea typeface="幼圆" pitchFamily="49" charset="-122"/>
                </a:rPr>
                <a:t>    </a:t>
              </a:r>
              <a:endParaRPr lang="zh-CN" altLang="en-US" sz="2000">
                <a:ea typeface="幼圆" pitchFamily="49" charset="-122"/>
              </a:endParaRPr>
            </a:p>
          </p:txBody>
        </p:sp>
        <p:sp>
          <p:nvSpPr>
            <p:cNvPr id="71722" name="Rectangle 1066"/>
            <p:cNvSpPr>
              <a:spLocks noChangeArrowheads="1"/>
            </p:cNvSpPr>
            <p:nvPr/>
          </p:nvSpPr>
          <p:spPr bwMode="auto">
            <a:xfrm>
              <a:off x="1691" y="1963"/>
              <a:ext cx="828" cy="201"/>
            </a:xfrm>
            <a:prstGeom prst="rect">
              <a:avLst/>
            </a:prstGeom>
            <a:noFill/>
            <a:ln w="9525">
              <a:noFill/>
              <a:miter lim="800000"/>
              <a:headEnd/>
              <a:tailEnd/>
            </a:ln>
          </p:spPr>
          <p:txBody>
            <a:bodyPr lIns="0" tIns="0" rIns="0" bIns="0">
              <a:spAutoFit/>
            </a:bodyPr>
            <a:lstStyle/>
            <a:p>
              <a:pPr>
                <a:defRPr/>
              </a:pPr>
              <a:r>
                <a:rPr lang="zh-CN" altLang="en-US" sz="2000" b="1" dirty="0">
                  <a:solidFill>
                    <a:schemeClr val="folHlink"/>
                  </a:solidFill>
                  <a:effectLst>
                    <a:outerShdw blurRad="38100" dist="38100" dir="2700000" algn="tl">
                      <a:srgbClr val="000000"/>
                    </a:outerShdw>
                  </a:effectLst>
                  <a:ea typeface="幼圆" pitchFamily="49" charset="-122"/>
                </a:rPr>
                <a:t>电子学</a:t>
              </a:r>
              <a:r>
                <a:rPr lang="zh-CN" altLang="en-US" sz="2000" dirty="0">
                  <a:solidFill>
                    <a:srgbClr val="000000"/>
                  </a:solidFill>
                  <a:ea typeface="幼圆" pitchFamily="49" charset="-122"/>
                </a:rPr>
                <a:t>系</a:t>
              </a:r>
              <a:endParaRPr lang="zh-CN" altLang="en-US" sz="2000" dirty="0">
                <a:ea typeface="幼圆" pitchFamily="49" charset="-122"/>
              </a:endParaRPr>
            </a:p>
          </p:txBody>
        </p:sp>
        <p:sp>
          <p:nvSpPr>
            <p:cNvPr id="22541" name="Rectangle 1067"/>
            <p:cNvSpPr>
              <a:spLocks noChangeArrowheads="1"/>
            </p:cNvSpPr>
            <p:nvPr/>
          </p:nvSpPr>
          <p:spPr bwMode="auto">
            <a:xfrm>
              <a:off x="2419" y="2010"/>
              <a:ext cx="16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ea typeface="幼圆" pitchFamily="49" charset="-122"/>
                </a:rPr>
                <a:t>    </a:t>
              </a:r>
              <a:endParaRPr lang="zh-CN" altLang="en-US" sz="2000">
                <a:ea typeface="幼圆" pitchFamily="49" charset="-122"/>
              </a:endParaRPr>
            </a:p>
          </p:txBody>
        </p:sp>
        <p:sp>
          <p:nvSpPr>
            <p:cNvPr id="71724" name="Rectangle 1068"/>
            <p:cNvSpPr>
              <a:spLocks noChangeArrowheads="1"/>
            </p:cNvSpPr>
            <p:nvPr/>
          </p:nvSpPr>
          <p:spPr bwMode="auto">
            <a:xfrm>
              <a:off x="2417" y="1963"/>
              <a:ext cx="828" cy="201"/>
            </a:xfrm>
            <a:prstGeom prst="rect">
              <a:avLst/>
            </a:prstGeom>
            <a:noFill/>
            <a:ln w="9525">
              <a:noFill/>
              <a:miter lim="800000"/>
              <a:headEnd/>
              <a:tailEnd/>
            </a:ln>
          </p:spPr>
          <p:txBody>
            <a:bodyPr lIns="0" tIns="0" rIns="0" bIns="0">
              <a:spAutoFit/>
            </a:bodyPr>
            <a:lstStyle/>
            <a:p>
              <a:pPr>
                <a:defRPr/>
              </a:pPr>
              <a:r>
                <a:rPr lang="zh-CN" altLang="en-US" sz="2000" b="1" dirty="0">
                  <a:solidFill>
                    <a:schemeClr val="folHlink"/>
                  </a:solidFill>
                  <a:effectLst>
                    <a:outerShdw blurRad="38100" dist="38100" dir="2700000" algn="tl">
                      <a:srgbClr val="000000"/>
                    </a:outerShdw>
                  </a:effectLst>
                  <a:ea typeface="幼圆" pitchFamily="49" charset="-122"/>
                </a:rPr>
                <a:t>自动化</a:t>
              </a:r>
              <a:r>
                <a:rPr lang="zh-CN" altLang="en-US" sz="2000" dirty="0">
                  <a:solidFill>
                    <a:srgbClr val="000000"/>
                  </a:solidFill>
                  <a:ea typeface="幼圆" pitchFamily="49" charset="-122"/>
                </a:rPr>
                <a:t>系</a:t>
              </a:r>
              <a:endParaRPr lang="zh-CN" altLang="en-US" sz="2000" dirty="0">
                <a:ea typeface="幼圆" pitchFamily="49" charset="-122"/>
              </a:endParaRPr>
            </a:p>
          </p:txBody>
        </p:sp>
        <p:sp>
          <p:nvSpPr>
            <p:cNvPr id="22543" name="Rectangle 1075"/>
            <p:cNvSpPr>
              <a:spLocks noChangeArrowheads="1"/>
            </p:cNvSpPr>
            <p:nvPr/>
          </p:nvSpPr>
          <p:spPr bwMode="auto">
            <a:xfrm>
              <a:off x="818" y="2399"/>
              <a:ext cx="12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ea typeface="幼圆" pitchFamily="49" charset="-122"/>
                </a:rPr>
                <a:t>   </a:t>
              </a:r>
              <a:endParaRPr lang="zh-CN" altLang="en-US" sz="2000">
                <a:ea typeface="幼圆" pitchFamily="49" charset="-122"/>
              </a:endParaRPr>
            </a:p>
          </p:txBody>
        </p:sp>
        <p:sp>
          <p:nvSpPr>
            <p:cNvPr id="22544" name="Rectangle 1076"/>
            <p:cNvSpPr>
              <a:spLocks noChangeArrowheads="1"/>
            </p:cNvSpPr>
            <p:nvPr/>
          </p:nvSpPr>
          <p:spPr bwMode="auto">
            <a:xfrm>
              <a:off x="1083" y="2399"/>
              <a:ext cx="8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ea typeface="幼圆" pitchFamily="49" charset="-122"/>
                </a:rPr>
                <a:t>  </a:t>
              </a:r>
              <a:endParaRPr lang="zh-CN" altLang="en-US" sz="2000">
                <a:ea typeface="幼圆" pitchFamily="49" charset="-122"/>
              </a:endParaRPr>
            </a:p>
          </p:txBody>
        </p:sp>
        <p:sp>
          <p:nvSpPr>
            <p:cNvPr id="71733" name="Rectangle 1077"/>
            <p:cNvSpPr>
              <a:spLocks noChangeArrowheads="1"/>
            </p:cNvSpPr>
            <p:nvPr/>
          </p:nvSpPr>
          <p:spPr bwMode="auto">
            <a:xfrm>
              <a:off x="712" y="2496"/>
              <a:ext cx="414"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教师</a:t>
              </a:r>
            </a:p>
          </p:txBody>
        </p:sp>
        <p:sp>
          <p:nvSpPr>
            <p:cNvPr id="22546" name="Rectangle 1078"/>
            <p:cNvSpPr>
              <a:spLocks noChangeArrowheads="1"/>
            </p:cNvSpPr>
            <p:nvPr/>
          </p:nvSpPr>
          <p:spPr bwMode="auto">
            <a:xfrm>
              <a:off x="1397" y="2399"/>
              <a:ext cx="16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ea typeface="幼圆" pitchFamily="49" charset="-122"/>
                </a:rPr>
                <a:t>    </a:t>
              </a:r>
              <a:endParaRPr lang="zh-CN" altLang="en-US" sz="2000">
                <a:ea typeface="幼圆" pitchFamily="49" charset="-122"/>
              </a:endParaRPr>
            </a:p>
          </p:txBody>
        </p:sp>
        <p:sp>
          <p:nvSpPr>
            <p:cNvPr id="71735" name="Rectangle 1079"/>
            <p:cNvSpPr>
              <a:spLocks noChangeArrowheads="1"/>
            </p:cNvSpPr>
            <p:nvPr/>
          </p:nvSpPr>
          <p:spPr bwMode="auto">
            <a:xfrm>
              <a:off x="1306" y="2496"/>
              <a:ext cx="415" cy="201"/>
            </a:xfrm>
            <a:prstGeom prst="rect">
              <a:avLst/>
            </a:prstGeom>
            <a:noFill/>
            <a:ln w="9525">
              <a:noFill/>
              <a:miter lim="800000"/>
              <a:headEnd/>
              <a:tailEnd/>
            </a:ln>
          </p:spPr>
          <p:txBody>
            <a:bodyPr lIns="0" tIns="0" rIns="0" bIns="0">
              <a:spAutoFit/>
            </a:bodyPr>
            <a:lstStyle/>
            <a:p>
              <a:pPr>
                <a:defRPr/>
              </a:pPr>
              <a:r>
                <a:rPr lang="zh-CN" altLang="en-US" sz="2000" b="1" dirty="0">
                  <a:solidFill>
                    <a:schemeClr val="folHlink"/>
                  </a:solidFill>
                  <a:effectLst>
                    <a:outerShdw blurRad="38100" dist="38100" dir="2700000" algn="tl">
                      <a:srgbClr val="000000"/>
                    </a:outerShdw>
                  </a:effectLst>
                  <a:ea typeface="幼圆" pitchFamily="49" charset="-122"/>
                </a:rPr>
                <a:t>学生</a:t>
              </a:r>
            </a:p>
          </p:txBody>
        </p:sp>
        <p:sp>
          <p:nvSpPr>
            <p:cNvPr id="22548" name="Rectangle 1089"/>
            <p:cNvSpPr>
              <a:spLocks noChangeArrowheads="1"/>
            </p:cNvSpPr>
            <p:nvPr/>
          </p:nvSpPr>
          <p:spPr bwMode="auto">
            <a:xfrm>
              <a:off x="754" y="2834"/>
              <a:ext cx="80"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zh-CN" altLang="en-US" sz="2000">
                  <a:solidFill>
                    <a:srgbClr val="000000"/>
                  </a:solidFill>
                  <a:ea typeface="幼圆" pitchFamily="49" charset="-122"/>
                </a:rPr>
                <a:t>  </a:t>
              </a:r>
              <a:endParaRPr lang="zh-CN" altLang="en-US" sz="2000">
                <a:ea typeface="幼圆" pitchFamily="49" charset="-122"/>
              </a:endParaRPr>
            </a:p>
          </p:txBody>
        </p:sp>
        <p:sp>
          <p:nvSpPr>
            <p:cNvPr id="71746" name="Rectangle 1090"/>
            <p:cNvSpPr>
              <a:spLocks noChangeArrowheads="1"/>
            </p:cNvSpPr>
            <p:nvPr/>
          </p:nvSpPr>
          <p:spPr bwMode="auto">
            <a:xfrm>
              <a:off x="192" y="3024"/>
              <a:ext cx="611"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教师1</a:t>
              </a:r>
            </a:p>
          </p:txBody>
        </p:sp>
        <p:sp>
          <p:nvSpPr>
            <p:cNvPr id="71750" name="Rectangle 1094"/>
            <p:cNvSpPr>
              <a:spLocks noChangeArrowheads="1"/>
            </p:cNvSpPr>
            <p:nvPr/>
          </p:nvSpPr>
          <p:spPr bwMode="auto">
            <a:xfrm>
              <a:off x="1054" y="3024"/>
              <a:ext cx="611"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教师</a:t>
              </a:r>
              <a:r>
                <a:rPr lang="en-US" altLang="zh-CN" sz="2000" b="1" i="1">
                  <a:solidFill>
                    <a:schemeClr val="folHlink"/>
                  </a:solidFill>
                  <a:effectLst>
                    <a:outerShdw blurRad="38100" dist="38100" dir="2700000" algn="tl">
                      <a:srgbClr val="000000"/>
                    </a:outerShdw>
                  </a:effectLst>
                  <a:ea typeface="幼圆" pitchFamily="49" charset="-122"/>
                </a:rPr>
                <a:t>m</a:t>
              </a:r>
            </a:p>
          </p:txBody>
        </p:sp>
        <p:sp>
          <p:nvSpPr>
            <p:cNvPr id="22551" name="Line 1097"/>
            <p:cNvSpPr>
              <a:spLocks noChangeShapeType="1"/>
            </p:cNvSpPr>
            <p:nvPr/>
          </p:nvSpPr>
          <p:spPr bwMode="auto">
            <a:xfrm flipH="1">
              <a:off x="1940" y="1104"/>
              <a:ext cx="1303" cy="258"/>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2" name="Line 1098"/>
            <p:cNvSpPr>
              <a:spLocks noChangeShapeType="1"/>
            </p:cNvSpPr>
            <p:nvPr/>
          </p:nvSpPr>
          <p:spPr bwMode="auto">
            <a:xfrm>
              <a:off x="3243" y="1104"/>
              <a:ext cx="1300" cy="258"/>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3" name="Line 1099"/>
            <p:cNvSpPr>
              <a:spLocks noChangeShapeType="1"/>
            </p:cNvSpPr>
            <p:nvPr/>
          </p:nvSpPr>
          <p:spPr bwMode="auto">
            <a:xfrm>
              <a:off x="1940" y="1662"/>
              <a:ext cx="1" cy="25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4" name="Line 1100"/>
            <p:cNvSpPr>
              <a:spLocks noChangeShapeType="1"/>
            </p:cNvSpPr>
            <p:nvPr/>
          </p:nvSpPr>
          <p:spPr bwMode="auto">
            <a:xfrm flipH="1">
              <a:off x="1217" y="1662"/>
              <a:ext cx="723" cy="25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5" name="Line 1101"/>
            <p:cNvSpPr>
              <a:spLocks noChangeShapeType="1"/>
            </p:cNvSpPr>
            <p:nvPr/>
          </p:nvSpPr>
          <p:spPr bwMode="auto">
            <a:xfrm>
              <a:off x="1940" y="1662"/>
              <a:ext cx="724" cy="25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6" name="Line 1102"/>
            <p:cNvSpPr>
              <a:spLocks noChangeShapeType="1"/>
            </p:cNvSpPr>
            <p:nvPr/>
          </p:nvSpPr>
          <p:spPr bwMode="auto">
            <a:xfrm flipH="1">
              <a:off x="853" y="2186"/>
              <a:ext cx="288" cy="25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7" name="Line 1103"/>
            <p:cNvSpPr>
              <a:spLocks noChangeShapeType="1"/>
            </p:cNvSpPr>
            <p:nvPr/>
          </p:nvSpPr>
          <p:spPr bwMode="auto">
            <a:xfrm>
              <a:off x="1141" y="2186"/>
              <a:ext cx="291" cy="25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8" name="Line 1104"/>
            <p:cNvSpPr>
              <a:spLocks noChangeShapeType="1"/>
            </p:cNvSpPr>
            <p:nvPr/>
          </p:nvSpPr>
          <p:spPr bwMode="auto">
            <a:xfrm>
              <a:off x="859" y="2737"/>
              <a:ext cx="1" cy="258"/>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59" name="Line 1105"/>
            <p:cNvSpPr>
              <a:spLocks noChangeShapeType="1"/>
            </p:cNvSpPr>
            <p:nvPr/>
          </p:nvSpPr>
          <p:spPr bwMode="auto">
            <a:xfrm flipH="1">
              <a:off x="570" y="2737"/>
              <a:ext cx="289" cy="258"/>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0" name="Line 1106"/>
            <p:cNvSpPr>
              <a:spLocks noChangeShapeType="1"/>
            </p:cNvSpPr>
            <p:nvPr/>
          </p:nvSpPr>
          <p:spPr bwMode="auto">
            <a:xfrm>
              <a:off x="859" y="2737"/>
              <a:ext cx="289" cy="258"/>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1" name="Line 1107"/>
            <p:cNvSpPr>
              <a:spLocks noChangeShapeType="1"/>
            </p:cNvSpPr>
            <p:nvPr/>
          </p:nvSpPr>
          <p:spPr bwMode="auto">
            <a:xfrm>
              <a:off x="4652" y="1662"/>
              <a:ext cx="4" cy="25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2" name="Line 1108"/>
            <p:cNvSpPr>
              <a:spLocks noChangeShapeType="1"/>
            </p:cNvSpPr>
            <p:nvPr/>
          </p:nvSpPr>
          <p:spPr bwMode="auto">
            <a:xfrm flipH="1">
              <a:off x="3929" y="1662"/>
              <a:ext cx="722" cy="25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63" name="Line 1109"/>
            <p:cNvSpPr>
              <a:spLocks noChangeShapeType="1"/>
            </p:cNvSpPr>
            <p:nvPr/>
          </p:nvSpPr>
          <p:spPr bwMode="auto">
            <a:xfrm>
              <a:off x="4655" y="1662"/>
              <a:ext cx="721" cy="259"/>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70" name="Rectangle 1114"/>
            <p:cNvSpPr>
              <a:spLocks noChangeArrowheads="1"/>
            </p:cNvSpPr>
            <p:nvPr/>
          </p:nvSpPr>
          <p:spPr bwMode="auto">
            <a:xfrm>
              <a:off x="3559" y="1963"/>
              <a:ext cx="441" cy="201"/>
            </a:xfrm>
            <a:prstGeom prst="rect">
              <a:avLst/>
            </a:prstGeom>
            <a:noFill/>
            <a:ln w="9525">
              <a:noFill/>
              <a:miter lim="800000"/>
              <a:headEnd/>
              <a:tailEnd/>
            </a:ln>
          </p:spPr>
          <p:txBody>
            <a:bodyPr lIns="0" tIns="0" rIns="0" bIns="0">
              <a:spAutoFit/>
            </a:bodyPr>
            <a:lstStyle/>
            <a:p>
              <a:pPr algn="r">
                <a:defRPr/>
              </a:pPr>
              <a:r>
                <a:rPr lang="zh-CN" altLang="en-US" sz="2000" b="1">
                  <a:solidFill>
                    <a:schemeClr val="folHlink"/>
                  </a:solidFill>
                  <a:effectLst>
                    <a:outerShdw blurRad="38100" dist="38100" dir="2700000" algn="tl">
                      <a:srgbClr val="000000"/>
                    </a:outerShdw>
                  </a:effectLst>
                  <a:ea typeface="幼圆" pitchFamily="49" charset="-122"/>
                </a:rPr>
                <a:t>…</a:t>
              </a:r>
            </a:p>
          </p:txBody>
        </p:sp>
        <p:sp>
          <p:nvSpPr>
            <p:cNvPr id="71771" name="Rectangle 1115"/>
            <p:cNvSpPr>
              <a:spLocks noChangeArrowheads="1"/>
            </p:cNvSpPr>
            <p:nvPr/>
          </p:nvSpPr>
          <p:spPr bwMode="auto">
            <a:xfrm>
              <a:off x="4310" y="1963"/>
              <a:ext cx="442" cy="201"/>
            </a:xfrm>
            <a:prstGeom prst="rect">
              <a:avLst/>
            </a:prstGeom>
            <a:noFill/>
            <a:ln w="9525">
              <a:noFill/>
              <a:miter lim="800000"/>
              <a:headEnd/>
              <a:tailEnd/>
            </a:ln>
          </p:spPr>
          <p:txBody>
            <a:bodyPr lIns="0" tIns="0" rIns="0" bIns="0">
              <a:spAutoFit/>
            </a:bodyPr>
            <a:lstStyle/>
            <a:p>
              <a:pPr algn="r">
                <a:defRPr/>
              </a:pPr>
              <a:r>
                <a:rPr lang="zh-CN" altLang="en-US" sz="2000" b="1">
                  <a:solidFill>
                    <a:schemeClr val="folHlink"/>
                  </a:solidFill>
                  <a:effectLst>
                    <a:outerShdw blurRad="38100" dist="38100" dir="2700000" algn="tl">
                      <a:srgbClr val="000000"/>
                    </a:outerShdw>
                  </a:effectLst>
                  <a:ea typeface="幼圆" pitchFamily="49" charset="-122"/>
                </a:rPr>
                <a:t>…</a:t>
              </a:r>
            </a:p>
          </p:txBody>
        </p:sp>
        <p:sp>
          <p:nvSpPr>
            <p:cNvPr id="71772" name="Rectangle 1116"/>
            <p:cNvSpPr>
              <a:spLocks noChangeArrowheads="1"/>
            </p:cNvSpPr>
            <p:nvPr/>
          </p:nvSpPr>
          <p:spPr bwMode="auto">
            <a:xfrm>
              <a:off x="5030" y="1963"/>
              <a:ext cx="442" cy="201"/>
            </a:xfrm>
            <a:prstGeom prst="rect">
              <a:avLst/>
            </a:prstGeom>
            <a:noFill/>
            <a:ln w="9525">
              <a:noFill/>
              <a:miter lim="800000"/>
              <a:headEnd/>
              <a:tailEnd/>
            </a:ln>
          </p:spPr>
          <p:txBody>
            <a:bodyPr lIns="0" tIns="0" rIns="0" bIns="0">
              <a:spAutoFit/>
            </a:bodyPr>
            <a:lstStyle/>
            <a:p>
              <a:pPr algn="r">
                <a:defRPr/>
              </a:pPr>
              <a:r>
                <a:rPr lang="zh-CN" altLang="en-US" sz="2000" b="1">
                  <a:solidFill>
                    <a:schemeClr val="folHlink"/>
                  </a:solidFill>
                  <a:effectLst>
                    <a:outerShdw blurRad="38100" dist="38100" dir="2700000" algn="tl">
                      <a:srgbClr val="000000"/>
                    </a:outerShdw>
                  </a:effectLst>
                  <a:ea typeface="幼圆" pitchFamily="49" charset="-122"/>
                </a:rPr>
                <a:t>…</a:t>
              </a:r>
            </a:p>
          </p:txBody>
        </p:sp>
        <p:sp>
          <p:nvSpPr>
            <p:cNvPr id="22567" name="Line 1119"/>
            <p:cNvSpPr>
              <a:spLocks noChangeShapeType="1"/>
            </p:cNvSpPr>
            <p:nvPr/>
          </p:nvSpPr>
          <p:spPr bwMode="auto">
            <a:xfrm>
              <a:off x="3236" y="1104"/>
              <a:ext cx="0" cy="3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76" name="Rectangle 1120"/>
            <p:cNvSpPr>
              <a:spLocks noChangeArrowheads="1"/>
            </p:cNvSpPr>
            <p:nvPr/>
          </p:nvSpPr>
          <p:spPr bwMode="auto">
            <a:xfrm>
              <a:off x="800" y="2976"/>
              <a:ext cx="352"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a:t>
              </a:r>
            </a:p>
          </p:txBody>
        </p:sp>
        <p:sp>
          <p:nvSpPr>
            <p:cNvPr id="71777" name="Rectangle 1121"/>
            <p:cNvSpPr>
              <a:spLocks noChangeArrowheads="1"/>
            </p:cNvSpPr>
            <p:nvPr/>
          </p:nvSpPr>
          <p:spPr bwMode="auto">
            <a:xfrm>
              <a:off x="1893" y="2487"/>
              <a:ext cx="358"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a:t>
              </a:r>
            </a:p>
          </p:txBody>
        </p:sp>
        <p:sp>
          <p:nvSpPr>
            <p:cNvPr id="71778" name="Rectangle 1122"/>
            <p:cNvSpPr>
              <a:spLocks noChangeArrowheads="1"/>
            </p:cNvSpPr>
            <p:nvPr/>
          </p:nvSpPr>
          <p:spPr bwMode="auto">
            <a:xfrm>
              <a:off x="2630" y="2487"/>
              <a:ext cx="359" cy="201"/>
            </a:xfrm>
            <a:prstGeom prst="rect">
              <a:avLst/>
            </a:prstGeom>
            <a:noFill/>
            <a:ln w="9525">
              <a:noFill/>
              <a:miter lim="800000"/>
              <a:headEnd/>
              <a:tailEnd/>
            </a:ln>
          </p:spPr>
          <p:txBody>
            <a:bodyPr lIns="0" tIns="0" rIns="0" bIns="0">
              <a:spAutoFit/>
            </a:bodyPr>
            <a:lstStyle/>
            <a:p>
              <a:pPr>
                <a:defRPr/>
              </a:pPr>
              <a:r>
                <a:rPr lang="zh-CN" altLang="en-US" sz="2000" b="1">
                  <a:solidFill>
                    <a:schemeClr val="folHlink"/>
                  </a:solidFill>
                  <a:effectLst>
                    <a:outerShdw blurRad="38100" dist="38100" dir="2700000" algn="tl">
                      <a:srgbClr val="000000"/>
                    </a:outerShdw>
                  </a:effectLst>
                  <a:ea typeface="幼圆" pitchFamily="49" charset="-122"/>
                </a:rPr>
                <a:t>…</a:t>
              </a:r>
            </a:p>
          </p:txBody>
        </p:sp>
      </p:grpSp>
      <p:sp>
        <p:nvSpPr>
          <p:cNvPr id="71782" name="Text Box 1126"/>
          <p:cNvSpPr txBox="1">
            <a:spLocks noChangeArrowheads="1"/>
          </p:cNvSpPr>
          <p:nvPr/>
        </p:nvSpPr>
        <p:spPr bwMode="auto">
          <a:xfrm>
            <a:off x="228600" y="5588000"/>
            <a:ext cx="8763000" cy="10017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just">
              <a:lnSpc>
                <a:spcPct val="130000"/>
              </a:lnSpc>
              <a:defRPr/>
            </a:pPr>
            <a:r>
              <a:rPr lang="zh-CN" altLang="en-US" b="1" dirty="0">
                <a:solidFill>
                  <a:schemeClr val="tx1"/>
                </a:solidFill>
                <a:effectLst>
                  <a:outerShdw blurRad="38100" dist="38100" dir="2700000" algn="tl">
                    <a:srgbClr val="000000"/>
                  </a:outerShdw>
                </a:effectLst>
                <a:ea typeface="幼圆" pitchFamily="49" charset="-122"/>
              </a:rPr>
              <a:t>        在这种数据结构中，数据元素间存在的是一</a:t>
            </a:r>
            <a:r>
              <a:rPr lang="zh-CN" altLang="en-US" b="1" dirty="0">
                <a:solidFill>
                  <a:schemeClr val="tx1"/>
                </a:solidFill>
                <a:effectLst>
                  <a:outerShdw blurRad="38100" dist="38100" dir="2700000" algn="tl">
                    <a:srgbClr val="000000"/>
                  </a:outerShdw>
                </a:effectLst>
                <a:latin typeface="宋体" pitchFamily="2" charset="-122"/>
                <a:ea typeface="幼圆" pitchFamily="49" charset="-122"/>
              </a:rPr>
              <a:t>种 </a:t>
            </a:r>
            <a:r>
              <a:rPr lang="zh-CN" altLang="en-US" b="1" dirty="0">
                <a:solidFill>
                  <a:schemeClr val="tx1"/>
                </a:solidFill>
                <a:effectLst>
                  <a:outerShdw blurRad="38100" dist="38100" dir="2700000" algn="tl">
                    <a:srgbClr val="000000"/>
                  </a:outerShdw>
                </a:effectLst>
                <a:ea typeface="幼圆" pitchFamily="49" charset="-122"/>
              </a:rPr>
              <a:t>“</a:t>
            </a:r>
            <a:r>
              <a:rPr lang="zh-CN" altLang="en-US" b="1" dirty="0">
                <a:solidFill>
                  <a:schemeClr val="tx1"/>
                </a:solidFill>
                <a:effectLst>
                  <a:outerShdw blurRad="38100" dist="38100" dir="2700000" algn="tl">
                    <a:srgbClr val="000000"/>
                  </a:outerShdw>
                </a:effectLst>
                <a:latin typeface="宋体" pitchFamily="2" charset="-122"/>
                <a:ea typeface="幼圆" pitchFamily="49" charset="-122"/>
              </a:rPr>
              <a:t>一个对多个</a:t>
            </a:r>
            <a:r>
              <a:rPr lang="zh-CN" altLang="en-US" b="1" dirty="0">
                <a:solidFill>
                  <a:schemeClr val="tx1"/>
                </a:solidFill>
                <a:effectLst>
                  <a:outerShdw blurRad="38100" dist="38100" dir="2700000" algn="tl">
                    <a:srgbClr val="000000"/>
                  </a:outerShdw>
                </a:effectLst>
                <a:ea typeface="幼圆" pitchFamily="49" charset="-122"/>
              </a:rPr>
              <a:t>” 的层次关系，称为树型数据结构。</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1691"/>
                                        </p:tgtEl>
                                        <p:attrNameLst>
                                          <p:attrName>style.visibility</p:attrName>
                                        </p:attrNameLst>
                                      </p:cBhvr>
                                      <p:to>
                                        <p:strVal val="visible"/>
                                      </p:to>
                                    </p:set>
                                    <p:animEffect transition="in" filter="barn(outVertical)">
                                      <p:cBhvr>
                                        <p:cTn id="7" dur="500"/>
                                        <p:tgtEl>
                                          <p:spTgt spid="71691"/>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1782"/>
                                        </p:tgtEl>
                                        <p:attrNameLst>
                                          <p:attrName>style.visibility</p:attrName>
                                        </p:attrNameLst>
                                      </p:cBhvr>
                                      <p:to>
                                        <p:strVal val="visible"/>
                                      </p:to>
                                    </p:set>
                                    <p:animEffect transition="in" filter="blinds(horizontal)">
                                      <p:cBhvr>
                                        <p:cTn id="16" dur="500"/>
                                        <p:tgtEl>
                                          <p:spTgt spid="71782"/>
                                        </p:tgtEl>
                                      </p:cBhvr>
                                    </p:animEffect>
                                  </p:childTnLst>
                                  <p:subTnLst>
                                    <p:audio>
                                      <p:cMediaNode>
                                        <p:cTn display="0" masterRel="sameClick">
                                          <p:stCondLst>
                                            <p:cond evt="begin" delay="0">
                                              <p:tn val="1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1" grpId="0" autoUpdateAnimBg="0"/>
      <p:bldP spid="71782"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latin typeface="宋体" pitchFamily="2" charset="-122"/>
              </a:rPr>
              <a:t>图状结构或网状结构关系 </a:t>
            </a:r>
          </a:p>
        </p:txBody>
      </p:sp>
      <p:sp>
        <p:nvSpPr>
          <p:cNvPr id="23555" name="Rectangle 3"/>
          <p:cNvSpPr>
            <a:spLocks noGrp="1" noChangeArrowheads="1"/>
          </p:cNvSpPr>
          <p:nvPr>
            <p:ph type="body" idx="1"/>
          </p:nvPr>
        </p:nvSpPr>
        <p:spPr>
          <a:xfrm>
            <a:off x="1066800" y="2101850"/>
            <a:ext cx="7772400" cy="1763713"/>
          </a:xfrm>
        </p:spPr>
        <p:txBody>
          <a:bodyPr/>
          <a:lstStyle/>
          <a:p>
            <a:pPr eaLnBrk="1" hangingPunct="1"/>
            <a:r>
              <a:rPr lang="zh-CN" altLang="en-US" b="1" smtClean="0">
                <a:solidFill>
                  <a:srgbClr val="FF00FF"/>
                </a:solidFill>
              </a:rPr>
              <a:t>定义：</a:t>
            </a:r>
            <a:endParaRPr lang="zh-CN" altLang="en-US" b="1" smtClean="0">
              <a:latin typeface="宋体" pitchFamily="2" charset="-122"/>
            </a:endParaRPr>
          </a:p>
          <a:p>
            <a:pPr eaLnBrk="1" hangingPunct="1">
              <a:buFont typeface="Wingdings" pitchFamily="2" charset="2"/>
              <a:buNone/>
            </a:pPr>
            <a:r>
              <a:rPr lang="zh-CN" altLang="en-US" b="1" smtClean="0"/>
              <a:t>		数据元素</a:t>
            </a:r>
            <a:r>
              <a:rPr lang="zh-CN" altLang="en-US" b="1" smtClean="0">
                <a:latin typeface="宋体" pitchFamily="2" charset="-122"/>
              </a:rPr>
              <a:t>之间存在着多对多的任意关系。</a:t>
            </a:r>
            <a:endParaRPr lang="zh-CN" altLang="en-US" b="1" smtClean="0"/>
          </a:p>
        </p:txBody>
      </p:sp>
      <p:sp>
        <p:nvSpPr>
          <p:cNvPr id="60439" name="Text Box 23"/>
          <p:cNvSpPr txBox="1">
            <a:spLocks noChangeArrowheads="1"/>
          </p:cNvSpPr>
          <p:nvPr/>
        </p:nvSpPr>
        <p:spPr bwMode="auto">
          <a:xfrm>
            <a:off x="1066800" y="4114800"/>
            <a:ext cx="2057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a:solidFill>
                  <a:srgbClr val="FF3300"/>
                </a:solidFill>
              </a:rPr>
              <a:t>例如：</a:t>
            </a:r>
          </a:p>
        </p:txBody>
      </p:sp>
      <p:grpSp>
        <p:nvGrpSpPr>
          <p:cNvPr id="60440" name="Group 24"/>
          <p:cNvGrpSpPr>
            <a:grpSpLocks/>
          </p:cNvGrpSpPr>
          <p:nvPr/>
        </p:nvGrpSpPr>
        <p:grpSpPr bwMode="auto">
          <a:xfrm>
            <a:off x="4267200" y="4267200"/>
            <a:ext cx="4140200" cy="1524000"/>
            <a:chOff x="2688" y="2928"/>
            <a:chExt cx="2608" cy="579"/>
          </a:xfrm>
        </p:grpSpPr>
        <p:sp>
          <p:nvSpPr>
            <p:cNvPr id="23559" name="Line 25"/>
            <p:cNvSpPr>
              <a:spLocks noChangeShapeType="1"/>
            </p:cNvSpPr>
            <p:nvPr/>
          </p:nvSpPr>
          <p:spPr bwMode="auto">
            <a:xfrm>
              <a:off x="3907" y="3486"/>
              <a:ext cx="109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0" name="Line 26"/>
            <p:cNvSpPr>
              <a:spLocks noChangeShapeType="1"/>
            </p:cNvSpPr>
            <p:nvPr/>
          </p:nvSpPr>
          <p:spPr bwMode="auto">
            <a:xfrm flipV="1">
              <a:off x="3221" y="2998"/>
              <a:ext cx="823"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1" name="Line 27"/>
            <p:cNvSpPr>
              <a:spLocks noChangeShapeType="1"/>
            </p:cNvSpPr>
            <p:nvPr/>
          </p:nvSpPr>
          <p:spPr bwMode="auto">
            <a:xfrm>
              <a:off x="4044" y="2998"/>
              <a:ext cx="1233" cy="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2" name="Line 28"/>
            <p:cNvSpPr>
              <a:spLocks noChangeShapeType="1"/>
            </p:cNvSpPr>
            <p:nvPr/>
          </p:nvSpPr>
          <p:spPr bwMode="auto">
            <a:xfrm flipH="1">
              <a:off x="4455" y="3079"/>
              <a:ext cx="822" cy="1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3" name="Line 29"/>
            <p:cNvSpPr>
              <a:spLocks noChangeShapeType="1"/>
            </p:cNvSpPr>
            <p:nvPr/>
          </p:nvSpPr>
          <p:spPr bwMode="auto">
            <a:xfrm flipH="1">
              <a:off x="3907" y="2998"/>
              <a:ext cx="137" cy="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4" name="Line 30"/>
            <p:cNvSpPr>
              <a:spLocks noChangeShapeType="1"/>
            </p:cNvSpPr>
            <p:nvPr/>
          </p:nvSpPr>
          <p:spPr bwMode="auto">
            <a:xfrm>
              <a:off x="3221" y="3405"/>
              <a:ext cx="686" cy="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5" name="Line 31"/>
            <p:cNvSpPr>
              <a:spLocks noChangeShapeType="1"/>
            </p:cNvSpPr>
            <p:nvPr/>
          </p:nvSpPr>
          <p:spPr bwMode="auto">
            <a:xfrm>
              <a:off x="4044" y="2998"/>
              <a:ext cx="411"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6" name="Line 32"/>
            <p:cNvSpPr>
              <a:spLocks noChangeShapeType="1"/>
            </p:cNvSpPr>
            <p:nvPr/>
          </p:nvSpPr>
          <p:spPr bwMode="auto">
            <a:xfrm flipV="1">
              <a:off x="3907" y="3242"/>
              <a:ext cx="548"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7" name="Line 33"/>
            <p:cNvSpPr>
              <a:spLocks noChangeShapeType="1"/>
            </p:cNvSpPr>
            <p:nvPr/>
          </p:nvSpPr>
          <p:spPr bwMode="auto">
            <a:xfrm flipH="1">
              <a:off x="5003" y="3079"/>
              <a:ext cx="274" cy="4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34"/>
            <p:cNvSpPr>
              <a:spLocks noChangeShapeType="1"/>
            </p:cNvSpPr>
            <p:nvPr/>
          </p:nvSpPr>
          <p:spPr bwMode="auto">
            <a:xfrm>
              <a:off x="4455" y="3242"/>
              <a:ext cx="548" cy="2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Oval 35"/>
            <p:cNvSpPr>
              <a:spLocks noChangeArrowheads="1"/>
            </p:cNvSpPr>
            <p:nvPr/>
          </p:nvSpPr>
          <p:spPr bwMode="auto">
            <a:xfrm>
              <a:off x="4013" y="2974"/>
              <a:ext cx="65" cy="45"/>
            </a:xfrm>
            <a:prstGeom prst="ellipse">
              <a:avLst/>
            </a:prstGeom>
            <a:solidFill>
              <a:srgbClr val="FFFFFF"/>
            </a:solidFill>
            <a:ln w="9525">
              <a:solidFill>
                <a:srgbClr val="000000"/>
              </a:solidFill>
              <a:round/>
              <a:headEnd/>
              <a:tailEnd/>
            </a:ln>
          </p:spPr>
          <p:txBody>
            <a:bodyPr/>
            <a:lstStyle/>
            <a:p>
              <a:endParaRPr lang="zh-CN" altLang="en-US"/>
            </a:p>
          </p:txBody>
        </p:sp>
        <p:sp>
          <p:nvSpPr>
            <p:cNvPr id="23570" name="Oval 36"/>
            <p:cNvSpPr>
              <a:spLocks noChangeArrowheads="1"/>
            </p:cNvSpPr>
            <p:nvPr/>
          </p:nvSpPr>
          <p:spPr bwMode="auto">
            <a:xfrm>
              <a:off x="3872" y="3462"/>
              <a:ext cx="65" cy="45"/>
            </a:xfrm>
            <a:prstGeom prst="ellipse">
              <a:avLst/>
            </a:prstGeom>
            <a:solidFill>
              <a:srgbClr val="FFFFFF"/>
            </a:solidFill>
            <a:ln w="9525">
              <a:solidFill>
                <a:srgbClr val="000000"/>
              </a:solidFill>
              <a:round/>
              <a:headEnd/>
              <a:tailEnd/>
            </a:ln>
          </p:spPr>
          <p:txBody>
            <a:bodyPr/>
            <a:lstStyle/>
            <a:p>
              <a:endParaRPr lang="zh-CN" altLang="en-US"/>
            </a:p>
          </p:txBody>
        </p:sp>
        <p:sp>
          <p:nvSpPr>
            <p:cNvPr id="23571" name="Oval 37"/>
            <p:cNvSpPr>
              <a:spLocks noChangeArrowheads="1"/>
            </p:cNvSpPr>
            <p:nvPr/>
          </p:nvSpPr>
          <p:spPr bwMode="auto">
            <a:xfrm>
              <a:off x="3199" y="3382"/>
              <a:ext cx="64" cy="43"/>
            </a:xfrm>
            <a:prstGeom prst="ellipse">
              <a:avLst/>
            </a:prstGeom>
            <a:solidFill>
              <a:srgbClr val="FFFFFF"/>
            </a:solidFill>
            <a:ln w="9525">
              <a:solidFill>
                <a:srgbClr val="000000"/>
              </a:solidFill>
              <a:round/>
              <a:headEnd/>
              <a:tailEnd/>
            </a:ln>
          </p:spPr>
          <p:txBody>
            <a:bodyPr/>
            <a:lstStyle/>
            <a:p>
              <a:endParaRPr lang="zh-CN" altLang="en-US"/>
            </a:p>
          </p:txBody>
        </p:sp>
        <p:sp>
          <p:nvSpPr>
            <p:cNvPr id="23572" name="Oval 38"/>
            <p:cNvSpPr>
              <a:spLocks noChangeArrowheads="1"/>
            </p:cNvSpPr>
            <p:nvPr/>
          </p:nvSpPr>
          <p:spPr bwMode="auto">
            <a:xfrm>
              <a:off x="4432" y="3218"/>
              <a:ext cx="65" cy="45"/>
            </a:xfrm>
            <a:prstGeom prst="ellipse">
              <a:avLst/>
            </a:prstGeom>
            <a:solidFill>
              <a:srgbClr val="FFFFFF"/>
            </a:solidFill>
            <a:ln w="9525">
              <a:solidFill>
                <a:srgbClr val="000000"/>
              </a:solidFill>
              <a:round/>
              <a:headEnd/>
              <a:tailEnd/>
            </a:ln>
          </p:spPr>
          <p:txBody>
            <a:bodyPr/>
            <a:lstStyle/>
            <a:p>
              <a:endParaRPr lang="zh-CN" altLang="en-US"/>
            </a:p>
          </p:txBody>
        </p:sp>
        <p:sp>
          <p:nvSpPr>
            <p:cNvPr id="23573" name="Oval 39"/>
            <p:cNvSpPr>
              <a:spLocks noChangeArrowheads="1"/>
            </p:cNvSpPr>
            <p:nvPr/>
          </p:nvSpPr>
          <p:spPr bwMode="auto">
            <a:xfrm>
              <a:off x="4958" y="3462"/>
              <a:ext cx="64" cy="45"/>
            </a:xfrm>
            <a:prstGeom prst="ellipse">
              <a:avLst/>
            </a:prstGeom>
            <a:solidFill>
              <a:srgbClr val="FFFFFF"/>
            </a:solidFill>
            <a:ln w="9525">
              <a:solidFill>
                <a:srgbClr val="000000"/>
              </a:solidFill>
              <a:round/>
              <a:headEnd/>
              <a:tailEnd/>
            </a:ln>
          </p:spPr>
          <p:txBody>
            <a:bodyPr/>
            <a:lstStyle/>
            <a:p>
              <a:endParaRPr lang="zh-CN" altLang="en-US"/>
            </a:p>
          </p:txBody>
        </p:sp>
        <p:sp>
          <p:nvSpPr>
            <p:cNvPr id="23574" name="Oval 40"/>
            <p:cNvSpPr>
              <a:spLocks noChangeArrowheads="1"/>
            </p:cNvSpPr>
            <p:nvPr/>
          </p:nvSpPr>
          <p:spPr bwMode="auto">
            <a:xfrm>
              <a:off x="5232" y="3056"/>
              <a:ext cx="64" cy="43"/>
            </a:xfrm>
            <a:prstGeom prst="ellipse">
              <a:avLst/>
            </a:prstGeom>
            <a:solidFill>
              <a:srgbClr val="FFFFFF"/>
            </a:solidFill>
            <a:ln w="9525">
              <a:solidFill>
                <a:srgbClr val="000000"/>
              </a:solidFill>
              <a:round/>
              <a:headEnd/>
              <a:tailEnd/>
            </a:ln>
          </p:spPr>
          <p:txBody>
            <a:bodyPr/>
            <a:lstStyle/>
            <a:p>
              <a:endParaRPr lang="zh-CN" altLang="en-US"/>
            </a:p>
          </p:txBody>
        </p:sp>
        <p:sp>
          <p:nvSpPr>
            <p:cNvPr id="23575" name="Text Box 41"/>
            <p:cNvSpPr txBox="1">
              <a:spLocks noChangeArrowheads="1"/>
            </p:cNvSpPr>
            <p:nvPr/>
          </p:nvSpPr>
          <p:spPr bwMode="auto">
            <a:xfrm>
              <a:off x="2688" y="2928"/>
              <a:ext cx="82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en-US" altLang="zh-CN"/>
                <a:t>      </a:t>
              </a:r>
              <a:r>
                <a:rPr kumimoji="0" lang="zh-CN" altLang="en-US">
                  <a:ea typeface="黑体" pitchFamily="49" charset="-122"/>
                </a:rPr>
                <a:t>图</a:t>
              </a:r>
            </a:p>
          </p:txBody>
        </p:sp>
      </p:grpSp>
      <p:sp>
        <p:nvSpPr>
          <p:cNvPr id="23558" name="矩形 25"/>
          <p:cNvSpPr>
            <a:spLocks noChangeArrowheads="1"/>
          </p:cNvSpPr>
          <p:nvPr/>
        </p:nvSpPr>
        <p:spPr bwMode="auto">
          <a:xfrm>
            <a:off x="669925" y="333375"/>
            <a:ext cx="77184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tx1"/>
              </a:buClr>
              <a:buSzPct val="75000"/>
            </a:pPr>
            <a:r>
              <a:rPr lang="zh-CN" altLang="en-US">
                <a:solidFill>
                  <a:srgbClr val="FF00FF"/>
                </a:solidFill>
                <a:latin typeface="Arial" charset="0"/>
              </a:rPr>
              <a:t>四类基本的逻辑结构</a:t>
            </a:r>
          </a:p>
          <a:p>
            <a:pPr>
              <a:spcBef>
                <a:spcPct val="20000"/>
              </a:spcBef>
              <a:buClr>
                <a:schemeClr val="tx1"/>
              </a:buClr>
              <a:buSzPct val="75000"/>
              <a:buFont typeface="Wingdings" pitchFamily="2" charset="2"/>
              <a:buNone/>
            </a:pPr>
            <a:r>
              <a:rPr lang="zh-CN" altLang="en-US">
                <a:latin typeface="Arial" charset="0"/>
              </a:rPr>
              <a:t>      </a:t>
            </a:r>
            <a:r>
              <a:rPr lang="zh-CN" altLang="en-US">
                <a:latin typeface="Arial" charset="0"/>
                <a:hlinkClick r:id="" action="ppaction://noaction"/>
              </a:rPr>
              <a:t>集合结构</a:t>
            </a:r>
            <a:r>
              <a:rPr lang="zh-CN" altLang="en-US">
                <a:latin typeface="Arial" charset="0"/>
              </a:rPr>
              <a:t>、</a:t>
            </a:r>
            <a:r>
              <a:rPr lang="zh-CN" altLang="en-US">
                <a:latin typeface="Arial" charset="0"/>
                <a:hlinkClick r:id="" action="ppaction://noaction"/>
              </a:rPr>
              <a:t>线性结构</a:t>
            </a:r>
            <a:r>
              <a:rPr lang="zh-CN" altLang="en-US">
                <a:latin typeface="Arial" charset="0"/>
              </a:rPr>
              <a:t>、</a:t>
            </a:r>
            <a:r>
              <a:rPr lang="zh-CN" altLang="en-US">
                <a:latin typeface="Arial" charset="0"/>
                <a:hlinkClick r:id="" action="ppaction://noaction"/>
              </a:rPr>
              <a:t>树型结构</a:t>
            </a:r>
            <a:r>
              <a:rPr lang="zh-CN" altLang="en-US">
                <a:latin typeface="Arial" charset="0"/>
              </a:rPr>
              <a:t>、</a:t>
            </a:r>
            <a:r>
              <a:rPr lang="zh-CN" altLang="en-US">
                <a:latin typeface="Arial" charset="0"/>
                <a:hlinkClick r:id="rId2" action="ppaction://hlinksldjump"/>
              </a:rPr>
              <a:t>图状结构</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0439"/>
                                        </p:tgtEl>
                                        <p:attrNameLst>
                                          <p:attrName>style.visibility</p:attrName>
                                        </p:attrNameLst>
                                      </p:cBhvr>
                                      <p:to>
                                        <p:strVal val="visible"/>
                                      </p:to>
                                    </p:set>
                                    <p:anim calcmode="lin" valueType="num">
                                      <p:cBhvr>
                                        <p:cTn id="7" dur="1000" fill="hold"/>
                                        <p:tgtEl>
                                          <p:spTgt spid="60439"/>
                                        </p:tgtEl>
                                        <p:attrNameLst>
                                          <p:attrName>ppt_w</p:attrName>
                                        </p:attrNameLst>
                                      </p:cBhvr>
                                      <p:tavLst>
                                        <p:tav tm="0">
                                          <p:val>
                                            <p:fltVal val="0"/>
                                          </p:val>
                                        </p:tav>
                                        <p:tav tm="100000">
                                          <p:val>
                                            <p:strVal val="#ppt_w"/>
                                          </p:val>
                                        </p:tav>
                                      </p:tavLst>
                                    </p:anim>
                                    <p:anim calcmode="lin" valueType="num">
                                      <p:cBhvr>
                                        <p:cTn id="8" dur="1000" fill="hold"/>
                                        <p:tgtEl>
                                          <p:spTgt spid="60439"/>
                                        </p:tgtEl>
                                        <p:attrNameLst>
                                          <p:attrName>ppt_h</p:attrName>
                                        </p:attrNameLst>
                                      </p:cBhvr>
                                      <p:tavLst>
                                        <p:tav tm="0">
                                          <p:val>
                                            <p:fltVal val="0"/>
                                          </p:val>
                                        </p:tav>
                                        <p:tav tm="100000">
                                          <p:val>
                                            <p:strVal val="#ppt_h"/>
                                          </p:val>
                                        </p:tav>
                                      </p:tavLst>
                                    </p:anim>
                                    <p:anim calcmode="lin" valueType="num">
                                      <p:cBhvr>
                                        <p:cTn id="9" dur="1000" fill="hold"/>
                                        <p:tgtEl>
                                          <p:spTgt spid="60439"/>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043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60440"/>
                                        </p:tgtEl>
                                        <p:attrNameLst>
                                          <p:attrName>style.visibility</p:attrName>
                                        </p:attrNameLst>
                                      </p:cBhvr>
                                      <p:to>
                                        <p:strVal val="visible"/>
                                      </p:to>
                                    </p:set>
                                    <p:animEffect transition="in" filter="strips(downRight)">
                                      <p:cBhvr>
                                        <p:cTn id="15" dur="500"/>
                                        <p:tgtEl>
                                          <p:spTgt spid="60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990600" y="762000"/>
            <a:ext cx="7772400" cy="762000"/>
          </a:xfrm>
        </p:spPr>
        <p:txBody>
          <a:bodyPr/>
          <a:lstStyle/>
          <a:p>
            <a:pPr algn="ctr" eaLnBrk="1" hangingPunct="1"/>
            <a:r>
              <a:rPr lang="zh-CN" altLang="en-US" dirty="0" smtClean="0">
                <a:solidFill>
                  <a:srgbClr val="FF3300"/>
                </a:solidFill>
              </a:rPr>
              <a:t>第</a:t>
            </a:r>
            <a:r>
              <a:rPr lang="en-US" altLang="zh-CN" dirty="0" smtClean="0">
                <a:solidFill>
                  <a:srgbClr val="FF3300"/>
                </a:solidFill>
              </a:rPr>
              <a:t>1</a:t>
            </a:r>
            <a:r>
              <a:rPr lang="zh-CN" altLang="en-US" dirty="0" smtClean="0">
                <a:solidFill>
                  <a:srgbClr val="FF3300"/>
                </a:solidFill>
              </a:rPr>
              <a:t>章  概 述</a:t>
            </a:r>
          </a:p>
        </p:txBody>
      </p:sp>
      <p:sp>
        <p:nvSpPr>
          <p:cNvPr id="6149" name="Text Box 5"/>
          <p:cNvSpPr txBox="1">
            <a:spLocks noChangeArrowheads="1"/>
          </p:cNvSpPr>
          <p:nvPr/>
        </p:nvSpPr>
        <p:spPr bwMode="auto">
          <a:xfrm>
            <a:off x="1295400" y="1676400"/>
            <a:ext cx="6553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20000"/>
              </a:spcBef>
              <a:buClr>
                <a:schemeClr val="tx1"/>
              </a:buClr>
              <a:buSzPct val="75000"/>
              <a:buFont typeface="Wingdings" pitchFamily="2" charset="2"/>
              <a:buChar char="l"/>
            </a:pPr>
            <a:r>
              <a:rPr lang="en-US" altLang="zh-CN" sz="3200" b="1">
                <a:solidFill>
                  <a:srgbClr val="002060"/>
                </a:solidFill>
                <a:latin typeface="黑体" pitchFamily="49" charset="-122"/>
                <a:ea typeface="黑体" pitchFamily="49" charset="-122"/>
              </a:rPr>
              <a:t>1.1</a:t>
            </a:r>
            <a:r>
              <a:rPr lang="en-US" altLang="zh-CN" sz="3200" b="1">
                <a:solidFill>
                  <a:srgbClr val="002060"/>
                </a:solidFill>
                <a:ea typeface="黑体" pitchFamily="49" charset="-122"/>
              </a:rPr>
              <a:t> </a:t>
            </a:r>
            <a:r>
              <a:rPr lang="en-US" altLang="zh-CN" sz="3200" b="1">
                <a:solidFill>
                  <a:srgbClr val="002060"/>
                </a:solidFill>
                <a:latin typeface="黑体" pitchFamily="49" charset="-122"/>
                <a:ea typeface="黑体" pitchFamily="49" charset="-122"/>
              </a:rPr>
              <a:t> </a:t>
            </a:r>
            <a:r>
              <a:rPr lang="zh-CN" altLang="en-US" sz="3200" b="1">
                <a:solidFill>
                  <a:srgbClr val="002060"/>
                </a:solidFill>
                <a:latin typeface="黑体" pitchFamily="49" charset="-122"/>
                <a:ea typeface="黑体" pitchFamily="49" charset="-122"/>
              </a:rPr>
              <a:t>数据结构的基本概念</a:t>
            </a:r>
            <a:r>
              <a:rPr lang="en-US" altLang="zh-CN" sz="3200" b="1">
                <a:solidFill>
                  <a:srgbClr val="002060"/>
                </a:solidFill>
                <a:latin typeface="黑体" pitchFamily="49" charset="-122"/>
                <a:ea typeface="黑体" pitchFamily="49" charset="-122"/>
              </a:rPr>
              <a:t>(</a:t>
            </a:r>
            <a:r>
              <a:rPr lang="zh-CN" altLang="en-US" sz="3200" b="1">
                <a:solidFill>
                  <a:srgbClr val="002060"/>
                </a:solidFill>
                <a:latin typeface="黑体" pitchFamily="49" charset="-122"/>
                <a:ea typeface="黑体" pitchFamily="49" charset="-122"/>
              </a:rPr>
              <a:t>定义</a:t>
            </a:r>
            <a:r>
              <a:rPr lang="en-US" altLang="zh-CN" sz="3200" b="1">
                <a:solidFill>
                  <a:srgbClr val="002060"/>
                </a:solidFill>
                <a:latin typeface="黑体" pitchFamily="49" charset="-122"/>
                <a:ea typeface="黑体" pitchFamily="49" charset="-122"/>
              </a:rPr>
              <a:t>)</a:t>
            </a:r>
          </a:p>
        </p:txBody>
      </p:sp>
      <p:sp>
        <p:nvSpPr>
          <p:cNvPr id="6152" name="Rectangle 8"/>
          <p:cNvSpPr>
            <a:spLocks noChangeArrowheads="1"/>
          </p:cNvSpPr>
          <p:nvPr/>
        </p:nvSpPr>
        <p:spPr bwMode="auto">
          <a:xfrm>
            <a:off x="1295400" y="2286000"/>
            <a:ext cx="63817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20000"/>
              </a:spcBef>
              <a:buClr>
                <a:schemeClr val="tx1"/>
              </a:buClr>
              <a:buSzPct val="75000"/>
              <a:buFont typeface="Wingdings" pitchFamily="2" charset="2"/>
              <a:buChar char="l"/>
            </a:pPr>
            <a:r>
              <a:rPr lang="en-US" altLang="zh-CN" sz="3200" b="1">
                <a:solidFill>
                  <a:srgbClr val="002060"/>
                </a:solidFill>
                <a:latin typeface="黑体" pitchFamily="49" charset="-122"/>
                <a:ea typeface="黑体" pitchFamily="49" charset="-122"/>
              </a:rPr>
              <a:t>1.2 </a:t>
            </a:r>
            <a:r>
              <a:rPr lang="zh-CN" altLang="en-US" sz="3200" b="1">
                <a:solidFill>
                  <a:srgbClr val="002060"/>
                </a:solidFill>
                <a:latin typeface="黑体" pitchFamily="49" charset="-122"/>
                <a:ea typeface="黑体" pitchFamily="49" charset="-122"/>
              </a:rPr>
              <a:t>数据结构的内容（研究范围）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ppt_x"/>
                                          </p:val>
                                        </p:tav>
                                        <p:tav tm="100000">
                                          <p:val>
                                            <p:strVal val="#ppt_x"/>
                                          </p:val>
                                        </p:tav>
                                      </p:tavLst>
                                    </p:anim>
                                    <p:anim calcmode="lin" valueType="num">
                                      <p:cBhvr additive="base">
                                        <p:cTn id="8" dur="500" fill="hold"/>
                                        <p:tgtEl>
                                          <p:spTgt spid="614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152"/>
                                        </p:tgtEl>
                                        <p:attrNameLst>
                                          <p:attrName>style.visibility</p:attrName>
                                        </p:attrNameLst>
                                      </p:cBhvr>
                                      <p:to>
                                        <p:strVal val="visible"/>
                                      </p:to>
                                    </p:set>
                                    <p:anim calcmode="lin" valueType="num">
                                      <p:cBhvr additive="base">
                                        <p:cTn id="12" dur="500" fill="hold"/>
                                        <p:tgtEl>
                                          <p:spTgt spid="6152"/>
                                        </p:tgtEl>
                                        <p:attrNameLst>
                                          <p:attrName>ppt_x</p:attrName>
                                        </p:attrNameLst>
                                      </p:cBhvr>
                                      <p:tavLst>
                                        <p:tav tm="0">
                                          <p:val>
                                            <p:strVal val="#ppt_x"/>
                                          </p:val>
                                        </p:tav>
                                        <p:tav tm="100000">
                                          <p:val>
                                            <p:strVal val="#ppt_x"/>
                                          </p:val>
                                        </p:tav>
                                      </p:tavLst>
                                    </p:anim>
                                    <p:anim calcmode="lin" valueType="num">
                                      <p:cBhvr additive="base">
                                        <p:cTn id="13"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utoUpdateAnimBg="0"/>
      <p:bldP spid="6152"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70"/>
          <p:cNvSpPr>
            <a:spLocks noChangeArrowheads="1"/>
          </p:cNvSpPr>
          <p:nvPr/>
        </p:nvSpPr>
        <p:spPr bwMode="auto">
          <a:xfrm>
            <a:off x="8823325" y="82550"/>
            <a:ext cx="315913"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48244" rIns="0" bIns="48244" anchor="ctr"/>
          <a:lstStyle/>
          <a:p>
            <a:pPr defTabSz="965200"/>
            <a:fld id="{95A50EBA-005E-402E-9AEC-13C1810CEBB4}" type="slidenum">
              <a:rPr lang="zh-CN" altLang="en-US" sz="1700">
                <a:solidFill>
                  <a:schemeClr val="folHlink"/>
                </a:solidFill>
              </a:rPr>
              <a:pPr defTabSz="965200"/>
              <a:t>20</a:t>
            </a:fld>
            <a:endParaRPr lang="en-US" altLang="zh-CN" sz="1700">
              <a:solidFill>
                <a:schemeClr val="folHlink"/>
              </a:solidFill>
            </a:endParaRPr>
          </a:p>
        </p:txBody>
      </p:sp>
      <p:sp>
        <p:nvSpPr>
          <p:cNvPr id="73775" name="Text Box 1071"/>
          <p:cNvSpPr txBox="1">
            <a:spLocks noChangeArrowheads="1"/>
          </p:cNvSpPr>
          <p:nvPr/>
        </p:nvSpPr>
        <p:spPr bwMode="auto">
          <a:xfrm>
            <a:off x="230188" y="908050"/>
            <a:ext cx="8915400" cy="522288"/>
          </a:xfrm>
          <a:prstGeom prst="rect">
            <a:avLst/>
          </a:prstGeom>
          <a:noFill/>
          <a:ln w="9525">
            <a:noFill/>
            <a:miter lim="800000"/>
            <a:headEnd/>
            <a:tailEnd/>
          </a:ln>
          <a:effectLst/>
        </p:spPr>
        <p:txBody>
          <a:bodyPr>
            <a:spAutoFit/>
          </a:bodyPr>
          <a:lstStyle/>
          <a:p>
            <a:pPr algn="just">
              <a:lnSpc>
                <a:spcPct val="130000"/>
              </a:lnSpc>
              <a:defRPr/>
            </a:pPr>
            <a:r>
              <a:rPr lang="zh-CN" altLang="en-US" b="1" dirty="0">
                <a:effectLst>
                  <a:outerShdw blurRad="38100" dist="38100" dir="2700000" algn="tl">
                    <a:srgbClr val="000000"/>
                  </a:outerShdw>
                </a:effectLst>
                <a:ea typeface="幼圆" pitchFamily="49" charset="-122"/>
              </a:rPr>
              <a:t>例  在 </a:t>
            </a:r>
            <a:r>
              <a:rPr lang="en-US" altLang="zh-CN" b="1" i="1" dirty="0">
                <a:effectLst>
                  <a:outerShdw blurRad="38100" dist="38100" dir="2700000" algn="tl">
                    <a:srgbClr val="000000"/>
                  </a:outerShdw>
                </a:effectLst>
                <a:ea typeface="幼圆" pitchFamily="49" charset="-122"/>
              </a:rPr>
              <a:t>n</a:t>
            </a:r>
            <a:r>
              <a:rPr lang="en-US" altLang="zh-CN" b="1" dirty="0">
                <a:effectLst>
                  <a:outerShdw blurRad="38100" dist="38100" dir="2700000" algn="tl">
                    <a:srgbClr val="000000"/>
                  </a:outerShdw>
                </a:effectLst>
                <a:ea typeface="幼圆" pitchFamily="49" charset="-122"/>
              </a:rPr>
              <a:t> </a:t>
            </a:r>
            <a:r>
              <a:rPr lang="zh-CN" altLang="en-US" b="1" dirty="0">
                <a:effectLst>
                  <a:outerShdw blurRad="38100" dist="38100" dir="2700000" algn="tl">
                    <a:srgbClr val="000000"/>
                  </a:outerShdw>
                </a:effectLst>
                <a:ea typeface="幼圆" pitchFamily="49" charset="-122"/>
              </a:rPr>
              <a:t>个城市间建立通信网络。</a:t>
            </a:r>
          </a:p>
        </p:txBody>
      </p:sp>
      <p:grpSp>
        <p:nvGrpSpPr>
          <p:cNvPr id="2" name="Group 1171"/>
          <p:cNvGrpSpPr>
            <a:grpSpLocks/>
          </p:cNvGrpSpPr>
          <p:nvPr/>
        </p:nvGrpSpPr>
        <p:grpSpPr bwMode="auto">
          <a:xfrm>
            <a:off x="519113" y="2027238"/>
            <a:ext cx="4343400" cy="1828800"/>
            <a:chOff x="144" y="1920"/>
            <a:chExt cx="2736" cy="1152"/>
          </a:xfrm>
        </p:grpSpPr>
        <p:sp>
          <p:nvSpPr>
            <p:cNvPr id="73792" name="Oval 1088"/>
            <p:cNvSpPr>
              <a:spLocks noChangeArrowheads="1"/>
            </p:cNvSpPr>
            <p:nvPr/>
          </p:nvSpPr>
          <p:spPr bwMode="auto">
            <a:xfrm>
              <a:off x="144" y="2352"/>
              <a:ext cx="288" cy="288"/>
            </a:xfrm>
            <a:prstGeom prst="ellipse">
              <a:avLst/>
            </a:prstGeom>
            <a:noFill/>
            <a:ln w="38100">
              <a:solidFill>
                <a:schemeClr val="tx1"/>
              </a:solidFill>
              <a:round/>
              <a:headEnd/>
              <a:tailEnd/>
            </a:ln>
            <a:effectLst/>
          </p:spPr>
          <p:txBody>
            <a:bodyPr wrap="none" anchor="ctr"/>
            <a:lstStyle/>
            <a:p>
              <a:pPr>
                <a:defRPr/>
              </a:pPr>
              <a:r>
                <a:rPr lang="en-US" altLang="zh-CN" sz="2000" b="1" i="1">
                  <a:effectLst>
                    <a:outerShdw blurRad="38100" dist="38100" dir="2700000" algn="tl">
                      <a:srgbClr val="000000"/>
                    </a:outerShdw>
                  </a:effectLst>
                </a:rPr>
                <a:t>A</a:t>
              </a:r>
            </a:p>
          </p:txBody>
        </p:sp>
        <p:sp>
          <p:nvSpPr>
            <p:cNvPr id="73793" name="Oval 1089"/>
            <p:cNvSpPr>
              <a:spLocks noChangeArrowheads="1"/>
            </p:cNvSpPr>
            <p:nvPr/>
          </p:nvSpPr>
          <p:spPr bwMode="auto">
            <a:xfrm>
              <a:off x="768" y="1920"/>
              <a:ext cx="288" cy="288"/>
            </a:xfrm>
            <a:prstGeom prst="ellipse">
              <a:avLst/>
            </a:prstGeom>
            <a:noFill/>
            <a:ln w="38100">
              <a:solidFill>
                <a:schemeClr val="tx1"/>
              </a:solidFill>
              <a:round/>
              <a:headEnd/>
              <a:tailEnd/>
            </a:ln>
            <a:effectLst/>
          </p:spPr>
          <p:txBody>
            <a:bodyPr wrap="none" anchor="ctr"/>
            <a:lstStyle/>
            <a:p>
              <a:pPr>
                <a:defRPr/>
              </a:pPr>
              <a:r>
                <a:rPr lang="en-US" altLang="zh-CN" sz="2000" b="1" i="1">
                  <a:effectLst>
                    <a:outerShdw blurRad="38100" dist="38100" dir="2700000" algn="tl">
                      <a:srgbClr val="000000"/>
                    </a:outerShdw>
                  </a:effectLst>
                </a:rPr>
                <a:t>B</a:t>
              </a:r>
            </a:p>
          </p:txBody>
        </p:sp>
        <p:sp>
          <p:nvSpPr>
            <p:cNvPr id="73794" name="Oval 1090"/>
            <p:cNvSpPr>
              <a:spLocks noChangeArrowheads="1"/>
            </p:cNvSpPr>
            <p:nvPr/>
          </p:nvSpPr>
          <p:spPr bwMode="auto">
            <a:xfrm>
              <a:off x="768" y="2784"/>
              <a:ext cx="288" cy="288"/>
            </a:xfrm>
            <a:prstGeom prst="ellipse">
              <a:avLst/>
            </a:prstGeom>
            <a:noFill/>
            <a:ln w="38100">
              <a:solidFill>
                <a:schemeClr val="tx1"/>
              </a:solidFill>
              <a:round/>
              <a:headEnd/>
              <a:tailEnd/>
            </a:ln>
            <a:effectLst/>
          </p:spPr>
          <p:txBody>
            <a:bodyPr wrap="none" anchor="ctr"/>
            <a:lstStyle/>
            <a:p>
              <a:pPr>
                <a:defRPr/>
              </a:pPr>
              <a:r>
                <a:rPr lang="en-US" altLang="zh-CN" sz="2000" b="1" i="1">
                  <a:effectLst>
                    <a:outerShdw blurRad="38100" dist="38100" dir="2700000" algn="tl">
                      <a:srgbClr val="000000"/>
                    </a:outerShdw>
                  </a:effectLst>
                </a:rPr>
                <a:t>C</a:t>
              </a:r>
            </a:p>
          </p:txBody>
        </p:sp>
        <p:sp>
          <p:nvSpPr>
            <p:cNvPr id="24587" name="Line 1091"/>
            <p:cNvSpPr>
              <a:spLocks noChangeShapeType="1"/>
            </p:cNvSpPr>
            <p:nvPr/>
          </p:nvSpPr>
          <p:spPr bwMode="auto">
            <a:xfrm flipV="1">
              <a:off x="384" y="2160"/>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8" name="Line 1092"/>
            <p:cNvSpPr>
              <a:spLocks noChangeShapeType="1"/>
            </p:cNvSpPr>
            <p:nvPr/>
          </p:nvSpPr>
          <p:spPr bwMode="auto">
            <a:xfrm>
              <a:off x="384" y="2592"/>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89" name="Line 1093"/>
            <p:cNvSpPr>
              <a:spLocks noChangeShapeType="1"/>
            </p:cNvSpPr>
            <p:nvPr/>
          </p:nvSpPr>
          <p:spPr bwMode="auto">
            <a:xfrm flipH="1" flipV="1">
              <a:off x="1008" y="2160"/>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0" name="Line 1094"/>
            <p:cNvSpPr>
              <a:spLocks noChangeShapeType="1"/>
            </p:cNvSpPr>
            <p:nvPr/>
          </p:nvSpPr>
          <p:spPr bwMode="auto">
            <a:xfrm flipH="1">
              <a:off x="1008" y="2592"/>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99" name="Oval 1095"/>
            <p:cNvSpPr>
              <a:spLocks noChangeArrowheads="1"/>
            </p:cNvSpPr>
            <p:nvPr/>
          </p:nvSpPr>
          <p:spPr bwMode="auto">
            <a:xfrm>
              <a:off x="1392" y="2352"/>
              <a:ext cx="288" cy="288"/>
            </a:xfrm>
            <a:prstGeom prst="ellipse">
              <a:avLst/>
            </a:prstGeom>
            <a:noFill/>
            <a:ln w="38100">
              <a:solidFill>
                <a:schemeClr val="tx1"/>
              </a:solidFill>
              <a:round/>
              <a:headEnd/>
              <a:tailEnd/>
            </a:ln>
            <a:effectLst/>
          </p:spPr>
          <p:txBody>
            <a:bodyPr wrap="none" anchor="ctr"/>
            <a:lstStyle/>
            <a:p>
              <a:pPr>
                <a:defRPr/>
              </a:pPr>
              <a:r>
                <a:rPr lang="en-US" altLang="zh-CN" sz="2000" b="1" i="1">
                  <a:effectLst>
                    <a:outerShdw blurRad="38100" dist="38100" dir="2700000" algn="tl">
                      <a:srgbClr val="000000"/>
                    </a:outerShdw>
                  </a:effectLst>
                </a:rPr>
                <a:t>D</a:t>
              </a:r>
            </a:p>
          </p:txBody>
        </p:sp>
        <p:sp>
          <p:nvSpPr>
            <p:cNvPr id="73800" name="Oval 1096"/>
            <p:cNvSpPr>
              <a:spLocks noChangeArrowheads="1"/>
            </p:cNvSpPr>
            <p:nvPr/>
          </p:nvSpPr>
          <p:spPr bwMode="auto">
            <a:xfrm>
              <a:off x="1968" y="1920"/>
              <a:ext cx="288" cy="288"/>
            </a:xfrm>
            <a:prstGeom prst="ellipse">
              <a:avLst/>
            </a:prstGeom>
            <a:noFill/>
            <a:ln w="38100">
              <a:solidFill>
                <a:schemeClr val="tx1"/>
              </a:solidFill>
              <a:round/>
              <a:headEnd/>
              <a:tailEnd/>
            </a:ln>
            <a:effectLst/>
          </p:spPr>
          <p:txBody>
            <a:bodyPr wrap="none" anchor="ctr"/>
            <a:lstStyle/>
            <a:p>
              <a:pPr>
                <a:defRPr/>
              </a:pPr>
              <a:r>
                <a:rPr lang="en-US" altLang="zh-CN" sz="2000" b="1" i="1" dirty="0">
                  <a:effectLst>
                    <a:outerShdw blurRad="38100" dist="38100" dir="2700000" algn="tl">
                      <a:srgbClr val="000000"/>
                    </a:outerShdw>
                  </a:effectLst>
                </a:rPr>
                <a:t>E</a:t>
              </a:r>
            </a:p>
          </p:txBody>
        </p:sp>
        <p:sp>
          <p:nvSpPr>
            <p:cNvPr id="73801" name="Oval 1097"/>
            <p:cNvSpPr>
              <a:spLocks noChangeArrowheads="1"/>
            </p:cNvSpPr>
            <p:nvPr/>
          </p:nvSpPr>
          <p:spPr bwMode="auto">
            <a:xfrm>
              <a:off x="1968" y="2784"/>
              <a:ext cx="288" cy="288"/>
            </a:xfrm>
            <a:prstGeom prst="ellipse">
              <a:avLst/>
            </a:prstGeom>
            <a:noFill/>
            <a:ln w="38100">
              <a:solidFill>
                <a:schemeClr val="tx1"/>
              </a:solidFill>
              <a:round/>
              <a:headEnd/>
              <a:tailEnd/>
            </a:ln>
            <a:effectLst/>
          </p:spPr>
          <p:txBody>
            <a:bodyPr wrap="none" anchor="ctr"/>
            <a:lstStyle/>
            <a:p>
              <a:pPr>
                <a:defRPr/>
              </a:pPr>
              <a:r>
                <a:rPr lang="en-US" altLang="zh-CN" sz="2000" b="1" i="1">
                  <a:effectLst>
                    <a:outerShdw blurRad="38100" dist="38100" dir="2700000" algn="tl">
                      <a:srgbClr val="000000"/>
                    </a:outerShdw>
                  </a:effectLst>
                </a:rPr>
                <a:t>F</a:t>
              </a:r>
            </a:p>
          </p:txBody>
        </p:sp>
        <p:sp>
          <p:nvSpPr>
            <p:cNvPr id="24594" name="Line 1098"/>
            <p:cNvSpPr>
              <a:spLocks noChangeShapeType="1"/>
            </p:cNvSpPr>
            <p:nvPr/>
          </p:nvSpPr>
          <p:spPr bwMode="auto">
            <a:xfrm flipV="1">
              <a:off x="1632" y="2160"/>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1099"/>
            <p:cNvSpPr>
              <a:spLocks noChangeShapeType="1"/>
            </p:cNvSpPr>
            <p:nvPr/>
          </p:nvSpPr>
          <p:spPr bwMode="auto">
            <a:xfrm>
              <a:off x="1632" y="2592"/>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Line 1100"/>
            <p:cNvSpPr>
              <a:spLocks noChangeShapeType="1"/>
            </p:cNvSpPr>
            <p:nvPr/>
          </p:nvSpPr>
          <p:spPr bwMode="auto">
            <a:xfrm flipH="1" flipV="1">
              <a:off x="2208" y="2160"/>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Line 1101"/>
            <p:cNvSpPr>
              <a:spLocks noChangeShapeType="1"/>
            </p:cNvSpPr>
            <p:nvPr/>
          </p:nvSpPr>
          <p:spPr bwMode="auto">
            <a:xfrm flipH="1">
              <a:off x="2208" y="2592"/>
              <a:ext cx="384" cy="24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806" name="Oval 1102"/>
            <p:cNvSpPr>
              <a:spLocks noChangeArrowheads="1"/>
            </p:cNvSpPr>
            <p:nvPr/>
          </p:nvSpPr>
          <p:spPr bwMode="auto">
            <a:xfrm>
              <a:off x="2592" y="2352"/>
              <a:ext cx="288" cy="288"/>
            </a:xfrm>
            <a:prstGeom prst="ellipse">
              <a:avLst/>
            </a:prstGeom>
            <a:noFill/>
            <a:ln w="38100">
              <a:solidFill>
                <a:schemeClr val="tx1"/>
              </a:solidFill>
              <a:round/>
              <a:headEnd/>
              <a:tailEnd/>
            </a:ln>
            <a:effectLst/>
          </p:spPr>
          <p:txBody>
            <a:bodyPr wrap="none" anchor="ctr"/>
            <a:lstStyle/>
            <a:p>
              <a:pPr>
                <a:defRPr/>
              </a:pPr>
              <a:r>
                <a:rPr lang="en-US" altLang="zh-CN" sz="2000" b="1" i="1">
                  <a:effectLst>
                    <a:outerShdw blurRad="38100" dist="38100" dir="2700000" algn="tl">
                      <a:srgbClr val="000000"/>
                    </a:outerShdw>
                  </a:effectLst>
                </a:rPr>
                <a:t>G</a:t>
              </a:r>
            </a:p>
          </p:txBody>
        </p:sp>
        <p:sp>
          <p:nvSpPr>
            <p:cNvPr id="24599" name="Line 1103"/>
            <p:cNvSpPr>
              <a:spLocks noChangeShapeType="1"/>
            </p:cNvSpPr>
            <p:nvPr/>
          </p:nvSpPr>
          <p:spPr bwMode="auto">
            <a:xfrm>
              <a:off x="912" y="2208"/>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0" name="Line 1104"/>
            <p:cNvSpPr>
              <a:spLocks noChangeShapeType="1"/>
            </p:cNvSpPr>
            <p:nvPr/>
          </p:nvSpPr>
          <p:spPr bwMode="auto">
            <a:xfrm rot="5400000">
              <a:off x="2142" y="2046"/>
              <a:ext cx="0" cy="89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849" name="Text Box 1145"/>
          <p:cNvSpPr txBox="1">
            <a:spLocks noChangeArrowheads="1"/>
          </p:cNvSpPr>
          <p:nvPr/>
        </p:nvSpPr>
        <p:spPr bwMode="auto">
          <a:xfrm>
            <a:off x="1052513" y="4249738"/>
            <a:ext cx="3581400" cy="396875"/>
          </a:xfrm>
          <a:prstGeom prst="rect">
            <a:avLst/>
          </a:prstGeom>
          <a:noFill/>
          <a:ln w="9525">
            <a:noFill/>
            <a:miter lim="800000"/>
            <a:headEnd/>
            <a:tailEnd/>
          </a:ln>
          <a:effectLst/>
        </p:spPr>
        <p:txBody>
          <a:bodyPr>
            <a:spAutoFit/>
          </a:bodyPr>
          <a:lstStyle/>
          <a:p>
            <a:pPr>
              <a:spcBef>
                <a:spcPct val="50000"/>
              </a:spcBef>
              <a:defRPr/>
            </a:pPr>
            <a:r>
              <a:rPr lang="zh-CN" altLang="en-US" sz="2000" b="1" dirty="0">
                <a:effectLst>
                  <a:outerShdw blurRad="38100" dist="38100" dir="2700000" algn="tl">
                    <a:srgbClr val="000000"/>
                  </a:outerShdw>
                </a:effectLst>
                <a:ea typeface="幼圆" pitchFamily="49" charset="-122"/>
              </a:rPr>
              <a:t>7 个城市的通信线路</a:t>
            </a:r>
          </a:p>
        </p:txBody>
      </p:sp>
      <p:sp>
        <p:nvSpPr>
          <p:cNvPr id="73851" name="Text Box 1147"/>
          <p:cNvSpPr txBox="1">
            <a:spLocks noChangeArrowheads="1"/>
          </p:cNvSpPr>
          <p:nvPr/>
        </p:nvSpPr>
        <p:spPr bwMode="auto">
          <a:xfrm>
            <a:off x="228600" y="5588000"/>
            <a:ext cx="8686800" cy="1001713"/>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just">
              <a:lnSpc>
                <a:spcPct val="130000"/>
              </a:lnSpc>
              <a:defRPr/>
            </a:pPr>
            <a:r>
              <a:rPr lang="zh-CN" altLang="en-US" b="1" dirty="0">
                <a:solidFill>
                  <a:schemeClr val="tx1"/>
                </a:solidFill>
                <a:effectLst>
                  <a:outerShdw blurRad="38100" dist="38100" dir="2700000" algn="tl">
                    <a:srgbClr val="000000"/>
                  </a:outerShdw>
                </a:effectLst>
                <a:ea typeface="幼圆" pitchFamily="49" charset="-122"/>
              </a:rPr>
              <a:t>        在这种数据结构中，数据元素之间存在的</a:t>
            </a:r>
            <a:r>
              <a:rPr lang="zh-CN" altLang="en-US" b="1" dirty="0">
                <a:solidFill>
                  <a:schemeClr val="tx1"/>
                </a:solidFill>
                <a:effectLst>
                  <a:outerShdw blurRad="38100" dist="38100" dir="2700000" algn="tl">
                    <a:srgbClr val="000000"/>
                  </a:outerShdw>
                </a:effectLst>
                <a:latin typeface="宋体" pitchFamily="2" charset="-122"/>
                <a:ea typeface="幼圆" pitchFamily="49" charset="-122"/>
              </a:rPr>
              <a:t>是一种 </a:t>
            </a:r>
            <a:r>
              <a:rPr lang="zh-CN" altLang="en-US" b="1" dirty="0">
                <a:solidFill>
                  <a:schemeClr val="tx1"/>
                </a:solidFill>
                <a:effectLst>
                  <a:outerShdw blurRad="38100" dist="38100" dir="2700000" algn="tl">
                    <a:srgbClr val="000000"/>
                  </a:outerShdw>
                </a:effectLst>
                <a:ea typeface="幼圆" pitchFamily="49" charset="-122"/>
              </a:rPr>
              <a:t>“</a:t>
            </a:r>
            <a:r>
              <a:rPr lang="zh-CN" altLang="en-US" b="1" dirty="0">
                <a:solidFill>
                  <a:schemeClr val="tx1"/>
                </a:solidFill>
                <a:effectLst>
                  <a:outerShdw blurRad="38100" dist="38100" dir="2700000" algn="tl">
                    <a:srgbClr val="000000"/>
                  </a:outerShdw>
                </a:effectLst>
                <a:latin typeface="宋体" pitchFamily="2" charset="-122"/>
                <a:ea typeface="幼圆" pitchFamily="49" charset="-122"/>
              </a:rPr>
              <a:t>多个对多个</a:t>
            </a:r>
            <a:r>
              <a:rPr lang="zh-CN" altLang="en-US" b="1" dirty="0">
                <a:solidFill>
                  <a:schemeClr val="tx1"/>
                </a:solidFill>
                <a:effectLst>
                  <a:outerShdw blurRad="38100" dist="38100" dir="2700000" algn="tl">
                    <a:srgbClr val="000000"/>
                  </a:outerShdw>
                </a:effectLst>
                <a:ea typeface="幼圆" pitchFamily="49" charset="-122"/>
              </a:rPr>
              <a:t>”</a:t>
            </a:r>
            <a:r>
              <a:rPr lang="zh-CN" altLang="en-US" b="1" dirty="0">
                <a:solidFill>
                  <a:schemeClr val="tx1"/>
                </a:solidFill>
                <a:effectLst>
                  <a:outerShdw blurRad="38100" dist="38100" dir="2700000" algn="tl">
                    <a:srgbClr val="000000"/>
                  </a:outerShdw>
                </a:effectLst>
                <a:latin typeface="宋体" pitchFamily="2" charset="-122"/>
                <a:ea typeface="幼圆" pitchFamily="49" charset="-122"/>
              </a:rPr>
              <a:t> </a:t>
            </a:r>
            <a:r>
              <a:rPr lang="zh-CN" altLang="en-US" b="1" dirty="0">
                <a:solidFill>
                  <a:schemeClr val="tx1"/>
                </a:solidFill>
                <a:effectLst>
                  <a:outerShdw blurRad="38100" dist="38100" dir="2700000" algn="tl">
                    <a:srgbClr val="000000"/>
                  </a:outerShdw>
                </a:effectLst>
                <a:ea typeface="幼圆" pitchFamily="49" charset="-122"/>
              </a:rPr>
              <a:t>的关系，称为图状数据结构。</a:t>
            </a:r>
          </a:p>
        </p:txBody>
      </p:sp>
      <p:sp>
        <p:nvSpPr>
          <p:cNvPr id="73874" name="AutoShape 1170"/>
          <p:cNvSpPr>
            <a:spLocks noChangeArrowheads="1"/>
          </p:cNvSpPr>
          <p:nvPr/>
        </p:nvSpPr>
        <p:spPr bwMode="auto">
          <a:xfrm>
            <a:off x="5580063" y="1052513"/>
            <a:ext cx="2952750" cy="3197225"/>
          </a:xfrm>
          <a:prstGeom prst="wedgeRectCallout">
            <a:avLst>
              <a:gd name="adj1" fmla="val -83845"/>
              <a:gd name="adj2" fmla="val 24685"/>
            </a:avLst>
          </a:prstGeom>
          <a:ln>
            <a:headEnd/>
            <a:tailEnd/>
          </a:ln>
        </p:spPr>
        <p:style>
          <a:lnRef idx="2">
            <a:schemeClr val="accent2">
              <a:shade val="50000"/>
            </a:schemeClr>
          </a:lnRef>
          <a:fillRef idx="1">
            <a:schemeClr val="accent2"/>
          </a:fillRef>
          <a:effectRef idx="0">
            <a:schemeClr val="accent2"/>
          </a:effectRef>
          <a:fontRef idx="minor">
            <a:schemeClr val="lt1"/>
          </a:fontRef>
        </p:style>
        <p:txBody>
          <a:bodyPr lIns="180000" rIns="180000" anchor="ctr"/>
          <a:lstStyle/>
          <a:p>
            <a:pPr algn="just">
              <a:lnSpc>
                <a:spcPct val="130000"/>
              </a:lnSpc>
              <a:defRPr/>
            </a:pPr>
            <a:r>
              <a:rPr lang="zh-CN" altLang="en-US" sz="2200" b="1" dirty="0">
                <a:solidFill>
                  <a:schemeClr val="tx1"/>
                </a:solidFill>
                <a:effectLst>
                  <a:outerShdw blurRad="38100" dist="38100" dir="2700000" algn="tl">
                    <a:srgbClr val="000000"/>
                  </a:outerShdw>
                </a:effectLst>
                <a:ea typeface="楷体_GB2312" pitchFamily="49" charset="-122"/>
              </a:rPr>
              <a:t>图中圆圈表示一个城市，两个圆圈之间的连线表示对应城市之间的通信线路。</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3775"/>
                                        </p:tgtEl>
                                        <p:attrNameLst>
                                          <p:attrName>style.visibility</p:attrName>
                                        </p:attrNameLst>
                                      </p:cBhvr>
                                      <p:to>
                                        <p:strVal val="visible"/>
                                      </p:to>
                                    </p:set>
                                    <p:animEffect transition="in" filter="barn(outVertical)">
                                      <p:cBhvr>
                                        <p:cTn id="7" dur="500"/>
                                        <p:tgtEl>
                                          <p:spTgt spid="737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par>
                          <p:cTn id="13" fill="hold" nodeType="afterGroup">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73849"/>
                                        </p:tgtEl>
                                        <p:attrNameLst>
                                          <p:attrName>style.visibility</p:attrName>
                                        </p:attrNameLst>
                                      </p:cBhvr>
                                      <p:to>
                                        <p:strVal val="visible"/>
                                      </p:to>
                                    </p:set>
                                    <p:animEffect transition="in" filter="dissolve">
                                      <p:cBhvr>
                                        <p:cTn id="16" dur="500"/>
                                        <p:tgtEl>
                                          <p:spTgt spid="738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73874"/>
                                        </p:tgtEl>
                                        <p:attrNameLst>
                                          <p:attrName>style.visibility</p:attrName>
                                        </p:attrNameLst>
                                      </p:cBhvr>
                                      <p:to>
                                        <p:strVal val="visible"/>
                                      </p:to>
                                    </p:set>
                                    <p:animEffect transition="in" filter="strips(downLeft)">
                                      <p:cBhvr>
                                        <p:cTn id="21" dur="500"/>
                                        <p:tgtEl>
                                          <p:spTgt spid="73874"/>
                                        </p:tgtEl>
                                      </p:cBhvr>
                                    </p:animEffect>
                                  </p:childTnLst>
                                  <p:subTnLst>
                                    <p:set>
                                      <p:cBhvr override="childStyle">
                                        <p:cTn dur="1" fill="hold" display="0" masterRel="nextClick" afterEffect="1"/>
                                        <p:tgtEl>
                                          <p:spTgt spid="73874"/>
                                        </p:tgtEl>
                                        <p:attrNameLst>
                                          <p:attrName>style.visibility</p:attrName>
                                        </p:attrNameLst>
                                      </p:cBhvr>
                                      <p:to>
                                        <p:strVal val="hidden"/>
                                      </p:to>
                                    </p:se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73851"/>
                                        </p:tgtEl>
                                        <p:attrNameLst>
                                          <p:attrName>style.visibility</p:attrName>
                                        </p:attrNameLst>
                                      </p:cBhvr>
                                      <p:to>
                                        <p:strVal val="visible"/>
                                      </p:to>
                                    </p:set>
                                    <p:animEffect transition="in" filter="blinds(horizontal)">
                                      <p:cBhvr>
                                        <p:cTn id="26" dur="500"/>
                                        <p:tgtEl>
                                          <p:spTgt spid="73851"/>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75" grpId="0" autoUpdateAnimBg="0"/>
      <p:bldP spid="73849" grpId="0" autoUpdateAnimBg="0"/>
      <p:bldP spid="73851" grpId="0" animBg="1" autoUpdateAnimBg="0"/>
      <p:bldP spid="7387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684213" y="1900238"/>
            <a:ext cx="7704137"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逻辑结构是指数据对象中数据元素之间逻辑关系描述。</a:t>
            </a:r>
          </a:p>
          <a:p>
            <a:pPr eaLnBrk="1" hangingPunct="1">
              <a:spcBef>
                <a:spcPct val="50000"/>
              </a:spcBef>
            </a:pPr>
            <a:r>
              <a:rPr lang="zh-CN" altLang="en-US" sz="2800" b="1"/>
              <a:t>综上所述，数据的逻辑结构可概括为</a:t>
            </a:r>
            <a:r>
              <a:rPr lang="zh-CN" altLang="en-US" sz="2800"/>
              <a:t>：</a:t>
            </a:r>
          </a:p>
        </p:txBody>
      </p:sp>
      <p:grpSp>
        <p:nvGrpSpPr>
          <p:cNvPr id="25603" name="Group 31"/>
          <p:cNvGrpSpPr>
            <a:grpSpLocks/>
          </p:cNvGrpSpPr>
          <p:nvPr/>
        </p:nvGrpSpPr>
        <p:grpSpPr bwMode="auto">
          <a:xfrm>
            <a:off x="1600200" y="3733800"/>
            <a:ext cx="7323138" cy="1981200"/>
            <a:chOff x="1008" y="2352"/>
            <a:chExt cx="4613" cy="1248"/>
          </a:xfrm>
        </p:grpSpPr>
        <p:sp>
          <p:nvSpPr>
            <p:cNvPr id="25605" name="AutoShape 4"/>
            <p:cNvSpPr>
              <a:spLocks/>
            </p:cNvSpPr>
            <p:nvPr/>
          </p:nvSpPr>
          <p:spPr bwMode="auto">
            <a:xfrm>
              <a:off x="1908" y="2539"/>
              <a:ext cx="244" cy="920"/>
            </a:xfrm>
            <a:prstGeom prst="leftBrace">
              <a:avLst>
                <a:gd name="adj1" fmla="val 31421"/>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606" name="Text Box 5"/>
            <p:cNvSpPr txBox="1">
              <a:spLocks noChangeArrowheads="1"/>
            </p:cNvSpPr>
            <p:nvPr/>
          </p:nvSpPr>
          <p:spPr bwMode="auto">
            <a:xfrm>
              <a:off x="2112" y="2352"/>
              <a:ext cx="3509" cy="48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kumimoji="0" lang="zh-CN" altLang="en-US" b="1">
                  <a:solidFill>
                    <a:srgbClr val="FF00FF"/>
                  </a:solidFill>
                </a:rPr>
                <a:t>线性结构</a:t>
              </a:r>
              <a:r>
                <a:rPr kumimoji="0" lang="en-US" altLang="zh-CN" b="1"/>
                <a:t>——</a:t>
              </a:r>
              <a:r>
                <a:rPr kumimoji="0" lang="zh-CN" altLang="en-US" b="1"/>
                <a:t>顺序表、链表、栈、队、字符串 、数组</a:t>
              </a:r>
            </a:p>
          </p:txBody>
        </p:sp>
        <p:sp>
          <p:nvSpPr>
            <p:cNvPr id="25607" name="Text Box 7"/>
            <p:cNvSpPr txBox="1">
              <a:spLocks noChangeArrowheads="1"/>
            </p:cNvSpPr>
            <p:nvPr/>
          </p:nvSpPr>
          <p:spPr bwMode="auto">
            <a:xfrm>
              <a:off x="1008" y="2832"/>
              <a:ext cx="912" cy="28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r>
                <a:rPr kumimoji="0" lang="zh-CN" altLang="en-US" b="1">
                  <a:solidFill>
                    <a:srgbClr val="FF3300"/>
                  </a:solidFill>
                </a:rPr>
                <a:t>逻辑结构</a:t>
              </a:r>
            </a:p>
          </p:txBody>
        </p:sp>
        <p:sp>
          <p:nvSpPr>
            <p:cNvPr id="25608" name="Text Box 8"/>
            <p:cNvSpPr txBox="1">
              <a:spLocks noChangeArrowheads="1"/>
            </p:cNvSpPr>
            <p:nvPr/>
          </p:nvSpPr>
          <p:spPr bwMode="auto">
            <a:xfrm>
              <a:off x="2112" y="3312"/>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00FF"/>
                  </a:solidFill>
                </a:rPr>
                <a:t>非线性结构</a:t>
              </a:r>
              <a:r>
                <a:rPr lang="en-US" altLang="zh-CN" b="1"/>
                <a:t>——</a:t>
              </a:r>
              <a:r>
                <a:rPr lang="zh-CN" altLang="en-US" b="1"/>
                <a:t>树、图</a:t>
              </a:r>
            </a:p>
          </p:txBody>
        </p:sp>
      </p:grpSp>
      <p:sp>
        <p:nvSpPr>
          <p:cNvPr id="25604" name="Rectangle 32"/>
          <p:cNvSpPr>
            <a:spLocks noChangeArrowheads="1"/>
          </p:cNvSpPr>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90000"/>
              </a:lnSpc>
            </a:pPr>
            <a:r>
              <a:rPr lang="zh-CN" altLang="en-US" sz="3600" b="1">
                <a:solidFill>
                  <a:schemeClr val="tx2"/>
                </a:solidFill>
                <a:latin typeface="Arial" charset="0"/>
                <a:ea typeface="黑体" pitchFamily="49" charset="-122"/>
              </a:rPr>
              <a:t>逻辑结构</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90600" y="914400"/>
            <a:ext cx="7772400" cy="838200"/>
          </a:xfrm>
        </p:spPr>
        <p:txBody>
          <a:bodyPr/>
          <a:lstStyle/>
          <a:p>
            <a:pPr eaLnBrk="1" hangingPunct="1"/>
            <a:r>
              <a:rPr lang="zh-CN" altLang="en-US" smtClean="0"/>
              <a:t>存储结构 </a:t>
            </a:r>
          </a:p>
        </p:txBody>
      </p:sp>
      <p:sp>
        <p:nvSpPr>
          <p:cNvPr id="61443" name="Rectangle 3"/>
          <p:cNvSpPr>
            <a:spLocks noGrp="1" noChangeArrowheads="1"/>
          </p:cNvSpPr>
          <p:nvPr>
            <p:ph type="body" idx="1"/>
          </p:nvPr>
        </p:nvSpPr>
        <p:spPr>
          <a:xfrm>
            <a:off x="611188" y="1905000"/>
            <a:ext cx="8281987" cy="4403725"/>
          </a:xfrm>
        </p:spPr>
        <p:txBody>
          <a:bodyPr/>
          <a:lstStyle/>
          <a:p>
            <a:pPr eaLnBrk="1" hangingPunct="1">
              <a:lnSpc>
                <a:spcPct val="90000"/>
              </a:lnSpc>
              <a:defRPr/>
            </a:pPr>
            <a:r>
              <a:rPr lang="zh-CN" altLang="en-US" sz="2800" dirty="0" smtClean="0">
                <a:solidFill>
                  <a:srgbClr val="FF00FF"/>
                </a:solidFill>
              </a:rPr>
              <a:t>定义：</a:t>
            </a:r>
          </a:p>
          <a:p>
            <a:pPr eaLnBrk="1" hangingPunct="1">
              <a:lnSpc>
                <a:spcPct val="90000"/>
              </a:lnSpc>
              <a:buFont typeface="Wingdings" pitchFamily="2" charset="2"/>
              <a:buNone/>
              <a:defRPr/>
            </a:pPr>
            <a:r>
              <a:rPr lang="zh-CN" altLang="en-US" sz="2800" dirty="0" smtClean="0">
                <a:solidFill>
                  <a:schemeClr val="tx1">
                    <a:lumMod val="50000"/>
                  </a:schemeClr>
                </a:solidFill>
              </a:rPr>
              <a:t>		 </a:t>
            </a:r>
            <a:r>
              <a:rPr lang="zh-CN" altLang="en-US" sz="2800" b="1" dirty="0" smtClean="0">
                <a:solidFill>
                  <a:schemeClr val="tx1">
                    <a:lumMod val="50000"/>
                  </a:schemeClr>
                </a:solidFill>
                <a:latin typeface="宋体" pitchFamily="2" charset="-122"/>
              </a:rPr>
              <a:t>存储结构（又称物理结构）</a:t>
            </a:r>
            <a:r>
              <a:rPr lang="zh-CN" altLang="en-US" sz="2800" dirty="0" smtClean="0">
                <a:solidFill>
                  <a:schemeClr val="tx1">
                    <a:lumMod val="50000"/>
                  </a:schemeClr>
                </a:solidFill>
                <a:latin typeface="宋体" pitchFamily="2" charset="-122"/>
              </a:rPr>
              <a:t>是数据的逻辑结构在计算机中存储形式，</a:t>
            </a:r>
            <a:r>
              <a:rPr lang="zh-CN" altLang="en-US" sz="2800" b="1" dirty="0" smtClean="0">
                <a:solidFill>
                  <a:schemeClr val="tx1">
                    <a:lumMod val="50000"/>
                  </a:schemeClr>
                </a:solidFill>
                <a:effectLst>
                  <a:outerShdw blurRad="38100" dist="38100" dir="2700000" algn="tl">
                    <a:srgbClr val="000000">
                      <a:alpha val="43137"/>
                    </a:srgbClr>
                  </a:outerShdw>
                </a:effectLst>
                <a:latin typeface="宋体" pitchFamily="2" charset="-122"/>
              </a:rPr>
              <a:t>是逻辑结构在计算机中的实现。</a:t>
            </a:r>
            <a:endParaRPr lang="en-US" altLang="zh-CN" sz="2800" b="1" dirty="0" smtClean="0">
              <a:solidFill>
                <a:schemeClr val="tx1">
                  <a:lumMod val="50000"/>
                </a:schemeClr>
              </a:solidFill>
              <a:effectLst>
                <a:outerShdw blurRad="38100" dist="38100" dir="2700000" algn="tl">
                  <a:srgbClr val="000000">
                    <a:alpha val="43137"/>
                  </a:srgbClr>
                </a:outerShdw>
              </a:effectLst>
              <a:latin typeface="宋体" pitchFamily="2" charset="-122"/>
            </a:endParaRPr>
          </a:p>
          <a:p>
            <a:pPr eaLnBrk="1" hangingPunct="1">
              <a:lnSpc>
                <a:spcPct val="90000"/>
              </a:lnSpc>
              <a:buFont typeface="Wingdings" pitchFamily="2" charset="2"/>
              <a:buNone/>
              <a:defRPr/>
            </a:pPr>
            <a:r>
              <a:rPr lang="zh-CN" altLang="en-US" sz="2800" dirty="0" smtClean="0">
                <a:solidFill>
                  <a:schemeClr val="tx1">
                    <a:lumMod val="50000"/>
                  </a:schemeClr>
                </a:solidFill>
                <a:latin typeface="宋体" pitchFamily="2" charset="-122"/>
              </a:rPr>
              <a:t>它包括数据元素的存储和数据元素关系的存储。</a:t>
            </a:r>
            <a:endParaRPr lang="en-US" altLang="zh-CN" sz="2800" dirty="0" smtClean="0">
              <a:solidFill>
                <a:schemeClr val="tx1">
                  <a:lumMod val="50000"/>
                </a:schemeClr>
              </a:solidFill>
              <a:latin typeface="宋体" pitchFamily="2" charset="-122"/>
            </a:endParaRPr>
          </a:p>
          <a:p>
            <a:pPr eaLnBrk="1" hangingPunct="1">
              <a:lnSpc>
                <a:spcPct val="90000"/>
              </a:lnSpc>
              <a:buFont typeface="Wingdings" pitchFamily="2" charset="2"/>
              <a:buNone/>
              <a:defRPr/>
            </a:pPr>
            <a:endParaRPr lang="en-US" altLang="zh-CN" sz="2800" dirty="0" smtClean="0">
              <a:solidFill>
                <a:schemeClr val="tx1">
                  <a:lumMod val="50000"/>
                </a:schemeClr>
              </a:solidFill>
              <a:latin typeface="宋体" pitchFamily="2" charset="-122"/>
            </a:endParaRPr>
          </a:p>
          <a:p>
            <a:pPr eaLnBrk="1" hangingPunct="1">
              <a:lnSpc>
                <a:spcPct val="90000"/>
              </a:lnSpc>
              <a:buFont typeface="Wingdings" pitchFamily="2" charset="2"/>
              <a:buNone/>
              <a:defRPr/>
            </a:pPr>
            <a:r>
              <a:rPr lang="zh-CN" altLang="en-US" sz="2800" dirty="0" smtClean="0">
                <a:solidFill>
                  <a:schemeClr val="tx1">
                    <a:lumMod val="50000"/>
                  </a:schemeClr>
                </a:solidFill>
                <a:latin typeface="宋体" pitchFamily="2" charset="-122"/>
              </a:rPr>
              <a:t>数据的存储结构应正确反映数据元素之间的逻辑关系，这才是最为关键的，如何存储数据元素之间的逻辑关系，是实现存储结构的重点和难点</a:t>
            </a:r>
            <a:r>
              <a:rPr lang="en-US" altLang="zh-CN" sz="2800" dirty="0" smtClean="0">
                <a:solidFill>
                  <a:schemeClr val="tx1">
                    <a:lumMod val="50000"/>
                  </a:schemeClr>
                </a:solidFill>
                <a:latin typeface="宋体" pitchFamily="2" charset="-122"/>
              </a:rPr>
              <a:t>	</a:t>
            </a:r>
            <a:r>
              <a:rPr lang="zh-CN" altLang="en-US" sz="2800" dirty="0" smtClean="0">
                <a:solidFill>
                  <a:schemeClr val="tx1">
                    <a:lumMod val="50000"/>
                  </a:schemeClr>
                </a:solid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 calcmode="lin" valueType="num">
                                      <p:cBhvr additive="base">
                                        <p:cTn id="7" dur="500" fill="hold"/>
                                        <p:tgtEl>
                                          <p:spTgt spid="614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 calcmode="lin" valueType="num">
                                      <p:cBhvr additive="base">
                                        <p:cTn id="11" dur="500" fill="hold"/>
                                        <p:tgtEl>
                                          <p:spTgt spid="6144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4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443">
                                            <p:txEl>
                                              <p:pRg st="2" end="2"/>
                                            </p:txEl>
                                          </p:spTgt>
                                        </p:tgtEl>
                                        <p:attrNameLst>
                                          <p:attrName>style.visibility</p:attrName>
                                        </p:attrNameLst>
                                      </p:cBhvr>
                                      <p:to>
                                        <p:strVal val="visible"/>
                                      </p:to>
                                    </p:set>
                                    <p:anim calcmode="lin" valueType="num">
                                      <p:cBhvr additive="base">
                                        <p:cTn id="15" dur="500" fill="hold"/>
                                        <p:tgtEl>
                                          <p:spTgt spid="6144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4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443">
                                            <p:txEl>
                                              <p:pRg st="4" end="4"/>
                                            </p:txEl>
                                          </p:spTgt>
                                        </p:tgtEl>
                                        <p:attrNameLst>
                                          <p:attrName>style.visibility</p:attrName>
                                        </p:attrNameLst>
                                      </p:cBhvr>
                                      <p:to>
                                        <p:strVal val="visible"/>
                                      </p:to>
                                    </p:set>
                                    <p:anim calcmode="lin" valueType="num">
                                      <p:cBhvr additive="base">
                                        <p:cTn id="19"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0600" y="914400"/>
            <a:ext cx="7772400" cy="838200"/>
          </a:xfrm>
        </p:spPr>
        <p:txBody>
          <a:bodyPr/>
          <a:lstStyle/>
          <a:p>
            <a:pPr eaLnBrk="1" hangingPunct="1"/>
            <a:r>
              <a:rPr lang="zh-CN" altLang="en-US" smtClean="0"/>
              <a:t>存储结构 </a:t>
            </a:r>
          </a:p>
        </p:txBody>
      </p:sp>
      <p:sp>
        <p:nvSpPr>
          <p:cNvPr id="27651" name="Text Box 5"/>
          <p:cNvSpPr txBox="1">
            <a:spLocks noChangeArrowheads="1"/>
          </p:cNvSpPr>
          <p:nvPr/>
        </p:nvSpPr>
        <p:spPr bwMode="auto">
          <a:xfrm>
            <a:off x="817563" y="2133600"/>
            <a:ext cx="8153400" cy="2312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1"/>
              </a:buClr>
              <a:buSzPct val="75000"/>
              <a:buFont typeface="Wingdings" pitchFamily="2" charset="2"/>
              <a:buChar char="l"/>
            </a:pPr>
            <a:r>
              <a:rPr lang="zh-CN" altLang="en-US" sz="2800">
                <a:solidFill>
                  <a:srgbClr val="FF00FF"/>
                </a:solidFill>
                <a:latin typeface="宋体" pitchFamily="2" charset="-122"/>
              </a:rPr>
              <a:t>形式化描述：</a:t>
            </a:r>
          </a:p>
          <a:p>
            <a:pPr eaLnBrk="1" hangingPunct="1">
              <a:spcBef>
                <a:spcPct val="20000"/>
              </a:spcBef>
              <a:buClr>
                <a:schemeClr val="tx1"/>
              </a:buClr>
              <a:buSzPct val="75000"/>
              <a:buFont typeface="Wingdings" pitchFamily="2" charset="2"/>
              <a:buNone/>
            </a:pPr>
            <a:r>
              <a:rPr lang="zh-CN" altLang="en-US" sz="2800">
                <a:latin typeface="宋体" pitchFamily="2" charset="-122"/>
                <a:cs typeface="Times New Roman" pitchFamily="18" charset="0"/>
              </a:rPr>
              <a:t>   </a:t>
            </a:r>
            <a:r>
              <a:rPr lang="en-US" altLang="zh-CN" sz="2800">
                <a:latin typeface="宋体" pitchFamily="2" charset="-122"/>
                <a:cs typeface="Times New Roman" pitchFamily="18" charset="0"/>
              </a:rPr>
              <a:t>D</a:t>
            </a:r>
            <a:r>
              <a:rPr lang="zh-CN" altLang="en-US" sz="2800">
                <a:latin typeface="宋体" pitchFamily="2" charset="-122"/>
                <a:cs typeface="Times New Roman" pitchFamily="18" charset="0"/>
              </a:rPr>
              <a:t>要存入机器中，建立一从</a:t>
            </a:r>
            <a:r>
              <a:rPr lang="en-US" altLang="zh-CN" sz="2800">
                <a:latin typeface="宋体" pitchFamily="2" charset="-122"/>
                <a:cs typeface="Times New Roman" pitchFamily="18" charset="0"/>
              </a:rPr>
              <a:t>D</a:t>
            </a:r>
            <a:r>
              <a:rPr lang="zh-CN" altLang="en-US" sz="2800">
                <a:latin typeface="宋体" pitchFamily="2" charset="-122"/>
                <a:cs typeface="Times New Roman" pitchFamily="18" charset="0"/>
              </a:rPr>
              <a:t>的数据元素到存储空间</a:t>
            </a:r>
            <a:r>
              <a:rPr lang="en-US" altLang="zh-CN" sz="2800">
                <a:latin typeface="宋体" pitchFamily="2" charset="-122"/>
                <a:cs typeface="Times New Roman" pitchFamily="18" charset="0"/>
              </a:rPr>
              <a:t>M</a:t>
            </a:r>
            <a:r>
              <a:rPr lang="zh-CN" altLang="en-US" sz="2800">
                <a:latin typeface="宋体" pitchFamily="2" charset="-122"/>
                <a:cs typeface="Times New Roman" pitchFamily="18" charset="0"/>
              </a:rPr>
              <a:t>单元映象</a:t>
            </a:r>
            <a:r>
              <a:rPr lang="en-US" altLang="zh-CN" sz="2800">
                <a:latin typeface="宋体" pitchFamily="2" charset="-122"/>
                <a:cs typeface="Times New Roman" pitchFamily="18" charset="0"/>
              </a:rPr>
              <a:t>S </a:t>
            </a:r>
            <a:r>
              <a:rPr lang="zh-CN" altLang="en-US" sz="2800">
                <a:latin typeface="宋体" pitchFamily="2" charset="-122"/>
                <a:cs typeface="Times New Roman" pitchFamily="18" charset="0"/>
              </a:rPr>
              <a:t>，</a:t>
            </a:r>
            <a:r>
              <a:rPr lang="en-US" altLang="zh-CN" sz="2800">
                <a:latin typeface="宋体" pitchFamily="2" charset="-122"/>
                <a:cs typeface="Times New Roman" pitchFamily="18" charset="0"/>
              </a:rPr>
              <a:t>D→M</a:t>
            </a:r>
            <a:r>
              <a:rPr lang="zh-CN" altLang="en-US" sz="2800">
                <a:latin typeface="宋体" pitchFamily="2" charset="-122"/>
                <a:cs typeface="Times New Roman" pitchFamily="18" charset="0"/>
              </a:rPr>
              <a:t>，即对于每一个</a:t>
            </a:r>
            <a:r>
              <a:rPr lang="en-US" altLang="zh-CN" sz="2800">
                <a:latin typeface="宋体" pitchFamily="2" charset="-122"/>
                <a:cs typeface="Times New Roman" pitchFamily="18" charset="0"/>
              </a:rPr>
              <a:t>d</a:t>
            </a:r>
            <a:r>
              <a:rPr lang="zh-CN" altLang="en-US" sz="2800">
                <a:latin typeface="宋体" pitchFamily="2" charset="-122"/>
                <a:cs typeface="Times New Roman" pitchFamily="18" charset="0"/>
              </a:rPr>
              <a:t>， </a:t>
            </a:r>
            <a:r>
              <a:rPr lang="en-US" altLang="zh-CN" sz="2800">
                <a:latin typeface="宋体" pitchFamily="2" charset="-122"/>
                <a:cs typeface="Times New Roman" pitchFamily="18" charset="0"/>
              </a:rPr>
              <a:t>d∈D,</a:t>
            </a:r>
            <a:r>
              <a:rPr lang="zh-CN" altLang="en-US" sz="2800">
                <a:latin typeface="宋体" pitchFamily="2" charset="-122"/>
                <a:cs typeface="Times New Roman" pitchFamily="18" charset="0"/>
              </a:rPr>
              <a:t>都有唯一的</a:t>
            </a:r>
            <a:r>
              <a:rPr lang="en-US" altLang="zh-CN" sz="2800">
                <a:latin typeface="宋体" pitchFamily="2" charset="-122"/>
                <a:cs typeface="Times New Roman" pitchFamily="18" charset="0"/>
              </a:rPr>
              <a:t>z∈M</a:t>
            </a:r>
            <a:r>
              <a:rPr lang="zh-CN" altLang="en-US" sz="2800">
                <a:latin typeface="宋体" pitchFamily="2" charset="-122"/>
                <a:cs typeface="Times New Roman" pitchFamily="18" charset="0"/>
              </a:rPr>
              <a:t>使</a:t>
            </a:r>
            <a:r>
              <a:rPr lang="en-US" altLang="zh-CN" sz="2800">
                <a:latin typeface="宋体" pitchFamily="2" charset="-122"/>
                <a:cs typeface="Times New Roman" pitchFamily="18" charset="0"/>
              </a:rPr>
              <a:t>S</a:t>
            </a:r>
            <a:r>
              <a:rPr lang="zh-CN" altLang="en-US" sz="2800">
                <a:latin typeface="宋体" pitchFamily="2" charset="-122"/>
                <a:cs typeface="Times New Roman" pitchFamily="18" charset="0"/>
              </a:rPr>
              <a:t>（</a:t>
            </a:r>
            <a:r>
              <a:rPr lang="en-US" altLang="zh-CN" sz="2800">
                <a:latin typeface="宋体" pitchFamily="2" charset="-122"/>
                <a:cs typeface="Times New Roman" pitchFamily="18" charset="0"/>
              </a:rPr>
              <a:t>D</a:t>
            </a:r>
            <a:r>
              <a:rPr lang="zh-CN" altLang="en-US" sz="2800">
                <a:latin typeface="宋体" pitchFamily="2" charset="-122"/>
                <a:cs typeface="Times New Roman" pitchFamily="18" charset="0"/>
              </a:rPr>
              <a:t>）</a:t>
            </a:r>
            <a:r>
              <a:rPr lang="en-US" altLang="zh-CN" sz="2800">
                <a:latin typeface="宋体" pitchFamily="2" charset="-122"/>
                <a:cs typeface="Times New Roman" pitchFamily="18" charset="0"/>
              </a:rPr>
              <a:t>=Z, </a:t>
            </a:r>
            <a:r>
              <a:rPr lang="zh-CN" altLang="en-US" sz="2800">
                <a:latin typeface="宋体" pitchFamily="2" charset="-122"/>
                <a:cs typeface="Times New Roman" pitchFamily="18" charset="0"/>
              </a:rPr>
              <a:t>同时这个映象必须明显或隐含地体现关系</a:t>
            </a:r>
            <a:r>
              <a:rPr lang="en-US" altLang="zh-CN" sz="2800">
                <a:latin typeface="宋体" pitchFamily="2" charset="-122"/>
                <a:cs typeface="Times New Roman" pitchFamily="18" charset="0"/>
              </a:rPr>
              <a:t>R</a:t>
            </a:r>
            <a:r>
              <a:rPr lang="zh-CN" altLang="en-US" sz="2800">
                <a:latin typeface="宋体" pitchFamily="2" charset="-122"/>
                <a:cs typeface="Times New Roman" pitchFamily="18" charset="0"/>
              </a:rPr>
              <a:t>。</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62000" y="2133600"/>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2800" b="1"/>
              <a:t>逻辑结构与存储结构的</a:t>
            </a:r>
            <a:r>
              <a:rPr lang="zh-CN" altLang="en-US" sz="2800" b="1">
                <a:solidFill>
                  <a:srgbClr val="CC3300"/>
                </a:solidFill>
              </a:rPr>
              <a:t>关系</a:t>
            </a:r>
            <a:r>
              <a:rPr lang="zh-CN" altLang="en-US" sz="2800" b="1"/>
              <a:t>为：</a:t>
            </a:r>
          </a:p>
        </p:txBody>
      </p:sp>
      <p:sp>
        <p:nvSpPr>
          <p:cNvPr id="101379" name="Text Box 3"/>
          <p:cNvSpPr txBox="1">
            <a:spLocks noChangeArrowheads="1"/>
          </p:cNvSpPr>
          <p:nvPr/>
        </p:nvSpPr>
        <p:spPr bwMode="auto">
          <a:xfrm>
            <a:off x="685800" y="28956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2800" b="1">
                <a:solidFill>
                  <a:srgbClr val="CC3300"/>
                </a:solidFill>
              </a:rPr>
              <a:t>存储结构</a:t>
            </a:r>
            <a:r>
              <a:rPr lang="zh-CN" altLang="en-US" sz="2800" b="1">
                <a:solidFill>
                  <a:srgbClr val="008000"/>
                </a:solidFill>
              </a:rPr>
              <a:t>是逻辑关系与元素本身在存储空间的映象，是</a:t>
            </a:r>
            <a:r>
              <a:rPr lang="zh-CN" altLang="en-US" sz="2800" b="1">
                <a:solidFill>
                  <a:srgbClr val="CC3300"/>
                </a:solidFill>
              </a:rPr>
              <a:t>逻辑结构</a:t>
            </a:r>
            <a:r>
              <a:rPr lang="zh-CN" altLang="en-US" sz="2800" b="1">
                <a:solidFill>
                  <a:srgbClr val="008000"/>
                </a:solidFill>
              </a:rPr>
              <a:t>的实现</a:t>
            </a:r>
            <a:r>
              <a:rPr lang="zh-CN" altLang="en-US" sz="2800" b="1"/>
              <a:t>；</a:t>
            </a:r>
            <a:endParaRPr lang="zh-CN" altLang="en-US" sz="2800"/>
          </a:p>
        </p:txBody>
      </p:sp>
      <p:sp>
        <p:nvSpPr>
          <p:cNvPr id="101380" name="Text Box 4"/>
          <p:cNvSpPr txBox="1">
            <a:spLocks noChangeArrowheads="1"/>
          </p:cNvSpPr>
          <p:nvPr/>
        </p:nvSpPr>
        <p:spPr bwMode="auto">
          <a:xfrm>
            <a:off x="685800" y="4191000"/>
            <a:ext cx="80772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2800" b="1"/>
              <a:t>数据元素的存储结构有两种：</a:t>
            </a:r>
          </a:p>
          <a:p>
            <a:pPr eaLnBrk="1" hangingPunct="1">
              <a:spcBef>
                <a:spcPct val="50000"/>
              </a:spcBef>
              <a:buFont typeface="Wingdings" pitchFamily="2" charset="2"/>
              <a:buChar char="§"/>
            </a:pPr>
            <a:r>
              <a:rPr lang="zh-CN" altLang="en-US" sz="2800" b="1">
                <a:solidFill>
                  <a:srgbClr val="003399"/>
                </a:solidFill>
              </a:rPr>
              <a:t>顺序存储结构 </a:t>
            </a:r>
          </a:p>
          <a:p>
            <a:pPr algn="just" eaLnBrk="1" hangingPunct="1">
              <a:spcBef>
                <a:spcPct val="50000"/>
              </a:spcBef>
              <a:buFont typeface="Wingdings" pitchFamily="2" charset="2"/>
              <a:buChar char="§"/>
            </a:pPr>
            <a:r>
              <a:rPr lang="zh-CN" altLang="en-US" sz="2800" b="1">
                <a:solidFill>
                  <a:srgbClr val="C00000"/>
                </a:solidFill>
              </a:rPr>
              <a:t>非顺序存储结构（链式存储结构）</a:t>
            </a:r>
            <a:endParaRPr lang="zh-CN" altLang="en-US" sz="2800">
              <a:solidFill>
                <a:srgbClr val="C00000"/>
              </a:solidFill>
            </a:endParaRPr>
          </a:p>
        </p:txBody>
      </p:sp>
      <p:sp>
        <p:nvSpPr>
          <p:cNvPr id="28677" name="Rectangle 5"/>
          <p:cNvSpPr>
            <a:spLocks noChangeArrowheads="1"/>
          </p:cNvSpPr>
          <p:nvPr/>
        </p:nvSpPr>
        <p:spPr bwMode="auto">
          <a:xfrm>
            <a:off x="609600" y="1066800"/>
            <a:ext cx="8001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90000"/>
              </a:lnSpc>
            </a:pPr>
            <a:r>
              <a:rPr lang="zh-CN" altLang="en-US" sz="3600" b="1">
                <a:solidFill>
                  <a:schemeClr val="tx2"/>
                </a:solidFill>
                <a:latin typeface="Arial" charset="0"/>
                <a:ea typeface="黑体" pitchFamily="49" charset="-122"/>
              </a:rPr>
              <a:t>存储结构</a:t>
            </a:r>
            <a:r>
              <a:rPr lang="zh-CN" altLang="en-US" sz="3600" b="1">
                <a:solidFill>
                  <a:schemeClr val="tx2"/>
                </a:solidFill>
                <a:latin typeface="Arial"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1379"/>
                                        </p:tgtEl>
                                        <p:attrNameLst>
                                          <p:attrName>style.visibility</p:attrName>
                                        </p:attrNameLst>
                                      </p:cBhvr>
                                      <p:to>
                                        <p:strVal val="visible"/>
                                      </p:to>
                                    </p:set>
                                    <p:anim calcmode="lin" valueType="num">
                                      <p:cBhvr additive="base">
                                        <p:cTn id="7" dur="500"/>
                                        <p:tgtEl>
                                          <p:spTgt spid="101379"/>
                                        </p:tgtEl>
                                        <p:attrNameLst>
                                          <p:attrName>ppt_x</p:attrName>
                                        </p:attrNameLst>
                                      </p:cBhvr>
                                      <p:tavLst>
                                        <p:tav tm="0">
                                          <p:val>
                                            <p:strVal val="#ppt_x-#ppt_w*1.125000"/>
                                          </p:val>
                                        </p:tav>
                                        <p:tav tm="100000">
                                          <p:val>
                                            <p:strVal val="#ppt_x"/>
                                          </p:val>
                                        </p:tav>
                                      </p:tavLst>
                                    </p:anim>
                                    <p:animEffect transition="in" filter="wipe(right)">
                                      <p:cBhvr>
                                        <p:cTn id="8" dur="500"/>
                                        <p:tgtEl>
                                          <p:spTgt spid="101379"/>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01380"/>
                                        </p:tgtEl>
                                        <p:attrNameLst>
                                          <p:attrName>style.visibility</p:attrName>
                                        </p:attrNameLst>
                                      </p:cBhvr>
                                      <p:to>
                                        <p:strVal val="visible"/>
                                      </p:to>
                                    </p:set>
                                    <p:anim calcmode="lin" valueType="num">
                                      <p:cBhvr additive="base">
                                        <p:cTn id="13" dur="500"/>
                                        <p:tgtEl>
                                          <p:spTgt spid="101380"/>
                                        </p:tgtEl>
                                        <p:attrNameLst>
                                          <p:attrName>ppt_y</p:attrName>
                                        </p:attrNameLst>
                                      </p:cBhvr>
                                      <p:tavLst>
                                        <p:tav tm="0">
                                          <p:val>
                                            <p:strVal val="#ppt_y+#ppt_h*1.125000"/>
                                          </p:val>
                                        </p:tav>
                                        <p:tav tm="100000">
                                          <p:val>
                                            <p:strVal val="#ppt_y"/>
                                          </p:val>
                                        </p:tav>
                                      </p:tavLst>
                                    </p:anim>
                                    <p:animEffect transition="in" filter="wipe(up)">
                                      <p:cBhvr>
                                        <p:cTn id="14" dur="500"/>
                                        <p:tgtEl>
                                          <p:spTgt spid="101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P spid="10138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Text Box 4"/>
          <p:cNvSpPr txBox="1">
            <a:spLocks noChangeArrowheads="1"/>
          </p:cNvSpPr>
          <p:nvPr/>
        </p:nvSpPr>
        <p:spPr bwMode="auto">
          <a:xfrm>
            <a:off x="611188" y="763588"/>
            <a:ext cx="8424862" cy="590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defRPr/>
            </a:pPr>
            <a:r>
              <a:rPr lang="zh-CN" altLang="en-US" sz="2800" b="1" dirty="0" smtClean="0"/>
              <a:t>数据元素的存储结构有两种：</a:t>
            </a:r>
          </a:p>
          <a:p>
            <a:pPr eaLnBrk="1" hangingPunct="1">
              <a:spcBef>
                <a:spcPct val="50000"/>
              </a:spcBef>
              <a:defRPr/>
            </a:pPr>
            <a:r>
              <a:rPr lang="zh-CN" altLang="en-US" sz="2800" b="1" dirty="0" smtClean="0">
                <a:solidFill>
                  <a:srgbClr val="C00000"/>
                </a:solidFill>
              </a:rPr>
              <a:t>顺序存储结构 </a:t>
            </a:r>
            <a:r>
              <a:rPr lang="zh-CN" altLang="en-US" sz="2800" b="1" dirty="0" smtClean="0"/>
              <a:t>和 </a:t>
            </a:r>
            <a:r>
              <a:rPr lang="zh-CN" altLang="en-US" sz="2800" b="1" dirty="0" smtClean="0">
                <a:solidFill>
                  <a:srgbClr val="C00000"/>
                </a:solidFill>
              </a:rPr>
              <a:t>非顺序存储结构（链式存储结构）</a:t>
            </a:r>
            <a:endParaRPr lang="en-US" altLang="zh-CN" sz="2800" b="1" dirty="0" smtClean="0">
              <a:solidFill>
                <a:srgbClr val="C00000"/>
              </a:solidFill>
            </a:endParaRPr>
          </a:p>
          <a:p>
            <a:pPr eaLnBrk="1" hangingPunct="1">
              <a:spcBef>
                <a:spcPct val="50000"/>
              </a:spcBef>
              <a:defRPr/>
            </a:pPr>
            <a:endParaRPr lang="en-US" altLang="zh-CN" sz="2800" b="1" dirty="0" smtClean="0">
              <a:solidFill>
                <a:srgbClr val="C00000"/>
              </a:solidFill>
            </a:endParaRPr>
          </a:p>
          <a:p>
            <a:pPr eaLnBrk="1" hangingPunct="1">
              <a:spcBef>
                <a:spcPct val="50000"/>
              </a:spcBef>
              <a:defRPr/>
            </a:pPr>
            <a:r>
              <a:rPr lang="zh-CN" altLang="en-US" sz="2800" b="1" dirty="0" smtClean="0">
                <a:solidFill>
                  <a:srgbClr val="C00000"/>
                </a:solidFill>
              </a:rPr>
              <a:t>顺序存储结构</a:t>
            </a:r>
            <a:r>
              <a:rPr lang="en-US" altLang="zh-CN" sz="2800" b="1" dirty="0" smtClean="0">
                <a:solidFill>
                  <a:srgbClr val="C00000"/>
                </a:solidFill>
              </a:rPr>
              <a:t>:</a:t>
            </a:r>
          </a:p>
          <a:p>
            <a:pPr eaLnBrk="1" hangingPunct="1">
              <a:spcBef>
                <a:spcPct val="50000"/>
              </a:spcBef>
              <a:defRPr/>
            </a:pPr>
            <a:r>
              <a:rPr lang="zh-CN" altLang="en-US" sz="2800" b="1" dirty="0" smtClean="0">
                <a:solidFill>
                  <a:schemeClr val="tx1">
                    <a:lumMod val="50000"/>
                  </a:schemeClr>
                </a:solidFill>
              </a:rPr>
              <a:t>是把数据元素存放在地址连续的存储单元里。</a:t>
            </a:r>
            <a:endParaRPr lang="en-US" altLang="zh-CN" sz="2800" b="1" dirty="0" smtClean="0">
              <a:solidFill>
                <a:schemeClr val="tx1">
                  <a:lumMod val="50000"/>
                </a:schemeClr>
              </a:solidFill>
            </a:endParaRPr>
          </a:p>
          <a:p>
            <a:pPr eaLnBrk="1" hangingPunct="1">
              <a:spcBef>
                <a:spcPct val="50000"/>
              </a:spcBef>
              <a:defRPr/>
            </a:pPr>
            <a:r>
              <a:rPr lang="zh-CN" altLang="en-US" sz="2800" b="1" dirty="0" smtClean="0">
                <a:solidFill>
                  <a:srgbClr val="C00000"/>
                </a:solidFill>
              </a:rPr>
              <a:t>非顺序存储结构（链式存储结构）</a:t>
            </a:r>
            <a:r>
              <a:rPr lang="en-US" altLang="zh-CN" sz="2800" b="1" dirty="0" smtClean="0">
                <a:solidFill>
                  <a:srgbClr val="C00000"/>
                </a:solidFill>
              </a:rPr>
              <a:t>:</a:t>
            </a:r>
          </a:p>
          <a:p>
            <a:pPr eaLnBrk="1" hangingPunct="1">
              <a:spcBef>
                <a:spcPct val="50000"/>
              </a:spcBef>
              <a:defRPr/>
            </a:pPr>
            <a:r>
              <a:rPr lang="zh-CN" altLang="en-US" sz="2800" b="1" dirty="0" smtClean="0">
                <a:solidFill>
                  <a:schemeClr val="tx1">
                    <a:lumMod val="50000"/>
                  </a:schemeClr>
                </a:solidFill>
              </a:rPr>
              <a:t>是把数据元素存放在任意的存储单元里，这些存储单元可以是连续的，也可以是不连续的。</a:t>
            </a:r>
            <a:endParaRPr lang="en-US" altLang="zh-CN" sz="2800" b="1" dirty="0" smtClean="0">
              <a:solidFill>
                <a:schemeClr val="tx1">
                  <a:lumMod val="50000"/>
                </a:schemeClr>
              </a:solidFill>
            </a:endParaRPr>
          </a:p>
          <a:p>
            <a:pPr eaLnBrk="1" hangingPunct="1">
              <a:spcBef>
                <a:spcPct val="50000"/>
              </a:spcBef>
              <a:defRPr/>
            </a:pPr>
            <a:r>
              <a:rPr lang="zh-CN" altLang="en-US" sz="2800" b="1" dirty="0" smtClean="0">
                <a:solidFill>
                  <a:schemeClr val="tx1">
                    <a:lumMod val="50000"/>
                  </a:schemeClr>
                </a:solidFill>
              </a:rPr>
              <a:t>思考：两种不同的存储结构，如何反映数据元素的逻辑关系？</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anim calcmode="lin" valueType="num">
                                      <p:cBhvr additive="base">
                                        <p:cTn id="7" dur="500"/>
                                        <p:tgtEl>
                                          <p:spTgt spid="101380"/>
                                        </p:tgtEl>
                                        <p:attrNameLst>
                                          <p:attrName>ppt_y</p:attrName>
                                        </p:attrNameLst>
                                      </p:cBhvr>
                                      <p:tavLst>
                                        <p:tav tm="0">
                                          <p:val>
                                            <p:strVal val="#ppt_y+#ppt_h*1.125000"/>
                                          </p:val>
                                        </p:tav>
                                        <p:tav tm="100000">
                                          <p:val>
                                            <p:strVal val="#ppt_y"/>
                                          </p:val>
                                        </p:tav>
                                      </p:tavLst>
                                    </p:anim>
                                    <p:animEffect transition="in" filter="wipe(up)">
                                      <p:cBhvr>
                                        <p:cTn id="8" dur="500"/>
                                        <p:tgtEl>
                                          <p:spTgt spid="101380"/>
                                        </p:tgtEl>
                                      </p:cBhvr>
                                    </p:animEffect>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1380">
                                            <p:txEl>
                                              <p:pRg st="3" end="3"/>
                                            </p:txEl>
                                          </p:spTgt>
                                        </p:tgtEl>
                                        <p:attrNameLst>
                                          <p:attrName>style.visibility</p:attrName>
                                        </p:attrNameLst>
                                      </p:cBhvr>
                                      <p:to>
                                        <p:strVal val="visible"/>
                                      </p:to>
                                    </p:set>
                                    <p:anim calcmode="lin" valueType="num">
                                      <p:cBhvr additive="base">
                                        <p:cTn id="13" dur="500" fill="hold"/>
                                        <p:tgtEl>
                                          <p:spTgt spid="101380">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1380">
                                            <p:txEl>
                                              <p:pRg st="3" end="3"/>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01380">
                                            <p:txEl>
                                              <p:pRg st="4" end="4"/>
                                            </p:txEl>
                                          </p:spTgt>
                                        </p:tgtEl>
                                        <p:attrNameLst>
                                          <p:attrName>style.visibility</p:attrName>
                                        </p:attrNameLst>
                                      </p:cBhvr>
                                      <p:to>
                                        <p:strVal val="visible"/>
                                      </p:to>
                                    </p:set>
                                    <p:anim calcmode="lin" valueType="num">
                                      <p:cBhvr additive="base">
                                        <p:cTn id="17" dur="500" fill="hold"/>
                                        <p:tgtEl>
                                          <p:spTgt spid="101380">
                                            <p:txEl>
                                              <p:pRg st="4" end="4"/>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138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101380">
                                            <p:txEl>
                                              <p:pRg st="5" end="5"/>
                                            </p:txEl>
                                          </p:spTgt>
                                        </p:tgtEl>
                                        <p:attrNameLst>
                                          <p:attrName>style.visibility</p:attrName>
                                        </p:attrNameLst>
                                      </p:cBhvr>
                                      <p:to>
                                        <p:strVal val="visible"/>
                                      </p:to>
                                    </p:set>
                                    <p:anim calcmode="lin" valueType="num">
                                      <p:cBhvr additive="base">
                                        <p:cTn id="23" dur="500" fill="hold"/>
                                        <p:tgtEl>
                                          <p:spTgt spid="101380">
                                            <p:txEl>
                                              <p:pRg st="5" end="5"/>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1380">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101380">
                                            <p:txEl>
                                              <p:pRg st="6" end="6"/>
                                            </p:txEl>
                                          </p:spTgt>
                                        </p:tgtEl>
                                        <p:attrNameLst>
                                          <p:attrName>style.visibility</p:attrName>
                                        </p:attrNameLst>
                                      </p:cBhvr>
                                      <p:to>
                                        <p:strVal val="visible"/>
                                      </p:to>
                                    </p:set>
                                    <p:anim calcmode="lin" valueType="num">
                                      <p:cBhvr additive="base">
                                        <p:cTn id="27" dur="500" fill="hold"/>
                                        <p:tgtEl>
                                          <p:spTgt spid="101380">
                                            <p:txEl>
                                              <p:pRg st="6" end="6"/>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1380">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1380">
                                            <p:txEl>
                                              <p:pRg st="7" end="7"/>
                                            </p:txEl>
                                          </p:spTgt>
                                        </p:tgtEl>
                                        <p:attrNameLst>
                                          <p:attrName>style.visibility</p:attrName>
                                        </p:attrNameLst>
                                      </p:cBhvr>
                                      <p:to>
                                        <p:strVal val="visible"/>
                                      </p:to>
                                    </p:set>
                                    <p:anim calcmode="lin" valueType="num">
                                      <p:cBhvr additive="base">
                                        <p:cTn id="31" dur="500" fill="hold"/>
                                        <p:tgtEl>
                                          <p:spTgt spid="101380">
                                            <p:txEl>
                                              <p:pRg st="7" end="7"/>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1380">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7"/>
          <p:cNvSpPr>
            <a:spLocks noGrp="1" noChangeArrowheads="1"/>
          </p:cNvSpPr>
          <p:nvPr>
            <p:ph/>
          </p:nvPr>
        </p:nvSpPr>
        <p:spPr>
          <a:xfrm>
            <a:off x="395288" y="614363"/>
            <a:ext cx="8497887" cy="5478462"/>
          </a:xfrm>
        </p:spPr>
        <p:txBody>
          <a:bodyPr/>
          <a:lstStyle/>
          <a:p>
            <a:pPr marL="0" indent="0" eaLnBrk="1" hangingPunct="1">
              <a:buFont typeface="Wingdings" pitchFamily="2" charset="2"/>
              <a:buNone/>
            </a:pPr>
            <a:r>
              <a:rPr lang="zh-CN" altLang="en-US" b="1" smtClean="0"/>
              <a:t>例</a:t>
            </a:r>
            <a:r>
              <a:rPr kumimoji="0" lang="zh-CN" altLang="en-US" b="1" smtClean="0"/>
              <a:t>：</a:t>
            </a:r>
            <a:r>
              <a:rPr lang="zh-CN" altLang="en-US" sz="2800" b="1" smtClean="0"/>
              <a:t>设数据逻辑结构</a:t>
            </a:r>
            <a:r>
              <a:rPr lang="en-US" altLang="zh-CN" sz="2800" b="1" smtClean="0"/>
              <a:t>B1=</a:t>
            </a:r>
            <a:r>
              <a:rPr lang="zh-CN" altLang="en-US" sz="2800" b="1" smtClean="0"/>
              <a:t>（</a:t>
            </a:r>
            <a:r>
              <a:rPr lang="en-US" altLang="zh-CN" sz="2800" b="1" smtClean="0"/>
              <a:t>D1</a:t>
            </a:r>
            <a:r>
              <a:rPr lang="zh-CN" altLang="en-US" sz="2800" b="1" smtClean="0"/>
              <a:t>，</a:t>
            </a:r>
            <a:r>
              <a:rPr lang="en-US" altLang="zh-CN" sz="2800" b="1" smtClean="0"/>
              <a:t>R1</a:t>
            </a:r>
            <a:r>
              <a:rPr lang="zh-CN" altLang="en-US" sz="2800" b="1" smtClean="0"/>
              <a:t>）</a:t>
            </a:r>
          </a:p>
          <a:p>
            <a:pPr marL="0" indent="0" eaLnBrk="1" hangingPunct="1">
              <a:buFont typeface="Wingdings" pitchFamily="2" charset="2"/>
              <a:buNone/>
            </a:pPr>
            <a:r>
              <a:rPr lang="zh-CN" altLang="en-US" sz="2800" b="1" smtClean="0"/>
              <a:t>  </a:t>
            </a:r>
            <a:r>
              <a:rPr lang="en-US" altLang="zh-CN" sz="2800" b="1" smtClean="0"/>
              <a:t>D={k1, k2, …, k6}</a:t>
            </a:r>
          </a:p>
          <a:p>
            <a:pPr marL="0" indent="0" eaLnBrk="1" hangingPunct="1">
              <a:buFont typeface="Wingdings" pitchFamily="2" charset="2"/>
              <a:buNone/>
            </a:pPr>
            <a:r>
              <a:rPr lang="en-US" altLang="zh-CN" sz="2800" b="1" smtClean="0"/>
              <a:t>  R={ (k1, k2)</a:t>
            </a:r>
            <a:r>
              <a:rPr lang="zh-CN" altLang="en-US" sz="2800" b="1" smtClean="0"/>
              <a:t>， </a:t>
            </a:r>
            <a:r>
              <a:rPr lang="en-US" altLang="zh-CN" sz="2800" b="1" smtClean="0"/>
              <a:t>( k2, k3 ) </a:t>
            </a:r>
            <a:r>
              <a:rPr lang="zh-CN" altLang="en-US" sz="2800" b="1" smtClean="0"/>
              <a:t>， </a:t>
            </a:r>
            <a:r>
              <a:rPr lang="en-US" altLang="zh-CN" sz="2800" b="1" smtClean="0"/>
              <a:t>( k3, k4 ) </a:t>
            </a:r>
            <a:r>
              <a:rPr lang="zh-CN" altLang="en-US" sz="2800" b="1" smtClean="0"/>
              <a:t>， </a:t>
            </a:r>
            <a:r>
              <a:rPr lang="en-US" altLang="zh-CN" sz="2800" b="1" smtClean="0"/>
              <a:t>( k4, k5 ) </a:t>
            </a:r>
            <a:r>
              <a:rPr lang="zh-CN" altLang="en-US" sz="2800" b="1" smtClean="0"/>
              <a:t>， </a:t>
            </a:r>
            <a:r>
              <a:rPr lang="en-US" altLang="zh-CN" sz="2800" b="1" smtClean="0"/>
              <a:t>( k5, k6 )}</a:t>
            </a:r>
          </a:p>
          <a:p>
            <a:pPr marL="0" indent="0" eaLnBrk="1" hangingPunct="1">
              <a:buFont typeface="Wingdings" pitchFamily="2" charset="2"/>
              <a:buNone/>
            </a:pPr>
            <a:endParaRPr lang="en-US" altLang="zh-CN" sz="2800" b="1" smtClean="0"/>
          </a:p>
          <a:p>
            <a:pPr marL="0" indent="0" eaLnBrk="1" hangingPunct="1">
              <a:buFont typeface="Wingdings" pitchFamily="2" charset="2"/>
              <a:buNone/>
            </a:pPr>
            <a:r>
              <a:rPr lang="zh-CN" altLang="en-US" sz="2800" b="1" smtClean="0"/>
              <a:t>思考：两种不同的存储结构，如何反映逻辑关系？</a:t>
            </a:r>
          </a:p>
          <a:p>
            <a:pPr marL="533400" lvl="1" indent="0" eaLnBrk="1" hangingPunct="1"/>
            <a:r>
              <a:rPr lang="zh-CN" altLang="en-US" b="1" smtClean="0"/>
              <a:t>  顺序存储结构：数据元素存放的地址是连续的</a:t>
            </a:r>
            <a:r>
              <a:rPr lang="zh-CN" altLang="en-US" smtClean="0">
                <a:latin typeface="宋体" pitchFamily="2" charset="-122"/>
              </a:rPr>
              <a:t>；</a:t>
            </a:r>
            <a:endParaRPr lang="zh-CN" altLang="en-US" smtClean="0"/>
          </a:p>
          <a:p>
            <a:pPr marL="533400" lvl="1" indent="0" eaLnBrk="1" hangingPunct="1"/>
            <a:r>
              <a:rPr lang="zh-CN" altLang="en-US" smtClean="0"/>
              <a:t>  </a:t>
            </a:r>
            <a:r>
              <a:rPr lang="zh-CN" altLang="en-US" b="1" smtClean="0"/>
              <a:t>链式存储结构：数据元素存放的地址是否连续没有要求。</a:t>
            </a:r>
          </a:p>
        </p:txBody>
      </p:sp>
    </p:spTree>
  </p:cSld>
  <p:clrMapOvr>
    <a:masterClrMapping/>
  </p:clrMapOvr>
  <p:transition spd="slow">
    <p:blinds/>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7"/>
          <p:cNvSpPr>
            <a:spLocks noGrp="1" noChangeArrowheads="1"/>
          </p:cNvSpPr>
          <p:nvPr>
            <p:ph/>
          </p:nvPr>
        </p:nvSpPr>
        <p:spPr>
          <a:xfrm>
            <a:off x="179388" y="614363"/>
            <a:ext cx="8812212" cy="5191125"/>
          </a:xfrm>
        </p:spPr>
        <p:txBody>
          <a:bodyPr/>
          <a:lstStyle/>
          <a:p>
            <a:pPr marL="0" indent="0" eaLnBrk="1" hangingPunct="1">
              <a:buFont typeface="Wingdings" pitchFamily="2" charset="2"/>
              <a:buNone/>
            </a:pPr>
            <a:endParaRPr lang="en-US" altLang="zh-CN" sz="2800" b="1" smtClean="0"/>
          </a:p>
          <a:p>
            <a:pPr marL="0" indent="0" eaLnBrk="1" hangingPunct="1">
              <a:buFont typeface="Wingdings" pitchFamily="2" charset="2"/>
              <a:buNone/>
            </a:pPr>
            <a:r>
              <a:rPr lang="zh-CN" altLang="en-US" sz="2800" b="1" smtClean="0"/>
              <a:t>链式存储结构：</a:t>
            </a:r>
            <a:endParaRPr lang="en-US" altLang="zh-CN" sz="2800" b="1" smtClean="0"/>
          </a:p>
          <a:p>
            <a:pPr marL="0" indent="0" eaLnBrk="1" hangingPunct="1">
              <a:buFont typeface="Wingdings" pitchFamily="2" charset="2"/>
              <a:buNone/>
            </a:pPr>
            <a:r>
              <a:rPr lang="zh-CN" altLang="en-US" sz="2800" b="1" smtClean="0"/>
              <a:t>在每一个数据元素中增加一个存放下一个数据元素地址的指针</a:t>
            </a:r>
            <a:r>
              <a:rPr lang="en-US" altLang="zh-CN" sz="2800" b="1" smtClean="0"/>
              <a:t>(pointer )</a:t>
            </a:r>
            <a:r>
              <a:rPr lang="zh-CN" altLang="en-US" sz="2800" b="1" smtClean="0"/>
              <a:t>，用该指针来表示数据元素之间的逻辑结构</a:t>
            </a:r>
            <a:r>
              <a:rPr lang="en-US" altLang="zh-CN" sz="2800" b="1" smtClean="0"/>
              <a:t>(</a:t>
            </a:r>
            <a:r>
              <a:rPr lang="zh-CN" altLang="en-US" sz="2800" b="1" smtClean="0"/>
              <a:t>关系</a:t>
            </a:r>
            <a:r>
              <a:rPr lang="en-US" altLang="zh-CN" sz="2800" b="1" smtClean="0"/>
              <a:t>)</a:t>
            </a:r>
            <a:r>
              <a:rPr lang="zh-CN" altLang="en-US" sz="2800" b="1" smtClean="0"/>
              <a:t>。</a:t>
            </a:r>
            <a:endParaRPr lang="en-US" altLang="zh-CN" sz="2800" b="1" smtClean="0"/>
          </a:p>
          <a:p>
            <a:pPr marL="0" indent="0" eaLnBrk="1" hangingPunct="1">
              <a:buFont typeface="Wingdings" pitchFamily="2" charset="2"/>
              <a:buNone/>
            </a:pPr>
            <a:endParaRPr lang="en-US" altLang="zh-CN" sz="2800" b="1" smtClean="0"/>
          </a:p>
          <a:p>
            <a:pPr marL="0" indent="0" eaLnBrk="1" hangingPunct="1">
              <a:buFont typeface="Wingdings" pitchFamily="2" charset="2"/>
              <a:buNone/>
            </a:pPr>
            <a:r>
              <a:rPr lang="zh-CN" altLang="en-US" sz="2800" b="1" smtClean="0"/>
              <a:t>在</a:t>
            </a:r>
            <a:r>
              <a:rPr lang="en-US" altLang="zh-CN" sz="2800" b="1" smtClean="0"/>
              <a:t>C/C++</a:t>
            </a:r>
            <a:r>
              <a:rPr lang="zh-CN" altLang="en-US" sz="2800" b="1" smtClean="0"/>
              <a:t>语言中，用数组表示顺序存储结构</a:t>
            </a:r>
            <a:r>
              <a:rPr lang="zh-CN" altLang="en-US" sz="2800" b="1" smtClean="0">
                <a:latin typeface="宋体" pitchFamily="2" charset="-122"/>
              </a:rPr>
              <a:t>；</a:t>
            </a:r>
            <a:r>
              <a:rPr lang="zh-CN" altLang="en-US" sz="2800" b="1" smtClean="0"/>
              <a:t>用结构体类型表示链式存储结构。</a:t>
            </a:r>
          </a:p>
        </p:txBody>
      </p:sp>
    </p:spTree>
  </p:cSld>
  <p:clrMapOvr>
    <a:masterClrMapping/>
  </p:clrMapOvr>
  <p:transition spd="slow">
    <p:blinds/>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75"/>
          <p:cNvGrpSpPr>
            <a:grpSpLocks/>
          </p:cNvGrpSpPr>
          <p:nvPr/>
        </p:nvGrpSpPr>
        <p:grpSpPr bwMode="auto">
          <a:xfrm>
            <a:off x="179388" y="241300"/>
            <a:ext cx="8726487" cy="6354763"/>
            <a:chOff x="113" y="152"/>
            <a:chExt cx="5497" cy="4003"/>
          </a:xfrm>
        </p:grpSpPr>
        <p:grpSp>
          <p:nvGrpSpPr>
            <p:cNvPr id="32771" name="Group 55"/>
            <p:cNvGrpSpPr>
              <a:grpSpLocks/>
            </p:cNvGrpSpPr>
            <p:nvPr/>
          </p:nvGrpSpPr>
          <p:grpSpPr bwMode="auto">
            <a:xfrm>
              <a:off x="113" y="2251"/>
              <a:ext cx="5497" cy="1904"/>
              <a:chOff x="119" y="40"/>
              <a:chExt cx="5497" cy="1904"/>
            </a:xfrm>
          </p:grpSpPr>
          <p:grpSp>
            <p:nvGrpSpPr>
              <p:cNvPr id="32788" name="Group 53"/>
              <p:cNvGrpSpPr>
                <a:grpSpLocks/>
              </p:cNvGrpSpPr>
              <p:nvPr/>
            </p:nvGrpSpPr>
            <p:grpSpPr bwMode="auto">
              <a:xfrm>
                <a:off x="119" y="40"/>
                <a:ext cx="5497" cy="1539"/>
                <a:chOff x="119" y="232"/>
                <a:chExt cx="5497" cy="1539"/>
              </a:xfrm>
            </p:grpSpPr>
            <p:sp>
              <p:nvSpPr>
                <p:cNvPr id="32790" name="Rectangle 4"/>
                <p:cNvSpPr>
                  <a:spLocks noChangeArrowheads="1"/>
                </p:cNvSpPr>
                <p:nvPr/>
              </p:nvSpPr>
              <p:spPr bwMode="auto">
                <a:xfrm>
                  <a:off x="1824" y="232"/>
                  <a:ext cx="102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b="1"/>
                    <a:t>数据的逻辑结构</a:t>
                  </a:r>
                </a:p>
              </p:txBody>
            </p:sp>
            <p:grpSp>
              <p:nvGrpSpPr>
                <p:cNvPr id="32791" name="Group 34"/>
                <p:cNvGrpSpPr>
                  <a:grpSpLocks/>
                </p:cNvGrpSpPr>
                <p:nvPr/>
              </p:nvGrpSpPr>
              <p:grpSpPr bwMode="auto">
                <a:xfrm>
                  <a:off x="2635" y="637"/>
                  <a:ext cx="2981" cy="1134"/>
                  <a:chOff x="2604" y="637"/>
                  <a:chExt cx="2981" cy="1134"/>
                </a:xfrm>
              </p:grpSpPr>
              <p:sp>
                <p:nvSpPr>
                  <p:cNvPr id="32815" name="Rectangle 6"/>
                  <p:cNvSpPr>
                    <a:spLocks noChangeArrowheads="1"/>
                  </p:cNvSpPr>
                  <p:nvPr/>
                </p:nvSpPr>
                <p:spPr bwMode="auto">
                  <a:xfrm>
                    <a:off x="3312" y="637"/>
                    <a:ext cx="816"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b="1"/>
                      <a:t>非线性结构</a:t>
                    </a:r>
                  </a:p>
                </p:txBody>
              </p:sp>
              <p:sp>
                <p:nvSpPr>
                  <p:cNvPr id="32816" name="Rectangle 10"/>
                  <p:cNvSpPr>
                    <a:spLocks noChangeArrowheads="1"/>
                  </p:cNvSpPr>
                  <p:nvPr/>
                </p:nvSpPr>
                <p:spPr bwMode="auto">
                  <a:xfrm>
                    <a:off x="2604" y="1109"/>
                    <a:ext cx="34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集合</a:t>
                    </a:r>
                  </a:p>
                </p:txBody>
              </p:sp>
              <p:grpSp>
                <p:nvGrpSpPr>
                  <p:cNvPr id="32817" name="Group 22"/>
                  <p:cNvGrpSpPr>
                    <a:grpSpLocks/>
                  </p:cNvGrpSpPr>
                  <p:nvPr/>
                </p:nvGrpSpPr>
                <p:grpSpPr bwMode="auto">
                  <a:xfrm>
                    <a:off x="4472" y="1112"/>
                    <a:ext cx="1113" cy="659"/>
                    <a:chOff x="4472" y="1112"/>
                    <a:chExt cx="1113" cy="659"/>
                  </a:xfrm>
                </p:grpSpPr>
                <p:sp>
                  <p:nvSpPr>
                    <p:cNvPr id="32830" name="Rectangle 9"/>
                    <p:cNvSpPr>
                      <a:spLocks noChangeArrowheads="1"/>
                    </p:cNvSpPr>
                    <p:nvPr/>
                  </p:nvSpPr>
                  <p:spPr bwMode="auto">
                    <a:xfrm>
                      <a:off x="4696" y="1112"/>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图状结构</a:t>
                      </a:r>
                    </a:p>
                  </p:txBody>
                </p:sp>
                <p:sp>
                  <p:nvSpPr>
                    <p:cNvPr id="32831" name="Rectangle 14"/>
                    <p:cNvSpPr>
                      <a:spLocks noChangeArrowheads="1"/>
                    </p:cNvSpPr>
                    <p:nvPr/>
                  </p:nvSpPr>
                  <p:spPr bwMode="auto">
                    <a:xfrm>
                      <a:off x="4472" y="1544"/>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有向图</a:t>
                      </a:r>
                    </a:p>
                  </p:txBody>
                </p:sp>
                <p:sp>
                  <p:nvSpPr>
                    <p:cNvPr id="32832" name="Rectangle 17"/>
                    <p:cNvSpPr>
                      <a:spLocks noChangeArrowheads="1"/>
                    </p:cNvSpPr>
                    <p:nvPr/>
                  </p:nvSpPr>
                  <p:spPr bwMode="auto">
                    <a:xfrm>
                      <a:off x="5064" y="1544"/>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无向图</a:t>
                      </a:r>
                    </a:p>
                  </p:txBody>
                </p:sp>
                <p:sp>
                  <p:nvSpPr>
                    <p:cNvPr id="32833" name="Line 18"/>
                    <p:cNvSpPr>
                      <a:spLocks noChangeShapeType="1"/>
                    </p:cNvSpPr>
                    <p:nvPr/>
                  </p:nvSpPr>
                  <p:spPr bwMode="auto">
                    <a:xfrm>
                      <a:off x="4752" y="1440"/>
                      <a:ext cx="57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4" name="Line 19"/>
                    <p:cNvSpPr>
                      <a:spLocks noChangeShapeType="1"/>
                    </p:cNvSpPr>
                    <p:nvPr/>
                  </p:nvSpPr>
                  <p:spPr bwMode="auto">
                    <a:xfrm>
                      <a:off x="4752"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5" name="Line 20"/>
                    <p:cNvSpPr>
                      <a:spLocks noChangeShapeType="1"/>
                    </p:cNvSpPr>
                    <p:nvPr/>
                  </p:nvSpPr>
                  <p:spPr bwMode="auto">
                    <a:xfrm>
                      <a:off x="5328"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36" name="Line 21"/>
                    <p:cNvSpPr>
                      <a:spLocks noChangeShapeType="1"/>
                    </p:cNvSpPr>
                    <p:nvPr/>
                  </p:nvSpPr>
                  <p:spPr bwMode="auto">
                    <a:xfrm>
                      <a:off x="5040" y="1344"/>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818" name="Group 27"/>
                  <p:cNvGrpSpPr>
                    <a:grpSpLocks/>
                  </p:cNvGrpSpPr>
                  <p:nvPr/>
                </p:nvGrpSpPr>
                <p:grpSpPr bwMode="auto">
                  <a:xfrm>
                    <a:off x="3144" y="1104"/>
                    <a:ext cx="1185" cy="659"/>
                    <a:chOff x="3144" y="1104"/>
                    <a:chExt cx="1185" cy="659"/>
                  </a:xfrm>
                </p:grpSpPr>
                <p:sp>
                  <p:nvSpPr>
                    <p:cNvPr id="32823" name="Rectangle 8"/>
                    <p:cNvSpPr>
                      <a:spLocks noChangeArrowheads="1"/>
                    </p:cNvSpPr>
                    <p:nvPr/>
                  </p:nvSpPr>
                  <p:spPr bwMode="auto">
                    <a:xfrm>
                      <a:off x="3400" y="1104"/>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树形结构</a:t>
                      </a:r>
                    </a:p>
                  </p:txBody>
                </p:sp>
                <p:sp>
                  <p:nvSpPr>
                    <p:cNvPr id="32824" name="Rectangle 15"/>
                    <p:cNvSpPr>
                      <a:spLocks noChangeArrowheads="1"/>
                    </p:cNvSpPr>
                    <p:nvPr/>
                  </p:nvSpPr>
                  <p:spPr bwMode="auto">
                    <a:xfrm>
                      <a:off x="3144" y="1536"/>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一般树</a:t>
                      </a:r>
                    </a:p>
                  </p:txBody>
                </p:sp>
                <p:sp>
                  <p:nvSpPr>
                    <p:cNvPr id="32825" name="Rectangle 16"/>
                    <p:cNvSpPr>
                      <a:spLocks noChangeArrowheads="1"/>
                    </p:cNvSpPr>
                    <p:nvPr/>
                  </p:nvSpPr>
                  <p:spPr bwMode="auto">
                    <a:xfrm>
                      <a:off x="3808" y="1536"/>
                      <a:ext cx="52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二叉树</a:t>
                      </a:r>
                    </a:p>
                  </p:txBody>
                </p:sp>
                <p:sp>
                  <p:nvSpPr>
                    <p:cNvPr id="32826" name="Line 23"/>
                    <p:cNvSpPr>
                      <a:spLocks noChangeShapeType="1"/>
                    </p:cNvSpPr>
                    <p:nvPr/>
                  </p:nvSpPr>
                  <p:spPr bwMode="auto">
                    <a:xfrm>
                      <a:off x="3408"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7" name="Line 24"/>
                    <p:cNvSpPr>
                      <a:spLocks noChangeShapeType="1"/>
                    </p:cNvSpPr>
                    <p:nvPr/>
                  </p:nvSpPr>
                  <p:spPr bwMode="auto">
                    <a:xfrm>
                      <a:off x="4072" y="1440"/>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8" name="Line 25"/>
                    <p:cNvSpPr>
                      <a:spLocks noChangeShapeType="1"/>
                    </p:cNvSpPr>
                    <p:nvPr/>
                  </p:nvSpPr>
                  <p:spPr bwMode="auto">
                    <a:xfrm>
                      <a:off x="3744" y="133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9" name="Line 26"/>
                    <p:cNvSpPr>
                      <a:spLocks noChangeShapeType="1"/>
                    </p:cNvSpPr>
                    <p:nvPr/>
                  </p:nvSpPr>
                  <p:spPr bwMode="auto">
                    <a:xfrm>
                      <a:off x="3408" y="1440"/>
                      <a:ext cx="657"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2819" name="Line 28"/>
                  <p:cNvSpPr>
                    <a:spLocks noChangeShapeType="1"/>
                  </p:cNvSpPr>
                  <p:nvPr/>
                </p:nvSpPr>
                <p:spPr bwMode="auto">
                  <a:xfrm>
                    <a:off x="2776" y="101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0" name="Line 30"/>
                  <p:cNvSpPr>
                    <a:spLocks noChangeShapeType="1"/>
                  </p:cNvSpPr>
                  <p:nvPr/>
                </p:nvSpPr>
                <p:spPr bwMode="auto">
                  <a:xfrm>
                    <a:off x="5032" y="1016"/>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1" name="Line 32"/>
                  <p:cNvSpPr>
                    <a:spLocks noChangeShapeType="1"/>
                  </p:cNvSpPr>
                  <p:nvPr/>
                </p:nvSpPr>
                <p:spPr bwMode="auto">
                  <a:xfrm>
                    <a:off x="2776" y="1008"/>
                    <a:ext cx="2256"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22" name="Line 33"/>
                  <p:cNvSpPr>
                    <a:spLocks noChangeShapeType="1"/>
                  </p:cNvSpPr>
                  <p:nvPr/>
                </p:nvSpPr>
                <p:spPr bwMode="auto">
                  <a:xfrm>
                    <a:off x="3744" y="86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792" name="Group 48"/>
                <p:cNvGrpSpPr>
                  <a:grpSpLocks/>
                </p:cNvGrpSpPr>
                <p:nvPr/>
              </p:nvGrpSpPr>
              <p:grpSpPr bwMode="auto">
                <a:xfrm>
                  <a:off x="119" y="637"/>
                  <a:ext cx="2841" cy="1123"/>
                  <a:chOff x="119" y="637"/>
                  <a:chExt cx="2841" cy="1123"/>
                </a:xfrm>
              </p:grpSpPr>
              <p:sp>
                <p:nvSpPr>
                  <p:cNvPr id="32797" name="Rectangle 5"/>
                  <p:cNvSpPr>
                    <a:spLocks noChangeArrowheads="1"/>
                  </p:cNvSpPr>
                  <p:nvPr/>
                </p:nvSpPr>
                <p:spPr bwMode="auto">
                  <a:xfrm>
                    <a:off x="816" y="637"/>
                    <a:ext cx="680"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b="1"/>
                      <a:t>线性结构</a:t>
                    </a:r>
                  </a:p>
                </p:txBody>
              </p:sp>
              <p:sp>
                <p:nvSpPr>
                  <p:cNvPr id="32798" name="Rectangle 11"/>
                  <p:cNvSpPr>
                    <a:spLocks noChangeArrowheads="1"/>
                  </p:cNvSpPr>
                  <p:nvPr/>
                </p:nvSpPr>
                <p:spPr bwMode="auto">
                  <a:xfrm>
                    <a:off x="119" y="1533"/>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一般线性表</a:t>
                    </a:r>
                  </a:p>
                </p:txBody>
              </p:sp>
              <p:grpSp>
                <p:nvGrpSpPr>
                  <p:cNvPr id="32799" name="Group 40"/>
                  <p:cNvGrpSpPr>
                    <a:grpSpLocks/>
                  </p:cNvGrpSpPr>
                  <p:nvPr/>
                </p:nvGrpSpPr>
                <p:grpSpPr bwMode="auto">
                  <a:xfrm>
                    <a:off x="1725" y="1104"/>
                    <a:ext cx="1235" cy="651"/>
                    <a:chOff x="1725" y="1104"/>
                    <a:chExt cx="1235" cy="651"/>
                  </a:xfrm>
                </p:grpSpPr>
                <p:sp>
                  <p:nvSpPr>
                    <p:cNvPr id="32810" name="Rectangle 13"/>
                    <p:cNvSpPr>
                      <a:spLocks noChangeArrowheads="1"/>
                    </p:cNvSpPr>
                    <p:nvPr/>
                  </p:nvSpPr>
                  <p:spPr bwMode="auto">
                    <a:xfrm>
                      <a:off x="1725" y="1104"/>
                      <a:ext cx="77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线性表推广</a:t>
                      </a:r>
                    </a:p>
                  </p:txBody>
                </p:sp>
                <p:sp>
                  <p:nvSpPr>
                    <p:cNvPr id="32811" name="Rectangle 35"/>
                    <p:cNvSpPr>
                      <a:spLocks noChangeArrowheads="1"/>
                    </p:cNvSpPr>
                    <p:nvPr/>
                  </p:nvSpPr>
                  <p:spPr bwMode="auto">
                    <a:xfrm>
                      <a:off x="2461" y="1528"/>
                      <a:ext cx="499"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广义表</a:t>
                      </a:r>
                    </a:p>
                  </p:txBody>
                </p:sp>
                <p:sp>
                  <p:nvSpPr>
                    <p:cNvPr id="32812" name="Rectangle 36"/>
                    <p:cNvSpPr>
                      <a:spLocks noChangeArrowheads="1"/>
                    </p:cNvSpPr>
                    <p:nvPr/>
                  </p:nvSpPr>
                  <p:spPr bwMode="auto">
                    <a:xfrm>
                      <a:off x="1981" y="1528"/>
                      <a:ext cx="36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数组</a:t>
                      </a:r>
                    </a:p>
                  </p:txBody>
                </p:sp>
                <p:sp>
                  <p:nvSpPr>
                    <p:cNvPr id="32813" name="Line 37"/>
                    <p:cNvSpPr>
                      <a:spLocks noChangeShapeType="1"/>
                    </p:cNvSpPr>
                    <p:nvPr/>
                  </p:nvSpPr>
                  <p:spPr bwMode="auto">
                    <a:xfrm>
                      <a:off x="2152" y="1328"/>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14" name="Line 38"/>
                    <p:cNvSpPr>
                      <a:spLocks noChangeShapeType="1"/>
                    </p:cNvSpPr>
                    <p:nvPr/>
                  </p:nvSpPr>
                  <p:spPr bwMode="auto">
                    <a:xfrm>
                      <a:off x="2344" y="1328"/>
                      <a:ext cx="384"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2800" name="Group 43"/>
                  <p:cNvGrpSpPr>
                    <a:grpSpLocks/>
                  </p:cNvGrpSpPr>
                  <p:nvPr/>
                </p:nvGrpSpPr>
                <p:grpSpPr bwMode="auto">
                  <a:xfrm>
                    <a:off x="756" y="1104"/>
                    <a:ext cx="1137" cy="651"/>
                    <a:chOff x="756" y="1104"/>
                    <a:chExt cx="1137" cy="651"/>
                  </a:xfrm>
                </p:grpSpPr>
                <p:sp>
                  <p:nvSpPr>
                    <p:cNvPr id="32805" name="Rectangle 7"/>
                    <p:cNvSpPr>
                      <a:spLocks noChangeArrowheads="1"/>
                    </p:cNvSpPr>
                    <p:nvPr/>
                  </p:nvSpPr>
                  <p:spPr bwMode="auto">
                    <a:xfrm>
                      <a:off x="1712" y="1528"/>
                      <a:ext cx="181"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串</a:t>
                      </a:r>
                    </a:p>
                  </p:txBody>
                </p:sp>
                <p:sp>
                  <p:nvSpPr>
                    <p:cNvPr id="32806" name="Rectangle 12"/>
                    <p:cNvSpPr>
                      <a:spLocks noChangeArrowheads="1"/>
                    </p:cNvSpPr>
                    <p:nvPr/>
                  </p:nvSpPr>
                  <p:spPr bwMode="auto">
                    <a:xfrm>
                      <a:off x="756" y="1104"/>
                      <a:ext cx="793"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受限线性表</a:t>
                      </a:r>
                    </a:p>
                  </p:txBody>
                </p:sp>
                <p:sp>
                  <p:nvSpPr>
                    <p:cNvPr id="32807" name="Rectangle 39"/>
                    <p:cNvSpPr>
                      <a:spLocks noChangeArrowheads="1"/>
                    </p:cNvSpPr>
                    <p:nvPr/>
                  </p:nvSpPr>
                  <p:spPr bwMode="auto">
                    <a:xfrm>
                      <a:off x="1008" y="1528"/>
                      <a:ext cx="612" cy="22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zh-CN" altLang="en-US" sz="1800"/>
                        <a:t>栈和队列</a:t>
                      </a:r>
                    </a:p>
                  </p:txBody>
                </p:sp>
                <p:sp>
                  <p:nvSpPr>
                    <p:cNvPr id="32808" name="Line 41"/>
                    <p:cNvSpPr>
                      <a:spLocks noChangeShapeType="1"/>
                    </p:cNvSpPr>
                    <p:nvPr/>
                  </p:nvSpPr>
                  <p:spPr bwMode="auto">
                    <a:xfrm>
                      <a:off x="1208" y="1336"/>
                      <a:ext cx="0"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09" name="Line 42"/>
                    <p:cNvSpPr>
                      <a:spLocks noChangeShapeType="1"/>
                    </p:cNvSpPr>
                    <p:nvPr/>
                  </p:nvSpPr>
                  <p:spPr bwMode="auto">
                    <a:xfrm>
                      <a:off x="1384" y="1336"/>
                      <a:ext cx="432" cy="19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2801" name="Line 44"/>
                  <p:cNvSpPr>
                    <a:spLocks noChangeShapeType="1"/>
                  </p:cNvSpPr>
                  <p:nvPr/>
                </p:nvSpPr>
                <p:spPr bwMode="auto">
                  <a:xfrm>
                    <a:off x="520" y="1008"/>
                    <a:ext cx="0" cy="52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02" name="Line 45"/>
                  <p:cNvSpPr>
                    <a:spLocks noChangeShapeType="1"/>
                  </p:cNvSpPr>
                  <p:nvPr/>
                </p:nvSpPr>
                <p:spPr bwMode="auto">
                  <a:xfrm>
                    <a:off x="2112" y="1008"/>
                    <a:ext cx="0" cy="96"/>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03" name="Line 46"/>
                  <p:cNvSpPr>
                    <a:spLocks noChangeShapeType="1"/>
                  </p:cNvSpPr>
                  <p:nvPr/>
                </p:nvSpPr>
                <p:spPr bwMode="auto">
                  <a:xfrm>
                    <a:off x="528" y="1008"/>
                    <a:ext cx="1584"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804" name="Line 47"/>
                  <p:cNvSpPr>
                    <a:spLocks noChangeShapeType="1"/>
                  </p:cNvSpPr>
                  <p:nvPr/>
                </p:nvSpPr>
                <p:spPr bwMode="auto">
                  <a:xfrm>
                    <a:off x="1160" y="864"/>
                    <a:ext cx="0" cy="24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2793" name="Line 49"/>
                <p:cNvSpPr>
                  <a:spLocks noChangeShapeType="1"/>
                </p:cNvSpPr>
                <p:nvPr/>
              </p:nvSpPr>
              <p:spPr bwMode="auto">
                <a:xfrm>
                  <a:off x="1136" y="552"/>
                  <a:ext cx="0" cy="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4" name="Line 50"/>
                <p:cNvSpPr>
                  <a:spLocks noChangeShapeType="1"/>
                </p:cNvSpPr>
                <p:nvPr/>
              </p:nvSpPr>
              <p:spPr bwMode="auto">
                <a:xfrm>
                  <a:off x="3768" y="552"/>
                  <a:ext cx="0" cy="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5" name="Line 51"/>
                <p:cNvSpPr>
                  <a:spLocks noChangeShapeType="1"/>
                </p:cNvSpPr>
                <p:nvPr/>
              </p:nvSpPr>
              <p:spPr bwMode="auto">
                <a:xfrm>
                  <a:off x="1136" y="552"/>
                  <a:ext cx="263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796" name="Line 52"/>
                <p:cNvSpPr>
                  <a:spLocks noChangeShapeType="1"/>
                </p:cNvSpPr>
                <p:nvPr/>
              </p:nvSpPr>
              <p:spPr bwMode="auto">
                <a:xfrm>
                  <a:off x="2336" y="464"/>
                  <a:ext cx="0" cy="91"/>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32789" name="Rectangle 54"/>
              <p:cNvSpPr>
                <a:spLocks noChangeArrowheads="1"/>
              </p:cNvSpPr>
              <p:nvPr/>
            </p:nvSpPr>
            <p:spPr bwMode="auto">
              <a:xfrm>
                <a:off x="1328" y="1656"/>
                <a:ext cx="26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r>
                  <a:rPr lang="zh-CN" altLang="en-US" sz="2000" b="1">
                    <a:latin typeface="楷体_GB2312" pitchFamily="49" charset="-122"/>
                    <a:ea typeface="楷体_GB2312" pitchFamily="49" charset="-122"/>
                  </a:rPr>
                  <a:t>数据逻辑结构层次关系图</a:t>
                </a:r>
              </a:p>
            </p:txBody>
          </p:sp>
        </p:grpSp>
        <p:grpSp>
          <p:nvGrpSpPr>
            <p:cNvPr id="32772" name="Group 74"/>
            <p:cNvGrpSpPr>
              <a:grpSpLocks/>
            </p:cNvGrpSpPr>
            <p:nvPr/>
          </p:nvGrpSpPr>
          <p:grpSpPr bwMode="auto">
            <a:xfrm>
              <a:off x="912" y="152"/>
              <a:ext cx="4177" cy="1872"/>
              <a:chOff x="912" y="152"/>
              <a:chExt cx="4177" cy="1872"/>
            </a:xfrm>
          </p:grpSpPr>
          <p:sp>
            <p:nvSpPr>
              <p:cNvPr id="32773" name="Rectangle 58"/>
              <p:cNvSpPr>
                <a:spLocks noChangeArrowheads="1"/>
              </p:cNvSpPr>
              <p:nvPr/>
            </p:nvSpPr>
            <p:spPr bwMode="auto">
              <a:xfrm>
                <a:off x="1328" y="1784"/>
                <a:ext cx="28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p>
                <a:pPr algn="ctr"/>
                <a:r>
                  <a:rPr lang="zh-CN" altLang="en-US" sz="2000" b="1">
                    <a:latin typeface="楷体_GB2312" pitchFamily="49" charset="-122"/>
                    <a:ea typeface="楷体_GB2312" pitchFamily="49" charset="-122"/>
                  </a:rPr>
                  <a:t>图</a:t>
                </a:r>
                <a:r>
                  <a:rPr lang="en-US" altLang="zh-CN" sz="2000" b="1">
                    <a:latin typeface="楷体_GB2312" pitchFamily="49" charset="-122"/>
                    <a:ea typeface="楷体_GB2312" pitchFamily="49" charset="-122"/>
                  </a:rPr>
                  <a:t>   </a:t>
                </a:r>
                <a:r>
                  <a:rPr lang="zh-CN" altLang="en-US" sz="2000" b="1">
                    <a:latin typeface="楷体_GB2312" pitchFamily="49" charset="-122"/>
                    <a:ea typeface="楷体_GB2312" pitchFamily="49" charset="-122"/>
                  </a:rPr>
                  <a:t>逻辑结构与所采用的存储结构</a:t>
                </a:r>
              </a:p>
            </p:txBody>
          </p:sp>
          <p:grpSp>
            <p:nvGrpSpPr>
              <p:cNvPr id="32774" name="Group 73"/>
              <p:cNvGrpSpPr>
                <a:grpSpLocks/>
              </p:cNvGrpSpPr>
              <p:nvPr/>
            </p:nvGrpSpPr>
            <p:grpSpPr bwMode="auto">
              <a:xfrm>
                <a:off x="912" y="152"/>
                <a:ext cx="4177" cy="1509"/>
                <a:chOff x="912" y="152"/>
                <a:chExt cx="4177" cy="1509"/>
              </a:xfrm>
            </p:grpSpPr>
            <p:sp>
              <p:nvSpPr>
                <p:cNvPr id="32775" name="Rectangle 60"/>
                <p:cNvSpPr>
                  <a:spLocks noChangeArrowheads="1"/>
                </p:cNvSpPr>
                <p:nvPr/>
              </p:nvSpPr>
              <p:spPr bwMode="auto">
                <a:xfrm>
                  <a:off x="988" y="552"/>
                  <a:ext cx="76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t>线性表</a:t>
                  </a:r>
                </a:p>
              </p:txBody>
            </p:sp>
            <p:sp>
              <p:nvSpPr>
                <p:cNvPr id="32776" name="Rectangle 61"/>
                <p:cNvSpPr>
                  <a:spLocks noChangeArrowheads="1"/>
                </p:cNvSpPr>
                <p:nvPr/>
              </p:nvSpPr>
              <p:spPr bwMode="auto">
                <a:xfrm>
                  <a:off x="1084" y="1013"/>
                  <a:ext cx="4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t>树</a:t>
                  </a:r>
                </a:p>
              </p:txBody>
            </p:sp>
            <p:sp>
              <p:nvSpPr>
                <p:cNvPr id="32777" name="Rectangle 62"/>
                <p:cNvSpPr>
                  <a:spLocks noChangeArrowheads="1"/>
                </p:cNvSpPr>
                <p:nvPr/>
              </p:nvSpPr>
              <p:spPr bwMode="auto">
                <a:xfrm>
                  <a:off x="1132" y="1373"/>
                  <a:ext cx="43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t>图</a:t>
                  </a:r>
                </a:p>
              </p:txBody>
            </p:sp>
            <p:sp>
              <p:nvSpPr>
                <p:cNvPr id="32778" name="Rectangle 63"/>
                <p:cNvSpPr>
                  <a:spLocks noChangeArrowheads="1"/>
                </p:cNvSpPr>
                <p:nvPr/>
              </p:nvSpPr>
              <p:spPr bwMode="auto">
                <a:xfrm>
                  <a:off x="3168" y="576"/>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t>顺序存储结构</a:t>
                  </a:r>
                </a:p>
              </p:txBody>
            </p:sp>
            <p:sp>
              <p:nvSpPr>
                <p:cNvPr id="32779" name="Rectangle 64"/>
                <p:cNvSpPr>
                  <a:spLocks noChangeArrowheads="1"/>
                </p:cNvSpPr>
                <p:nvPr/>
              </p:nvSpPr>
              <p:spPr bwMode="auto">
                <a:xfrm>
                  <a:off x="3168" y="99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b="1"/>
                    <a:t>链式存储结构</a:t>
                  </a:r>
                </a:p>
              </p:txBody>
            </p:sp>
            <p:sp>
              <p:nvSpPr>
                <p:cNvPr id="32780" name="Rectangle 65"/>
                <p:cNvSpPr>
                  <a:spLocks noChangeArrowheads="1"/>
                </p:cNvSpPr>
                <p:nvPr/>
              </p:nvSpPr>
              <p:spPr bwMode="auto">
                <a:xfrm>
                  <a:off x="3937" y="1373"/>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b="1"/>
                    <a:t>	</a:t>
                  </a:r>
                  <a:r>
                    <a:rPr lang="zh-CN" altLang="en-US" b="1"/>
                    <a:t>复合存储结构（顺序</a:t>
                  </a:r>
                  <a:r>
                    <a:rPr lang="en-US" altLang="zh-CN" b="1"/>
                    <a:t>+</a:t>
                  </a:r>
                  <a:r>
                    <a:rPr lang="zh-CN" altLang="en-US" b="1"/>
                    <a:t>非顺序）</a:t>
                  </a:r>
                </a:p>
              </p:txBody>
            </p:sp>
            <p:sp>
              <p:nvSpPr>
                <p:cNvPr id="32781" name="Rectangle 66"/>
                <p:cNvSpPr>
                  <a:spLocks noChangeArrowheads="1"/>
                </p:cNvSpPr>
                <p:nvPr/>
              </p:nvSpPr>
              <p:spPr bwMode="auto">
                <a:xfrm>
                  <a:off x="912" y="15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800" b="1"/>
                    <a:t>逻辑结构</a:t>
                  </a:r>
                </a:p>
              </p:txBody>
            </p:sp>
            <p:sp>
              <p:nvSpPr>
                <p:cNvPr id="32782" name="Rectangle 67"/>
                <p:cNvSpPr>
                  <a:spLocks noChangeArrowheads="1"/>
                </p:cNvSpPr>
                <p:nvPr/>
              </p:nvSpPr>
              <p:spPr bwMode="auto">
                <a:xfrm>
                  <a:off x="3264" y="164"/>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sz="2800" b="1"/>
                    <a:t>存储结构</a:t>
                  </a:r>
                </a:p>
              </p:txBody>
            </p:sp>
            <p:sp>
              <p:nvSpPr>
                <p:cNvPr id="32783" name="Line 68"/>
                <p:cNvSpPr>
                  <a:spLocks noChangeShapeType="1"/>
                </p:cNvSpPr>
                <p:nvPr/>
              </p:nvSpPr>
              <p:spPr bwMode="auto">
                <a:xfrm>
                  <a:off x="1708" y="696"/>
                  <a:ext cx="1440" cy="0"/>
                </a:xfrm>
                <a:prstGeom prst="line">
                  <a:avLst/>
                </a:prstGeom>
                <a:noFill/>
                <a:ln w="28575">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4" name="Line 69"/>
                <p:cNvSpPr>
                  <a:spLocks noChangeShapeType="1"/>
                </p:cNvSpPr>
                <p:nvPr/>
              </p:nvSpPr>
              <p:spPr bwMode="auto">
                <a:xfrm>
                  <a:off x="1683" y="755"/>
                  <a:ext cx="1465" cy="341"/>
                </a:xfrm>
                <a:prstGeom prst="line">
                  <a:avLst/>
                </a:prstGeom>
                <a:noFill/>
                <a:ln w="28575">
                  <a:solidFill>
                    <a:schemeClr val="accent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5" name="Line 70"/>
                <p:cNvSpPr>
                  <a:spLocks noChangeShapeType="1"/>
                </p:cNvSpPr>
                <p:nvPr/>
              </p:nvSpPr>
              <p:spPr bwMode="auto">
                <a:xfrm flipV="1">
                  <a:off x="1564" y="776"/>
                  <a:ext cx="1584" cy="288"/>
                </a:xfrm>
                <a:prstGeom prst="line">
                  <a:avLst/>
                </a:prstGeom>
                <a:noFill/>
                <a:ln w="28575">
                  <a:solidFill>
                    <a:schemeClr val="folHlink"/>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6" name="Line 71"/>
                <p:cNvSpPr>
                  <a:spLocks noChangeShapeType="1"/>
                </p:cNvSpPr>
                <p:nvPr/>
              </p:nvSpPr>
              <p:spPr bwMode="auto">
                <a:xfrm>
                  <a:off x="1468" y="1517"/>
                  <a:ext cx="1680" cy="0"/>
                </a:xfrm>
                <a:prstGeom prst="line">
                  <a:avLst/>
                </a:prstGeom>
                <a:noFill/>
                <a:ln w="28575">
                  <a:solidFill>
                    <a:schemeClr val="tx1"/>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2787" name="Line 72"/>
                <p:cNvSpPr>
                  <a:spLocks noChangeShapeType="1"/>
                </p:cNvSpPr>
                <p:nvPr/>
              </p:nvSpPr>
              <p:spPr bwMode="auto">
                <a:xfrm>
                  <a:off x="1475" y="1165"/>
                  <a:ext cx="1680" cy="0"/>
                </a:xfrm>
                <a:prstGeom prst="line">
                  <a:avLst/>
                </a:prstGeom>
                <a:noFill/>
                <a:ln w="28575">
                  <a:solidFill>
                    <a:schemeClr val="folHlink"/>
                  </a:solidFill>
                  <a:miter lim="800000"/>
                  <a:headEnd/>
                  <a:tailEnd type="arrow" w="med" len="med"/>
                </a:ln>
                <a:extLst>
                  <a:ext uri="{909E8E84-426E-40DD-AFC4-6F175D3DCCD1}">
                    <a14:hiddenFill xmlns:a14="http://schemas.microsoft.com/office/drawing/2010/main">
                      <a:noFill/>
                    </a14:hiddenFill>
                  </a:ext>
                </a:extLst>
              </p:spPr>
              <p:txBody>
                <a:bodyPr wrap="none"/>
                <a:lstStyle/>
                <a:p>
                  <a:endParaRPr lang="zh-CN" altLang="en-US"/>
                </a:p>
              </p:txBody>
            </p:sp>
          </p:grpSp>
        </p:grpSp>
      </p:grpSp>
    </p:spTree>
  </p:cSld>
  <p:clrMapOvr>
    <a:masterClrMapping/>
  </p:clrMapOvr>
  <p:transition spd="slow">
    <p:blinds/>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4"/>
          <p:cNvSpPr>
            <a:spLocks noChangeArrowheads="1"/>
          </p:cNvSpPr>
          <p:nvPr/>
        </p:nvSpPr>
        <p:spPr bwMode="auto">
          <a:xfrm>
            <a:off x="331788" y="1268413"/>
            <a:ext cx="8812212"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defRPr/>
            </a:pPr>
            <a:r>
              <a:rPr kumimoji="0" lang="zh-CN" altLang="en-US" sz="3200" b="1" dirty="0"/>
              <a:t>数据结构研究内容的三个组成部分：</a:t>
            </a:r>
          </a:p>
          <a:p>
            <a:pPr lvl="1" eaLnBrk="0" hangingPunct="0">
              <a:spcBef>
                <a:spcPct val="20000"/>
              </a:spcBef>
              <a:defRPr/>
            </a:pPr>
            <a:r>
              <a:rPr kumimoji="0" lang="zh-CN" altLang="en-US" sz="3200" b="1" dirty="0">
                <a:effectLst>
                  <a:outerShdw blurRad="38100" dist="38100" dir="2700000" algn="tl">
                    <a:srgbClr val="000000">
                      <a:alpha val="43137"/>
                    </a:srgbClr>
                  </a:outerShdw>
                </a:effectLst>
              </a:rPr>
              <a:t>逻辑结构： </a:t>
            </a:r>
            <a:r>
              <a:rPr kumimoji="0" lang="zh-CN" altLang="en-US" sz="2800" b="1" dirty="0"/>
              <a:t>数据元素之间逻辑关系的描述</a:t>
            </a:r>
          </a:p>
          <a:p>
            <a:pPr eaLnBrk="0" hangingPunct="0">
              <a:spcBef>
                <a:spcPct val="20000"/>
              </a:spcBef>
              <a:defRPr/>
            </a:pPr>
            <a:r>
              <a:rPr kumimoji="0" lang="zh-CN" altLang="en-US" sz="2800" b="1" dirty="0"/>
              <a:t>                    </a:t>
            </a:r>
            <a:r>
              <a:rPr kumimoji="0" lang="en-US" altLang="zh-CN" sz="2800" b="1" dirty="0"/>
              <a:t>DS=</a:t>
            </a:r>
            <a:r>
              <a:rPr kumimoji="0" lang="zh-CN" altLang="en-US" sz="2800" b="1" dirty="0"/>
              <a:t>（</a:t>
            </a:r>
            <a:r>
              <a:rPr kumimoji="0" lang="en-US" altLang="zh-CN" sz="2800" b="1" dirty="0"/>
              <a:t>D</a:t>
            </a:r>
            <a:r>
              <a:rPr kumimoji="0" lang="zh-CN" altLang="en-US" sz="2800" b="1" dirty="0"/>
              <a:t>，</a:t>
            </a:r>
            <a:r>
              <a:rPr kumimoji="0" lang="en-US" altLang="zh-CN" sz="2800" b="1" dirty="0"/>
              <a:t>S</a:t>
            </a:r>
            <a:r>
              <a:rPr kumimoji="0" lang="zh-CN" altLang="en-US" sz="2800" b="1" dirty="0"/>
              <a:t>）</a:t>
            </a:r>
          </a:p>
          <a:p>
            <a:pPr lvl="1" eaLnBrk="0" hangingPunct="0">
              <a:spcBef>
                <a:spcPct val="20000"/>
              </a:spcBef>
              <a:defRPr/>
            </a:pPr>
            <a:r>
              <a:rPr kumimoji="0" lang="zh-CN" altLang="en-US" sz="3200" b="1" dirty="0">
                <a:effectLst>
                  <a:outerShdw blurRad="38100" dist="38100" dir="2700000" algn="tl">
                    <a:srgbClr val="000000">
                      <a:alpha val="43137"/>
                    </a:srgbClr>
                  </a:outerShdw>
                </a:effectLst>
              </a:rPr>
              <a:t>存储结构： </a:t>
            </a:r>
            <a:r>
              <a:rPr kumimoji="0" lang="zh-CN" altLang="en-US" sz="2800" b="1" dirty="0"/>
              <a:t>数据元素在计算机中的存储及其逻辑关系的提现称为数据的存储结构或物理结构</a:t>
            </a:r>
            <a:r>
              <a:rPr lang="zh-CN" altLang="en-US" sz="2800" b="1" dirty="0"/>
              <a:t>。</a:t>
            </a:r>
            <a:endParaRPr kumimoji="0" lang="zh-CN" altLang="en-US" sz="2800" b="1" dirty="0"/>
          </a:p>
          <a:p>
            <a:pPr lvl="1" eaLnBrk="0" hangingPunct="0">
              <a:spcBef>
                <a:spcPct val="20000"/>
              </a:spcBef>
              <a:defRPr/>
            </a:pPr>
            <a:r>
              <a:rPr kumimoji="0" lang="zh-CN" altLang="en-US" sz="3200" b="1" dirty="0">
                <a:effectLst>
                  <a:outerShdw blurRad="38100" dist="38100" dir="2700000" algn="tl">
                    <a:srgbClr val="000000">
                      <a:alpha val="43137"/>
                    </a:srgbClr>
                  </a:outerShdw>
                </a:effectLst>
              </a:rPr>
              <a:t>运算集合： </a:t>
            </a:r>
            <a:r>
              <a:rPr kumimoji="0" lang="zh-CN" altLang="en-US" sz="2800" b="1" dirty="0"/>
              <a:t>对数据对象要进行的运算</a:t>
            </a:r>
            <a:r>
              <a:rPr lang="zh-CN" altLang="en-US" sz="2800" b="1" dirty="0"/>
              <a:t>。</a:t>
            </a:r>
            <a:endParaRPr kumimoji="0" lang="zh-CN" altLang="en-US" sz="2800" b="1"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838200"/>
            <a:ext cx="8458200" cy="1143000"/>
          </a:xfrm>
        </p:spPr>
        <p:txBody>
          <a:bodyPr/>
          <a:lstStyle/>
          <a:p>
            <a:pPr eaLnBrk="1" hangingPunct="1"/>
            <a:r>
              <a:rPr lang="en-US" altLang="zh-CN" smtClean="0">
                <a:latin typeface="宋体" pitchFamily="2" charset="-122"/>
              </a:rPr>
              <a:t>1.1  </a:t>
            </a:r>
            <a:r>
              <a:rPr lang="zh-CN" altLang="en-US" smtClean="0"/>
              <a:t>数据结构的基本概念（定义）</a:t>
            </a:r>
            <a:endParaRPr lang="zh-CN" altLang="en-US" smtClean="0">
              <a:latin typeface="宋体" pitchFamily="2" charset="-122"/>
            </a:endParaRPr>
          </a:p>
        </p:txBody>
      </p:sp>
      <p:sp>
        <p:nvSpPr>
          <p:cNvPr id="7171" name="Rectangle 3"/>
          <p:cNvSpPr>
            <a:spLocks noGrp="1" noChangeArrowheads="1"/>
          </p:cNvSpPr>
          <p:nvPr>
            <p:ph type="body" idx="1"/>
          </p:nvPr>
        </p:nvSpPr>
        <p:spPr/>
        <p:txBody>
          <a:bodyPr/>
          <a:lstStyle/>
          <a:p>
            <a:pPr eaLnBrk="1" hangingPunct="1">
              <a:buFont typeface="Wingdings" pitchFamily="2" charset="2"/>
              <a:buNone/>
            </a:pPr>
            <a:r>
              <a:rPr lang="zh-CN" altLang="en-US" smtClean="0">
                <a:latin typeface="黑体" pitchFamily="49" charset="-122"/>
              </a:rPr>
              <a:t>数据结构的相关名词：</a:t>
            </a:r>
          </a:p>
          <a:p>
            <a:pPr eaLnBrk="1" hangingPunct="1"/>
            <a:r>
              <a:rPr lang="zh-CN" altLang="en-US" smtClean="0">
                <a:latin typeface="黑体" pitchFamily="49" charset="-122"/>
                <a:hlinkClick r:id="rId3" action="ppaction://hlinksldjump"/>
              </a:rPr>
              <a:t>数据（</a:t>
            </a:r>
            <a:r>
              <a:rPr lang="en-US" altLang="zh-CN" smtClean="0">
                <a:latin typeface="黑体" pitchFamily="49" charset="-122"/>
                <a:hlinkClick r:id="rId3" action="ppaction://hlinksldjump"/>
              </a:rPr>
              <a:t>Data</a:t>
            </a:r>
            <a:r>
              <a:rPr lang="zh-CN" altLang="en-US" smtClean="0">
                <a:latin typeface="黑体" pitchFamily="49" charset="-122"/>
                <a:hlinkClick r:id="rId3" action="ppaction://hlinksldjump"/>
              </a:rPr>
              <a:t>）</a:t>
            </a:r>
            <a:endParaRPr lang="zh-CN" altLang="en-US" smtClean="0">
              <a:latin typeface="黑体" pitchFamily="49" charset="-122"/>
            </a:endParaRPr>
          </a:p>
          <a:p>
            <a:pPr eaLnBrk="1" hangingPunct="1"/>
            <a:r>
              <a:rPr lang="zh-CN" altLang="en-US" smtClean="0">
                <a:latin typeface="黑体" pitchFamily="49" charset="-122"/>
                <a:hlinkClick r:id="rId4" action="ppaction://hlinksldjump"/>
              </a:rPr>
              <a:t>数据元素（</a:t>
            </a:r>
            <a:r>
              <a:rPr lang="en-US" altLang="zh-CN" smtClean="0">
                <a:latin typeface="黑体" pitchFamily="49" charset="-122"/>
                <a:hlinkClick r:id="rId4" action="ppaction://hlinksldjump"/>
              </a:rPr>
              <a:t>Data Element</a:t>
            </a:r>
            <a:r>
              <a:rPr lang="zh-CN" altLang="en-US" smtClean="0">
                <a:latin typeface="黑体" pitchFamily="49" charset="-122"/>
                <a:hlinkClick r:id="rId4" action="ppaction://hlinksldjump"/>
              </a:rPr>
              <a:t>） </a:t>
            </a:r>
            <a:endParaRPr lang="zh-CN" altLang="en-US" smtClean="0">
              <a:latin typeface="黑体" pitchFamily="49" charset="-122"/>
            </a:endParaRPr>
          </a:p>
          <a:p>
            <a:pPr eaLnBrk="1" hangingPunct="1"/>
            <a:r>
              <a:rPr lang="zh-CN" altLang="en-US" smtClean="0">
                <a:latin typeface="黑体" pitchFamily="49" charset="-122"/>
                <a:hlinkClick r:id="rId5" action="ppaction://hlinksldjump"/>
              </a:rPr>
              <a:t>数据对象（</a:t>
            </a:r>
            <a:r>
              <a:rPr lang="en-US" altLang="zh-CN" smtClean="0">
                <a:latin typeface="黑体" pitchFamily="49" charset="-122"/>
                <a:hlinkClick r:id="rId5" action="ppaction://hlinksldjump"/>
              </a:rPr>
              <a:t>Data Object</a:t>
            </a:r>
            <a:r>
              <a:rPr lang="zh-CN" altLang="en-US" smtClean="0">
                <a:latin typeface="黑体" pitchFamily="49" charset="-122"/>
                <a:hlinkClick r:id="rId5" action="ppaction://hlinksldjump"/>
              </a:rPr>
              <a:t>） </a:t>
            </a:r>
            <a:endParaRPr lang="zh-CN" altLang="en-US" smtClean="0">
              <a:latin typeface="黑体" pitchFamily="49" charset="-122"/>
            </a:endParaRPr>
          </a:p>
          <a:p>
            <a:pPr eaLnBrk="1" hangingPunct="1"/>
            <a:r>
              <a:rPr lang="zh-CN" altLang="en-US" smtClean="0">
                <a:latin typeface="黑体" pitchFamily="49" charset="-122"/>
                <a:hlinkClick r:id="rId6" action="ppaction://hlinksldjump"/>
              </a:rPr>
              <a:t>数据结构（</a:t>
            </a:r>
            <a:r>
              <a:rPr lang="en-US" altLang="zh-CN" smtClean="0">
                <a:latin typeface="黑体" pitchFamily="49" charset="-122"/>
                <a:hlinkClick r:id="rId6" action="ppaction://hlinksldjump"/>
              </a:rPr>
              <a:t>Data Structure</a:t>
            </a:r>
            <a:r>
              <a:rPr lang="zh-CN" altLang="en-US" smtClean="0">
                <a:latin typeface="黑体" pitchFamily="49" charset="-122"/>
                <a:hlinkClick r:id="rId6" action="ppaction://hlinksldjump"/>
              </a:rPr>
              <a:t>） </a:t>
            </a:r>
            <a:endParaRPr lang="zh-CN" altLang="en-US" smtClean="0">
              <a:latin typeface="黑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288" y="115888"/>
            <a:ext cx="7772400" cy="838200"/>
          </a:xfrm>
        </p:spPr>
        <p:txBody>
          <a:bodyPr/>
          <a:lstStyle/>
          <a:p>
            <a:pPr eaLnBrk="1" hangingPunct="1"/>
            <a:r>
              <a:rPr lang="zh-CN" altLang="en-US" smtClean="0"/>
              <a:t>运算集合</a:t>
            </a:r>
          </a:p>
        </p:txBody>
      </p:sp>
      <p:sp>
        <p:nvSpPr>
          <p:cNvPr id="34819" name="Rectangle 3"/>
          <p:cNvSpPr>
            <a:spLocks noGrp="1" noChangeArrowheads="1"/>
          </p:cNvSpPr>
          <p:nvPr>
            <p:ph type="body" idx="1"/>
          </p:nvPr>
        </p:nvSpPr>
        <p:spPr>
          <a:xfrm>
            <a:off x="611188" y="2133600"/>
            <a:ext cx="8281987" cy="503238"/>
          </a:xfrm>
        </p:spPr>
        <p:txBody>
          <a:bodyPr/>
          <a:lstStyle/>
          <a:p>
            <a:pPr eaLnBrk="1" hangingPunct="1">
              <a:lnSpc>
                <a:spcPct val="90000"/>
              </a:lnSpc>
              <a:buFont typeface="Wingdings" pitchFamily="2" charset="2"/>
              <a:buNone/>
            </a:pPr>
            <a:r>
              <a:rPr lang="zh-CN" altLang="en-US" sz="2800" smtClean="0">
                <a:solidFill>
                  <a:srgbClr val="FF3300"/>
                </a:solidFill>
              </a:rPr>
              <a:t>例如工资表：</a:t>
            </a:r>
            <a:r>
              <a:rPr lang="en-US" altLang="zh-CN" sz="2800" smtClean="0">
                <a:solidFill>
                  <a:srgbClr val="FF3300"/>
                </a:solidFill>
              </a:rPr>
              <a:t>(</a:t>
            </a:r>
            <a:r>
              <a:rPr lang="zh-CN" altLang="en-US" sz="2800" smtClean="0">
                <a:solidFill>
                  <a:srgbClr val="FF3300"/>
                </a:solidFill>
              </a:rPr>
              <a:t>分析逻辑结构、存储结构、运算集合</a:t>
            </a:r>
            <a:r>
              <a:rPr lang="en-US" altLang="zh-CN" sz="2800" smtClean="0">
                <a:solidFill>
                  <a:srgbClr val="FF3300"/>
                </a:solidFill>
              </a:rPr>
              <a:t>)</a:t>
            </a:r>
          </a:p>
          <a:p>
            <a:pPr eaLnBrk="1" hangingPunct="1">
              <a:lnSpc>
                <a:spcPct val="90000"/>
              </a:lnSpc>
              <a:buFont typeface="Wingdings" pitchFamily="2" charset="2"/>
              <a:buNone/>
            </a:pPr>
            <a:r>
              <a:rPr lang="zh-CN" altLang="en-US" sz="2000" smtClean="0"/>
              <a:t>创建、清空、插入、删除、修改、查询</a:t>
            </a:r>
            <a:r>
              <a:rPr lang="en-US" altLang="zh-CN" sz="2000" smtClean="0"/>
              <a:t>……</a:t>
            </a:r>
            <a:endParaRPr lang="zh-CN" altLang="en-US" sz="2000" smtClean="0"/>
          </a:p>
        </p:txBody>
      </p:sp>
      <p:graphicFrame>
        <p:nvGraphicFramePr>
          <p:cNvPr id="63583" name="Group 95"/>
          <p:cNvGraphicFramePr>
            <a:graphicFrameLocks noGrp="1"/>
          </p:cNvGraphicFramePr>
          <p:nvPr/>
        </p:nvGraphicFramePr>
        <p:xfrm>
          <a:off x="827088" y="3141663"/>
          <a:ext cx="7315200" cy="3527427"/>
        </p:xfrm>
        <a:graphic>
          <a:graphicData uri="http://schemas.openxmlformats.org/drawingml/2006/table">
            <a:tbl>
              <a:tblPr/>
              <a:tblGrid>
                <a:gridCol w="990600"/>
                <a:gridCol w="914400"/>
                <a:gridCol w="685800"/>
                <a:gridCol w="1143000"/>
                <a:gridCol w="1143000"/>
                <a:gridCol w="1143000"/>
                <a:gridCol w="1295400"/>
              </a:tblGrid>
              <a:tr h="685665">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编  号</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姓  名</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性别</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基本工资</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工龄工资</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应扣工资</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实发工资</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5742">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100001</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张爱芬</a:t>
                      </a:r>
                      <a:endParaRPr kumimoji="1" lang="zh-CN" altLang="en-US" sz="1800" b="1" i="0" u="none" strike="noStrike" cap="none" normalizeH="0" baseline="0" smtClean="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女</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345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67</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145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45</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30</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451</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12</a:t>
                      </a:r>
                      <a:endParaRPr kumimoji="1" lang="en-US" altLang="zh-CN" sz="1800" b="1" i="0" u="none" strike="noStrike" cap="none" normalizeH="0" baseline="0" smtClean="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267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100002</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李 </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林</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男</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445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90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185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60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45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586</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50</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267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100003</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刘晓峰</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男</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345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130</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25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450</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00</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267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100004</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赵</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俊</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女</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560</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90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225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90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65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721</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80</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267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100005</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孙</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涛</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男</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450</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60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190</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80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50</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591</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80</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267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pitchFamily="2" charset="-122"/>
                        </a:rPr>
                        <a:t>…</a:t>
                      </a:r>
                      <a:endParaRPr kumimoji="1"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pitchFamily="2" charset="-122"/>
                        </a:rPr>
                        <a:t>…</a:t>
                      </a:r>
                      <a:r>
                        <a:rPr kumimoji="1" lang="en-US" altLang="zh-CN"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pitchFamily="2" charset="-122"/>
                        </a:rPr>
                        <a:t>…</a:t>
                      </a:r>
                      <a:endParaRPr kumimoji="1"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pitchFamily="2" charset="-122"/>
                        </a:rPr>
                        <a:t>…</a:t>
                      </a:r>
                      <a:endParaRPr kumimoji="1"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pitchFamily="2" charset="-122"/>
                        </a:rPr>
                        <a:t>…</a:t>
                      </a:r>
                      <a:endParaRPr kumimoji="1"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pitchFamily="2" charset="-122"/>
                        </a:rPr>
                        <a:t>…</a:t>
                      </a:r>
                      <a:endParaRPr kumimoji="1"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Times New Roman"/>
                          <a:ea typeface="宋体" pitchFamily="2" charset="-122"/>
                        </a:rPr>
                        <a:t>…</a:t>
                      </a:r>
                      <a:endParaRPr kumimoji="1" lang="en-US" altLang="zh-CN" sz="1800" b="1" i="0" u="none" strike="noStrike" cap="none" normalizeH="0" baseline="0" smtClean="0">
                        <a:ln>
                          <a:noFill/>
                        </a:ln>
                        <a:solidFill>
                          <a:schemeClr val="tx1"/>
                        </a:solidFill>
                        <a:effectLst/>
                        <a:latin typeface="宋体" pitchFamily="2" charset="-122"/>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12670">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100121</a:t>
                      </a:r>
                    </a:p>
                  </a:txBody>
                  <a:tcPr marT="45711" marB="4571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张兴强</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zh-CN" altLang="en-US" sz="1800" b="1" i="0" u="none" strike="noStrike" cap="none" normalizeH="0" baseline="0" smtClean="0">
                          <a:ln>
                            <a:noFill/>
                          </a:ln>
                          <a:solidFill>
                            <a:schemeClr val="tx1"/>
                          </a:solidFill>
                          <a:effectLst/>
                          <a:latin typeface="宋体" pitchFamily="2" charset="-122"/>
                          <a:ea typeface="宋体" pitchFamily="2" charset="-122"/>
                        </a:rPr>
                        <a:t>男</a:t>
                      </a:r>
                      <a:r>
                        <a:rPr kumimoji="1" lang="zh-CN" altLang="en-US" sz="1800" b="1" i="0" u="none" strike="noStrike" cap="none" normalizeH="0" baseline="0" smtClean="0">
                          <a:ln>
                            <a:noFill/>
                          </a:ln>
                          <a:solidFill>
                            <a:schemeClr val="tx1"/>
                          </a:solidFill>
                          <a:effectLst/>
                          <a:latin typeface="Times New Roman" pitchFamily="18" charset="0"/>
                          <a:ea typeface="宋体" pitchFamily="2" charset="-122"/>
                        </a:rPr>
                        <a:t> </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1025</a:t>
                      </a:r>
                      <a:r>
                        <a:rPr kumimoji="1" lang="zh-CN" altLang="en-US" sz="1800" b="1" i="0" u="none" strike="noStrike" cap="none" normalizeH="0" baseline="0" dirty="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98</a:t>
                      </a:r>
                      <a:endParaRPr kumimoji="1" lang="en-US" altLang="zh-CN" sz="1800" b="1" i="0" u="none" strike="noStrike" cap="none" normalizeH="0" baseline="0" dirty="0" smtClean="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365</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53</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smtClean="0">
                          <a:ln>
                            <a:noFill/>
                          </a:ln>
                          <a:solidFill>
                            <a:schemeClr val="tx1"/>
                          </a:solidFill>
                          <a:effectLst/>
                          <a:latin typeface="宋体" pitchFamily="2" charset="-122"/>
                          <a:ea typeface="宋体" pitchFamily="2" charset="-122"/>
                        </a:rPr>
                        <a:t>100</a:t>
                      </a:r>
                      <a:r>
                        <a:rPr kumimoji="1" lang="zh-CN" altLang="en-US" sz="1800" b="1" i="0" u="none" strike="noStrike" cap="none" normalizeH="0" baseline="0" smtClean="0">
                          <a:ln>
                            <a:noFill/>
                          </a:ln>
                          <a:solidFill>
                            <a:schemeClr val="tx1"/>
                          </a:solidFill>
                          <a:effectLst/>
                          <a:latin typeface="宋体" pitchFamily="2" charset="-122"/>
                          <a:ea typeface="宋体" pitchFamily="2" charset="-122"/>
                        </a:rPr>
                        <a:t>．</a:t>
                      </a:r>
                      <a:r>
                        <a:rPr kumimoji="1" lang="en-US" altLang="zh-CN" sz="1800" b="1" i="0" u="none" strike="noStrike" cap="none" normalizeH="0" baseline="0" smtClean="0">
                          <a:ln>
                            <a:noFill/>
                          </a:ln>
                          <a:solidFill>
                            <a:schemeClr val="tx1"/>
                          </a:solidFill>
                          <a:effectLst/>
                          <a:latin typeface="宋体" pitchFamily="2" charset="-122"/>
                          <a:ea typeface="宋体" pitchFamily="2" charset="-122"/>
                        </a:rPr>
                        <a:t>00</a:t>
                      </a:r>
                    </a:p>
                  </a:txBody>
                  <a:tcPr marT="45711" marB="4571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itchFamily="2" charset="2"/>
                        <a:buNone/>
                        <a:tabLst/>
                      </a:pPr>
                      <a:r>
                        <a:rPr kumimoji="1" lang="en-US" altLang="zh-CN" sz="1800" b="1" i="0" u="none" strike="noStrike" cap="none" normalizeH="0" baseline="0" dirty="0" smtClean="0">
                          <a:ln>
                            <a:noFill/>
                          </a:ln>
                          <a:solidFill>
                            <a:schemeClr val="tx1"/>
                          </a:solidFill>
                          <a:effectLst/>
                          <a:latin typeface="宋体" pitchFamily="2" charset="-122"/>
                          <a:ea typeface="宋体" pitchFamily="2" charset="-122"/>
                        </a:rPr>
                        <a:t>1291.51</a:t>
                      </a:r>
                    </a:p>
                  </a:txBody>
                  <a:tcPr marT="45711" marB="4571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33870" name="TextBox 1"/>
          <p:cNvSpPr txBox="1">
            <a:spLocks noChangeArrowheads="1"/>
          </p:cNvSpPr>
          <p:nvPr/>
        </p:nvSpPr>
        <p:spPr bwMode="auto">
          <a:xfrm>
            <a:off x="611188" y="860425"/>
            <a:ext cx="83534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defRPr/>
            </a:pPr>
            <a:r>
              <a:rPr lang="zh-CN" altLang="en-US" dirty="0" smtClean="0">
                <a:solidFill>
                  <a:schemeClr val="tx1">
                    <a:lumMod val="50000"/>
                  </a:schemeClr>
                </a:solidFill>
              </a:rPr>
              <a:t>研究数据的目的是为了在计算机中方便和高效的实现数据的操作。因此在结构上的运算集合是很重要的部分。数据结构就是研究数据对象的表示及其相关运算操作。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63583"/>
                                        </p:tgtEl>
                                        <p:attrNameLst>
                                          <p:attrName>style.visibility</p:attrName>
                                        </p:attrNameLst>
                                      </p:cBhvr>
                                      <p:to>
                                        <p:strVal val="visible"/>
                                      </p:to>
                                    </p:set>
                                    <p:animEffect transition="in" filter="box(out)">
                                      <p:cBhvr>
                                        <p:cTn id="7" dur="500"/>
                                        <p:tgtEl>
                                          <p:spTgt spid="635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90000"/>
              </a:lnSpc>
            </a:pPr>
            <a:r>
              <a:rPr lang="zh-CN" altLang="en-US" sz="3600" b="1">
                <a:solidFill>
                  <a:schemeClr val="tx2"/>
                </a:solidFill>
                <a:latin typeface="Arial" charset="0"/>
              </a:rPr>
              <a:t>工资表解析</a:t>
            </a:r>
          </a:p>
        </p:txBody>
      </p:sp>
      <p:sp>
        <p:nvSpPr>
          <p:cNvPr id="35843" name="Text Box 3"/>
          <p:cNvSpPr txBox="1">
            <a:spLocks noChangeArrowheads="1"/>
          </p:cNvSpPr>
          <p:nvPr/>
        </p:nvSpPr>
        <p:spPr bwMode="auto">
          <a:xfrm>
            <a:off x="838200" y="2060575"/>
            <a:ext cx="407670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0000"/>
                </a:solidFill>
              </a:rPr>
              <a:t>工资表的逻辑结构</a:t>
            </a:r>
            <a:endParaRPr lang="en-US" altLang="zh-CN" sz="2800" b="1">
              <a:solidFill>
                <a:srgbClr val="FF0000"/>
              </a:solidFill>
            </a:endParaRPr>
          </a:p>
          <a:p>
            <a:pPr eaLnBrk="1" hangingPunct="1">
              <a:spcBef>
                <a:spcPct val="50000"/>
              </a:spcBef>
            </a:pPr>
            <a:endParaRPr lang="en-US" altLang="zh-CN" sz="2800" b="1">
              <a:solidFill>
                <a:srgbClr val="FF0000"/>
              </a:solidFill>
            </a:endParaRPr>
          </a:p>
          <a:p>
            <a:pPr eaLnBrk="1" hangingPunct="1">
              <a:spcBef>
                <a:spcPct val="50000"/>
              </a:spcBef>
            </a:pPr>
            <a:endParaRPr lang="en-US" altLang="zh-CN" sz="2800" b="1">
              <a:solidFill>
                <a:srgbClr val="FF0000"/>
              </a:solidFill>
            </a:endParaRPr>
          </a:p>
          <a:p>
            <a:pPr eaLnBrk="1" hangingPunct="1">
              <a:spcBef>
                <a:spcPct val="50000"/>
              </a:spcBef>
            </a:pPr>
            <a:r>
              <a:rPr lang="zh-CN" altLang="en-US" sz="2800" b="1"/>
              <a:t>工资表的存储结构</a:t>
            </a:r>
            <a:endParaRPr lang="en-US" altLang="zh-CN" sz="2800" b="1"/>
          </a:p>
          <a:p>
            <a:pPr eaLnBrk="1" hangingPunct="1">
              <a:spcBef>
                <a:spcPct val="50000"/>
              </a:spcBef>
            </a:pPr>
            <a:endParaRPr lang="en-US" altLang="zh-CN" sz="2800" b="1">
              <a:solidFill>
                <a:srgbClr val="FF0000"/>
              </a:solidFill>
            </a:endParaRPr>
          </a:p>
          <a:p>
            <a:pPr eaLnBrk="1" hangingPunct="1">
              <a:spcBef>
                <a:spcPct val="50000"/>
              </a:spcBef>
            </a:pPr>
            <a:endParaRPr lang="en-US" altLang="zh-CN" sz="2800" b="1">
              <a:solidFill>
                <a:srgbClr val="FF0000"/>
              </a:solidFill>
            </a:endParaRPr>
          </a:p>
          <a:p>
            <a:pPr eaLnBrk="1" hangingPunct="1">
              <a:spcBef>
                <a:spcPct val="50000"/>
              </a:spcBef>
            </a:pPr>
            <a:r>
              <a:rPr lang="zh-CN" altLang="en-US" sz="2800" b="1"/>
              <a:t> 工资表的运算集合</a:t>
            </a:r>
          </a:p>
        </p:txBody>
      </p:sp>
      <p:sp>
        <p:nvSpPr>
          <p:cNvPr id="35844" name="Text Box 3"/>
          <p:cNvSpPr txBox="1">
            <a:spLocks noChangeArrowheads="1"/>
          </p:cNvSpPr>
          <p:nvPr/>
        </p:nvSpPr>
        <p:spPr bwMode="auto">
          <a:xfrm>
            <a:off x="4919663" y="3068638"/>
            <a:ext cx="4076700" cy="181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因为数据元素与数据元素之间是一种简单的线性关系，所以工资表采用线性表的逻辑结构</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90000"/>
              </a:lnSpc>
            </a:pPr>
            <a:r>
              <a:rPr lang="zh-CN" altLang="en-US" sz="3600" b="1">
                <a:solidFill>
                  <a:schemeClr val="tx2"/>
                </a:solidFill>
                <a:latin typeface="Arial" charset="0"/>
              </a:rPr>
              <a:t>工资表解析</a:t>
            </a:r>
          </a:p>
        </p:txBody>
      </p:sp>
      <p:sp>
        <p:nvSpPr>
          <p:cNvPr id="36867" name="Text Box 3"/>
          <p:cNvSpPr txBox="1">
            <a:spLocks noChangeArrowheads="1"/>
          </p:cNvSpPr>
          <p:nvPr/>
        </p:nvSpPr>
        <p:spPr bwMode="auto">
          <a:xfrm>
            <a:off x="838200" y="2060575"/>
            <a:ext cx="407670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工资表的逻辑结构</a:t>
            </a:r>
            <a:endParaRPr lang="en-US" altLang="zh-CN" sz="2800" b="1"/>
          </a:p>
          <a:p>
            <a:pPr eaLnBrk="1" hangingPunct="1">
              <a:spcBef>
                <a:spcPct val="50000"/>
              </a:spcBef>
            </a:pPr>
            <a:endParaRPr lang="en-US" altLang="zh-CN" sz="2800" b="1">
              <a:solidFill>
                <a:srgbClr val="FF0000"/>
              </a:solidFill>
            </a:endParaRPr>
          </a:p>
          <a:p>
            <a:pPr eaLnBrk="1" hangingPunct="1">
              <a:spcBef>
                <a:spcPct val="50000"/>
              </a:spcBef>
            </a:pPr>
            <a:endParaRPr lang="en-US" altLang="zh-CN" sz="2800" b="1">
              <a:solidFill>
                <a:srgbClr val="FF0000"/>
              </a:solidFill>
            </a:endParaRPr>
          </a:p>
          <a:p>
            <a:pPr eaLnBrk="1" hangingPunct="1">
              <a:spcBef>
                <a:spcPct val="50000"/>
              </a:spcBef>
            </a:pPr>
            <a:r>
              <a:rPr lang="zh-CN" altLang="en-US" sz="2800" b="1">
                <a:solidFill>
                  <a:srgbClr val="FF0000"/>
                </a:solidFill>
              </a:rPr>
              <a:t>工资表的存储结构</a:t>
            </a:r>
            <a:endParaRPr lang="en-US" altLang="zh-CN" sz="2800" b="1">
              <a:solidFill>
                <a:srgbClr val="FF0000"/>
              </a:solidFill>
            </a:endParaRPr>
          </a:p>
          <a:p>
            <a:pPr eaLnBrk="1" hangingPunct="1">
              <a:spcBef>
                <a:spcPct val="50000"/>
              </a:spcBef>
            </a:pPr>
            <a:endParaRPr lang="en-US" altLang="zh-CN" sz="2800" b="1">
              <a:solidFill>
                <a:srgbClr val="FF0000"/>
              </a:solidFill>
            </a:endParaRPr>
          </a:p>
          <a:p>
            <a:pPr eaLnBrk="1" hangingPunct="1">
              <a:spcBef>
                <a:spcPct val="50000"/>
              </a:spcBef>
            </a:pPr>
            <a:endParaRPr lang="en-US" altLang="zh-CN" sz="2800" b="1">
              <a:solidFill>
                <a:srgbClr val="FF0000"/>
              </a:solidFill>
            </a:endParaRPr>
          </a:p>
          <a:p>
            <a:pPr eaLnBrk="1" hangingPunct="1">
              <a:spcBef>
                <a:spcPct val="50000"/>
              </a:spcBef>
            </a:pPr>
            <a:r>
              <a:rPr lang="zh-CN" altLang="en-US" sz="2800" b="1"/>
              <a:t> 工资表的运算集合</a:t>
            </a:r>
          </a:p>
        </p:txBody>
      </p:sp>
      <p:sp>
        <p:nvSpPr>
          <p:cNvPr id="36868" name="Text Box 3"/>
          <p:cNvSpPr txBox="1">
            <a:spLocks noChangeArrowheads="1"/>
          </p:cNvSpPr>
          <p:nvPr/>
        </p:nvSpPr>
        <p:spPr bwMode="auto">
          <a:xfrm>
            <a:off x="4919663" y="3068638"/>
            <a:ext cx="40767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可以用顺序存储也可以链式存储</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90000"/>
              </a:lnSpc>
            </a:pPr>
            <a:r>
              <a:rPr lang="zh-CN" altLang="en-US" sz="3600" b="1">
                <a:solidFill>
                  <a:schemeClr val="tx2"/>
                </a:solidFill>
                <a:latin typeface="Arial" charset="0"/>
              </a:rPr>
              <a:t>工资表解析</a:t>
            </a:r>
          </a:p>
        </p:txBody>
      </p:sp>
      <p:sp>
        <p:nvSpPr>
          <p:cNvPr id="37891" name="Text Box 3"/>
          <p:cNvSpPr txBox="1">
            <a:spLocks noChangeArrowheads="1"/>
          </p:cNvSpPr>
          <p:nvPr/>
        </p:nvSpPr>
        <p:spPr bwMode="auto">
          <a:xfrm>
            <a:off x="838200" y="2060575"/>
            <a:ext cx="4076700" cy="4402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工资表的逻辑结构</a:t>
            </a:r>
            <a:endParaRPr lang="en-US" altLang="zh-CN" sz="2800" b="1"/>
          </a:p>
          <a:p>
            <a:pPr eaLnBrk="1" hangingPunct="1">
              <a:spcBef>
                <a:spcPct val="50000"/>
              </a:spcBef>
            </a:pPr>
            <a:endParaRPr lang="en-US" altLang="zh-CN" sz="2800" b="1">
              <a:solidFill>
                <a:srgbClr val="FF0000"/>
              </a:solidFill>
            </a:endParaRPr>
          </a:p>
          <a:p>
            <a:pPr eaLnBrk="1" hangingPunct="1">
              <a:spcBef>
                <a:spcPct val="50000"/>
              </a:spcBef>
            </a:pPr>
            <a:endParaRPr lang="en-US" altLang="zh-CN" sz="2800" b="1">
              <a:solidFill>
                <a:srgbClr val="FF0000"/>
              </a:solidFill>
            </a:endParaRPr>
          </a:p>
          <a:p>
            <a:pPr eaLnBrk="1" hangingPunct="1">
              <a:spcBef>
                <a:spcPct val="50000"/>
              </a:spcBef>
            </a:pPr>
            <a:r>
              <a:rPr lang="zh-CN" altLang="en-US" sz="2800" b="1"/>
              <a:t>工资表的存储结构</a:t>
            </a:r>
            <a:endParaRPr lang="en-US" altLang="zh-CN" sz="2800" b="1"/>
          </a:p>
          <a:p>
            <a:pPr eaLnBrk="1" hangingPunct="1">
              <a:spcBef>
                <a:spcPct val="50000"/>
              </a:spcBef>
            </a:pPr>
            <a:endParaRPr lang="en-US" altLang="zh-CN" sz="2800" b="1">
              <a:solidFill>
                <a:srgbClr val="FF0000"/>
              </a:solidFill>
            </a:endParaRPr>
          </a:p>
          <a:p>
            <a:pPr eaLnBrk="1" hangingPunct="1">
              <a:spcBef>
                <a:spcPct val="50000"/>
              </a:spcBef>
            </a:pPr>
            <a:endParaRPr lang="en-US" altLang="zh-CN" sz="2800" b="1">
              <a:solidFill>
                <a:srgbClr val="FF0000"/>
              </a:solidFill>
            </a:endParaRPr>
          </a:p>
          <a:p>
            <a:pPr eaLnBrk="1" hangingPunct="1">
              <a:spcBef>
                <a:spcPct val="50000"/>
              </a:spcBef>
            </a:pPr>
            <a:r>
              <a:rPr lang="zh-CN" altLang="en-US" sz="2800" b="1">
                <a:solidFill>
                  <a:srgbClr val="FF0000"/>
                </a:solidFill>
              </a:rPr>
              <a:t> 工资表的运算集合</a:t>
            </a:r>
          </a:p>
        </p:txBody>
      </p:sp>
      <p:sp>
        <p:nvSpPr>
          <p:cNvPr id="37892" name="Text Box 3"/>
          <p:cNvSpPr txBox="1">
            <a:spLocks noChangeArrowheads="1"/>
          </p:cNvSpPr>
          <p:nvPr/>
        </p:nvSpPr>
        <p:spPr bwMode="auto">
          <a:xfrm>
            <a:off x="4919663" y="3068638"/>
            <a:ext cx="4076700" cy="954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增加、删除、查询、修改数据元素。</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914400" y="762000"/>
            <a:ext cx="8001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nSpc>
                <a:spcPct val="90000"/>
              </a:lnSpc>
            </a:pPr>
            <a:r>
              <a:rPr lang="zh-CN" altLang="en-US" sz="3600" b="1">
                <a:solidFill>
                  <a:schemeClr val="tx2"/>
                </a:solidFill>
                <a:latin typeface="宋体" pitchFamily="2" charset="-122"/>
              </a:rPr>
              <a:t>数据结构的研究内容</a:t>
            </a:r>
            <a:r>
              <a:rPr lang="zh-CN" altLang="en-US" sz="3600" b="1">
                <a:solidFill>
                  <a:schemeClr val="tx2"/>
                </a:solidFill>
                <a:latin typeface="Arial" charset="0"/>
              </a:rPr>
              <a:t> </a:t>
            </a:r>
          </a:p>
        </p:txBody>
      </p:sp>
      <p:sp>
        <p:nvSpPr>
          <p:cNvPr id="37891" name="Text Box 3"/>
          <p:cNvSpPr txBox="1">
            <a:spLocks noChangeArrowheads="1"/>
          </p:cNvSpPr>
          <p:nvPr/>
        </p:nvSpPr>
        <p:spPr bwMode="auto">
          <a:xfrm>
            <a:off x="838200" y="2514600"/>
            <a:ext cx="8153400" cy="310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ctr" hangingPunct="1">
              <a:spcBef>
                <a:spcPct val="50000"/>
              </a:spcBef>
              <a:defRPr/>
            </a:pPr>
            <a:r>
              <a:rPr lang="zh-CN" altLang="en-US" sz="2800" dirty="0" smtClean="0">
                <a:latin typeface="宋体" pitchFamily="2" charset="-122"/>
              </a:rPr>
              <a:t>综上所述，数据结构的研究内容可归纳为三个部分，</a:t>
            </a:r>
          </a:p>
          <a:p>
            <a:pPr algn="ctr" eaLnBrk="1" fontAlgn="ctr" hangingPunct="1">
              <a:spcBef>
                <a:spcPct val="50000"/>
              </a:spcBef>
              <a:defRPr/>
            </a:pPr>
            <a:r>
              <a:rPr lang="zh-CN" altLang="en-US" sz="2800" b="1" dirty="0" smtClean="0">
                <a:solidFill>
                  <a:srgbClr val="FF3300"/>
                </a:solidFill>
                <a:latin typeface="宋体" pitchFamily="2" charset="-122"/>
              </a:rPr>
              <a:t>逻辑结构</a:t>
            </a:r>
            <a:r>
              <a:rPr lang="zh-CN" altLang="en-US" sz="2800" b="1" dirty="0" smtClean="0">
                <a:latin typeface="宋体" pitchFamily="2" charset="-122"/>
              </a:rPr>
              <a:t>、</a:t>
            </a:r>
            <a:r>
              <a:rPr lang="zh-CN" altLang="en-US" sz="2800" b="1" dirty="0" smtClean="0">
                <a:solidFill>
                  <a:srgbClr val="FF3300"/>
                </a:solidFill>
                <a:latin typeface="宋体" pitchFamily="2" charset="-122"/>
              </a:rPr>
              <a:t>存储结构</a:t>
            </a:r>
            <a:r>
              <a:rPr lang="zh-CN" altLang="en-US" sz="2800" b="1" dirty="0" smtClean="0">
                <a:latin typeface="宋体" pitchFamily="2" charset="-122"/>
              </a:rPr>
              <a:t>和</a:t>
            </a:r>
            <a:r>
              <a:rPr lang="zh-CN" altLang="en-US" sz="2800" b="1" dirty="0" smtClean="0">
                <a:solidFill>
                  <a:srgbClr val="FF0000"/>
                </a:solidFill>
                <a:latin typeface="宋体" pitchFamily="2" charset="-122"/>
              </a:rPr>
              <a:t>运算集合</a:t>
            </a:r>
          </a:p>
          <a:p>
            <a:pPr eaLnBrk="1" fontAlgn="ctr" hangingPunct="1">
              <a:spcBef>
                <a:spcPct val="50000"/>
              </a:spcBef>
              <a:defRPr/>
            </a:pPr>
            <a:r>
              <a:rPr lang="zh-CN" altLang="en-US" sz="2800" dirty="0" smtClean="0">
                <a:solidFill>
                  <a:srgbClr val="002060"/>
                </a:solidFill>
                <a:ea typeface="黑体" pitchFamily="49" charset="-122"/>
              </a:rPr>
              <a:t>按某种逻辑关系组织起来的一批数据元素，</a:t>
            </a:r>
            <a:r>
              <a:rPr lang="zh-CN" altLang="en-US" sz="2800" dirty="0" smtClean="0">
                <a:solidFill>
                  <a:srgbClr val="008000"/>
                </a:solidFill>
                <a:ea typeface="黑体" pitchFamily="49" charset="-122"/>
              </a:rPr>
              <a:t>按一定的映象方式把它存放在计算机存贮器中，</a:t>
            </a:r>
            <a:r>
              <a:rPr lang="zh-CN" altLang="en-US" sz="2800" dirty="0" smtClean="0">
                <a:solidFill>
                  <a:srgbClr val="C00000"/>
                </a:solidFill>
                <a:ea typeface="黑体" pitchFamily="49" charset="-122"/>
              </a:rPr>
              <a:t>并在这些数据元素上定义了一个运算的集合</a:t>
            </a:r>
            <a:r>
              <a:rPr lang="zh-CN" altLang="en-US" sz="2800" dirty="0" smtClean="0">
                <a:solidFill>
                  <a:srgbClr val="008000"/>
                </a:solidFill>
                <a:ea typeface="黑体" pitchFamily="49" charset="-122"/>
              </a:rPr>
              <a:t>，</a:t>
            </a:r>
            <a:r>
              <a:rPr lang="zh-CN" altLang="en-US" sz="2800" b="1" dirty="0" smtClean="0">
                <a:solidFill>
                  <a:schemeClr val="tx1">
                    <a:lumMod val="50000"/>
                  </a:schemeClr>
                </a:solidFill>
                <a:effectLst>
                  <a:outerShdw blurRad="38100" dist="38100" dir="2700000" algn="tl">
                    <a:srgbClr val="000000">
                      <a:alpha val="43137"/>
                    </a:srgbClr>
                  </a:outerShdw>
                </a:effectLst>
                <a:ea typeface="黑体" pitchFamily="49" charset="-122"/>
              </a:rPr>
              <a:t>就叫做数据结构。</a:t>
            </a:r>
            <a:r>
              <a:rPr lang="zh-CN" altLang="en-US" sz="2800" b="1" dirty="0" smtClean="0">
                <a:solidFill>
                  <a:schemeClr val="tx1">
                    <a:lumMod val="50000"/>
                  </a:schemeClr>
                </a:solidFill>
                <a:effectLst>
                  <a:outerShdw blurRad="38100" dist="38100" dir="2700000" algn="tl">
                    <a:srgbClr val="000000">
                      <a:alpha val="43137"/>
                    </a:srgbClr>
                  </a:outerShdw>
                </a:effectLst>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990600" y="914400"/>
            <a:ext cx="7772400" cy="838200"/>
          </a:xfrm>
        </p:spPr>
        <p:txBody>
          <a:bodyPr/>
          <a:lstStyle/>
          <a:p>
            <a:pPr eaLnBrk="1" hangingPunct="1"/>
            <a:r>
              <a:rPr lang="zh-CN" altLang="en-US" smtClean="0">
                <a:latin typeface="宋体" pitchFamily="2" charset="-122"/>
                <a:cs typeface="Times New Roman" pitchFamily="18" charset="0"/>
              </a:rPr>
              <a:t>数据（</a:t>
            </a:r>
            <a:r>
              <a:rPr lang="en-US" altLang="zh-CN" smtClean="0">
                <a:latin typeface="宋体" pitchFamily="2" charset="-122"/>
                <a:cs typeface="Times New Roman" pitchFamily="18" charset="0"/>
              </a:rPr>
              <a:t>Data</a:t>
            </a:r>
            <a:r>
              <a:rPr lang="zh-CN" altLang="en-US" smtClean="0">
                <a:latin typeface="宋体" pitchFamily="2" charset="-122"/>
                <a:cs typeface="Times New Roman" pitchFamily="18" charset="0"/>
              </a:rPr>
              <a:t>）</a:t>
            </a:r>
          </a:p>
        </p:txBody>
      </p:sp>
      <p:sp>
        <p:nvSpPr>
          <p:cNvPr id="7171" name="Rectangle 3"/>
          <p:cNvSpPr>
            <a:spLocks noGrp="1" noChangeArrowheads="1"/>
          </p:cNvSpPr>
          <p:nvPr>
            <p:ph type="body" idx="1"/>
          </p:nvPr>
        </p:nvSpPr>
        <p:spPr>
          <a:xfrm>
            <a:off x="838200" y="1905000"/>
            <a:ext cx="8305800" cy="2209800"/>
          </a:xfrm>
        </p:spPr>
        <p:txBody>
          <a:bodyPr/>
          <a:lstStyle/>
          <a:p>
            <a:pPr marL="190500" indent="-190500" algn="just" eaLnBrk="1" hangingPunct="1">
              <a:lnSpc>
                <a:spcPct val="90000"/>
              </a:lnSpc>
            </a:pPr>
            <a:r>
              <a:rPr lang="zh-CN" altLang="en-US" sz="2800" smtClean="0">
                <a:solidFill>
                  <a:srgbClr val="FF00FF"/>
                </a:solidFill>
              </a:rPr>
              <a:t>定义：</a:t>
            </a:r>
          </a:p>
          <a:p>
            <a:pPr marL="190500" indent="-190500" algn="just" eaLnBrk="1" hangingPunct="1">
              <a:lnSpc>
                <a:spcPct val="90000"/>
              </a:lnSpc>
              <a:buFont typeface="Wingdings" pitchFamily="2" charset="2"/>
              <a:buNone/>
            </a:pPr>
            <a:r>
              <a:rPr lang="zh-CN" altLang="en-US" sz="2800" b="1" smtClean="0"/>
              <a:t>         数据是</a:t>
            </a:r>
            <a:r>
              <a:rPr lang="zh-CN" altLang="en-US" sz="2800" b="1" smtClean="0">
                <a:latin typeface="宋体" pitchFamily="2" charset="-122"/>
                <a:cs typeface="Times New Roman" pitchFamily="18" charset="0"/>
              </a:rPr>
              <a:t>描述客观事物的数值、字符以及能输入机器且能被处理的各种符号集合</a:t>
            </a:r>
            <a:r>
              <a:rPr lang="zh-CN" altLang="en-US" sz="2800" smtClean="0">
                <a:latin typeface="宋体" pitchFamily="2" charset="-122"/>
                <a:cs typeface="Times New Roman" pitchFamily="18" charset="0"/>
              </a:rPr>
              <a:t>。</a:t>
            </a:r>
          </a:p>
          <a:p>
            <a:pPr marL="190500" indent="-190500" eaLnBrk="1" hangingPunct="1">
              <a:lnSpc>
                <a:spcPct val="90000"/>
              </a:lnSpc>
              <a:buFont typeface="Wingdings" pitchFamily="2" charset="2"/>
              <a:buNone/>
            </a:pPr>
            <a:r>
              <a:rPr lang="zh-CN" altLang="en-US" sz="2800" smtClean="0">
                <a:latin typeface="宋体" pitchFamily="2" charset="-122"/>
                <a:cs typeface="Times New Roman" pitchFamily="18" charset="0"/>
              </a:rPr>
              <a:t> 数据</a:t>
            </a:r>
            <a:r>
              <a:rPr lang="zh-CN" altLang="en-US" sz="2800" smtClean="0">
                <a:latin typeface="宋体" pitchFamily="2" charset="-122"/>
              </a:rPr>
              <a:t>包含整型、实型、布尔型、</a:t>
            </a:r>
            <a:r>
              <a:rPr lang="zh-CN" altLang="en-US" sz="2800" smtClean="0">
                <a:latin typeface="宋体" pitchFamily="2" charset="-122"/>
                <a:cs typeface="Times New Roman" pitchFamily="18" charset="0"/>
              </a:rPr>
              <a:t>图象、字符、声音等</a:t>
            </a:r>
            <a:r>
              <a:rPr lang="zh-CN" altLang="en-US" sz="2800" smtClean="0">
                <a:latin typeface="宋体" pitchFamily="2" charset="-122"/>
              </a:rPr>
              <a:t>一切可以输入到计算机中的符号集合</a:t>
            </a:r>
            <a:r>
              <a:rPr lang="zh-CN" altLang="en-US" sz="2800" smtClean="0">
                <a:latin typeface="宋体" pitchFamily="2" charset="-122"/>
                <a:cs typeface="Times New Roman" pitchFamily="18" charset="0"/>
              </a:rPr>
              <a:t>。</a:t>
            </a:r>
            <a:endParaRPr lang="zh-CN" altLang="en-US" sz="2800" smtClean="0">
              <a:latin typeface="宋体" pitchFamily="2" charset="-122"/>
            </a:endParaRPr>
          </a:p>
        </p:txBody>
      </p:sp>
      <p:sp>
        <p:nvSpPr>
          <p:cNvPr id="3" name="矩形 2"/>
          <p:cNvSpPr/>
          <p:nvPr/>
        </p:nvSpPr>
        <p:spPr>
          <a:xfrm>
            <a:off x="1042988" y="4392613"/>
            <a:ext cx="7705725" cy="1052512"/>
          </a:xfrm>
          <a:prstGeom prst="rect">
            <a:avLst/>
          </a:prstGeom>
        </p:spPr>
        <p:txBody>
          <a:bodyPr>
            <a:spAutoFit/>
          </a:bodyPr>
          <a:lstStyle/>
          <a:p>
            <a:pPr algn="just">
              <a:lnSpc>
                <a:spcPct val="130000"/>
              </a:lnSpc>
              <a:defRPr/>
            </a:pPr>
            <a:r>
              <a:rPr lang="zh-CN" altLang="en-US" b="1" dirty="0">
                <a:effectLst>
                  <a:outerShdw blurRad="38100" dist="38100" dir="2700000" algn="tl">
                    <a:srgbClr val="000000">
                      <a:alpha val="43137"/>
                    </a:srgbClr>
                  </a:outerShdw>
                </a:effectLst>
                <a:ea typeface="幼圆" pitchFamily="49" charset="-122"/>
              </a:rPr>
              <a:t>对计算机科学而言，数据的含义极为广泛，如图形、图像、色彩、声音等都可以通过编码而归之于数据的范畴。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1" end="1"/>
                                            </p:txEl>
                                          </p:spTgt>
                                        </p:tgtEl>
                                        <p:attrNameLst>
                                          <p:attrName>style.visibility</p:attrName>
                                        </p:attrNameLst>
                                      </p:cBhvr>
                                      <p:to>
                                        <p:strVal val="visible"/>
                                      </p:to>
                                    </p:set>
                                    <p:anim calcmode="lin" valueType="num">
                                      <p:cBhvr additive="base">
                                        <p:cTn id="13" dur="500" fill="hold"/>
                                        <p:tgtEl>
                                          <p:spTgt spid="71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2" end="2"/>
                                            </p:txEl>
                                          </p:spTgt>
                                        </p:tgtEl>
                                        <p:attrNameLst>
                                          <p:attrName>style.visibility</p:attrName>
                                        </p:attrNameLst>
                                      </p:cBhvr>
                                      <p:to>
                                        <p:strVal val="visible"/>
                                      </p:to>
                                    </p:set>
                                    <p:anim calcmode="lin" valueType="num">
                                      <p:cBhvr additive="base">
                                        <p:cTn id="19"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066800" y="549275"/>
            <a:ext cx="7772400" cy="838200"/>
          </a:xfrm>
        </p:spPr>
        <p:txBody>
          <a:bodyPr/>
          <a:lstStyle/>
          <a:p>
            <a:pPr eaLnBrk="1" hangingPunct="1"/>
            <a:r>
              <a:rPr lang="zh-CN" altLang="en-US" smtClean="0">
                <a:latin typeface="宋体" pitchFamily="2" charset="-122"/>
                <a:cs typeface="Times New Roman" pitchFamily="18" charset="0"/>
              </a:rPr>
              <a:t>数据元素（</a:t>
            </a:r>
            <a:r>
              <a:rPr lang="en-US" altLang="zh-CN" smtClean="0">
                <a:latin typeface="宋体" pitchFamily="2" charset="-122"/>
                <a:cs typeface="Times New Roman" pitchFamily="18" charset="0"/>
              </a:rPr>
              <a:t>Data Element</a:t>
            </a:r>
            <a:r>
              <a:rPr lang="zh-CN" altLang="en-US" smtClean="0">
                <a:latin typeface="宋体" pitchFamily="2" charset="-122"/>
                <a:cs typeface="Times New Roman" pitchFamily="18" charset="0"/>
              </a:rPr>
              <a:t>）</a:t>
            </a:r>
          </a:p>
        </p:txBody>
      </p:sp>
      <p:sp>
        <p:nvSpPr>
          <p:cNvPr id="45059" name="Rectangle 3"/>
          <p:cNvSpPr>
            <a:spLocks noGrp="1" noChangeArrowheads="1"/>
          </p:cNvSpPr>
          <p:nvPr>
            <p:ph type="body" idx="1"/>
          </p:nvPr>
        </p:nvSpPr>
        <p:spPr>
          <a:xfrm>
            <a:off x="539750" y="1417638"/>
            <a:ext cx="8496300" cy="2947987"/>
          </a:xfrm>
        </p:spPr>
        <p:txBody>
          <a:bodyPr/>
          <a:lstStyle/>
          <a:p>
            <a:pPr eaLnBrk="1" hangingPunct="1">
              <a:lnSpc>
                <a:spcPct val="90000"/>
              </a:lnSpc>
              <a:defRPr/>
            </a:pPr>
            <a:r>
              <a:rPr lang="zh-CN" altLang="en-US" sz="2800" b="1" dirty="0" smtClean="0">
                <a:solidFill>
                  <a:srgbClr val="FF00FF"/>
                </a:solidFill>
              </a:rPr>
              <a:t>定义</a:t>
            </a:r>
            <a:r>
              <a:rPr lang="zh-CN" altLang="en-US" sz="2800" dirty="0" smtClean="0">
                <a:solidFill>
                  <a:srgbClr val="FF00FF"/>
                </a:solidFill>
              </a:rPr>
              <a:t>：</a:t>
            </a:r>
          </a:p>
          <a:p>
            <a:pPr eaLnBrk="1" hangingPunct="1">
              <a:lnSpc>
                <a:spcPct val="150000"/>
              </a:lnSpc>
              <a:buFont typeface="Wingdings" pitchFamily="2" charset="2"/>
              <a:buNone/>
              <a:defRPr/>
            </a:pPr>
            <a:r>
              <a:rPr lang="zh-CN" altLang="en-US" sz="2800" dirty="0" smtClean="0">
                <a:solidFill>
                  <a:schemeClr val="tx1">
                    <a:lumMod val="50000"/>
                  </a:schemeClr>
                </a:solidFill>
                <a:latin typeface="黑体" pitchFamily="49" charset="-122"/>
              </a:rPr>
              <a:t>数据元素是</a:t>
            </a:r>
            <a:r>
              <a:rPr lang="zh-CN" altLang="en-US" sz="2800" b="1" dirty="0" smtClean="0">
                <a:solidFill>
                  <a:schemeClr val="tx1">
                    <a:lumMod val="50000"/>
                  </a:schemeClr>
                </a:solidFill>
                <a:latin typeface="黑体" pitchFamily="49" charset="-122"/>
              </a:rPr>
              <a:t>组成数据的基本单位</a:t>
            </a:r>
            <a:r>
              <a:rPr lang="en-US" altLang="zh-CN" sz="2800" dirty="0" smtClean="0">
                <a:solidFill>
                  <a:schemeClr val="tx1">
                    <a:lumMod val="50000"/>
                  </a:schemeClr>
                </a:solidFill>
                <a:latin typeface="黑体" pitchFamily="49" charset="-122"/>
              </a:rPr>
              <a:t>,</a:t>
            </a:r>
            <a:r>
              <a:rPr lang="zh-CN" altLang="en-US" sz="2800" dirty="0" smtClean="0">
                <a:solidFill>
                  <a:schemeClr val="tx1">
                    <a:lumMod val="50000"/>
                  </a:schemeClr>
                </a:solidFill>
                <a:latin typeface="黑体" pitchFamily="49" charset="-122"/>
              </a:rPr>
              <a:t>是数据集合的</a:t>
            </a:r>
            <a:r>
              <a:rPr lang="zh-CN" altLang="en-US" sz="2800" b="1" dirty="0" smtClean="0">
                <a:solidFill>
                  <a:schemeClr val="tx1">
                    <a:lumMod val="50000"/>
                  </a:schemeClr>
                </a:solidFill>
                <a:latin typeface="黑体" pitchFamily="49" charset="-122"/>
              </a:rPr>
              <a:t>个体</a:t>
            </a:r>
            <a:r>
              <a:rPr lang="zh-CN" altLang="en-US" sz="2800" dirty="0" smtClean="0">
                <a:solidFill>
                  <a:schemeClr val="tx1">
                    <a:lumMod val="50000"/>
                  </a:schemeClr>
                </a:solidFill>
                <a:latin typeface="黑体" pitchFamily="49" charset="-122"/>
              </a:rPr>
              <a:t>。</a:t>
            </a:r>
            <a:endParaRPr lang="en-US" altLang="zh-CN" sz="2800" dirty="0" smtClean="0">
              <a:solidFill>
                <a:schemeClr val="tx1">
                  <a:lumMod val="50000"/>
                </a:schemeClr>
              </a:solidFill>
              <a:latin typeface="黑体" pitchFamily="49" charset="-122"/>
            </a:endParaRPr>
          </a:p>
          <a:p>
            <a:pPr eaLnBrk="1" hangingPunct="1">
              <a:lnSpc>
                <a:spcPct val="150000"/>
              </a:lnSpc>
              <a:buFont typeface="Wingdings" pitchFamily="2" charset="2"/>
              <a:buNone/>
              <a:defRPr/>
            </a:pPr>
            <a:r>
              <a:rPr lang="zh-CN" altLang="en-US" sz="2800" dirty="0" smtClean="0">
                <a:solidFill>
                  <a:schemeClr val="tx1">
                    <a:lumMod val="50000"/>
                  </a:schemeClr>
                </a:solidFill>
                <a:latin typeface="黑体" pitchFamily="49" charset="-122"/>
              </a:rPr>
              <a:t>一般</a:t>
            </a:r>
            <a:r>
              <a:rPr lang="zh-CN" altLang="en-US" sz="2800" b="1" dirty="0" smtClean="0">
                <a:solidFill>
                  <a:schemeClr val="tx1">
                    <a:lumMod val="50000"/>
                  </a:schemeClr>
                </a:solidFill>
                <a:latin typeface="黑体" pitchFamily="49" charset="-122"/>
              </a:rPr>
              <a:t>数据元素</a:t>
            </a:r>
            <a:r>
              <a:rPr lang="zh-CN" altLang="en-US" sz="2800" dirty="0" smtClean="0">
                <a:solidFill>
                  <a:schemeClr val="tx1">
                    <a:lumMod val="50000"/>
                  </a:schemeClr>
                </a:solidFill>
                <a:latin typeface="黑体" pitchFamily="49" charset="-122"/>
              </a:rPr>
              <a:t>是由若干个数据项组成的。</a:t>
            </a:r>
          </a:p>
          <a:p>
            <a:pPr eaLnBrk="1" hangingPunct="1">
              <a:lnSpc>
                <a:spcPct val="90000"/>
              </a:lnSpc>
              <a:buFont typeface="Wingdings" pitchFamily="2" charset="2"/>
              <a:buNone/>
              <a:defRPr/>
            </a:pPr>
            <a:r>
              <a:rPr lang="zh-CN" altLang="en-US" sz="2800" dirty="0" smtClean="0">
                <a:solidFill>
                  <a:schemeClr val="tx1">
                    <a:lumMod val="50000"/>
                  </a:schemeClr>
                </a:solidFill>
                <a:latin typeface="黑体" pitchFamily="49" charset="-122"/>
              </a:rPr>
              <a:t>例如：</a:t>
            </a:r>
            <a:r>
              <a:rPr lang="zh-CN" altLang="en-US" sz="2000" dirty="0" smtClean="0">
                <a:solidFill>
                  <a:schemeClr val="tx1">
                    <a:lumMod val="50000"/>
                  </a:schemeClr>
                </a:solidFill>
                <a:latin typeface="黑体" pitchFamily="49" charset="-122"/>
              </a:rPr>
              <a:t>某程序处理的学生学籍表是</a:t>
            </a:r>
            <a:r>
              <a:rPr lang="zh-CN" altLang="en-US" sz="2000" b="1" dirty="0" smtClean="0">
                <a:solidFill>
                  <a:schemeClr val="tx1">
                    <a:lumMod val="50000"/>
                  </a:schemeClr>
                </a:solidFill>
                <a:effectLst>
                  <a:outerShdw blurRad="38100" dist="38100" dir="2700000" algn="tl">
                    <a:srgbClr val="000000">
                      <a:alpha val="43137"/>
                    </a:srgbClr>
                  </a:outerShdw>
                </a:effectLst>
                <a:latin typeface="黑体" pitchFamily="49" charset="-122"/>
              </a:rPr>
              <a:t>数据</a:t>
            </a:r>
            <a:r>
              <a:rPr lang="zh-CN" altLang="en-US" sz="2000" dirty="0" smtClean="0">
                <a:solidFill>
                  <a:schemeClr val="tx1">
                    <a:lumMod val="50000"/>
                  </a:schemeClr>
                </a:solidFill>
                <a:latin typeface="黑体" pitchFamily="49" charset="-122"/>
              </a:rPr>
              <a:t>，每个学生的信息就是一个</a:t>
            </a:r>
            <a:r>
              <a:rPr lang="zh-CN" altLang="en-US" sz="2000" b="1" dirty="0" smtClean="0">
                <a:solidFill>
                  <a:schemeClr val="tx1">
                    <a:lumMod val="50000"/>
                  </a:schemeClr>
                </a:solidFill>
                <a:effectLst>
                  <a:outerShdw blurRad="38100" dist="38100" dir="2700000" algn="tl">
                    <a:srgbClr val="000000">
                      <a:alpha val="43137"/>
                    </a:srgbClr>
                  </a:outerShdw>
                </a:effectLst>
                <a:latin typeface="黑体" pitchFamily="49" charset="-122"/>
              </a:rPr>
              <a:t>数据元素</a:t>
            </a:r>
            <a:r>
              <a:rPr lang="zh-CN" altLang="en-US" sz="2000" dirty="0" smtClean="0">
                <a:solidFill>
                  <a:schemeClr val="tx1">
                    <a:lumMod val="50000"/>
                  </a:schemeClr>
                </a:solidFill>
                <a:latin typeface="黑体" pitchFamily="49" charset="-122"/>
              </a:rPr>
              <a:t>，其中的学号、姓名、性别、籍贯等是这个数据元素中的</a:t>
            </a:r>
            <a:r>
              <a:rPr lang="zh-CN" altLang="en-US" sz="2000" b="1" dirty="0" smtClean="0">
                <a:solidFill>
                  <a:schemeClr val="tx1">
                    <a:lumMod val="50000"/>
                  </a:schemeClr>
                </a:solidFill>
                <a:effectLst>
                  <a:outerShdw blurRad="38100" dist="38100" dir="2700000" algn="tl">
                    <a:srgbClr val="000000">
                      <a:alpha val="43137"/>
                    </a:srgbClr>
                  </a:outerShdw>
                </a:effectLst>
                <a:latin typeface="黑体" pitchFamily="49" charset="-122"/>
              </a:rPr>
              <a:t>数据项</a:t>
            </a:r>
            <a:r>
              <a:rPr lang="zh-CN" altLang="en-US" sz="2000" dirty="0" smtClean="0">
                <a:solidFill>
                  <a:schemeClr val="tx1">
                    <a:lumMod val="50000"/>
                  </a:schemeClr>
                </a:solidFill>
                <a:latin typeface="黑体" pitchFamily="49" charset="-122"/>
              </a:rPr>
              <a:t>。</a:t>
            </a:r>
          </a:p>
          <a:p>
            <a:pPr eaLnBrk="1" hangingPunct="1">
              <a:lnSpc>
                <a:spcPct val="90000"/>
              </a:lnSpc>
              <a:buFont typeface="Wingdings" pitchFamily="2" charset="2"/>
              <a:buNone/>
              <a:defRPr/>
            </a:pPr>
            <a:endParaRPr lang="en-US" altLang="zh-CN" sz="2800" dirty="0" smtClean="0">
              <a:solidFill>
                <a:schemeClr val="tx1">
                  <a:lumMod val="50000"/>
                </a:schemeClr>
              </a:solidFill>
              <a:latin typeface="黑体" pitchFamily="49" charset="-122"/>
            </a:endParaRPr>
          </a:p>
          <a:p>
            <a:pPr eaLnBrk="1" hangingPunct="1">
              <a:lnSpc>
                <a:spcPct val="90000"/>
              </a:lnSpc>
              <a:buFont typeface="Wingdings" pitchFamily="2" charset="2"/>
              <a:buNone/>
              <a:defRPr/>
            </a:pPr>
            <a:endParaRPr lang="en-US" altLang="zh-CN" sz="2800" dirty="0" smtClean="0">
              <a:solidFill>
                <a:schemeClr val="tx1">
                  <a:lumMod val="50000"/>
                </a:schemeClr>
              </a:solidFill>
            </a:endParaRPr>
          </a:p>
        </p:txBody>
      </p:sp>
      <p:grpSp>
        <p:nvGrpSpPr>
          <p:cNvPr id="41" name="Group 77"/>
          <p:cNvGrpSpPr>
            <a:grpSpLocks/>
          </p:cNvGrpSpPr>
          <p:nvPr/>
        </p:nvGrpSpPr>
        <p:grpSpPr bwMode="auto">
          <a:xfrm>
            <a:off x="1295400" y="4275138"/>
            <a:ext cx="7162800" cy="1905000"/>
            <a:chOff x="816" y="2592"/>
            <a:chExt cx="4512" cy="1200"/>
          </a:xfrm>
        </p:grpSpPr>
        <p:sp>
          <p:nvSpPr>
            <p:cNvPr id="9222" name="Rectangle 9"/>
            <p:cNvSpPr>
              <a:spLocks noChangeArrowheads="1"/>
            </p:cNvSpPr>
            <p:nvPr/>
          </p:nvSpPr>
          <p:spPr bwMode="auto">
            <a:xfrm>
              <a:off x="4381" y="3406"/>
              <a:ext cx="6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9223" name="Rectangle 10"/>
            <p:cNvSpPr>
              <a:spLocks noChangeArrowheads="1"/>
            </p:cNvSpPr>
            <p:nvPr/>
          </p:nvSpPr>
          <p:spPr bwMode="auto">
            <a:xfrm>
              <a:off x="3414" y="3406"/>
              <a:ext cx="9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9224" name="Rectangle 11"/>
            <p:cNvSpPr>
              <a:spLocks noChangeArrowheads="1"/>
            </p:cNvSpPr>
            <p:nvPr/>
          </p:nvSpPr>
          <p:spPr bwMode="auto">
            <a:xfrm>
              <a:off x="2784" y="3406"/>
              <a:ext cx="6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9225" name="Rectangle 12"/>
            <p:cNvSpPr>
              <a:spLocks noChangeArrowheads="1"/>
            </p:cNvSpPr>
            <p:nvPr/>
          </p:nvSpPr>
          <p:spPr bwMode="auto">
            <a:xfrm>
              <a:off x="2159" y="3406"/>
              <a:ext cx="6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9226" name="Rectangle 13"/>
            <p:cNvSpPr>
              <a:spLocks noChangeArrowheads="1"/>
            </p:cNvSpPr>
            <p:nvPr/>
          </p:nvSpPr>
          <p:spPr bwMode="auto">
            <a:xfrm>
              <a:off x="1430" y="3406"/>
              <a:ext cx="7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9227" name="Rectangle 14"/>
            <p:cNvSpPr>
              <a:spLocks noChangeArrowheads="1"/>
            </p:cNvSpPr>
            <p:nvPr/>
          </p:nvSpPr>
          <p:spPr bwMode="auto">
            <a:xfrm>
              <a:off x="816" y="3406"/>
              <a:ext cx="6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9228" name="Rectangle 15"/>
            <p:cNvSpPr>
              <a:spLocks noChangeArrowheads="1"/>
            </p:cNvSpPr>
            <p:nvPr/>
          </p:nvSpPr>
          <p:spPr bwMode="auto">
            <a:xfrm>
              <a:off x="4381" y="3119"/>
              <a:ext cx="65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北京</a:t>
              </a:r>
              <a:endParaRPr lang="zh-CN" altLang="en-US"/>
            </a:p>
          </p:txBody>
        </p:sp>
        <p:sp>
          <p:nvSpPr>
            <p:cNvPr id="9229" name="Rectangle 16"/>
            <p:cNvSpPr>
              <a:spLocks noChangeArrowheads="1"/>
            </p:cNvSpPr>
            <p:nvPr/>
          </p:nvSpPr>
          <p:spPr bwMode="auto">
            <a:xfrm>
              <a:off x="3414" y="3119"/>
              <a:ext cx="96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latin typeface="宋体" pitchFamily="2" charset="-122"/>
                </a:rPr>
                <a:t>1990.11</a:t>
              </a:r>
              <a:endParaRPr lang="en-US" altLang="zh-CN"/>
            </a:p>
          </p:txBody>
        </p:sp>
        <p:sp>
          <p:nvSpPr>
            <p:cNvPr id="9230" name="Rectangle 17"/>
            <p:cNvSpPr>
              <a:spLocks noChangeArrowheads="1"/>
            </p:cNvSpPr>
            <p:nvPr/>
          </p:nvSpPr>
          <p:spPr bwMode="auto">
            <a:xfrm>
              <a:off x="2784" y="3119"/>
              <a:ext cx="6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河北</a:t>
              </a:r>
              <a:endParaRPr lang="zh-CN" altLang="en-US"/>
            </a:p>
          </p:txBody>
        </p:sp>
        <p:sp>
          <p:nvSpPr>
            <p:cNvPr id="9231" name="Rectangle 18"/>
            <p:cNvSpPr>
              <a:spLocks noChangeArrowheads="1"/>
            </p:cNvSpPr>
            <p:nvPr/>
          </p:nvSpPr>
          <p:spPr bwMode="auto">
            <a:xfrm>
              <a:off x="2159" y="3119"/>
              <a:ext cx="62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女</a:t>
              </a:r>
              <a:r>
                <a:rPr lang="zh-CN" altLang="en-US"/>
                <a:t> </a:t>
              </a:r>
            </a:p>
          </p:txBody>
        </p:sp>
        <p:sp>
          <p:nvSpPr>
            <p:cNvPr id="9232" name="Rectangle 19"/>
            <p:cNvSpPr>
              <a:spLocks noChangeArrowheads="1"/>
            </p:cNvSpPr>
            <p:nvPr/>
          </p:nvSpPr>
          <p:spPr bwMode="auto">
            <a:xfrm>
              <a:off x="1430" y="3119"/>
              <a:ext cx="72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赵虹玲</a:t>
              </a:r>
              <a:endParaRPr lang="zh-CN" altLang="en-US"/>
            </a:p>
          </p:txBody>
        </p:sp>
        <p:sp>
          <p:nvSpPr>
            <p:cNvPr id="9233" name="Rectangle 20"/>
            <p:cNvSpPr>
              <a:spLocks noChangeArrowheads="1"/>
            </p:cNvSpPr>
            <p:nvPr/>
          </p:nvSpPr>
          <p:spPr bwMode="auto">
            <a:xfrm>
              <a:off x="816" y="3119"/>
              <a:ext cx="61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101 </a:t>
              </a:r>
            </a:p>
          </p:txBody>
        </p:sp>
        <p:sp>
          <p:nvSpPr>
            <p:cNvPr id="9234" name="Rectangle 21"/>
            <p:cNvSpPr>
              <a:spLocks noChangeArrowheads="1"/>
            </p:cNvSpPr>
            <p:nvPr/>
          </p:nvSpPr>
          <p:spPr bwMode="auto">
            <a:xfrm>
              <a:off x="4381" y="2832"/>
              <a:ext cx="65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住</a:t>
              </a:r>
              <a:r>
                <a:rPr lang="zh-CN" altLang="en-US"/>
                <a:t> </a:t>
              </a:r>
              <a:r>
                <a:rPr lang="zh-CN" altLang="en-US">
                  <a:latin typeface="宋体" pitchFamily="2" charset="-122"/>
                </a:rPr>
                <a:t>址</a:t>
              </a:r>
              <a:r>
                <a:rPr lang="zh-CN" altLang="en-US"/>
                <a:t> </a:t>
              </a:r>
            </a:p>
          </p:txBody>
        </p:sp>
        <p:sp>
          <p:nvSpPr>
            <p:cNvPr id="9235" name="Rectangle 22"/>
            <p:cNvSpPr>
              <a:spLocks noChangeArrowheads="1"/>
            </p:cNvSpPr>
            <p:nvPr/>
          </p:nvSpPr>
          <p:spPr bwMode="auto">
            <a:xfrm>
              <a:off x="3414" y="2832"/>
              <a:ext cx="96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出生年月</a:t>
              </a:r>
              <a:r>
                <a:rPr lang="zh-CN" altLang="en-US"/>
                <a:t> </a:t>
              </a:r>
            </a:p>
          </p:txBody>
        </p:sp>
        <p:sp>
          <p:nvSpPr>
            <p:cNvPr id="9236" name="Rectangle 23"/>
            <p:cNvSpPr>
              <a:spLocks noChangeArrowheads="1"/>
            </p:cNvSpPr>
            <p:nvPr/>
          </p:nvSpPr>
          <p:spPr bwMode="auto">
            <a:xfrm>
              <a:off x="2784" y="2832"/>
              <a:ext cx="6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籍</a:t>
              </a:r>
              <a:r>
                <a:rPr lang="zh-CN" altLang="en-US"/>
                <a:t> </a:t>
              </a:r>
              <a:r>
                <a:rPr lang="zh-CN" altLang="en-US">
                  <a:latin typeface="宋体" pitchFamily="2" charset="-122"/>
                </a:rPr>
                <a:t>贯</a:t>
              </a:r>
              <a:endParaRPr lang="zh-CN" altLang="en-US"/>
            </a:p>
          </p:txBody>
        </p:sp>
        <p:sp>
          <p:nvSpPr>
            <p:cNvPr id="9237" name="Rectangle 24"/>
            <p:cNvSpPr>
              <a:spLocks noChangeArrowheads="1"/>
            </p:cNvSpPr>
            <p:nvPr/>
          </p:nvSpPr>
          <p:spPr bwMode="auto">
            <a:xfrm>
              <a:off x="2159" y="2832"/>
              <a:ext cx="62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性</a:t>
              </a:r>
              <a:r>
                <a:rPr lang="zh-CN" altLang="en-US"/>
                <a:t>  </a:t>
              </a:r>
              <a:r>
                <a:rPr lang="zh-CN" altLang="en-US">
                  <a:latin typeface="宋体" pitchFamily="2" charset="-122"/>
                </a:rPr>
                <a:t>别</a:t>
              </a:r>
              <a:r>
                <a:rPr lang="zh-CN" altLang="en-US"/>
                <a:t> </a:t>
              </a:r>
            </a:p>
          </p:txBody>
        </p:sp>
        <p:sp>
          <p:nvSpPr>
            <p:cNvPr id="9238" name="Rectangle 25"/>
            <p:cNvSpPr>
              <a:spLocks noChangeArrowheads="1"/>
            </p:cNvSpPr>
            <p:nvPr/>
          </p:nvSpPr>
          <p:spPr bwMode="auto">
            <a:xfrm>
              <a:off x="1430" y="2832"/>
              <a:ext cx="72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姓</a:t>
              </a:r>
              <a:r>
                <a:rPr lang="zh-CN" altLang="en-US"/>
                <a:t>  </a:t>
              </a:r>
              <a:r>
                <a:rPr lang="zh-CN" altLang="en-US">
                  <a:latin typeface="宋体" pitchFamily="2" charset="-122"/>
                </a:rPr>
                <a:t>名</a:t>
              </a:r>
              <a:r>
                <a:rPr lang="zh-CN" altLang="en-US"/>
                <a:t> </a:t>
              </a:r>
            </a:p>
          </p:txBody>
        </p:sp>
        <p:sp>
          <p:nvSpPr>
            <p:cNvPr id="9239" name="Rectangle 26"/>
            <p:cNvSpPr>
              <a:spLocks noChangeArrowheads="1"/>
            </p:cNvSpPr>
            <p:nvPr/>
          </p:nvSpPr>
          <p:spPr bwMode="auto">
            <a:xfrm>
              <a:off x="816" y="2832"/>
              <a:ext cx="61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学</a:t>
              </a:r>
              <a:r>
                <a:rPr lang="zh-CN" altLang="en-US"/>
                <a:t>  </a:t>
              </a:r>
              <a:r>
                <a:rPr lang="zh-CN" altLang="en-US">
                  <a:latin typeface="宋体" pitchFamily="2" charset="-122"/>
                </a:rPr>
                <a:t>号</a:t>
              </a:r>
              <a:r>
                <a:rPr lang="zh-CN" altLang="en-US"/>
                <a:t> </a:t>
              </a:r>
            </a:p>
          </p:txBody>
        </p:sp>
        <p:sp>
          <p:nvSpPr>
            <p:cNvPr id="9240" name="Line 27"/>
            <p:cNvSpPr>
              <a:spLocks noChangeShapeType="1"/>
            </p:cNvSpPr>
            <p:nvPr/>
          </p:nvSpPr>
          <p:spPr bwMode="auto">
            <a:xfrm>
              <a:off x="816" y="2832"/>
              <a:ext cx="422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1" name="Line 28"/>
            <p:cNvSpPr>
              <a:spLocks noChangeShapeType="1"/>
            </p:cNvSpPr>
            <p:nvPr/>
          </p:nvSpPr>
          <p:spPr bwMode="auto">
            <a:xfrm>
              <a:off x="816" y="3119"/>
              <a:ext cx="42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2" name="Line 29"/>
            <p:cNvSpPr>
              <a:spLocks noChangeShapeType="1"/>
            </p:cNvSpPr>
            <p:nvPr/>
          </p:nvSpPr>
          <p:spPr bwMode="auto">
            <a:xfrm>
              <a:off x="816" y="3406"/>
              <a:ext cx="42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3" name="Line 30"/>
            <p:cNvSpPr>
              <a:spLocks noChangeShapeType="1"/>
            </p:cNvSpPr>
            <p:nvPr/>
          </p:nvSpPr>
          <p:spPr bwMode="auto">
            <a:xfrm>
              <a:off x="816" y="3694"/>
              <a:ext cx="422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4" name="Line 31"/>
            <p:cNvSpPr>
              <a:spLocks noChangeShapeType="1"/>
            </p:cNvSpPr>
            <p:nvPr/>
          </p:nvSpPr>
          <p:spPr bwMode="auto">
            <a:xfrm>
              <a:off x="816" y="2832"/>
              <a:ext cx="0" cy="862"/>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5" name="Line 32"/>
            <p:cNvSpPr>
              <a:spLocks noChangeShapeType="1"/>
            </p:cNvSpPr>
            <p:nvPr/>
          </p:nvSpPr>
          <p:spPr bwMode="auto">
            <a:xfrm>
              <a:off x="1430" y="2832"/>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6" name="Line 33"/>
            <p:cNvSpPr>
              <a:spLocks noChangeShapeType="1"/>
            </p:cNvSpPr>
            <p:nvPr/>
          </p:nvSpPr>
          <p:spPr bwMode="auto">
            <a:xfrm>
              <a:off x="2159" y="2832"/>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7" name="Line 34"/>
            <p:cNvSpPr>
              <a:spLocks noChangeShapeType="1"/>
            </p:cNvSpPr>
            <p:nvPr/>
          </p:nvSpPr>
          <p:spPr bwMode="auto">
            <a:xfrm>
              <a:off x="2784" y="2832"/>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8" name="Line 35"/>
            <p:cNvSpPr>
              <a:spLocks noChangeShapeType="1"/>
            </p:cNvSpPr>
            <p:nvPr/>
          </p:nvSpPr>
          <p:spPr bwMode="auto">
            <a:xfrm>
              <a:off x="3414" y="2832"/>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49" name="Line 36"/>
            <p:cNvSpPr>
              <a:spLocks noChangeShapeType="1"/>
            </p:cNvSpPr>
            <p:nvPr/>
          </p:nvSpPr>
          <p:spPr bwMode="auto">
            <a:xfrm>
              <a:off x="4381" y="2832"/>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0" name="Line 37"/>
            <p:cNvSpPr>
              <a:spLocks noChangeShapeType="1"/>
            </p:cNvSpPr>
            <p:nvPr/>
          </p:nvSpPr>
          <p:spPr bwMode="auto">
            <a:xfrm>
              <a:off x="5040" y="2832"/>
              <a:ext cx="0" cy="862"/>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1" name="Line 71"/>
            <p:cNvSpPr>
              <a:spLocks noChangeShapeType="1"/>
            </p:cNvSpPr>
            <p:nvPr/>
          </p:nvSpPr>
          <p:spPr bwMode="auto">
            <a:xfrm>
              <a:off x="4896" y="2592"/>
              <a:ext cx="0" cy="192"/>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2" name="Line 72"/>
            <p:cNvSpPr>
              <a:spLocks noChangeShapeType="1"/>
            </p:cNvSpPr>
            <p:nvPr/>
          </p:nvSpPr>
          <p:spPr bwMode="auto">
            <a:xfrm flipH="1">
              <a:off x="5040" y="3120"/>
              <a:ext cx="288"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53" name="Text Box 74"/>
            <p:cNvSpPr txBox="1">
              <a:spLocks noChangeArrowheads="1"/>
            </p:cNvSpPr>
            <p:nvPr/>
          </p:nvSpPr>
          <p:spPr bwMode="auto">
            <a:xfrm>
              <a:off x="5058" y="3168"/>
              <a:ext cx="270"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600" b="1"/>
                <a:t>数据元素</a:t>
              </a:r>
            </a:p>
          </p:txBody>
        </p:sp>
        <p:sp>
          <p:nvSpPr>
            <p:cNvPr id="9254" name="Text Box 76"/>
            <p:cNvSpPr txBox="1">
              <a:spLocks noChangeArrowheads="1"/>
            </p:cNvSpPr>
            <p:nvPr/>
          </p:nvSpPr>
          <p:spPr bwMode="auto">
            <a:xfrm>
              <a:off x="4320" y="2592"/>
              <a:ext cx="52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600" b="1"/>
                <a:t>数据项</a:t>
              </a:r>
            </a:p>
          </p:txBody>
        </p:sp>
      </p:grpSp>
      <p:sp>
        <p:nvSpPr>
          <p:cNvPr id="2" name="矩形 1"/>
          <p:cNvSpPr/>
          <p:nvPr/>
        </p:nvSpPr>
        <p:spPr>
          <a:xfrm>
            <a:off x="611188" y="6092825"/>
            <a:ext cx="8353425" cy="425450"/>
          </a:xfrm>
          <a:prstGeom prst="rect">
            <a:avLst/>
          </a:prstGeom>
        </p:spPr>
        <p:txBody>
          <a:bodyPr>
            <a:spAutoFit/>
          </a:bodyPr>
          <a:lstStyle/>
          <a:p>
            <a:pPr>
              <a:lnSpc>
                <a:spcPct val="90000"/>
              </a:lnSpc>
              <a:defRPr/>
            </a:pPr>
            <a:r>
              <a:rPr lang="zh-CN" altLang="en-US" b="1" dirty="0">
                <a:solidFill>
                  <a:schemeClr val="tx1">
                    <a:lumMod val="50000"/>
                  </a:schemeClr>
                </a:solidFill>
                <a:latin typeface="黑体" pitchFamily="49" charset="-122"/>
              </a:rPr>
              <a:t>在计算机科学中数据元素通常作为一个整体进行考虑和处理。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additive="base">
                                        <p:cTn id="25"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 calcmode="lin" valueType="num">
                                      <p:cBhvr additive="base">
                                        <p:cTn id="29" dur="500" fill="hold"/>
                                        <p:tgtEl>
                                          <p:spTgt spid="41"/>
                                        </p:tgtEl>
                                        <p:attrNameLst>
                                          <p:attrName>ppt_x</p:attrName>
                                        </p:attrNameLst>
                                      </p:cBhvr>
                                      <p:tavLst>
                                        <p:tav tm="0">
                                          <p:val>
                                            <p:strVal val="#ppt_x"/>
                                          </p:val>
                                        </p:tav>
                                        <p:tav tm="100000">
                                          <p:val>
                                            <p:strVal val="#ppt_x"/>
                                          </p:val>
                                        </p:tav>
                                      </p:tavLst>
                                    </p:anim>
                                    <p:anim calcmode="lin" valueType="num">
                                      <p:cBhvr additive="base">
                                        <p:cTn id="30"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500" fill="hold"/>
                                        <p:tgtEl>
                                          <p:spTgt spid="2"/>
                                        </p:tgtEl>
                                        <p:attrNameLst>
                                          <p:attrName>ppt_x</p:attrName>
                                        </p:attrNameLst>
                                      </p:cBhvr>
                                      <p:tavLst>
                                        <p:tav tm="0">
                                          <p:val>
                                            <p:strVal val="#ppt_x"/>
                                          </p:val>
                                        </p:tav>
                                        <p:tav tm="100000">
                                          <p:val>
                                            <p:strVal val="#ppt_x"/>
                                          </p:val>
                                        </p:tav>
                                      </p:tavLst>
                                    </p:anim>
                                    <p:anim calcmode="lin" valueType="num">
                                      <p:cBhvr additive="base">
                                        <p:cTn id="3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66800" y="914400"/>
            <a:ext cx="7772400" cy="838200"/>
          </a:xfrm>
        </p:spPr>
        <p:txBody>
          <a:bodyPr/>
          <a:lstStyle/>
          <a:p>
            <a:pPr eaLnBrk="1" hangingPunct="1"/>
            <a:r>
              <a:rPr lang="zh-CN" altLang="en-US" smtClean="0">
                <a:latin typeface="宋体" pitchFamily="2" charset="-122"/>
                <a:cs typeface="Times New Roman" pitchFamily="18" charset="0"/>
              </a:rPr>
              <a:t>数据元素（</a:t>
            </a:r>
            <a:r>
              <a:rPr lang="en-US" altLang="zh-CN" smtClean="0">
                <a:latin typeface="宋体" pitchFamily="2" charset="-122"/>
                <a:cs typeface="Times New Roman" pitchFamily="18" charset="0"/>
              </a:rPr>
              <a:t>Data Element</a:t>
            </a:r>
            <a:r>
              <a:rPr lang="zh-CN" altLang="en-US" smtClean="0">
                <a:latin typeface="宋体" pitchFamily="2" charset="-122"/>
                <a:cs typeface="Times New Roman" pitchFamily="18" charset="0"/>
              </a:rPr>
              <a:t>）</a:t>
            </a:r>
          </a:p>
        </p:txBody>
      </p:sp>
      <p:sp>
        <p:nvSpPr>
          <p:cNvPr id="45059" name="Rectangle 3"/>
          <p:cNvSpPr>
            <a:spLocks noGrp="1" noChangeArrowheads="1"/>
          </p:cNvSpPr>
          <p:nvPr>
            <p:ph type="body" idx="1"/>
          </p:nvPr>
        </p:nvSpPr>
        <p:spPr>
          <a:xfrm>
            <a:off x="838200" y="1981200"/>
            <a:ext cx="8001000" cy="1828800"/>
          </a:xfrm>
        </p:spPr>
        <p:txBody>
          <a:bodyPr/>
          <a:lstStyle/>
          <a:p>
            <a:pPr eaLnBrk="1" hangingPunct="1">
              <a:lnSpc>
                <a:spcPct val="90000"/>
              </a:lnSpc>
              <a:buFont typeface="Wingdings" pitchFamily="2" charset="2"/>
              <a:buNone/>
              <a:defRPr/>
            </a:pPr>
            <a:r>
              <a:rPr lang="zh-CN" altLang="en-US" sz="2800" dirty="0" smtClean="0">
                <a:solidFill>
                  <a:schemeClr val="tx1">
                    <a:lumMod val="50000"/>
                  </a:schemeClr>
                </a:solidFill>
                <a:latin typeface="+mn-ea"/>
              </a:rPr>
              <a:t>例如：一个整数表示的数据元素，该数据元素包含一个数据项。</a:t>
            </a:r>
            <a:endParaRPr lang="en-US" altLang="zh-CN" sz="2800" dirty="0" smtClean="0">
              <a:solidFill>
                <a:schemeClr val="tx1">
                  <a:lumMod val="50000"/>
                </a:schemeClr>
              </a:solidFill>
              <a:latin typeface="+mn-ea"/>
            </a:endParaRPr>
          </a:p>
          <a:p>
            <a:pPr eaLnBrk="1" hangingPunct="1">
              <a:lnSpc>
                <a:spcPct val="90000"/>
              </a:lnSpc>
              <a:buFont typeface="Wingdings" pitchFamily="2" charset="2"/>
              <a:buNone/>
              <a:defRPr/>
            </a:pPr>
            <a:endParaRPr lang="en-US" altLang="zh-CN" sz="2800" dirty="0" smtClean="0">
              <a:solidFill>
                <a:schemeClr val="tx1">
                  <a:lumMod val="50000"/>
                </a:schemeClr>
              </a:solidFill>
            </a:endParaRPr>
          </a:p>
          <a:p>
            <a:pPr eaLnBrk="1" hangingPunct="1">
              <a:lnSpc>
                <a:spcPct val="90000"/>
              </a:lnSpc>
              <a:buFont typeface="Wingdings" pitchFamily="2" charset="2"/>
              <a:buNone/>
              <a:defRPr/>
            </a:pPr>
            <a:endParaRPr lang="zh-CN" altLang="en-US" sz="2800" dirty="0" smtClean="0">
              <a:solidFill>
                <a:schemeClr val="tx1">
                  <a:lumMod val="50000"/>
                </a:schemeClr>
              </a:solidFill>
            </a:endParaRPr>
          </a:p>
        </p:txBody>
      </p:sp>
      <p:sp>
        <p:nvSpPr>
          <p:cNvPr id="10244" name="Line 71"/>
          <p:cNvSpPr>
            <a:spLocks noChangeShapeType="1"/>
          </p:cNvSpPr>
          <p:nvPr/>
        </p:nvSpPr>
        <p:spPr bwMode="auto">
          <a:xfrm>
            <a:off x="2482850" y="3525838"/>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5" name="Line 72"/>
          <p:cNvSpPr>
            <a:spLocks noChangeShapeType="1"/>
          </p:cNvSpPr>
          <p:nvPr/>
        </p:nvSpPr>
        <p:spPr bwMode="auto">
          <a:xfrm flipH="1">
            <a:off x="2843213" y="4532313"/>
            <a:ext cx="4572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6" name="Text Box 74"/>
          <p:cNvSpPr txBox="1">
            <a:spLocks noChangeArrowheads="1"/>
          </p:cNvSpPr>
          <p:nvPr/>
        </p:nvSpPr>
        <p:spPr bwMode="auto">
          <a:xfrm>
            <a:off x="3203575" y="4530725"/>
            <a:ext cx="42862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600" b="1"/>
              <a:t>数据元素</a:t>
            </a:r>
          </a:p>
        </p:txBody>
      </p:sp>
      <p:sp>
        <p:nvSpPr>
          <p:cNvPr id="10247" name="Text Box 76"/>
          <p:cNvSpPr txBox="1">
            <a:spLocks noChangeArrowheads="1"/>
          </p:cNvSpPr>
          <p:nvPr/>
        </p:nvSpPr>
        <p:spPr bwMode="auto">
          <a:xfrm>
            <a:off x="1763713" y="3357563"/>
            <a:ext cx="838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1600" b="1"/>
              <a:t>数据项</a:t>
            </a:r>
          </a:p>
        </p:txBody>
      </p:sp>
      <p:graphicFrame>
        <p:nvGraphicFramePr>
          <p:cNvPr id="2" name="表格 1"/>
          <p:cNvGraphicFramePr>
            <a:graphicFrameLocks noGrp="1"/>
          </p:cNvGraphicFramePr>
          <p:nvPr/>
        </p:nvGraphicFramePr>
        <p:xfrm>
          <a:off x="1692275" y="3862388"/>
          <a:ext cx="1103313" cy="2316163"/>
        </p:xfrm>
        <a:graphic>
          <a:graphicData uri="http://schemas.openxmlformats.org/drawingml/2006/table">
            <a:tbl>
              <a:tblPr firstRow="1" bandRow="1">
                <a:tableStyleId>{E8B1032C-EA38-4F05-BA0D-38AFFFC7BED3}</a:tableStyleId>
              </a:tblPr>
              <a:tblGrid>
                <a:gridCol w="1103313"/>
              </a:tblGrid>
              <a:tr h="408090">
                <a:tc>
                  <a:txBody>
                    <a:bodyPr/>
                    <a:lstStyle/>
                    <a:p>
                      <a:pPr algn="ctr"/>
                      <a:r>
                        <a:rPr lang="zh-CN" altLang="en-US" sz="1800" dirty="0" smtClean="0"/>
                        <a:t>序号</a:t>
                      </a:r>
                      <a:endParaRPr lang="zh-CN" altLang="en-US" sz="1800" dirty="0"/>
                    </a:p>
                  </a:txBody>
                  <a:tcPr marL="91401" marR="91401" marT="45718" marB="45718"/>
                </a:tc>
              </a:tr>
              <a:tr h="534257">
                <a:tc>
                  <a:txBody>
                    <a:bodyPr/>
                    <a:lstStyle/>
                    <a:p>
                      <a:r>
                        <a:rPr lang="en-US" altLang="zh-CN" sz="1800" dirty="0" smtClean="0"/>
                        <a:t>     1001</a:t>
                      </a:r>
                      <a:endParaRPr lang="zh-CN" altLang="en-US" sz="1800" dirty="0"/>
                    </a:p>
                  </a:txBody>
                  <a:tcPr marL="91401" marR="91401" marT="45718" marB="45718"/>
                </a:tc>
              </a:tr>
              <a:tr h="504030">
                <a:tc>
                  <a:txBody>
                    <a:bodyPr/>
                    <a:lstStyle/>
                    <a:p>
                      <a:pPr algn="ctr"/>
                      <a:r>
                        <a:rPr lang="en-US" altLang="zh-CN" sz="1800" dirty="0" smtClean="0"/>
                        <a:t>1002</a:t>
                      </a:r>
                      <a:endParaRPr lang="zh-CN" altLang="en-US" sz="1800" dirty="0"/>
                    </a:p>
                  </a:txBody>
                  <a:tcPr marL="91401" marR="91401" marT="45718" marB="45718"/>
                </a:tc>
              </a:tr>
              <a:tr h="504030">
                <a:tc>
                  <a:txBody>
                    <a:bodyPr/>
                    <a:lstStyle/>
                    <a:p>
                      <a:pPr algn="ctr"/>
                      <a:r>
                        <a:rPr lang="en-US" altLang="zh-CN" sz="1800" dirty="0" smtClean="0"/>
                        <a:t>1003</a:t>
                      </a:r>
                      <a:endParaRPr lang="zh-CN" altLang="en-US" sz="1800" dirty="0"/>
                    </a:p>
                  </a:txBody>
                  <a:tcPr marL="91401" marR="91401" marT="45718" marB="45718"/>
                </a:tc>
              </a:tr>
              <a:tr h="365756">
                <a:tc>
                  <a:txBody>
                    <a:bodyPr/>
                    <a:lstStyle/>
                    <a:p>
                      <a:pPr algn="ctr"/>
                      <a:r>
                        <a:rPr lang="en-US" altLang="zh-CN" sz="1800" dirty="0" smtClean="0"/>
                        <a:t>…</a:t>
                      </a:r>
                      <a:endParaRPr lang="zh-CN" altLang="en-US" sz="1800" dirty="0"/>
                    </a:p>
                  </a:txBody>
                  <a:tcPr marL="91401" marR="91401" marT="45718" marB="45718"/>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smtClean="0">
                <a:latin typeface="宋体" pitchFamily="2" charset="-122"/>
              </a:rPr>
              <a:t>数据对象（</a:t>
            </a:r>
            <a:r>
              <a:rPr lang="en-US" altLang="zh-CN" smtClean="0"/>
              <a:t>Data Object</a:t>
            </a:r>
            <a:r>
              <a:rPr lang="zh-CN" altLang="en-US" smtClean="0">
                <a:latin typeface="宋体" pitchFamily="2" charset="-122"/>
              </a:rPr>
              <a:t>）</a:t>
            </a:r>
            <a:r>
              <a:rPr lang="zh-CN" altLang="en-US" smtClean="0"/>
              <a:t> </a:t>
            </a:r>
          </a:p>
        </p:txBody>
      </p:sp>
      <p:sp>
        <p:nvSpPr>
          <p:cNvPr id="46083" name="Rectangle 3"/>
          <p:cNvSpPr>
            <a:spLocks noGrp="1" noChangeArrowheads="1"/>
          </p:cNvSpPr>
          <p:nvPr>
            <p:ph type="body" idx="1"/>
          </p:nvPr>
        </p:nvSpPr>
        <p:spPr>
          <a:xfrm>
            <a:off x="1066800" y="2101850"/>
            <a:ext cx="7772400" cy="1595438"/>
          </a:xfrm>
        </p:spPr>
        <p:txBody>
          <a:bodyPr/>
          <a:lstStyle/>
          <a:p>
            <a:pPr marL="0" indent="0" eaLnBrk="1" hangingPunct="1">
              <a:lnSpc>
                <a:spcPct val="90000"/>
              </a:lnSpc>
              <a:defRPr/>
            </a:pPr>
            <a:r>
              <a:rPr lang="zh-CN" altLang="en-US" b="1" dirty="0" smtClean="0">
                <a:solidFill>
                  <a:srgbClr val="FF00FF"/>
                </a:solidFill>
              </a:rPr>
              <a:t>定义</a:t>
            </a:r>
            <a:r>
              <a:rPr lang="zh-CN" altLang="en-US" dirty="0" smtClean="0">
                <a:solidFill>
                  <a:schemeClr val="tx1">
                    <a:lumMod val="50000"/>
                  </a:schemeClr>
                </a:solidFill>
              </a:rPr>
              <a:t>：</a:t>
            </a:r>
          </a:p>
          <a:p>
            <a:pPr marL="0" indent="0" eaLnBrk="1" hangingPunct="1">
              <a:lnSpc>
                <a:spcPct val="90000"/>
              </a:lnSpc>
              <a:buFont typeface="Wingdings" pitchFamily="2" charset="2"/>
              <a:buNone/>
              <a:defRPr/>
            </a:pPr>
            <a:r>
              <a:rPr lang="zh-CN" altLang="en-US" dirty="0" smtClean="0">
                <a:solidFill>
                  <a:schemeClr val="tx1">
                    <a:lumMod val="50000"/>
                  </a:schemeClr>
                </a:solidFill>
                <a:latin typeface="宋体" pitchFamily="2" charset="-122"/>
              </a:rPr>
              <a:t>    </a:t>
            </a:r>
            <a:r>
              <a:rPr lang="zh-CN" altLang="en-US" b="1" dirty="0" smtClean="0">
                <a:solidFill>
                  <a:schemeClr val="tx1">
                    <a:lumMod val="50000"/>
                  </a:schemeClr>
                </a:solidFill>
                <a:effectLst>
                  <a:outerShdw blurRad="38100" dist="38100" dir="2700000" algn="tl">
                    <a:srgbClr val="000000">
                      <a:alpha val="43137"/>
                    </a:srgbClr>
                  </a:outerShdw>
                </a:effectLst>
                <a:latin typeface="宋体" pitchFamily="2" charset="-122"/>
              </a:rPr>
              <a:t>数据对象</a:t>
            </a:r>
            <a:r>
              <a:rPr lang="zh-CN" altLang="en-US" dirty="0" smtClean="0">
                <a:solidFill>
                  <a:schemeClr val="tx1">
                    <a:lumMod val="50000"/>
                  </a:schemeClr>
                </a:solidFill>
                <a:latin typeface="宋体" pitchFamily="2" charset="-122"/>
              </a:rPr>
              <a:t>是性质相同的</a:t>
            </a:r>
            <a:r>
              <a:rPr lang="zh-CN" altLang="en-US" b="1" dirty="0" smtClean="0">
                <a:solidFill>
                  <a:schemeClr val="tx1">
                    <a:lumMod val="50000"/>
                  </a:schemeClr>
                </a:solidFill>
                <a:effectLst>
                  <a:outerShdw blurRad="38100" dist="38100" dir="2700000" algn="tl">
                    <a:srgbClr val="000000">
                      <a:alpha val="43137"/>
                    </a:srgbClr>
                  </a:outerShdw>
                </a:effectLst>
                <a:latin typeface="宋体" pitchFamily="2" charset="-122"/>
              </a:rPr>
              <a:t>数据元素</a:t>
            </a:r>
            <a:r>
              <a:rPr lang="zh-CN" altLang="en-US" b="1" dirty="0" smtClean="0">
                <a:solidFill>
                  <a:schemeClr val="tx1">
                    <a:lumMod val="50000"/>
                  </a:schemeClr>
                </a:solidFill>
                <a:latin typeface="宋体" pitchFamily="2" charset="-122"/>
              </a:rPr>
              <a:t>的集合</a:t>
            </a:r>
            <a:r>
              <a:rPr lang="zh-CN" altLang="en-US" dirty="0" smtClean="0">
                <a:solidFill>
                  <a:schemeClr val="tx1">
                    <a:lumMod val="50000"/>
                  </a:schemeClr>
                </a:solidFill>
                <a:latin typeface="宋体" pitchFamily="2" charset="-122"/>
              </a:rPr>
              <a:t>，是</a:t>
            </a:r>
            <a:r>
              <a:rPr lang="zh-CN" altLang="en-US" b="1" dirty="0" smtClean="0">
                <a:solidFill>
                  <a:schemeClr val="tx1">
                    <a:lumMod val="50000"/>
                  </a:schemeClr>
                </a:solidFill>
                <a:effectLst>
                  <a:outerShdw blurRad="38100" dist="38100" dir="2700000" algn="tl">
                    <a:srgbClr val="000000">
                      <a:alpha val="43137"/>
                    </a:srgbClr>
                  </a:outerShdw>
                </a:effectLst>
                <a:latin typeface="宋体" pitchFamily="2" charset="-122"/>
              </a:rPr>
              <a:t>数据</a:t>
            </a:r>
            <a:r>
              <a:rPr lang="zh-CN" altLang="en-US" dirty="0" smtClean="0">
                <a:solidFill>
                  <a:schemeClr val="tx1">
                    <a:lumMod val="50000"/>
                  </a:schemeClr>
                </a:solidFill>
                <a:latin typeface="宋体" pitchFamily="2" charset="-122"/>
              </a:rPr>
              <a:t>的一个子集。</a:t>
            </a:r>
          </a:p>
        </p:txBody>
      </p:sp>
      <p:sp>
        <p:nvSpPr>
          <p:cNvPr id="46085" name="Text Box 5"/>
          <p:cNvSpPr txBox="1">
            <a:spLocks noChangeArrowheads="1"/>
          </p:cNvSpPr>
          <p:nvPr/>
        </p:nvSpPr>
        <p:spPr bwMode="auto">
          <a:xfrm>
            <a:off x="838200" y="4648200"/>
            <a:ext cx="8077200"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20000"/>
              </a:spcBef>
              <a:buClr>
                <a:schemeClr val="tx1"/>
              </a:buClr>
              <a:buSzPct val="75000"/>
              <a:buFont typeface="Wingdings" pitchFamily="2" charset="2"/>
              <a:buNone/>
            </a:pPr>
            <a:r>
              <a:rPr lang="zh-CN" altLang="en-US" sz="2800" b="1">
                <a:latin typeface="宋体" pitchFamily="2" charset="-122"/>
              </a:rPr>
              <a:t>计算机</a:t>
            </a:r>
            <a:r>
              <a:rPr lang="en-US" altLang="zh-CN" sz="2800" b="1">
                <a:latin typeface="宋体" pitchFamily="2" charset="-122"/>
              </a:rPr>
              <a:t>1</a:t>
            </a:r>
            <a:r>
              <a:rPr lang="zh-CN" altLang="en-US" sz="2800" b="1">
                <a:latin typeface="宋体" pitchFamily="2" charset="-122"/>
              </a:rPr>
              <a:t>班学生信息的集合</a:t>
            </a:r>
            <a:endParaRPr lang="en-US" altLang="zh-CN" sz="2800" b="1">
              <a:latin typeface="宋体" pitchFamily="2" charset="-122"/>
            </a:endParaRPr>
          </a:p>
          <a:p>
            <a:pPr eaLnBrk="1" hangingPunct="1">
              <a:spcBef>
                <a:spcPct val="20000"/>
              </a:spcBef>
              <a:buClr>
                <a:schemeClr val="tx1"/>
              </a:buClr>
              <a:buSzPct val="75000"/>
              <a:buFont typeface="Wingdings" pitchFamily="2" charset="2"/>
              <a:buNone/>
            </a:pPr>
            <a:endParaRPr lang="en-US" altLang="zh-CN" sz="2800" b="1">
              <a:latin typeface="宋体" pitchFamily="2" charset="-122"/>
            </a:endParaRPr>
          </a:p>
          <a:p>
            <a:pPr eaLnBrk="1" hangingPunct="1">
              <a:spcBef>
                <a:spcPct val="20000"/>
              </a:spcBef>
              <a:buClr>
                <a:schemeClr val="tx1"/>
              </a:buClr>
              <a:buSzPct val="75000"/>
              <a:buFont typeface="Wingdings" pitchFamily="2" charset="2"/>
              <a:buNone/>
            </a:pPr>
            <a:r>
              <a:rPr lang="zh-CN" altLang="en-US" sz="2800" b="1">
                <a:latin typeface="宋体" pitchFamily="2" charset="-122"/>
              </a:rPr>
              <a:t>字符集合：</a:t>
            </a:r>
            <a:r>
              <a:rPr lang="en-US" altLang="zh-CN" sz="2800" b="1">
                <a:latin typeface="Arial" charset="0"/>
              </a:rPr>
              <a:t>C={</a:t>
            </a:r>
            <a:r>
              <a:rPr lang="en-US" altLang="zh-CN" sz="2800" b="1">
                <a:latin typeface="宋体" pitchFamily="2" charset="-122"/>
              </a:rPr>
              <a:t>ˊ</a:t>
            </a:r>
            <a:r>
              <a:rPr lang="en-US" altLang="zh-CN" sz="2800" b="1">
                <a:latin typeface="Arial" charset="0"/>
              </a:rPr>
              <a:t>A</a:t>
            </a:r>
            <a:r>
              <a:rPr lang="en-US" altLang="zh-CN" sz="2800" b="1">
                <a:latin typeface="宋体" pitchFamily="2" charset="-122"/>
              </a:rPr>
              <a:t>ˊ</a:t>
            </a:r>
            <a:r>
              <a:rPr lang="zh-CN" altLang="en-US" sz="2800" b="1">
                <a:latin typeface="宋体" pitchFamily="2" charset="-122"/>
              </a:rPr>
              <a:t>，</a:t>
            </a:r>
            <a:r>
              <a:rPr lang="en-US" altLang="zh-CN" sz="2800" b="1">
                <a:latin typeface="Arial" charset="0"/>
              </a:rPr>
              <a:t>B</a:t>
            </a:r>
            <a:r>
              <a:rPr lang="en-US" altLang="zh-CN" sz="2800" b="1">
                <a:latin typeface="宋体" pitchFamily="2" charset="-122"/>
              </a:rPr>
              <a:t>ˊ</a:t>
            </a:r>
            <a:r>
              <a:rPr lang="zh-CN" altLang="en-US" sz="2800" b="1">
                <a:latin typeface="宋体" pitchFamily="2" charset="-122"/>
              </a:rPr>
              <a:t>，</a:t>
            </a:r>
            <a:r>
              <a:rPr lang="en-US" altLang="zh-CN" sz="2800" b="1"/>
              <a:t>…</a:t>
            </a:r>
            <a:r>
              <a:rPr lang="zh-CN" altLang="en-US" sz="2800" b="1">
                <a:latin typeface="宋体" pitchFamily="2" charset="-122"/>
              </a:rPr>
              <a:t>，ˊ</a:t>
            </a:r>
            <a:r>
              <a:rPr lang="en-US" altLang="zh-CN" sz="2800" b="1">
                <a:latin typeface="Arial" charset="0"/>
              </a:rPr>
              <a:t>Z</a:t>
            </a:r>
            <a:r>
              <a:rPr lang="en-US" altLang="zh-CN" sz="2800" b="1">
                <a:latin typeface="宋体" pitchFamily="2" charset="-122"/>
              </a:rPr>
              <a:t>ˊ</a:t>
            </a:r>
            <a:r>
              <a:rPr lang="en-US" altLang="zh-CN" sz="2800" b="1">
                <a:latin typeface="Arial" charset="0"/>
              </a:rPr>
              <a:t>}</a:t>
            </a:r>
            <a:endParaRPr lang="zh-CN" altLang="en-US" b="1"/>
          </a:p>
        </p:txBody>
      </p:sp>
      <p:sp>
        <p:nvSpPr>
          <p:cNvPr id="46086" name="Text Box 6"/>
          <p:cNvSpPr txBox="1">
            <a:spLocks noChangeArrowheads="1"/>
          </p:cNvSpPr>
          <p:nvPr/>
        </p:nvSpPr>
        <p:spPr bwMode="auto">
          <a:xfrm>
            <a:off x="838200" y="396240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例如：</a:t>
            </a:r>
          </a:p>
        </p:txBody>
      </p:sp>
      <p:cxnSp>
        <p:nvCxnSpPr>
          <p:cNvPr id="3" name="直接箭头连接符 2"/>
          <p:cNvCxnSpPr>
            <a:cxnSpLocks noChangeShapeType="1"/>
          </p:cNvCxnSpPr>
          <p:nvPr/>
        </p:nvCxnSpPr>
        <p:spPr bwMode="auto">
          <a:xfrm flipH="1">
            <a:off x="3995738" y="5013325"/>
            <a:ext cx="1655762" cy="503238"/>
          </a:xfrm>
          <a:prstGeom prst="straightConnector1">
            <a:avLst/>
          </a:prstGeom>
          <a:noFill/>
          <a:ln w="9525" algn="ctr">
            <a:solidFill>
              <a:schemeClr val="tx1"/>
            </a:solidFill>
            <a:miter lim="800000"/>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椭圆 3"/>
          <p:cNvSpPr/>
          <p:nvPr/>
        </p:nvSpPr>
        <p:spPr bwMode="auto">
          <a:xfrm>
            <a:off x="5580063" y="4337050"/>
            <a:ext cx="3335337" cy="1065213"/>
          </a:xfrm>
          <a:prstGeom prst="ellipse">
            <a:avLst/>
          </a:prstGeom>
          <a:ln>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wrap="none"/>
          <a:lstStyle/>
          <a:p>
            <a:pPr>
              <a:defRPr/>
            </a:pPr>
            <a:r>
              <a:rPr lang="zh-CN" altLang="en-US" sz="2000" dirty="0"/>
              <a:t>性质相同的数据元素</a:t>
            </a:r>
            <a:endParaRPr lang="en-US" altLang="zh-CN" sz="2000" dirty="0"/>
          </a:p>
          <a:p>
            <a:pPr>
              <a:defRPr/>
            </a:pPr>
            <a:r>
              <a:rPr lang="zh-CN" altLang="en-US" sz="2000" dirty="0"/>
              <a:t>的集合</a:t>
            </a:r>
            <a:endParaRPr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46086"/>
                                        </p:tgtEl>
                                        <p:attrNameLst>
                                          <p:attrName>style.visibility</p:attrName>
                                        </p:attrNameLst>
                                      </p:cBhvr>
                                      <p:to>
                                        <p:strVal val="visible"/>
                                      </p:to>
                                    </p:set>
                                    <p:animEffect transition="in" filter="box(in)">
                                      <p:cBhvr>
                                        <p:cTn id="19" dur="500"/>
                                        <p:tgtEl>
                                          <p:spTgt spid="4608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46085"/>
                                        </p:tgtEl>
                                        <p:attrNameLst>
                                          <p:attrName>style.visibility</p:attrName>
                                        </p:attrNameLst>
                                      </p:cBhvr>
                                      <p:to>
                                        <p:strVal val="visible"/>
                                      </p:to>
                                    </p:set>
                                    <p:animEffect transition="in" filter="box(in)">
                                      <p:cBhvr>
                                        <p:cTn id="24" dur="500"/>
                                        <p:tgtEl>
                                          <p:spTgt spid="4608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0-#ppt_w/2"/>
                                          </p:val>
                                        </p:tav>
                                        <p:tav tm="100000">
                                          <p:val>
                                            <p:strVal val="#ppt_x"/>
                                          </p:val>
                                        </p:tav>
                                      </p:tavLst>
                                    </p:anim>
                                    <p:anim calcmode="lin" valueType="num">
                                      <p:cBhvr additive="base">
                                        <p:cTn id="30" dur="500" fill="hold"/>
                                        <p:tgtEl>
                                          <p:spTgt spid="4"/>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0-#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P spid="46085" grpId="0" autoUpdateAnimBg="0"/>
      <p:bldP spid="46086" grpId="0" autoUpdateAnimBg="0"/>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mtClean="0">
                <a:latin typeface="宋体" pitchFamily="2" charset="-122"/>
              </a:rPr>
              <a:t>数据结构（</a:t>
            </a:r>
            <a:r>
              <a:rPr lang="en-US" altLang="zh-CN" smtClean="0"/>
              <a:t>Data Structure</a:t>
            </a:r>
            <a:r>
              <a:rPr lang="zh-CN" altLang="en-US" smtClean="0">
                <a:latin typeface="宋体" pitchFamily="2" charset="-122"/>
              </a:rPr>
              <a:t>）</a:t>
            </a:r>
            <a:r>
              <a:rPr lang="zh-CN" altLang="en-US" smtClean="0"/>
              <a:t> </a:t>
            </a:r>
          </a:p>
        </p:txBody>
      </p:sp>
      <p:sp>
        <p:nvSpPr>
          <p:cNvPr id="47107" name="Rectangle 3"/>
          <p:cNvSpPr>
            <a:spLocks noGrp="1" noChangeArrowheads="1"/>
          </p:cNvSpPr>
          <p:nvPr>
            <p:ph type="body" idx="1"/>
          </p:nvPr>
        </p:nvSpPr>
        <p:spPr>
          <a:xfrm>
            <a:off x="838200" y="1989138"/>
            <a:ext cx="8001000" cy="2362200"/>
          </a:xfrm>
        </p:spPr>
        <p:txBody>
          <a:bodyPr/>
          <a:lstStyle/>
          <a:p>
            <a:pPr eaLnBrk="1" hangingPunct="1">
              <a:defRPr/>
            </a:pPr>
            <a:r>
              <a:rPr lang="zh-CN" altLang="en-US" sz="2800" dirty="0" smtClean="0">
                <a:solidFill>
                  <a:srgbClr val="FF00FF"/>
                </a:solidFill>
              </a:rPr>
              <a:t>定义：</a:t>
            </a:r>
          </a:p>
          <a:p>
            <a:pPr eaLnBrk="1" hangingPunct="1">
              <a:buFont typeface="Wingdings" pitchFamily="2" charset="2"/>
              <a:buNone/>
              <a:defRPr/>
            </a:pPr>
            <a:r>
              <a:rPr lang="zh-CN" altLang="en-US" sz="2800" dirty="0" smtClean="0">
                <a:solidFill>
                  <a:schemeClr val="tx1">
                    <a:lumMod val="50000"/>
                  </a:schemeClr>
                </a:solidFill>
              </a:rPr>
              <a:t>		  </a:t>
            </a:r>
            <a:r>
              <a:rPr lang="zh-CN" altLang="en-US" sz="2800" b="1" dirty="0" smtClean="0">
                <a:solidFill>
                  <a:schemeClr val="tx1">
                    <a:lumMod val="50000"/>
                  </a:schemeClr>
                </a:solidFill>
                <a:latin typeface="宋体" pitchFamily="2" charset="-122"/>
              </a:rPr>
              <a:t>数据结构是指相互之间存在</a:t>
            </a:r>
            <a:r>
              <a:rPr lang="zh-CN" altLang="en-US" sz="2800" b="1" dirty="0" smtClean="0">
                <a:solidFill>
                  <a:schemeClr val="tx1">
                    <a:lumMod val="50000"/>
                  </a:schemeClr>
                </a:solidFill>
                <a:effectLst>
                  <a:outerShdw blurRad="38100" dist="38100" dir="2700000" algn="tl">
                    <a:srgbClr val="000000">
                      <a:alpha val="43137"/>
                    </a:srgbClr>
                  </a:outerShdw>
                </a:effectLst>
                <a:latin typeface="宋体" pitchFamily="2" charset="-122"/>
              </a:rPr>
              <a:t>一种或多种特定关系</a:t>
            </a:r>
            <a:r>
              <a:rPr lang="zh-CN" altLang="en-US" sz="2800" b="1" dirty="0" smtClean="0">
                <a:solidFill>
                  <a:schemeClr val="tx1">
                    <a:lumMod val="50000"/>
                  </a:schemeClr>
                </a:solidFill>
                <a:latin typeface="宋体" pitchFamily="2" charset="-122"/>
              </a:rPr>
              <a:t>的数据元素集合</a:t>
            </a:r>
            <a:r>
              <a:rPr lang="zh-CN" altLang="en-US" sz="2800" dirty="0" smtClean="0">
                <a:solidFill>
                  <a:schemeClr val="tx1">
                    <a:lumMod val="50000"/>
                  </a:schemeClr>
                </a:solidFill>
                <a:latin typeface="宋体" pitchFamily="2" charset="-122"/>
              </a:rPr>
              <a:t>，是</a:t>
            </a:r>
            <a:r>
              <a:rPr lang="zh-CN" altLang="en-US" sz="2800" b="1" dirty="0" smtClean="0">
                <a:solidFill>
                  <a:schemeClr val="tx1">
                    <a:lumMod val="50000"/>
                  </a:schemeClr>
                </a:solidFill>
                <a:effectLst>
                  <a:outerShdw blurRad="38100" dist="38100" dir="2700000" algn="tl">
                    <a:srgbClr val="000000">
                      <a:alpha val="43137"/>
                    </a:srgbClr>
                  </a:outerShdw>
                </a:effectLst>
                <a:latin typeface="宋体" pitchFamily="2" charset="-122"/>
              </a:rPr>
              <a:t>带有结构的数据元素的集合</a:t>
            </a:r>
            <a:r>
              <a:rPr lang="zh-CN" altLang="en-US" sz="2800" dirty="0" smtClean="0">
                <a:solidFill>
                  <a:schemeClr val="tx1">
                    <a:lumMod val="50000"/>
                  </a:schemeClr>
                </a:solidFill>
                <a:latin typeface="宋体" pitchFamily="2" charset="-122"/>
              </a:rPr>
              <a:t>，它指的是数据元素之间的</a:t>
            </a:r>
            <a:r>
              <a:rPr lang="zh-CN" altLang="en-US" sz="2800" b="1" dirty="0" smtClean="0">
                <a:solidFill>
                  <a:schemeClr val="tx1">
                    <a:lumMod val="50000"/>
                  </a:schemeClr>
                </a:solidFill>
                <a:effectLst>
                  <a:outerShdw blurRad="38100" dist="38100" dir="2700000" algn="tl">
                    <a:srgbClr val="000000">
                      <a:alpha val="43137"/>
                    </a:srgbClr>
                  </a:outerShdw>
                </a:effectLst>
                <a:latin typeface="宋体" pitchFamily="2" charset="-122"/>
              </a:rPr>
              <a:t>相互关系</a:t>
            </a:r>
            <a:r>
              <a:rPr lang="zh-CN" altLang="en-US" sz="2800" dirty="0" smtClean="0">
                <a:solidFill>
                  <a:schemeClr val="tx1">
                    <a:lumMod val="50000"/>
                  </a:schemeClr>
                </a:solidFill>
                <a:latin typeface="宋体" pitchFamily="2" charset="-122"/>
              </a:rPr>
              <a:t>，即</a:t>
            </a:r>
            <a:r>
              <a:rPr lang="zh-CN" altLang="en-US" sz="2800" b="1" dirty="0" smtClean="0">
                <a:solidFill>
                  <a:schemeClr val="tx1">
                    <a:lumMod val="50000"/>
                  </a:schemeClr>
                </a:solidFill>
                <a:effectLst>
                  <a:outerShdw blurRad="38100" dist="38100" dir="2700000" algn="tl">
                    <a:srgbClr val="000000">
                      <a:alpha val="43137"/>
                    </a:srgbClr>
                  </a:outerShdw>
                </a:effectLst>
                <a:latin typeface="宋体" pitchFamily="2" charset="-122"/>
              </a:rPr>
              <a:t>数据的组织形式</a:t>
            </a:r>
            <a:r>
              <a:rPr lang="zh-CN" altLang="en-US" sz="2800" dirty="0" smtClean="0">
                <a:solidFill>
                  <a:schemeClr val="tx1">
                    <a:lumMod val="50000"/>
                  </a:schemeClr>
                </a:solidFill>
                <a:latin typeface="宋体" pitchFamily="2" charset="-122"/>
              </a:rPr>
              <a:t>。</a:t>
            </a:r>
            <a:endParaRPr lang="en-US" altLang="zh-CN" sz="2800" dirty="0" smtClean="0">
              <a:solidFill>
                <a:schemeClr val="tx1">
                  <a:lumMod val="50000"/>
                </a:schemeClr>
              </a:solidFill>
              <a:latin typeface="宋体" pitchFamily="2" charset="-122"/>
            </a:endParaRPr>
          </a:p>
          <a:p>
            <a:pPr eaLnBrk="1" hangingPunct="1">
              <a:buFont typeface="Wingdings" pitchFamily="2" charset="2"/>
              <a:buNone/>
              <a:defRPr/>
            </a:pPr>
            <a:r>
              <a:rPr lang="zh-CN" altLang="en-US" sz="2800" dirty="0" smtClean="0">
                <a:solidFill>
                  <a:schemeClr val="tx1">
                    <a:lumMod val="50000"/>
                  </a:schemeClr>
                </a:solidFill>
              </a:rPr>
              <a:t> </a:t>
            </a:r>
            <a:r>
              <a:rPr lang="zh-CN" altLang="en-US" sz="2400" dirty="0" smtClean="0">
                <a:solidFill>
                  <a:schemeClr val="tx1">
                    <a:lumMod val="50000"/>
                  </a:schemeClr>
                </a:solidFill>
              </a:rPr>
              <a:t>例如 </a:t>
            </a:r>
            <a:endParaRPr lang="en-US" altLang="zh-CN" sz="2400" dirty="0" smtClean="0">
              <a:solidFill>
                <a:schemeClr val="tx1">
                  <a:lumMod val="50000"/>
                </a:schemeClr>
              </a:solidFill>
            </a:endParaRPr>
          </a:p>
          <a:p>
            <a:pPr eaLnBrk="1" hangingPunct="1">
              <a:buFont typeface="Wingdings" pitchFamily="2" charset="2"/>
              <a:buNone/>
              <a:defRPr/>
            </a:pPr>
            <a:r>
              <a:rPr lang="zh-CN" altLang="en-US" sz="2400" dirty="0" smtClean="0">
                <a:solidFill>
                  <a:srgbClr val="FF3300"/>
                </a:solidFill>
              </a:rPr>
              <a:t>表结构：表就是一种带有结构的数据元素的集合</a:t>
            </a:r>
            <a:endParaRPr lang="zh-CN" altLang="en-US" sz="2400" dirty="0" smtClean="0">
              <a:solidFill>
                <a:schemeClr val="tx1">
                  <a:lumMod val="50000"/>
                </a:schemeClr>
              </a:solidFill>
            </a:endParaRPr>
          </a:p>
        </p:txBody>
      </p:sp>
      <p:grpSp>
        <p:nvGrpSpPr>
          <p:cNvPr id="47143" name="Group 39"/>
          <p:cNvGrpSpPr>
            <a:grpSpLocks/>
          </p:cNvGrpSpPr>
          <p:nvPr/>
        </p:nvGrpSpPr>
        <p:grpSpPr bwMode="auto">
          <a:xfrm>
            <a:off x="1187450" y="5256213"/>
            <a:ext cx="6705600" cy="1368425"/>
            <a:chOff x="816" y="3168"/>
            <a:chExt cx="4224" cy="862"/>
          </a:xfrm>
        </p:grpSpPr>
        <p:sp>
          <p:nvSpPr>
            <p:cNvPr id="12293" name="Rectangle 6"/>
            <p:cNvSpPr>
              <a:spLocks noChangeArrowheads="1"/>
            </p:cNvSpPr>
            <p:nvPr/>
          </p:nvSpPr>
          <p:spPr bwMode="auto">
            <a:xfrm>
              <a:off x="4381" y="3742"/>
              <a:ext cx="65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12294" name="Rectangle 7"/>
            <p:cNvSpPr>
              <a:spLocks noChangeArrowheads="1"/>
            </p:cNvSpPr>
            <p:nvPr/>
          </p:nvSpPr>
          <p:spPr bwMode="auto">
            <a:xfrm>
              <a:off x="3414" y="3742"/>
              <a:ext cx="96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12295" name="Rectangle 8"/>
            <p:cNvSpPr>
              <a:spLocks noChangeArrowheads="1"/>
            </p:cNvSpPr>
            <p:nvPr/>
          </p:nvSpPr>
          <p:spPr bwMode="auto">
            <a:xfrm>
              <a:off x="2784" y="3742"/>
              <a:ext cx="6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12296" name="Rectangle 9"/>
            <p:cNvSpPr>
              <a:spLocks noChangeArrowheads="1"/>
            </p:cNvSpPr>
            <p:nvPr/>
          </p:nvSpPr>
          <p:spPr bwMode="auto">
            <a:xfrm>
              <a:off x="2159" y="3742"/>
              <a:ext cx="6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12297" name="Rectangle 10"/>
            <p:cNvSpPr>
              <a:spLocks noChangeArrowheads="1"/>
            </p:cNvSpPr>
            <p:nvPr/>
          </p:nvSpPr>
          <p:spPr bwMode="auto">
            <a:xfrm>
              <a:off x="1430" y="3742"/>
              <a:ext cx="7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12298" name="Rectangle 11"/>
            <p:cNvSpPr>
              <a:spLocks noChangeArrowheads="1"/>
            </p:cNvSpPr>
            <p:nvPr/>
          </p:nvSpPr>
          <p:spPr bwMode="auto">
            <a:xfrm>
              <a:off x="816" y="3742"/>
              <a:ext cx="6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 </a:t>
              </a:r>
            </a:p>
          </p:txBody>
        </p:sp>
        <p:sp>
          <p:nvSpPr>
            <p:cNvPr id="12299" name="Rectangle 12"/>
            <p:cNvSpPr>
              <a:spLocks noChangeArrowheads="1"/>
            </p:cNvSpPr>
            <p:nvPr/>
          </p:nvSpPr>
          <p:spPr bwMode="auto">
            <a:xfrm>
              <a:off x="4381" y="3455"/>
              <a:ext cx="65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北京</a:t>
              </a:r>
              <a:endParaRPr lang="zh-CN" altLang="en-US"/>
            </a:p>
          </p:txBody>
        </p:sp>
        <p:sp>
          <p:nvSpPr>
            <p:cNvPr id="12300" name="Rectangle 13"/>
            <p:cNvSpPr>
              <a:spLocks noChangeArrowheads="1"/>
            </p:cNvSpPr>
            <p:nvPr/>
          </p:nvSpPr>
          <p:spPr bwMode="auto">
            <a:xfrm>
              <a:off x="3414" y="3455"/>
              <a:ext cx="96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latin typeface="宋体" pitchFamily="2" charset="-122"/>
                </a:rPr>
                <a:t>1983.11</a:t>
              </a:r>
              <a:endParaRPr lang="en-US" altLang="zh-CN"/>
            </a:p>
          </p:txBody>
        </p:sp>
        <p:sp>
          <p:nvSpPr>
            <p:cNvPr id="12301" name="Rectangle 14"/>
            <p:cNvSpPr>
              <a:spLocks noChangeArrowheads="1"/>
            </p:cNvSpPr>
            <p:nvPr/>
          </p:nvSpPr>
          <p:spPr bwMode="auto">
            <a:xfrm>
              <a:off x="2784" y="3455"/>
              <a:ext cx="6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河北</a:t>
              </a:r>
              <a:endParaRPr lang="zh-CN" altLang="en-US"/>
            </a:p>
          </p:txBody>
        </p:sp>
        <p:sp>
          <p:nvSpPr>
            <p:cNvPr id="12302" name="Rectangle 15"/>
            <p:cNvSpPr>
              <a:spLocks noChangeArrowheads="1"/>
            </p:cNvSpPr>
            <p:nvPr/>
          </p:nvSpPr>
          <p:spPr bwMode="auto">
            <a:xfrm>
              <a:off x="2159" y="3455"/>
              <a:ext cx="62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女</a:t>
              </a:r>
              <a:r>
                <a:rPr lang="zh-CN" altLang="en-US"/>
                <a:t> </a:t>
              </a:r>
            </a:p>
          </p:txBody>
        </p:sp>
        <p:sp>
          <p:nvSpPr>
            <p:cNvPr id="12303" name="Rectangle 16"/>
            <p:cNvSpPr>
              <a:spLocks noChangeArrowheads="1"/>
            </p:cNvSpPr>
            <p:nvPr/>
          </p:nvSpPr>
          <p:spPr bwMode="auto">
            <a:xfrm>
              <a:off x="1430" y="3455"/>
              <a:ext cx="72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赵虹玲</a:t>
              </a:r>
              <a:endParaRPr lang="zh-CN" altLang="en-US"/>
            </a:p>
          </p:txBody>
        </p:sp>
        <p:sp>
          <p:nvSpPr>
            <p:cNvPr id="12304" name="Rectangle 17"/>
            <p:cNvSpPr>
              <a:spLocks noChangeArrowheads="1"/>
            </p:cNvSpPr>
            <p:nvPr/>
          </p:nvSpPr>
          <p:spPr bwMode="auto">
            <a:xfrm>
              <a:off x="816" y="3455"/>
              <a:ext cx="61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t>101 </a:t>
              </a:r>
            </a:p>
          </p:txBody>
        </p:sp>
        <p:sp>
          <p:nvSpPr>
            <p:cNvPr id="12305" name="Rectangle 18"/>
            <p:cNvSpPr>
              <a:spLocks noChangeArrowheads="1"/>
            </p:cNvSpPr>
            <p:nvPr/>
          </p:nvSpPr>
          <p:spPr bwMode="auto">
            <a:xfrm>
              <a:off x="4381" y="3168"/>
              <a:ext cx="65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住</a:t>
              </a:r>
              <a:r>
                <a:rPr lang="zh-CN" altLang="en-US"/>
                <a:t> </a:t>
              </a:r>
              <a:r>
                <a:rPr lang="zh-CN" altLang="en-US">
                  <a:latin typeface="宋体" pitchFamily="2" charset="-122"/>
                </a:rPr>
                <a:t>址</a:t>
              </a:r>
              <a:r>
                <a:rPr lang="zh-CN" altLang="en-US"/>
                <a:t> </a:t>
              </a:r>
            </a:p>
          </p:txBody>
        </p:sp>
        <p:sp>
          <p:nvSpPr>
            <p:cNvPr id="12306" name="Rectangle 19"/>
            <p:cNvSpPr>
              <a:spLocks noChangeArrowheads="1"/>
            </p:cNvSpPr>
            <p:nvPr/>
          </p:nvSpPr>
          <p:spPr bwMode="auto">
            <a:xfrm>
              <a:off x="3414" y="3168"/>
              <a:ext cx="96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出生年月</a:t>
              </a:r>
              <a:r>
                <a:rPr lang="zh-CN" altLang="en-US"/>
                <a:t> </a:t>
              </a:r>
            </a:p>
          </p:txBody>
        </p:sp>
        <p:sp>
          <p:nvSpPr>
            <p:cNvPr id="12307" name="Rectangle 20"/>
            <p:cNvSpPr>
              <a:spLocks noChangeArrowheads="1"/>
            </p:cNvSpPr>
            <p:nvPr/>
          </p:nvSpPr>
          <p:spPr bwMode="auto">
            <a:xfrm>
              <a:off x="2784" y="3168"/>
              <a:ext cx="63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籍</a:t>
              </a:r>
              <a:r>
                <a:rPr lang="zh-CN" altLang="en-US"/>
                <a:t> </a:t>
              </a:r>
              <a:r>
                <a:rPr lang="zh-CN" altLang="en-US">
                  <a:latin typeface="宋体" pitchFamily="2" charset="-122"/>
                </a:rPr>
                <a:t>贯</a:t>
              </a:r>
              <a:endParaRPr lang="zh-CN" altLang="en-US"/>
            </a:p>
          </p:txBody>
        </p:sp>
        <p:sp>
          <p:nvSpPr>
            <p:cNvPr id="12308" name="Rectangle 21"/>
            <p:cNvSpPr>
              <a:spLocks noChangeArrowheads="1"/>
            </p:cNvSpPr>
            <p:nvPr/>
          </p:nvSpPr>
          <p:spPr bwMode="auto">
            <a:xfrm>
              <a:off x="2159" y="3168"/>
              <a:ext cx="62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性</a:t>
              </a:r>
              <a:r>
                <a:rPr lang="zh-CN" altLang="en-US"/>
                <a:t>  </a:t>
              </a:r>
              <a:r>
                <a:rPr lang="zh-CN" altLang="en-US">
                  <a:latin typeface="宋体" pitchFamily="2" charset="-122"/>
                </a:rPr>
                <a:t>别</a:t>
              </a:r>
              <a:r>
                <a:rPr lang="zh-CN" altLang="en-US"/>
                <a:t> </a:t>
              </a:r>
            </a:p>
          </p:txBody>
        </p:sp>
        <p:sp>
          <p:nvSpPr>
            <p:cNvPr id="12309" name="Rectangle 22"/>
            <p:cNvSpPr>
              <a:spLocks noChangeArrowheads="1"/>
            </p:cNvSpPr>
            <p:nvPr/>
          </p:nvSpPr>
          <p:spPr bwMode="auto">
            <a:xfrm>
              <a:off x="1430" y="3168"/>
              <a:ext cx="72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姓</a:t>
              </a:r>
              <a:r>
                <a:rPr lang="zh-CN" altLang="en-US"/>
                <a:t>  </a:t>
              </a:r>
              <a:r>
                <a:rPr lang="zh-CN" altLang="en-US">
                  <a:latin typeface="宋体" pitchFamily="2" charset="-122"/>
                </a:rPr>
                <a:t>名</a:t>
              </a:r>
              <a:r>
                <a:rPr lang="zh-CN" altLang="en-US"/>
                <a:t> </a:t>
              </a:r>
            </a:p>
          </p:txBody>
        </p:sp>
        <p:sp>
          <p:nvSpPr>
            <p:cNvPr id="12310" name="Rectangle 23"/>
            <p:cNvSpPr>
              <a:spLocks noChangeArrowheads="1"/>
            </p:cNvSpPr>
            <p:nvPr/>
          </p:nvSpPr>
          <p:spPr bwMode="auto">
            <a:xfrm>
              <a:off x="816" y="3168"/>
              <a:ext cx="61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a:latin typeface="宋体" pitchFamily="2" charset="-122"/>
                </a:rPr>
                <a:t>学</a:t>
              </a:r>
              <a:r>
                <a:rPr lang="zh-CN" altLang="en-US"/>
                <a:t>  </a:t>
              </a:r>
              <a:r>
                <a:rPr lang="zh-CN" altLang="en-US">
                  <a:latin typeface="宋体" pitchFamily="2" charset="-122"/>
                </a:rPr>
                <a:t>号</a:t>
              </a:r>
              <a:r>
                <a:rPr lang="zh-CN" altLang="en-US"/>
                <a:t> </a:t>
              </a:r>
            </a:p>
          </p:txBody>
        </p:sp>
        <p:sp>
          <p:nvSpPr>
            <p:cNvPr id="12311" name="Line 24"/>
            <p:cNvSpPr>
              <a:spLocks noChangeShapeType="1"/>
            </p:cNvSpPr>
            <p:nvPr/>
          </p:nvSpPr>
          <p:spPr bwMode="auto">
            <a:xfrm>
              <a:off x="816" y="3168"/>
              <a:ext cx="422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2" name="Line 25"/>
            <p:cNvSpPr>
              <a:spLocks noChangeShapeType="1"/>
            </p:cNvSpPr>
            <p:nvPr/>
          </p:nvSpPr>
          <p:spPr bwMode="auto">
            <a:xfrm>
              <a:off x="816" y="3455"/>
              <a:ext cx="42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3" name="Line 26"/>
            <p:cNvSpPr>
              <a:spLocks noChangeShapeType="1"/>
            </p:cNvSpPr>
            <p:nvPr/>
          </p:nvSpPr>
          <p:spPr bwMode="auto">
            <a:xfrm>
              <a:off x="816" y="3742"/>
              <a:ext cx="4224" cy="0"/>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4" name="Line 27"/>
            <p:cNvSpPr>
              <a:spLocks noChangeShapeType="1"/>
            </p:cNvSpPr>
            <p:nvPr/>
          </p:nvSpPr>
          <p:spPr bwMode="auto">
            <a:xfrm>
              <a:off x="816" y="4030"/>
              <a:ext cx="4224" cy="0"/>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5" name="Line 28"/>
            <p:cNvSpPr>
              <a:spLocks noChangeShapeType="1"/>
            </p:cNvSpPr>
            <p:nvPr/>
          </p:nvSpPr>
          <p:spPr bwMode="auto">
            <a:xfrm>
              <a:off x="816" y="3168"/>
              <a:ext cx="0" cy="862"/>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6" name="Line 29"/>
            <p:cNvSpPr>
              <a:spLocks noChangeShapeType="1"/>
            </p:cNvSpPr>
            <p:nvPr/>
          </p:nvSpPr>
          <p:spPr bwMode="auto">
            <a:xfrm>
              <a:off x="1430" y="3168"/>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7" name="Line 30"/>
            <p:cNvSpPr>
              <a:spLocks noChangeShapeType="1"/>
            </p:cNvSpPr>
            <p:nvPr/>
          </p:nvSpPr>
          <p:spPr bwMode="auto">
            <a:xfrm>
              <a:off x="2159" y="3168"/>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8" name="Line 31"/>
            <p:cNvSpPr>
              <a:spLocks noChangeShapeType="1"/>
            </p:cNvSpPr>
            <p:nvPr/>
          </p:nvSpPr>
          <p:spPr bwMode="auto">
            <a:xfrm>
              <a:off x="2784" y="3168"/>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19" name="Line 32"/>
            <p:cNvSpPr>
              <a:spLocks noChangeShapeType="1"/>
            </p:cNvSpPr>
            <p:nvPr/>
          </p:nvSpPr>
          <p:spPr bwMode="auto">
            <a:xfrm>
              <a:off x="3414" y="3168"/>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20" name="Line 33"/>
            <p:cNvSpPr>
              <a:spLocks noChangeShapeType="1"/>
            </p:cNvSpPr>
            <p:nvPr/>
          </p:nvSpPr>
          <p:spPr bwMode="auto">
            <a:xfrm>
              <a:off x="4381" y="3168"/>
              <a:ext cx="0" cy="862"/>
            </a:xfrm>
            <a:prstGeom prst="line">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321" name="Line 34"/>
            <p:cNvSpPr>
              <a:spLocks noChangeShapeType="1"/>
            </p:cNvSpPr>
            <p:nvPr/>
          </p:nvSpPr>
          <p:spPr bwMode="auto">
            <a:xfrm>
              <a:off x="5040" y="3168"/>
              <a:ext cx="0" cy="862"/>
            </a:xfrm>
            <a:prstGeom prst="line">
              <a:avLst/>
            </a:prstGeom>
            <a:noFill/>
            <a:ln w="28575" cap="sq">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 calcmode="lin" valueType="num">
                                      <p:cBhvr additive="base">
                                        <p:cTn id="7" dur="500" fill="hold"/>
                                        <p:tgtEl>
                                          <p:spTgt spid="471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pRg st="1" end="1"/>
                                            </p:txEl>
                                          </p:spTgt>
                                        </p:tgtEl>
                                        <p:attrNameLst>
                                          <p:attrName>style.visibility</p:attrName>
                                        </p:attrNameLst>
                                      </p:cBhvr>
                                      <p:to>
                                        <p:strVal val="visible"/>
                                      </p:to>
                                    </p:set>
                                    <p:anim calcmode="lin" valueType="num">
                                      <p:cBhvr additive="base">
                                        <p:cTn id="13"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 calcmode="lin" valueType="num">
                                      <p:cBhvr additive="base">
                                        <p:cTn id="17"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7107">
                                            <p:txEl>
                                              <p:pRg st="3" end="3"/>
                                            </p:txEl>
                                          </p:spTgt>
                                        </p:tgtEl>
                                        <p:attrNameLst>
                                          <p:attrName>style.visibility</p:attrName>
                                        </p:attrNameLst>
                                      </p:cBhvr>
                                      <p:to>
                                        <p:strVal val="visible"/>
                                      </p:to>
                                    </p:set>
                                    <p:anim calcmode="lin" valueType="num">
                                      <p:cBhvr additive="base">
                                        <p:cTn id="23" dur="500" fill="hold"/>
                                        <p:tgtEl>
                                          <p:spTgt spid="4710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10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143"/>
                                        </p:tgtEl>
                                        <p:attrNameLst>
                                          <p:attrName>style.visibility</p:attrName>
                                        </p:attrNameLst>
                                      </p:cBhvr>
                                      <p:to>
                                        <p:strVal val="visible"/>
                                      </p:to>
                                    </p:set>
                                    <p:anim calcmode="lin" valueType="num">
                                      <p:cBhvr additive="base">
                                        <p:cTn id="27" dur="500" fill="hold"/>
                                        <p:tgtEl>
                                          <p:spTgt spid="47143"/>
                                        </p:tgtEl>
                                        <p:attrNameLst>
                                          <p:attrName>ppt_x</p:attrName>
                                        </p:attrNameLst>
                                      </p:cBhvr>
                                      <p:tavLst>
                                        <p:tav tm="0">
                                          <p:val>
                                            <p:strVal val="#ppt_x"/>
                                          </p:val>
                                        </p:tav>
                                        <p:tav tm="100000">
                                          <p:val>
                                            <p:strVal val="#ppt_x"/>
                                          </p:val>
                                        </p:tav>
                                      </p:tavLst>
                                    </p:anim>
                                    <p:anim calcmode="lin" valueType="num">
                                      <p:cBhvr additive="base">
                                        <p:cTn id="28" dur="500" fill="hold"/>
                                        <p:tgtEl>
                                          <p:spTgt spid="471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smtClean="0">
                <a:latin typeface="宋体" pitchFamily="2" charset="-122"/>
              </a:rPr>
              <a:t>数据结构（</a:t>
            </a:r>
            <a:r>
              <a:rPr lang="en-US" altLang="zh-CN" smtClean="0"/>
              <a:t>Data Structure</a:t>
            </a:r>
            <a:r>
              <a:rPr lang="zh-CN" altLang="en-US" smtClean="0">
                <a:latin typeface="宋体" pitchFamily="2" charset="-122"/>
              </a:rPr>
              <a:t>）</a:t>
            </a:r>
          </a:p>
        </p:txBody>
      </p:sp>
      <p:graphicFrame>
        <p:nvGraphicFramePr>
          <p:cNvPr id="51203" name="Object 3"/>
          <p:cNvGraphicFramePr>
            <a:graphicFrameLocks noGrp="1" noChangeAspect="1"/>
          </p:cNvGraphicFramePr>
          <p:nvPr>
            <p:ph type="dgm" idx="1"/>
          </p:nvPr>
        </p:nvGraphicFramePr>
        <p:xfrm>
          <a:off x="838200" y="2895600"/>
          <a:ext cx="4495800" cy="3071813"/>
        </p:xfrm>
        <a:graphic>
          <a:graphicData uri="http://schemas.openxmlformats.org/presentationml/2006/ole">
            <mc:AlternateContent xmlns:mc="http://schemas.openxmlformats.org/markup-compatibility/2006">
              <mc:Choice xmlns:v="urn:schemas-microsoft-com:vml" Requires="v">
                <p:oleObj spid="_x0000_s13339" name="MS 组织结构图 2.0" r:id="rId3" imgW="6180667" imgH="3725333" progId="OrgPlusWOPX.4">
                  <p:embed followColorScheme="full"/>
                </p:oleObj>
              </mc:Choice>
              <mc:Fallback>
                <p:oleObj name="MS 组织结构图 2.0" r:id="rId3" imgW="6180667" imgH="3725333" progId="OrgPlusWOPX.4">
                  <p:embed followColorScheme="full"/>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895600"/>
                        <a:ext cx="4495800" cy="3071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316" name="Text Box 4"/>
          <p:cNvSpPr txBox="1">
            <a:spLocks noChangeArrowheads="1"/>
          </p:cNvSpPr>
          <p:nvPr/>
        </p:nvSpPr>
        <p:spPr bwMode="auto">
          <a:xfrm>
            <a:off x="762000" y="23622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a:solidFill>
                  <a:srgbClr val="FF3300"/>
                </a:solidFill>
                <a:latin typeface="宋体" pitchFamily="2" charset="-122"/>
              </a:rPr>
              <a:t>树型结构</a:t>
            </a:r>
            <a:endParaRPr lang="zh-CN" altLang="en-US">
              <a:solidFill>
                <a:srgbClr val="FF3300"/>
              </a:solidFill>
            </a:endParaRPr>
          </a:p>
        </p:txBody>
      </p:sp>
      <p:sp>
        <p:nvSpPr>
          <p:cNvPr id="51206" name="Text Box 6"/>
          <p:cNvSpPr txBox="1">
            <a:spLocks noChangeArrowheads="1"/>
          </p:cNvSpPr>
          <p:nvPr/>
        </p:nvSpPr>
        <p:spPr bwMode="auto">
          <a:xfrm>
            <a:off x="5715000" y="2438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3300"/>
                </a:solidFill>
              </a:rPr>
              <a:t>图结构</a:t>
            </a:r>
          </a:p>
        </p:txBody>
      </p:sp>
      <p:grpSp>
        <p:nvGrpSpPr>
          <p:cNvPr id="51207" name="Group 7"/>
          <p:cNvGrpSpPr>
            <a:grpSpLocks/>
          </p:cNvGrpSpPr>
          <p:nvPr/>
        </p:nvGrpSpPr>
        <p:grpSpPr bwMode="auto">
          <a:xfrm>
            <a:off x="5486400" y="2971800"/>
            <a:ext cx="3314700" cy="2819400"/>
            <a:chOff x="3640" y="1580"/>
            <a:chExt cx="2660" cy="2200"/>
          </a:xfrm>
        </p:grpSpPr>
        <p:sp>
          <p:nvSpPr>
            <p:cNvPr id="13319" name="Oval 8"/>
            <p:cNvSpPr>
              <a:spLocks noChangeArrowheads="1"/>
            </p:cNvSpPr>
            <p:nvPr/>
          </p:nvSpPr>
          <p:spPr bwMode="auto">
            <a:xfrm>
              <a:off x="3760" y="1580"/>
              <a:ext cx="480" cy="460"/>
            </a:xfrm>
            <a:prstGeom prst="ellipse">
              <a:avLst/>
            </a:prstGeom>
            <a:solidFill>
              <a:srgbClr val="FFFFFF"/>
            </a:solidFill>
            <a:ln w="9525">
              <a:solidFill>
                <a:srgbClr val="000000"/>
              </a:solidFill>
              <a:round/>
              <a:headEnd/>
              <a:tailEnd/>
            </a:ln>
          </p:spPr>
          <p:txBody>
            <a:bodyPr/>
            <a:lstStyle/>
            <a:p>
              <a:pPr algn="just" eaLnBrk="0" hangingPunct="0"/>
              <a:r>
                <a:rPr kumimoji="0" lang="en-US" altLang="zh-CN"/>
                <a:t> 1</a:t>
              </a:r>
            </a:p>
          </p:txBody>
        </p:sp>
        <p:sp>
          <p:nvSpPr>
            <p:cNvPr id="13320" name="Oval 9"/>
            <p:cNvSpPr>
              <a:spLocks noChangeArrowheads="1"/>
            </p:cNvSpPr>
            <p:nvPr/>
          </p:nvSpPr>
          <p:spPr bwMode="auto">
            <a:xfrm>
              <a:off x="5060" y="1940"/>
              <a:ext cx="480" cy="460"/>
            </a:xfrm>
            <a:prstGeom prst="ellipse">
              <a:avLst/>
            </a:prstGeom>
            <a:solidFill>
              <a:srgbClr val="FFFFFF"/>
            </a:solidFill>
            <a:ln w="9525">
              <a:solidFill>
                <a:srgbClr val="000000"/>
              </a:solidFill>
              <a:round/>
              <a:headEnd/>
              <a:tailEnd/>
            </a:ln>
          </p:spPr>
          <p:txBody>
            <a:bodyPr/>
            <a:lstStyle/>
            <a:p>
              <a:pPr algn="just" eaLnBrk="0" hangingPunct="0"/>
              <a:r>
                <a:rPr kumimoji="0" lang="en-US" altLang="zh-CN"/>
                <a:t> 2</a:t>
              </a:r>
            </a:p>
          </p:txBody>
        </p:sp>
        <p:sp>
          <p:nvSpPr>
            <p:cNvPr id="13321" name="Oval 10"/>
            <p:cNvSpPr>
              <a:spLocks noChangeArrowheads="1"/>
            </p:cNvSpPr>
            <p:nvPr/>
          </p:nvSpPr>
          <p:spPr bwMode="auto">
            <a:xfrm>
              <a:off x="3640" y="2800"/>
              <a:ext cx="480" cy="460"/>
            </a:xfrm>
            <a:prstGeom prst="ellipse">
              <a:avLst/>
            </a:prstGeom>
            <a:solidFill>
              <a:srgbClr val="FFFFFF"/>
            </a:solidFill>
            <a:ln w="9525">
              <a:solidFill>
                <a:srgbClr val="000000"/>
              </a:solidFill>
              <a:round/>
              <a:headEnd/>
              <a:tailEnd/>
            </a:ln>
          </p:spPr>
          <p:txBody>
            <a:bodyPr/>
            <a:lstStyle/>
            <a:p>
              <a:pPr algn="just" eaLnBrk="0" hangingPunct="0"/>
              <a:r>
                <a:rPr kumimoji="0" lang="en-US" altLang="zh-CN"/>
                <a:t> 5</a:t>
              </a:r>
            </a:p>
          </p:txBody>
        </p:sp>
        <p:sp>
          <p:nvSpPr>
            <p:cNvPr id="13322" name="Oval 11"/>
            <p:cNvSpPr>
              <a:spLocks noChangeArrowheads="1"/>
            </p:cNvSpPr>
            <p:nvPr/>
          </p:nvSpPr>
          <p:spPr bwMode="auto">
            <a:xfrm>
              <a:off x="4860" y="3320"/>
              <a:ext cx="480" cy="460"/>
            </a:xfrm>
            <a:prstGeom prst="ellipse">
              <a:avLst/>
            </a:prstGeom>
            <a:solidFill>
              <a:srgbClr val="FFFFFF"/>
            </a:solidFill>
            <a:ln w="9525">
              <a:solidFill>
                <a:srgbClr val="000000"/>
              </a:solidFill>
              <a:round/>
              <a:headEnd/>
              <a:tailEnd/>
            </a:ln>
          </p:spPr>
          <p:txBody>
            <a:bodyPr/>
            <a:lstStyle/>
            <a:p>
              <a:pPr algn="just" eaLnBrk="0" hangingPunct="0"/>
              <a:r>
                <a:rPr kumimoji="0" lang="en-US" altLang="zh-CN"/>
                <a:t> 4</a:t>
              </a:r>
            </a:p>
          </p:txBody>
        </p:sp>
        <p:sp>
          <p:nvSpPr>
            <p:cNvPr id="13323" name="Oval 12"/>
            <p:cNvSpPr>
              <a:spLocks noChangeArrowheads="1"/>
            </p:cNvSpPr>
            <p:nvPr/>
          </p:nvSpPr>
          <p:spPr bwMode="auto">
            <a:xfrm>
              <a:off x="5820" y="2680"/>
              <a:ext cx="480" cy="460"/>
            </a:xfrm>
            <a:prstGeom prst="ellipse">
              <a:avLst/>
            </a:prstGeom>
            <a:solidFill>
              <a:srgbClr val="FFFFFF"/>
            </a:solidFill>
            <a:ln w="9525">
              <a:solidFill>
                <a:srgbClr val="000000"/>
              </a:solidFill>
              <a:round/>
              <a:headEnd/>
              <a:tailEnd/>
            </a:ln>
          </p:spPr>
          <p:txBody>
            <a:bodyPr/>
            <a:lstStyle/>
            <a:p>
              <a:pPr algn="just" eaLnBrk="0" hangingPunct="0"/>
              <a:r>
                <a:rPr kumimoji="0" lang="en-US" altLang="zh-CN"/>
                <a:t> 3</a:t>
              </a:r>
            </a:p>
          </p:txBody>
        </p:sp>
        <p:sp>
          <p:nvSpPr>
            <p:cNvPr id="13324" name="Line 13"/>
            <p:cNvSpPr>
              <a:spLocks noChangeShapeType="1"/>
            </p:cNvSpPr>
            <p:nvPr/>
          </p:nvSpPr>
          <p:spPr bwMode="auto">
            <a:xfrm>
              <a:off x="4240" y="1820"/>
              <a:ext cx="820" cy="2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5" name="Line 14"/>
            <p:cNvSpPr>
              <a:spLocks noChangeShapeType="1"/>
            </p:cNvSpPr>
            <p:nvPr/>
          </p:nvSpPr>
          <p:spPr bwMode="auto">
            <a:xfrm>
              <a:off x="4160" y="1980"/>
              <a:ext cx="840" cy="1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6" name="Line 15"/>
            <p:cNvSpPr>
              <a:spLocks noChangeShapeType="1"/>
            </p:cNvSpPr>
            <p:nvPr/>
          </p:nvSpPr>
          <p:spPr bwMode="auto">
            <a:xfrm>
              <a:off x="3960" y="2060"/>
              <a:ext cx="0" cy="7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7" name="Line 16"/>
            <p:cNvSpPr>
              <a:spLocks noChangeShapeType="1"/>
            </p:cNvSpPr>
            <p:nvPr/>
          </p:nvSpPr>
          <p:spPr bwMode="auto">
            <a:xfrm>
              <a:off x="4080" y="3180"/>
              <a:ext cx="780" cy="3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8" name="Line 17"/>
            <p:cNvSpPr>
              <a:spLocks noChangeShapeType="1"/>
            </p:cNvSpPr>
            <p:nvPr/>
          </p:nvSpPr>
          <p:spPr bwMode="auto">
            <a:xfrm flipV="1">
              <a:off x="5340" y="3080"/>
              <a:ext cx="580" cy="4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9" name="Line 18"/>
            <p:cNvSpPr>
              <a:spLocks noChangeShapeType="1"/>
            </p:cNvSpPr>
            <p:nvPr/>
          </p:nvSpPr>
          <p:spPr bwMode="auto">
            <a:xfrm>
              <a:off x="5220" y="2400"/>
              <a:ext cx="0" cy="9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0" name="Line 19"/>
            <p:cNvSpPr>
              <a:spLocks noChangeShapeType="1"/>
            </p:cNvSpPr>
            <p:nvPr/>
          </p:nvSpPr>
          <p:spPr bwMode="auto">
            <a:xfrm>
              <a:off x="4140" y="3000"/>
              <a:ext cx="17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Line 20"/>
            <p:cNvSpPr>
              <a:spLocks noChangeShapeType="1"/>
            </p:cNvSpPr>
            <p:nvPr/>
          </p:nvSpPr>
          <p:spPr bwMode="auto">
            <a:xfrm flipH="1" flipV="1">
              <a:off x="5480" y="2340"/>
              <a:ext cx="540" cy="3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51206"/>
                                        </p:tgtEl>
                                        <p:attrNameLst>
                                          <p:attrName>style.visibility</p:attrName>
                                        </p:attrNameLst>
                                      </p:cBhvr>
                                      <p:to>
                                        <p:strVal val="visible"/>
                                      </p:to>
                                    </p:set>
                                    <p:anim calcmode="lin" valueType="num">
                                      <p:cBhvr additive="base">
                                        <p:cTn id="13" dur="500" fill="hold"/>
                                        <p:tgtEl>
                                          <p:spTgt spid="51206"/>
                                        </p:tgtEl>
                                        <p:attrNameLst>
                                          <p:attrName>ppt_x</p:attrName>
                                        </p:attrNameLst>
                                      </p:cBhvr>
                                      <p:tavLst>
                                        <p:tav tm="0">
                                          <p:val>
                                            <p:strVal val="#ppt_x"/>
                                          </p:val>
                                        </p:tav>
                                        <p:tav tm="100000">
                                          <p:val>
                                            <p:strVal val="#ppt_x"/>
                                          </p:val>
                                        </p:tav>
                                      </p:tavLst>
                                    </p:anim>
                                    <p:anim calcmode="lin" valueType="num">
                                      <p:cBhvr additive="base">
                                        <p:cTn id="14" dur="500" fill="hold"/>
                                        <p:tgtEl>
                                          <p:spTgt spid="51206"/>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51207"/>
                                        </p:tgtEl>
                                        <p:attrNameLst>
                                          <p:attrName>style.visibility</p:attrName>
                                        </p:attrNameLst>
                                      </p:cBhvr>
                                      <p:to>
                                        <p:strVal val="visible"/>
                                      </p:to>
                                    </p:set>
                                    <p:anim calcmode="lin" valueType="num">
                                      <p:cBhvr additive="base">
                                        <p:cTn id="19" dur="500" fill="hold"/>
                                        <p:tgtEl>
                                          <p:spTgt spid="51207"/>
                                        </p:tgtEl>
                                        <p:attrNameLst>
                                          <p:attrName>ppt_x</p:attrName>
                                        </p:attrNameLst>
                                      </p:cBhvr>
                                      <p:tavLst>
                                        <p:tav tm="0">
                                          <p:val>
                                            <p:strVal val="1+#ppt_w/2"/>
                                          </p:val>
                                        </p:tav>
                                        <p:tav tm="100000">
                                          <p:val>
                                            <p:strVal val="#ppt_x"/>
                                          </p:val>
                                        </p:tav>
                                      </p:tavLst>
                                    </p:anim>
                                    <p:anim calcmode="lin" valueType="num">
                                      <p:cBhvr additive="base">
                                        <p:cTn id="20" dur="500" fill="hold"/>
                                        <p:tgtEl>
                                          <p:spTgt spid="512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autoUpdateAnimBg="0"/>
    </p:bldLst>
  </p:timing>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8576</TotalTime>
  <Words>2018</Words>
  <Application>Microsoft Office PowerPoint</Application>
  <PresentationFormat>全屏显示(4:3)</PresentationFormat>
  <Paragraphs>402</Paragraphs>
  <Slides>34</Slides>
  <Notes>5</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34</vt:i4>
      </vt:variant>
    </vt:vector>
  </HeadingPairs>
  <TitlesOfParts>
    <vt:vector size="36" baseType="lpstr">
      <vt:lpstr>Nature</vt:lpstr>
      <vt:lpstr>MS 组织结构图 2.0</vt:lpstr>
      <vt:lpstr>数据结构 第一章 基本概念部分</vt:lpstr>
      <vt:lpstr>第1章  概 述</vt:lpstr>
      <vt:lpstr>1.1  数据结构的基本概念（定义）</vt:lpstr>
      <vt:lpstr>数据（Data）</vt:lpstr>
      <vt:lpstr>数据元素（Data Element）</vt:lpstr>
      <vt:lpstr>数据元素（Data Element）</vt:lpstr>
      <vt:lpstr>数据对象（Data Object） </vt:lpstr>
      <vt:lpstr>数据结构（Data Structure） </vt:lpstr>
      <vt:lpstr>数据结构（Data Structure）</vt:lpstr>
      <vt:lpstr>1.2  数据结构的研究内容 </vt:lpstr>
      <vt:lpstr>逻辑结构</vt:lpstr>
      <vt:lpstr>逻辑结构</vt:lpstr>
      <vt:lpstr>逻辑结构</vt:lpstr>
      <vt:lpstr>集合结构关系</vt:lpstr>
      <vt:lpstr>线性结构关系</vt:lpstr>
      <vt:lpstr>PowerPoint 演示文稿</vt:lpstr>
      <vt:lpstr>树型结构关系</vt:lpstr>
      <vt:lpstr>PowerPoint 演示文稿</vt:lpstr>
      <vt:lpstr>图状结构或网状结构关系 </vt:lpstr>
      <vt:lpstr>PowerPoint 演示文稿</vt:lpstr>
      <vt:lpstr>PowerPoint 演示文稿</vt:lpstr>
      <vt:lpstr>存储结构 </vt:lpstr>
      <vt:lpstr>存储结构 </vt:lpstr>
      <vt:lpstr>PowerPoint 演示文稿</vt:lpstr>
      <vt:lpstr>PowerPoint 演示文稿</vt:lpstr>
      <vt:lpstr>PowerPoint 演示文稿</vt:lpstr>
      <vt:lpstr>PowerPoint 演示文稿</vt:lpstr>
      <vt:lpstr>PowerPoint 演示文稿</vt:lpstr>
      <vt:lpstr>PowerPoint 演示文稿</vt:lpstr>
      <vt:lpstr>运算集合</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352</cp:revision>
  <cp:lastPrinted>1601-01-01T00:00:00Z</cp:lastPrinted>
  <dcterms:created xsi:type="dcterms:W3CDTF">1601-01-01T00:00:00Z</dcterms:created>
  <dcterms:modified xsi:type="dcterms:W3CDTF">2017-09-08T04:05:07Z</dcterms:modified>
</cp:coreProperties>
</file>