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437" r:id="rId2"/>
    <p:sldId id="286" r:id="rId3"/>
    <p:sldId id="371" r:id="rId4"/>
    <p:sldId id="287" r:id="rId5"/>
    <p:sldId id="386" r:id="rId6"/>
    <p:sldId id="288" r:id="rId7"/>
    <p:sldId id="373" r:id="rId8"/>
    <p:sldId id="387" r:id="rId9"/>
    <p:sldId id="388" r:id="rId10"/>
    <p:sldId id="389" r:id="rId11"/>
    <p:sldId id="390" r:id="rId12"/>
    <p:sldId id="391" r:id="rId13"/>
    <p:sldId id="392" r:id="rId14"/>
    <p:sldId id="393" r:id="rId15"/>
    <p:sldId id="394" r:id="rId16"/>
    <p:sldId id="395" r:id="rId17"/>
    <p:sldId id="399" r:id="rId18"/>
    <p:sldId id="400" r:id="rId19"/>
    <p:sldId id="397" r:id="rId20"/>
    <p:sldId id="401" r:id="rId21"/>
    <p:sldId id="402" r:id="rId22"/>
    <p:sldId id="297" r:id="rId23"/>
    <p:sldId id="298" r:id="rId24"/>
    <p:sldId id="403" r:id="rId25"/>
    <p:sldId id="300" r:id="rId26"/>
    <p:sldId id="410" r:id="rId27"/>
    <p:sldId id="404" r:id="rId28"/>
    <p:sldId id="418" r:id="rId29"/>
    <p:sldId id="430" r:id="rId30"/>
    <p:sldId id="433" r:id="rId31"/>
    <p:sldId id="408" r:id="rId32"/>
    <p:sldId id="411" r:id="rId33"/>
    <p:sldId id="412" r:id="rId34"/>
    <p:sldId id="413" r:id="rId35"/>
    <p:sldId id="431" r:id="rId36"/>
    <p:sldId id="432" r:id="rId37"/>
    <p:sldId id="405" r:id="rId38"/>
    <p:sldId id="304" r:id="rId39"/>
    <p:sldId id="325" r:id="rId40"/>
    <p:sldId id="427" r:id="rId41"/>
    <p:sldId id="428" r:id="rId42"/>
    <p:sldId id="434" r:id="rId43"/>
    <p:sldId id="435" r:id="rId44"/>
    <p:sldId id="429" r:id="rId45"/>
    <p:sldId id="436" r:id="rId46"/>
    <p:sldId id="426" r:id="rId47"/>
    <p:sldId id="414" r:id="rId48"/>
    <p:sldId id="415" r:id="rId4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9966FF"/>
    <a:srgbClr val="CC3300"/>
    <a:srgbClr val="FFFF00"/>
    <a:srgbClr val="008000"/>
    <a:srgbClr val="00FF00"/>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0" autoAdjust="0"/>
    <p:restoredTop sz="97173" autoAdjust="0"/>
  </p:normalViewPr>
  <p:slideViewPr>
    <p:cSldViewPr>
      <p:cViewPr varScale="1">
        <p:scale>
          <a:sx n="114" d="100"/>
          <a:sy n="114" d="100"/>
        </p:scale>
        <p:origin x="-2100" y="-10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9066"/>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96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97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r>
              <a:rPr lang="zh-CN" altLang="en-US"/>
              <a:t>数据结构课件</a:t>
            </a:r>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7FA127A-43E2-4EC9-961E-48DA0085261D}" type="slidenum">
              <a:rPr lang="en-US" altLang="zh-CN"/>
              <a:pPr>
                <a:defRPr/>
              </a:pPr>
              <a:t>‹#›</a:t>
            </a:fld>
            <a:endParaRPr lang="en-US" altLang="zh-CN"/>
          </a:p>
        </p:txBody>
      </p:sp>
    </p:spTree>
    <p:extLst>
      <p:ext uri="{BB962C8B-B14F-4D97-AF65-F5344CB8AC3E}">
        <p14:creationId xmlns:p14="http://schemas.microsoft.com/office/powerpoint/2010/main" val="2864420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96AEB3D-7E70-4ACE-9EB5-15E0E5E3EC4D}" type="slidenum">
              <a:rPr lang="en-US" altLang="zh-CN"/>
              <a:pPr>
                <a:defRPr/>
              </a:pPr>
              <a:t>‹#›</a:t>
            </a:fld>
            <a:endParaRPr lang="en-US" altLang="zh-CN"/>
          </a:p>
        </p:txBody>
      </p:sp>
    </p:spTree>
    <p:extLst>
      <p:ext uri="{BB962C8B-B14F-4D97-AF65-F5344CB8AC3E}">
        <p14:creationId xmlns:p14="http://schemas.microsoft.com/office/powerpoint/2010/main" val="2292550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a:ln/>
        </p:spPr>
      </p:sp>
      <p:sp>
        <p:nvSpPr>
          <p:cNvPr id="1013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13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245FFC2-B3D8-48E7-8037-3F4CB55CEB5E}" type="slidenum">
              <a:rPr lang="en-US" altLang="zh-CN" sz="1200" smtClean="0"/>
              <a:pPr eaLnBrk="1" hangingPunct="1"/>
              <a:t>12</a:t>
            </a:fld>
            <a:endParaRPr lang="en-US" altLang="zh-CN"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a:ln/>
        </p:spPr>
      </p:sp>
      <p:sp>
        <p:nvSpPr>
          <p:cNvPr id="1024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24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23C803F2-35D9-478F-B32F-8E49E3A494A8}" type="slidenum">
              <a:rPr lang="en-US" altLang="zh-CN" sz="1200"/>
              <a:pPr algn="r" eaLnBrk="1" hangingPunct="1"/>
              <a:t>13</a:t>
            </a:fld>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p:spPr>
      </p:sp>
      <p:sp>
        <p:nvSpPr>
          <p:cNvPr id="1034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34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D9E62D3-2CCA-4154-B89C-0EC929D45861}" type="slidenum">
              <a:rPr lang="en-US" altLang="zh-CN" sz="1200" smtClean="0"/>
              <a:pPr eaLnBrk="1" hangingPunct="1"/>
              <a:t>14</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a:ln/>
        </p:spPr>
      </p:sp>
      <p:sp>
        <p:nvSpPr>
          <p:cNvPr id="1044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445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46F8DD07-B8FB-4CB1-B154-7DB4A12949B1}" type="slidenum">
              <a:rPr lang="en-US" altLang="zh-CN" sz="1200"/>
              <a:pPr algn="r" eaLnBrk="1" hangingPunct="1"/>
              <a:t>15</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p:spPr>
      </p:sp>
      <p:sp>
        <p:nvSpPr>
          <p:cNvPr id="10547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547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225A295-E7F9-4D60-BD9D-10C99B35B077}" type="slidenum">
              <a:rPr lang="en-US" altLang="zh-CN" sz="1200" smtClean="0"/>
              <a:pPr eaLnBrk="1" hangingPunct="1"/>
              <a:t>16</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B45730EC-BD66-4059-9047-EAB12534E2E0}" type="slidenum">
              <a:rPr lang="en-US" altLang="zh-CN" sz="1200"/>
              <a:pPr algn="r" eaLnBrk="1" hangingPunct="1"/>
              <a:t>26</a:t>
            </a:fld>
            <a:endParaRPr lang="en-US" altLang="zh-CN" sz="12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96182ED-4725-426A-9AC1-5EE3357A467E}" type="slidenum">
              <a:rPr lang="en-US" altLang="zh-CN" sz="1200" smtClean="0"/>
              <a:pPr eaLnBrk="1" hangingPunct="1"/>
              <a:t>32</a:t>
            </a:fld>
            <a:endParaRPr lang="en-US" altLang="zh-CN" sz="120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a:t>
            </a:r>
            <a:r>
              <a:rPr lang="zh-CN" altLang="en-US" smtClean="0"/>
              <a:t>有效”是指算法能在“有限时间内”完成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854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0F83725-F491-4B0D-A08E-EF153300FD3D}" type="slidenum">
              <a:rPr lang="en-US" altLang="zh-CN" sz="1200" smtClean="0"/>
              <a:pPr eaLnBrk="1" hangingPunct="1"/>
              <a:t>33</a:t>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pic>
        <p:nvPicPr>
          <p:cNvPr id="5"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795338" y="2895600"/>
            <a:ext cx="304800" cy="9906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21861" name="Rectangle 5"/>
          <p:cNvSpPr>
            <a:spLocks noGrp="1" noChangeArrowheads="1"/>
          </p:cNvSpPr>
          <p:nvPr>
            <p:ph type="ctrTitle"/>
          </p:nvPr>
        </p:nvSpPr>
        <p:spPr>
          <a:xfrm>
            <a:off x="1143000" y="1981200"/>
            <a:ext cx="7772400" cy="1143000"/>
          </a:xfrm>
        </p:spPr>
        <p:txBody>
          <a:bodyPr/>
          <a:lstStyle>
            <a:lvl1pPr>
              <a:defRPr/>
            </a:lvl1pPr>
          </a:lstStyle>
          <a:p>
            <a:pPr lvl="0"/>
            <a:r>
              <a:rPr lang="zh-CN" altLang="en-US" noProof="0" smtClean="0"/>
              <a:t>单击此处编辑母版标题样式</a:t>
            </a:r>
          </a:p>
        </p:txBody>
      </p:sp>
      <p:sp>
        <p:nvSpPr>
          <p:cNvPr id="12186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46387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555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914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066800" y="2101850"/>
            <a:ext cx="7772400" cy="4114800"/>
          </a:xfrm>
        </p:spPr>
        <p:txBody>
          <a:bodyPr/>
          <a:lstStyle/>
          <a:p>
            <a:pPr lvl="0"/>
            <a:endParaRPr lang="zh-CN" altLang="en-US" noProof="0" smtClean="0"/>
          </a:p>
        </p:txBody>
      </p:sp>
    </p:spTree>
    <p:extLst>
      <p:ext uri="{BB962C8B-B14F-4D97-AF65-F5344CB8AC3E}">
        <p14:creationId xmlns:p14="http://schemas.microsoft.com/office/powerpoint/2010/main" val="426043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0"/>
            <a:ext cx="7793038" cy="9540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xfrm>
            <a:off x="914400" y="6324600"/>
            <a:ext cx="1905000" cy="457200"/>
          </a:xfrm>
          <a:prstGeom prst="rect">
            <a:avLst/>
          </a:prstGeom>
        </p:spPr>
        <p:txBody>
          <a:bodyPr/>
          <a:lstStyle>
            <a:lvl1pPr>
              <a:defRPr/>
            </a:lvl1pPr>
          </a:lstStyle>
          <a:p>
            <a:pPr>
              <a:defRPr/>
            </a:pPr>
            <a:fld id="{96F86B5D-E661-4CEF-B966-25DAD8A16090}" type="datetime1">
              <a:rPr lang="en-US"/>
              <a:pPr>
                <a:defRPr/>
              </a:pPr>
              <a:t>9/8/2017</a:t>
            </a:fld>
            <a:endParaRPr lang="en-US" altLang="zh-CN"/>
          </a:p>
        </p:txBody>
      </p:sp>
      <p:sp>
        <p:nvSpPr>
          <p:cNvPr id="6" name="Rectangle 12"/>
          <p:cNvSpPr>
            <a:spLocks noGrp="1" noChangeArrowheads="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xfrm>
            <a:off x="7181850" y="6396038"/>
            <a:ext cx="1905000" cy="457200"/>
          </a:xfrm>
          <a:prstGeom prst="rect">
            <a:avLst/>
          </a:prstGeom>
        </p:spPr>
        <p:txBody>
          <a:bodyPr/>
          <a:lstStyle>
            <a:lvl1pPr>
              <a:defRPr/>
            </a:lvl1pPr>
          </a:lstStyle>
          <a:p>
            <a:pPr>
              <a:defRPr/>
            </a:pPr>
            <a:fld id="{59799B45-FDC0-415D-AAF5-2F6080BAA16B}" type="slidenum">
              <a:rPr lang="en-US" altLang="zh-CN"/>
              <a:pPr>
                <a:defRPr/>
              </a:pPr>
              <a:t>‹#›</a:t>
            </a:fld>
            <a:endParaRPr lang="en-US" altLang="zh-CN" dirty="0"/>
          </a:p>
        </p:txBody>
      </p:sp>
    </p:spTree>
    <p:extLst>
      <p:ext uri="{BB962C8B-B14F-4D97-AF65-F5344CB8AC3E}">
        <p14:creationId xmlns:p14="http://schemas.microsoft.com/office/powerpoint/2010/main" val="292831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2825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036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031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427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772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19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8686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940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3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031" name="Picture 9" descr="C:\Wendy\anabnr2.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304800" y="457200"/>
            <a:ext cx="2514600" cy="3048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33"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31"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3" r:id="rId13"/>
  </p:sldLayoutIdLst>
  <p:timing>
    <p:tnLst>
      <p:par>
        <p:cTn id="1" dur="indefinite" restart="never" nodeType="tmRoot"/>
      </p:par>
    </p:tnLst>
  </p:timing>
  <p:hf hdr="0" ftr="0"/>
  <p:txStyles>
    <p:titleStyle>
      <a:lvl1pPr algn="l" rtl="0" eaLnBrk="0" fontAlgn="base" hangingPunct="0">
        <a:spcBef>
          <a:spcPct val="0"/>
        </a:spcBef>
        <a:spcAft>
          <a:spcPct val="0"/>
        </a:spcAft>
        <a:defRPr kumimoji="1" sz="44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kumimoji="1" sz="4400">
          <a:solidFill>
            <a:schemeClr val="tx2"/>
          </a:solidFill>
          <a:latin typeface="黑体" pitchFamily="49" charset="-122"/>
          <a:ea typeface="黑体" pitchFamily="49" charset="-122"/>
        </a:defRPr>
      </a:lvl2pPr>
      <a:lvl3pPr algn="l" rtl="0" eaLnBrk="0" fontAlgn="base" hangingPunct="0">
        <a:spcBef>
          <a:spcPct val="0"/>
        </a:spcBef>
        <a:spcAft>
          <a:spcPct val="0"/>
        </a:spcAft>
        <a:defRPr kumimoji="1" sz="4400">
          <a:solidFill>
            <a:schemeClr val="tx2"/>
          </a:solidFill>
          <a:latin typeface="黑体" pitchFamily="49" charset="-122"/>
          <a:ea typeface="黑体" pitchFamily="49" charset="-122"/>
        </a:defRPr>
      </a:lvl3pPr>
      <a:lvl4pPr algn="l" rtl="0" eaLnBrk="0" fontAlgn="base" hangingPunct="0">
        <a:spcBef>
          <a:spcPct val="0"/>
        </a:spcBef>
        <a:spcAft>
          <a:spcPct val="0"/>
        </a:spcAft>
        <a:defRPr kumimoji="1" sz="4400">
          <a:solidFill>
            <a:schemeClr val="tx2"/>
          </a:solidFill>
          <a:latin typeface="黑体" pitchFamily="49" charset="-122"/>
          <a:ea typeface="黑体" pitchFamily="49" charset="-122"/>
        </a:defRPr>
      </a:lvl4pPr>
      <a:lvl5pPr algn="l" rtl="0" eaLnBrk="0" fontAlgn="base" hangingPunct="0">
        <a:spcBef>
          <a:spcPct val="0"/>
        </a:spcBef>
        <a:spcAft>
          <a:spcPct val="0"/>
        </a:spcAft>
        <a:defRPr kumimoji="1" sz="4400">
          <a:solidFill>
            <a:schemeClr val="tx2"/>
          </a:solidFill>
          <a:latin typeface="黑体" pitchFamily="49" charset="-122"/>
          <a:ea typeface="黑体" pitchFamily="49"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rgbClr val="2E2925"/>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rgbClr val="2E2925"/>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rgbClr val="2E2925"/>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rgbClr val="2E2925"/>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rgbClr val="2E2925"/>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2.bin"/><Relationship Id="rId4" Type="http://schemas.openxmlformats.org/officeDocument/2006/relationships/image" Target="../media/image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708920"/>
            <a:ext cx="7772400" cy="1143000"/>
          </a:xfrm>
        </p:spPr>
        <p:txBody>
          <a:bodyPr/>
          <a:lstStyle/>
          <a:p>
            <a:r>
              <a:rPr lang="zh-CN" altLang="en-US" sz="3600" dirty="0" smtClean="0"/>
              <a:t>数据结构第一章 算法描述和评价部分</a:t>
            </a:r>
            <a:endParaRPr lang="zh-CN" altLang="en-US" sz="3600" dirty="0"/>
          </a:p>
        </p:txBody>
      </p:sp>
    </p:spTree>
    <p:extLst>
      <p:ext uri="{BB962C8B-B14F-4D97-AF65-F5344CB8AC3E}">
        <p14:creationId xmlns:p14="http://schemas.microsoft.com/office/powerpoint/2010/main" val="3942243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a:xfrm>
            <a:off x="1042988" y="1052513"/>
            <a:ext cx="7772400" cy="641350"/>
          </a:xfrm>
        </p:spPr>
        <p:txBody>
          <a:bodyPr/>
          <a:lstStyle/>
          <a:p>
            <a:r>
              <a:rPr lang="zh-CN" altLang="en-US" sz="3600" smtClean="0"/>
              <a:t>求两个正整数的最大公约的算法描述</a:t>
            </a:r>
          </a:p>
        </p:txBody>
      </p:sp>
      <p:sp>
        <p:nvSpPr>
          <p:cNvPr id="48131" name="内容占位符 2"/>
          <p:cNvSpPr>
            <a:spLocks noGrp="1"/>
          </p:cNvSpPr>
          <p:nvPr>
            <p:ph idx="1"/>
          </p:nvPr>
        </p:nvSpPr>
        <p:spPr>
          <a:xfrm>
            <a:off x="971550" y="1916113"/>
            <a:ext cx="7867650" cy="4300537"/>
          </a:xfrm>
        </p:spPr>
        <p:txBody>
          <a:bodyPr/>
          <a:lstStyle/>
          <a:p>
            <a:pPr marL="0" indent="0">
              <a:buFont typeface="Wingdings" pitchFamily="2" charset="2"/>
              <a:buNone/>
            </a:pPr>
            <a:r>
              <a:rPr lang="zh-CN" altLang="en-US" smtClean="0"/>
              <a:t>欧几里得算法（伪代码描述）：</a:t>
            </a:r>
            <a:endParaRPr lang="en-US" altLang="zh-CN" smtClean="0"/>
          </a:p>
          <a:p>
            <a:pPr marL="0" indent="0">
              <a:buFont typeface="Wingdings" pitchFamily="2" charset="2"/>
              <a:buNone/>
            </a:pPr>
            <a:r>
              <a:rPr lang="en-US" altLang="zh-CN" smtClean="0"/>
              <a:t>1.	r=m%n;</a:t>
            </a:r>
          </a:p>
          <a:p>
            <a:pPr marL="0" indent="0">
              <a:buFont typeface="Wingdings" pitchFamily="2" charset="2"/>
              <a:buNone/>
            </a:pPr>
            <a:r>
              <a:rPr lang="en-US" altLang="zh-CN" smtClean="0"/>
              <a:t>2.	</a:t>
            </a:r>
            <a:r>
              <a:rPr lang="zh-CN" altLang="en-US" smtClean="0"/>
              <a:t>循环直到</a:t>
            </a:r>
            <a:r>
              <a:rPr lang="en-US" altLang="zh-CN" smtClean="0"/>
              <a:t>r</a:t>
            </a:r>
            <a:r>
              <a:rPr lang="zh-CN" altLang="en-US" smtClean="0"/>
              <a:t>等于</a:t>
            </a:r>
            <a:r>
              <a:rPr lang="en-US" altLang="zh-CN" smtClean="0"/>
              <a:t>0</a:t>
            </a:r>
          </a:p>
          <a:p>
            <a:pPr marL="0" indent="0">
              <a:buFont typeface="Wingdings" pitchFamily="2" charset="2"/>
              <a:buNone/>
            </a:pPr>
            <a:r>
              <a:rPr lang="en-US" altLang="zh-CN" smtClean="0"/>
              <a:t>	2.1	m=n;</a:t>
            </a:r>
          </a:p>
          <a:p>
            <a:pPr marL="0" indent="0">
              <a:buFont typeface="Wingdings" pitchFamily="2" charset="2"/>
              <a:buNone/>
            </a:pPr>
            <a:r>
              <a:rPr lang="en-US" altLang="zh-CN" smtClean="0"/>
              <a:t>	2.2 	n=r;</a:t>
            </a:r>
          </a:p>
          <a:p>
            <a:pPr marL="0" indent="0">
              <a:buFont typeface="Wingdings" pitchFamily="2" charset="2"/>
              <a:buNone/>
            </a:pPr>
            <a:r>
              <a:rPr lang="en-US" altLang="zh-CN" smtClean="0"/>
              <a:t>	2.3  	r=m%n;</a:t>
            </a:r>
          </a:p>
          <a:p>
            <a:pPr marL="0" indent="0">
              <a:buFont typeface="Wingdings" pitchFamily="2" charset="2"/>
              <a:buNone/>
            </a:pPr>
            <a:r>
              <a:rPr lang="en-US" altLang="zh-CN" smtClean="0"/>
              <a:t>3.	</a:t>
            </a:r>
            <a:r>
              <a:rPr lang="zh-CN" altLang="en-US" smtClean="0"/>
              <a:t>输出</a:t>
            </a:r>
            <a:r>
              <a:rPr lang="en-US" altLang="zh-CN" smtClean="0"/>
              <a:t>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a:xfrm>
            <a:off x="755650" y="404813"/>
            <a:ext cx="7993063" cy="792162"/>
          </a:xfrm>
        </p:spPr>
        <p:txBody>
          <a:bodyPr/>
          <a:lstStyle/>
          <a:p>
            <a:r>
              <a:rPr lang="zh-CN" altLang="en-US" smtClean="0"/>
              <a:t>源代码</a:t>
            </a:r>
          </a:p>
        </p:txBody>
      </p:sp>
      <p:sp>
        <p:nvSpPr>
          <p:cNvPr id="49155" name="内容占位符 2"/>
          <p:cNvSpPr>
            <a:spLocks noGrp="1"/>
          </p:cNvSpPr>
          <p:nvPr>
            <p:ph idx="1"/>
          </p:nvPr>
        </p:nvSpPr>
        <p:spPr>
          <a:xfrm>
            <a:off x="755650" y="1196975"/>
            <a:ext cx="8064500" cy="5256213"/>
          </a:xfrm>
        </p:spPr>
        <p:txBody>
          <a:bodyPr/>
          <a:lstStyle/>
          <a:p>
            <a:pPr marL="0" indent="0">
              <a:buFont typeface="Wingdings" pitchFamily="2" charset="2"/>
              <a:buNone/>
            </a:pPr>
            <a:r>
              <a:rPr lang="pt-BR" altLang="zh-CN" smtClean="0"/>
              <a:t>int gcd(int m,int n)</a:t>
            </a:r>
          </a:p>
          <a:p>
            <a:pPr marL="0" indent="0">
              <a:buFont typeface="Wingdings" pitchFamily="2" charset="2"/>
              <a:buNone/>
            </a:pPr>
            <a:r>
              <a:rPr lang="pt-BR" altLang="zh-CN" smtClean="0"/>
              <a:t>{int r=m%n;</a:t>
            </a:r>
          </a:p>
          <a:p>
            <a:pPr marL="0" indent="0">
              <a:buFont typeface="Wingdings" pitchFamily="2" charset="2"/>
              <a:buNone/>
            </a:pPr>
            <a:r>
              <a:rPr lang="pt-BR" altLang="zh-CN" smtClean="0"/>
              <a:t>while (r!=0)</a:t>
            </a:r>
          </a:p>
          <a:p>
            <a:pPr marL="0" indent="0">
              <a:buFont typeface="Wingdings" pitchFamily="2" charset="2"/>
              <a:buNone/>
            </a:pPr>
            <a:r>
              <a:rPr lang="pt-BR" altLang="zh-CN" smtClean="0"/>
              <a:t>{</a:t>
            </a:r>
          </a:p>
          <a:p>
            <a:pPr marL="0" indent="0">
              <a:buFont typeface="Wingdings" pitchFamily="2" charset="2"/>
              <a:buNone/>
            </a:pPr>
            <a:r>
              <a:rPr lang="pt-BR" altLang="zh-CN" smtClean="0"/>
              <a:t>m=n;</a:t>
            </a:r>
          </a:p>
          <a:p>
            <a:pPr marL="0" indent="0">
              <a:buFont typeface="Wingdings" pitchFamily="2" charset="2"/>
              <a:buNone/>
            </a:pPr>
            <a:r>
              <a:rPr lang="pt-BR" altLang="zh-CN" smtClean="0"/>
              <a:t>n=r;</a:t>
            </a:r>
          </a:p>
          <a:p>
            <a:pPr marL="0" indent="0">
              <a:buFont typeface="Wingdings" pitchFamily="2" charset="2"/>
              <a:buNone/>
            </a:pPr>
            <a:r>
              <a:rPr lang="pt-BR" altLang="zh-CN" smtClean="0"/>
              <a:t>r=m%n;</a:t>
            </a:r>
          </a:p>
          <a:p>
            <a:pPr marL="0" indent="0">
              <a:buFont typeface="Wingdings" pitchFamily="2" charset="2"/>
              <a:buNone/>
            </a:pPr>
            <a:r>
              <a:rPr lang="pt-BR" altLang="zh-CN" smtClean="0"/>
              <a:t>}</a:t>
            </a:r>
          </a:p>
          <a:p>
            <a:pPr marL="0" indent="0">
              <a:buFont typeface="Wingdings" pitchFamily="2" charset="2"/>
              <a:buNone/>
            </a:pPr>
            <a:r>
              <a:rPr lang="pt-BR" altLang="zh-CN" smtClean="0"/>
              <a:t>return n;</a:t>
            </a:r>
            <a:r>
              <a:rPr lang="en-US" altLang="zh-CN" smtClean="0"/>
              <a:t>}</a:t>
            </a:r>
            <a:endParaRPr lang="pt-BR" altLang="zh-CN"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3"/>
          <p:cNvSpPr>
            <a:spLocks noGrp="1" noChangeArrowheads="1"/>
          </p:cNvSpPr>
          <p:nvPr>
            <p:ph type="sldNum" sz="quarter" idx="4294967295"/>
          </p:nvPr>
        </p:nvSpPr>
        <p:spPr bwMode="auto">
          <a:xfrm>
            <a:off x="7181850" y="63960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38D104E-1759-4D1E-81D9-5B410527BE5A}" type="slidenum">
              <a:rPr kumimoji="0" lang="en-US" altLang="zh-CN" sz="1400" b="1">
                <a:solidFill>
                  <a:srgbClr val="CCFFFF"/>
                </a:solidFill>
                <a:latin typeface="Tahoma" pitchFamily="34" charset="0"/>
              </a:rPr>
              <a:pPr eaLnBrk="1" hangingPunct="1"/>
              <a:t>12</a:t>
            </a:fld>
            <a:endParaRPr kumimoji="0" lang="en-US" altLang="zh-CN" sz="1400" b="1">
              <a:solidFill>
                <a:srgbClr val="CCFFFF"/>
              </a:solidFill>
              <a:latin typeface="Tahoma" pitchFamily="34" charset="0"/>
            </a:endParaRPr>
          </a:p>
        </p:txBody>
      </p:sp>
      <p:sp>
        <p:nvSpPr>
          <p:cNvPr id="50179" name="Rectangle 2"/>
          <p:cNvSpPr>
            <a:spLocks noGrp="1" noChangeArrowheads="1"/>
          </p:cNvSpPr>
          <p:nvPr>
            <p:ph type="title"/>
          </p:nvPr>
        </p:nvSpPr>
        <p:spPr>
          <a:xfrm>
            <a:off x="490538" y="549275"/>
            <a:ext cx="8497887" cy="755650"/>
          </a:xfrm>
        </p:spPr>
        <p:txBody>
          <a:bodyPr/>
          <a:lstStyle/>
          <a:p>
            <a:r>
              <a:rPr lang="zh-CN" altLang="en-US" smtClean="0"/>
              <a:t>示例</a:t>
            </a:r>
            <a:r>
              <a:rPr lang="en-US" altLang="zh-CN" smtClean="0"/>
              <a:t>2  </a:t>
            </a:r>
            <a:r>
              <a:rPr lang="zh-CN" altLang="en-US" smtClean="0"/>
              <a:t>二分查找法</a:t>
            </a:r>
          </a:p>
        </p:txBody>
      </p:sp>
      <p:sp>
        <p:nvSpPr>
          <p:cNvPr id="14340" name="Rectangle 326"/>
          <p:cNvSpPr>
            <a:spLocks noChangeArrowheads="1"/>
          </p:cNvSpPr>
          <p:nvPr/>
        </p:nvSpPr>
        <p:spPr bwMode="auto">
          <a:xfrm>
            <a:off x="739775" y="1484313"/>
            <a:ext cx="8153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None/>
              <a:defRPr/>
            </a:pPr>
            <a:r>
              <a:rPr lang="zh-CN" altLang="en-US" sz="2800" dirty="0"/>
              <a:t>条件：</a:t>
            </a:r>
            <a:r>
              <a:rPr lang="zh-CN" altLang="en-US" sz="2800" dirty="0">
                <a:effectLst>
                  <a:outerShdw blurRad="38100" dist="38100" dir="2700000" algn="tl">
                    <a:srgbClr val="000000">
                      <a:alpha val="43137"/>
                    </a:srgbClr>
                  </a:outerShdw>
                </a:effectLst>
              </a:rPr>
              <a:t>有序数组</a:t>
            </a:r>
            <a:r>
              <a:rPr lang="en-US" altLang="zh-CN" sz="2800" dirty="0">
                <a:effectLst>
                  <a:outerShdw blurRad="38100" dist="38100" dir="2700000" algn="tl">
                    <a:srgbClr val="000000">
                      <a:alpha val="43137"/>
                    </a:srgbClr>
                  </a:outerShdw>
                </a:effectLst>
              </a:rPr>
              <a:t>a[n]</a:t>
            </a:r>
            <a:r>
              <a:rPr lang="zh-CN" altLang="en-US" sz="2800" dirty="0">
                <a:effectLst>
                  <a:outerShdw blurRad="38100" dist="38100" dir="2700000" algn="tl">
                    <a:srgbClr val="000000">
                      <a:alpha val="43137"/>
                    </a:srgbClr>
                  </a:outerShdw>
                </a:effectLst>
              </a:rPr>
              <a:t>，</a:t>
            </a:r>
            <a:r>
              <a:rPr lang="zh-CN" altLang="en-US" sz="2800" dirty="0"/>
              <a:t>要查找的元素</a:t>
            </a:r>
            <a:r>
              <a:rPr lang="en-US" altLang="zh-CN" sz="2800" dirty="0"/>
              <a:t>x</a:t>
            </a:r>
          </a:p>
          <a:p>
            <a:pPr marL="342900" indent="-342900" algn="just">
              <a:spcBef>
                <a:spcPct val="20000"/>
              </a:spcBef>
              <a:buClr>
                <a:schemeClr val="folHlink"/>
              </a:buClr>
              <a:buSzPct val="60000"/>
              <a:buFont typeface="Wingdings" pitchFamily="2" charset="2"/>
              <a:buNone/>
              <a:defRPr/>
            </a:pPr>
            <a:r>
              <a:rPr lang="zh-CN" altLang="en-US" sz="2800" dirty="0"/>
              <a:t>返回：</a:t>
            </a:r>
            <a:r>
              <a:rPr lang="en-US" altLang="zh-CN" sz="2800" dirty="0"/>
              <a:t>x</a:t>
            </a:r>
            <a:r>
              <a:rPr lang="zh-CN" altLang="en-US" sz="2800" dirty="0"/>
              <a:t>在数组</a:t>
            </a:r>
            <a:r>
              <a:rPr lang="en-US" altLang="zh-CN" sz="2800" dirty="0"/>
              <a:t>a</a:t>
            </a:r>
            <a:r>
              <a:rPr lang="zh-CN" altLang="en-US" sz="2800" dirty="0"/>
              <a:t>中的下标</a:t>
            </a:r>
            <a:r>
              <a:rPr lang="en-US" altLang="zh-CN" sz="2800" dirty="0"/>
              <a:t>i</a:t>
            </a:r>
            <a:r>
              <a:rPr lang="zh-CN" altLang="en-US" sz="2800" dirty="0"/>
              <a:t>，若</a:t>
            </a:r>
            <a:r>
              <a:rPr lang="en-US" altLang="zh-CN" sz="2800" dirty="0"/>
              <a:t>x</a:t>
            </a:r>
            <a:r>
              <a:rPr lang="zh-CN" altLang="en-US" sz="2800" dirty="0"/>
              <a:t>不出现，则</a:t>
            </a:r>
            <a:r>
              <a:rPr lang="en-US" altLang="zh-CN" sz="2800" dirty="0"/>
              <a:t>i=</a:t>
            </a:r>
            <a:r>
              <a:rPr lang="zh-CN" altLang="en-US" sz="2800" dirty="0"/>
              <a:t>－</a:t>
            </a:r>
            <a:r>
              <a:rPr lang="en-US" altLang="zh-CN" sz="2800" dirty="0"/>
              <a:t>1</a:t>
            </a:r>
          </a:p>
        </p:txBody>
      </p:sp>
      <p:sp>
        <p:nvSpPr>
          <p:cNvPr id="559431" name="Rectangle 327"/>
          <p:cNvSpPr>
            <a:spLocks noChangeArrowheads="1"/>
          </p:cNvSpPr>
          <p:nvPr/>
        </p:nvSpPr>
        <p:spPr bwMode="auto">
          <a:xfrm>
            <a:off x="912813" y="3355975"/>
            <a:ext cx="7620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None/>
            </a:pPr>
            <a:r>
              <a:rPr lang="zh-CN" altLang="en-US" sz="2800"/>
              <a:t>使用三个变量</a:t>
            </a:r>
            <a:r>
              <a:rPr lang="en-US" altLang="zh-CN" sz="2800"/>
              <a:t>left</a:t>
            </a:r>
            <a:r>
              <a:rPr lang="zh-CN" altLang="en-US" sz="2800"/>
              <a:t>，</a:t>
            </a:r>
            <a:r>
              <a:rPr lang="en-US" altLang="zh-CN" sz="2800"/>
              <a:t>right</a:t>
            </a:r>
            <a:r>
              <a:rPr lang="zh-CN" altLang="en-US" sz="2800"/>
              <a:t>和</a:t>
            </a:r>
            <a:r>
              <a:rPr lang="en-US" altLang="zh-CN" sz="2800"/>
              <a:t>mid</a:t>
            </a:r>
          </a:p>
          <a:p>
            <a:pPr marL="342900" indent="-342900" algn="just">
              <a:spcBef>
                <a:spcPct val="20000"/>
              </a:spcBef>
              <a:buClr>
                <a:schemeClr val="folHlink"/>
              </a:buClr>
              <a:buSzPct val="60000"/>
              <a:buFont typeface="Wingdings" pitchFamily="2" charset="2"/>
              <a:buNone/>
            </a:pPr>
            <a:r>
              <a:rPr lang="zh-CN" altLang="en-US" sz="2800"/>
              <a:t>分别记忆数组段左、右边界、“中值”点下标</a:t>
            </a:r>
          </a:p>
        </p:txBody>
      </p:sp>
      <p:grpSp>
        <p:nvGrpSpPr>
          <p:cNvPr id="2" name="Group 328"/>
          <p:cNvGrpSpPr>
            <a:grpSpLocks/>
          </p:cNvGrpSpPr>
          <p:nvPr/>
        </p:nvGrpSpPr>
        <p:grpSpPr bwMode="auto">
          <a:xfrm>
            <a:off x="1006475" y="5013325"/>
            <a:ext cx="7239000" cy="1295400"/>
            <a:chOff x="528" y="2928"/>
            <a:chExt cx="4560" cy="816"/>
          </a:xfrm>
        </p:grpSpPr>
        <p:grpSp>
          <p:nvGrpSpPr>
            <p:cNvPr id="50184" name="Group 329"/>
            <p:cNvGrpSpPr>
              <a:grpSpLocks/>
            </p:cNvGrpSpPr>
            <p:nvPr/>
          </p:nvGrpSpPr>
          <p:grpSpPr bwMode="auto">
            <a:xfrm>
              <a:off x="528" y="2928"/>
              <a:ext cx="4560" cy="816"/>
              <a:chOff x="768" y="3072"/>
              <a:chExt cx="4560" cy="816"/>
            </a:xfrm>
          </p:grpSpPr>
          <p:grpSp>
            <p:nvGrpSpPr>
              <p:cNvPr id="50186" name="Group 330"/>
              <p:cNvGrpSpPr>
                <a:grpSpLocks/>
              </p:cNvGrpSpPr>
              <p:nvPr/>
            </p:nvGrpSpPr>
            <p:grpSpPr bwMode="auto">
              <a:xfrm>
                <a:off x="816" y="3072"/>
                <a:ext cx="4320" cy="288"/>
                <a:chOff x="816" y="3360"/>
                <a:chExt cx="4320" cy="288"/>
              </a:xfrm>
            </p:grpSpPr>
            <p:sp>
              <p:nvSpPr>
                <p:cNvPr id="50193" name="Rectangle 331"/>
                <p:cNvSpPr>
                  <a:spLocks noChangeArrowheads="1"/>
                </p:cNvSpPr>
                <p:nvPr/>
              </p:nvSpPr>
              <p:spPr bwMode="auto">
                <a:xfrm>
                  <a:off x="816" y="3360"/>
                  <a:ext cx="4320"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194" name="Line 332"/>
                <p:cNvSpPr>
                  <a:spLocks noChangeShapeType="1"/>
                </p:cNvSpPr>
                <p:nvPr/>
              </p:nvSpPr>
              <p:spPr bwMode="auto">
                <a:xfrm>
                  <a:off x="110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5" name="Line 333"/>
                <p:cNvSpPr>
                  <a:spLocks noChangeShapeType="1"/>
                </p:cNvSpPr>
                <p:nvPr/>
              </p:nvSpPr>
              <p:spPr bwMode="auto">
                <a:xfrm>
                  <a:off x="139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6" name="Line 334"/>
                <p:cNvSpPr>
                  <a:spLocks noChangeShapeType="1"/>
                </p:cNvSpPr>
                <p:nvPr/>
              </p:nvSpPr>
              <p:spPr bwMode="auto">
                <a:xfrm>
                  <a:off x="168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7" name="Line 335"/>
                <p:cNvSpPr>
                  <a:spLocks noChangeShapeType="1"/>
                </p:cNvSpPr>
                <p:nvPr/>
              </p:nvSpPr>
              <p:spPr bwMode="auto">
                <a:xfrm>
                  <a:off x="196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8" name="Line 336"/>
                <p:cNvSpPr>
                  <a:spLocks noChangeShapeType="1"/>
                </p:cNvSpPr>
                <p:nvPr/>
              </p:nvSpPr>
              <p:spPr bwMode="auto">
                <a:xfrm>
                  <a:off x="2256"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9" name="Line 337"/>
                <p:cNvSpPr>
                  <a:spLocks noChangeShapeType="1"/>
                </p:cNvSpPr>
                <p:nvPr/>
              </p:nvSpPr>
              <p:spPr bwMode="auto">
                <a:xfrm>
                  <a:off x="254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0" name="Line 338"/>
                <p:cNvSpPr>
                  <a:spLocks noChangeShapeType="1"/>
                </p:cNvSpPr>
                <p:nvPr/>
              </p:nvSpPr>
              <p:spPr bwMode="auto">
                <a:xfrm>
                  <a:off x="283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1" name="Line 339"/>
                <p:cNvSpPr>
                  <a:spLocks noChangeShapeType="1"/>
                </p:cNvSpPr>
                <p:nvPr/>
              </p:nvSpPr>
              <p:spPr bwMode="auto">
                <a:xfrm>
                  <a:off x="312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2" name="Line 340"/>
                <p:cNvSpPr>
                  <a:spLocks noChangeShapeType="1"/>
                </p:cNvSpPr>
                <p:nvPr/>
              </p:nvSpPr>
              <p:spPr bwMode="auto">
                <a:xfrm>
                  <a:off x="340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3" name="Line 341"/>
                <p:cNvSpPr>
                  <a:spLocks noChangeShapeType="1"/>
                </p:cNvSpPr>
                <p:nvPr/>
              </p:nvSpPr>
              <p:spPr bwMode="auto">
                <a:xfrm>
                  <a:off x="3696"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4" name="Line 342"/>
                <p:cNvSpPr>
                  <a:spLocks noChangeShapeType="1"/>
                </p:cNvSpPr>
                <p:nvPr/>
              </p:nvSpPr>
              <p:spPr bwMode="auto">
                <a:xfrm>
                  <a:off x="398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5" name="Line 343"/>
                <p:cNvSpPr>
                  <a:spLocks noChangeShapeType="1"/>
                </p:cNvSpPr>
                <p:nvPr/>
              </p:nvSpPr>
              <p:spPr bwMode="auto">
                <a:xfrm>
                  <a:off x="427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6" name="Line 344"/>
                <p:cNvSpPr>
                  <a:spLocks noChangeShapeType="1"/>
                </p:cNvSpPr>
                <p:nvPr/>
              </p:nvSpPr>
              <p:spPr bwMode="auto">
                <a:xfrm>
                  <a:off x="456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207" name="Line 345"/>
                <p:cNvSpPr>
                  <a:spLocks noChangeShapeType="1"/>
                </p:cNvSpPr>
                <p:nvPr/>
              </p:nvSpPr>
              <p:spPr bwMode="auto">
                <a:xfrm>
                  <a:off x="484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0187" name="Line 346"/>
              <p:cNvSpPr>
                <a:spLocks noChangeShapeType="1"/>
              </p:cNvSpPr>
              <p:nvPr/>
            </p:nvSpPr>
            <p:spPr bwMode="auto">
              <a:xfrm>
                <a:off x="960"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88" name="Text Box 347"/>
              <p:cNvSpPr txBox="1">
                <a:spLocks noChangeArrowheads="1"/>
              </p:cNvSpPr>
              <p:nvPr/>
            </p:nvSpPr>
            <p:spPr bwMode="auto">
              <a:xfrm>
                <a:off x="768" y="36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left</a:t>
                </a:r>
              </a:p>
            </p:txBody>
          </p:sp>
          <p:sp>
            <p:nvSpPr>
              <p:cNvPr id="50189" name="Line 348"/>
              <p:cNvSpPr>
                <a:spLocks noChangeShapeType="1"/>
              </p:cNvSpPr>
              <p:nvPr/>
            </p:nvSpPr>
            <p:spPr bwMode="auto">
              <a:xfrm>
                <a:off x="2976"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0" name="Text Box 349"/>
              <p:cNvSpPr txBox="1">
                <a:spLocks noChangeArrowheads="1"/>
              </p:cNvSpPr>
              <p:nvPr/>
            </p:nvSpPr>
            <p:spPr bwMode="auto">
              <a:xfrm>
                <a:off x="2736" y="360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mid</a:t>
                </a:r>
              </a:p>
            </p:txBody>
          </p:sp>
          <p:sp>
            <p:nvSpPr>
              <p:cNvPr id="50191" name="Line 350"/>
              <p:cNvSpPr>
                <a:spLocks noChangeShapeType="1"/>
              </p:cNvSpPr>
              <p:nvPr/>
            </p:nvSpPr>
            <p:spPr bwMode="auto">
              <a:xfrm>
                <a:off x="4992"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192" name="Text Box 351"/>
              <p:cNvSpPr txBox="1">
                <a:spLocks noChangeArrowheads="1"/>
              </p:cNvSpPr>
              <p:nvPr/>
            </p:nvSpPr>
            <p:spPr bwMode="auto">
              <a:xfrm>
                <a:off x="4752" y="360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right</a:t>
                </a:r>
              </a:p>
            </p:txBody>
          </p:sp>
        </p:grpSp>
        <p:sp>
          <p:nvSpPr>
            <p:cNvPr id="50185" name="Rectangle 352"/>
            <p:cNvSpPr>
              <a:spLocks noChangeArrowheads="1"/>
            </p:cNvSpPr>
            <p:nvPr/>
          </p:nvSpPr>
          <p:spPr bwMode="auto">
            <a:xfrm>
              <a:off x="2592" y="2928"/>
              <a:ext cx="288" cy="288"/>
            </a:xfrm>
            <a:prstGeom prst="rect">
              <a:avLst/>
            </a:prstGeom>
            <a:solidFill>
              <a:schemeClr val="accent2"/>
            </a:solidFill>
            <a:ln w="9525">
              <a:solidFill>
                <a:schemeClr val="tx1"/>
              </a:solidFill>
              <a:miter lim="800000"/>
              <a:headEnd/>
              <a:tailEnd/>
            </a:ln>
          </p:spPr>
          <p:txBody>
            <a:bodyPr wrap="none" anchor="ctr"/>
            <a:lstStyle/>
            <a:p>
              <a:pPr algn="ctr"/>
              <a:endParaRPr lang="zh-CN" altLang="zh-CN">
                <a:solidFill>
                  <a:schemeClr val="accent2"/>
                </a:solidFill>
              </a:endParaRPr>
            </a:p>
          </p:txBody>
        </p:sp>
      </p:grpSp>
      <p:sp>
        <p:nvSpPr>
          <p:cNvPr id="559459" name="Text Box 355"/>
          <p:cNvSpPr txBox="1">
            <a:spLocks noChangeArrowheads="1"/>
          </p:cNvSpPr>
          <p:nvPr/>
        </p:nvSpPr>
        <p:spPr bwMode="auto">
          <a:xfrm>
            <a:off x="395288" y="2636838"/>
            <a:ext cx="6172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a:ea typeface="黑体" pitchFamily="49" charset="-122"/>
              </a:rPr>
              <a:t> </a:t>
            </a:r>
            <a:r>
              <a:rPr lang="zh-CN" altLang="en-US" sz="3200" b="1">
                <a:ea typeface="黑体" pitchFamily="49" charset="-122"/>
              </a:rPr>
              <a:t>（</a:t>
            </a:r>
            <a:r>
              <a:rPr lang="en-US" altLang="zh-CN" sz="3200" b="1">
                <a:ea typeface="黑体" pitchFamily="49" charset="-122"/>
              </a:rPr>
              <a:t>1</a:t>
            </a:r>
            <a:r>
              <a:rPr lang="zh-CN" altLang="en-US" sz="3200" b="1">
                <a:ea typeface="黑体" pitchFamily="49" charset="-122"/>
              </a:rPr>
              <a:t>）自然语言描述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945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0"/>
                                          </p:stCondLst>
                                        </p:cTn>
                                        <p:tgtEl>
                                          <p:spTgt spid="559431"/>
                                        </p:tgtEl>
                                        <p:attrNameLst>
                                          <p:attrName>style.visibility</p:attrName>
                                        </p:attrNameLst>
                                      </p:cBhvr>
                                      <p:to>
                                        <p:strVal val="visible"/>
                                      </p:to>
                                    </p:set>
                                  </p:childTnLst>
                                </p:cTn>
                              </p:par>
                            </p:childTnLst>
                          </p:cTn>
                        </p:par>
                        <p:par>
                          <p:cTn id="10" fill="hold" nodeType="afterGroup">
                            <p:stCondLst>
                              <p:cond delay="500"/>
                            </p:stCondLst>
                            <p:childTnLst>
                              <p:par>
                                <p:cTn id="11" presetID="1"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431" grpId="0"/>
      <p:bldP spid="55945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txBox="1">
            <a:spLocks noGrp="1" noChangeArrowheads="1"/>
          </p:cNvSpPr>
          <p:nvPr/>
        </p:nvSpPr>
        <p:spPr bwMode="auto">
          <a:xfrm>
            <a:off x="7181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DDDD3BA8-F9F1-47A2-A546-54ECC9085AAC}" type="slidenum">
              <a:rPr kumimoji="0" lang="en-US" altLang="zh-CN" sz="1400" b="1">
                <a:solidFill>
                  <a:srgbClr val="CCFFFF"/>
                </a:solidFill>
                <a:latin typeface="Tahoma" pitchFamily="34" charset="0"/>
              </a:rPr>
              <a:pPr algn="r" eaLnBrk="1" hangingPunct="1"/>
              <a:t>13</a:t>
            </a:fld>
            <a:endParaRPr kumimoji="0" lang="en-US" altLang="zh-CN" sz="1400" b="1">
              <a:solidFill>
                <a:srgbClr val="CCFFFF"/>
              </a:solidFill>
              <a:latin typeface="Tahoma" pitchFamily="34" charset="0"/>
            </a:endParaRPr>
          </a:p>
        </p:txBody>
      </p:sp>
      <p:sp>
        <p:nvSpPr>
          <p:cNvPr id="51203" name="Rectangle 2"/>
          <p:cNvSpPr>
            <a:spLocks noGrp="1" noChangeArrowheads="1"/>
          </p:cNvSpPr>
          <p:nvPr>
            <p:ph type="title" idx="4294967295"/>
          </p:nvPr>
        </p:nvSpPr>
        <p:spPr>
          <a:xfrm>
            <a:off x="601663" y="404813"/>
            <a:ext cx="7858125" cy="755650"/>
          </a:xfrm>
        </p:spPr>
        <p:txBody>
          <a:bodyPr/>
          <a:lstStyle/>
          <a:p>
            <a:r>
              <a:rPr lang="zh-CN" altLang="en-US" smtClean="0"/>
              <a:t>示例</a:t>
            </a:r>
            <a:r>
              <a:rPr lang="en-US" altLang="zh-CN" smtClean="0"/>
              <a:t>2  </a:t>
            </a:r>
            <a:r>
              <a:rPr lang="zh-CN" altLang="en-US" smtClean="0"/>
              <a:t>二分查找法</a:t>
            </a:r>
          </a:p>
        </p:txBody>
      </p:sp>
      <p:sp>
        <p:nvSpPr>
          <p:cNvPr id="51204" name="Rectangle 327"/>
          <p:cNvSpPr>
            <a:spLocks noChangeArrowheads="1"/>
          </p:cNvSpPr>
          <p:nvPr/>
        </p:nvSpPr>
        <p:spPr bwMode="auto">
          <a:xfrm>
            <a:off x="300038" y="3055938"/>
            <a:ext cx="8523287"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r>
              <a:rPr lang="zh-CN" altLang="zh-CN" b="1"/>
              <a:t>步骤</a:t>
            </a:r>
            <a:r>
              <a:rPr lang="en-US" altLang="zh-CN" b="1"/>
              <a:t>1</a:t>
            </a:r>
            <a:r>
              <a:rPr lang="zh-CN" altLang="en-US" b="1"/>
              <a:t>）</a:t>
            </a:r>
            <a:r>
              <a:rPr lang="en-US" altLang="zh-CN" b="1"/>
              <a:t>[</a:t>
            </a:r>
            <a:r>
              <a:rPr lang="zh-CN" altLang="en-US" b="1"/>
              <a:t>初始化</a:t>
            </a:r>
            <a:r>
              <a:rPr lang="en-US" altLang="zh-CN" b="1"/>
              <a:t>]</a:t>
            </a:r>
            <a:r>
              <a:rPr lang="zh-CN" altLang="en-US" b="1"/>
              <a:t>置</a:t>
            </a:r>
            <a:r>
              <a:rPr lang="en-US" altLang="zh-CN" b="1"/>
              <a:t>left</a:t>
            </a:r>
            <a:r>
              <a:rPr lang="zh-CN" altLang="en-US" b="1"/>
              <a:t>＝</a:t>
            </a:r>
            <a:r>
              <a:rPr lang="en-US" altLang="zh-CN" b="1"/>
              <a:t>0</a:t>
            </a:r>
            <a:r>
              <a:rPr lang="zh-CN" altLang="en-US" b="1"/>
              <a:t>，</a:t>
            </a:r>
            <a:r>
              <a:rPr lang="en-US" altLang="zh-CN" b="1"/>
              <a:t>right</a:t>
            </a:r>
            <a:r>
              <a:rPr lang="zh-CN" altLang="en-US" b="1"/>
              <a:t>＝</a:t>
            </a:r>
            <a:r>
              <a:rPr lang="en-US" altLang="zh-CN" b="1"/>
              <a:t>n</a:t>
            </a:r>
            <a:r>
              <a:rPr lang="en-US" altLang="zh-CN" b="1">
                <a:latin typeface="宋体" pitchFamily="2" charset="-122"/>
              </a:rPr>
              <a:t>-</a:t>
            </a:r>
            <a:r>
              <a:rPr lang="en-US" altLang="zh-CN" b="1"/>
              <a:t>1</a:t>
            </a:r>
            <a:endParaRPr lang="zh-CN" altLang="en-US" b="1"/>
          </a:p>
          <a:p>
            <a:pPr marL="342900" indent="-342900"/>
            <a:r>
              <a:rPr lang="zh-CN" altLang="en-US" b="1"/>
              <a:t>步骤</a:t>
            </a:r>
            <a:r>
              <a:rPr lang="en-US" altLang="zh-CN" b="1"/>
              <a:t>2</a:t>
            </a:r>
            <a:r>
              <a:rPr lang="zh-CN" altLang="en-US" b="1"/>
              <a:t>）如果</a:t>
            </a:r>
            <a:r>
              <a:rPr lang="en-US" altLang="zh-CN" b="1"/>
              <a:t>left</a:t>
            </a:r>
            <a:r>
              <a:rPr lang="zh-CN" altLang="en-US" b="1"/>
              <a:t>＞</a:t>
            </a:r>
            <a:r>
              <a:rPr lang="en-US" altLang="zh-CN" b="1"/>
              <a:t>right</a:t>
            </a:r>
            <a:r>
              <a:rPr lang="zh-CN" altLang="en-US" b="1"/>
              <a:t>，则查找不成功，使</a:t>
            </a:r>
            <a:r>
              <a:rPr lang="en-US" altLang="zh-CN" b="1"/>
              <a:t>i</a:t>
            </a:r>
            <a:r>
              <a:rPr lang="zh-CN" altLang="en-US" b="1"/>
              <a:t>＝</a:t>
            </a:r>
            <a:r>
              <a:rPr lang="en-US" altLang="zh-CN" b="1">
                <a:latin typeface="宋体" pitchFamily="2" charset="-122"/>
              </a:rPr>
              <a:t>-</a:t>
            </a:r>
            <a:r>
              <a:rPr lang="en-US" altLang="zh-CN" b="1"/>
              <a:t>1</a:t>
            </a:r>
            <a:r>
              <a:rPr lang="zh-CN" altLang="en-US" b="1"/>
              <a:t>，算法终止</a:t>
            </a:r>
          </a:p>
          <a:p>
            <a:pPr marL="342900" indent="-342900"/>
            <a:r>
              <a:rPr lang="zh-CN" altLang="en-US" b="1"/>
              <a:t>步骤</a:t>
            </a:r>
            <a:r>
              <a:rPr lang="en-US" altLang="zh-CN" b="1"/>
              <a:t>3</a:t>
            </a:r>
            <a:r>
              <a:rPr lang="zh-CN" altLang="en-US" b="1"/>
              <a:t>）计算中值点下标，</a:t>
            </a:r>
            <a:r>
              <a:rPr lang="en-US" altLang="zh-CN" b="1"/>
              <a:t>mid</a:t>
            </a:r>
            <a:r>
              <a:rPr lang="zh-CN" altLang="en-US" b="1"/>
              <a:t>＝</a:t>
            </a:r>
            <a:r>
              <a:rPr lang="en-US" altLang="zh-CN" b="1"/>
              <a:t>(left+right)/2</a:t>
            </a:r>
            <a:endParaRPr lang="zh-CN" altLang="en-US" b="1"/>
          </a:p>
          <a:p>
            <a:pPr marL="342900" indent="-342900"/>
            <a:r>
              <a:rPr lang="zh-CN" altLang="en-US" b="1"/>
              <a:t>步骤</a:t>
            </a:r>
            <a:r>
              <a:rPr lang="en-US" altLang="zh-CN" b="1"/>
              <a:t>4</a:t>
            </a:r>
            <a:r>
              <a:rPr lang="zh-CN" altLang="en-US" b="1"/>
              <a:t>）比较</a:t>
            </a:r>
            <a:r>
              <a:rPr lang="en-US" altLang="zh-CN" b="1"/>
              <a:t>x</a:t>
            </a:r>
            <a:r>
              <a:rPr lang="zh-CN" altLang="en-US" b="1"/>
              <a:t>与</a:t>
            </a:r>
            <a:r>
              <a:rPr lang="en-US" altLang="zh-CN" b="1"/>
              <a:t>a[mid]</a:t>
            </a:r>
            <a:r>
              <a:rPr lang="zh-CN" altLang="en-US" b="1"/>
              <a:t>的值：</a:t>
            </a:r>
          </a:p>
          <a:p>
            <a:pPr marL="342900" indent="-342900"/>
            <a:r>
              <a:rPr lang="zh-CN" altLang="en-US" b="1"/>
              <a:t>①如果</a:t>
            </a:r>
            <a:r>
              <a:rPr lang="en-US" altLang="zh-CN" b="1"/>
              <a:t>x</a:t>
            </a:r>
            <a:r>
              <a:rPr lang="zh-CN" altLang="en-US" b="1"/>
              <a:t>＝</a:t>
            </a:r>
            <a:r>
              <a:rPr lang="en-US" altLang="zh-CN" b="1"/>
              <a:t>a[mid]</a:t>
            </a:r>
            <a:r>
              <a:rPr lang="zh-CN" altLang="en-US" b="1"/>
              <a:t>，则找到</a:t>
            </a:r>
            <a:r>
              <a:rPr lang="en-US" altLang="zh-CN" b="1"/>
              <a:t>x</a:t>
            </a:r>
            <a:r>
              <a:rPr lang="zh-CN" altLang="en-US" b="1"/>
              <a:t>，置</a:t>
            </a:r>
            <a:r>
              <a:rPr lang="en-US" altLang="zh-CN" b="1"/>
              <a:t>i</a:t>
            </a:r>
            <a:r>
              <a:rPr lang="zh-CN" altLang="en-US" b="1"/>
              <a:t>＝</a:t>
            </a:r>
            <a:r>
              <a:rPr lang="en-US" altLang="zh-CN" b="1"/>
              <a:t>mid</a:t>
            </a:r>
            <a:r>
              <a:rPr lang="zh-CN" altLang="en-US" b="1"/>
              <a:t>，算法终止</a:t>
            </a:r>
          </a:p>
          <a:p>
            <a:pPr marL="342900" indent="-342900"/>
            <a:r>
              <a:rPr lang="zh-CN" altLang="en-US" b="1"/>
              <a:t>②如果</a:t>
            </a:r>
            <a:r>
              <a:rPr lang="en-US" altLang="zh-CN" b="1"/>
              <a:t>x</a:t>
            </a:r>
            <a:r>
              <a:rPr lang="zh-CN" altLang="en-US" b="1"/>
              <a:t>＜</a:t>
            </a:r>
            <a:r>
              <a:rPr lang="en-US" altLang="zh-CN" b="1"/>
              <a:t>a[mid]</a:t>
            </a:r>
            <a:r>
              <a:rPr lang="zh-CN" altLang="en-US" b="1"/>
              <a:t>，则使</a:t>
            </a:r>
            <a:r>
              <a:rPr lang="en-US" altLang="zh-CN" b="1"/>
              <a:t>right</a:t>
            </a:r>
            <a:r>
              <a:rPr lang="zh-CN" altLang="en-US" b="1"/>
              <a:t>＝</a:t>
            </a:r>
            <a:r>
              <a:rPr lang="en-US" altLang="zh-CN" b="1"/>
              <a:t>mid-1</a:t>
            </a:r>
            <a:r>
              <a:rPr lang="zh-CN" altLang="en-US" b="1"/>
              <a:t>，转到步骤</a:t>
            </a:r>
            <a:r>
              <a:rPr lang="en-US" altLang="zh-CN" b="1"/>
              <a:t>2</a:t>
            </a:r>
            <a:r>
              <a:rPr lang="zh-CN" altLang="en-US" b="1"/>
              <a:t>，继续查找</a:t>
            </a:r>
          </a:p>
          <a:p>
            <a:pPr marL="342900" indent="-342900"/>
            <a:r>
              <a:rPr lang="zh-CN" altLang="en-US" b="1"/>
              <a:t>③如果</a:t>
            </a:r>
            <a:r>
              <a:rPr lang="en-US" altLang="zh-CN" b="1"/>
              <a:t>x</a:t>
            </a:r>
            <a:r>
              <a:rPr lang="zh-CN" altLang="en-US" b="1"/>
              <a:t>＞</a:t>
            </a:r>
            <a:r>
              <a:rPr lang="en-US" altLang="zh-CN" b="1"/>
              <a:t>a[mid]</a:t>
            </a:r>
            <a:r>
              <a:rPr lang="zh-CN" altLang="en-US" b="1"/>
              <a:t>，则使</a:t>
            </a:r>
            <a:r>
              <a:rPr lang="en-US" altLang="zh-CN" b="1"/>
              <a:t>left</a:t>
            </a:r>
            <a:r>
              <a:rPr lang="zh-CN" altLang="en-US" b="1"/>
              <a:t>＝</a:t>
            </a:r>
            <a:r>
              <a:rPr lang="en-US" altLang="zh-CN" b="1"/>
              <a:t>mid+1</a:t>
            </a:r>
            <a:r>
              <a:rPr lang="zh-CN" altLang="en-US" b="1"/>
              <a:t>，转到步骤</a:t>
            </a:r>
            <a:r>
              <a:rPr lang="en-US" altLang="zh-CN" b="1"/>
              <a:t>2</a:t>
            </a:r>
            <a:r>
              <a:rPr lang="zh-CN" altLang="en-US" b="1"/>
              <a:t>，继续查找</a:t>
            </a:r>
          </a:p>
        </p:txBody>
      </p:sp>
      <p:grpSp>
        <p:nvGrpSpPr>
          <p:cNvPr id="51205" name="Group 328"/>
          <p:cNvGrpSpPr>
            <a:grpSpLocks/>
          </p:cNvGrpSpPr>
          <p:nvPr/>
        </p:nvGrpSpPr>
        <p:grpSpPr bwMode="auto">
          <a:xfrm>
            <a:off x="803275" y="1625600"/>
            <a:ext cx="7239000" cy="1295400"/>
            <a:chOff x="528" y="2928"/>
            <a:chExt cx="4560" cy="816"/>
          </a:xfrm>
        </p:grpSpPr>
        <p:grpSp>
          <p:nvGrpSpPr>
            <p:cNvPr id="51206" name="Group 329"/>
            <p:cNvGrpSpPr>
              <a:grpSpLocks/>
            </p:cNvGrpSpPr>
            <p:nvPr/>
          </p:nvGrpSpPr>
          <p:grpSpPr bwMode="auto">
            <a:xfrm>
              <a:off x="528" y="2928"/>
              <a:ext cx="4560" cy="816"/>
              <a:chOff x="768" y="3072"/>
              <a:chExt cx="4560" cy="816"/>
            </a:xfrm>
          </p:grpSpPr>
          <p:grpSp>
            <p:nvGrpSpPr>
              <p:cNvPr id="51208" name="Group 330"/>
              <p:cNvGrpSpPr>
                <a:grpSpLocks/>
              </p:cNvGrpSpPr>
              <p:nvPr/>
            </p:nvGrpSpPr>
            <p:grpSpPr bwMode="auto">
              <a:xfrm>
                <a:off x="816" y="3072"/>
                <a:ext cx="4320" cy="288"/>
                <a:chOff x="816" y="3360"/>
                <a:chExt cx="4320" cy="288"/>
              </a:xfrm>
            </p:grpSpPr>
            <p:sp>
              <p:nvSpPr>
                <p:cNvPr id="51215" name="Rectangle 331"/>
                <p:cNvSpPr>
                  <a:spLocks noChangeArrowheads="1"/>
                </p:cNvSpPr>
                <p:nvPr/>
              </p:nvSpPr>
              <p:spPr bwMode="auto">
                <a:xfrm>
                  <a:off x="816" y="3360"/>
                  <a:ext cx="4320" cy="288"/>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216" name="Line 332"/>
                <p:cNvSpPr>
                  <a:spLocks noChangeShapeType="1"/>
                </p:cNvSpPr>
                <p:nvPr/>
              </p:nvSpPr>
              <p:spPr bwMode="auto">
                <a:xfrm>
                  <a:off x="110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7" name="Line 333"/>
                <p:cNvSpPr>
                  <a:spLocks noChangeShapeType="1"/>
                </p:cNvSpPr>
                <p:nvPr/>
              </p:nvSpPr>
              <p:spPr bwMode="auto">
                <a:xfrm>
                  <a:off x="139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8" name="Line 334"/>
                <p:cNvSpPr>
                  <a:spLocks noChangeShapeType="1"/>
                </p:cNvSpPr>
                <p:nvPr/>
              </p:nvSpPr>
              <p:spPr bwMode="auto">
                <a:xfrm>
                  <a:off x="168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9" name="Line 335"/>
                <p:cNvSpPr>
                  <a:spLocks noChangeShapeType="1"/>
                </p:cNvSpPr>
                <p:nvPr/>
              </p:nvSpPr>
              <p:spPr bwMode="auto">
                <a:xfrm>
                  <a:off x="196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0" name="Line 336"/>
                <p:cNvSpPr>
                  <a:spLocks noChangeShapeType="1"/>
                </p:cNvSpPr>
                <p:nvPr/>
              </p:nvSpPr>
              <p:spPr bwMode="auto">
                <a:xfrm>
                  <a:off x="2256"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1" name="Line 337"/>
                <p:cNvSpPr>
                  <a:spLocks noChangeShapeType="1"/>
                </p:cNvSpPr>
                <p:nvPr/>
              </p:nvSpPr>
              <p:spPr bwMode="auto">
                <a:xfrm>
                  <a:off x="254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2" name="Line 338"/>
                <p:cNvSpPr>
                  <a:spLocks noChangeShapeType="1"/>
                </p:cNvSpPr>
                <p:nvPr/>
              </p:nvSpPr>
              <p:spPr bwMode="auto">
                <a:xfrm>
                  <a:off x="283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3" name="Line 339"/>
                <p:cNvSpPr>
                  <a:spLocks noChangeShapeType="1"/>
                </p:cNvSpPr>
                <p:nvPr/>
              </p:nvSpPr>
              <p:spPr bwMode="auto">
                <a:xfrm>
                  <a:off x="312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4" name="Line 340"/>
                <p:cNvSpPr>
                  <a:spLocks noChangeShapeType="1"/>
                </p:cNvSpPr>
                <p:nvPr/>
              </p:nvSpPr>
              <p:spPr bwMode="auto">
                <a:xfrm>
                  <a:off x="340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5" name="Line 341"/>
                <p:cNvSpPr>
                  <a:spLocks noChangeShapeType="1"/>
                </p:cNvSpPr>
                <p:nvPr/>
              </p:nvSpPr>
              <p:spPr bwMode="auto">
                <a:xfrm>
                  <a:off x="3696"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6" name="Line 342"/>
                <p:cNvSpPr>
                  <a:spLocks noChangeShapeType="1"/>
                </p:cNvSpPr>
                <p:nvPr/>
              </p:nvSpPr>
              <p:spPr bwMode="auto">
                <a:xfrm>
                  <a:off x="3984"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7" name="Line 343"/>
                <p:cNvSpPr>
                  <a:spLocks noChangeShapeType="1"/>
                </p:cNvSpPr>
                <p:nvPr/>
              </p:nvSpPr>
              <p:spPr bwMode="auto">
                <a:xfrm>
                  <a:off x="4272"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8" name="Line 344"/>
                <p:cNvSpPr>
                  <a:spLocks noChangeShapeType="1"/>
                </p:cNvSpPr>
                <p:nvPr/>
              </p:nvSpPr>
              <p:spPr bwMode="auto">
                <a:xfrm>
                  <a:off x="4560"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29" name="Line 345"/>
                <p:cNvSpPr>
                  <a:spLocks noChangeShapeType="1"/>
                </p:cNvSpPr>
                <p:nvPr/>
              </p:nvSpPr>
              <p:spPr bwMode="auto">
                <a:xfrm>
                  <a:off x="4848" y="3360"/>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51209" name="Line 346"/>
              <p:cNvSpPr>
                <a:spLocks noChangeShapeType="1"/>
              </p:cNvSpPr>
              <p:nvPr/>
            </p:nvSpPr>
            <p:spPr bwMode="auto">
              <a:xfrm>
                <a:off x="960"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0" name="Text Box 347"/>
              <p:cNvSpPr txBox="1">
                <a:spLocks noChangeArrowheads="1"/>
              </p:cNvSpPr>
              <p:nvPr/>
            </p:nvSpPr>
            <p:spPr bwMode="auto">
              <a:xfrm>
                <a:off x="768" y="360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left</a:t>
                </a:r>
              </a:p>
            </p:txBody>
          </p:sp>
          <p:sp>
            <p:nvSpPr>
              <p:cNvPr id="51211" name="Line 348"/>
              <p:cNvSpPr>
                <a:spLocks noChangeShapeType="1"/>
              </p:cNvSpPr>
              <p:nvPr/>
            </p:nvSpPr>
            <p:spPr bwMode="auto">
              <a:xfrm>
                <a:off x="2976"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2" name="Text Box 349"/>
              <p:cNvSpPr txBox="1">
                <a:spLocks noChangeArrowheads="1"/>
              </p:cNvSpPr>
              <p:nvPr/>
            </p:nvSpPr>
            <p:spPr bwMode="auto">
              <a:xfrm>
                <a:off x="2736" y="360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mid</a:t>
                </a:r>
              </a:p>
            </p:txBody>
          </p:sp>
          <p:sp>
            <p:nvSpPr>
              <p:cNvPr id="51213" name="Line 350"/>
              <p:cNvSpPr>
                <a:spLocks noChangeShapeType="1"/>
              </p:cNvSpPr>
              <p:nvPr/>
            </p:nvSpPr>
            <p:spPr bwMode="auto">
              <a:xfrm>
                <a:off x="4992" y="3408"/>
                <a:ext cx="0" cy="240"/>
              </a:xfrm>
              <a:prstGeom prst="line">
                <a:avLst/>
              </a:prstGeom>
              <a:noFill/>
              <a:ln w="9525">
                <a:solidFill>
                  <a:schemeClr val="tx1"/>
                </a:solidFill>
                <a:miter lim="800000"/>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214" name="Text Box 351"/>
              <p:cNvSpPr txBox="1">
                <a:spLocks noChangeArrowheads="1"/>
              </p:cNvSpPr>
              <p:nvPr/>
            </p:nvSpPr>
            <p:spPr bwMode="auto">
              <a:xfrm>
                <a:off x="4752" y="360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a:t>right</a:t>
                </a:r>
              </a:p>
            </p:txBody>
          </p:sp>
        </p:grpSp>
        <p:sp>
          <p:nvSpPr>
            <p:cNvPr id="51207" name="Rectangle 352"/>
            <p:cNvSpPr>
              <a:spLocks noChangeArrowheads="1"/>
            </p:cNvSpPr>
            <p:nvPr/>
          </p:nvSpPr>
          <p:spPr bwMode="auto">
            <a:xfrm>
              <a:off x="2592" y="2928"/>
              <a:ext cx="288" cy="288"/>
            </a:xfrm>
            <a:prstGeom prst="rect">
              <a:avLst/>
            </a:prstGeom>
            <a:solidFill>
              <a:schemeClr val="accent2"/>
            </a:solidFill>
            <a:ln w="9525">
              <a:solidFill>
                <a:schemeClr val="tx1"/>
              </a:solidFill>
              <a:miter lim="800000"/>
              <a:headEnd/>
              <a:tailEnd/>
            </a:ln>
          </p:spPr>
          <p:txBody>
            <a:bodyPr wrap="none" anchor="ctr"/>
            <a:lstStyle/>
            <a:p>
              <a:pPr algn="ctr"/>
              <a:endParaRPr lang="zh-CN" altLang="zh-CN">
                <a:solidFill>
                  <a:schemeClr val="accent2"/>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3"/>
          <p:cNvSpPr>
            <a:spLocks noGrp="1" noChangeArrowheads="1"/>
          </p:cNvSpPr>
          <p:nvPr>
            <p:ph type="sldNum" sz="quarter" idx="4294967295"/>
          </p:nvPr>
        </p:nvSpPr>
        <p:spPr bwMode="auto">
          <a:xfrm>
            <a:off x="7181850" y="63960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6FF36E8-6B29-45D1-9A64-DB08366B5631}" type="slidenum">
              <a:rPr kumimoji="0" lang="en-US" altLang="zh-CN" sz="1400" b="1">
                <a:solidFill>
                  <a:srgbClr val="CCFFFF"/>
                </a:solidFill>
                <a:latin typeface="Tahoma" pitchFamily="34" charset="0"/>
              </a:rPr>
              <a:pPr eaLnBrk="1" hangingPunct="1"/>
              <a:t>14</a:t>
            </a:fld>
            <a:endParaRPr kumimoji="0" lang="en-US" altLang="zh-CN" sz="1400" b="1">
              <a:solidFill>
                <a:srgbClr val="CCFFFF"/>
              </a:solidFill>
              <a:latin typeface="Tahoma" pitchFamily="34" charset="0"/>
            </a:endParaRPr>
          </a:p>
        </p:txBody>
      </p:sp>
      <p:sp>
        <p:nvSpPr>
          <p:cNvPr id="52227" name="Rectangle 2"/>
          <p:cNvSpPr>
            <a:spLocks noGrp="1" noChangeArrowheads="1"/>
          </p:cNvSpPr>
          <p:nvPr>
            <p:ph type="title"/>
          </p:nvPr>
        </p:nvSpPr>
        <p:spPr>
          <a:xfrm>
            <a:off x="611188" y="260350"/>
            <a:ext cx="8005762" cy="755650"/>
          </a:xfrm>
        </p:spPr>
        <p:txBody>
          <a:bodyPr/>
          <a:lstStyle/>
          <a:p>
            <a:r>
              <a:rPr lang="zh-CN" altLang="en-US" smtClean="0"/>
              <a:t>示例</a:t>
            </a:r>
            <a:r>
              <a:rPr lang="en-US" altLang="zh-CN" smtClean="0"/>
              <a:t>2  </a:t>
            </a:r>
            <a:r>
              <a:rPr lang="zh-CN" altLang="en-US" smtClean="0"/>
              <a:t>二分查找法</a:t>
            </a:r>
          </a:p>
        </p:txBody>
      </p:sp>
      <p:sp>
        <p:nvSpPr>
          <p:cNvPr id="16388" name="Rectangle 31"/>
          <p:cNvSpPr>
            <a:spLocks noGrp="1" noChangeArrowheads="1"/>
          </p:cNvSpPr>
          <p:nvPr>
            <p:ph type="body" idx="1"/>
          </p:nvPr>
        </p:nvSpPr>
        <p:spPr>
          <a:xfrm>
            <a:off x="0" y="1341438"/>
            <a:ext cx="3886200" cy="609600"/>
          </a:xfrm>
        </p:spPr>
        <p:txBody>
          <a:bodyPr/>
          <a:lstStyle/>
          <a:p>
            <a:pPr eaLnBrk="1" hangingPunct="1">
              <a:spcBef>
                <a:spcPct val="50000"/>
              </a:spcBef>
              <a:buFont typeface="Wingdings" pitchFamily="2" charset="2"/>
              <a:buNone/>
              <a:defRPr/>
            </a:pPr>
            <a:r>
              <a:rPr lang="zh-CN" altLang="en-US" dirty="0" smtClean="0">
                <a:solidFill>
                  <a:schemeClr val="tx1">
                    <a:lumMod val="50000"/>
                  </a:schemeClr>
                </a:solidFill>
              </a:rPr>
              <a:t>（</a:t>
            </a:r>
            <a:r>
              <a:rPr lang="en-US" altLang="zh-CN" dirty="0" smtClean="0">
                <a:solidFill>
                  <a:schemeClr val="tx1">
                    <a:lumMod val="50000"/>
                  </a:schemeClr>
                </a:solidFill>
              </a:rPr>
              <a:t>2</a:t>
            </a:r>
            <a:r>
              <a:rPr lang="zh-CN" altLang="en-US" dirty="0" smtClean="0">
                <a:solidFill>
                  <a:schemeClr val="tx1">
                    <a:lumMod val="50000"/>
                  </a:schemeClr>
                </a:solidFill>
              </a:rPr>
              <a:t>）</a:t>
            </a:r>
            <a:r>
              <a:rPr lang="zh-CN" altLang="en-US" b="1" kern="1200" dirty="0" smtClean="0">
                <a:solidFill>
                  <a:schemeClr val="tx1">
                    <a:lumMod val="50000"/>
                  </a:schemeClr>
                </a:solidFill>
              </a:rPr>
              <a:t>框图描述</a:t>
            </a:r>
            <a:endParaRPr lang="zh-CN" altLang="en-US" b="1" kern="1200" dirty="0">
              <a:solidFill>
                <a:schemeClr val="tx1">
                  <a:lumMod val="50000"/>
                </a:schemeClr>
              </a:solidFill>
            </a:endParaRPr>
          </a:p>
        </p:txBody>
      </p:sp>
      <p:grpSp>
        <p:nvGrpSpPr>
          <p:cNvPr id="52229" name="Group 111"/>
          <p:cNvGrpSpPr>
            <a:grpSpLocks/>
          </p:cNvGrpSpPr>
          <p:nvPr/>
        </p:nvGrpSpPr>
        <p:grpSpPr bwMode="auto">
          <a:xfrm>
            <a:off x="1922463" y="906463"/>
            <a:ext cx="6970712" cy="5557837"/>
            <a:chOff x="1211" y="571"/>
            <a:chExt cx="4391" cy="3501"/>
          </a:xfrm>
        </p:grpSpPr>
        <p:sp>
          <p:nvSpPr>
            <p:cNvPr id="52230" name="Line 93"/>
            <p:cNvSpPr>
              <a:spLocks noChangeShapeType="1"/>
            </p:cNvSpPr>
            <p:nvPr/>
          </p:nvSpPr>
          <p:spPr bwMode="auto">
            <a:xfrm>
              <a:off x="3148" y="3370"/>
              <a:ext cx="1" cy="27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31" name="Group 69"/>
            <p:cNvGrpSpPr>
              <a:grpSpLocks/>
            </p:cNvGrpSpPr>
            <p:nvPr/>
          </p:nvGrpSpPr>
          <p:grpSpPr bwMode="auto">
            <a:xfrm>
              <a:off x="3118" y="2142"/>
              <a:ext cx="78" cy="195"/>
              <a:chOff x="2519" y="2229"/>
              <a:chExt cx="78" cy="195"/>
            </a:xfrm>
          </p:grpSpPr>
          <p:sp>
            <p:nvSpPr>
              <p:cNvPr id="52305" name="Line 70"/>
              <p:cNvSpPr>
                <a:spLocks noChangeShapeType="1"/>
              </p:cNvSpPr>
              <p:nvPr/>
            </p:nvSpPr>
            <p:spPr bwMode="auto">
              <a:xfrm>
                <a:off x="2560" y="2229"/>
                <a:ext cx="1" cy="143"/>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6" name="Freeform 71"/>
              <p:cNvSpPr>
                <a:spLocks/>
              </p:cNvSpPr>
              <p:nvPr/>
            </p:nvSpPr>
            <p:spPr bwMode="auto">
              <a:xfrm>
                <a:off x="2519" y="2366"/>
                <a:ext cx="78" cy="58"/>
              </a:xfrm>
              <a:custGeom>
                <a:avLst/>
                <a:gdLst>
                  <a:gd name="T0" fmla="*/ 0 w 78"/>
                  <a:gd name="T1" fmla="*/ 0 h 58"/>
                  <a:gd name="T2" fmla="*/ 41 w 78"/>
                  <a:gd name="T3" fmla="*/ 58 h 58"/>
                  <a:gd name="T4" fmla="*/ 78 w 78"/>
                  <a:gd name="T5" fmla="*/ 0 h 58"/>
                  <a:gd name="T6" fmla="*/ 0 w 78"/>
                  <a:gd name="T7" fmla="*/ 0 h 58"/>
                  <a:gd name="T8" fmla="*/ 0 60000 65536"/>
                  <a:gd name="T9" fmla="*/ 0 60000 65536"/>
                  <a:gd name="T10" fmla="*/ 0 60000 65536"/>
                  <a:gd name="T11" fmla="*/ 0 60000 65536"/>
                  <a:gd name="T12" fmla="*/ 0 w 78"/>
                  <a:gd name="T13" fmla="*/ 0 h 58"/>
                  <a:gd name="T14" fmla="*/ 78 w 78"/>
                  <a:gd name="T15" fmla="*/ 58 h 58"/>
                </a:gdLst>
                <a:ahLst/>
                <a:cxnLst>
                  <a:cxn ang="T8">
                    <a:pos x="T0" y="T1"/>
                  </a:cxn>
                  <a:cxn ang="T9">
                    <a:pos x="T2" y="T3"/>
                  </a:cxn>
                  <a:cxn ang="T10">
                    <a:pos x="T4" y="T5"/>
                  </a:cxn>
                  <a:cxn ang="T11">
                    <a:pos x="T6" y="T7"/>
                  </a:cxn>
                </a:cxnLst>
                <a:rect l="T12" t="T13" r="T14" b="T15"/>
                <a:pathLst>
                  <a:path w="78" h="58">
                    <a:moveTo>
                      <a:pt x="0" y="0"/>
                    </a:moveTo>
                    <a:lnTo>
                      <a:pt x="41" y="58"/>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32" name="Group 104"/>
            <p:cNvGrpSpPr>
              <a:grpSpLocks/>
            </p:cNvGrpSpPr>
            <p:nvPr/>
          </p:nvGrpSpPr>
          <p:grpSpPr bwMode="auto">
            <a:xfrm>
              <a:off x="3122" y="843"/>
              <a:ext cx="78" cy="179"/>
              <a:chOff x="2523" y="740"/>
              <a:chExt cx="78" cy="179"/>
            </a:xfrm>
          </p:grpSpPr>
          <p:sp>
            <p:nvSpPr>
              <p:cNvPr id="52303" name="Line 105"/>
              <p:cNvSpPr>
                <a:spLocks noChangeShapeType="1"/>
              </p:cNvSpPr>
              <p:nvPr/>
            </p:nvSpPr>
            <p:spPr bwMode="auto">
              <a:xfrm>
                <a:off x="2564" y="740"/>
                <a:ext cx="1" cy="12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4" name="Freeform 106"/>
              <p:cNvSpPr>
                <a:spLocks/>
              </p:cNvSpPr>
              <p:nvPr/>
            </p:nvSpPr>
            <p:spPr bwMode="auto">
              <a:xfrm>
                <a:off x="2523" y="861"/>
                <a:ext cx="78" cy="58"/>
              </a:xfrm>
              <a:custGeom>
                <a:avLst/>
                <a:gdLst>
                  <a:gd name="T0" fmla="*/ 0 w 78"/>
                  <a:gd name="T1" fmla="*/ 0 h 58"/>
                  <a:gd name="T2" fmla="*/ 41 w 78"/>
                  <a:gd name="T3" fmla="*/ 58 h 58"/>
                  <a:gd name="T4" fmla="*/ 78 w 78"/>
                  <a:gd name="T5" fmla="*/ 0 h 58"/>
                  <a:gd name="T6" fmla="*/ 0 w 78"/>
                  <a:gd name="T7" fmla="*/ 0 h 58"/>
                  <a:gd name="T8" fmla="*/ 0 60000 65536"/>
                  <a:gd name="T9" fmla="*/ 0 60000 65536"/>
                  <a:gd name="T10" fmla="*/ 0 60000 65536"/>
                  <a:gd name="T11" fmla="*/ 0 60000 65536"/>
                  <a:gd name="T12" fmla="*/ 0 w 78"/>
                  <a:gd name="T13" fmla="*/ 0 h 58"/>
                  <a:gd name="T14" fmla="*/ 78 w 78"/>
                  <a:gd name="T15" fmla="*/ 58 h 58"/>
                </a:gdLst>
                <a:ahLst/>
                <a:cxnLst>
                  <a:cxn ang="T8">
                    <a:pos x="T0" y="T1"/>
                  </a:cxn>
                  <a:cxn ang="T9">
                    <a:pos x="T2" y="T3"/>
                  </a:cxn>
                  <a:cxn ang="T10">
                    <a:pos x="T4" y="T5"/>
                  </a:cxn>
                  <a:cxn ang="T11">
                    <a:pos x="T6" y="T7"/>
                  </a:cxn>
                </a:cxnLst>
                <a:rect l="T12" t="T13" r="T14" b="T15"/>
                <a:pathLst>
                  <a:path w="78" h="58">
                    <a:moveTo>
                      <a:pt x="0" y="0"/>
                    </a:moveTo>
                    <a:lnTo>
                      <a:pt x="41" y="58"/>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33" name="Group 33"/>
            <p:cNvGrpSpPr>
              <a:grpSpLocks/>
            </p:cNvGrpSpPr>
            <p:nvPr/>
          </p:nvGrpSpPr>
          <p:grpSpPr bwMode="auto">
            <a:xfrm>
              <a:off x="3126" y="1263"/>
              <a:ext cx="77" cy="206"/>
              <a:chOff x="2527" y="1160"/>
              <a:chExt cx="77" cy="206"/>
            </a:xfrm>
          </p:grpSpPr>
          <p:sp>
            <p:nvSpPr>
              <p:cNvPr id="52301" name="Line 34"/>
              <p:cNvSpPr>
                <a:spLocks noChangeShapeType="1"/>
              </p:cNvSpPr>
              <p:nvPr/>
            </p:nvSpPr>
            <p:spPr bwMode="auto">
              <a:xfrm>
                <a:off x="2564" y="1160"/>
                <a:ext cx="3" cy="15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2" name="Freeform 35"/>
              <p:cNvSpPr>
                <a:spLocks/>
              </p:cNvSpPr>
              <p:nvPr/>
            </p:nvSpPr>
            <p:spPr bwMode="auto">
              <a:xfrm>
                <a:off x="2527" y="1309"/>
                <a:ext cx="77" cy="57"/>
              </a:xfrm>
              <a:custGeom>
                <a:avLst/>
                <a:gdLst>
                  <a:gd name="T0" fmla="*/ 0 w 77"/>
                  <a:gd name="T1" fmla="*/ 0 h 57"/>
                  <a:gd name="T2" fmla="*/ 40 w 77"/>
                  <a:gd name="T3" fmla="*/ 57 h 57"/>
                  <a:gd name="T4" fmla="*/ 77 w 77"/>
                  <a:gd name="T5" fmla="*/ 0 h 57"/>
                  <a:gd name="T6" fmla="*/ 0 w 77"/>
                  <a:gd name="T7" fmla="*/ 0 h 57"/>
                  <a:gd name="T8" fmla="*/ 0 60000 65536"/>
                  <a:gd name="T9" fmla="*/ 0 60000 65536"/>
                  <a:gd name="T10" fmla="*/ 0 60000 65536"/>
                  <a:gd name="T11" fmla="*/ 0 60000 65536"/>
                  <a:gd name="T12" fmla="*/ 0 w 77"/>
                  <a:gd name="T13" fmla="*/ 0 h 57"/>
                  <a:gd name="T14" fmla="*/ 77 w 77"/>
                  <a:gd name="T15" fmla="*/ 57 h 57"/>
                </a:gdLst>
                <a:ahLst/>
                <a:cxnLst>
                  <a:cxn ang="T8">
                    <a:pos x="T0" y="T1"/>
                  </a:cxn>
                  <a:cxn ang="T9">
                    <a:pos x="T2" y="T3"/>
                  </a:cxn>
                  <a:cxn ang="T10">
                    <a:pos x="T4" y="T5"/>
                  </a:cxn>
                  <a:cxn ang="T11">
                    <a:pos x="T6" y="T7"/>
                  </a:cxn>
                </a:cxnLst>
                <a:rect l="T12" t="T13" r="T14" b="T15"/>
                <a:pathLst>
                  <a:path w="77" h="57">
                    <a:moveTo>
                      <a:pt x="0" y="0"/>
                    </a:moveTo>
                    <a:lnTo>
                      <a:pt x="40" y="57"/>
                    </a:lnTo>
                    <a:lnTo>
                      <a:pt x="77"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34" name="Line 36"/>
            <p:cNvSpPr>
              <a:spLocks noChangeShapeType="1"/>
            </p:cNvSpPr>
            <p:nvPr/>
          </p:nvSpPr>
          <p:spPr bwMode="auto">
            <a:xfrm>
              <a:off x="4609" y="3373"/>
              <a:ext cx="1" cy="14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Freeform 37"/>
            <p:cNvSpPr>
              <a:spLocks/>
            </p:cNvSpPr>
            <p:nvPr/>
          </p:nvSpPr>
          <p:spPr bwMode="auto">
            <a:xfrm>
              <a:off x="2571" y="1450"/>
              <a:ext cx="1179" cy="357"/>
            </a:xfrm>
            <a:custGeom>
              <a:avLst/>
              <a:gdLst>
                <a:gd name="T0" fmla="*/ 592 w 1179"/>
                <a:gd name="T1" fmla="*/ 0 h 357"/>
                <a:gd name="T2" fmla="*/ 0 w 1179"/>
                <a:gd name="T3" fmla="*/ 179 h 357"/>
                <a:gd name="T4" fmla="*/ 592 w 1179"/>
                <a:gd name="T5" fmla="*/ 357 h 357"/>
                <a:gd name="T6" fmla="*/ 1179 w 1179"/>
                <a:gd name="T7" fmla="*/ 179 h 357"/>
                <a:gd name="T8" fmla="*/ 592 w 1179"/>
                <a:gd name="T9" fmla="*/ 0 h 357"/>
                <a:gd name="T10" fmla="*/ 0 60000 65536"/>
                <a:gd name="T11" fmla="*/ 0 60000 65536"/>
                <a:gd name="T12" fmla="*/ 0 60000 65536"/>
                <a:gd name="T13" fmla="*/ 0 60000 65536"/>
                <a:gd name="T14" fmla="*/ 0 60000 65536"/>
                <a:gd name="T15" fmla="*/ 0 w 1179"/>
                <a:gd name="T16" fmla="*/ 0 h 357"/>
                <a:gd name="T17" fmla="*/ 1179 w 1179"/>
                <a:gd name="T18" fmla="*/ 357 h 357"/>
              </a:gdLst>
              <a:ahLst/>
              <a:cxnLst>
                <a:cxn ang="T10">
                  <a:pos x="T0" y="T1"/>
                </a:cxn>
                <a:cxn ang="T11">
                  <a:pos x="T2" y="T3"/>
                </a:cxn>
                <a:cxn ang="T12">
                  <a:pos x="T4" y="T5"/>
                </a:cxn>
                <a:cxn ang="T13">
                  <a:pos x="T6" y="T7"/>
                </a:cxn>
                <a:cxn ang="T14">
                  <a:pos x="T8" y="T9"/>
                </a:cxn>
              </a:cxnLst>
              <a:rect l="T15" t="T16" r="T17" b="T18"/>
              <a:pathLst>
                <a:path w="1179" h="357">
                  <a:moveTo>
                    <a:pt x="592" y="0"/>
                  </a:moveTo>
                  <a:lnTo>
                    <a:pt x="0" y="179"/>
                  </a:lnTo>
                  <a:lnTo>
                    <a:pt x="592" y="357"/>
                  </a:lnTo>
                  <a:lnTo>
                    <a:pt x="1179" y="179"/>
                  </a:lnTo>
                  <a:lnTo>
                    <a:pt x="592" y="0"/>
                  </a:lnTo>
                  <a:close/>
                </a:path>
              </a:pathLst>
            </a:custGeom>
            <a:solidFill>
              <a:srgbClr val="FF99FF"/>
            </a:solidFill>
            <a:ln w="17463">
              <a:solidFill>
                <a:srgbClr val="000000"/>
              </a:solidFill>
              <a:round/>
              <a:headEnd/>
              <a:tailEnd/>
            </a:ln>
          </p:spPr>
          <p:txBody>
            <a:bodyPr/>
            <a:lstStyle/>
            <a:p>
              <a:endParaRPr lang="zh-CN" altLang="en-US"/>
            </a:p>
          </p:txBody>
        </p:sp>
        <p:sp>
          <p:nvSpPr>
            <p:cNvPr id="52236" name="Freeform 38"/>
            <p:cNvSpPr>
              <a:spLocks/>
            </p:cNvSpPr>
            <p:nvPr/>
          </p:nvSpPr>
          <p:spPr bwMode="auto">
            <a:xfrm>
              <a:off x="2423" y="2331"/>
              <a:ext cx="1457" cy="448"/>
            </a:xfrm>
            <a:custGeom>
              <a:avLst/>
              <a:gdLst>
                <a:gd name="T0" fmla="*/ 729 w 1457"/>
                <a:gd name="T1" fmla="*/ 0 h 448"/>
                <a:gd name="T2" fmla="*/ 0 w 1457"/>
                <a:gd name="T3" fmla="*/ 226 h 448"/>
                <a:gd name="T4" fmla="*/ 729 w 1457"/>
                <a:gd name="T5" fmla="*/ 448 h 448"/>
                <a:gd name="T6" fmla="*/ 1457 w 1457"/>
                <a:gd name="T7" fmla="*/ 226 h 448"/>
                <a:gd name="T8" fmla="*/ 729 w 1457"/>
                <a:gd name="T9" fmla="*/ 0 h 448"/>
                <a:gd name="T10" fmla="*/ 0 60000 65536"/>
                <a:gd name="T11" fmla="*/ 0 60000 65536"/>
                <a:gd name="T12" fmla="*/ 0 60000 65536"/>
                <a:gd name="T13" fmla="*/ 0 60000 65536"/>
                <a:gd name="T14" fmla="*/ 0 60000 65536"/>
                <a:gd name="T15" fmla="*/ 0 w 1457"/>
                <a:gd name="T16" fmla="*/ 0 h 448"/>
                <a:gd name="T17" fmla="*/ 1457 w 1457"/>
                <a:gd name="T18" fmla="*/ 448 h 448"/>
              </a:gdLst>
              <a:ahLst/>
              <a:cxnLst>
                <a:cxn ang="T10">
                  <a:pos x="T0" y="T1"/>
                </a:cxn>
                <a:cxn ang="T11">
                  <a:pos x="T2" y="T3"/>
                </a:cxn>
                <a:cxn ang="T12">
                  <a:pos x="T4" y="T5"/>
                </a:cxn>
                <a:cxn ang="T13">
                  <a:pos x="T6" y="T7"/>
                </a:cxn>
                <a:cxn ang="T14">
                  <a:pos x="T8" y="T9"/>
                </a:cxn>
              </a:cxnLst>
              <a:rect l="T15" t="T16" r="T17" b="T18"/>
              <a:pathLst>
                <a:path w="1457" h="448">
                  <a:moveTo>
                    <a:pt x="729" y="0"/>
                  </a:moveTo>
                  <a:lnTo>
                    <a:pt x="0" y="226"/>
                  </a:lnTo>
                  <a:lnTo>
                    <a:pt x="729" y="448"/>
                  </a:lnTo>
                  <a:lnTo>
                    <a:pt x="1457" y="226"/>
                  </a:lnTo>
                  <a:lnTo>
                    <a:pt x="729" y="0"/>
                  </a:lnTo>
                  <a:close/>
                </a:path>
              </a:pathLst>
            </a:custGeom>
            <a:solidFill>
              <a:srgbClr val="FF99FF"/>
            </a:solidFill>
            <a:ln w="17463">
              <a:solidFill>
                <a:srgbClr val="000000"/>
              </a:solidFill>
              <a:round/>
              <a:headEnd/>
              <a:tailEnd/>
            </a:ln>
          </p:spPr>
          <p:txBody>
            <a:bodyPr/>
            <a:lstStyle/>
            <a:p>
              <a:endParaRPr lang="zh-CN" altLang="en-US"/>
            </a:p>
          </p:txBody>
        </p:sp>
        <p:sp>
          <p:nvSpPr>
            <p:cNvPr id="52237" name="Rectangle 39"/>
            <p:cNvSpPr>
              <a:spLocks noChangeArrowheads="1"/>
            </p:cNvSpPr>
            <p:nvPr/>
          </p:nvSpPr>
          <p:spPr bwMode="auto">
            <a:xfrm>
              <a:off x="4027" y="3142"/>
              <a:ext cx="1161" cy="242"/>
            </a:xfrm>
            <a:prstGeom prst="rect">
              <a:avLst/>
            </a:prstGeom>
            <a:solidFill>
              <a:srgbClr val="FF9900"/>
            </a:solidFill>
            <a:ln w="17463">
              <a:solidFill>
                <a:srgbClr val="000000"/>
              </a:solidFill>
              <a:miter lim="800000"/>
              <a:headEnd/>
              <a:tailEnd/>
            </a:ln>
          </p:spPr>
          <p:txBody>
            <a:bodyPr/>
            <a:lstStyle/>
            <a:p>
              <a:endParaRPr lang="zh-CN" altLang="en-US"/>
            </a:p>
          </p:txBody>
        </p:sp>
        <p:sp>
          <p:nvSpPr>
            <p:cNvPr id="52238" name="Rectangle 40"/>
            <p:cNvSpPr>
              <a:spLocks noChangeArrowheads="1"/>
            </p:cNvSpPr>
            <p:nvPr/>
          </p:nvSpPr>
          <p:spPr bwMode="auto">
            <a:xfrm>
              <a:off x="2664" y="3142"/>
              <a:ext cx="1160" cy="258"/>
            </a:xfrm>
            <a:prstGeom prst="rect">
              <a:avLst/>
            </a:prstGeom>
            <a:solidFill>
              <a:srgbClr val="FF9900"/>
            </a:solidFill>
            <a:ln w="17463">
              <a:solidFill>
                <a:srgbClr val="000000"/>
              </a:solidFill>
              <a:miter lim="800000"/>
              <a:headEnd/>
              <a:tailEnd/>
            </a:ln>
          </p:spPr>
          <p:txBody>
            <a:bodyPr/>
            <a:lstStyle/>
            <a:p>
              <a:endParaRPr lang="zh-CN" altLang="en-US"/>
            </a:p>
          </p:txBody>
        </p:sp>
        <p:sp>
          <p:nvSpPr>
            <p:cNvPr id="52239" name="Rectangle 41"/>
            <p:cNvSpPr>
              <a:spLocks noChangeArrowheads="1"/>
            </p:cNvSpPr>
            <p:nvPr/>
          </p:nvSpPr>
          <p:spPr bwMode="auto">
            <a:xfrm>
              <a:off x="2146" y="1002"/>
              <a:ext cx="2151" cy="281"/>
            </a:xfrm>
            <a:prstGeom prst="rect">
              <a:avLst/>
            </a:prstGeom>
            <a:solidFill>
              <a:srgbClr val="FF9900"/>
            </a:solidFill>
            <a:ln w="17463">
              <a:solidFill>
                <a:srgbClr val="000000"/>
              </a:solidFill>
              <a:miter lim="800000"/>
              <a:headEnd/>
              <a:tailEnd/>
            </a:ln>
          </p:spPr>
          <p:txBody>
            <a:bodyPr/>
            <a:lstStyle/>
            <a:p>
              <a:endParaRPr lang="zh-CN" altLang="en-US"/>
            </a:p>
          </p:txBody>
        </p:sp>
        <p:sp>
          <p:nvSpPr>
            <p:cNvPr id="52240" name="Rectangle 42"/>
            <p:cNvSpPr>
              <a:spLocks noChangeArrowheads="1"/>
            </p:cNvSpPr>
            <p:nvPr/>
          </p:nvSpPr>
          <p:spPr bwMode="auto">
            <a:xfrm>
              <a:off x="1315" y="3150"/>
              <a:ext cx="1031" cy="294"/>
            </a:xfrm>
            <a:prstGeom prst="rect">
              <a:avLst/>
            </a:prstGeom>
            <a:solidFill>
              <a:srgbClr val="FF9900"/>
            </a:solidFill>
            <a:ln w="17463">
              <a:solidFill>
                <a:srgbClr val="000000"/>
              </a:solidFill>
              <a:miter lim="800000"/>
              <a:headEnd/>
              <a:tailEnd/>
            </a:ln>
          </p:spPr>
          <p:txBody>
            <a:bodyPr/>
            <a:lstStyle/>
            <a:p>
              <a:endParaRPr lang="zh-CN" altLang="en-US"/>
            </a:p>
          </p:txBody>
        </p:sp>
        <p:sp>
          <p:nvSpPr>
            <p:cNvPr id="52241" name="Freeform 43"/>
            <p:cNvSpPr>
              <a:spLocks/>
            </p:cNvSpPr>
            <p:nvPr/>
          </p:nvSpPr>
          <p:spPr bwMode="auto">
            <a:xfrm>
              <a:off x="2860" y="3887"/>
              <a:ext cx="554" cy="178"/>
            </a:xfrm>
            <a:custGeom>
              <a:avLst/>
              <a:gdLst>
                <a:gd name="T0" fmla="*/ 88 w 554"/>
                <a:gd name="T1" fmla="*/ 0 h 178"/>
                <a:gd name="T2" fmla="*/ 70 w 554"/>
                <a:gd name="T3" fmla="*/ 2 h 178"/>
                <a:gd name="T4" fmla="*/ 55 w 554"/>
                <a:gd name="T5" fmla="*/ 8 h 178"/>
                <a:gd name="T6" fmla="*/ 40 w 554"/>
                <a:gd name="T7" fmla="*/ 13 h 178"/>
                <a:gd name="T8" fmla="*/ 25 w 554"/>
                <a:gd name="T9" fmla="*/ 24 h 178"/>
                <a:gd name="T10" fmla="*/ 7 w 554"/>
                <a:gd name="T11" fmla="*/ 52 h 178"/>
                <a:gd name="T12" fmla="*/ 3 w 554"/>
                <a:gd name="T13" fmla="*/ 68 h 178"/>
                <a:gd name="T14" fmla="*/ 0 w 554"/>
                <a:gd name="T15" fmla="*/ 88 h 178"/>
                <a:gd name="T16" fmla="*/ 3 w 554"/>
                <a:gd name="T17" fmla="*/ 107 h 178"/>
                <a:gd name="T18" fmla="*/ 7 w 554"/>
                <a:gd name="T19" fmla="*/ 123 h 178"/>
                <a:gd name="T20" fmla="*/ 25 w 554"/>
                <a:gd name="T21" fmla="*/ 151 h 178"/>
                <a:gd name="T22" fmla="*/ 40 w 554"/>
                <a:gd name="T23" fmla="*/ 162 h 178"/>
                <a:gd name="T24" fmla="*/ 55 w 554"/>
                <a:gd name="T25" fmla="*/ 170 h 178"/>
                <a:gd name="T26" fmla="*/ 70 w 554"/>
                <a:gd name="T27" fmla="*/ 175 h 178"/>
                <a:gd name="T28" fmla="*/ 88 w 554"/>
                <a:gd name="T29" fmla="*/ 178 h 178"/>
                <a:gd name="T30" fmla="*/ 465 w 554"/>
                <a:gd name="T31" fmla="*/ 178 h 178"/>
                <a:gd name="T32" fmla="*/ 484 w 554"/>
                <a:gd name="T33" fmla="*/ 175 h 178"/>
                <a:gd name="T34" fmla="*/ 498 w 554"/>
                <a:gd name="T35" fmla="*/ 170 h 178"/>
                <a:gd name="T36" fmla="*/ 513 w 554"/>
                <a:gd name="T37" fmla="*/ 162 h 178"/>
                <a:gd name="T38" fmla="*/ 528 w 554"/>
                <a:gd name="T39" fmla="*/ 151 h 178"/>
                <a:gd name="T40" fmla="*/ 547 w 554"/>
                <a:gd name="T41" fmla="*/ 123 h 178"/>
                <a:gd name="T42" fmla="*/ 554 w 554"/>
                <a:gd name="T43" fmla="*/ 107 h 178"/>
                <a:gd name="T44" fmla="*/ 554 w 554"/>
                <a:gd name="T45" fmla="*/ 88 h 178"/>
                <a:gd name="T46" fmla="*/ 554 w 554"/>
                <a:gd name="T47" fmla="*/ 68 h 178"/>
                <a:gd name="T48" fmla="*/ 547 w 554"/>
                <a:gd name="T49" fmla="*/ 52 h 178"/>
                <a:gd name="T50" fmla="*/ 528 w 554"/>
                <a:gd name="T51" fmla="*/ 24 h 178"/>
                <a:gd name="T52" fmla="*/ 513 w 554"/>
                <a:gd name="T53" fmla="*/ 13 h 178"/>
                <a:gd name="T54" fmla="*/ 498 w 554"/>
                <a:gd name="T55" fmla="*/ 8 h 178"/>
                <a:gd name="T56" fmla="*/ 484 w 554"/>
                <a:gd name="T57" fmla="*/ 2 h 178"/>
                <a:gd name="T58" fmla="*/ 465 w 554"/>
                <a:gd name="T59" fmla="*/ 0 h 178"/>
                <a:gd name="T60" fmla="*/ 88 w 554"/>
                <a:gd name="T61" fmla="*/ 0 h 1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4"/>
                <a:gd name="T94" fmla="*/ 0 h 178"/>
                <a:gd name="T95" fmla="*/ 554 w 554"/>
                <a:gd name="T96" fmla="*/ 178 h 1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4" h="178">
                  <a:moveTo>
                    <a:pt x="88" y="0"/>
                  </a:moveTo>
                  <a:lnTo>
                    <a:pt x="70" y="2"/>
                  </a:lnTo>
                  <a:lnTo>
                    <a:pt x="55" y="8"/>
                  </a:lnTo>
                  <a:lnTo>
                    <a:pt x="40" y="13"/>
                  </a:lnTo>
                  <a:lnTo>
                    <a:pt x="25" y="24"/>
                  </a:lnTo>
                  <a:lnTo>
                    <a:pt x="7" y="52"/>
                  </a:lnTo>
                  <a:lnTo>
                    <a:pt x="3" y="68"/>
                  </a:lnTo>
                  <a:lnTo>
                    <a:pt x="0" y="88"/>
                  </a:lnTo>
                  <a:lnTo>
                    <a:pt x="3" y="107"/>
                  </a:lnTo>
                  <a:lnTo>
                    <a:pt x="7" y="123"/>
                  </a:lnTo>
                  <a:lnTo>
                    <a:pt x="25" y="151"/>
                  </a:lnTo>
                  <a:lnTo>
                    <a:pt x="40" y="162"/>
                  </a:lnTo>
                  <a:lnTo>
                    <a:pt x="55" y="170"/>
                  </a:lnTo>
                  <a:lnTo>
                    <a:pt x="70" y="175"/>
                  </a:lnTo>
                  <a:lnTo>
                    <a:pt x="88" y="178"/>
                  </a:lnTo>
                  <a:lnTo>
                    <a:pt x="465" y="178"/>
                  </a:lnTo>
                  <a:lnTo>
                    <a:pt x="484" y="175"/>
                  </a:lnTo>
                  <a:lnTo>
                    <a:pt x="498" y="170"/>
                  </a:lnTo>
                  <a:lnTo>
                    <a:pt x="513" y="162"/>
                  </a:lnTo>
                  <a:lnTo>
                    <a:pt x="528" y="151"/>
                  </a:lnTo>
                  <a:lnTo>
                    <a:pt x="547" y="123"/>
                  </a:lnTo>
                  <a:lnTo>
                    <a:pt x="554" y="107"/>
                  </a:lnTo>
                  <a:lnTo>
                    <a:pt x="554" y="88"/>
                  </a:lnTo>
                  <a:lnTo>
                    <a:pt x="554" y="68"/>
                  </a:lnTo>
                  <a:lnTo>
                    <a:pt x="547" y="52"/>
                  </a:lnTo>
                  <a:lnTo>
                    <a:pt x="528" y="24"/>
                  </a:lnTo>
                  <a:lnTo>
                    <a:pt x="513" y="13"/>
                  </a:lnTo>
                  <a:lnTo>
                    <a:pt x="498" y="8"/>
                  </a:lnTo>
                  <a:lnTo>
                    <a:pt x="484" y="2"/>
                  </a:lnTo>
                  <a:lnTo>
                    <a:pt x="465" y="0"/>
                  </a:lnTo>
                  <a:lnTo>
                    <a:pt x="88" y="0"/>
                  </a:lnTo>
                  <a:close/>
                </a:path>
              </a:pathLst>
            </a:custGeom>
            <a:solidFill>
              <a:schemeClr val="accent1"/>
            </a:solidFill>
            <a:ln w="17463">
              <a:solidFill>
                <a:srgbClr val="000000"/>
              </a:solidFill>
              <a:round/>
              <a:headEnd/>
              <a:tailEnd/>
            </a:ln>
          </p:spPr>
          <p:txBody>
            <a:bodyPr/>
            <a:lstStyle/>
            <a:p>
              <a:endParaRPr lang="zh-CN" altLang="en-US"/>
            </a:p>
          </p:txBody>
        </p:sp>
        <p:sp>
          <p:nvSpPr>
            <p:cNvPr id="52242" name="Freeform 44"/>
            <p:cNvSpPr>
              <a:spLocks/>
            </p:cNvSpPr>
            <p:nvPr/>
          </p:nvSpPr>
          <p:spPr bwMode="auto">
            <a:xfrm>
              <a:off x="2885" y="722"/>
              <a:ext cx="555" cy="178"/>
            </a:xfrm>
            <a:custGeom>
              <a:avLst/>
              <a:gdLst>
                <a:gd name="T0" fmla="*/ 89 w 555"/>
                <a:gd name="T1" fmla="*/ 0 h 178"/>
                <a:gd name="T2" fmla="*/ 71 w 555"/>
                <a:gd name="T3" fmla="*/ 2 h 178"/>
                <a:gd name="T4" fmla="*/ 56 w 555"/>
                <a:gd name="T5" fmla="*/ 8 h 178"/>
                <a:gd name="T6" fmla="*/ 41 w 555"/>
                <a:gd name="T7" fmla="*/ 13 h 178"/>
                <a:gd name="T8" fmla="*/ 26 w 555"/>
                <a:gd name="T9" fmla="*/ 24 h 178"/>
                <a:gd name="T10" fmla="*/ 8 w 555"/>
                <a:gd name="T11" fmla="*/ 52 h 178"/>
                <a:gd name="T12" fmla="*/ 4 w 555"/>
                <a:gd name="T13" fmla="*/ 68 h 178"/>
                <a:gd name="T14" fmla="*/ 0 w 555"/>
                <a:gd name="T15" fmla="*/ 88 h 178"/>
                <a:gd name="T16" fmla="*/ 4 w 555"/>
                <a:gd name="T17" fmla="*/ 107 h 178"/>
                <a:gd name="T18" fmla="*/ 8 w 555"/>
                <a:gd name="T19" fmla="*/ 123 h 178"/>
                <a:gd name="T20" fmla="*/ 26 w 555"/>
                <a:gd name="T21" fmla="*/ 151 h 178"/>
                <a:gd name="T22" fmla="*/ 41 w 555"/>
                <a:gd name="T23" fmla="*/ 162 h 178"/>
                <a:gd name="T24" fmla="*/ 56 w 555"/>
                <a:gd name="T25" fmla="*/ 170 h 178"/>
                <a:gd name="T26" fmla="*/ 71 w 555"/>
                <a:gd name="T27" fmla="*/ 175 h 178"/>
                <a:gd name="T28" fmla="*/ 89 w 555"/>
                <a:gd name="T29" fmla="*/ 178 h 178"/>
                <a:gd name="T30" fmla="*/ 466 w 555"/>
                <a:gd name="T31" fmla="*/ 178 h 178"/>
                <a:gd name="T32" fmla="*/ 485 w 555"/>
                <a:gd name="T33" fmla="*/ 175 h 178"/>
                <a:gd name="T34" fmla="*/ 499 w 555"/>
                <a:gd name="T35" fmla="*/ 170 h 178"/>
                <a:gd name="T36" fmla="*/ 514 w 555"/>
                <a:gd name="T37" fmla="*/ 162 h 178"/>
                <a:gd name="T38" fmla="*/ 529 w 555"/>
                <a:gd name="T39" fmla="*/ 151 h 178"/>
                <a:gd name="T40" fmla="*/ 547 w 555"/>
                <a:gd name="T41" fmla="*/ 123 h 178"/>
                <a:gd name="T42" fmla="*/ 555 w 555"/>
                <a:gd name="T43" fmla="*/ 107 h 178"/>
                <a:gd name="T44" fmla="*/ 555 w 555"/>
                <a:gd name="T45" fmla="*/ 88 h 178"/>
                <a:gd name="T46" fmla="*/ 555 w 555"/>
                <a:gd name="T47" fmla="*/ 68 h 178"/>
                <a:gd name="T48" fmla="*/ 547 w 555"/>
                <a:gd name="T49" fmla="*/ 52 h 178"/>
                <a:gd name="T50" fmla="*/ 529 w 555"/>
                <a:gd name="T51" fmla="*/ 24 h 178"/>
                <a:gd name="T52" fmla="*/ 514 w 555"/>
                <a:gd name="T53" fmla="*/ 13 h 178"/>
                <a:gd name="T54" fmla="*/ 499 w 555"/>
                <a:gd name="T55" fmla="*/ 8 h 178"/>
                <a:gd name="T56" fmla="*/ 485 w 555"/>
                <a:gd name="T57" fmla="*/ 2 h 178"/>
                <a:gd name="T58" fmla="*/ 466 w 555"/>
                <a:gd name="T59" fmla="*/ 0 h 178"/>
                <a:gd name="T60" fmla="*/ 89 w 555"/>
                <a:gd name="T61" fmla="*/ 0 h 178"/>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555"/>
                <a:gd name="T94" fmla="*/ 0 h 178"/>
                <a:gd name="T95" fmla="*/ 555 w 555"/>
                <a:gd name="T96" fmla="*/ 178 h 178"/>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555" h="178">
                  <a:moveTo>
                    <a:pt x="89" y="0"/>
                  </a:moveTo>
                  <a:lnTo>
                    <a:pt x="71" y="2"/>
                  </a:lnTo>
                  <a:lnTo>
                    <a:pt x="56" y="8"/>
                  </a:lnTo>
                  <a:lnTo>
                    <a:pt x="41" y="13"/>
                  </a:lnTo>
                  <a:lnTo>
                    <a:pt x="26" y="24"/>
                  </a:lnTo>
                  <a:lnTo>
                    <a:pt x="8" y="52"/>
                  </a:lnTo>
                  <a:lnTo>
                    <a:pt x="4" y="68"/>
                  </a:lnTo>
                  <a:lnTo>
                    <a:pt x="0" y="88"/>
                  </a:lnTo>
                  <a:lnTo>
                    <a:pt x="4" y="107"/>
                  </a:lnTo>
                  <a:lnTo>
                    <a:pt x="8" y="123"/>
                  </a:lnTo>
                  <a:lnTo>
                    <a:pt x="26" y="151"/>
                  </a:lnTo>
                  <a:lnTo>
                    <a:pt x="41" y="162"/>
                  </a:lnTo>
                  <a:lnTo>
                    <a:pt x="56" y="170"/>
                  </a:lnTo>
                  <a:lnTo>
                    <a:pt x="71" y="175"/>
                  </a:lnTo>
                  <a:lnTo>
                    <a:pt x="89" y="178"/>
                  </a:lnTo>
                  <a:lnTo>
                    <a:pt x="466" y="178"/>
                  </a:lnTo>
                  <a:lnTo>
                    <a:pt x="485" y="175"/>
                  </a:lnTo>
                  <a:lnTo>
                    <a:pt x="499" y="170"/>
                  </a:lnTo>
                  <a:lnTo>
                    <a:pt x="514" y="162"/>
                  </a:lnTo>
                  <a:lnTo>
                    <a:pt x="529" y="151"/>
                  </a:lnTo>
                  <a:lnTo>
                    <a:pt x="547" y="123"/>
                  </a:lnTo>
                  <a:lnTo>
                    <a:pt x="555" y="107"/>
                  </a:lnTo>
                  <a:lnTo>
                    <a:pt x="555" y="88"/>
                  </a:lnTo>
                  <a:lnTo>
                    <a:pt x="555" y="68"/>
                  </a:lnTo>
                  <a:lnTo>
                    <a:pt x="547" y="52"/>
                  </a:lnTo>
                  <a:lnTo>
                    <a:pt x="529" y="24"/>
                  </a:lnTo>
                  <a:lnTo>
                    <a:pt x="514" y="13"/>
                  </a:lnTo>
                  <a:lnTo>
                    <a:pt x="499" y="8"/>
                  </a:lnTo>
                  <a:lnTo>
                    <a:pt x="485" y="2"/>
                  </a:lnTo>
                  <a:lnTo>
                    <a:pt x="466" y="0"/>
                  </a:lnTo>
                  <a:lnTo>
                    <a:pt x="89" y="0"/>
                  </a:lnTo>
                  <a:close/>
                </a:path>
              </a:pathLst>
            </a:custGeom>
            <a:solidFill>
              <a:schemeClr val="accent1"/>
            </a:solidFill>
            <a:ln w="17463">
              <a:solidFill>
                <a:srgbClr val="000000"/>
              </a:solidFill>
              <a:round/>
              <a:headEnd/>
              <a:tailEnd/>
            </a:ln>
          </p:spPr>
          <p:txBody>
            <a:bodyPr/>
            <a:lstStyle/>
            <a:p>
              <a:endParaRPr lang="zh-CN" altLang="en-US"/>
            </a:p>
          </p:txBody>
        </p:sp>
        <p:sp>
          <p:nvSpPr>
            <p:cNvPr id="52243" name="Rectangle 45"/>
            <p:cNvSpPr>
              <a:spLocks noChangeArrowheads="1"/>
            </p:cNvSpPr>
            <p:nvPr/>
          </p:nvSpPr>
          <p:spPr bwMode="auto">
            <a:xfrm>
              <a:off x="2697" y="1752"/>
              <a:ext cx="55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44" name="Rectangle 46"/>
            <p:cNvSpPr>
              <a:spLocks noChangeArrowheads="1"/>
            </p:cNvSpPr>
            <p:nvPr/>
          </p:nvSpPr>
          <p:spPr bwMode="auto">
            <a:xfrm>
              <a:off x="2882" y="1765"/>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a:solidFill>
                    <a:srgbClr val="000000"/>
                  </a:solidFill>
                  <a:latin typeface="宋体" pitchFamily="2" charset="-122"/>
                </a:rPr>
                <a:t>否</a:t>
              </a:r>
              <a:endParaRPr lang="zh-CN" altLang="en-US"/>
            </a:p>
          </p:txBody>
        </p:sp>
        <p:sp>
          <p:nvSpPr>
            <p:cNvPr id="52245" name="Rectangle 47"/>
            <p:cNvSpPr>
              <a:spLocks noChangeArrowheads="1"/>
            </p:cNvSpPr>
            <p:nvPr/>
          </p:nvSpPr>
          <p:spPr bwMode="auto">
            <a:xfrm>
              <a:off x="3658" y="1387"/>
              <a:ext cx="55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46" name="Rectangle 48"/>
            <p:cNvSpPr>
              <a:spLocks noChangeArrowheads="1"/>
            </p:cNvSpPr>
            <p:nvPr/>
          </p:nvSpPr>
          <p:spPr bwMode="auto">
            <a:xfrm>
              <a:off x="3843" y="1450"/>
              <a:ext cx="137"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700">
                  <a:solidFill>
                    <a:srgbClr val="000000"/>
                  </a:solidFill>
                  <a:latin typeface="宋体" pitchFamily="2" charset="-122"/>
                </a:rPr>
                <a:t>是</a:t>
              </a:r>
              <a:endParaRPr lang="zh-CN" altLang="en-US"/>
            </a:p>
          </p:txBody>
        </p:sp>
        <p:grpSp>
          <p:nvGrpSpPr>
            <p:cNvPr id="52247" name="Group 49"/>
            <p:cNvGrpSpPr>
              <a:grpSpLocks/>
            </p:cNvGrpSpPr>
            <p:nvPr/>
          </p:nvGrpSpPr>
          <p:grpSpPr bwMode="auto">
            <a:xfrm>
              <a:off x="3118" y="1796"/>
              <a:ext cx="88" cy="124"/>
              <a:chOff x="2519" y="1693"/>
              <a:chExt cx="78" cy="269"/>
            </a:xfrm>
          </p:grpSpPr>
          <p:sp>
            <p:nvSpPr>
              <p:cNvPr id="52299" name="Line 50"/>
              <p:cNvSpPr>
                <a:spLocks noChangeShapeType="1"/>
              </p:cNvSpPr>
              <p:nvPr/>
            </p:nvSpPr>
            <p:spPr bwMode="auto">
              <a:xfrm>
                <a:off x="2560" y="1693"/>
                <a:ext cx="1" cy="21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0" name="Freeform 51"/>
              <p:cNvSpPr>
                <a:spLocks/>
              </p:cNvSpPr>
              <p:nvPr/>
            </p:nvSpPr>
            <p:spPr bwMode="auto">
              <a:xfrm>
                <a:off x="2519" y="1905"/>
                <a:ext cx="78" cy="57"/>
              </a:xfrm>
              <a:custGeom>
                <a:avLst/>
                <a:gdLst>
                  <a:gd name="T0" fmla="*/ 0 w 78"/>
                  <a:gd name="T1" fmla="*/ 0 h 57"/>
                  <a:gd name="T2" fmla="*/ 41 w 78"/>
                  <a:gd name="T3" fmla="*/ 57 h 57"/>
                  <a:gd name="T4" fmla="*/ 78 w 78"/>
                  <a:gd name="T5" fmla="*/ 0 h 57"/>
                  <a:gd name="T6" fmla="*/ 0 w 78"/>
                  <a:gd name="T7" fmla="*/ 0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0"/>
                    </a:moveTo>
                    <a:lnTo>
                      <a:pt x="41" y="57"/>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48" name="Rectangle 52"/>
            <p:cNvSpPr>
              <a:spLocks noChangeArrowheads="1"/>
            </p:cNvSpPr>
            <p:nvPr/>
          </p:nvSpPr>
          <p:spPr bwMode="auto">
            <a:xfrm>
              <a:off x="4169" y="3154"/>
              <a:ext cx="90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left=mid+1</a:t>
              </a:r>
              <a:endParaRPr lang="en-US" altLang="zh-CN"/>
            </a:p>
          </p:txBody>
        </p:sp>
        <p:sp>
          <p:nvSpPr>
            <p:cNvPr id="52249" name="Rectangle 53"/>
            <p:cNvSpPr>
              <a:spLocks noChangeArrowheads="1"/>
            </p:cNvSpPr>
            <p:nvPr/>
          </p:nvSpPr>
          <p:spPr bwMode="auto">
            <a:xfrm>
              <a:off x="2748" y="3154"/>
              <a:ext cx="126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a:solidFill>
                    <a:srgbClr val="000000"/>
                  </a:solidFill>
                </a:rPr>
                <a:t>right=mid</a:t>
              </a:r>
              <a:r>
                <a:rPr lang="en-US" altLang="zh-CN">
                  <a:solidFill>
                    <a:srgbClr val="000000"/>
                  </a:solidFill>
                  <a:latin typeface="宋体" pitchFamily="2" charset="-122"/>
                </a:rPr>
                <a:t>-</a:t>
              </a:r>
              <a:r>
                <a:rPr lang="en-US" altLang="zh-CN">
                  <a:solidFill>
                    <a:srgbClr val="000000"/>
                  </a:solidFill>
                </a:rPr>
                <a:t>1</a:t>
              </a:r>
              <a:endParaRPr lang="en-US" altLang="zh-CN"/>
            </a:p>
          </p:txBody>
        </p:sp>
        <p:sp>
          <p:nvSpPr>
            <p:cNvPr id="52250" name="Rectangle 54"/>
            <p:cNvSpPr>
              <a:spLocks noChangeArrowheads="1"/>
            </p:cNvSpPr>
            <p:nvPr/>
          </p:nvSpPr>
          <p:spPr bwMode="auto">
            <a:xfrm>
              <a:off x="2834" y="3909"/>
              <a:ext cx="34"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700">
                  <a:solidFill>
                    <a:srgbClr val="000000"/>
                  </a:solidFill>
                </a:rPr>
                <a:t> </a:t>
              </a:r>
              <a:endParaRPr lang="en-US" altLang="zh-CN"/>
            </a:p>
          </p:txBody>
        </p:sp>
        <p:sp>
          <p:nvSpPr>
            <p:cNvPr id="52251" name="Rectangle 55"/>
            <p:cNvSpPr>
              <a:spLocks noChangeArrowheads="1"/>
            </p:cNvSpPr>
            <p:nvPr/>
          </p:nvSpPr>
          <p:spPr bwMode="auto">
            <a:xfrm>
              <a:off x="2974" y="3874"/>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latin typeface="宋体" pitchFamily="2" charset="-122"/>
                </a:rPr>
                <a:t>结束</a:t>
              </a:r>
              <a:endParaRPr lang="zh-CN" altLang="en-US" sz="2000"/>
            </a:p>
          </p:txBody>
        </p:sp>
        <p:grpSp>
          <p:nvGrpSpPr>
            <p:cNvPr id="52252" name="Group 56"/>
            <p:cNvGrpSpPr>
              <a:grpSpLocks/>
            </p:cNvGrpSpPr>
            <p:nvPr/>
          </p:nvGrpSpPr>
          <p:grpSpPr bwMode="auto">
            <a:xfrm>
              <a:off x="3114" y="3700"/>
              <a:ext cx="78" cy="178"/>
              <a:chOff x="2497" y="3817"/>
              <a:chExt cx="78" cy="178"/>
            </a:xfrm>
          </p:grpSpPr>
          <p:sp>
            <p:nvSpPr>
              <p:cNvPr id="52297" name="Line 57"/>
              <p:cNvSpPr>
                <a:spLocks noChangeShapeType="1"/>
              </p:cNvSpPr>
              <p:nvPr/>
            </p:nvSpPr>
            <p:spPr bwMode="auto">
              <a:xfrm>
                <a:off x="2538" y="3817"/>
                <a:ext cx="1" cy="12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Freeform 58"/>
              <p:cNvSpPr>
                <a:spLocks/>
              </p:cNvSpPr>
              <p:nvPr/>
            </p:nvSpPr>
            <p:spPr bwMode="auto">
              <a:xfrm>
                <a:off x="2497" y="3938"/>
                <a:ext cx="78" cy="57"/>
              </a:xfrm>
              <a:custGeom>
                <a:avLst/>
                <a:gdLst>
                  <a:gd name="T0" fmla="*/ 0 w 78"/>
                  <a:gd name="T1" fmla="*/ 0 h 57"/>
                  <a:gd name="T2" fmla="*/ 41 w 78"/>
                  <a:gd name="T3" fmla="*/ 57 h 57"/>
                  <a:gd name="T4" fmla="*/ 78 w 78"/>
                  <a:gd name="T5" fmla="*/ 0 h 57"/>
                  <a:gd name="T6" fmla="*/ 0 w 78"/>
                  <a:gd name="T7" fmla="*/ 0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0"/>
                    </a:moveTo>
                    <a:lnTo>
                      <a:pt x="41" y="57"/>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53" name="Rectangle 59"/>
            <p:cNvSpPr>
              <a:spLocks noChangeArrowheads="1"/>
            </p:cNvSpPr>
            <p:nvPr/>
          </p:nvSpPr>
          <p:spPr bwMode="auto">
            <a:xfrm>
              <a:off x="2745" y="1483"/>
              <a:ext cx="97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54" name="Rectangle 60"/>
            <p:cNvSpPr>
              <a:spLocks noChangeArrowheads="1"/>
            </p:cNvSpPr>
            <p:nvPr/>
          </p:nvSpPr>
          <p:spPr bwMode="auto">
            <a:xfrm>
              <a:off x="2786" y="1507"/>
              <a:ext cx="78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left&gt;right</a:t>
              </a:r>
              <a:endParaRPr lang="en-US" altLang="zh-CN"/>
            </a:p>
          </p:txBody>
        </p:sp>
        <p:sp>
          <p:nvSpPr>
            <p:cNvPr id="52255" name="Rectangle 61"/>
            <p:cNvSpPr>
              <a:spLocks noChangeArrowheads="1"/>
            </p:cNvSpPr>
            <p:nvPr/>
          </p:nvSpPr>
          <p:spPr bwMode="auto">
            <a:xfrm>
              <a:off x="2310" y="1023"/>
              <a:ext cx="22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a:solidFill>
                    <a:srgbClr val="000000"/>
                  </a:solidFill>
                </a:rPr>
                <a:t>left=0; right=n</a:t>
              </a:r>
              <a:r>
                <a:rPr lang="en-US" altLang="zh-CN">
                  <a:solidFill>
                    <a:srgbClr val="000000"/>
                  </a:solidFill>
                  <a:latin typeface="宋体" pitchFamily="2" charset="-122"/>
                </a:rPr>
                <a:t>-</a:t>
              </a:r>
              <a:r>
                <a:rPr lang="en-US" altLang="zh-CN">
                  <a:solidFill>
                    <a:srgbClr val="000000"/>
                  </a:solidFill>
                </a:rPr>
                <a:t>1; i=</a:t>
              </a:r>
              <a:r>
                <a:rPr lang="en-US" altLang="zh-CN">
                  <a:solidFill>
                    <a:srgbClr val="000000"/>
                  </a:solidFill>
                  <a:latin typeface="宋体" pitchFamily="2" charset="-122"/>
                </a:rPr>
                <a:t>-</a:t>
              </a:r>
              <a:r>
                <a:rPr lang="en-US" altLang="zh-CN">
                  <a:solidFill>
                    <a:srgbClr val="000000"/>
                  </a:solidFill>
                </a:rPr>
                <a:t>1</a:t>
              </a:r>
              <a:endParaRPr lang="en-US" altLang="zh-CN"/>
            </a:p>
          </p:txBody>
        </p:sp>
        <p:sp>
          <p:nvSpPr>
            <p:cNvPr id="52256" name="Rectangle 62"/>
            <p:cNvSpPr>
              <a:spLocks noChangeArrowheads="1"/>
            </p:cNvSpPr>
            <p:nvPr/>
          </p:nvSpPr>
          <p:spPr bwMode="auto">
            <a:xfrm>
              <a:off x="2135" y="1936"/>
              <a:ext cx="2081" cy="259"/>
            </a:xfrm>
            <a:prstGeom prst="rect">
              <a:avLst/>
            </a:prstGeom>
            <a:solidFill>
              <a:schemeClr val="accent2"/>
            </a:solidFill>
            <a:ln w="17463">
              <a:solidFill>
                <a:srgbClr val="000000"/>
              </a:solidFill>
              <a:miter lim="800000"/>
              <a:headEnd/>
              <a:tailEnd/>
            </a:ln>
          </p:spPr>
          <p:txBody>
            <a:bodyPr/>
            <a:lstStyle/>
            <a:p>
              <a:endParaRPr lang="zh-CN" altLang="en-US"/>
            </a:p>
          </p:txBody>
        </p:sp>
        <p:sp>
          <p:nvSpPr>
            <p:cNvPr id="52257" name="Rectangle 63"/>
            <p:cNvSpPr>
              <a:spLocks noChangeArrowheads="1"/>
            </p:cNvSpPr>
            <p:nvPr/>
          </p:nvSpPr>
          <p:spPr bwMode="auto">
            <a:xfrm>
              <a:off x="2410" y="1951"/>
              <a:ext cx="1667"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a:solidFill>
                    <a:srgbClr val="000000"/>
                  </a:solidFill>
                </a:rPr>
                <a:t>mid=(left+right)/2</a:t>
              </a:r>
              <a:endParaRPr lang="en-US" altLang="zh-CN"/>
            </a:p>
          </p:txBody>
        </p:sp>
        <p:sp>
          <p:nvSpPr>
            <p:cNvPr id="52258" name="Rectangle 64"/>
            <p:cNvSpPr>
              <a:spLocks noChangeArrowheads="1"/>
            </p:cNvSpPr>
            <p:nvPr/>
          </p:nvSpPr>
          <p:spPr bwMode="auto">
            <a:xfrm>
              <a:off x="2527" y="2331"/>
              <a:ext cx="123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59" name="Rectangle 65"/>
            <p:cNvSpPr>
              <a:spLocks noChangeArrowheads="1"/>
            </p:cNvSpPr>
            <p:nvPr/>
          </p:nvSpPr>
          <p:spPr bwMode="auto">
            <a:xfrm>
              <a:off x="2974" y="2344"/>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latin typeface="宋体" pitchFamily="2" charset="-122"/>
                </a:rPr>
                <a:t>比较</a:t>
              </a:r>
              <a:endParaRPr lang="zh-CN" altLang="en-US" sz="2000"/>
            </a:p>
          </p:txBody>
        </p:sp>
        <p:sp>
          <p:nvSpPr>
            <p:cNvPr id="52260" name="Rectangle 66"/>
            <p:cNvSpPr>
              <a:spLocks noChangeArrowheads="1"/>
            </p:cNvSpPr>
            <p:nvPr/>
          </p:nvSpPr>
          <p:spPr bwMode="auto">
            <a:xfrm>
              <a:off x="2763" y="2458"/>
              <a:ext cx="9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x</a:t>
              </a:r>
              <a:endParaRPr lang="en-US" altLang="zh-CN"/>
            </a:p>
          </p:txBody>
        </p:sp>
        <p:sp>
          <p:nvSpPr>
            <p:cNvPr id="52261" name="Rectangle 67"/>
            <p:cNvSpPr>
              <a:spLocks noChangeArrowheads="1"/>
            </p:cNvSpPr>
            <p:nvPr/>
          </p:nvSpPr>
          <p:spPr bwMode="auto">
            <a:xfrm>
              <a:off x="2885" y="2463"/>
              <a:ext cx="19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a:solidFill>
                    <a:srgbClr val="000000"/>
                  </a:solidFill>
                  <a:latin typeface="宋体" pitchFamily="2" charset="-122"/>
                </a:rPr>
                <a:t>与</a:t>
              </a:r>
              <a:endParaRPr lang="zh-CN" altLang="en-US"/>
            </a:p>
          </p:txBody>
        </p:sp>
        <p:sp>
          <p:nvSpPr>
            <p:cNvPr id="52262" name="Rectangle 68"/>
            <p:cNvSpPr>
              <a:spLocks noChangeArrowheads="1"/>
            </p:cNvSpPr>
            <p:nvPr/>
          </p:nvSpPr>
          <p:spPr bwMode="auto">
            <a:xfrm>
              <a:off x="3089" y="2458"/>
              <a:ext cx="544"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a[mid]</a:t>
              </a:r>
              <a:endParaRPr lang="en-US" altLang="zh-CN"/>
            </a:p>
          </p:txBody>
        </p:sp>
        <p:sp>
          <p:nvSpPr>
            <p:cNvPr id="52263" name="Line 72"/>
            <p:cNvSpPr>
              <a:spLocks noChangeShapeType="1"/>
            </p:cNvSpPr>
            <p:nvPr/>
          </p:nvSpPr>
          <p:spPr bwMode="auto">
            <a:xfrm>
              <a:off x="3152" y="2796"/>
              <a:ext cx="1" cy="1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Line 73"/>
            <p:cNvSpPr>
              <a:spLocks noChangeShapeType="1"/>
            </p:cNvSpPr>
            <p:nvPr/>
          </p:nvSpPr>
          <p:spPr bwMode="auto">
            <a:xfrm>
              <a:off x="1832" y="2925"/>
              <a:ext cx="2739"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65" name="Group 74"/>
            <p:cNvGrpSpPr>
              <a:grpSpLocks/>
            </p:cNvGrpSpPr>
            <p:nvPr/>
          </p:nvGrpSpPr>
          <p:grpSpPr bwMode="auto">
            <a:xfrm>
              <a:off x="1791" y="2928"/>
              <a:ext cx="78" cy="219"/>
              <a:chOff x="1192" y="3015"/>
              <a:chExt cx="78" cy="219"/>
            </a:xfrm>
          </p:grpSpPr>
          <p:sp>
            <p:nvSpPr>
              <p:cNvPr id="52295" name="Line 75"/>
              <p:cNvSpPr>
                <a:spLocks noChangeShapeType="1"/>
              </p:cNvSpPr>
              <p:nvPr/>
            </p:nvSpPr>
            <p:spPr bwMode="auto">
              <a:xfrm>
                <a:off x="1233" y="3015"/>
                <a:ext cx="1" cy="1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6" name="Freeform 76"/>
              <p:cNvSpPr>
                <a:spLocks/>
              </p:cNvSpPr>
              <p:nvPr/>
            </p:nvSpPr>
            <p:spPr bwMode="auto">
              <a:xfrm>
                <a:off x="1192" y="3177"/>
                <a:ext cx="78" cy="57"/>
              </a:xfrm>
              <a:custGeom>
                <a:avLst/>
                <a:gdLst>
                  <a:gd name="T0" fmla="*/ 0 w 78"/>
                  <a:gd name="T1" fmla="*/ 0 h 57"/>
                  <a:gd name="T2" fmla="*/ 41 w 78"/>
                  <a:gd name="T3" fmla="*/ 57 h 57"/>
                  <a:gd name="T4" fmla="*/ 78 w 78"/>
                  <a:gd name="T5" fmla="*/ 0 h 57"/>
                  <a:gd name="T6" fmla="*/ 0 w 78"/>
                  <a:gd name="T7" fmla="*/ 0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0"/>
                    </a:moveTo>
                    <a:lnTo>
                      <a:pt x="41" y="57"/>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66" name="Group 77"/>
            <p:cNvGrpSpPr>
              <a:grpSpLocks/>
            </p:cNvGrpSpPr>
            <p:nvPr/>
          </p:nvGrpSpPr>
          <p:grpSpPr bwMode="auto">
            <a:xfrm>
              <a:off x="3107" y="2925"/>
              <a:ext cx="78" cy="220"/>
              <a:chOff x="2508" y="3012"/>
              <a:chExt cx="78" cy="220"/>
            </a:xfrm>
          </p:grpSpPr>
          <p:sp>
            <p:nvSpPr>
              <p:cNvPr id="52293" name="Line 78"/>
              <p:cNvSpPr>
                <a:spLocks noChangeShapeType="1"/>
              </p:cNvSpPr>
              <p:nvPr/>
            </p:nvSpPr>
            <p:spPr bwMode="auto">
              <a:xfrm>
                <a:off x="2549" y="3012"/>
                <a:ext cx="1" cy="1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Freeform 79"/>
              <p:cNvSpPr>
                <a:spLocks/>
              </p:cNvSpPr>
              <p:nvPr/>
            </p:nvSpPr>
            <p:spPr bwMode="auto">
              <a:xfrm>
                <a:off x="2508" y="3174"/>
                <a:ext cx="78" cy="58"/>
              </a:xfrm>
              <a:custGeom>
                <a:avLst/>
                <a:gdLst>
                  <a:gd name="T0" fmla="*/ 0 w 78"/>
                  <a:gd name="T1" fmla="*/ 0 h 58"/>
                  <a:gd name="T2" fmla="*/ 41 w 78"/>
                  <a:gd name="T3" fmla="*/ 58 h 58"/>
                  <a:gd name="T4" fmla="*/ 78 w 78"/>
                  <a:gd name="T5" fmla="*/ 0 h 58"/>
                  <a:gd name="T6" fmla="*/ 0 w 78"/>
                  <a:gd name="T7" fmla="*/ 0 h 58"/>
                  <a:gd name="T8" fmla="*/ 0 60000 65536"/>
                  <a:gd name="T9" fmla="*/ 0 60000 65536"/>
                  <a:gd name="T10" fmla="*/ 0 60000 65536"/>
                  <a:gd name="T11" fmla="*/ 0 60000 65536"/>
                  <a:gd name="T12" fmla="*/ 0 w 78"/>
                  <a:gd name="T13" fmla="*/ 0 h 58"/>
                  <a:gd name="T14" fmla="*/ 78 w 78"/>
                  <a:gd name="T15" fmla="*/ 58 h 58"/>
                </a:gdLst>
                <a:ahLst/>
                <a:cxnLst>
                  <a:cxn ang="T8">
                    <a:pos x="T0" y="T1"/>
                  </a:cxn>
                  <a:cxn ang="T9">
                    <a:pos x="T2" y="T3"/>
                  </a:cxn>
                  <a:cxn ang="T10">
                    <a:pos x="T4" y="T5"/>
                  </a:cxn>
                  <a:cxn ang="T11">
                    <a:pos x="T6" y="T7"/>
                  </a:cxn>
                </a:cxnLst>
                <a:rect l="T12" t="T13" r="T14" b="T15"/>
                <a:pathLst>
                  <a:path w="78" h="58">
                    <a:moveTo>
                      <a:pt x="0" y="0"/>
                    </a:moveTo>
                    <a:lnTo>
                      <a:pt x="41" y="58"/>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52267" name="Group 80"/>
            <p:cNvGrpSpPr>
              <a:grpSpLocks/>
            </p:cNvGrpSpPr>
            <p:nvPr/>
          </p:nvGrpSpPr>
          <p:grpSpPr bwMode="auto">
            <a:xfrm>
              <a:off x="4522" y="2925"/>
              <a:ext cx="78" cy="220"/>
              <a:chOff x="3931" y="3012"/>
              <a:chExt cx="78" cy="220"/>
            </a:xfrm>
          </p:grpSpPr>
          <p:sp>
            <p:nvSpPr>
              <p:cNvPr id="52291" name="Line 81"/>
              <p:cNvSpPr>
                <a:spLocks noChangeShapeType="1"/>
              </p:cNvSpPr>
              <p:nvPr/>
            </p:nvSpPr>
            <p:spPr bwMode="auto">
              <a:xfrm>
                <a:off x="3972" y="3012"/>
                <a:ext cx="1" cy="16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Freeform 82"/>
              <p:cNvSpPr>
                <a:spLocks/>
              </p:cNvSpPr>
              <p:nvPr/>
            </p:nvSpPr>
            <p:spPr bwMode="auto">
              <a:xfrm>
                <a:off x="3931" y="3174"/>
                <a:ext cx="78" cy="58"/>
              </a:xfrm>
              <a:custGeom>
                <a:avLst/>
                <a:gdLst>
                  <a:gd name="T0" fmla="*/ 0 w 78"/>
                  <a:gd name="T1" fmla="*/ 0 h 58"/>
                  <a:gd name="T2" fmla="*/ 41 w 78"/>
                  <a:gd name="T3" fmla="*/ 58 h 58"/>
                  <a:gd name="T4" fmla="*/ 78 w 78"/>
                  <a:gd name="T5" fmla="*/ 0 h 58"/>
                  <a:gd name="T6" fmla="*/ 0 w 78"/>
                  <a:gd name="T7" fmla="*/ 0 h 58"/>
                  <a:gd name="T8" fmla="*/ 0 60000 65536"/>
                  <a:gd name="T9" fmla="*/ 0 60000 65536"/>
                  <a:gd name="T10" fmla="*/ 0 60000 65536"/>
                  <a:gd name="T11" fmla="*/ 0 60000 65536"/>
                  <a:gd name="T12" fmla="*/ 0 w 78"/>
                  <a:gd name="T13" fmla="*/ 0 h 58"/>
                  <a:gd name="T14" fmla="*/ 78 w 78"/>
                  <a:gd name="T15" fmla="*/ 58 h 58"/>
                </a:gdLst>
                <a:ahLst/>
                <a:cxnLst>
                  <a:cxn ang="T8">
                    <a:pos x="T0" y="T1"/>
                  </a:cxn>
                  <a:cxn ang="T9">
                    <a:pos x="T2" y="T3"/>
                  </a:cxn>
                  <a:cxn ang="T10">
                    <a:pos x="T4" y="T5"/>
                  </a:cxn>
                  <a:cxn ang="T11">
                    <a:pos x="T6" y="T7"/>
                  </a:cxn>
                </a:cxnLst>
                <a:rect l="T12" t="T13" r="T14" b="T15"/>
                <a:pathLst>
                  <a:path w="78" h="58">
                    <a:moveTo>
                      <a:pt x="0" y="0"/>
                    </a:moveTo>
                    <a:lnTo>
                      <a:pt x="41" y="58"/>
                    </a:lnTo>
                    <a:lnTo>
                      <a:pt x="7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68" name="Rectangle 83"/>
            <p:cNvSpPr>
              <a:spLocks noChangeArrowheads="1"/>
            </p:cNvSpPr>
            <p:nvPr/>
          </p:nvSpPr>
          <p:spPr bwMode="auto">
            <a:xfrm>
              <a:off x="1788" y="2853"/>
              <a:ext cx="110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69" name="Rectangle 84"/>
            <p:cNvSpPr>
              <a:spLocks noChangeArrowheads="1"/>
            </p:cNvSpPr>
            <p:nvPr/>
          </p:nvSpPr>
          <p:spPr bwMode="auto">
            <a:xfrm>
              <a:off x="1899" y="2933"/>
              <a:ext cx="7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x=a[mid]</a:t>
              </a:r>
              <a:endParaRPr lang="en-US" altLang="zh-CN"/>
            </a:p>
          </p:txBody>
        </p:sp>
        <p:sp>
          <p:nvSpPr>
            <p:cNvPr id="52270" name="Rectangle 85"/>
            <p:cNvSpPr>
              <a:spLocks noChangeArrowheads="1"/>
            </p:cNvSpPr>
            <p:nvPr/>
          </p:nvSpPr>
          <p:spPr bwMode="auto">
            <a:xfrm>
              <a:off x="3103" y="2853"/>
              <a:ext cx="1102"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71" name="Rectangle 86"/>
            <p:cNvSpPr>
              <a:spLocks noChangeArrowheads="1"/>
            </p:cNvSpPr>
            <p:nvPr/>
          </p:nvSpPr>
          <p:spPr bwMode="auto">
            <a:xfrm>
              <a:off x="3214" y="2933"/>
              <a:ext cx="7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x&lt;a[mid]</a:t>
              </a:r>
              <a:endParaRPr lang="en-US" altLang="zh-CN"/>
            </a:p>
          </p:txBody>
        </p:sp>
        <p:sp>
          <p:nvSpPr>
            <p:cNvPr id="52272" name="Rectangle 87"/>
            <p:cNvSpPr>
              <a:spLocks noChangeArrowheads="1"/>
            </p:cNvSpPr>
            <p:nvPr/>
          </p:nvSpPr>
          <p:spPr bwMode="auto">
            <a:xfrm>
              <a:off x="4497" y="2875"/>
              <a:ext cx="110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73" name="Rectangle 88"/>
            <p:cNvSpPr>
              <a:spLocks noChangeArrowheads="1"/>
            </p:cNvSpPr>
            <p:nvPr/>
          </p:nvSpPr>
          <p:spPr bwMode="auto">
            <a:xfrm>
              <a:off x="4608" y="2923"/>
              <a:ext cx="749"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a:solidFill>
                    <a:srgbClr val="000000"/>
                  </a:solidFill>
                </a:rPr>
                <a:t>x&gt;a[mid]</a:t>
              </a:r>
              <a:endParaRPr lang="en-US" altLang="zh-CN"/>
            </a:p>
          </p:txBody>
        </p:sp>
        <p:sp>
          <p:nvSpPr>
            <p:cNvPr id="52274" name="Rectangle 89"/>
            <p:cNvSpPr>
              <a:spLocks noChangeArrowheads="1"/>
            </p:cNvSpPr>
            <p:nvPr/>
          </p:nvSpPr>
          <p:spPr bwMode="auto">
            <a:xfrm>
              <a:off x="1292" y="3092"/>
              <a:ext cx="11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75" name="Rectangle 90"/>
            <p:cNvSpPr>
              <a:spLocks noChangeArrowheads="1"/>
            </p:cNvSpPr>
            <p:nvPr/>
          </p:nvSpPr>
          <p:spPr bwMode="auto">
            <a:xfrm>
              <a:off x="1636" y="3123"/>
              <a:ext cx="45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rPr>
                <a:t>i=mid;</a:t>
              </a:r>
              <a:endParaRPr lang="en-US" altLang="zh-CN" sz="2000"/>
            </a:p>
          </p:txBody>
        </p:sp>
        <p:sp>
          <p:nvSpPr>
            <p:cNvPr id="52276" name="Rectangle 91"/>
            <p:cNvSpPr>
              <a:spLocks noChangeArrowheads="1"/>
            </p:cNvSpPr>
            <p:nvPr/>
          </p:nvSpPr>
          <p:spPr bwMode="auto">
            <a:xfrm>
              <a:off x="1459" y="3269"/>
              <a:ext cx="8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000">
                  <a:solidFill>
                    <a:srgbClr val="000000"/>
                  </a:solidFill>
                </a:rPr>
                <a:t>left=right+1</a:t>
              </a:r>
              <a:endParaRPr lang="en-US" altLang="zh-CN" sz="2000"/>
            </a:p>
          </p:txBody>
        </p:sp>
        <p:sp>
          <p:nvSpPr>
            <p:cNvPr id="52277" name="Line 92"/>
            <p:cNvSpPr>
              <a:spLocks noChangeShapeType="1"/>
            </p:cNvSpPr>
            <p:nvPr/>
          </p:nvSpPr>
          <p:spPr bwMode="auto">
            <a:xfrm>
              <a:off x="1832" y="3444"/>
              <a:ext cx="1" cy="7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94"/>
            <p:cNvSpPr>
              <a:spLocks noChangeShapeType="1"/>
            </p:cNvSpPr>
            <p:nvPr/>
          </p:nvSpPr>
          <p:spPr bwMode="auto">
            <a:xfrm flipV="1">
              <a:off x="1832" y="3510"/>
              <a:ext cx="2783" cy="6"/>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95"/>
            <p:cNvSpPr>
              <a:spLocks noChangeShapeType="1"/>
            </p:cNvSpPr>
            <p:nvPr/>
          </p:nvSpPr>
          <p:spPr bwMode="auto">
            <a:xfrm>
              <a:off x="1211" y="3641"/>
              <a:ext cx="1937"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0" name="Line 96"/>
            <p:cNvSpPr>
              <a:spLocks noChangeShapeType="1"/>
            </p:cNvSpPr>
            <p:nvPr/>
          </p:nvSpPr>
          <p:spPr bwMode="auto">
            <a:xfrm>
              <a:off x="1211" y="1342"/>
              <a:ext cx="1" cy="229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2281" name="Group 97"/>
            <p:cNvGrpSpPr>
              <a:grpSpLocks/>
            </p:cNvGrpSpPr>
            <p:nvPr/>
          </p:nvGrpSpPr>
          <p:grpSpPr bwMode="auto">
            <a:xfrm>
              <a:off x="1211" y="1310"/>
              <a:ext cx="1926" cy="57"/>
              <a:chOff x="612" y="1199"/>
              <a:chExt cx="1926" cy="57"/>
            </a:xfrm>
          </p:grpSpPr>
          <p:sp>
            <p:nvSpPr>
              <p:cNvPr id="52289" name="Line 98"/>
              <p:cNvSpPr>
                <a:spLocks noChangeShapeType="1"/>
              </p:cNvSpPr>
              <p:nvPr/>
            </p:nvSpPr>
            <p:spPr bwMode="auto">
              <a:xfrm>
                <a:off x="612" y="1226"/>
                <a:ext cx="185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0" name="Freeform 99"/>
              <p:cNvSpPr>
                <a:spLocks/>
              </p:cNvSpPr>
              <p:nvPr/>
            </p:nvSpPr>
            <p:spPr bwMode="auto">
              <a:xfrm>
                <a:off x="2460" y="1199"/>
                <a:ext cx="78" cy="57"/>
              </a:xfrm>
              <a:custGeom>
                <a:avLst/>
                <a:gdLst>
                  <a:gd name="T0" fmla="*/ 0 w 78"/>
                  <a:gd name="T1" fmla="*/ 57 h 57"/>
                  <a:gd name="T2" fmla="*/ 78 w 78"/>
                  <a:gd name="T3" fmla="*/ 27 h 57"/>
                  <a:gd name="T4" fmla="*/ 0 w 78"/>
                  <a:gd name="T5" fmla="*/ 0 h 57"/>
                  <a:gd name="T6" fmla="*/ 0 w 78"/>
                  <a:gd name="T7" fmla="*/ 57 h 57"/>
                  <a:gd name="T8" fmla="*/ 0 60000 65536"/>
                  <a:gd name="T9" fmla="*/ 0 60000 65536"/>
                  <a:gd name="T10" fmla="*/ 0 60000 65536"/>
                  <a:gd name="T11" fmla="*/ 0 60000 65536"/>
                  <a:gd name="T12" fmla="*/ 0 w 78"/>
                  <a:gd name="T13" fmla="*/ 0 h 57"/>
                  <a:gd name="T14" fmla="*/ 78 w 78"/>
                  <a:gd name="T15" fmla="*/ 57 h 57"/>
                </a:gdLst>
                <a:ahLst/>
                <a:cxnLst>
                  <a:cxn ang="T8">
                    <a:pos x="T0" y="T1"/>
                  </a:cxn>
                  <a:cxn ang="T9">
                    <a:pos x="T2" y="T3"/>
                  </a:cxn>
                  <a:cxn ang="T10">
                    <a:pos x="T4" y="T5"/>
                  </a:cxn>
                  <a:cxn ang="T11">
                    <a:pos x="T6" y="T7"/>
                  </a:cxn>
                </a:cxnLst>
                <a:rect l="T12" t="T13" r="T14" b="T15"/>
                <a:pathLst>
                  <a:path w="78" h="57">
                    <a:moveTo>
                      <a:pt x="0" y="57"/>
                    </a:moveTo>
                    <a:lnTo>
                      <a:pt x="78" y="27"/>
                    </a:lnTo>
                    <a:lnTo>
                      <a:pt x="0" y="0"/>
                    </a:lnTo>
                    <a:lnTo>
                      <a:pt x="0"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52282" name="Line 100"/>
            <p:cNvSpPr>
              <a:spLocks noChangeShapeType="1"/>
            </p:cNvSpPr>
            <p:nvPr/>
          </p:nvSpPr>
          <p:spPr bwMode="auto">
            <a:xfrm>
              <a:off x="3758" y="1626"/>
              <a:ext cx="1664"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Rectangle 101"/>
            <p:cNvSpPr>
              <a:spLocks noChangeArrowheads="1"/>
            </p:cNvSpPr>
            <p:nvPr/>
          </p:nvSpPr>
          <p:spPr bwMode="auto">
            <a:xfrm>
              <a:off x="2745" y="571"/>
              <a:ext cx="835"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2284" name="Rectangle 103"/>
            <p:cNvSpPr>
              <a:spLocks noChangeArrowheads="1"/>
            </p:cNvSpPr>
            <p:nvPr/>
          </p:nvSpPr>
          <p:spPr bwMode="auto">
            <a:xfrm>
              <a:off x="2996" y="709"/>
              <a:ext cx="3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latin typeface="宋体" pitchFamily="2" charset="-122"/>
                </a:rPr>
                <a:t>开始</a:t>
              </a:r>
              <a:endParaRPr lang="zh-CN" altLang="en-US" sz="2000"/>
            </a:p>
          </p:txBody>
        </p:sp>
        <p:sp>
          <p:nvSpPr>
            <p:cNvPr id="52285" name="Line 107"/>
            <p:cNvSpPr>
              <a:spLocks noChangeShapeType="1"/>
            </p:cNvSpPr>
            <p:nvPr/>
          </p:nvSpPr>
          <p:spPr bwMode="auto">
            <a:xfrm>
              <a:off x="5422" y="1626"/>
              <a:ext cx="1" cy="2072"/>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6" name="Line 108"/>
            <p:cNvSpPr>
              <a:spLocks noChangeShapeType="1"/>
            </p:cNvSpPr>
            <p:nvPr/>
          </p:nvSpPr>
          <p:spPr bwMode="auto">
            <a:xfrm>
              <a:off x="3152" y="3697"/>
              <a:ext cx="2276"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Oval 109"/>
            <p:cNvSpPr>
              <a:spLocks noChangeArrowheads="1"/>
            </p:cNvSpPr>
            <p:nvPr/>
          </p:nvSpPr>
          <p:spPr bwMode="auto">
            <a:xfrm>
              <a:off x="3107" y="3494"/>
              <a:ext cx="78" cy="60"/>
            </a:xfrm>
            <a:prstGeom prst="ellipse">
              <a:avLst/>
            </a:prstGeom>
            <a:solidFill>
              <a:srgbClr val="000000"/>
            </a:solidFill>
            <a:ln w="17463">
              <a:solidFill>
                <a:srgbClr val="000000"/>
              </a:solidFill>
              <a:round/>
              <a:headEnd/>
              <a:tailEnd/>
            </a:ln>
          </p:spPr>
          <p:txBody>
            <a:bodyPr/>
            <a:lstStyle/>
            <a:p>
              <a:endParaRPr lang="zh-CN" altLang="en-US"/>
            </a:p>
          </p:txBody>
        </p:sp>
        <p:sp>
          <p:nvSpPr>
            <p:cNvPr id="52288" name="Oval 110"/>
            <p:cNvSpPr>
              <a:spLocks noChangeArrowheads="1"/>
            </p:cNvSpPr>
            <p:nvPr/>
          </p:nvSpPr>
          <p:spPr bwMode="auto">
            <a:xfrm>
              <a:off x="3107" y="2900"/>
              <a:ext cx="78" cy="61"/>
            </a:xfrm>
            <a:prstGeom prst="ellipse">
              <a:avLst/>
            </a:prstGeom>
            <a:solidFill>
              <a:srgbClr val="000000"/>
            </a:solidFill>
            <a:ln w="17463">
              <a:solidFill>
                <a:srgbClr val="000000"/>
              </a:solidFill>
              <a:round/>
              <a:headEnd/>
              <a:tailEnd/>
            </a:ln>
          </p:spPr>
          <p:txBody>
            <a:bodyPr/>
            <a:lstStyle/>
            <a:p>
              <a:endParaRPr lang="zh-CN" alt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3"/>
          <p:cNvSpPr txBox="1">
            <a:spLocks noGrp="1" noChangeArrowheads="1"/>
          </p:cNvSpPr>
          <p:nvPr/>
        </p:nvSpPr>
        <p:spPr bwMode="auto">
          <a:xfrm>
            <a:off x="7181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97382B52-ECFA-4D38-A9AE-6D04D2DE91F5}" type="slidenum">
              <a:rPr kumimoji="0" lang="en-US" altLang="zh-CN" sz="1400" b="1">
                <a:solidFill>
                  <a:srgbClr val="CCFFFF"/>
                </a:solidFill>
                <a:latin typeface="Tahoma" pitchFamily="34" charset="0"/>
              </a:rPr>
              <a:pPr algn="r" eaLnBrk="1" hangingPunct="1"/>
              <a:t>15</a:t>
            </a:fld>
            <a:endParaRPr kumimoji="0" lang="en-US" altLang="zh-CN" sz="1400" b="1">
              <a:solidFill>
                <a:srgbClr val="CCFFFF"/>
              </a:solidFill>
              <a:latin typeface="Tahoma" pitchFamily="34" charset="0"/>
            </a:endParaRPr>
          </a:p>
        </p:txBody>
      </p:sp>
      <p:sp>
        <p:nvSpPr>
          <p:cNvPr id="53251" name="Rectangle 2"/>
          <p:cNvSpPr>
            <a:spLocks noGrp="1" noChangeArrowheads="1"/>
          </p:cNvSpPr>
          <p:nvPr>
            <p:ph type="title" idx="4294967295"/>
          </p:nvPr>
        </p:nvSpPr>
        <p:spPr>
          <a:xfrm>
            <a:off x="323850" y="260350"/>
            <a:ext cx="8135938" cy="755650"/>
          </a:xfrm>
        </p:spPr>
        <p:txBody>
          <a:bodyPr/>
          <a:lstStyle/>
          <a:p>
            <a:r>
              <a:rPr lang="zh-CN" altLang="en-US" smtClean="0"/>
              <a:t>示例</a:t>
            </a:r>
            <a:r>
              <a:rPr lang="en-US" altLang="zh-CN" smtClean="0"/>
              <a:t>2  </a:t>
            </a:r>
            <a:r>
              <a:rPr lang="zh-CN" altLang="en-US" smtClean="0"/>
              <a:t>二分查找法</a:t>
            </a:r>
          </a:p>
        </p:txBody>
      </p:sp>
      <p:sp>
        <p:nvSpPr>
          <p:cNvPr id="53252" name="Rectangle 326"/>
          <p:cNvSpPr>
            <a:spLocks noChangeArrowheads="1"/>
          </p:cNvSpPr>
          <p:nvPr/>
        </p:nvSpPr>
        <p:spPr bwMode="auto">
          <a:xfrm>
            <a:off x="739775" y="1268413"/>
            <a:ext cx="63246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50000"/>
              </a:spcBef>
              <a:buClr>
                <a:srgbClr val="A50021"/>
              </a:buClr>
              <a:buSzPct val="75000"/>
            </a:pPr>
            <a:r>
              <a:rPr lang="zh-CN" altLang="en-US" sz="3200"/>
              <a:t>（</a:t>
            </a:r>
            <a:r>
              <a:rPr lang="en-US" altLang="zh-CN" sz="3200"/>
              <a:t>3</a:t>
            </a:r>
            <a:r>
              <a:rPr lang="zh-CN" altLang="en-US" sz="3200"/>
              <a:t>）</a:t>
            </a:r>
            <a:r>
              <a:rPr lang="zh-CN" altLang="en-US" sz="3200" b="1">
                <a:ea typeface="黑体" pitchFamily="49" charset="-122"/>
              </a:rPr>
              <a:t>类</a:t>
            </a:r>
            <a:r>
              <a:rPr lang="en-US" altLang="zh-CN" sz="3200" b="1">
                <a:ea typeface="黑体" pitchFamily="49" charset="-122"/>
              </a:rPr>
              <a:t>C/C++</a:t>
            </a:r>
            <a:r>
              <a:rPr lang="zh-CN" altLang="en-US" sz="3200" b="1">
                <a:ea typeface="黑体" pitchFamily="49" charset="-122"/>
              </a:rPr>
              <a:t>语言</a:t>
            </a:r>
            <a:r>
              <a:rPr lang="en-US" altLang="zh-CN" sz="3200" b="1">
                <a:ea typeface="黑体" pitchFamily="49" charset="-122"/>
              </a:rPr>
              <a:t> </a:t>
            </a:r>
            <a:r>
              <a:rPr lang="zh-CN" altLang="en-US" sz="3200" b="1">
                <a:ea typeface="黑体" pitchFamily="49" charset="-122"/>
              </a:rPr>
              <a:t>伪代码描述</a:t>
            </a:r>
            <a:endParaRPr lang="en-US" altLang="zh-CN" sz="3200" b="1">
              <a:ea typeface="黑体" pitchFamily="49" charset="-122"/>
            </a:endParaRPr>
          </a:p>
        </p:txBody>
      </p:sp>
      <p:sp>
        <p:nvSpPr>
          <p:cNvPr id="53253" name="Text Box 355"/>
          <p:cNvSpPr txBox="1">
            <a:spLocks noChangeArrowheads="1"/>
          </p:cNvSpPr>
          <p:nvPr/>
        </p:nvSpPr>
        <p:spPr bwMode="auto">
          <a:xfrm>
            <a:off x="739775" y="1889125"/>
            <a:ext cx="7789863"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a:ea typeface="黑体" pitchFamily="49" charset="-122"/>
              </a:rPr>
              <a:t> </a:t>
            </a:r>
            <a:r>
              <a:rPr lang="en-US" altLang="zh-CN" sz="2800" b="1">
                <a:ea typeface="黑体" pitchFamily="49" charset="-122"/>
              </a:rPr>
              <a:t>left</a:t>
            </a:r>
            <a:r>
              <a:rPr lang="zh-CN" altLang="en-US" sz="2800" b="1">
                <a:ea typeface="黑体" pitchFamily="49" charset="-122"/>
              </a:rPr>
              <a:t>＝</a:t>
            </a:r>
            <a:r>
              <a:rPr lang="en-US" altLang="zh-CN" sz="2800" b="1">
                <a:ea typeface="黑体" pitchFamily="49" charset="-122"/>
              </a:rPr>
              <a:t>0</a:t>
            </a:r>
            <a:r>
              <a:rPr lang="zh-CN" altLang="en-US" sz="2800" b="1">
                <a:ea typeface="黑体" pitchFamily="49" charset="-122"/>
              </a:rPr>
              <a:t>，</a:t>
            </a:r>
            <a:r>
              <a:rPr lang="en-US" altLang="zh-CN" sz="2800" b="1">
                <a:ea typeface="黑体" pitchFamily="49" charset="-122"/>
              </a:rPr>
              <a:t>right</a:t>
            </a:r>
            <a:r>
              <a:rPr lang="zh-CN" altLang="en-US" sz="2800" b="1">
                <a:ea typeface="黑体" pitchFamily="49" charset="-122"/>
              </a:rPr>
              <a:t>＝</a:t>
            </a:r>
            <a:r>
              <a:rPr lang="en-US" altLang="zh-CN" sz="2800" b="1">
                <a:ea typeface="黑体" pitchFamily="49" charset="-122"/>
              </a:rPr>
              <a:t>n</a:t>
            </a:r>
            <a:r>
              <a:rPr lang="en-US" altLang="zh-CN" sz="2800" b="1">
                <a:latin typeface="宋体" pitchFamily="2" charset="-122"/>
              </a:rPr>
              <a:t>-</a:t>
            </a:r>
            <a:r>
              <a:rPr lang="en-US" altLang="zh-CN" sz="2800" b="1">
                <a:ea typeface="黑体" pitchFamily="49" charset="-122"/>
              </a:rPr>
              <a:t>1;i=-1;</a:t>
            </a:r>
          </a:p>
          <a:p>
            <a:pPr eaLnBrk="1" hangingPunct="1"/>
            <a:r>
              <a:rPr lang="en-US" altLang="zh-CN" sz="2800" b="1">
                <a:ea typeface="黑体" pitchFamily="49" charset="-122"/>
              </a:rPr>
              <a:t>while (left&lt;=right)</a:t>
            </a:r>
          </a:p>
          <a:p>
            <a:pPr eaLnBrk="1" hangingPunct="1"/>
            <a:r>
              <a:rPr lang="en-US" altLang="zh-CN" sz="2800" b="1">
                <a:ea typeface="黑体" pitchFamily="49" charset="-122"/>
              </a:rPr>
              <a:t>  {mid=(left +right)/2;</a:t>
            </a:r>
          </a:p>
          <a:p>
            <a:pPr eaLnBrk="1" hangingPunct="1"/>
            <a:r>
              <a:rPr lang="en-US" altLang="zh-CN" sz="2800" b="1">
                <a:ea typeface="黑体" pitchFamily="49" charset="-122"/>
              </a:rPr>
              <a:t>if(x==a[mid</a:t>
            </a:r>
            <a:r>
              <a:rPr lang="en-US" altLang="zh-CN" b="1">
                <a:ea typeface="黑体" pitchFamily="49" charset="-122"/>
              </a:rPr>
              <a:t>])  </a:t>
            </a:r>
            <a:r>
              <a:rPr lang="zh-CN" altLang="en-US" b="1">
                <a:ea typeface="黑体" pitchFamily="49" charset="-122"/>
              </a:rPr>
              <a:t>找到了</a:t>
            </a:r>
            <a:r>
              <a:rPr lang="en-US" altLang="zh-CN" b="1">
                <a:ea typeface="黑体" pitchFamily="49" charset="-122"/>
              </a:rPr>
              <a:t>x</a:t>
            </a:r>
            <a:r>
              <a:rPr lang="zh-CN" altLang="en-US" b="1">
                <a:ea typeface="黑体" pitchFamily="49" charset="-122"/>
              </a:rPr>
              <a:t>，结束循环，获得</a:t>
            </a:r>
            <a:r>
              <a:rPr lang="en-US" altLang="zh-CN" b="1">
                <a:ea typeface="黑体" pitchFamily="49" charset="-122"/>
              </a:rPr>
              <a:t>x</a:t>
            </a:r>
            <a:r>
              <a:rPr lang="zh-CN" altLang="en-US" b="1">
                <a:ea typeface="黑体" pitchFamily="49" charset="-122"/>
              </a:rPr>
              <a:t>的下标</a:t>
            </a:r>
            <a:r>
              <a:rPr lang="en-US" altLang="zh-CN" b="1">
                <a:ea typeface="黑体" pitchFamily="49" charset="-122"/>
              </a:rPr>
              <a:t>mid;</a:t>
            </a:r>
            <a:endParaRPr lang="en-US" altLang="zh-CN" sz="2800" b="1">
              <a:ea typeface="黑体" pitchFamily="49" charset="-122"/>
            </a:endParaRPr>
          </a:p>
          <a:p>
            <a:pPr eaLnBrk="1" hangingPunct="1"/>
            <a:r>
              <a:rPr lang="en-US" altLang="zh-CN" sz="2800" b="1">
                <a:ea typeface="黑体" pitchFamily="49" charset="-122"/>
              </a:rPr>
              <a:t>   if(x&lt;a[mid])  right=mid</a:t>
            </a:r>
            <a:r>
              <a:rPr lang="en-US" altLang="zh-CN" sz="2800" b="1">
                <a:latin typeface="宋体" pitchFamily="2" charset="-122"/>
              </a:rPr>
              <a:t>-</a:t>
            </a:r>
            <a:r>
              <a:rPr lang="en-US" altLang="zh-CN" sz="2800" b="1">
                <a:ea typeface="黑体" pitchFamily="49" charset="-122"/>
              </a:rPr>
              <a:t>1;</a:t>
            </a:r>
          </a:p>
          <a:p>
            <a:pPr eaLnBrk="1" hangingPunct="1"/>
            <a:r>
              <a:rPr lang="en-US" altLang="zh-CN" sz="2800" b="1">
                <a:ea typeface="黑体" pitchFamily="49" charset="-122"/>
              </a:rPr>
              <a:t>   else  left=mid+1;</a:t>
            </a:r>
          </a:p>
          <a:p>
            <a:pPr eaLnBrk="1" hangingPunct="1"/>
            <a:r>
              <a:rPr lang="en-US" altLang="zh-CN" sz="2800" b="1">
                <a:ea typeface="黑体" pitchFamily="49" charset="-122"/>
              </a:rPr>
              <a:t>  }</a:t>
            </a:r>
          </a:p>
          <a:p>
            <a:pPr eaLnBrk="1" hangingPunct="1"/>
            <a:r>
              <a:rPr lang="en-US" altLang="zh-CN" sz="2800" b="1">
                <a:ea typeface="黑体" pitchFamily="49" charset="-122"/>
              </a:rPr>
              <a:t>if(i==-1) </a:t>
            </a:r>
            <a:r>
              <a:rPr lang="zh-CN" altLang="en-US" sz="2800" b="1">
                <a:ea typeface="黑体" pitchFamily="49" charset="-122"/>
              </a:rPr>
              <a:t>没找到</a:t>
            </a:r>
            <a:r>
              <a:rPr lang="en-US" altLang="zh-CN" sz="2800" b="1">
                <a:ea typeface="黑体" pitchFamily="49" charset="-122"/>
              </a:rPr>
              <a:t>x</a:t>
            </a:r>
            <a:r>
              <a:rPr lang="zh-CN" altLang="en-US" sz="2800" b="1">
                <a:ea typeface="黑体" pitchFamily="49" charset="-122"/>
              </a:rPr>
              <a:t>，返回</a:t>
            </a:r>
            <a:r>
              <a:rPr lang="en-US" altLang="zh-CN" sz="2800" b="1">
                <a:ea typeface="黑体" pitchFamily="49" charset="-122"/>
              </a:rPr>
              <a:t>-1;</a:t>
            </a:r>
          </a:p>
          <a:p>
            <a:pPr eaLnBrk="1" hangingPunct="1"/>
            <a:r>
              <a:rPr lang="en-US" altLang="zh-CN" sz="2800" b="1">
                <a:ea typeface="黑体" pitchFamily="49" charset="-122"/>
              </a:rPr>
              <a:t>else </a:t>
            </a:r>
            <a:r>
              <a:rPr lang="zh-CN" altLang="en-US" sz="2800" b="1">
                <a:ea typeface="黑体" pitchFamily="49" charset="-122"/>
              </a:rPr>
              <a:t>返回</a:t>
            </a:r>
            <a:r>
              <a:rPr lang="en-US" altLang="zh-CN" sz="2800" b="1">
                <a:ea typeface="黑体" pitchFamily="49" charset="-122"/>
              </a:rPr>
              <a:t>i</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3"/>
          <p:cNvSpPr>
            <a:spLocks noGrp="1" noChangeArrowheads="1"/>
          </p:cNvSpPr>
          <p:nvPr>
            <p:ph type="sldNum" sz="quarter" idx="4294967295"/>
          </p:nvPr>
        </p:nvSpPr>
        <p:spPr bwMode="auto">
          <a:xfrm>
            <a:off x="7181850" y="63960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2BDBA62-7CCF-4C79-A853-D57FCA1C36E6}" type="slidenum">
              <a:rPr kumimoji="0" lang="en-US" altLang="zh-CN" sz="1400" b="1">
                <a:solidFill>
                  <a:srgbClr val="CCFFFF"/>
                </a:solidFill>
                <a:latin typeface="Tahoma" pitchFamily="34" charset="0"/>
              </a:rPr>
              <a:pPr eaLnBrk="1" hangingPunct="1"/>
              <a:t>16</a:t>
            </a:fld>
            <a:endParaRPr kumimoji="0" lang="en-US" altLang="zh-CN" sz="1400" b="1">
              <a:solidFill>
                <a:srgbClr val="CCFFFF"/>
              </a:solidFill>
              <a:latin typeface="Tahoma" pitchFamily="34" charset="0"/>
            </a:endParaRPr>
          </a:p>
        </p:txBody>
      </p:sp>
      <p:sp>
        <p:nvSpPr>
          <p:cNvPr id="54275" name="Rectangle 2"/>
          <p:cNvSpPr>
            <a:spLocks noGrp="1" noChangeArrowheads="1"/>
          </p:cNvSpPr>
          <p:nvPr>
            <p:ph type="title"/>
          </p:nvPr>
        </p:nvSpPr>
        <p:spPr>
          <a:xfrm>
            <a:off x="827088" y="549275"/>
            <a:ext cx="7772400" cy="1143000"/>
          </a:xfrm>
        </p:spPr>
        <p:txBody>
          <a:bodyPr/>
          <a:lstStyle/>
          <a:p>
            <a:r>
              <a:rPr lang="en-US" altLang="zh-CN" smtClean="0"/>
              <a:t>3. </a:t>
            </a:r>
            <a:r>
              <a:rPr lang="zh-CN" altLang="en-US" smtClean="0"/>
              <a:t>三种描述形式对照</a:t>
            </a:r>
          </a:p>
        </p:txBody>
      </p:sp>
      <p:sp>
        <p:nvSpPr>
          <p:cNvPr id="54276" name="Rectangle 3"/>
          <p:cNvSpPr>
            <a:spLocks noGrp="1" noChangeArrowheads="1"/>
          </p:cNvSpPr>
          <p:nvPr>
            <p:ph type="body" idx="1"/>
          </p:nvPr>
        </p:nvSpPr>
        <p:spPr>
          <a:xfrm>
            <a:off x="684213" y="1916113"/>
            <a:ext cx="7980362" cy="4484687"/>
          </a:xfrm>
        </p:spPr>
        <p:txBody>
          <a:bodyPr/>
          <a:lstStyle/>
          <a:p>
            <a:r>
              <a:rPr lang="zh-CN" altLang="en-US" smtClean="0"/>
              <a:t>自然语言方式：简单易懂</a:t>
            </a:r>
            <a:endParaRPr lang="en-US" altLang="zh-CN" smtClean="0"/>
          </a:p>
          <a:p>
            <a:r>
              <a:rPr lang="zh-CN" altLang="en-US" smtClean="0"/>
              <a:t>框图：直观、结构性好</a:t>
            </a:r>
            <a:endParaRPr lang="en-US" altLang="zh-CN" smtClean="0"/>
          </a:p>
          <a:p>
            <a:r>
              <a:rPr lang="zh-CN" altLang="en-US" smtClean="0"/>
              <a:t>伪代码形式：突出算法主体，接近可上机调试代码</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455738" y="549275"/>
            <a:ext cx="7772400" cy="1143000"/>
          </a:xfrm>
        </p:spPr>
        <p:txBody>
          <a:bodyPr/>
          <a:lstStyle/>
          <a:p>
            <a:pPr eaLnBrk="1" hangingPunct="1"/>
            <a:r>
              <a:rPr lang="zh-CN" altLang="en-US" smtClean="0"/>
              <a:t>算法设计的要求 </a:t>
            </a:r>
          </a:p>
        </p:txBody>
      </p:sp>
      <p:sp>
        <p:nvSpPr>
          <p:cNvPr id="67587" name="Rectangle 3"/>
          <p:cNvSpPr>
            <a:spLocks noGrp="1" noChangeArrowheads="1"/>
          </p:cNvSpPr>
          <p:nvPr>
            <p:ph type="body" idx="1"/>
          </p:nvPr>
        </p:nvSpPr>
        <p:spPr>
          <a:xfrm>
            <a:off x="684213" y="2636838"/>
            <a:ext cx="4381500" cy="609600"/>
          </a:xfrm>
        </p:spPr>
        <p:txBody>
          <a:bodyPr/>
          <a:lstStyle/>
          <a:p>
            <a:pPr eaLnBrk="1" hangingPunct="1"/>
            <a:r>
              <a:rPr lang="en-US" altLang="zh-CN" sz="2800" b="1" smtClean="0">
                <a:solidFill>
                  <a:srgbClr val="CC3300"/>
                </a:solidFill>
                <a:latin typeface="宋体" pitchFamily="2" charset="-122"/>
              </a:rPr>
              <a:t>1、</a:t>
            </a:r>
            <a:r>
              <a:rPr lang="zh-CN" altLang="en-US" sz="2800" b="1" smtClean="0">
                <a:solidFill>
                  <a:srgbClr val="CC3300"/>
                </a:solidFill>
                <a:latin typeface="宋体" pitchFamily="2" charset="-122"/>
              </a:rPr>
              <a:t>正确性</a:t>
            </a:r>
            <a:r>
              <a:rPr lang="zh-CN" altLang="en-US" sz="2800" b="1" smtClean="0"/>
              <a:t> </a:t>
            </a:r>
          </a:p>
        </p:txBody>
      </p:sp>
      <p:sp>
        <p:nvSpPr>
          <p:cNvPr id="67593" name="Text Box 9"/>
          <p:cNvSpPr txBox="1">
            <a:spLocks noChangeArrowheads="1"/>
          </p:cNvSpPr>
          <p:nvPr/>
        </p:nvSpPr>
        <p:spPr bwMode="auto">
          <a:xfrm>
            <a:off x="5795963" y="2359025"/>
            <a:ext cx="2987675" cy="393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000" dirty="0" smtClean="0">
                <a:solidFill>
                  <a:schemeClr val="tx1">
                    <a:lumMod val="50000"/>
                  </a:schemeClr>
                </a:solidFill>
                <a:latin typeface="黑体" pitchFamily="49" charset="-122"/>
                <a:ea typeface="黑体" pitchFamily="49" charset="-122"/>
              </a:rPr>
              <a:t>例如要求</a:t>
            </a:r>
            <a:r>
              <a:rPr lang="en-US" altLang="zh-CN" sz="2000" dirty="0" smtClean="0">
                <a:solidFill>
                  <a:schemeClr val="tx1">
                    <a:lumMod val="50000"/>
                  </a:schemeClr>
                </a:solidFill>
                <a:latin typeface="黑体" pitchFamily="49" charset="-122"/>
                <a:ea typeface="黑体" pitchFamily="49" charset="-122"/>
              </a:rPr>
              <a:t>n</a:t>
            </a:r>
            <a:r>
              <a:rPr lang="zh-CN" altLang="en-US" sz="2000" dirty="0" smtClean="0">
                <a:solidFill>
                  <a:schemeClr val="tx1">
                    <a:lumMod val="50000"/>
                  </a:schemeClr>
                </a:solidFill>
                <a:latin typeface="黑体" pitchFamily="49" charset="-122"/>
                <a:ea typeface="黑体" pitchFamily="49" charset="-122"/>
              </a:rPr>
              <a:t>个数的最大值问题</a:t>
            </a:r>
          </a:p>
          <a:p>
            <a:pPr algn="just" eaLnBrk="1" hangingPunct="1">
              <a:spcBef>
                <a:spcPct val="50000"/>
              </a:spcBef>
              <a:defRPr/>
            </a:pPr>
            <a:r>
              <a:rPr lang="zh-CN" altLang="en-US" sz="2000" dirty="0" smtClean="0">
                <a:solidFill>
                  <a:schemeClr val="tx1">
                    <a:lumMod val="50000"/>
                  </a:schemeClr>
                </a:solidFill>
                <a:latin typeface="黑体" pitchFamily="49" charset="-122"/>
                <a:ea typeface="黑体" pitchFamily="49" charset="-122"/>
              </a:rPr>
              <a:t>给出算法如下：</a:t>
            </a:r>
          </a:p>
          <a:p>
            <a:pPr algn="just" eaLnBrk="1" hangingPunct="1">
              <a:spcBef>
                <a:spcPct val="50000"/>
              </a:spcBef>
              <a:defRPr/>
            </a:pPr>
            <a:r>
              <a:rPr lang="en-US" altLang="zh-CN" sz="2000" dirty="0" smtClean="0">
                <a:solidFill>
                  <a:schemeClr val="tx1">
                    <a:lumMod val="50000"/>
                  </a:schemeClr>
                </a:solidFill>
              </a:rPr>
              <a:t>max=0;</a:t>
            </a:r>
          </a:p>
          <a:p>
            <a:pPr algn="just" eaLnBrk="1" hangingPunct="1">
              <a:spcBef>
                <a:spcPct val="50000"/>
              </a:spcBef>
              <a:defRPr/>
            </a:pPr>
            <a:r>
              <a:rPr lang="en-US" altLang="zh-CN" sz="2000" dirty="0" smtClean="0">
                <a:solidFill>
                  <a:schemeClr val="tx1">
                    <a:lumMod val="50000"/>
                  </a:schemeClr>
                </a:solidFill>
              </a:rPr>
              <a:t>for(i=1 ;i&lt;= n ;i++) </a:t>
            </a:r>
          </a:p>
          <a:p>
            <a:pPr algn="just" eaLnBrk="1" hangingPunct="1">
              <a:spcBef>
                <a:spcPct val="50000"/>
              </a:spcBef>
              <a:defRPr/>
            </a:pPr>
            <a:r>
              <a:rPr lang="en-US" altLang="zh-CN" sz="2000" dirty="0" smtClean="0">
                <a:solidFill>
                  <a:schemeClr val="tx1">
                    <a:lumMod val="50000"/>
                  </a:schemeClr>
                </a:solidFill>
              </a:rPr>
              <a:t>{</a:t>
            </a:r>
          </a:p>
          <a:p>
            <a:pPr algn="just" eaLnBrk="1" hangingPunct="1">
              <a:spcBef>
                <a:spcPct val="50000"/>
              </a:spcBef>
              <a:defRPr/>
            </a:pPr>
            <a:r>
              <a:rPr lang="en-US" altLang="zh-CN" sz="2000" dirty="0" err="1" smtClean="0">
                <a:solidFill>
                  <a:schemeClr val="tx1">
                    <a:lumMod val="50000"/>
                  </a:schemeClr>
                </a:solidFill>
              </a:rPr>
              <a:t>cin</a:t>
            </a:r>
            <a:r>
              <a:rPr lang="en-US" altLang="zh-CN" sz="2000" dirty="0" smtClean="0">
                <a:solidFill>
                  <a:schemeClr val="tx1">
                    <a:lumMod val="50000"/>
                  </a:schemeClr>
                </a:solidFill>
              </a:rPr>
              <a:t>&gt;&gt;x; </a:t>
            </a:r>
          </a:p>
          <a:p>
            <a:pPr algn="just" eaLnBrk="1" hangingPunct="1">
              <a:spcBef>
                <a:spcPct val="50000"/>
              </a:spcBef>
              <a:defRPr/>
            </a:pPr>
            <a:r>
              <a:rPr lang="en-US" altLang="zh-CN" sz="2000" dirty="0" smtClean="0">
                <a:solidFill>
                  <a:schemeClr val="tx1">
                    <a:lumMod val="50000"/>
                  </a:schemeClr>
                </a:solidFill>
              </a:rPr>
              <a:t>if (x&gt;max)  max=x;</a:t>
            </a:r>
          </a:p>
          <a:p>
            <a:pPr algn="just" eaLnBrk="1" hangingPunct="1">
              <a:spcBef>
                <a:spcPct val="50000"/>
              </a:spcBef>
              <a:defRPr/>
            </a:pPr>
            <a:r>
              <a:rPr lang="en-US" altLang="zh-CN" sz="2000" dirty="0" smtClean="0">
                <a:solidFill>
                  <a:schemeClr val="tx1">
                    <a:lumMod val="50000"/>
                  </a:schemeClr>
                </a:solidFill>
              </a:rPr>
              <a:t>}</a:t>
            </a:r>
          </a:p>
        </p:txBody>
      </p:sp>
      <p:sp>
        <p:nvSpPr>
          <p:cNvPr id="9" name="Rectangle 3"/>
          <p:cNvSpPr txBox="1">
            <a:spLocks noChangeArrowheads="1"/>
          </p:cNvSpPr>
          <p:nvPr/>
        </p:nvSpPr>
        <p:spPr bwMode="auto">
          <a:xfrm>
            <a:off x="1255713" y="1905000"/>
            <a:ext cx="67691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rgbClr val="A50021"/>
              </a:buClr>
              <a:buSzPct val="75000"/>
              <a:buFont typeface="Wingdings" pitchFamily="2" charset="2"/>
              <a:buNone/>
            </a:pPr>
            <a:r>
              <a:rPr lang="zh-CN" altLang="en-US" sz="2800"/>
              <a:t>什么样的算法才算是好算法呢？</a:t>
            </a:r>
          </a:p>
        </p:txBody>
      </p:sp>
      <p:pic>
        <p:nvPicPr>
          <p:cNvPr id="141315" name="Picture 3" descr="C:\Users\Administrator\Desktop\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549400"/>
            <a:ext cx="989012"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962025" y="3716338"/>
            <a:ext cx="4572000" cy="1938337"/>
          </a:xfrm>
          <a:prstGeom prst="rect">
            <a:avLst/>
          </a:prstGeom>
        </p:spPr>
        <p:txBody>
          <a:bodyPr>
            <a:spAutoFit/>
          </a:bodyPr>
          <a:lstStyle/>
          <a:p>
            <a:pPr>
              <a:defRPr/>
            </a:pPr>
            <a:r>
              <a:rPr lang="zh-CN" altLang="en-US" dirty="0">
                <a:solidFill>
                  <a:schemeClr val="tx1">
                    <a:lumMod val="50000"/>
                  </a:schemeClr>
                </a:solidFill>
                <a:latin typeface="黑体" pitchFamily="49" charset="-122"/>
                <a:ea typeface="黑体" pitchFamily="49" charset="-122"/>
              </a:rPr>
              <a:t>正确性</a:t>
            </a:r>
            <a:r>
              <a:rPr lang="en-US" altLang="zh-CN" dirty="0">
                <a:solidFill>
                  <a:schemeClr val="tx1">
                    <a:lumMod val="50000"/>
                  </a:schemeClr>
                </a:solidFill>
                <a:latin typeface="黑体" pitchFamily="49" charset="-122"/>
                <a:ea typeface="黑体" pitchFamily="49" charset="-122"/>
              </a:rPr>
              <a:t>:</a:t>
            </a:r>
          </a:p>
          <a:p>
            <a:pPr>
              <a:defRPr/>
            </a:pPr>
            <a:r>
              <a:rPr lang="zh-CN" altLang="en-US" dirty="0">
                <a:solidFill>
                  <a:schemeClr val="tx1">
                    <a:lumMod val="50000"/>
                  </a:schemeClr>
                </a:solidFill>
                <a:latin typeface="黑体" pitchFamily="49" charset="-122"/>
                <a:ea typeface="黑体" pitchFamily="49" charset="-122"/>
              </a:rPr>
              <a:t>正确性是算法的最基本的要求。</a:t>
            </a:r>
            <a:endParaRPr lang="en-US" altLang="zh-CN" dirty="0">
              <a:solidFill>
                <a:schemeClr val="tx1">
                  <a:lumMod val="50000"/>
                </a:schemeClr>
              </a:solidFill>
              <a:latin typeface="黑体" pitchFamily="49" charset="-122"/>
              <a:ea typeface="黑体" pitchFamily="49" charset="-122"/>
            </a:endParaRPr>
          </a:p>
          <a:p>
            <a:pPr>
              <a:defRPr/>
            </a:pPr>
            <a:endParaRPr lang="en-US" altLang="zh-CN" dirty="0">
              <a:solidFill>
                <a:schemeClr val="tx1">
                  <a:lumMod val="50000"/>
                </a:schemeClr>
              </a:solidFill>
              <a:latin typeface="黑体" pitchFamily="49" charset="-122"/>
              <a:ea typeface="黑体" pitchFamily="49" charset="-122"/>
            </a:endParaRPr>
          </a:p>
          <a:p>
            <a:pPr>
              <a:defRPr/>
            </a:pPr>
            <a:r>
              <a:rPr lang="zh-CN" altLang="en-US" dirty="0">
                <a:solidFill>
                  <a:schemeClr val="tx1">
                    <a:lumMod val="50000"/>
                  </a:schemeClr>
                </a:solidFill>
                <a:latin typeface="黑体" pitchFamily="49" charset="-122"/>
                <a:ea typeface="黑体" pitchFamily="49" charset="-122"/>
              </a:rPr>
              <a:t>算法应该能正确反映问题的需求、能够得到问题的正确答案。</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6"/>
                                        </p:tgtEl>
                                        <p:attrNameLst>
                                          <p:attrName>style.visibility</p:attrName>
                                        </p:attrNameLst>
                                      </p:cBhvr>
                                      <p:to>
                                        <p:strVal val="visible"/>
                                      </p:to>
                                    </p:set>
                                    <p:anim calcmode="lin" valueType="num">
                                      <p:cBhvr additive="base">
                                        <p:cTn id="7" dur="500" fill="hold"/>
                                        <p:tgtEl>
                                          <p:spTgt spid="57346"/>
                                        </p:tgtEl>
                                        <p:attrNameLst>
                                          <p:attrName>ppt_x</p:attrName>
                                        </p:attrNameLst>
                                      </p:cBhvr>
                                      <p:tavLst>
                                        <p:tav tm="0">
                                          <p:val>
                                            <p:strVal val="#ppt_x"/>
                                          </p:val>
                                        </p:tav>
                                        <p:tav tm="100000">
                                          <p:val>
                                            <p:strVal val="#ppt_x"/>
                                          </p:val>
                                        </p:tav>
                                      </p:tavLst>
                                    </p:anim>
                                    <p:anim calcmode="lin" valueType="num">
                                      <p:cBhvr additive="base">
                                        <p:cTn id="8" dur="500" fill="hold"/>
                                        <p:tgtEl>
                                          <p:spTgt spid="573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1315"/>
                                        </p:tgtEl>
                                        <p:attrNameLst>
                                          <p:attrName>style.visibility</p:attrName>
                                        </p:attrNameLst>
                                      </p:cBhvr>
                                      <p:to>
                                        <p:strVal val="visible"/>
                                      </p:to>
                                    </p:set>
                                    <p:anim calcmode="lin" valueType="num">
                                      <p:cBhvr additive="base">
                                        <p:cTn id="13" dur="500" fill="hold"/>
                                        <p:tgtEl>
                                          <p:spTgt spid="141315"/>
                                        </p:tgtEl>
                                        <p:attrNameLst>
                                          <p:attrName>ppt_x</p:attrName>
                                        </p:attrNameLst>
                                      </p:cBhvr>
                                      <p:tavLst>
                                        <p:tav tm="0">
                                          <p:val>
                                            <p:strVal val="#ppt_x"/>
                                          </p:val>
                                        </p:tav>
                                        <p:tav tm="100000">
                                          <p:val>
                                            <p:strVal val="#ppt_x"/>
                                          </p:val>
                                        </p:tav>
                                      </p:tavLst>
                                    </p:anim>
                                    <p:anim calcmode="lin" valueType="num">
                                      <p:cBhvr additive="base">
                                        <p:cTn id="14" dur="500" fill="hold"/>
                                        <p:tgtEl>
                                          <p:spTgt spid="14131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67587">
                                            <p:txEl>
                                              <p:pRg st="0" end="0"/>
                                            </p:txEl>
                                          </p:spTgt>
                                        </p:tgtEl>
                                        <p:attrNameLst>
                                          <p:attrName>style.visibility</p:attrName>
                                        </p:attrNameLst>
                                      </p:cBhvr>
                                      <p:to>
                                        <p:strVal val="visible"/>
                                      </p:to>
                                    </p:set>
                                    <p:anim calcmode="lin" valueType="num">
                                      <p:cBhvr additive="base">
                                        <p:cTn id="23"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67593"/>
                                        </p:tgtEl>
                                        <p:attrNameLst>
                                          <p:attrName>style.visibility</p:attrName>
                                        </p:attrNameLst>
                                      </p:cBhvr>
                                      <p:to>
                                        <p:strVal val="visible"/>
                                      </p:to>
                                    </p:set>
                                    <p:anim calcmode="lin" valueType="num">
                                      <p:cBhvr additive="base">
                                        <p:cTn id="35" dur="500" fill="hold"/>
                                        <p:tgtEl>
                                          <p:spTgt spid="67593"/>
                                        </p:tgtEl>
                                        <p:attrNameLst>
                                          <p:attrName>ppt_x</p:attrName>
                                        </p:attrNameLst>
                                      </p:cBhvr>
                                      <p:tavLst>
                                        <p:tav tm="0">
                                          <p:val>
                                            <p:strVal val="1+#ppt_w/2"/>
                                          </p:val>
                                        </p:tav>
                                        <p:tav tm="100000">
                                          <p:val>
                                            <p:strVal val="#ppt_x"/>
                                          </p:val>
                                        </p:tav>
                                      </p:tavLst>
                                    </p:anim>
                                    <p:anim calcmode="lin" valueType="num">
                                      <p:cBhvr additive="base">
                                        <p:cTn id="36" dur="500" fill="hold"/>
                                        <p:tgtEl>
                                          <p:spTgt spid="6759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P spid="67587" grpId="0" build="p" autoUpdateAnimBg="0"/>
      <p:bldP spid="67593" grpId="0" autoUpdateAnimBg="0"/>
      <p:bldP spid="9"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549275"/>
            <a:ext cx="8424862" cy="6237288"/>
          </a:xfrm>
        </p:spPr>
        <p:txBody>
          <a:bodyPr/>
          <a:lstStyle/>
          <a:p>
            <a:pPr marL="0" indent="0">
              <a:buFont typeface="Wingdings" pitchFamily="2" charset="2"/>
              <a:buNone/>
            </a:pPr>
            <a:r>
              <a:rPr lang="zh-CN" altLang="en-US" dirty="0" smtClean="0"/>
              <a:t>算法的</a:t>
            </a:r>
            <a:r>
              <a:rPr lang="en-US" altLang="zh-CN" dirty="0" smtClean="0"/>
              <a:t>“</a:t>
            </a:r>
            <a:r>
              <a:rPr lang="zh-CN" altLang="en-US" dirty="0" smtClean="0"/>
              <a:t>正确</a:t>
            </a:r>
            <a:r>
              <a:rPr lang="en-US" altLang="zh-CN" dirty="0" smtClean="0"/>
              <a:t>”</a:t>
            </a:r>
            <a:r>
              <a:rPr lang="zh-CN" altLang="en-US" dirty="0" smtClean="0"/>
              <a:t>通常在含义上可以分为以下</a:t>
            </a:r>
            <a:r>
              <a:rPr lang="zh-CN" altLang="en-US" b="1" dirty="0" smtClean="0">
                <a:solidFill>
                  <a:srgbClr val="C00000"/>
                </a:solidFill>
              </a:rPr>
              <a:t>四个层次</a:t>
            </a:r>
            <a:r>
              <a:rPr lang="zh-CN" altLang="en-US" dirty="0" smtClean="0"/>
              <a:t>：</a:t>
            </a:r>
          </a:p>
          <a:p>
            <a:pPr marL="0" indent="0">
              <a:buFont typeface="Wingdings" pitchFamily="2" charset="2"/>
              <a:buNone/>
            </a:pPr>
            <a:r>
              <a:rPr lang="zh-CN" altLang="en-US" dirty="0" smtClean="0"/>
              <a:t>    </a:t>
            </a:r>
            <a:r>
              <a:rPr lang="en-US" altLang="zh-CN" dirty="0" smtClean="0"/>
              <a:t>1、</a:t>
            </a:r>
            <a:r>
              <a:rPr lang="zh-CN" altLang="en-US" dirty="0" smtClean="0"/>
              <a:t>依据算法编制的程序没有语法错误。</a:t>
            </a:r>
          </a:p>
          <a:p>
            <a:pPr marL="0" indent="0">
              <a:buFont typeface="Wingdings" pitchFamily="2" charset="2"/>
              <a:buNone/>
            </a:pPr>
            <a:r>
              <a:rPr lang="zh-CN" altLang="en-US" dirty="0" smtClean="0"/>
              <a:t>    </a:t>
            </a:r>
            <a:r>
              <a:rPr lang="en-US" altLang="zh-CN" dirty="0" smtClean="0"/>
              <a:t>2、</a:t>
            </a:r>
            <a:r>
              <a:rPr lang="zh-CN" altLang="en-US" dirty="0" smtClean="0"/>
              <a:t>依据算法编制的程序对于几组输入数据能够得到满足要求的输出结果。</a:t>
            </a:r>
          </a:p>
          <a:p>
            <a:pPr marL="0" indent="0">
              <a:buFont typeface="Wingdings" pitchFamily="2" charset="2"/>
              <a:buNone/>
            </a:pPr>
            <a:r>
              <a:rPr lang="zh-CN" altLang="en-US" dirty="0" smtClean="0"/>
              <a:t>    </a:t>
            </a:r>
            <a:r>
              <a:rPr lang="en-US" altLang="zh-CN" dirty="0" smtClean="0"/>
              <a:t>3、</a:t>
            </a:r>
            <a:r>
              <a:rPr lang="zh-CN" altLang="en-US" dirty="0" smtClean="0"/>
              <a:t>依据算法编制的程序对于精心挑选较为苛刻的几组输入数据也能够得到满意的结果。</a:t>
            </a:r>
          </a:p>
          <a:p>
            <a:pPr marL="0" indent="0">
              <a:buFont typeface="Wingdings" pitchFamily="2" charset="2"/>
              <a:buNone/>
            </a:pPr>
            <a:r>
              <a:rPr lang="zh-CN" altLang="en-US" dirty="0" smtClean="0"/>
              <a:t>    </a:t>
            </a:r>
            <a:r>
              <a:rPr lang="en-US" altLang="zh-CN" dirty="0" smtClean="0"/>
              <a:t>4、</a:t>
            </a:r>
            <a:r>
              <a:rPr lang="zh-CN" altLang="en-US" dirty="0" smtClean="0"/>
              <a:t>算法程序对于所有符合要求的测试数据都有正确的输出结果。</a:t>
            </a:r>
          </a:p>
          <a:p>
            <a:pPr marL="0" indent="0">
              <a:buFont typeface="Wingdings" pitchFamily="2" charset="2"/>
              <a:buNone/>
            </a:pPr>
            <a:r>
              <a:rPr lang="zh-CN" altLang="en-US" sz="2400" dirty="0" smtClean="0"/>
              <a:t>一般认为达到层次</a:t>
            </a:r>
            <a:r>
              <a:rPr lang="en-US" altLang="zh-CN" sz="2400" dirty="0" smtClean="0"/>
              <a:t>3</a:t>
            </a:r>
            <a:r>
              <a:rPr lang="zh-CN" altLang="en-US" sz="2400" dirty="0" smtClean="0"/>
              <a:t>是作为衡量程序正确性的标准。</a:t>
            </a:r>
            <a:endParaRPr lang="en-US" altLang="zh-CN" sz="2400" dirty="0" smtClean="0"/>
          </a:p>
          <a:p>
            <a:pPr marL="0" indent="0">
              <a:buFont typeface="Wingdings" pitchFamily="2" charset="2"/>
              <a:buNone/>
            </a:pPr>
            <a:r>
              <a:rPr lang="zh-CN" altLang="en-US" sz="2400" dirty="0" smtClean="0"/>
              <a:t>达到层次</a:t>
            </a:r>
            <a:r>
              <a:rPr lang="en-US" altLang="zh-CN" sz="2400" dirty="0" smtClean="0"/>
              <a:t>4</a:t>
            </a:r>
            <a:r>
              <a:rPr lang="zh-CN" altLang="en-US" sz="2400" dirty="0" smtClean="0"/>
              <a:t>是很困难的，因为我们几乎不可能逐一验证所有的输入。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63600" y="765175"/>
            <a:ext cx="7772400" cy="1143000"/>
          </a:xfrm>
        </p:spPr>
        <p:txBody>
          <a:bodyPr/>
          <a:lstStyle/>
          <a:p>
            <a:pPr eaLnBrk="1" hangingPunct="1"/>
            <a:r>
              <a:rPr lang="zh-CN" altLang="en-US" smtClean="0"/>
              <a:t>算法设计的要求 </a:t>
            </a:r>
          </a:p>
        </p:txBody>
      </p:sp>
      <p:sp>
        <p:nvSpPr>
          <p:cNvPr id="67587" name="Rectangle 3"/>
          <p:cNvSpPr>
            <a:spLocks noGrp="1" noChangeArrowheads="1"/>
          </p:cNvSpPr>
          <p:nvPr>
            <p:ph type="body" idx="1"/>
          </p:nvPr>
        </p:nvSpPr>
        <p:spPr>
          <a:xfrm>
            <a:off x="900113" y="2492375"/>
            <a:ext cx="6048375" cy="720725"/>
          </a:xfrm>
        </p:spPr>
        <p:txBody>
          <a:bodyPr/>
          <a:lstStyle/>
          <a:p>
            <a:pPr marL="0" indent="0" eaLnBrk="1" hangingPunct="1">
              <a:buFont typeface="Wingdings" pitchFamily="2" charset="2"/>
              <a:buNone/>
            </a:pPr>
            <a:r>
              <a:rPr lang="en-US" altLang="zh-CN" sz="2800" b="1" smtClean="0">
                <a:solidFill>
                  <a:srgbClr val="CC3300"/>
                </a:solidFill>
                <a:latin typeface="宋体" pitchFamily="2" charset="-122"/>
              </a:rPr>
              <a:t>2、</a:t>
            </a:r>
          </a:p>
        </p:txBody>
      </p:sp>
      <p:sp>
        <p:nvSpPr>
          <p:cNvPr id="2" name="矩形 1"/>
          <p:cNvSpPr>
            <a:spLocks noChangeArrowheads="1"/>
          </p:cNvSpPr>
          <p:nvPr/>
        </p:nvSpPr>
        <p:spPr bwMode="auto">
          <a:xfrm>
            <a:off x="1476375" y="25654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solidFill>
                  <a:srgbClr val="CC3300"/>
                </a:solidFill>
                <a:latin typeface="宋体" pitchFamily="2" charset="-122"/>
              </a:rPr>
              <a:t>可读性</a:t>
            </a:r>
            <a:endParaRPr lang="en-US" altLang="zh-CN" b="1">
              <a:solidFill>
                <a:srgbClr val="CC3300"/>
              </a:solidFill>
              <a:latin typeface="宋体" pitchFamily="2" charset="-122"/>
            </a:endParaRPr>
          </a:p>
        </p:txBody>
      </p:sp>
      <p:sp>
        <p:nvSpPr>
          <p:cNvPr id="3" name="矩形 2"/>
          <p:cNvSpPr>
            <a:spLocks noChangeArrowheads="1"/>
          </p:cNvSpPr>
          <p:nvPr/>
        </p:nvSpPr>
        <p:spPr bwMode="auto">
          <a:xfrm>
            <a:off x="971550" y="3422650"/>
            <a:ext cx="655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latin typeface="黑体" pitchFamily="49" charset="-122"/>
                <a:ea typeface="黑体" pitchFamily="49" charset="-122"/>
              </a:rPr>
              <a:t>设计算法的也是为了便于阅读、理解和交流。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2"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dirty="0" smtClean="0">
                <a:latin typeface="宋体" pitchFamily="2" charset="-122"/>
              </a:rPr>
              <a:t>算法</a:t>
            </a:r>
            <a:r>
              <a:rPr lang="zh-CN" altLang="en-US" dirty="0" smtClean="0"/>
              <a:t> </a:t>
            </a:r>
          </a:p>
        </p:txBody>
      </p:sp>
      <p:sp>
        <p:nvSpPr>
          <p:cNvPr id="39939" name="Rectangle 3"/>
          <p:cNvSpPr>
            <a:spLocks noGrp="1" noChangeArrowheads="1"/>
          </p:cNvSpPr>
          <p:nvPr>
            <p:ph type="body" idx="1"/>
          </p:nvPr>
        </p:nvSpPr>
        <p:spPr>
          <a:xfrm>
            <a:off x="1042988" y="2133600"/>
            <a:ext cx="7772400" cy="4114800"/>
          </a:xfrm>
        </p:spPr>
        <p:txBody>
          <a:bodyPr/>
          <a:lstStyle/>
          <a:p>
            <a:pPr eaLnBrk="1" hangingPunct="1"/>
            <a:r>
              <a:rPr lang="zh-CN" altLang="en-US" b="1" dirty="0" smtClean="0">
                <a:solidFill>
                  <a:srgbClr val="002060"/>
                </a:solidFill>
              </a:rPr>
              <a:t>算法定义 </a:t>
            </a:r>
          </a:p>
          <a:p>
            <a:pPr eaLnBrk="1" hangingPunct="1"/>
            <a:r>
              <a:rPr lang="zh-CN" altLang="en-US" b="1" dirty="0" smtClean="0">
                <a:solidFill>
                  <a:srgbClr val="002060"/>
                </a:solidFill>
              </a:rPr>
              <a:t>算法</a:t>
            </a:r>
            <a:r>
              <a:rPr lang="zh-CN" altLang="en-US" b="1" dirty="0" smtClean="0">
                <a:solidFill>
                  <a:srgbClr val="002060"/>
                </a:solidFill>
              </a:rPr>
              <a:t>的</a:t>
            </a:r>
            <a:r>
              <a:rPr lang="zh-CN" altLang="en-US" b="1" dirty="0">
                <a:solidFill>
                  <a:srgbClr val="002060"/>
                </a:solidFill>
              </a:rPr>
              <a:t>五个基本</a:t>
            </a:r>
            <a:r>
              <a:rPr lang="zh-CN" altLang="en-US" b="1" dirty="0" smtClean="0">
                <a:solidFill>
                  <a:srgbClr val="002060"/>
                </a:solidFill>
              </a:rPr>
              <a:t>特性 </a:t>
            </a:r>
            <a:endParaRPr lang="zh-CN" altLang="en-US" b="1" dirty="0" smtClean="0">
              <a:solidFill>
                <a:srgbClr val="002060"/>
              </a:solidFill>
            </a:endParaRPr>
          </a:p>
          <a:p>
            <a:pPr eaLnBrk="1" hangingPunct="1"/>
            <a:r>
              <a:rPr lang="zh-CN" altLang="en-US" b="1" dirty="0" smtClean="0">
                <a:solidFill>
                  <a:srgbClr val="002060"/>
                </a:solidFill>
              </a:rPr>
              <a:t>算法描述的工具</a:t>
            </a:r>
            <a:endParaRPr lang="en-US" altLang="zh-CN" b="1" dirty="0" smtClean="0">
              <a:solidFill>
                <a:srgbClr val="002060"/>
              </a:solidFill>
            </a:endParaRPr>
          </a:p>
          <a:p>
            <a:pPr eaLnBrk="1" hangingPunct="1"/>
            <a:r>
              <a:rPr lang="zh-CN" altLang="en-US" b="1" dirty="0" smtClean="0">
                <a:solidFill>
                  <a:srgbClr val="002060"/>
                </a:solidFill>
              </a:rPr>
              <a:t>算法设计的要求</a:t>
            </a:r>
            <a:endParaRPr lang="en-US" altLang="zh-CN" b="1" dirty="0" smtClean="0">
              <a:solidFill>
                <a:srgbClr val="002060"/>
              </a:solidFill>
            </a:endParaRPr>
          </a:p>
          <a:p>
            <a:pPr eaLnBrk="1" hangingPunct="1"/>
            <a:r>
              <a:rPr lang="zh-CN" altLang="en-US" b="1" dirty="0" smtClean="0">
                <a:solidFill>
                  <a:srgbClr val="002060"/>
                </a:solidFill>
              </a:rPr>
              <a:t>对算法作性能评价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863600" y="765175"/>
            <a:ext cx="7772400" cy="1143000"/>
          </a:xfrm>
        </p:spPr>
        <p:txBody>
          <a:bodyPr/>
          <a:lstStyle/>
          <a:p>
            <a:pPr eaLnBrk="1" hangingPunct="1"/>
            <a:r>
              <a:rPr lang="zh-CN" altLang="en-US" smtClean="0"/>
              <a:t>算法设计的要求 </a:t>
            </a:r>
          </a:p>
        </p:txBody>
      </p:sp>
      <p:sp>
        <p:nvSpPr>
          <p:cNvPr id="67587" name="Rectangle 3"/>
          <p:cNvSpPr>
            <a:spLocks noGrp="1" noChangeArrowheads="1"/>
          </p:cNvSpPr>
          <p:nvPr>
            <p:ph type="body" idx="1"/>
          </p:nvPr>
        </p:nvSpPr>
        <p:spPr>
          <a:xfrm>
            <a:off x="900113" y="2492375"/>
            <a:ext cx="7272337" cy="720725"/>
          </a:xfrm>
        </p:spPr>
        <p:txBody>
          <a:bodyPr/>
          <a:lstStyle/>
          <a:p>
            <a:pPr marL="0" indent="0" eaLnBrk="1" hangingPunct="1">
              <a:buFont typeface="Wingdings" pitchFamily="2" charset="2"/>
              <a:buNone/>
            </a:pPr>
            <a:r>
              <a:rPr lang="en-US" altLang="zh-CN" sz="2800" b="1" smtClean="0">
                <a:solidFill>
                  <a:srgbClr val="CC3300"/>
                </a:solidFill>
                <a:latin typeface="宋体" pitchFamily="2" charset="-122"/>
              </a:rPr>
              <a:t>3、</a:t>
            </a:r>
            <a:r>
              <a:rPr lang="zh-CN" altLang="en-US" sz="2800" b="1" smtClean="0">
                <a:solidFill>
                  <a:srgbClr val="CC3300"/>
                </a:solidFill>
                <a:latin typeface="宋体" pitchFamily="2" charset="-122"/>
              </a:rPr>
              <a:t>健壮性</a:t>
            </a:r>
            <a:endParaRPr lang="en-US" altLang="zh-CN" sz="2800" b="1" smtClean="0">
              <a:solidFill>
                <a:srgbClr val="CC3300"/>
              </a:solidFill>
              <a:latin typeface="宋体" pitchFamily="2" charset="-122"/>
            </a:endParaRPr>
          </a:p>
          <a:p>
            <a:pPr marL="0" indent="0" eaLnBrk="1" hangingPunct="1">
              <a:buFont typeface="Wingdings" pitchFamily="2" charset="2"/>
              <a:buNone/>
            </a:pPr>
            <a:endParaRPr lang="en-US" altLang="zh-CN" sz="2800" b="1" smtClean="0">
              <a:solidFill>
                <a:srgbClr val="CC3300"/>
              </a:solidFill>
              <a:latin typeface="宋体" pitchFamily="2" charset="-122"/>
            </a:endParaRPr>
          </a:p>
          <a:p>
            <a:pPr marL="0" indent="0" eaLnBrk="1" hangingPunct="1">
              <a:buFont typeface="Wingdings" pitchFamily="2" charset="2"/>
              <a:buNone/>
            </a:pPr>
            <a:r>
              <a:rPr lang="zh-CN" altLang="en-US" sz="2800" b="1" smtClean="0"/>
              <a:t>当输入数据不合法时，算法也能做出恰当的反映，而不是产生异常或莫名其妙的结果。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7587">
                                            <p:txEl>
                                              <p:pRg st="2" end="2"/>
                                            </p:txEl>
                                          </p:spTgt>
                                        </p:tgtEl>
                                        <p:attrNameLst>
                                          <p:attrName>style.visibility</p:attrName>
                                        </p:attrNameLst>
                                      </p:cBhvr>
                                      <p:to>
                                        <p:strVal val="visible"/>
                                      </p:to>
                                    </p:set>
                                    <p:anim calcmode="lin" valueType="num">
                                      <p:cBhvr additive="base">
                                        <p:cTn id="13" dur="500" fill="hold"/>
                                        <p:tgtEl>
                                          <p:spTgt spid="67587">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758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63600" y="765175"/>
            <a:ext cx="7772400" cy="1143000"/>
          </a:xfrm>
        </p:spPr>
        <p:txBody>
          <a:bodyPr/>
          <a:lstStyle/>
          <a:p>
            <a:pPr eaLnBrk="1" hangingPunct="1"/>
            <a:r>
              <a:rPr lang="zh-CN" altLang="en-US" smtClean="0"/>
              <a:t>算法设计的要求 </a:t>
            </a:r>
          </a:p>
        </p:txBody>
      </p:sp>
      <p:sp>
        <p:nvSpPr>
          <p:cNvPr id="67587" name="Rectangle 3"/>
          <p:cNvSpPr>
            <a:spLocks noGrp="1" noChangeArrowheads="1"/>
          </p:cNvSpPr>
          <p:nvPr>
            <p:ph type="body" idx="1"/>
          </p:nvPr>
        </p:nvSpPr>
        <p:spPr>
          <a:xfrm>
            <a:off x="900113" y="2492375"/>
            <a:ext cx="7272337" cy="720725"/>
          </a:xfrm>
        </p:spPr>
        <p:txBody>
          <a:bodyPr/>
          <a:lstStyle/>
          <a:p>
            <a:pPr marL="0" indent="0" eaLnBrk="1" hangingPunct="1">
              <a:buFont typeface="Wingdings" pitchFamily="2" charset="2"/>
              <a:buNone/>
            </a:pPr>
            <a:r>
              <a:rPr lang="en-US" altLang="zh-CN" sz="2800" b="1" smtClean="0">
                <a:solidFill>
                  <a:srgbClr val="CC3300"/>
                </a:solidFill>
                <a:latin typeface="宋体" pitchFamily="2" charset="-122"/>
              </a:rPr>
              <a:t>4、</a:t>
            </a:r>
            <a:r>
              <a:rPr lang="zh-CN" altLang="en-US" sz="2800" b="1" smtClean="0">
                <a:solidFill>
                  <a:srgbClr val="CC3300"/>
                </a:solidFill>
                <a:latin typeface="宋体" pitchFamily="2" charset="-122"/>
              </a:rPr>
              <a:t>高效率和低存储量</a:t>
            </a:r>
            <a:endParaRPr lang="en-US" altLang="zh-CN" sz="2800" b="1" smtClean="0">
              <a:solidFill>
                <a:srgbClr val="CC3300"/>
              </a:solidFill>
              <a:latin typeface="宋体" pitchFamily="2" charset="-122"/>
            </a:endParaRPr>
          </a:p>
          <a:p>
            <a:pPr marL="0" indent="0" eaLnBrk="1" hangingPunct="1">
              <a:buFont typeface="Wingdings" pitchFamily="2" charset="2"/>
              <a:buNone/>
            </a:pPr>
            <a:endParaRPr lang="en-US" altLang="zh-CN" sz="2800" b="1" smtClean="0">
              <a:solidFill>
                <a:srgbClr val="CC3300"/>
              </a:solidFill>
              <a:latin typeface="宋体" pitchFamily="2" charset="-122"/>
            </a:endParaRPr>
          </a:p>
        </p:txBody>
      </p:sp>
      <p:sp>
        <p:nvSpPr>
          <p:cNvPr id="4" name="Rectangle 3"/>
          <p:cNvSpPr txBox="1">
            <a:spLocks noChangeArrowheads="1"/>
          </p:cNvSpPr>
          <p:nvPr/>
        </p:nvSpPr>
        <p:spPr bwMode="auto">
          <a:xfrm>
            <a:off x="827088" y="3933825"/>
            <a:ext cx="7489825" cy="151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rgbClr val="A50021"/>
              </a:buClr>
              <a:buSzPct val="75000"/>
              <a:buFont typeface="Wingdings" pitchFamily="2" charset="2"/>
              <a:buNone/>
            </a:pPr>
            <a:r>
              <a:rPr lang="zh-CN" altLang="en-US" sz="2800" b="1">
                <a:latin typeface="宋体" pitchFamily="2" charset="-122"/>
              </a:rPr>
              <a:t>高效率：较短的执行时间</a:t>
            </a:r>
            <a:endParaRPr lang="en-US" altLang="zh-CN" sz="2800" b="1">
              <a:latin typeface="宋体" pitchFamily="2" charset="-122"/>
            </a:endParaRPr>
          </a:p>
          <a:p>
            <a:pPr eaLnBrk="1" hangingPunct="1">
              <a:spcBef>
                <a:spcPct val="20000"/>
              </a:spcBef>
              <a:buClr>
                <a:srgbClr val="A50021"/>
              </a:buClr>
              <a:buSzPct val="75000"/>
              <a:buFont typeface="Wingdings" pitchFamily="2" charset="2"/>
              <a:buNone/>
            </a:pPr>
            <a:r>
              <a:rPr lang="zh-CN" altLang="en-US" sz="2800" b="1">
                <a:latin typeface="宋体" pitchFamily="2" charset="-122"/>
              </a:rPr>
              <a:t>低存储量：占用较少的存储空间</a:t>
            </a:r>
            <a:endParaRPr lang="en-US" altLang="zh-CN" sz="2800" b="1">
              <a:latin typeface="宋体" pitchFamily="2" charset="-122"/>
            </a:endParaRPr>
          </a:p>
          <a:p>
            <a:pPr eaLnBrk="1" hangingPunct="1">
              <a:spcBef>
                <a:spcPct val="20000"/>
              </a:spcBef>
              <a:buClr>
                <a:srgbClr val="A50021"/>
              </a:buClr>
              <a:buSzPct val="75000"/>
              <a:buFont typeface="Wingdings" pitchFamily="2" charset="2"/>
              <a:buNone/>
            </a:pPr>
            <a:endParaRPr lang="en-US" altLang="zh-CN" sz="2800" b="1">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anim calcmode="lin" valueType="num">
                                      <p:cBhvr additive="base">
                                        <p:cTn id="7" dur="500" fill="hold"/>
                                        <p:tgtEl>
                                          <p:spTgt spid="675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758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utoUpdateAnimBg="0"/>
      <p:bldP spid="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963613" y="260350"/>
            <a:ext cx="7772400" cy="1143000"/>
          </a:xfrm>
        </p:spPr>
        <p:txBody>
          <a:bodyPr/>
          <a:lstStyle/>
          <a:p>
            <a:pPr eaLnBrk="1" hangingPunct="1"/>
            <a:r>
              <a:rPr lang="zh-CN" altLang="en-US" dirty="0" smtClean="0">
                <a:latin typeface="宋体" pitchFamily="2" charset="-122"/>
                <a:cs typeface="Times New Roman" pitchFamily="18" charset="0"/>
              </a:rPr>
              <a:t>算法执行时间</a:t>
            </a:r>
          </a:p>
        </p:txBody>
      </p:sp>
      <p:sp>
        <p:nvSpPr>
          <p:cNvPr id="71683" name="Rectangle 3"/>
          <p:cNvSpPr>
            <a:spLocks noGrp="1" noChangeArrowheads="1"/>
          </p:cNvSpPr>
          <p:nvPr>
            <p:ph type="body" idx="1"/>
          </p:nvPr>
        </p:nvSpPr>
        <p:spPr>
          <a:xfrm>
            <a:off x="1066800" y="1916832"/>
            <a:ext cx="7770813" cy="2232248"/>
          </a:xfrm>
        </p:spPr>
        <p:txBody>
          <a:bodyPr/>
          <a:lstStyle/>
          <a:p>
            <a:pPr eaLnBrk="1" hangingPunct="1">
              <a:lnSpc>
                <a:spcPct val="90000"/>
              </a:lnSpc>
              <a:defRPr/>
            </a:pPr>
            <a:r>
              <a:rPr lang="zh-CN" altLang="en-US" sz="2800" b="1" dirty="0" smtClean="0">
                <a:solidFill>
                  <a:srgbClr val="FF00FF"/>
                </a:solidFill>
                <a:latin typeface="宋体" pitchFamily="2" charset="-122"/>
              </a:rPr>
              <a:t>定义</a:t>
            </a:r>
            <a:r>
              <a:rPr lang="zh-CN" altLang="en-US" sz="2800" dirty="0" smtClean="0">
                <a:solidFill>
                  <a:srgbClr val="FF00FF"/>
                </a:solidFill>
                <a:latin typeface="宋体" pitchFamily="2" charset="-122"/>
              </a:rPr>
              <a:t>：</a:t>
            </a:r>
          </a:p>
          <a:p>
            <a:pPr eaLnBrk="1" hangingPunct="1">
              <a:lnSpc>
                <a:spcPct val="90000"/>
              </a:lnSpc>
              <a:buFont typeface="Wingdings" pitchFamily="2" charset="2"/>
              <a:buNone/>
              <a:defRPr/>
            </a:pPr>
            <a:r>
              <a:rPr lang="en-US" altLang="zh-CN" sz="2800" dirty="0" smtClean="0">
                <a:solidFill>
                  <a:schemeClr val="tx1">
                    <a:lumMod val="50000"/>
                  </a:schemeClr>
                </a:solidFill>
                <a:latin typeface="黑体" pitchFamily="49" charset="-122"/>
              </a:rPr>
              <a:t>	</a:t>
            </a:r>
            <a:r>
              <a:rPr lang="zh-CN" altLang="en-US" sz="2800" dirty="0" smtClean="0">
                <a:solidFill>
                  <a:schemeClr val="tx1">
                    <a:lumMod val="50000"/>
                  </a:schemeClr>
                </a:solidFill>
                <a:latin typeface="黑体" pitchFamily="49" charset="-122"/>
              </a:rPr>
              <a:t>一个算法的执行时间大致上等于其所有语句执行时间的总和。</a:t>
            </a:r>
            <a:endParaRPr lang="en-US" altLang="zh-CN" sz="2800" dirty="0" smtClean="0">
              <a:solidFill>
                <a:schemeClr val="tx1">
                  <a:lumMod val="50000"/>
                </a:schemeClr>
              </a:solidFill>
              <a:latin typeface="黑体" pitchFamily="49" charset="-122"/>
            </a:endParaRPr>
          </a:p>
          <a:p>
            <a:pPr eaLnBrk="1" hangingPunct="1">
              <a:lnSpc>
                <a:spcPct val="90000"/>
              </a:lnSpc>
              <a:buFont typeface="Wingdings" pitchFamily="2" charset="2"/>
              <a:buNone/>
              <a:defRPr/>
            </a:pPr>
            <a:r>
              <a:rPr lang="en-US" altLang="zh-CN" sz="2800" dirty="0">
                <a:solidFill>
                  <a:schemeClr val="tx1">
                    <a:lumMod val="50000"/>
                  </a:schemeClr>
                </a:solidFill>
                <a:latin typeface="黑体" pitchFamily="49" charset="-122"/>
              </a:rPr>
              <a:t>	</a:t>
            </a:r>
            <a:r>
              <a:rPr lang="zh-CN" altLang="en-US" sz="2800" dirty="0" smtClean="0">
                <a:solidFill>
                  <a:schemeClr val="tx1">
                    <a:lumMod val="50000"/>
                  </a:schemeClr>
                </a:solidFill>
                <a:latin typeface="黑体" pitchFamily="49" charset="-122"/>
              </a:rPr>
              <a:t>对于某条语句的执行时间是</a:t>
            </a:r>
            <a:r>
              <a:rPr lang="zh-CN" altLang="en-US" sz="2800" dirty="0" smtClean="0">
                <a:solidFill>
                  <a:schemeClr val="tx1">
                    <a:lumMod val="50000"/>
                  </a:schemeClr>
                </a:solidFill>
                <a:effectLst>
                  <a:outerShdw blurRad="38100" dist="38100" dir="2700000" algn="tl">
                    <a:srgbClr val="000000">
                      <a:alpha val="43137"/>
                    </a:srgbClr>
                  </a:outerShdw>
                </a:effectLst>
                <a:latin typeface="黑体" pitchFamily="49" charset="-122"/>
              </a:rPr>
              <a:t>指该条语句的执行次数和执行一次所需时间的乘积</a:t>
            </a:r>
            <a:r>
              <a:rPr lang="zh-CN" altLang="en-US" sz="2800" dirty="0" smtClean="0">
                <a:solidFill>
                  <a:schemeClr val="tx1">
                    <a:lumMod val="50000"/>
                  </a:schemeClr>
                </a:solidFill>
                <a:latin typeface="黑体" pitchFamily="49" charset="-122"/>
              </a:rPr>
              <a:t>。</a:t>
            </a:r>
          </a:p>
        </p:txBody>
      </p:sp>
      <p:sp>
        <p:nvSpPr>
          <p:cNvPr id="75781" name="Text Box 5"/>
          <p:cNvSpPr txBox="1">
            <a:spLocks noChangeArrowheads="1"/>
          </p:cNvSpPr>
          <p:nvPr/>
        </p:nvSpPr>
        <p:spPr bwMode="auto">
          <a:xfrm>
            <a:off x="539552" y="4141295"/>
            <a:ext cx="8604448" cy="245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buFont typeface="Wingdings" pitchFamily="2" charset="2"/>
              <a:buChar char="l"/>
              <a:defRPr/>
            </a:pPr>
            <a:r>
              <a:rPr lang="zh-CN" altLang="en-US" b="1" dirty="0" smtClean="0">
                <a:solidFill>
                  <a:srgbClr val="FF00FF"/>
                </a:solidFill>
              </a:rPr>
              <a:t>分析</a:t>
            </a:r>
            <a:r>
              <a:rPr lang="zh-CN" altLang="en-US" b="1" dirty="0" smtClean="0"/>
              <a:t>：</a:t>
            </a:r>
          </a:p>
          <a:p>
            <a:pPr eaLnBrk="1" hangingPunct="1">
              <a:spcBef>
                <a:spcPct val="20000"/>
              </a:spcBef>
              <a:buClr>
                <a:schemeClr val="tx1"/>
              </a:buClr>
              <a:buSzPct val="75000"/>
              <a:buFont typeface="Wingdings" pitchFamily="2" charset="2"/>
              <a:buNone/>
              <a:defRPr/>
            </a:pPr>
            <a:r>
              <a:rPr lang="zh-CN" altLang="en-US" dirty="0" smtClean="0"/>
              <a:t>        </a:t>
            </a:r>
            <a:r>
              <a:rPr lang="zh-CN" altLang="en-US" b="1" dirty="0" smtClean="0"/>
              <a:t>不是针对实际执行时间的精确地算出算法执行具体时间，而是针对算法中语句的执行次数做出估计，从中得到算法执行时间的信息。</a:t>
            </a:r>
            <a:endParaRPr lang="en-US" altLang="zh-CN" b="1" dirty="0" smtClean="0"/>
          </a:p>
          <a:p>
            <a:pPr eaLnBrk="1" hangingPunct="1">
              <a:spcBef>
                <a:spcPct val="20000"/>
              </a:spcBef>
              <a:buClr>
                <a:schemeClr val="tx1"/>
              </a:buClr>
              <a:buSzPct val="75000"/>
              <a:buFont typeface="Wingdings" pitchFamily="2" charset="2"/>
              <a:buNone/>
              <a:defRPr/>
            </a:pPr>
            <a:r>
              <a:rPr lang="zh-CN" altLang="en-US" b="1" dirty="0"/>
              <a:t>因此，可以</a:t>
            </a:r>
            <a:r>
              <a:rPr lang="zh-CN" altLang="en-US" b="1" dirty="0" smtClean="0">
                <a:solidFill>
                  <a:srgbClr val="C00000"/>
                </a:solidFill>
                <a:effectLst>
                  <a:outerShdw blurRad="38100" dist="38100" dir="2700000" algn="tl">
                    <a:srgbClr val="000000">
                      <a:alpha val="43137"/>
                    </a:srgbClr>
                  </a:outerShdw>
                </a:effectLst>
              </a:rPr>
              <a:t>使用基本语句的执行次数，作为算法时间性能的度量单位。</a:t>
            </a:r>
            <a:endParaRPr lang="en-US" altLang="zh-CN" b="1" dirty="0" smtClean="0">
              <a:solidFill>
                <a:srgbClr val="C00000"/>
              </a:solidFill>
              <a:effectLst>
                <a:outerShdw blurRad="38100" dist="38100" dir="2700000" algn="tl">
                  <a:srgbClr val="000000">
                    <a:alpha val="43137"/>
                  </a:srgbClr>
                </a:outerShdw>
              </a:effectLst>
            </a:endParaRPr>
          </a:p>
        </p:txBody>
      </p:sp>
      <p:sp>
        <p:nvSpPr>
          <p:cNvPr id="2" name="矩形 1"/>
          <p:cNvSpPr>
            <a:spLocks noChangeArrowheads="1"/>
          </p:cNvSpPr>
          <p:nvPr/>
        </p:nvSpPr>
        <p:spPr bwMode="auto">
          <a:xfrm>
            <a:off x="1692275" y="1412875"/>
            <a:ext cx="63357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a:t>什么影响算法的执行时间？ </a:t>
            </a:r>
          </a:p>
        </p:txBody>
      </p:sp>
      <p:pic>
        <p:nvPicPr>
          <p:cNvPr id="71685" name="Picture 5" descr="C:\Users\Administrator\Desktop\tim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268413"/>
            <a:ext cx="1058862" cy="105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685"/>
                                        </p:tgtEl>
                                        <p:attrNameLst>
                                          <p:attrName>style.visibility</p:attrName>
                                        </p:attrNameLst>
                                      </p:cBhvr>
                                      <p:to>
                                        <p:strVal val="visible"/>
                                      </p:to>
                                    </p:set>
                                    <p:anim calcmode="lin" valueType="num">
                                      <p:cBhvr additive="base">
                                        <p:cTn id="11" dur="500" fill="hold"/>
                                        <p:tgtEl>
                                          <p:spTgt spid="71685"/>
                                        </p:tgtEl>
                                        <p:attrNameLst>
                                          <p:attrName>ppt_x</p:attrName>
                                        </p:attrNameLst>
                                      </p:cBhvr>
                                      <p:tavLst>
                                        <p:tav tm="0">
                                          <p:val>
                                            <p:strVal val="#ppt_x"/>
                                          </p:val>
                                        </p:tav>
                                        <p:tav tm="100000">
                                          <p:val>
                                            <p:strVal val="#ppt_x"/>
                                          </p:val>
                                        </p:tav>
                                      </p:tavLst>
                                    </p:anim>
                                    <p:anim calcmode="lin" valueType="num">
                                      <p:cBhvr additive="base">
                                        <p:cTn id="12"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1683">
                                            <p:txEl>
                                              <p:pRg st="0" end="0"/>
                                            </p:txEl>
                                          </p:spTgt>
                                        </p:tgtEl>
                                        <p:attrNameLst>
                                          <p:attrName>style.visibility</p:attrName>
                                        </p:attrNameLst>
                                      </p:cBhvr>
                                      <p:to>
                                        <p:strVal val="visible"/>
                                      </p:to>
                                    </p:set>
                                    <p:anim calcmode="lin" valueType="num">
                                      <p:cBhvr additive="base">
                                        <p:cTn id="17"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1683">
                                            <p:txEl>
                                              <p:pRg st="1" end="1"/>
                                            </p:txEl>
                                          </p:spTgt>
                                        </p:tgtEl>
                                        <p:attrNameLst>
                                          <p:attrName>style.visibility</p:attrName>
                                        </p:attrNameLst>
                                      </p:cBhvr>
                                      <p:to>
                                        <p:strVal val="visible"/>
                                      </p:to>
                                    </p:set>
                                    <p:anim calcmode="lin" valueType="num">
                                      <p:cBhvr additive="base">
                                        <p:cTn id="23"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71683">
                                            <p:txEl>
                                              <p:pRg st="2" end="2"/>
                                            </p:txEl>
                                          </p:spTgt>
                                        </p:tgtEl>
                                        <p:attrNameLst>
                                          <p:attrName>style.visibility</p:attrName>
                                        </p:attrNameLst>
                                      </p:cBhvr>
                                      <p:to>
                                        <p:strVal val="visible"/>
                                      </p:to>
                                    </p:set>
                                    <p:anim calcmode="lin" valueType="num">
                                      <p:cBhvr additive="base">
                                        <p:cTn id="29"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75781"/>
                                        </p:tgtEl>
                                        <p:attrNameLst>
                                          <p:attrName>style.visibility</p:attrName>
                                        </p:attrNameLst>
                                      </p:cBhvr>
                                      <p:to>
                                        <p:strVal val="visible"/>
                                      </p:to>
                                    </p:set>
                                    <p:anim calcmode="lin" valueType="num">
                                      <p:cBhvr>
                                        <p:cTn id="35" dur="1000" fill="hold"/>
                                        <p:tgtEl>
                                          <p:spTgt spid="75781"/>
                                        </p:tgtEl>
                                        <p:attrNameLst>
                                          <p:attrName>ppt_w</p:attrName>
                                        </p:attrNameLst>
                                      </p:cBhvr>
                                      <p:tavLst>
                                        <p:tav tm="0">
                                          <p:val>
                                            <p:fltVal val="0"/>
                                          </p:val>
                                        </p:tav>
                                        <p:tav tm="100000">
                                          <p:val>
                                            <p:strVal val="#ppt_w"/>
                                          </p:val>
                                        </p:tav>
                                      </p:tavLst>
                                    </p:anim>
                                    <p:anim calcmode="lin" valueType="num">
                                      <p:cBhvr>
                                        <p:cTn id="36" dur="1000" fill="hold"/>
                                        <p:tgtEl>
                                          <p:spTgt spid="75781"/>
                                        </p:tgtEl>
                                        <p:attrNameLst>
                                          <p:attrName>ppt_h</p:attrName>
                                        </p:attrNameLst>
                                      </p:cBhvr>
                                      <p:tavLst>
                                        <p:tav tm="0">
                                          <p:val>
                                            <p:fltVal val="0"/>
                                          </p:val>
                                        </p:tav>
                                        <p:tav tm="100000">
                                          <p:val>
                                            <p:strVal val="#ppt_h"/>
                                          </p:val>
                                        </p:tav>
                                      </p:tavLst>
                                    </p:anim>
                                    <p:anim calcmode="lin" valueType="num">
                                      <p:cBhvr>
                                        <p:cTn id="37" dur="1000" fill="hold"/>
                                        <p:tgtEl>
                                          <p:spTgt spid="7578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7578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P spid="75781" grpId="0" autoUpdateAnimBg="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4213" y="476250"/>
            <a:ext cx="7886700" cy="1223963"/>
          </a:xfrm>
        </p:spPr>
        <p:txBody>
          <a:bodyPr/>
          <a:lstStyle/>
          <a:p>
            <a:pPr eaLnBrk="1" hangingPunct="1"/>
            <a:r>
              <a:rPr lang="zh-CN" altLang="en-US" smtClean="0">
                <a:latin typeface="宋体" pitchFamily="2" charset="-122"/>
              </a:rPr>
              <a:t>语句频度</a:t>
            </a:r>
            <a:r>
              <a:rPr lang="zh-CN" altLang="en-US" smtClean="0"/>
              <a:t> </a:t>
            </a:r>
          </a:p>
        </p:txBody>
      </p:sp>
      <p:sp>
        <p:nvSpPr>
          <p:cNvPr id="64515" name="Rectangle 3"/>
          <p:cNvSpPr>
            <a:spLocks noGrp="1" noChangeArrowheads="1"/>
          </p:cNvSpPr>
          <p:nvPr>
            <p:ph type="body" idx="1"/>
          </p:nvPr>
        </p:nvSpPr>
        <p:spPr>
          <a:xfrm>
            <a:off x="900113" y="1773238"/>
            <a:ext cx="7829550" cy="1358900"/>
          </a:xfrm>
        </p:spPr>
        <p:txBody>
          <a:bodyPr/>
          <a:lstStyle/>
          <a:p>
            <a:pPr eaLnBrk="1" hangingPunct="1">
              <a:lnSpc>
                <a:spcPct val="90000"/>
              </a:lnSpc>
            </a:pPr>
            <a:r>
              <a:rPr lang="zh-CN" altLang="en-US" sz="2800" b="1" dirty="0" smtClean="0">
                <a:solidFill>
                  <a:srgbClr val="FF00FF"/>
                </a:solidFill>
              </a:rPr>
              <a:t>定义：</a:t>
            </a:r>
          </a:p>
          <a:p>
            <a:pPr eaLnBrk="1" hangingPunct="1">
              <a:lnSpc>
                <a:spcPct val="90000"/>
              </a:lnSpc>
              <a:buNone/>
            </a:pPr>
            <a:r>
              <a:rPr lang="zh-CN" altLang="en-US" sz="2800" b="1" dirty="0" smtClean="0">
                <a:latin typeface="宋体" pitchFamily="2" charset="-122"/>
              </a:rPr>
              <a:t>	一个算法中的语句执行总次数称为语句频度或时间频度。记为</a:t>
            </a:r>
            <a:r>
              <a:rPr lang="en-US" altLang="zh-CN" sz="2800" b="1" dirty="0" smtClean="0">
                <a:latin typeface="宋体" pitchFamily="2" charset="-122"/>
              </a:rPr>
              <a:t>T(n)。</a:t>
            </a:r>
            <a:endParaRPr lang="zh-CN" altLang="en-US" sz="2800" b="1" dirty="0" smtClean="0">
              <a:latin typeface="宋体" pitchFamily="2" charset="-122"/>
            </a:endParaRPr>
          </a:p>
        </p:txBody>
      </p:sp>
      <p:sp>
        <p:nvSpPr>
          <p:cNvPr id="76805" name="Text Box 5"/>
          <p:cNvSpPr txBox="1">
            <a:spLocks noChangeArrowheads="1"/>
          </p:cNvSpPr>
          <p:nvPr/>
        </p:nvSpPr>
        <p:spPr bwMode="auto">
          <a:xfrm>
            <a:off x="684213" y="3276600"/>
            <a:ext cx="1373187"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FF3300"/>
                </a:solidFill>
              </a:rPr>
              <a:t>例：</a:t>
            </a:r>
            <a:endParaRPr lang="en-US" altLang="zh-CN" b="1" dirty="0">
              <a:solidFill>
                <a:srgbClr val="FF3300"/>
              </a:solidFill>
            </a:endParaRPr>
          </a:p>
          <a:p>
            <a:pPr eaLnBrk="1" hangingPunct="1">
              <a:spcBef>
                <a:spcPct val="50000"/>
              </a:spcBef>
            </a:pPr>
            <a:r>
              <a:rPr lang="zh-CN" altLang="en-US" b="1" dirty="0">
                <a:solidFill>
                  <a:srgbClr val="FF3300"/>
                </a:solidFill>
              </a:rPr>
              <a:t>分析如下程序段的时间性能</a:t>
            </a:r>
          </a:p>
        </p:txBody>
      </p:sp>
      <p:sp>
        <p:nvSpPr>
          <p:cNvPr id="76806" name="Text Box 6"/>
          <p:cNvSpPr txBox="1">
            <a:spLocks noChangeArrowheads="1"/>
          </p:cNvSpPr>
          <p:nvPr/>
        </p:nvSpPr>
        <p:spPr bwMode="auto">
          <a:xfrm>
            <a:off x="1907704" y="3352800"/>
            <a:ext cx="7128792" cy="247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spcBef>
                <a:spcPct val="20000"/>
              </a:spcBef>
              <a:buClr>
                <a:schemeClr val="tx1"/>
              </a:buClr>
              <a:buSzPct val="75000"/>
              <a:buFont typeface="Wingdings" pitchFamily="2" charset="2"/>
              <a:buNone/>
            </a:pPr>
            <a:r>
              <a:rPr lang="zh-CN" altLang="en-US" sz="1800" b="1" dirty="0">
                <a:latin typeface="宋体" pitchFamily="2" charset="-122"/>
              </a:rPr>
              <a:t>算法语句                                 对应的</a:t>
            </a:r>
            <a:r>
              <a:rPr lang="zh-CN" altLang="en-US" sz="1800" b="1" dirty="0" smtClean="0">
                <a:latin typeface="宋体" pitchFamily="2" charset="-122"/>
              </a:rPr>
              <a:t>语句执行次数 </a:t>
            </a:r>
            <a:endParaRPr lang="zh-CN" altLang="en-US" sz="1800" b="1" dirty="0">
              <a:latin typeface="宋体" pitchFamily="2" charset="-122"/>
            </a:endParaRPr>
          </a:p>
          <a:p>
            <a:pPr eaLnBrk="1" hangingPunct="1">
              <a:lnSpc>
                <a:spcPct val="90000"/>
              </a:lnSpc>
              <a:spcBef>
                <a:spcPct val="20000"/>
              </a:spcBef>
              <a:buClr>
                <a:schemeClr val="tx1"/>
              </a:buClr>
              <a:buSzPct val="75000"/>
              <a:buFont typeface="Wingdings" pitchFamily="2" charset="2"/>
              <a:buNone/>
            </a:pPr>
            <a:r>
              <a:rPr lang="zh-CN" altLang="en-US" sz="1800" b="1" dirty="0">
                <a:latin typeface="宋体" pitchFamily="2" charset="-122"/>
              </a:rPr>
              <a:t>  </a:t>
            </a:r>
            <a:r>
              <a:rPr lang="en-US" altLang="zh-CN" sz="1800" b="1" dirty="0" smtClean="0">
                <a:latin typeface="宋体" pitchFamily="2" charset="-122"/>
              </a:rPr>
              <a:t>1)</a:t>
            </a:r>
            <a:r>
              <a:rPr lang="en-US" altLang="zh-CN" sz="1800" b="1" dirty="0">
                <a:latin typeface="宋体" pitchFamily="2" charset="-122"/>
              </a:rPr>
              <a:t>	s=0;			</a:t>
            </a:r>
            <a:r>
              <a:rPr lang="zh-CN" altLang="en-US" sz="1800" b="1" dirty="0">
                <a:latin typeface="宋体" pitchFamily="2" charset="-122"/>
              </a:rPr>
              <a:t>                 </a:t>
            </a:r>
            <a:r>
              <a:rPr lang="en-US" altLang="zh-CN" sz="1800" b="1" dirty="0">
                <a:latin typeface="宋体" pitchFamily="2" charset="-122"/>
              </a:rPr>
              <a:t>1</a:t>
            </a:r>
          </a:p>
          <a:p>
            <a:pPr eaLnBrk="1" hangingPunct="1">
              <a:lnSpc>
                <a:spcPct val="90000"/>
              </a:lnSpc>
              <a:spcBef>
                <a:spcPct val="20000"/>
              </a:spcBef>
              <a:buClr>
                <a:schemeClr val="tx1"/>
              </a:buClr>
              <a:buSzPct val="75000"/>
              <a:buFont typeface="Wingdings" pitchFamily="2" charset="2"/>
              <a:buNone/>
            </a:pPr>
            <a:r>
              <a:rPr lang="en-US" altLang="zh-CN" sz="1800" b="1" dirty="0">
                <a:latin typeface="宋体" pitchFamily="2" charset="-122"/>
              </a:rPr>
              <a:t>  </a:t>
            </a:r>
            <a:r>
              <a:rPr lang="en-US" altLang="zh-CN" sz="1800" b="1" dirty="0" smtClean="0">
                <a:latin typeface="宋体" pitchFamily="2" charset="-122"/>
              </a:rPr>
              <a:t>2)</a:t>
            </a:r>
            <a:r>
              <a:rPr lang="en-US" altLang="zh-CN" sz="1800" b="1" dirty="0">
                <a:latin typeface="宋体" pitchFamily="2" charset="-122"/>
              </a:rPr>
              <a:t>	for </a:t>
            </a:r>
            <a:r>
              <a:rPr lang="zh-CN" altLang="en-US" sz="1800" b="1" dirty="0">
                <a:latin typeface="宋体" pitchFamily="2" charset="-122"/>
              </a:rPr>
              <a:t>（</a:t>
            </a:r>
            <a:r>
              <a:rPr lang="en-US" altLang="zh-CN" sz="1800" b="1" dirty="0">
                <a:latin typeface="宋体" pitchFamily="2" charset="-122"/>
              </a:rPr>
              <a:t>i=1</a:t>
            </a:r>
            <a:r>
              <a:rPr lang="zh-CN" altLang="en-US" sz="1800" b="1" dirty="0">
                <a:latin typeface="宋体" pitchFamily="2" charset="-122"/>
              </a:rPr>
              <a:t>；</a:t>
            </a:r>
            <a:r>
              <a:rPr lang="en-US" altLang="zh-CN" sz="1800" b="1" dirty="0">
                <a:latin typeface="宋体" pitchFamily="2" charset="-122"/>
              </a:rPr>
              <a:t>i&lt;=</a:t>
            </a:r>
            <a:r>
              <a:rPr lang="en-US" altLang="zh-CN" sz="1800" b="1" dirty="0" err="1">
                <a:latin typeface="宋体" pitchFamily="2" charset="-122"/>
              </a:rPr>
              <a:t>n;i</a:t>
            </a:r>
            <a:r>
              <a:rPr lang="en-US" altLang="zh-CN" sz="1800" b="1" dirty="0">
                <a:latin typeface="宋体" pitchFamily="2" charset="-122"/>
              </a:rPr>
              <a:t>++</a:t>
            </a:r>
            <a:r>
              <a:rPr lang="zh-CN" altLang="en-US" sz="1800" b="1" dirty="0">
                <a:latin typeface="宋体" pitchFamily="2" charset="-122"/>
              </a:rPr>
              <a:t>）                    </a:t>
            </a:r>
            <a:r>
              <a:rPr lang="en-US" altLang="zh-CN" sz="1800" b="1" dirty="0">
                <a:latin typeface="宋体" pitchFamily="2" charset="-122"/>
              </a:rPr>
              <a:t>n</a:t>
            </a:r>
          </a:p>
          <a:p>
            <a:pPr eaLnBrk="1" hangingPunct="1">
              <a:lnSpc>
                <a:spcPct val="90000"/>
              </a:lnSpc>
              <a:spcBef>
                <a:spcPct val="20000"/>
              </a:spcBef>
              <a:buClr>
                <a:schemeClr val="tx1"/>
              </a:buClr>
              <a:buSzPct val="75000"/>
              <a:buFont typeface="Wingdings" pitchFamily="2" charset="2"/>
              <a:buNone/>
            </a:pPr>
            <a:r>
              <a:rPr lang="en-US" altLang="zh-CN" sz="1800" b="1" dirty="0">
                <a:latin typeface="宋体" pitchFamily="2" charset="-122"/>
              </a:rPr>
              <a:t>  3 </a:t>
            </a:r>
            <a:r>
              <a:rPr lang="en-US" altLang="zh-CN" sz="1800" b="1" dirty="0" smtClean="0">
                <a:latin typeface="宋体" pitchFamily="2" charset="-122"/>
              </a:rPr>
              <a:t>)    </a:t>
            </a:r>
            <a:r>
              <a:rPr lang="en-US" altLang="zh-CN" sz="1800" b="1" dirty="0">
                <a:latin typeface="宋体" pitchFamily="2" charset="-122"/>
              </a:rPr>
              <a:t>s=</a:t>
            </a:r>
            <a:r>
              <a:rPr lang="en-US" altLang="zh-CN" sz="1800" b="1" dirty="0" err="1">
                <a:latin typeface="宋体" pitchFamily="2" charset="-122"/>
              </a:rPr>
              <a:t>s+i</a:t>
            </a:r>
            <a:r>
              <a:rPr lang="en-US" altLang="zh-CN" sz="1800" b="1" dirty="0">
                <a:latin typeface="宋体" pitchFamily="2" charset="-122"/>
              </a:rPr>
              <a:t>;					  n</a:t>
            </a:r>
          </a:p>
          <a:p>
            <a:pPr eaLnBrk="1" hangingPunct="1">
              <a:lnSpc>
                <a:spcPct val="90000"/>
              </a:lnSpc>
              <a:spcBef>
                <a:spcPct val="20000"/>
              </a:spcBef>
              <a:buClr>
                <a:schemeClr val="tx1"/>
              </a:buClr>
              <a:buSzPct val="75000"/>
              <a:buFont typeface="Wingdings" pitchFamily="2" charset="2"/>
              <a:buNone/>
            </a:pPr>
            <a:endParaRPr lang="en-US" altLang="zh-CN" b="1" dirty="0">
              <a:latin typeface="宋体" pitchFamily="2" charset="-122"/>
            </a:endParaRPr>
          </a:p>
          <a:p>
            <a:pPr eaLnBrk="1" hangingPunct="1">
              <a:lnSpc>
                <a:spcPct val="90000"/>
              </a:lnSpc>
              <a:spcBef>
                <a:spcPct val="20000"/>
              </a:spcBef>
              <a:buClr>
                <a:schemeClr val="tx1"/>
              </a:buClr>
              <a:buSzPct val="75000"/>
              <a:buFont typeface="Wingdings" pitchFamily="2" charset="2"/>
              <a:buNone/>
            </a:pPr>
            <a:endParaRPr lang="en-US" altLang="zh-CN" b="1" dirty="0">
              <a:latin typeface="宋体" pitchFamily="2" charset="-122"/>
            </a:endParaRPr>
          </a:p>
          <a:p>
            <a:pPr eaLnBrk="1" hangingPunct="1">
              <a:lnSpc>
                <a:spcPct val="90000"/>
              </a:lnSpc>
              <a:spcBef>
                <a:spcPct val="20000"/>
              </a:spcBef>
              <a:buClr>
                <a:schemeClr val="tx1"/>
              </a:buClr>
              <a:buSzPct val="75000"/>
              <a:buFont typeface="Wingdings" pitchFamily="2" charset="2"/>
              <a:buNone/>
            </a:pPr>
            <a:r>
              <a:rPr lang="zh-CN" altLang="en-US" b="1" dirty="0">
                <a:latin typeface="宋体" pitchFamily="2" charset="-122"/>
              </a:rPr>
              <a:t>总执行次数：</a:t>
            </a:r>
            <a:r>
              <a:rPr lang="en-US" altLang="zh-CN" b="1" dirty="0">
                <a:solidFill>
                  <a:srgbClr val="008000"/>
                </a:solidFill>
                <a:cs typeface="Times New Roman" pitchFamily="18" charset="0"/>
              </a:rPr>
              <a:t>T(n)=2n+1</a:t>
            </a:r>
          </a:p>
        </p:txBody>
      </p:sp>
      <p:sp>
        <p:nvSpPr>
          <p:cNvPr id="2" name="TextBox 1"/>
          <p:cNvSpPr txBox="1">
            <a:spLocks noChangeArrowheads="1"/>
          </p:cNvSpPr>
          <p:nvPr/>
        </p:nvSpPr>
        <p:spPr bwMode="auto">
          <a:xfrm>
            <a:off x="5580063" y="6237288"/>
            <a:ext cx="3024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000" b="1"/>
              <a:t>n:</a:t>
            </a:r>
            <a:r>
              <a:rPr lang="zh-CN" altLang="en-US" sz="2000" b="1"/>
              <a:t>给定问题的规模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0-#ppt_w/2"/>
                                          </p:val>
                                        </p:tav>
                                        <p:tav tm="100000">
                                          <p:val>
                                            <p:strVal val="#ppt_x"/>
                                          </p:val>
                                        </p:tav>
                                      </p:tavLst>
                                    </p:anim>
                                    <p:anim calcmode="lin" valueType="num">
                                      <p:cBhvr additive="base">
                                        <p:cTn id="8" dur="500" fill="hold"/>
                                        <p:tgtEl>
                                          <p:spTgt spid="768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6806"/>
                                        </p:tgtEl>
                                        <p:attrNameLst>
                                          <p:attrName>style.visibility</p:attrName>
                                        </p:attrNameLst>
                                      </p:cBhvr>
                                      <p:to>
                                        <p:strVal val="visible"/>
                                      </p:to>
                                    </p:set>
                                    <p:animEffect transition="in" filter="box(out)">
                                      <p:cBhvr>
                                        <p:cTn id="13" dur="500"/>
                                        <p:tgtEl>
                                          <p:spTgt spid="76806"/>
                                        </p:tgtEl>
                                      </p:cBhvr>
                                    </p:animEffect>
                                  </p:childTnLst>
                                </p:cTn>
                              </p:par>
                              <p:par>
                                <p:cTn id="14" presetID="2" presetClass="entr" presetSubtype="8"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utoUpdateAnimBg="0"/>
      <p:bldP spid="76806" grpId="0" autoUpdateAnimBg="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900113" y="188913"/>
            <a:ext cx="7886700" cy="1223962"/>
          </a:xfrm>
        </p:spPr>
        <p:txBody>
          <a:bodyPr/>
          <a:lstStyle/>
          <a:p>
            <a:pPr eaLnBrk="1" hangingPunct="1"/>
            <a:r>
              <a:rPr lang="zh-CN" altLang="en-US" smtClean="0">
                <a:latin typeface="宋体" pitchFamily="2" charset="-122"/>
              </a:rPr>
              <a:t>语句频度</a:t>
            </a:r>
            <a:r>
              <a:rPr lang="zh-CN" altLang="en-US" smtClean="0"/>
              <a:t> </a:t>
            </a:r>
          </a:p>
        </p:txBody>
      </p:sp>
      <p:sp>
        <p:nvSpPr>
          <p:cNvPr id="76805" name="Text Box 5"/>
          <p:cNvSpPr txBox="1">
            <a:spLocks noChangeArrowheads="1"/>
          </p:cNvSpPr>
          <p:nvPr/>
        </p:nvSpPr>
        <p:spPr bwMode="auto">
          <a:xfrm>
            <a:off x="932987" y="1484784"/>
            <a:ext cx="46149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FF3300"/>
                </a:solidFill>
              </a:rPr>
              <a:t>例如：</a:t>
            </a:r>
          </a:p>
          <a:p>
            <a:pPr eaLnBrk="1" hangingPunct="1">
              <a:spcBef>
                <a:spcPct val="50000"/>
              </a:spcBef>
            </a:pPr>
            <a:r>
              <a:rPr lang="zh-CN" altLang="en-US" b="1" dirty="0">
                <a:solidFill>
                  <a:srgbClr val="FF3300"/>
                </a:solidFill>
              </a:rPr>
              <a:t>两个矩阵相乘</a:t>
            </a:r>
          </a:p>
        </p:txBody>
      </p:sp>
      <p:sp>
        <p:nvSpPr>
          <p:cNvPr id="76806" name="Text Box 6"/>
          <p:cNvSpPr txBox="1">
            <a:spLocks noChangeArrowheads="1"/>
          </p:cNvSpPr>
          <p:nvPr/>
        </p:nvSpPr>
        <p:spPr bwMode="auto">
          <a:xfrm>
            <a:off x="1763688" y="2780928"/>
            <a:ext cx="6984776" cy="247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0000"/>
              </a:lnSpc>
              <a:spcBef>
                <a:spcPct val="20000"/>
              </a:spcBef>
              <a:buClr>
                <a:schemeClr val="tx1"/>
              </a:buClr>
              <a:buSzPct val="75000"/>
              <a:buFont typeface="Wingdings" pitchFamily="2" charset="2"/>
              <a:buNone/>
              <a:defRPr/>
            </a:pPr>
            <a:r>
              <a:rPr lang="zh-CN" altLang="en-US" sz="1800" b="1" dirty="0" smtClean="0">
                <a:solidFill>
                  <a:schemeClr val="tx1">
                    <a:lumMod val="50000"/>
                  </a:schemeClr>
                </a:solidFill>
                <a:latin typeface="+mn-ea"/>
                <a:ea typeface="+mn-ea"/>
              </a:rPr>
              <a:t>算法语句                                 对应的语句频度 </a:t>
            </a:r>
          </a:p>
          <a:p>
            <a:pPr eaLnBrk="1" hangingPunct="1">
              <a:lnSpc>
                <a:spcPct val="90000"/>
              </a:lnSpc>
              <a:spcBef>
                <a:spcPct val="20000"/>
              </a:spcBef>
              <a:buClr>
                <a:schemeClr val="tx1"/>
              </a:buClr>
              <a:buSzPct val="75000"/>
              <a:buFont typeface="Wingdings" pitchFamily="2" charset="2"/>
              <a:buNone/>
              <a:defRPr/>
            </a:pPr>
            <a:r>
              <a:rPr lang="zh-CN" altLang="en-US" sz="1800" b="1" dirty="0" smtClean="0">
                <a:solidFill>
                  <a:schemeClr val="tx1">
                    <a:lumMod val="50000"/>
                  </a:schemeClr>
                </a:solidFill>
                <a:latin typeface="+mn-ea"/>
                <a:ea typeface="+mn-ea"/>
              </a:rPr>
              <a:t>  </a:t>
            </a:r>
            <a:r>
              <a:rPr lang="en-US" altLang="zh-CN" sz="1800" b="1" dirty="0" smtClean="0">
                <a:solidFill>
                  <a:schemeClr val="tx1">
                    <a:lumMod val="50000"/>
                  </a:schemeClr>
                </a:solidFill>
                <a:latin typeface="+mn-ea"/>
                <a:ea typeface="+mn-ea"/>
              </a:rPr>
              <a:t>1）	for</a:t>
            </a:r>
            <a:r>
              <a:rPr lang="zh-CN" altLang="en-US" sz="1800" b="1" dirty="0" smtClean="0">
                <a:solidFill>
                  <a:schemeClr val="tx1">
                    <a:lumMod val="50000"/>
                  </a:schemeClr>
                </a:solidFill>
                <a:latin typeface="+mn-ea"/>
                <a:ea typeface="+mn-ea"/>
              </a:rPr>
              <a:t>（</a:t>
            </a:r>
            <a:r>
              <a:rPr lang="en-US" altLang="zh-CN" sz="1800" b="1" dirty="0" smtClean="0">
                <a:solidFill>
                  <a:schemeClr val="tx1">
                    <a:lumMod val="50000"/>
                  </a:schemeClr>
                </a:solidFill>
                <a:latin typeface="+mn-ea"/>
                <a:ea typeface="+mn-ea"/>
              </a:rPr>
              <a:t>i=0</a:t>
            </a:r>
            <a:r>
              <a:rPr lang="zh-CN" altLang="en-US" sz="1800" b="1" dirty="0" smtClean="0">
                <a:solidFill>
                  <a:schemeClr val="tx1">
                    <a:lumMod val="50000"/>
                  </a:schemeClr>
                </a:solidFill>
                <a:latin typeface="+mn-ea"/>
                <a:ea typeface="+mn-ea"/>
              </a:rPr>
              <a:t>；</a:t>
            </a:r>
            <a:r>
              <a:rPr lang="en-US" altLang="zh-CN" sz="1800" b="1" dirty="0" smtClean="0">
                <a:solidFill>
                  <a:schemeClr val="tx1">
                    <a:lumMod val="50000"/>
                  </a:schemeClr>
                </a:solidFill>
                <a:latin typeface="+mn-ea"/>
                <a:ea typeface="+mn-ea"/>
              </a:rPr>
              <a:t>i&lt; </a:t>
            </a:r>
            <a:r>
              <a:rPr lang="en-US" altLang="zh-CN" sz="1800" b="1" dirty="0" err="1" smtClean="0">
                <a:solidFill>
                  <a:schemeClr val="tx1">
                    <a:lumMod val="50000"/>
                  </a:schemeClr>
                </a:solidFill>
                <a:latin typeface="+mn-ea"/>
                <a:ea typeface="+mn-ea"/>
              </a:rPr>
              <a:t>n;i</a:t>
            </a:r>
            <a:r>
              <a:rPr lang="en-US" altLang="zh-CN" sz="1800" b="1" dirty="0" smtClean="0">
                <a:solidFill>
                  <a:schemeClr val="tx1">
                    <a:lumMod val="50000"/>
                  </a:schemeClr>
                </a:solidFill>
                <a:latin typeface="+mn-ea"/>
                <a:ea typeface="+mn-ea"/>
              </a:rPr>
              <a:t>++</a:t>
            </a:r>
            <a:r>
              <a:rPr lang="zh-CN" altLang="en-US" sz="1800" b="1" dirty="0" smtClean="0">
                <a:solidFill>
                  <a:schemeClr val="tx1">
                    <a:lumMod val="50000"/>
                  </a:schemeClr>
                </a:solidFill>
                <a:latin typeface="+mn-ea"/>
                <a:ea typeface="+mn-ea"/>
              </a:rPr>
              <a:t>）</a:t>
            </a:r>
            <a:endParaRPr lang="en-US" altLang="zh-CN" sz="1800" b="1" dirty="0" smtClean="0">
              <a:solidFill>
                <a:schemeClr val="tx1">
                  <a:lumMod val="50000"/>
                </a:schemeClr>
              </a:solidFill>
              <a:latin typeface="+mn-ea"/>
              <a:ea typeface="+mn-ea"/>
            </a:endParaRP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2）	for </a:t>
            </a:r>
            <a:r>
              <a:rPr lang="zh-CN" altLang="en-US" sz="1800" b="1" dirty="0" smtClean="0">
                <a:solidFill>
                  <a:schemeClr val="tx1">
                    <a:lumMod val="50000"/>
                  </a:schemeClr>
                </a:solidFill>
                <a:latin typeface="+mn-ea"/>
                <a:ea typeface="+mn-ea"/>
              </a:rPr>
              <a:t>（</a:t>
            </a:r>
            <a:r>
              <a:rPr lang="en-US" altLang="zh-CN" sz="1800" b="1" dirty="0" smtClean="0">
                <a:solidFill>
                  <a:schemeClr val="tx1">
                    <a:lumMod val="50000"/>
                  </a:schemeClr>
                </a:solidFill>
                <a:latin typeface="+mn-ea"/>
                <a:ea typeface="+mn-ea"/>
              </a:rPr>
              <a:t>j=0</a:t>
            </a:r>
            <a:r>
              <a:rPr lang="zh-CN" altLang="en-US" sz="1800" b="1" dirty="0" smtClean="0">
                <a:solidFill>
                  <a:schemeClr val="tx1">
                    <a:lumMod val="50000"/>
                  </a:schemeClr>
                </a:solidFill>
                <a:latin typeface="+mn-ea"/>
                <a:ea typeface="+mn-ea"/>
              </a:rPr>
              <a:t>；</a:t>
            </a:r>
            <a:r>
              <a:rPr lang="en-US" altLang="zh-CN" sz="1800" b="1" dirty="0" smtClean="0">
                <a:solidFill>
                  <a:schemeClr val="tx1">
                    <a:lumMod val="50000"/>
                  </a:schemeClr>
                </a:solidFill>
                <a:latin typeface="+mn-ea"/>
                <a:ea typeface="+mn-ea"/>
              </a:rPr>
              <a:t>j&lt;</a:t>
            </a:r>
            <a:r>
              <a:rPr lang="en-US" altLang="zh-CN" sz="1800" b="1" dirty="0" err="1" smtClean="0">
                <a:solidFill>
                  <a:schemeClr val="tx1">
                    <a:lumMod val="50000"/>
                  </a:schemeClr>
                </a:solidFill>
                <a:latin typeface="+mn-ea"/>
                <a:ea typeface="+mn-ea"/>
              </a:rPr>
              <a:t>n;j</a:t>
            </a:r>
            <a:r>
              <a:rPr lang="en-US" altLang="zh-CN" sz="1800" b="1" dirty="0" smtClean="0">
                <a:solidFill>
                  <a:schemeClr val="tx1">
                    <a:lumMod val="50000"/>
                  </a:schemeClr>
                </a:solidFill>
                <a:latin typeface="+mn-ea"/>
                <a:ea typeface="+mn-ea"/>
              </a:rPr>
              <a:t>++</a:t>
            </a:r>
            <a:r>
              <a:rPr lang="zh-CN" altLang="en-US" sz="1800" b="1" dirty="0" smtClean="0">
                <a:solidFill>
                  <a:schemeClr val="tx1">
                    <a:lumMod val="50000"/>
                  </a:schemeClr>
                </a:solidFill>
                <a:latin typeface="+mn-ea"/>
                <a:ea typeface="+mn-ea"/>
              </a:rPr>
              <a:t>）                     </a:t>
            </a:r>
            <a:r>
              <a:rPr lang="en-US" altLang="zh-CN" sz="1800" b="1" dirty="0" smtClean="0">
                <a:solidFill>
                  <a:schemeClr val="tx1">
                    <a:lumMod val="50000"/>
                  </a:schemeClr>
                </a:solidFill>
                <a:latin typeface="+mn-ea"/>
                <a:ea typeface="+mn-ea"/>
              </a:rPr>
              <a:t> </a:t>
            </a: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a:t>
            </a: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3)</a:t>
            </a:r>
            <a:r>
              <a:rPr lang="en-US" altLang="zh-CN" sz="1800" b="1" dirty="0">
                <a:solidFill>
                  <a:schemeClr val="tx1">
                    <a:lumMod val="50000"/>
                  </a:schemeClr>
                </a:solidFill>
                <a:latin typeface="+mn-ea"/>
                <a:ea typeface="+mn-ea"/>
              </a:rPr>
              <a:t>	</a:t>
            </a:r>
            <a:r>
              <a:rPr lang="en-US" altLang="zh-CN" sz="1800" b="1" dirty="0" smtClean="0">
                <a:solidFill>
                  <a:schemeClr val="tx1">
                    <a:lumMod val="50000"/>
                  </a:schemeClr>
                </a:solidFill>
                <a:latin typeface="+mn-ea"/>
                <a:ea typeface="+mn-ea"/>
              </a:rPr>
              <a:t>c[i][j]=0;                               </a:t>
            </a: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4)    for (k=0;k&lt; n; k++)                       </a:t>
            </a: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5)    c[i][j]=c[i][j]+a[i][k]*b[k][j];        </a:t>
            </a:r>
          </a:p>
          <a:p>
            <a:pPr eaLnBrk="1" hangingPunct="1">
              <a:lnSpc>
                <a:spcPct val="90000"/>
              </a:lnSpc>
              <a:spcBef>
                <a:spcPct val="20000"/>
              </a:spcBef>
              <a:buClr>
                <a:schemeClr val="tx1"/>
              </a:buClr>
              <a:buSzPct val="75000"/>
              <a:buFont typeface="Wingdings" pitchFamily="2" charset="2"/>
              <a:buNone/>
              <a:defRPr/>
            </a:pPr>
            <a:r>
              <a:rPr lang="en-US" altLang="zh-CN" sz="1800" b="1" dirty="0" smtClean="0">
                <a:solidFill>
                  <a:schemeClr val="tx1">
                    <a:lumMod val="50000"/>
                  </a:schemeClr>
                </a:solidFill>
                <a:latin typeface="+mn-ea"/>
                <a:ea typeface="+mn-ea"/>
              </a:rPr>
              <a:t>        } </a:t>
            </a:r>
          </a:p>
        </p:txBody>
      </p:sp>
      <p:sp>
        <p:nvSpPr>
          <p:cNvPr id="3" name="TextBox 2"/>
          <p:cNvSpPr txBox="1"/>
          <p:nvPr/>
        </p:nvSpPr>
        <p:spPr>
          <a:xfrm>
            <a:off x="7452320" y="2996952"/>
            <a:ext cx="571765" cy="461665"/>
          </a:xfrm>
          <a:prstGeom prst="rect">
            <a:avLst/>
          </a:prstGeom>
          <a:noFill/>
        </p:spPr>
        <p:txBody>
          <a:bodyPr wrap="square" rtlCol="0">
            <a:spAutoFit/>
          </a:bodyPr>
          <a:lstStyle/>
          <a:p>
            <a:r>
              <a:rPr lang="en-US" altLang="zh-CN" b="1" dirty="0" smtClean="0"/>
              <a:t>?</a:t>
            </a:r>
            <a:endParaRPr lang="zh-CN" altLang="en-US" b="1" dirty="0"/>
          </a:p>
        </p:txBody>
      </p:sp>
      <p:sp>
        <p:nvSpPr>
          <p:cNvPr id="8" name="TextBox 7"/>
          <p:cNvSpPr txBox="1"/>
          <p:nvPr/>
        </p:nvSpPr>
        <p:spPr>
          <a:xfrm>
            <a:off x="7452320" y="3287752"/>
            <a:ext cx="571765" cy="461665"/>
          </a:xfrm>
          <a:prstGeom prst="rect">
            <a:avLst/>
          </a:prstGeom>
          <a:noFill/>
        </p:spPr>
        <p:txBody>
          <a:bodyPr wrap="square" rtlCol="0">
            <a:spAutoFit/>
          </a:bodyPr>
          <a:lstStyle/>
          <a:p>
            <a:r>
              <a:rPr lang="en-US" altLang="zh-CN" b="1" dirty="0" smtClean="0"/>
              <a:t>?</a:t>
            </a:r>
            <a:endParaRPr lang="zh-CN" altLang="en-US" b="1" dirty="0"/>
          </a:p>
        </p:txBody>
      </p:sp>
      <p:sp>
        <p:nvSpPr>
          <p:cNvPr id="10" name="TextBox 9"/>
          <p:cNvSpPr txBox="1"/>
          <p:nvPr/>
        </p:nvSpPr>
        <p:spPr>
          <a:xfrm>
            <a:off x="7489605" y="3990489"/>
            <a:ext cx="571765" cy="461665"/>
          </a:xfrm>
          <a:prstGeom prst="rect">
            <a:avLst/>
          </a:prstGeom>
          <a:noFill/>
        </p:spPr>
        <p:txBody>
          <a:bodyPr wrap="square" rtlCol="0">
            <a:spAutoFit/>
          </a:bodyPr>
          <a:lstStyle/>
          <a:p>
            <a:r>
              <a:rPr lang="en-US" altLang="zh-CN" b="1" dirty="0" smtClean="0"/>
              <a:t>?</a:t>
            </a:r>
            <a:endParaRPr lang="zh-CN" altLang="en-US" b="1" dirty="0"/>
          </a:p>
        </p:txBody>
      </p:sp>
      <p:sp>
        <p:nvSpPr>
          <p:cNvPr id="11" name="TextBox 10"/>
          <p:cNvSpPr txBox="1"/>
          <p:nvPr/>
        </p:nvSpPr>
        <p:spPr>
          <a:xfrm>
            <a:off x="7519548" y="4293096"/>
            <a:ext cx="571765" cy="461665"/>
          </a:xfrm>
          <a:prstGeom prst="rect">
            <a:avLst/>
          </a:prstGeom>
          <a:noFill/>
        </p:spPr>
        <p:txBody>
          <a:bodyPr wrap="square" rtlCol="0">
            <a:spAutoFit/>
          </a:bodyPr>
          <a:lstStyle/>
          <a:p>
            <a:r>
              <a:rPr lang="en-US" altLang="zh-CN" b="1" dirty="0" smtClean="0"/>
              <a:t>?</a:t>
            </a:r>
            <a:endParaRPr lang="zh-CN" altLang="en-US" b="1" dirty="0"/>
          </a:p>
        </p:txBody>
      </p:sp>
      <p:sp>
        <p:nvSpPr>
          <p:cNvPr id="12" name="TextBox 11"/>
          <p:cNvSpPr txBox="1"/>
          <p:nvPr/>
        </p:nvSpPr>
        <p:spPr>
          <a:xfrm>
            <a:off x="7524324" y="4628772"/>
            <a:ext cx="571765" cy="461665"/>
          </a:xfrm>
          <a:prstGeom prst="rect">
            <a:avLst/>
          </a:prstGeom>
          <a:noFill/>
        </p:spPr>
        <p:txBody>
          <a:bodyPr wrap="square" rtlCol="0">
            <a:spAutoFit/>
          </a:bodyPr>
          <a:lstStyle/>
          <a:p>
            <a:r>
              <a:rPr lang="en-US" altLang="zh-CN" b="1" dirty="0" smtClean="0"/>
              <a:t>?</a:t>
            </a:r>
            <a:endParaRPr lang="zh-CN" altLang="en-US" b="1" dirty="0"/>
          </a:p>
        </p:txBody>
      </p:sp>
      <p:sp>
        <p:nvSpPr>
          <p:cNvPr id="4" name="矩形 3"/>
          <p:cNvSpPr/>
          <p:nvPr/>
        </p:nvSpPr>
        <p:spPr>
          <a:xfrm>
            <a:off x="1475656" y="5517232"/>
            <a:ext cx="4336444" cy="461665"/>
          </a:xfrm>
          <a:prstGeom prst="rect">
            <a:avLst/>
          </a:prstGeom>
        </p:spPr>
        <p:txBody>
          <a:bodyPr wrap="none">
            <a:spAutoFit/>
          </a:bodyPr>
          <a:lstStyle/>
          <a:p>
            <a:r>
              <a:rPr lang="en-US" altLang="zh-CN" sz="1800" b="1" dirty="0">
                <a:solidFill>
                  <a:schemeClr val="tx1">
                    <a:lumMod val="50000"/>
                  </a:schemeClr>
                </a:solidFill>
                <a:latin typeface="+mn-ea"/>
              </a:rPr>
              <a:t> </a:t>
            </a:r>
            <a:r>
              <a:rPr lang="zh-CN" altLang="en-US" b="1" dirty="0">
                <a:solidFill>
                  <a:schemeClr val="tx1">
                    <a:lumMod val="50000"/>
                  </a:schemeClr>
                </a:solidFill>
                <a:latin typeface="+mn-ea"/>
              </a:rPr>
              <a:t>总执行次数：</a:t>
            </a:r>
            <a:r>
              <a:rPr lang="en-US" altLang="zh-CN" b="1" dirty="0">
                <a:solidFill>
                  <a:schemeClr val="tx1">
                    <a:lumMod val="50000"/>
                  </a:schemeClr>
                </a:solidFill>
                <a:latin typeface="+mn-ea"/>
                <a:cs typeface="Times New Roman" pitchFamily="18" charset="0"/>
              </a:rPr>
              <a:t>T(n)=2n</a:t>
            </a:r>
            <a:r>
              <a:rPr lang="en-US" altLang="zh-CN" b="1" baseline="30000" dirty="0">
                <a:solidFill>
                  <a:schemeClr val="tx1">
                    <a:lumMod val="50000"/>
                  </a:schemeClr>
                </a:solidFill>
                <a:latin typeface="+mn-ea"/>
                <a:cs typeface="Times New Roman" pitchFamily="18" charset="0"/>
              </a:rPr>
              <a:t>3</a:t>
            </a:r>
            <a:r>
              <a:rPr lang="en-US" altLang="zh-CN" b="1" dirty="0">
                <a:solidFill>
                  <a:schemeClr val="tx1">
                    <a:lumMod val="50000"/>
                  </a:schemeClr>
                </a:solidFill>
                <a:latin typeface="+mn-ea"/>
                <a:cs typeface="Times New Roman" pitchFamily="18" charset="0"/>
              </a:rPr>
              <a:t>+2n</a:t>
            </a:r>
            <a:r>
              <a:rPr lang="en-US" altLang="zh-CN" b="1" baseline="30000" dirty="0">
                <a:solidFill>
                  <a:schemeClr val="tx1">
                    <a:lumMod val="50000"/>
                  </a:schemeClr>
                </a:solidFill>
                <a:latin typeface="+mn-ea"/>
                <a:cs typeface="Times New Roman" pitchFamily="18" charset="0"/>
              </a:rPr>
              <a:t>2 </a:t>
            </a:r>
            <a:r>
              <a:rPr lang="en-US" altLang="zh-CN" b="1" dirty="0">
                <a:solidFill>
                  <a:schemeClr val="tx1">
                    <a:lumMod val="50000"/>
                  </a:schemeClr>
                </a:solidFill>
                <a:latin typeface="+mn-ea"/>
                <a:cs typeface="Times New Roman" pitchFamily="18" charset="0"/>
              </a:rPr>
              <a:t>+n</a:t>
            </a:r>
            <a:endParaRPr lang="zh-CN" altLang="en-US" dirty="0"/>
          </a:p>
        </p:txBody>
      </p:sp>
      <p:sp>
        <p:nvSpPr>
          <p:cNvPr id="14" name="TextBox 13"/>
          <p:cNvSpPr txBox="1"/>
          <p:nvPr/>
        </p:nvSpPr>
        <p:spPr>
          <a:xfrm>
            <a:off x="7738202" y="2996952"/>
            <a:ext cx="571765" cy="461665"/>
          </a:xfrm>
          <a:prstGeom prst="rect">
            <a:avLst/>
          </a:prstGeom>
          <a:noFill/>
        </p:spPr>
        <p:txBody>
          <a:bodyPr wrap="square" rtlCol="0">
            <a:spAutoFit/>
          </a:bodyPr>
          <a:lstStyle/>
          <a:p>
            <a:r>
              <a:rPr lang="en-US" altLang="zh-CN" b="1" dirty="0" smtClean="0"/>
              <a:t>n</a:t>
            </a:r>
            <a:endParaRPr lang="zh-CN" altLang="en-US" b="1" dirty="0"/>
          </a:p>
        </p:txBody>
      </p:sp>
      <p:sp>
        <p:nvSpPr>
          <p:cNvPr id="15" name="TextBox 14"/>
          <p:cNvSpPr txBox="1"/>
          <p:nvPr/>
        </p:nvSpPr>
        <p:spPr>
          <a:xfrm>
            <a:off x="7778980" y="3290105"/>
            <a:ext cx="571765" cy="461665"/>
          </a:xfrm>
          <a:prstGeom prst="rect">
            <a:avLst/>
          </a:prstGeom>
          <a:noFill/>
        </p:spPr>
        <p:txBody>
          <a:bodyPr wrap="square" rtlCol="0">
            <a:spAutoFit/>
          </a:bodyPr>
          <a:lstStyle/>
          <a:p>
            <a:r>
              <a:rPr lang="en-US" altLang="zh-CN" b="1" dirty="0" smtClean="0">
                <a:solidFill>
                  <a:schemeClr val="tx1">
                    <a:lumMod val="50000"/>
                  </a:schemeClr>
                </a:solidFill>
                <a:latin typeface="+mn-ea"/>
                <a:cs typeface="Times New Roman" pitchFamily="18" charset="0"/>
              </a:rPr>
              <a:t>n</a:t>
            </a:r>
            <a:r>
              <a:rPr lang="en-US" altLang="zh-CN" b="1" baseline="30000" dirty="0" smtClean="0">
                <a:solidFill>
                  <a:schemeClr val="tx1">
                    <a:lumMod val="50000"/>
                  </a:schemeClr>
                </a:solidFill>
                <a:latin typeface="+mn-ea"/>
                <a:cs typeface="Times New Roman" pitchFamily="18" charset="0"/>
              </a:rPr>
              <a:t>2</a:t>
            </a:r>
            <a:endParaRPr lang="zh-CN" altLang="en-US" b="1" dirty="0"/>
          </a:p>
        </p:txBody>
      </p:sp>
      <p:sp>
        <p:nvSpPr>
          <p:cNvPr id="16" name="TextBox 15"/>
          <p:cNvSpPr txBox="1"/>
          <p:nvPr/>
        </p:nvSpPr>
        <p:spPr>
          <a:xfrm>
            <a:off x="7775487" y="3975602"/>
            <a:ext cx="571765" cy="461665"/>
          </a:xfrm>
          <a:prstGeom prst="rect">
            <a:avLst/>
          </a:prstGeom>
          <a:noFill/>
        </p:spPr>
        <p:txBody>
          <a:bodyPr wrap="square" rtlCol="0">
            <a:spAutoFit/>
          </a:bodyPr>
          <a:lstStyle/>
          <a:p>
            <a:r>
              <a:rPr lang="en-US" altLang="zh-CN" b="1" dirty="0" smtClean="0">
                <a:solidFill>
                  <a:schemeClr val="tx1">
                    <a:lumMod val="50000"/>
                  </a:schemeClr>
                </a:solidFill>
                <a:latin typeface="+mn-ea"/>
                <a:cs typeface="Times New Roman" pitchFamily="18" charset="0"/>
              </a:rPr>
              <a:t>n</a:t>
            </a:r>
            <a:r>
              <a:rPr lang="en-US" altLang="zh-CN" b="1" baseline="30000" dirty="0" smtClean="0">
                <a:solidFill>
                  <a:schemeClr val="tx1">
                    <a:lumMod val="50000"/>
                  </a:schemeClr>
                </a:solidFill>
                <a:latin typeface="+mn-ea"/>
                <a:cs typeface="Times New Roman" pitchFamily="18" charset="0"/>
              </a:rPr>
              <a:t>2</a:t>
            </a:r>
            <a:endParaRPr lang="zh-CN" altLang="en-US" b="1" dirty="0"/>
          </a:p>
        </p:txBody>
      </p:sp>
      <p:sp>
        <p:nvSpPr>
          <p:cNvPr id="17" name="TextBox 16"/>
          <p:cNvSpPr txBox="1"/>
          <p:nvPr/>
        </p:nvSpPr>
        <p:spPr>
          <a:xfrm>
            <a:off x="7805430" y="4309365"/>
            <a:ext cx="571765" cy="461665"/>
          </a:xfrm>
          <a:prstGeom prst="rect">
            <a:avLst/>
          </a:prstGeom>
          <a:noFill/>
        </p:spPr>
        <p:txBody>
          <a:bodyPr wrap="square" rtlCol="0">
            <a:spAutoFit/>
          </a:bodyPr>
          <a:lstStyle/>
          <a:p>
            <a:r>
              <a:rPr lang="en-US" altLang="zh-CN" b="1" dirty="0" smtClean="0">
                <a:solidFill>
                  <a:schemeClr val="tx1">
                    <a:lumMod val="50000"/>
                  </a:schemeClr>
                </a:solidFill>
                <a:latin typeface="+mn-ea"/>
                <a:cs typeface="Times New Roman" pitchFamily="18" charset="0"/>
              </a:rPr>
              <a:t>n</a:t>
            </a:r>
            <a:r>
              <a:rPr lang="en-US" altLang="zh-CN" b="1" baseline="30000" dirty="0" smtClean="0">
                <a:solidFill>
                  <a:schemeClr val="tx1">
                    <a:lumMod val="50000"/>
                  </a:schemeClr>
                </a:solidFill>
                <a:latin typeface="+mn-ea"/>
                <a:cs typeface="Times New Roman" pitchFamily="18" charset="0"/>
              </a:rPr>
              <a:t>3</a:t>
            </a:r>
            <a:endParaRPr lang="zh-CN" altLang="en-US" b="1" dirty="0"/>
          </a:p>
        </p:txBody>
      </p:sp>
      <p:sp>
        <p:nvSpPr>
          <p:cNvPr id="18" name="TextBox 17"/>
          <p:cNvSpPr txBox="1"/>
          <p:nvPr/>
        </p:nvSpPr>
        <p:spPr>
          <a:xfrm>
            <a:off x="7813909" y="4628772"/>
            <a:ext cx="571765" cy="461665"/>
          </a:xfrm>
          <a:prstGeom prst="rect">
            <a:avLst/>
          </a:prstGeom>
          <a:noFill/>
        </p:spPr>
        <p:txBody>
          <a:bodyPr wrap="square" rtlCol="0">
            <a:spAutoFit/>
          </a:bodyPr>
          <a:lstStyle/>
          <a:p>
            <a:r>
              <a:rPr lang="en-US" altLang="zh-CN" b="1" dirty="0" smtClean="0">
                <a:solidFill>
                  <a:schemeClr val="tx1">
                    <a:lumMod val="50000"/>
                  </a:schemeClr>
                </a:solidFill>
                <a:latin typeface="+mn-ea"/>
                <a:cs typeface="Times New Roman" pitchFamily="18" charset="0"/>
              </a:rPr>
              <a:t>n</a:t>
            </a:r>
            <a:r>
              <a:rPr lang="en-US" altLang="zh-CN" b="1" baseline="30000" dirty="0" smtClean="0">
                <a:solidFill>
                  <a:schemeClr val="tx1">
                    <a:lumMod val="50000"/>
                  </a:schemeClr>
                </a:solidFill>
                <a:latin typeface="+mn-ea"/>
                <a:cs typeface="Times New Roman" pitchFamily="18" charset="0"/>
              </a:rPr>
              <a:t>3</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0-#ppt_w/2"/>
                                          </p:val>
                                        </p:tav>
                                        <p:tav tm="100000">
                                          <p:val>
                                            <p:strVal val="#ppt_x"/>
                                          </p:val>
                                        </p:tav>
                                      </p:tavLst>
                                    </p:anim>
                                    <p:anim calcmode="lin" valueType="num">
                                      <p:cBhvr additive="base">
                                        <p:cTn id="8" dur="500" fill="hold"/>
                                        <p:tgtEl>
                                          <p:spTgt spid="7680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76806"/>
                                        </p:tgtEl>
                                        <p:attrNameLst>
                                          <p:attrName>style.visibility</p:attrName>
                                        </p:attrNameLst>
                                      </p:cBhvr>
                                      <p:to>
                                        <p:strVal val="visible"/>
                                      </p:to>
                                    </p:set>
                                    <p:animEffect transition="in" filter="box(out)">
                                      <p:cBhvr>
                                        <p:cTn id="13" dur="500"/>
                                        <p:tgtEl>
                                          <p:spTgt spid="7680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0-#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9"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0-#ppt_w/2"/>
                                          </p:val>
                                        </p:tav>
                                        <p:tav tm="100000">
                                          <p:val>
                                            <p:strVal val="#ppt_x"/>
                                          </p:val>
                                        </p:tav>
                                      </p:tavLst>
                                    </p:anim>
                                    <p:anim calcmode="lin" valueType="num">
                                      <p:cBhvr additive="base">
                                        <p:cTn id="31"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0-#ppt_w/2"/>
                                          </p:val>
                                        </p:tav>
                                        <p:tav tm="100000">
                                          <p:val>
                                            <p:strVal val="#ppt_x"/>
                                          </p:val>
                                        </p:tav>
                                      </p:tavLst>
                                    </p:anim>
                                    <p:anim calcmode="lin" valueType="num">
                                      <p:cBhvr additive="base">
                                        <p:cTn id="37"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9"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0-#ppt_w/2"/>
                                          </p:val>
                                        </p:tav>
                                        <p:tav tm="100000">
                                          <p:val>
                                            <p:strVal val="#ppt_x"/>
                                          </p:val>
                                        </p:tav>
                                      </p:tavLst>
                                    </p:anim>
                                    <p:anim calcmode="lin" valueType="num">
                                      <p:cBhvr additive="base">
                                        <p:cTn id="43" dur="5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 calcmode="lin" valueType="num">
                                      <p:cBhvr additive="base">
                                        <p:cTn id="48" dur="500" fill="hold"/>
                                        <p:tgtEl>
                                          <p:spTgt spid="14"/>
                                        </p:tgtEl>
                                        <p:attrNameLst>
                                          <p:attrName>ppt_x</p:attrName>
                                        </p:attrNameLst>
                                      </p:cBhvr>
                                      <p:tavLst>
                                        <p:tav tm="0">
                                          <p:val>
                                            <p:strVal val="#ppt_x"/>
                                          </p:val>
                                        </p:tav>
                                        <p:tav tm="100000">
                                          <p:val>
                                            <p:strVal val="#ppt_x"/>
                                          </p:val>
                                        </p:tav>
                                      </p:tavLst>
                                    </p:anim>
                                    <p:anim calcmode="lin" valueType="num">
                                      <p:cBhvr additive="base">
                                        <p:cTn id="49" dur="500" fill="hold"/>
                                        <p:tgtEl>
                                          <p:spTgt spid="14"/>
                                        </p:tgtEl>
                                        <p:attrNameLst>
                                          <p:attrName>ppt_y</p:attrName>
                                        </p:attrNameLst>
                                      </p:cBhvr>
                                      <p:tavLst>
                                        <p:tav tm="0">
                                          <p:val>
                                            <p:strVal val="1+#ppt_h/2"/>
                                          </p:val>
                                        </p:tav>
                                        <p:tav tm="100000">
                                          <p:val>
                                            <p:strVal val="#ppt_y"/>
                                          </p:val>
                                        </p:tav>
                                      </p:tavLst>
                                    </p:anim>
                                  </p:childTnLst>
                                </p:cTn>
                              </p:par>
                              <p:par>
                                <p:cTn id="50" presetID="10" presetClass="exit" presetSubtype="0" fill="hold" grpId="1" nodeType="withEffect">
                                  <p:stCondLst>
                                    <p:cond delay="0"/>
                                  </p:stCondLst>
                                  <p:childTnLst>
                                    <p:animEffect transition="out" filter="fade">
                                      <p:cBhvr>
                                        <p:cTn id="51" dur="500"/>
                                        <p:tgtEl>
                                          <p:spTgt spid="3"/>
                                        </p:tgtEl>
                                      </p:cBhvr>
                                    </p:animEffect>
                                    <p:set>
                                      <p:cBhvr>
                                        <p:cTn id="52" dur="1" fill="hold">
                                          <p:stCondLst>
                                            <p:cond delay="499"/>
                                          </p:stCondLst>
                                        </p:cTn>
                                        <p:tgtEl>
                                          <p:spTgt spid="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9"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 calcmode="lin" valueType="num">
                                      <p:cBhvr additive="base">
                                        <p:cTn id="57" dur="500" fill="hold"/>
                                        <p:tgtEl>
                                          <p:spTgt spid="15"/>
                                        </p:tgtEl>
                                        <p:attrNameLst>
                                          <p:attrName>ppt_x</p:attrName>
                                        </p:attrNameLst>
                                      </p:cBhvr>
                                      <p:tavLst>
                                        <p:tav tm="0">
                                          <p:val>
                                            <p:strVal val="0-#ppt_w/2"/>
                                          </p:val>
                                        </p:tav>
                                        <p:tav tm="100000">
                                          <p:val>
                                            <p:strVal val="#ppt_x"/>
                                          </p:val>
                                        </p:tav>
                                      </p:tavLst>
                                    </p:anim>
                                    <p:anim calcmode="lin" valueType="num">
                                      <p:cBhvr additive="base">
                                        <p:cTn id="58" dur="500" fill="hold"/>
                                        <p:tgtEl>
                                          <p:spTgt spid="15"/>
                                        </p:tgtEl>
                                        <p:attrNameLst>
                                          <p:attrName>ppt_y</p:attrName>
                                        </p:attrNameLst>
                                      </p:cBhvr>
                                      <p:tavLst>
                                        <p:tav tm="0">
                                          <p:val>
                                            <p:strVal val="0-#ppt_h/2"/>
                                          </p:val>
                                        </p:tav>
                                        <p:tav tm="100000">
                                          <p:val>
                                            <p:strVal val="#ppt_y"/>
                                          </p:val>
                                        </p:tav>
                                      </p:tavLst>
                                    </p:anim>
                                  </p:childTnLst>
                                </p:cTn>
                              </p:par>
                              <p:par>
                                <p:cTn id="59" presetID="10" presetClass="exit" presetSubtype="0" fill="hold" grpId="1" nodeType="withEffect">
                                  <p:stCondLst>
                                    <p:cond delay="0"/>
                                  </p:stCondLst>
                                  <p:childTnLst>
                                    <p:animEffect transition="out" filter="fade">
                                      <p:cBhvr>
                                        <p:cTn id="60" dur="500"/>
                                        <p:tgtEl>
                                          <p:spTgt spid="8"/>
                                        </p:tgtEl>
                                      </p:cBhvr>
                                    </p:animEffect>
                                    <p:set>
                                      <p:cBhvr>
                                        <p:cTn id="61" dur="1" fill="hold">
                                          <p:stCondLst>
                                            <p:cond delay="499"/>
                                          </p:stCondLst>
                                        </p:cTn>
                                        <p:tgtEl>
                                          <p:spTgt spid="8"/>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9" fill="hold" grpId="0" nodeType="click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0-#ppt_w/2"/>
                                          </p:val>
                                        </p:tav>
                                        <p:tav tm="100000">
                                          <p:val>
                                            <p:strVal val="#ppt_x"/>
                                          </p:val>
                                        </p:tav>
                                      </p:tavLst>
                                    </p:anim>
                                    <p:anim calcmode="lin" valueType="num">
                                      <p:cBhvr additive="base">
                                        <p:cTn id="67" dur="500" fill="hold"/>
                                        <p:tgtEl>
                                          <p:spTgt spid="16"/>
                                        </p:tgtEl>
                                        <p:attrNameLst>
                                          <p:attrName>ppt_y</p:attrName>
                                        </p:attrNameLst>
                                      </p:cBhvr>
                                      <p:tavLst>
                                        <p:tav tm="0">
                                          <p:val>
                                            <p:strVal val="0-#ppt_h/2"/>
                                          </p:val>
                                        </p:tav>
                                        <p:tav tm="100000">
                                          <p:val>
                                            <p:strVal val="#ppt_y"/>
                                          </p:val>
                                        </p:tav>
                                      </p:tavLst>
                                    </p:anim>
                                  </p:childTnLst>
                                </p:cTn>
                              </p:par>
                              <p:par>
                                <p:cTn id="68" presetID="10" presetClass="exit" presetSubtype="0" fill="hold" grpId="1" nodeType="withEffect">
                                  <p:stCondLst>
                                    <p:cond delay="0"/>
                                  </p:stCondLst>
                                  <p:childTnLst>
                                    <p:animEffect transition="out" filter="fad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9"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 calcmode="lin" valueType="num">
                                      <p:cBhvr additive="base">
                                        <p:cTn id="75" dur="500" fill="hold"/>
                                        <p:tgtEl>
                                          <p:spTgt spid="17"/>
                                        </p:tgtEl>
                                        <p:attrNameLst>
                                          <p:attrName>ppt_x</p:attrName>
                                        </p:attrNameLst>
                                      </p:cBhvr>
                                      <p:tavLst>
                                        <p:tav tm="0">
                                          <p:val>
                                            <p:strVal val="0-#ppt_w/2"/>
                                          </p:val>
                                        </p:tav>
                                        <p:tav tm="100000">
                                          <p:val>
                                            <p:strVal val="#ppt_x"/>
                                          </p:val>
                                        </p:tav>
                                      </p:tavLst>
                                    </p:anim>
                                    <p:anim calcmode="lin" valueType="num">
                                      <p:cBhvr additive="base">
                                        <p:cTn id="76" dur="500" fill="hold"/>
                                        <p:tgtEl>
                                          <p:spTgt spid="17"/>
                                        </p:tgtEl>
                                        <p:attrNameLst>
                                          <p:attrName>ppt_y</p:attrName>
                                        </p:attrNameLst>
                                      </p:cBhvr>
                                      <p:tavLst>
                                        <p:tav tm="0">
                                          <p:val>
                                            <p:strVal val="0-#ppt_h/2"/>
                                          </p:val>
                                        </p:tav>
                                        <p:tav tm="100000">
                                          <p:val>
                                            <p:strVal val="#ppt_y"/>
                                          </p:val>
                                        </p:tav>
                                      </p:tavLst>
                                    </p:anim>
                                  </p:childTnLst>
                                </p:cTn>
                              </p:par>
                              <p:par>
                                <p:cTn id="77" presetID="10" presetClass="exit" presetSubtype="0" fill="hold" grpId="1" nodeType="withEffect">
                                  <p:stCondLst>
                                    <p:cond delay="0"/>
                                  </p:stCondLst>
                                  <p:childTnLst>
                                    <p:animEffect transition="out" filter="fade">
                                      <p:cBhvr>
                                        <p:cTn id="78" dur="500"/>
                                        <p:tgtEl>
                                          <p:spTgt spid="11"/>
                                        </p:tgtEl>
                                      </p:cBhvr>
                                    </p:animEffect>
                                    <p:set>
                                      <p:cBhvr>
                                        <p:cTn id="79" dur="1" fill="hold">
                                          <p:stCondLst>
                                            <p:cond delay="499"/>
                                          </p:stCondLst>
                                        </p:cTn>
                                        <p:tgtEl>
                                          <p:spTgt spid="11"/>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2" presetClass="entr" presetSubtype="9" fill="hold" grpId="0" nodeType="clickEffect">
                                  <p:stCondLst>
                                    <p:cond delay="0"/>
                                  </p:stCondLst>
                                  <p:childTnLst>
                                    <p:set>
                                      <p:cBhvr>
                                        <p:cTn id="83" dur="1" fill="hold">
                                          <p:stCondLst>
                                            <p:cond delay="0"/>
                                          </p:stCondLst>
                                        </p:cTn>
                                        <p:tgtEl>
                                          <p:spTgt spid="18"/>
                                        </p:tgtEl>
                                        <p:attrNameLst>
                                          <p:attrName>style.visibility</p:attrName>
                                        </p:attrNameLst>
                                      </p:cBhvr>
                                      <p:to>
                                        <p:strVal val="visible"/>
                                      </p:to>
                                    </p:set>
                                    <p:anim calcmode="lin" valueType="num">
                                      <p:cBhvr additive="base">
                                        <p:cTn id="84" dur="500" fill="hold"/>
                                        <p:tgtEl>
                                          <p:spTgt spid="18"/>
                                        </p:tgtEl>
                                        <p:attrNameLst>
                                          <p:attrName>ppt_x</p:attrName>
                                        </p:attrNameLst>
                                      </p:cBhvr>
                                      <p:tavLst>
                                        <p:tav tm="0">
                                          <p:val>
                                            <p:strVal val="0-#ppt_w/2"/>
                                          </p:val>
                                        </p:tav>
                                        <p:tav tm="100000">
                                          <p:val>
                                            <p:strVal val="#ppt_x"/>
                                          </p:val>
                                        </p:tav>
                                      </p:tavLst>
                                    </p:anim>
                                    <p:anim calcmode="lin" valueType="num">
                                      <p:cBhvr additive="base">
                                        <p:cTn id="85" dur="500" fill="hold"/>
                                        <p:tgtEl>
                                          <p:spTgt spid="18"/>
                                        </p:tgtEl>
                                        <p:attrNameLst>
                                          <p:attrName>ppt_y</p:attrName>
                                        </p:attrNameLst>
                                      </p:cBhvr>
                                      <p:tavLst>
                                        <p:tav tm="0">
                                          <p:val>
                                            <p:strVal val="0-#ppt_h/2"/>
                                          </p:val>
                                        </p:tav>
                                        <p:tav tm="100000">
                                          <p:val>
                                            <p:strVal val="#ppt_y"/>
                                          </p:val>
                                        </p:tav>
                                      </p:tavLst>
                                    </p:anim>
                                  </p:childTnLst>
                                </p:cTn>
                              </p:par>
                              <p:par>
                                <p:cTn id="86" presetID="10" presetClass="exit" presetSubtype="0" fill="hold" grpId="1" nodeType="withEffect">
                                  <p:stCondLst>
                                    <p:cond delay="0"/>
                                  </p:stCondLst>
                                  <p:childTnLst>
                                    <p:animEffect transition="out" filter="fade">
                                      <p:cBhvr>
                                        <p:cTn id="87" dur="500"/>
                                        <p:tgtEl>
                                          <p:spTgt spid="12"/>
                                        </p:tgtEl>
                                      </p:cBhvr>
                                    </p:animEffect>
                                    <p:set>
                                      <p:cBhvr>
                                        <p:cTn id="88" dur="1" fill="hold">
                                          <p:stCondLst>
                                            <p:cond delay="499"/>
                                          </p:stCondLst>
                                        </p:cTn>
                                        <p:tgtEl>
                                          <p:spTgt spid="12"/>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anim calcmode="lin" valueType="num">
                                      <p:cBhvr additive="base">
                                        <p:cTn id="93" dur="500" fill="hold"/>
                                        <p:tgtEl>
                                          <p:spTgt spid="4"/>
                                        </p:tgtEl>
                                        <p:attrNameLst>
                                          <p:attrName>ppt_x</p:attrName>
                                        </p:attrNameLst>
                                      </p:cBhvr>
                                      <p:tavLst>
                                        <p:tav tm="0">
                                          <p:val>
                                            <p:strVal val="0-#ppt_w/2"/>
                                          </p:val>
                                        </p:tav>
                                        <p:tav tm="100000">
                                          <p:val>
                                            <p:strVal val="#ppt_x"/>
                                          </p:val>
                                        </p:tav>
                                      </p:tavLst>
                                    </p:anim>
                                    <p:anim calcmode="lin" valueType="num">
                                      <p:cBhvr additive="base">
                                        <p:cTn id="9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5" grpId="0" autoUpdateAnimBg="0"/>
      <p:bldP spid="76806" grpId="0" autoUpdateAnimBg="0"/>
      <p:bldP spid="3" grpId="0"/>
      <p:bldP spid="3" grpId="1"/>
      <p:bldP spid="8" grpId="0"/>
      <p:bldP spid="8" grpId="1"/>
      <p:bldP spid="10" grpId="0"/>
      <p:bldP spid="10" grpId="1"/>
      <p:bldP spid="11" grpId="0"/>
      <p:bldP spid="11" grpId="1"/>
      <p:bldP spid="12" grpId="0"/>
      <p:bldP spid="12" grpId="1"/>
      <p:bldP spid="4" grpId="0"/>
      <p:bldP spid="14" grpId="0"/>
      <p:bldP spid="15" grpId="0"/>
      <p:bldP spid="16" grpId="0"/>
      <p:bldP spid="17"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p:cNvSpPr>
            <a:spLocks noGrp="1" noChangeArrowheads="1"/>
          </p:cNvSpPr>
          <p:nvPr>
            <p:ph type="title"/>
          </p:nvPr>
        </p:nvSpPr>
        <p:spPr>
          <a:xfrm>
            <a:off x="539750" y="333375"/>
            <a:ext cx="7772400" cy="1143000"/>
          </a:xfrm>
        </p:spPr>
        <p:txBody>
          <a:bodyPr/>
          <a:lstStyle/>
          <a:p>
            <a:pPr eaLnBrk="1" hangingPunct="1"/>
            <a:r>
              <a:rPr lang="zh-CN" altLang="en-US" smtClean="0">
                <a:latin typeface="宋体" pitchFamily="2" charset="-122"/>
              </a:rPr>
              <a:t>算法的时间复杂度</a:t>
            </a:r>
            <a:r>
              <a:rPr lang="zh-CN" altLang="en-US" smtClean="0"/>
              <a:t> </a:t>
            </a:r>
          </a:p>
        </p:txBody>
      </p:sp>
      <p:sp>
        <p:nvSpPr>
          <p:cNvPr id="73731" name="Rectangle 1027"/>
          <p:cNvSpPr>
            <a:spLocks noGrp="1" noChangeArrowheads="1"/>
          </p:cNvSpPr>
          <p:nvPr>
            <p:ph type="body" idx="1"/>
          </p:nvPr>
        </p:nvSpPr>
        <p:spPr>
          <a:xfrm>
            <a:off x="611188" y="1628775"/>
            <a:ext cx="8208962" cy="4248150"/>
          </a:xfrm>
        </p:spPr>
        <p:txBody>
          <a:bodyPr/>
          <a:lstStyle/>
          <a:p>
            <a:pPr eaLnBrk="1" hangingPunct="1">
              <a:buFont typeface="Wingdings" pitchFamily="2" charset="2"/>
              <a:buNone/>
              <a:defRPr/>
            </a:pPr>
            <a:r>
              <a:rPr lang="zh-CN" altLang="en-US" sz="2800" b="1" dirty="0" smtClean="0">
                <a:solidFill>
                  <a:schemeClr val="tx1">
                    <a:lumMod val="50000"/>
                  </a:schemeClr>
                </a:solidFill>
              </a:rPr>
              <a:t>算法的时间复杂度，即是</a:t>
            </a:r>
            <a:r>
              <a:rPr lang="zh-CN" altLang="en-US" sz="2800" b="1" dirty="0" smtClean="0">
                <a:solidFill>
                  <a:schemeClr val="tx1">
                    <a:lumMod val="50000"/>
                  </a:schemeClr>
                </a:solidFill>
                <a:effectLst>
                  <a:outerShdw blurRad="38100" dist="38100" dir="2700000" algn="tl">
                    <a:srgbClr val="000000">
                      <a:alpha val="43137"/>
                    </a:srgbClr>
                  </a:outerShdw>
                </a:effectLst>
              </a:rPr>
              <a:t>算法的时间量度</a:t>
            </a:r>
            <a:r>
              <a:rPr lang="zh-CN" altLang="en-US" sz="2800" b="1" dirty="0" smtClean="0">
                <a:solidFill>
                  <a:schemeClr val="tx1">
                    <a:lumMod val="50000"/>
                  </a:schemeClr>
                </a:solidFill>
              </a:rPr>
              <a:t>记做：    </a:t>
            </a:r>
            <a:r>
              <a:rPr lang="en-US" altLang="zh-CN" sz="2800" b="1" dirty="0" smtClean="0">
                <a:solidFill>
                  <a:srgbClr val="9966FF"/>
                </a:solidFill>
              </a:rPr>
              <a:t>T(n)=O(f(n))</a:t>
            </a:r>
            <a:endParaRPr lang="en-US" altLang="zh-CN" sz="2800" b="1" dirty="0">
              <a:solidFill>
                <a:schemeClr val="tx1">
                  <a:lumMod val="50000"/>
                </a:schemeClr>
              </a:solidFill>
            </a:endParaRPr>
          </a:p>
          <a:p>
            <a:pPr eaLnBrk="1" hangingPunct="1">
              <a:buFont typeface="Wingdings" pitchFamily="2" charset="2"/>
              <a:buNone/>
              <a:defRPr/>
            </a:pPr>
            <a:r>
              <a:rPr lang="zh-CN" altLang="en-US" sz="2800" b="1" dirty="0" smtClean="0">
                <a:solidFill>
                  <a:schemeClr val="tx1">
                    <a:lumMod val="50000"/>
                  </a:schemeClr>
                </a:solidFill>
              </a:rPr>
              <a:t>在进行算法分析时</a:t>
            </a:r>
            <a:r>
              <a:rPr lang="en-US" altLang="zh-CN" sz="2800" b="1" dirty="0" smtClean="0">
                <a:solidFill>
                  <a:schemeClr val="tx1">
                    <a:lumMod val="50000"/>
                  </a:schemeClr>
                </a:solidFill>
              </a:rPr>
              <a:t>，</a:t>
            </a:r>
            <a:r>
              <a:rPr lang="zh-CN" altLang="en-US" sz="2800" b="1" dirty="0" smtClean="0">
                <a:solidFill>
                  <a:schemeClr val="tx1">
                    <a:lumMod val="50000"/>
                  </a:schemeClr>
                </a:solidFill>
              </a:rPr>
              <a:t>语句总的执行次数</a:t>
            </a:r>
            <a:r>
              <a:rPr lang="en-US" altLang="zh-CN" sz="2800" b="1" dirty="0" smtClean="0">
                <a:solidFill>
                  <a:schemeClr val="tx1">
                    <a:lumMod val="50000"/>
                  </a:schemeClr>
                </a:solidFill>
              </a:rPr>
              <a:t>T(n)</a:t>
            </a:r>
            <a:r>
              <a:rPr lang="zh-CN" altLang="en-US" sz="2800" b="1" dirty="0" smtClean="0">
                <a:solidFill>
                  <a:schemeClr val="tx1">
                    <a:lumMod val="50000"/>
                  </a:schemeClr>
                </a:solidFill>
              </a:rPr>
              <a:t>是关于问题规模</a:t>
            </a:r>
            <a:r>
              <a:rPr lang="en-US" altLang="zh-CN" sz="2800" b="1" dirty="0" smtClean="0">
                <a:solidFill>
                  <a:schemeClr val="tx1">
                    <a:lumMod val="50000"/>
                  </a:schemeClr>
                </a:solidFill>
              </a:rPr>
              <a:t>n</a:t>
            </a:r>
            <a:r>
              <a:rPr lang="zh-CN" altLang="en-US" sz="2800" b="1" dirty="0" smtClean="0">
                <a:solidFill>
                  <a:schemeClr val="tx1">
                    <a:lumMod val="50000"/>
                  </a:schemeClr>
                </a:solidFill>
              </a:rPr>
              <a:t>的函数</a:t>
            </a:r>
            <a:r>
              <a:rPr lang="en-US" altLang="zh-CN" sz="2800" b="1" dirty="0" smtClean="0">
                <a:solidFill>
                  <a:schemeClr val="tx1">
                    <a:lumMod val="50000"/>
                  </a:schemeClr>
                </a:solidFill>
              </a:rPr>
              <a:t>。</a:t>
            </a:r>
          </a:p>
          <a:p>
            <a:pPr eaLnBrk="1" hangingPunct="1">
              <a:buFont typeface="Wingdings" pitchFamily="2" charset="2"/>
              <a:buNone/>
              <a:defRPr/>
            </a:pPr>
            <a:r>
              <a:rPr lang="zh-CN" altLang="en-US" sz="2800" b="1" dirty="0" smtClean="0">
                <a:solidFill>
                  <a:schemeClr val="tx1">
                    <a:lumMod val="50000"/>
                  </a:schemeClr>
                </a:solidFill>
              </a:rPr>
              <a:t>进而分析</a:t>
            </a:r>
            <a:r>
              <a:rPr lang="en-US" altLang="zh-CN" sz="2800" b="1" dirty="0" smtClean="0">
                <a:solidFill>
                  <a:schemeClr val="tx1">
                    <a:lumMod val="50000"/>
                  </a:schemeClr>
                </a:solidFill>
              </a:rPr>
              <a:t>T(n)</a:t>
            </a:r>
            <a:r>
              <a:rPr lang="zh-CN" altLang="en-US" sz="2800" b="1" dirty="0" smtClean="0">
                <a:solidFill>
                  <a:schemeClr val="tx1">
                    <a:lumMod val="50000"/>
                  </a:schemeClr>
                </a:solidFill>
              </a:rPr>
              <a:t>随</a:t>
            </a:r>
            <a:r>
              <a:rPr lang="en-US" altLang="zh-CN" sz="2800" b="1" dirty="0" smtClean="0">
                <a:solidFill>
                  <a:schemeClr val="tx1">
                    <a:lumMod val="50000"/>
                  </a:schemeClr>
                </a:solidFill>
              </a:rPr>
              <a:t>n</a:t>
            </a:r>
            <a:r>
              <a:rPr lang="zh-CN" altLang="en-US" sz="2800" b="1" dirty="0" smtClean="0">
                <a:solidFill>
                  <a:schemeClr val="tx1">
                    <a:lumMod val="50000"/>
                  </a:schemeClr>
                </a:solidFill>
              </a:rPr>
              <a:t>的变化情况并确定下</a:t>
            </a:r>
            <a:r>
              <a:rPr lang="en-US" altLang="zh-CN" sz="2800" b="1" dirty="0" smtClean="0">
                <a:solidFill>
                  <a:schemeClr val="tx1">
                    <a:lumMod val="50000"/>
                  </a:schemeClr>
                </a:solidFill>
              </a:rPr>
              <a:t>T(n)</a:t>
            </a:r>
            <a:r>
              <a:rPr lang="zh-CN" altLang="en-US" sz="2800" b="1" dirty="0" smtClean="0">
                <a:solidFill>
                  <a:schemeClr val="tx1">
                    <a:lumMod val="50000"/>
                  </a:schemeClr>
                </a:solidFill>
              </a:rPr>
              <a:t>的数量级。</a:t>
            </a:r>
            <a:endParaRPr lang="en-US" altLang="zh-CN" sz="2800" b="1" dirty="0" smtClean="0">
              <a:solidFill>
                <a:schemeClr val="tx1">
                  <a:lumMod val="50000"/>
                </a:schemeClr>
              </a:solidFill>
            </a:endParaRPr>
          </a:p>
          <a:p>
            <a:pPr eaLnBrk="1" hangingPunct="1">
              <a:buFont typeface="Wingdings" pitchFamily="2" charset="2"/>
              <a:buNone/>
              <a:defRPr/>
            </a:pPr>
            <a:endParaRPr lang="en-US" altLang="zh-CN" sz="2800" b="1" dirty="0" smtClean="0">
              <a:solidFill>
                <a:srgbClr val="9966FF"/>
              </a:solidFill>
            </a:endParaRPr>
          </a:p>
          <a:p>
            <a:pPr eaLnBrk="1" hangingPunct="1">
              <a:buFont typeface="Wingdings" pitchFamily="2" charset="2"/>
              <a:buNone/>
              <a:defRPr/>
            </a:pPr>
            <a:r>
              <a:rPr lang="en-US" altLang="zh-CN" sz="2800" b="1" dirty="0" smtClean="0">
                <a:solidFill>
                  <a:srgbClr val="9966FF"/>
                </a:solidFill>
              </a:rPr>
              <a:t>T(n)=O(f(n))：</a:t>
            </a:r>
            <a:r>
              <a:rPr lang="zh-CN" altLang="en-US" sz="2800" b="1" dirty="0" smtClean="0">
                <a:solidFill>
                  <a:schemeClr val="tx1">
                    <a:lumMod val="50000"/>
                  </a:schemeClr>
                </a:solidFill>
              </a:rPr>
              <a:t>表示随问越规模</a:t>
            </a:r>
            <a:r>
              <a:rPr lang="en-US" altLang="zh-CN" sz="2800" b="1" dirty="0" smtClean="0">
                <a:solidFill>
                  <a:schemeClr val="tx1">
                    <a:lumMod val="50000"/>
                  </a:schemeClr>
                </a:solidFill>
              </a:rPr>
              <a:t>n</a:t>
            </a:r>
            <a:r>
              <a:rPr lang="zh-CN" altLang="en-US" sz="2800" b="1" dirty="0" smtClean="0">
                <a:solidFill>
                  <a:schemeClr val="tx1">
                    <a:lumMod val="50000"/>
                  </a:schemeClr>
                </a:solidFill>
              </a:rPr>
              <a:t>的增大</a:t>
            </a:r>
            <a:r>
              <a:rPr lang="en-US" altLang="zh-CN" sz="2800" b="1" dirty="0" smtClean="0">
                <a:solidFill>
                  <a:schemeClr val="tx1">
                    <a:lumMod val="50000"/>
                  </a:schemeClr>
                </a:solidFill>
              </a:rPr>
              <a:t>，</a:t>
            </a:r>
            <a:r>
              <a:rPr lang="en-US" altLang="zh-CN" sz="2800" b="1" dirty="0" smtClean="0">
                <a:solidFill>
                  <a:srgbClr val="9966FF"/>
                </a:solidFill>
              </a:rPr>
              <a:t>T(n)</a:t>
            </a:r>
            <a:r>
              <a:rPr lang="zh-CN" altLang="en-US" sz="2800" b="1" dirty="0" smtClean="0">
                <a:solidFill>
                  <a:schemeClr val="tx1">
                    <a:lumMod val="50000"/>
                  </a:schemeClr>
                </a:solidFill>
              </a:rPr>
              <a:t>的增长率和</a:t>
            </a:r>
            <a:r>
              <a:rPr lang="en-US" altLang="zh-CN" sz="2800" b="1" dirty="0" smtClean="0">
                <a:solidFill>
                  <a:schemeClr val="tx1">
                    <a:lumMod val="50000"/>
                  </a:schemeClr>
                </a:solidFill>
              </a:rPr>
              <a:t>f(n)</a:t>
            </a:r>
            <a:r>
              <a:rPr lang="zh-CN" altLang="en-US" sz="2800" b="1" dirty="0" smtClean="0">
                <a:solidFill>
                  <a:schemeClr val="tx1">
                    <a:lumMod val="50000"/>
                  </a:schemeClr>
                </a:solidFill>
              </a:rPr>
              <a:t>的增长率趋向相同，即当</a:t>
            </a:r>
            <a:r>
              <a:rPr lang="en-US" altLang="zh-CN" sz="2800" b="1" dirty="0" smtClean="0">
                <a:solidFill>
                  <a:schemeClr val="tx1">
                    <a:lumMod val="50000"/>
                  </a:schemeClr>
                </a:solidFill>
              </a:rPr>
              <a:t>n</a:t>
            </a:r>
            <a:r>
              <a:rPr lang="zh-CN" altLang="en-US" sz="2800" b="1" dirty="0" smtClean="0">
                <a:solidFill>
                  <a:schemeClr val="tx1">
                    <a:lumMod val="50000"/>
                  </a:schemeClr>
                </a:solidFill>
              </a:rPr>
              <a:t>趋近于无穷大时，</a:t>
            </a:r>
            <a:r>
              <a:rPr lang="en-US" altLang="zh-CN" sz="2800" b="1" dirty="0" smtClean="0">
                <a:solidFill>
                  <a:srgbClr val="9966FF"/>
                </a:solidFill>
              </a:rPr>
              <a:t> </a:t>
            </a:r>
            <a:r>
              <a:rPr lang="en-US" altLang="zh-CN" sz="2800" b="1" dirty="0" smtClean="0">
                <a:solidFill>
                  <a:schemeClr val="tx1">
                    <a:lumMod val="50000"/>
                  </a:schemeClr>
                </a:solidFill>
                <a:effectLst>
                  <a:outerShdw blurRad="38100" dist="38100" dir="2700000" algn="tl">
                    <a:srgbClr val="000000">
                      <a:alpha val="43137"/>
                    </a:srgbClr>
                  </a:outerShdw>
                </a:effectLst>
              </a:rPr>
              <a:t>T(n) </a:t>
            </a:r>
            <a:r>
              <a:rPr lang="zh-CN" altLang="en-US" sz="2800" b="1" dirty="0" smtClean="0">
                <a:solidFill>
                  <a:schemeClr val="tx1">
                    <a:lumMod val="50000"/>
                  </a:schemeClr>
                </a:solidFill>
                <a:effectLst>
                  <a:outerShdw blurRad="38100" dist="38100" dir="2700000" algn="tl">
                    <a:srgbClr val="000000">
                      <a:alpha val="43137"/>
                    </a:srgbClr>
                  </a:outerShdw>
                </a:effectLst>
              </a:rPr>
              <a:t>与</a:t>
            </a:r>
            <a:r>
              <a:rPr lang="en-US" altLang="zh-CN" sz="2800" b="1" dirty="0" smtClean="0">
                <a:solidFill>
                  <a:schemeClr val="tx1">
                    <a:lumMod val="50000"/>
                  </a:schemeClr>
                </a:solidFill>
                <a:effectLst>
                  <a:outerShdw blurRad="38100" dist="38100" dir="2700000" algn="tl">
                    <a:srgbClr val="000000">
                      <a:alpha val="43137"/>
                    </a:srgbClr>
                  </a:outerShdw>
                </a:effectLst>
              </a:rPr>
              <a:t>f(n)</a:t>
            </a:r>
            <a:r>
              <a:rPr lang="zh-CN" altLang="en-US" sz="2800" b="1" dirty="0" smtClean="0">
                <a:solidFill>
                  <a:schemeClr val="tx1">
                    <a:lumMod val="50000"/>
                  </a:schemeClr>
                </a:solidFill>
                <a:effectLst>
                  <a:outerShdw blurRad="38100" dist="38100" dir="2700000" algn="tl">
                    <a:srgbClr val="000000">
                      <a:alpha val="43137"/>
                    </a:srgbClr>
                  </a:outerShdw>
                </a:effectLst>
              </a:rPr>
              <a:t>是同阶的</a:t>
            </a:r>
            <a:r>
              <a:rPr lang="zh-CN" altLang="en-US" sz="2800" b="1" dirty="0" smtClean="0">
                <a:solidFill>
                  <a:schemeClr val="tx1">
                    <a:lumMod val="50000"/>
                  </a:schemeClr>
                </a:solidFill>
              </a:rPr>
              <a:t>。</a:t>
            </a:r>
            <a:endParaRPr lang="en-US" altLang="zh-CN" sz="2800" b="1" dirty="0" smtClean="0">
              <a:solidFill>
                <a:schemeClr val="tx1">
                  <a:lumMod val="50000"/>
                </a:schemeClr>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3"/>
          <p:cNvSpPr txBox="1">
            <a:spLocks noGrp="1" noChangeArrowheads="1"/>
          </p:cNvSpPr>
          <p:nvPr/>
        </p:nvSpPr>
        <p:spPr bwMode="auto">
          <a:xfrm>
            <a:off x="7181850" y="63960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r" eaLnBrk="1" hangingPunct="1"/>
            <a:fld id="{22EE5450-E36D-4B65-8210-6C8CBDA78736}" type="slidenum">
              <a:rPr kumimoji="0" lang="en-US" altLang="zh-CN" sz="1400" b="1">
                <a:solidFill>
                  <a:srgbClr val="CCFFFF"/>
                </a:solidFill>
                <a:latin typeface="Tahoma" pitchFamily="34" charset="0"/>
              </a:rPr>
              <a:pPr algn="r" eaLnBrk="1" hangingPunct="1"/>
              <a:t>26</a:t>
            </a:fld>
            <a:endParaRPr kumimoji="0" lang="en-US" altLang="zh-CN" sz="1400" b="1">
              <a:solidFill>
                <a:srgbClr val="CCFFFF"/>
              </a:solidFill>
              <a:latin typeface="Tahoma" pitchFamily="34" charset="0"/>
            </a:endParaRPr>
          </a:p>
        </p:txBody>
      </p:sp>
      <p:sp>
        <p:nvSpPr>
          <p:cNvPr id="67587" name="Rectangle 2"/>
          <p:cNvSpPr>
            <a:spLocks noGrp="1" noChangeArrowheads="1"/>
          </p:cNvSpPr>
          <p:nvPr>
            <p:ph type="title" idx="4294967295"/>
          </p:nvPr>
        </p:nvSpPr>
        <p:spPr>
          <a:xfrm>
            <a:off x="827088" y="404813"/>
            <a:ext cx="7793037" cy="954087"/>
          </a:xfrm>
        </p:spPr>
        <p:txBody>
          <a:bodyPr/>
          <a:lstStyle/>
          <a:p>
            <a:r>
              <a:rPr lang="zh-CN" altLang="en-US" smtClean="0"/>
              <a:t>算法的评价标准和评价方法  </a:t>
            </a:r>
          </a:p>
        </p:txBody>
      </p:sp>
      <p:sp>
        <p:nvSpPr>
          <p:cNvPr id="67588" name="Rectangle 3"/>
          <p:cNvSpPr>
            <a:spLocks noGrp="1" noChangeArrowheads="1"/>
          </p:cNvSpPr>
          <p:nvPr>
            <p:ph type="body" idx="4294967295"/>
          </p:nvPr>
        </p:nvSpPr>
        <p:spPr>
          <a:xfrm>
            <a:off x="900113" y="1428750"/>
            <a:ext cx="7389812" cy="795338"/>
          </a:xfrm>
        </p:spPr>
        <p:txBody>
          <a:bodyPr/>
          <a:lstStyle/>
          <a:p>
            <a:pPr algn="just">
              <a:buFont typeface="Wingdings" pitchFamily="2" charset="2"/>
              <a:buNone/>
            </a:pPr>
            <a:r>
              <a:rPr lang="zh-CN" altLang="en-US" smtClean="0"/>
              <a:t>时间复杂性</a:t>
            </a:r>
          </a:p>
        </p:txBody>
      </p:sp>
      <p:sp>
        <p:nvSpPr>
          <p:cNvPr id="26629" name="Rectangle 3"/>
          <p:cNvSpPr>
            <a:spLocks noChangeArrowheads="1"/>
          </p:cNvSpPr>
          <p:nvPr/>
        </p:nvSpPr>
        <p:spPr bwMode="auto">
          <a:xfrm>
            <a:off x="1825625" y="2359025"/>
            <a:ext cx="2811463"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0" hangingPunct="0">
              <a:buClr>
                <a:schemeClr val="folHlink"/>
              </a:buClr>
              <a:buSzPct val="60000"/>
              <a:buFont typeface="Wingdings" pitchFamily="2" charset="2"/>
              <a:buNone/>
              <a:defRPr/>
            </a:pPr>
            <a:r>
              <a:rPr lang="en-US" altLang="zh-CN" sz="3200" dirty="0">
                <a:solidFill>
                  <a:schemeClr val="tx1">
                    <a:lumMod val="50000"/>
                  </a:schemeClr>
                </a:solidFill>
              </a:rPr>
              <a:t>T(n)=O(f(n))</a:t>
            </a:r>
            <a:r>
              <a:rPr lang="en-US" altLang="zh-CN" sz="2800" dirty="0">
                <a:solidFill>
                  <a:schemeClr val="tx1">
                    <a:lumMod val="50000"/>
                  </a:schemeClr>
                </a:solidFill>
              </a:rPr>
              <a:t> </a:t>
            </a:r>
          </a:p>
        </p:txBody>
      </p:sp>
      <p:grpSp>
        <p:nvGrpSpPr>
          <p:cNvPr id="2" name="Group 19"/>
          <p:cNvGrpSpPr>
            <a:grpSpLocks/>
          </p:cNvGrpSpPr>
          <p:nvPr/>
        </p:nvGrpSpPr>
        <p:grpSpPr bwMode="auto">
          <a:xfrm>
            <a:off x="298450" y="2887663"/>
            <a:ext cx="2328863" cy="1508125"/>
            <a:chOff x="125" y="2834"/>
            <a:chExt cx="1467" cy="950"/>
          </a:xfrm>
        </p:grpSpPr>
        <p:sp>
          <p:nvSpPr>
            <p:cNvPr id="26642" name="Rectangle 6"/>
            <p:cNvSpPr>
              <a:spLocks noChangeArrowheads="1"/>
            </p:cNvSpPr>
            <p:nvPr/>
          </p:nvSpPr>
          <p:spPr bwMode="auto">
            <a:xfrm>
              <a:off x="125" y="3182"/>
              <a:ext cx="1403" cy="602"/>
            </a:xfrm>
            <a:prstGeom prst="rect">
              <a:avLst/>
            </a:prstGeom>
            <a:solidFill>
              <a:srgbClr val="FFCC66"/>
            </a:solidFill>
            <a:ln w="9525">
              <a:solidFill>
                <a:schemeClr val="tx1"/>
              </a:solidFill>
              <a:miter lim="800000"/>
              <a:headEnd/>
              <a:tailEnd/>
            </a:ln>
          </p:spPr>
          <p:txBody>
            <a:bodyPr>
              <a:spAutoFit/>
            </a:bodyPr>
            <a:lstStyle/>
            <a:p>
              <a:pPr>
                <a:defRPr/>
              </a:pPr>
              <a:r>
                <a:rPr lang="en-US" altLang="zh-CN" sz="2800" dirty="0">
                  <a:solidFill>
                    <a:schemeClr val="tx1">
                      <a:lumMod val="50000"/>
                    </a:schemeClr>
                  </a:solidFill>
                </a:rPr>
                <a:t>T(n)</a:t>
              </a:r>
              <a:r>
                <a:rPr lang="zh-CN" altLang="en-US" sz="2800" dirty="0">
                  <a:solidFill>
                    <a:schemeClr val="tx1">
                      <a:lumMod val="50000"/>
                    </a:schemeClr>
                  </a:solidFill>
                </a:rPr>
                <a:t>是</a:t>
              </a:r>
              <a:r>
                <a:rPr lang="en-US" altLang="zh-CN" sz="2800" dirty="0">
                  <a:solidFill>
                    <a:schemeClr val="tx1">
                      <a:lumMod val="50000"/>
                    </a:schemeClr>
                  </a:solidFill>
                </a:rPr>
                <a:t>f(n)</a:t>
              </a:r>
              <a:r>
                <a:rPr lang="zh-CN" altLang="en-US" sz="2800" dirty="0">
                  <a:solidFill>
                    <a:schemeClr val="tx1">
                      <a:lumMod val="50000"/>
                    </a:schemeClr>
                  </a:solidFill>
                </a:rPr>
                <a:t>的大</a:t>
              </a:r>
              <a:r>
                <a:rPr lang="en-US" altLang="zh-CN" sz="2800" dirty="0">
                  <a:solidFill>
                    <a:schemeClr val="tx1">
                      <a:lumMod val="50000"/>
                    </a:schemeClr>
                  </a:solidFill>
                </a:rPr>
                <a:t>O</a:t>
              </a:r>
              <a:r>
                <a:rPr lang="zh-CN" altLang="en-US" sz="2800" dirty="0">
                  <a:solidFill>
                    <a:schemeClr val="tx1">
                      <a:lumMod val="50000"/>
                    </a:schemeClr>
                  </a:solidFill>
                </a:rPr>
                <a:t>函数</a:t>
              </a:r>
            </a:p>
          </p:txBody>
        </p:sp>
        <p:grpSp>
          <p:nvGrpSpPr>
            <p:cNvPr id="67601" name="Group 18"/>
            <p:cNvGrpSpPr>
              <a:grpSpLocks/>
            </p:cNvGrpSpPr>
            <p:nvPr/>
          </p:nvGrpSpPr>
          <p:grpSpPr bwMode="auto">
            <a:xfrm>
              <a:off x="662" y="2834"/>
              <a:ext cx="930" cy="334"/>
              <a:chOff x="662" y="2834"/>
              <a:chExt cx="930" cy="334"/>
            </a:xfrm>
          </p:grpSpPr>
          <p:sp>
            <p:nvSpPr>
              <p:cNvPr id="26644" name="Line 16"/>
              <p:cNvSpPr>
                <a:spLocks noChangeShapeType="1"/>
              </p:cNvSpPr>
              <p:nvPr/>
            </p:nvSpPr>
            <p:spPr bwMode="auto">
              <a:xfrm>
                <a:off x="1147" y="2834"/>
                <a:ext cx="445" cy="0"/>
              </a:xfrm>
              <a:prstGeom prst="line">
                <a:avLst/>
              </a:prstGeom>
              <a:noFill/>
              <a:ln w="38100" cmpd="dbl">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sp>
            <p:nvSpPr>
              <p:cNvPr id="26645" name="Line 17"/>
              <p:cNvSpPr>
                <a:spLocks noChangeShapeType="1"/>
              </p:cNvSpPr>
              <p:nvPr/>
            </p:nvSpPr>
            <p:spPr bwMode="auto">
              <a:xfrm flipH="1">
                <a:off x="662" y="2854"/>
                <a:ext cx="687" cy="314"/>
              </a:xfrm>
              <a:prstGeom prst="line">
                <a:avLst/>
              </a:prstGeom>
              <a:noFill/>
              <a:ln w="952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grpSp>
      <p:grpSp>
        <p:nvGrpSpPr>
          <p:cNvPr id="4" name="Group 20"/>
          <p:cNvGrpSpPr>
            <a:grpSpLocks/>
          </p:cNvGrpSpPr>
          <p:nvPr/>
        </p:nvGrpSpPr>
        <p:grpSpPr bwMode="auto">
          <a:xfrm>
            <a:off x="2819400" y="2913063"/>
            <a:ext cx="4059238" cy="1535112"/>
            <a:chOff x="1643" y="2809"/>
            <a:chExt cx="2557" cy="967"/>
          </a:xfrm>
        </p:grpSpPr>
        <p:sp>
          <p:nvSpPr>
            <p:cNvPr id="67596" name="Rectangle 7"/>
            <p:cNvSpPr>
              <a:spLocks noChangeArrowheads="1"/>
            </p:cNvSpPr>
            <p:nvPr/>
          </p:nvSpPr>
          <p:spPr bwMode="auto">
            <a:xfrm>
              <a:off x="1643" y="3174"/>
              <a:ext cx="2557" cy="602"/>
            </a:xfrm>
            <a:prstGeom prst="rect">
              <a:avLst/>
            </a:prstGeom>
            <a:solidFill>
              <a:srgbClr val="7827FB"/>
            </a:solidFill>
            <a:ln w="9525">
              <a:solidFill>
                <a:schemeClr val="tx1"/>
              </a:solidFill>
              <a:miter lim="800000"/>
              <a:headEnd/>
              <a:tailEnd/>
            </a:ln>
          </p:spPr>
          <p:txBody>
            <a:bodyPr>
              <a:spAutoFit/>
            </a:bodyPr>
            <a:lstStyle/>
            <a:p>
              <a:r>
                <a:rPr lang="zh-CN" altLang="en-US" sz="2800">
                  <a:solidFill>
                    <a:schemeClr val="bg1"/>
                  </a:solidFill>
                </a:rPr>
                <a:t>只求</a:t>
              </a:r>
              <a:r>
                <a:rPr lang="en-US" altLang="zh-CN" sz="2800">
                  <a:solidFill>
                    <a:schemeClr val="bg1"/>
                  </a:solidFill>
                </a:rPr>
                <a:t>T(n)</a:t>
              </a:r>
              <a:r>
                <a:rPr lang="zh-CN" altLang="en-US" sz="2800">
                  <a:solidFill>
                    <a:schemeClr val="bg1"/>
                  </a:solidFill>
                </a:rPr>
                <a:t>的最高阶</a:t>
              </a:r>
            </a:p>
            <a:p>
              <a:r>
                <a:rPr lang="zh-CN" altLang="en-US" sz="2800">
                  <a:solidFill>
                    <a:schemeClr val="bg1"/>
                  </a:solidFill>
                </a:rPr>
                <a:t>忽略其低阶项和常系数</a:t>
              </a:r>
            </a:p>
          </p:txBody>
        </p:sp>
        <p:grpSp>
          <p:nvGrpSpPr>
            <p:cNvPr id="67597" name="Group 10"/>
            <p:cNvGrpSpPr>
              <a:grpSpLocks/>
            </p:cNvGrpSpPr>
            <p:nvPr/>
          </p:nvGrpSpPr>
          <p:grpSpPr bwMode="auto">
            <a:xfrm>
              <a:off x="1738" y="2809"/>
              <a:ext cx="243" cy="354"/>
              <a:chOff x="1738" y="2809"/>
              <a:chExt cx="243" cy="354"/>
            </a:xfrm>
          </p:grpSpPr>
          <p:sp>
            <p:nvSpPr>
              <p:cNvPr id="67598" name="Line 8"/>
              <p:cNvSpPr>
                <a:spLocks noChangeShapeType="1"/>
              </p:cNvSpPr>
              <p:nvPr/>
            </p:nvSpPr>
            <p:spPr bwMode="auto">
              <a:xfrm>
                <a:off x="1738" y="2809"/>
                <a:ext cx="172" cy="0"/>
              </a:xfrm>
              <a:prstGeom prst="line">
                <a:avLst/>
              </a:prstGeom>
              <a:noFill/>
              <a:ln w="38100" cmpd="dbl">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7599" name="Line 9"/>
              <p:cNvSpPr>
                <a:spLocks noChangeShapeType="1"/>
              </p:cNvSpPr>
              <p:nvPr/>
            </p:nvSpPr>
            <p:spPr bwMode="auto">
              <a:xfrm>
                <a:off x="1829" y="2809"/>
                <a:ext cx="152" cy="354"/>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798742" name="Text Box 22"/>
          <p:cNvSpPr txBox="1">
            <a:spLocks noChangeArrowheads="1"/>
          </p:cNvSpPr>
          <p:nvPr/>
        </p:nvSpPr>
        <p:spPr bwMode="auto">
          <a:xfrm>
            <a:off x="503238" y="4902200"/>
            <a:ext cx="7958137" cy="1076325"/>
          </a:xfrm>
          <a:prstGeom prst="rect">
            <a:avLst/>
          </a:prstGeom>
          <a:solidFill>
            <a:srgbClr val="BEECEA"/>
          </a:solidFill>
          <a:ln w="9525">
            <a:solidFill>
              <a:schemeClr val="tx2"/>
            </a:solidFill>
            <a:miter lim="800000"/>
            <a:headEnd/>
            <a:tailEnd/>
          </a:ln>
        </p:spPr>
        <p:txBody>
          <a:bodyPr>
            <a:spAutoFit/>
          </a:bodyPr>
          <a:lstStyle>
            <a:lvl1pPr eaLnBrk="0" hangingPunct="0">
              <a:defRPr kumimoji="1" sz="2400" b="1">
                <a:solidFill>
                  <a:schemeClr val="tx1"/>
                </a:solidFill>
                <a:latin typeface="Tahoma" pitchFamily="34" charset="0"/>
                <a:ea typeface="黑体" pitchFamily="49" charset="-122"/>
              </a:defRPr>
            </a:lvl1pPr>
            <a:lvl2pPr marL="742950" indent="-285750" eaLnBrk="0" hangingPunct="0">
              <a:defRPr kumimoji="1" sz="2400" b="1">
                <a:solidFill>
                  <a:schemeClr val="tx1"/>
                </a:solidFill>
                <a:latin typeface="Tahoma" pitchFamily="34" charset="0"/>
                <a:ea typeface="黑体" pitchFamily="49" charset="-122"/>
              </a:defRPr>
            </a:lvl2pPr>
            <a:lvl3pPr marL="1143000" indent="-228600" eaLnBrk="0" hangingPunct="0">
              <a:defRPr kumimoji="1" sz="2400" b="1">
                <a:solidFill>
                  <a:schemeClr val="tx1"/>
                </a:solidFill>
                <a:latin typeface="Tahoma" pitchFamily="34" charset="0"/>
                <a:ea typeface="黑体" pitchFamily="49" charset="-122"/>
              </a:defRPr>
            </a:lvl3pPr>
            <a:lvl4pPr marL="1600200" indent="-228600" eaLnBrk="0" hangingPunct="0">
              <a:defRPr kumimoji="1" sz="2400" b="1">
                <a:solidFill>
                  <a:schemeClr val="tx1"/>
                </a:solidFill>
                <a:latin typeface="Tahoma" pitchFamily="34" charset="0"/>
                <a:ea typeface="黑体" pitchFamily="49" charset="-122"/>
              </a:defRPr>
            </a:lvl4pPr>
            <a:lvl5pPr marL="2057400" indent="-228600" eaLnBrk="0" hangingPunct="0">
              <a:defRPr kumimoji="1" sz="2400" b="1">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黑体" pitchFamily="49" charset="-122"/>
              </a:defRPr>
            </a:lvl9pPr>
          </a:lstStyle>
          <a:p>
            <a:pPr eaLnBrk="1" hangingPunct="1">
              <a:spcBef>
                <a:spcPct val="50000"/>
              </a:spcBef>
              <a:defRPr/>
            </a:pPr>
            <a:r>
              <a:rPr lang="en-US" altLang="zh-CN" sz="3200" dirty="0" smtClean="0">
                <a:solidFill>
                  <a:schemeClr val="tx1">
                    <a:lumMod val="50000"/>
                  </a:schemeClr>
                </a:solidFill>
                <a:latin typeface="Times New Roman" pitchFamily="18" charset="0"/>
              </a:rPr>
              <a:t>T(n)</a:t>
            </a:r>
            <a:r>
              <a:rPr lang="zh-CN" altLang="en-US" sz="3200" dirty="0" smtClean="0">
                <a:solidFill>
                  <a:schemeClr val="tx1">
                    <a:lumMod val="50000"/>
                  </a:schemeClr>
                </a:solidFill>
                <a:latin typeface="Times New Roman" pitchFamily="18" charset="0"/>
              </a:rPr>
              <a:t>的计算；较客观地反映当</a:t>
            </a:r>
            <a:r>
              <a:rPr lang="en-US" altLang="zh-CN" sz="3200" dirty="0" smtClean="0">
                <a:solidFill>
                  <a:schemeClr val="tx1">
                    <a:lumMod val="50000"/>
                  </a:schemeClr>
                </a:solidFill>
                <a:latin typeface="Times New Roman" pitchFamily="18" charset="0"/>
              </a:rPr>
              <a:t>n</a:t>
            </a:r>
            <a:r>
              <a:rPr lang="zh-CN" altLang="en-US" sz="3200" dirty="0" smtClean="0">
                <a:solidFill>
                  <a:schemeClr val="tx1">
                    <a:lumMod val="50000"/>
                  </a:schemeClr>
                </a:solidFill>
                <a:latin typeface="Times New Roman" pitchFamily="18" charset="0"/>
              </a:rPr>
              <a:t>很大时，算法的时间性能</a:t>
            </a:r>
            <a:r>
              <a:rPr lang="zh-CN" altLang="en-US" dirty="0" smtClean="0">
                <a:solidFill>
                  <a:schemeClr val="tx1">
                    <a:lumMod val="50000"/>
                  </a:schemeClr>
                </a:solidFill>
                <a:latin typeface="Times New Roman" pitchFamily="18" charset="0"/>
              </a:rPr>
              <a:t> </a:t>
            </a:r>
          </a:p>
        </p:txBody>
      </p:sp>
      <p:grpSp>
        <p:nvGrpSpPr>
          <p:cNvPr id="22" name="Group 12"/>
          <p:cNvGrpSpPr>
            <a:grpSpLocks/>
          </p:cNvGrpSpPr>
          <p:nvPr/>
        </p:nvGrpSpPr>
        <p:grpSpPr bwMode="auto">
          <a:xfrm>
            <a:off x="2970213" y="1758950"/>
            <a:ext cx="5164137" cy="735013"/>
            <a:chOff x="1260" y="3542"/>
            <a:chExt cx="4202" cy="463"/>
          </a:xfrm>
        </p:grpSpPr>
        <p:sp>
          <p:nvSpPr>
            <p:cNvPr id="67594" name="Rectangle 4"/>
            <p:cNvSpPr>
              <a:spLocks noChangeArrowheads="1"/>
            </p:cNvSpPr>
            <p:nvPr/>
          </p:nvSpPr>
          <p:spPr bwMode="auto">
            <a:xfrm>
              <a:off x="2131" y="3542"/>
              <a:ext cx="3331" cy="371"/>
            </a:xfrm>
            <a:prstGeom prst="rect">
              <a:avLst/>
            </a:prstGeom>
            <a:solidFill>
              <a:srgbClr val="FFCC66"/>
            </a:solidFill>
            <a:ln w="9525">
              <a:solidFill>
                <a:schemeClr val="tx1"/>
              </a:solidFill>
              <a:miter lim="800000"/>
              <a:headEnd/>
              <a:tailEnd/>
            </a:ln>
          </p:spPr>
          <p:txBody>
            <a:bodyPr>
              <a:spAutoFit/>
            </a:bodyPr>
            <a:lstStyle/>
            <a:p>
              <a:r>
                <a:rPr lang="zh-CN" altLang="en-US" sz="3200"/>
                <a:t>大“</a:t>
              </a:r>
              <a:r>
                <a:rPr lang="en-US" altLang="zh-CN" sz="3200"/>
                <a:t>O”</a:t>
              </a:r>
              <a:r>
                <a:rPr lang="zh-CN" altLang="en-US" sz="3200"/>
                <a:t>记号</a:t>
              </a:r>
              <a:endParaRPr lang="zh-CN" altLang="en-US"/>
            </a:p>
          </p:txBody>
        </p:sp>
        <p:sp>
          <p:nvSpPr>
            <p:cNvPr id="67595" name="Line 5"/>
            <p:cNvSpPr>
              <a:spLocks noChangeShapeType="1"/>
            </p:cNvSpPr>
            <p:nvPr/>
          </p:nvSpPr>
          <p:spPr bwMode="auto">
            <a:xfrm flipV="1">
              <a:off x="1260" y="3555"/>
              <a:ext cx="938" cy="450"/>
            </a:xfrm>
            <a:prstGeom prst="line">
              <a:avLst/>
            </a:prstGeom>
            <a:noFill/>
            <a:ln w="38100" cmpd="dbl">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987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p:cNvSpPr>
            <a:spLocks noGrp="1" noChangeArrowheads="1"/>
          </p:cNvSpPr>
          <p:nvPr>
            <p:ph type="title"/>
          </p:nvPr>
        </p:nvSpPr>
        <p:spPr>
          <a:xfrm>
            <a:off x="539750" y="333375"/>
            <a:ext cx="7772400" cy="1143000"/>
          </a:xfrm>
        </p:spPr>
        <p:txBody>
          <a:bodyPr/>
          <a:lstStyle/>
          <a:p>
            <a:pPr eaLnBrk="1" hangingPunct="1"/>
            <a:r>
              <a:rPr lang="zh-CN" altLang="en-US" smtClean="0">
                <a:latin typeface="宋体" pitchFamily="2" charset="-122"/>
              </a:rPr>
              <a:t>算法的时间复杂度</a:t>
            </a:r>
            <a:r>
              <a:rPr lang="zh-CN" altLang="en-US" smtClean="0"/>
              <a:t> </a:t>
            </a:r>
          </a:p>
        </p:txBody>
      </p:sp>
      <p:sp>
        <p:nvSpPr>
          <p:cNvPr id="78853" name="Text Box 1029"/>
          <p:cNvSpPr txBox="1">
            <a:spLocks noChangeArrowheads="1"/>
          </p:cNvSpPr>
          <p:nvPr/>
        </p:nvSpPr>
        <p:spPr bwMode="auto">
          <a:xfrm>
            <a:off x="838200" y="2724150"/>
            <a:ext cx="7848600" cy="156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3300"/>
                </a:solidFill>
              </a:rPr>
              <a:t>例如：一个算法的总执行次数为：</a:t>
            </a:r>
            <a:r>
              <a:rPr lang="en-US" altLang="zh-CN" b="1">
                <a:solidFill>
                  <a:srgbClr val="FF3300"/>
                </a:solidFill>
              </a:rPr>
              <a:t>T(n)=2n+1，</a:t>
            </a:r>
          </a:p>
          <a:p>
            <a:pPr eaLnBrk="1" hangingPunct="1">
              <a:spcBef>
                <a:spcPct val="50000"/>
              </a:spcBef>
            </a:pPr>
            <a:r>
              <a:rPr lang="zh-CN" altLang="en-US" b="1">
                <a:solidFill>
                  <a:srgbClr val="FF3300"/>
                </a:solidFill>
              </a:rPr>
              <a:t>则，该算法的时间复杂度为</a:t>
            </a:r>
            <a:r>
              <a:rPr lang="en-US" altLang="zh-CN" b="1">
                <a:solidFill>
                  <a:srgbClr val="FF3300"/>
                </a:solidFill>
              </a:rPr>
              <a:t>T(n)=O(2n+1)=O(n)</a:t>
            </a:r>
          </a:p>
          <a:p>
            <a:pPr eaLnBrk="1" hangingPunct="1">
              <a:spcBef>
                <a:spcPct val="50000"/>
              </a:spcBef>
            </a:pPr>
            <a:endParaRPr lang="en-US" altLang="zh-CN" b="1">
              <a:solidFill>
                <a:srgbClr val="FF3300"/>
              </a:solidFill>
            </a:endParaRPr>
          </a:p>
        </p:txBody>
      </p:sp>
      <p:sp>
        <p:nvSpPr>
          <p:cNvPr id="68612" name="矩形 2"/>
          <p:cNvSpPr>
            <a:spLocks noChangeArrowheads="1"/>
          </p:cNvSpPr>
          <p:nvPr/>
        </p:nvSpPr>
        <p:spPr bwMode="auto">
          <a:xfrm>
            <a:off x="684213" y="1628775"/>
            <a:ext cx="7200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b="1" dirty="0"/>
              <a:t>算法的时间复杂度，即是算法的时间量度记做：    </a:t>
            </a:r>
            <a:r>
              <a:rPr lang="en-US" altLang="zh-CN" b="1" dirty="0">
                <a:solidFill>
                  <a:srgbClr val="9966FF"/>
                </a:solidFill>
              </a:rPr>
              <a:t>T(n)=O(f(n))        </a:t>
            </a:r>
            <a:r>
              <a:rPr lang="zh-CN" altLang="en-US" b="1" dirty="0">
                <a:solidFill>
                  <a:srgbClr val="9966FF"/>
                </a:solidFill>
                <a:effectLst>
                  <a:outerShdw blurRad="38100" dist="38100" dir="2700000" algn="tl">
                    <a:srgbClr val="000000">
                      <a:alpha val="43137"/>
                    </a:srgbClr>
                  </a:outerShdw>
                </a:effectLst>
              </a:rPr>
              <a:t>即：</a:t>
            </a:r>
            <a:r>
              <a:rPr lang="en-US" altLang="zh-CN" b="1" dirty="0">
                <a:solidFill>
                  <a:srgbClr val="9966FF"/>
                </a:solidFill>
                <a:effectLst>
                  <a:outerShdw blurRad="38100" dist="38100" dir="2700000" algn="tl">
                    <a:srgbClr val="000000">
                      <a:alpha val="43137"/>
                    </a:srgbClr>
                  </a:outerShdw>
                </a:effectLst>
              </a:rPr>
              <a:t>T(n)</a:t>
            </a:r>
            <a:r>
              <a:rPr lang="zh-CN" altLang="en-US" b="1" dirty="0">
                <a:solidFill>
                  <a:srgbClr val="9966FF"/>
                </a:solidFill>
                <a:effectLst>
                  <a:outerShdw blurRad="38100" dist="38100" dir="2700000" algn="tl">
                    <a:srgbClr val="000000">
                      <a:alpha val="43137"/>
                    </a:srgbClr>
                  </a:outerShdw>
                </a:effectLst>
              </a:rPr>
              <a:t>是</a:t>
            </a:r>
            <a:r>
              <a:rPr lang="en-US" altLang="zh-CN" b="1" dirty="0">
                <a:solidFill>
                  <a:srgbClr val="9966FF"/>
                </a:solidFill>
                <a:effectLst>
                  <a:outerShdw blurRad="38100" dist="38100" dir="2700000" algn="tl">
                    <a:srgbClr val="000000">
                      <a:alpha val="43137"/>
                    </a:srgbClr>
                  </a:outerShdw>
                </a:effectLst>
              </a:rPr>
              <a:t>f(n)</a:t>
            </a:r>
            <a:r>
              <a:rPr lang="zh-CN" altLang="en-US" b="1" dirty="0">
                <a:solidFill>
                  <a:srgbClr val="9966FF"/>
                </a:solidFill>
                <a:effectLst>
                  <a:outerShdw blurRad="38100" dist="38100" dir="2700000" algn="tl">
                    <a:srgbClr val="000000">
                      <a:alpha val="43137"/>
                    </a:srgbClr>
                  </a:outerShdw>
                </a:effectLst>
              </a:rPr>
              <a:t>的同阶无穷大</a:t>
            </a:r>
            <a:endParaRPr lang="en-US" altLang="zh-CN" b="1" dirty="0">
              <a:effectLst>
                <a:outerShdw blurRad="38100" dist="38100" dir="2700000" algn="tl">
                  <a:srgbClr val="000000">
                    <a:alpha val="43137"/>
                  </a:srgbClr>
                </a:outerShdw>
              </a:effectLst>
            </a:endParaRPr>
          </a:p>
        </p:txBody>
      </p:sp>
      <p:sp>
        <p:nvSpPr>
          <p:cNvPr id="10" name="Text Box 1029"/>
          <p:cNvSpPr txBox="1">
            <a:spLocks noChangeArrowheads="1"/>
          </p:cNvSpPr>
          <p:nvPr/>
        </p:nvSpPr>
        <p:spPr bwMode="auto">
          <a:xfrm>
            <a:off x="827088" y="4459288"/>
            <a:ext cx="8066087"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0070C0"/>
                </a:solidFill>
              </a:rPr>
              <a:t>例如：一个算法的总执行次数为：</a:t>
            </a:r>
            <a:r>
              <a:rPr lang="en-US" altLang="zh-CN" b="1">
                <a:solidFill>
                  <a:srgbClr val="0070C0"/>
                </a:solidFill>
              </a:rPr>
              <a:t>T(n)=</a:t>
            </a:r>
            <a:r>
              <a:rPr lang="en-US" altLang="zh-CN" b="1">
                <a:solidFill>
                  <a:srgbClr val="0070C0"/>
                </a:solidFill>
                <a:cs typeface="Times New Roman" pitchFamily="18" charset="0"/>
              </a:rPr>
              <a:t>2n</a:t>
            </a:r>
            <a:r>
              <a:rPr lang="en-US" altLang="zh-CN" b="1" baseline="30000">
                <a:solidFill>
                  <a:srgbClr val="0070C0"/>
                </a:solidFill>
                <a:cs typeface="Times New Roman" pitchFamily="18" charset="0"/>
              </a:rPr>
              <a:t>3</a:t>
            </a:r>
            <a:r>
              <a:rPr lang="en-US" altLang="zh-CN" b="1">
                <a:solidFill>
                  <a:srgbClr val="0070C0"/>
                </a:solidFill>
                <a:cs typeface="Times New Roman" pitchFamily="18" charset="0"/>
              </a:rPr>
              <a:t>+2n</a:t>
            </a:r>
            <a:r>
              <a:rPr lang="en-US" altLang="zh-CN" b="1" baseline="30000">
                <a:solidFill>
                  <a:srgbClr val="0070C0"/>
                </a:solidFill>
                <a:cs typeface="Times New Roman" pitchFamily="18" charset="0"/>
              </a:rPr>
              <a:t>2 </a:t>
            </a:r>
            <a:r>
              <a:rPr lang="en-US" altLang="zh-CN" b="1">
                <a:solidFill>
                  <a:srgbClr val="0070C0"/>
                </a:solidFill>
                <a:cs typeface="Times New Roman" pitchFamily="18" charset="0"/>
              </a:rPr>
              <a:t>+n</a:t>
            </a:r>
            <a:r>
              <a:rPr lang="en-US" altLang="zh-CN" b="1">
                <a:solidFill>
                  <a:srgbClr val="0070C0"/>
                </a:solidFill>
              </a:rPr>
              <a:t>，</a:t>
            </a:r>
          </a:p>
          <a:p>
            <a:pPr eaLnBrk="1" hangingPunct="1">
              <a:spcBef>
                <a:spcPct val="50000"/>
              </a:spcBef>
            </a:pPr>
            <a:r>
              <a:rPr lang="zh-CN" altLang="en-US" b="1">
                <a:solidFill>
                  <a:srgbClr val="0070C0"/>
                </a:solidFill>
              </a:rPr>
              <a:t>则，该算法的时间复杂度为</a:t>
            </a:r>
            <a:r>
              <a:rPr lang="en-US" altLang="zh-CN" b="1">
                <a:solidFill>
                  <a:srgbClr val="0070C0"/>
                </a:solidFill>
              </a:rPr>
              <a:t>T(n)=O(</a:t>
            </a:r>
            <a:r>
              <a:rPr lang="en-US" altLang="zh-CN" b="1">
                <a:solidFill>
                  <a:srgbClr val="0070C0"/>
                </a:solidFill>
                <a:cs typeface="Times New Roman" pitchFamily="18" charset="0"/>
              </a:rPr>
              <a:t>2n</a:t>
            </a:r>
            <a:r>
              <a:rPr lang="en-US" altLang="zh-CN" b="1" baseline="30000">
                <a:solidFill>
                  <a:srgbClr val="0070C0"/>
                </a:solidFill>
                <a:cs typeface="Times New Roman" pitchFamily="18" charset="0"/>
              </a:rPr>
              <a:t>3</a:t>
            </a:r>
            <a:r>
              <a:rPr lang="en-US" altLang="zh-CN" b="1">
                <a:solidFill>
                  <a:srgbClr val="0070C0"/>
                </a:solidFill>
                <a:cs typeface="Times New Roman" pitchFamily="18" charset="0"/>
              </a:rPr>
              <a:t>+2n</a:t>
            </a:r>
            <a:r>
              <a:rPr lang="en-US" altLang="zh-CN" b="1" baseline="30000">
                <a:solidFill>
                  <a:srgbClr val="0070C0"/>
                </a:solidFill>
                <a:cs typeface="Times New Roman" pitchFamily="18" charset="0"/>
              </a:rPr>
              <a:t>2 </a:t>
            </a:r>
            <a:r>
              <a:rPr lang="en-US" altLang="zh-CN" b="1">
                <a:solidFill>
                  <a:srgbClr val="0070C0"/>
                </a:solidFill>
                <a:cs typeface="Times New Roman" pitchFamily="18" charset="0"/>
              </a:rPr>
              <a:t>+n</a:t>
            </a:r>
            <a:r>
              <a:rPr lang="en-US" altLang="zh-CN" b="1">
                <a:solidFill>
                  <a:srgbClr val="0070C0"/>
                </a:solidFill>
              </a:rPr>
              <a:t>)=O(</a:t>
            </a:r>
            <a:r>
              <a:rPr lang="en-US" altLang="zh-CN" b="1">
                <a:solidFill>
                  <a:srgbClr val="0070C0"/>
                </a:solidFill>
                <a:cs typeface="Times New Roman" pitchFamily="18" charset="0"/>
              </a:rPr>
              <a:t>n</a:t>
            </a:r>
            <a:r>
              <a:rPr lang="en-US" altLang="zh-CN" b="1" baseline="30000">
                <a:solidFill>
                  <a:srgbClr val="0070C0"/>
                </a:solidFill>
                <a:cs typeface="Times New Roman" pitchFamily="18" charset="0"/>
              </a:rPr>
              <a:t>3</a:t>
            </a:r>
            <a:r>
              <a:rPr lang="en-US" altLang="zh-CN" b="1">
                <a:solidFill>
                  <a:srgbClr val="0070C0"/>
                </a:solidFill>
              </a:rPr>
              <a:t>)</a:t>
            </a:r>
          </a:p>
          <a:p>
            <a:pPr eaLnBrk="1" hangingPunct="1">
              <a:spcBef>
                <a:spcPct val="50000"/>
              </a:spcBef>
            </a:pPr>
            <a:endParaRPr lang="en-US" altLang="zh-CN" b="1">
              <a:solidFill>
                <a:srgbClr val="0070C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8853"/>
                                        </p:tgtEl>
                                        <p:attrNameLst>
                                          <p:attrName>style.visibility</p:attrName>
                                        </p:attrNameLst>
                                      </p:cBhvr>
                                      <p:to>
                                        <p:strVal val="visible"/>
                                      </p:to>
                                    </p:set>
                                    <p:anim calcmode="lin" valueType="num">
                                      <p:cBhvr additive="base">
                                        <p:cTn id="7" dur="500" fill="hold"/>
                                        <p:tgtEl>
                                          <p:spTgt spid="78853"/>
                                        </p:tgtEl>
                                        <p:attrNameLst>
                                          <p:attrName>ppt_x</p:attrName>
                                        </p:attrNameLst>
                                      </p:cBhvr>
                                      <p:tavLst>
                                        <p:tav tm="0">
                                          <p:val>
                                            <p:strVal val="0-#ppt_w/2"/>
                                          </p:val>
                                        </p:tav>
                                        <p:tav tm="100000">
                                          <p:val>
                                            <p:strVal val="#ppt_x"/>
                                          </p:val>
                                        </p:tav>
                                      </p:tavLst>
                                    </p:anim>
                                    <p:anim calcmode="lin" valueType="num">
                                      <p:cBhvr additive="base">
                                        <p:cTn id="8" dur="500" fill="hold"/>
                                        <p:tgtEl>
                                          <p:spTgt spid="7885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9"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utoUpdateAnimBg="0"/>
      <p:bldP spid="1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69635" name="Text Box 3"/>
          <p:cNvSpPr txBox="1">
            <a:spLocks noChangeArrowheads="1"/>
          </p:cNvSpPr>
          <p:nvPr/>
        </p:nvSpPr>
        <p:spPr bwMode="auto">
          <a:xfrm>
            <a:off x="5334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dirty="0">
                <a:solidFill>
                  <a:srgbClr val="800000"/>
                </a:solidFill>
                <a:latin typeface="黑体" pitchFamily="49" charset="-122"/>
                <a:ea typeface="黑体" pitchFamily="49" charset="-122"/>
              </a:rPr>
              <a:t>练习</a:t>
            </a:r>
            <a:r>
              <a:rPr lang="en-US" altLang="zh-CN" sz="2800" b="1" u="sng" dirty="0">
                <a:solidFill>
                  <a:srgbClr val="800000"/>
                </a:solidFill>
                <a:latin typeface="黑体" pitchFamily="49" charset="-122"/>
                <a:ea typeface="黑体" pitchFamily="49" charset="-122"/>
              </a:rPr>
              <a:t>:</a:t>
            </a:r>
          </a:p>
          <a:p>
            <a:pPr eaLnBrk="1" hangingPunct="1">
              <a:lnSpc>
                <a:spcPct val="110000"/>
              </a:lnSpc>
            </a:pPr>
            <a:r>
              <a:rPr lang="zh-CN" altLang="en-US" b="1" dirty="0">
                <a:solidFill>
                  <a:srgbClr val="0000CC"/>
                </a:solidFill>
                <a:latin typeface="宋体" pitchFamily="2" charset="-122"/>
              </a:rPr>
              <a:t>求下面这个算法的时间复杂度。</a:t>
            </a:r>
            <a:endParaRPr lang="en-US" altLang="zh-CN" b="1" dirty="0">
              <a:solidFill>
                <a:srgbClr val="0000CC"/>
              </a:solidFill>
              <a:latin typeface="宋体" pitchFamily="2" charset="-122"/>
            </a:endParaRPr>
          </a:p>
          <a:p>
            <a:pPr eaLnBrk="1" hangingPunct="1">
              <a:lnSpc>
                <a:spcPct val="110000"/>
              </a:lnSpc>
            </a:pPr>
            <a:r>
              <a:rPr lang="en-US" altLang="zh-CN" b="1" dirty="0">
                <a:solidFill>
                  <a:srgbClr val="0000CC"/>
                </a:solidFill>
                <a:latin typeface="宋体" pitchFamily="2" charset="-122"/>
              </a:rPr>
              <a:t>float sum(</a:t>
            </a:r>
            <a:r>
              <a:rPr lang="en-US" altLang="zh-CN" b="1" dirty="0" err="1">
                <a:solidFill>
                  <a:srgbClr val="0000CC"/>
                </a:solidFill>
                <a:latin typeface="宋体" pitchFamily="2" charset="-122"/>
              </a:rPr>
              <a:t>int</a:t>
            </a:r>
            <a:r>
              <a:rPr lang="en-US" altLang="zh-CN" b="1" dirty="0">
                <a:solidFill>
                  <a:srgbClr val="0000CC"/>
                </a:solidFill>
                <a:latin typeface="宋体" pitchFamily="2" charset="-122"/>
              </a:rPr>
              <a:t> n)</a:t>
            </a:r>
          </a:p>
          <a:p>
            <a:pPr eaLnBrk="1" hangingPunct="1">
              <a:lnSpc>
                <a:spcPct val="110000"/>
              </a:lnSpc>
            </a:pPr>
            <a:r>
              <a:rPr lang="en-US" altLang="zh-CN" b="1" dirty="0">
                <a:solidFill>
                  <a:srgbClr val="0000CC"/>
                </a:solidFill>
                <a:latin typeface="宋体" pitchFamily="2" charset="-122"/>
              </a:rPr>
              <a:t>{</a:t>
            </a:r>
          </a:p>
          <a:p>
            <a:pPr eaLnBrk="1" hangingPunct="1">
              <a:lnSpc>
                <a:spcPct val="110000"/>
              </a:lnSpc>
            </a:pPr>
            <a:r>
              <a:rPr lang="en-US" altLang="zh-CN" b="1" dirty="0">
                <a:solidFill>
                  <a:srgbClr val="0000CC"/>
                </a:solidFill>
                <a:latin typeface="宋体" pitchFamily="2" charset="-122"/>
              </a:rPr>
              <a:t>	</a:t>
            </a:r>
            <a:r>
              <a:rPr lang="en-US" altLang="zh-CN" b="1" dirty="0" smtClean="0">
                <a:solidFill>
                  <a:srgbClr val="0000CC"/>
                </a:solidFill>
                <a:latin typeface="宋体" pitchFamily="2" charset="-122"/>
              </a:rPr>
              <a:t>p=1;sum1=0</a:t>
            </a:r>
            <a:r>
              <a:rPr lang="en-US" altLang="zh-CN" b="1" dirty="0">
                <a:solidFill>
                  <a:srgbClr val="0000CC"/>
                </a:solidFill>
                <a:latin typeface="宋体" pitchFamily="2" charset="-122"/>
              </a:rPr>
              <a:t>;</a:t>
            </a:r>
          </a:p>
          <a:p>
            <a:pPr eaLnBrk="1" hangingPunct="1">
              <a:lnSpc>
                <a:spcPct val="110000"/>
              </a:lnSpc>
            </a:pPr>
            <a:r>
              <a:rPr lang="en-US" altLang="zh-CN" b="1" dirty="0">
                <a:solidFill>
                  <a:srgbClr val="0000CC"/>
                </a:solidFill>
                <a:latin typeface="宋体" pitchFamily="2" charset="-122"/>
              </a:rPr>
              <a:t>	for(i=1;i&lt;=</a:t>
            </a:r>
            <a:r>
              <a:rPr lang="en-US" altLang="zh-CN" b="1" dirty="0" err="1">
                <a:solidFill>
                  <a:srgbClr val="0000CC"/>
                </a:solidFill>
                <a:latin typeface="宋体" pitchFamily="2" charset="-122"/>
              </a:rPr>
              <a:t>n;i</a:t>
            </a:r>
            <a:r>
              <a:rPr lang="en-US" altLang="zh-CN" b="1" dirty="0">
                <a:solidFill>
                  <a:srgbClr val="0000CC"/>
                </a:solidFill>
                <a:latin typeface="宋体" pitchFamily="2" charset="-122"/>
              </a:rPr>
              <a:t>++)</a:t>
            </a:r>
          </a:p>
          <a:p>
            <a:pPr eaLnBrk="1" hangingPunct="1">
              <a:lnSpc>
                <a:spcPct val="110000"/>
              </a:lnSpc>
            </a:pPr>
            <a:r>
              <a:rPr lang="en-US" altLang="zh-CN" b="1" dirty="0">
                <a:solidFill>
                  <a:srgbClr val="0000CC"/>
                </a:solidFill>
                <a:latin typeface="宋体" pitchFamily="2" charset="-122"/>
              </a:rPr>
              <a:t>	{</a:t>
            </a:r>
          </a:p>
          <a:p>
            <a:pPr eaLnBrk="1" hangingPunct="1">
              <a:lnSpc>
                <a:spcPct val="110000"/>
              </a:lnSpc>
            </a:pPr>
            <a:r>
              <a:rPr lang="en-US" altLang="zh-CN" b="1" dirty="0">
                <a:solidFill>
                  <a:srgbClr val="0000CC"/>
                </a:solidFill>
                <a:latin typeface="宋体" pitchFamily="2" charset="-122"/>
              </a:rPr>
              <a:t>		p=p*i;</a:t>
            </a:r>
          </a:p>
          <a:p>
            <a:pPr eaLnBrk="1" hangingPunct="1">
              <a:lnSpc>
                <a:spcPct val="110000"/>
              </a:lnSpc>
            </a:pPr>
            <a:r>
              <a:rPr lang="en-US" altLang="zh-CN" b="1" dirty="0">
                <a:solidFill>
                  <a:srgbClr val="0000CC"/>
                </a:solidFill>
                <a:latin typeface="宋体" pitchFamily="2" charset="-122"/>
              </a:rPr>
              <a:t>		sim1=sum1+p;</a:t>
            </a:r>
          </a:p>
          <a:p>
            <a:pPr eaLnBrk="1" hangingPunct="1">
              <a:lnSpc>
                <a:spcPct val="110000"/>
              </a:lnSpc>
            </a:pPr>
            <a:r>
              <a:rPr lang="en-US" altLang="zh-CN" b="1" dirty="0">
                <a:solidFill>
                  <a:srgbClr val="0000CC"/>
                </a:solidFill>
                <a:latin typeface="宋体" pitchFamily="2" charset="-122"/>
              </a:rPr>
              <a:t>	}</a:t>
            </a:r>
          </a:p>
          <a:p>
            <a:pPr eaLnBrk="1" hangingPunct="1">
              <a:lnSpc>
                <a:spcPct val="110000"/>
              </a:lnSpc>
            </a:pPr>
            <a:r>
              <a:rPr lang="en-US" altLang="zh-CN" b="1" dirty="0">
                <a:solidFill>
                  <a:srgbClr val="0000CC"/>
                </a:solidFill>
                <a:latin typeface="宋体" pitchFamily="2" charset="-122"/>
              </a:rPr>
              <a:t>}</a:t>
            </a:r>
          </a:p>
          <a:p>
            <a:pPr eaLnBrk="1" hangingPunct="1">
              <a:lnSpc>
                <a:spcPct val="110000"/>
              </a:lnSpc>
            </a:pPr>
            <a:endParaRPr lang="en-US" altLang="zh-CN" b="1" dirty="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p:txBody>
      </p:sp>
      <p:sp>
        <p:nvSpPr>
          <p:cNvPr id="2" name="TextBox 1"/>
          <p:cNvSpPr txBox="1"/>
          <p:nvPr/>
        </p:nvSpPr>
        <p:spPr>
          <a:xfrm>
            <a:off x="611188" y="5013325"/>
            <a:ext cx="7345362" cy="1200150"/>
          </a:xfrm>
          <a:prstGeom prst="rect">
            <a:avLst/>
          </a:prstGeom>
          <a:noFill/>
        </p:spPr>
        <p:txBody>
          <a:bodyPr>
            <a:spAutoFit/>
          </a:bodyPr>
          <a:lstStyle/>
          <a:p>
            <a:pPr>
              <a:defRPr/>
            </a:pPr>
            <a:r>
              <a:rPr lang="zh-CN" altLang="en-US" b="1" dirty="0">
                <a:solidFill>
                  <a:schemeClr val="tx1">
                    <a:lumMod val="50000"/>
                  </a:schemeClr>
                </a:solidFill>
              </a:rPr>
              <a:t>分析：显然，算法中执行频度最大的语句是</a:t>
            </a:r>
            <a:r>
              <a:rPr lang="en-US" altLang="zh-CN" b="1" dirty="0">
                <a:solidFill>
                  <a:schemeClr val="tx1">
                    <a:lumMod val="50000"/>
                  </a:schemeClr>
                </a:solidFill>
              </a:rPr>
              <a:t>p=p*i</a:t>
            </a:r>
            <a:r>
              <a:rPr lang="zh-CN" altLang="en-US" b="1" dirty="0">
                <a:solidFill>
                  <a:schemeClr val="tx1">
                    <a:lumMod val="50000"/>
                  </a:schemeClr>
                </a:solidFill>
              </a:rPr>
              <a:t>和</a:t>
            </a:r>
            <a:r>
              <a:rPr lang="en-US" altLang="zh-CN" b="1" dirty="0">
                <a:solidFill>
                  <a:schemeClr val="tx1">
                    <a:lumMod val="50000"/>
                  </a:schemeClr>
                </a:solidFill>
              </a:rPr>
              <a:t>sum1=sum1+p,</a:t>
            </a:r>
            <a:r>
              <a:rPr lang="zh-CN" altLang="en-US" b="1" dirty="0">
                <a:solidFill>
                  <a:schemeClr val="tx1">
                    <a:lumMod val="50000"/>
                  </a:schemeClr>
                </a:solidFill>
              </a:rPr>
              <a:t>其总共执行频度是</a:t>
            </a:r>
            <a:r>
              <a:rPr lang="en-US" altLang="zh-CN" b="1" dirty="0">
                <a:solidFill>
                  <a:schemeClr val="tx1">
                    <a:lumMod val="50000"/>
                  </a:schemeClr>
                </a:solidFill>
              </a:rPr>
              <a:t>2n,</a:t>
            </a:r>
            <a:r>
              <a:rPr lang="zh-CN" altLang="en-US" b="1" dirty="0">
                <a:solidFill>
                  <a:schemeClr val="tx1">
                    <a:lumMod val="50000"/>
                  </a:schemeClr>
                </a:solidFill>
              </a:rPr>
              <a:t>执行频度的量级均为</a:t>
            </a:r>
            <a:r>
              <a:rPr lang="en-US" altLang="zh-CN" b="1" dirty="0">
                <a:solidFill>
                  <a:schemeClr val="tx1">
                    <a:lumMod val="50000"/>
                  </a:schemeClr>
                </a:solidFill>
              </a:rPr>
              <a:t>n，</a:t>
            </a:r>
            <a:r>
              <a:rPr lang="zh-CN" altLang="en-US" b="1" dirty="0">
                <a:solidFill>
                  <a:schemeClr val="tx1">
                    <a:lumMod val="50000"/>
                  </a:schemeClr>
                </a:solidFill>
              </a:rPr>
              <a:t>所以算法的时间复杂度为</a:t>
            </a:r>
            <a:r>
              <a:rPr lang="en-US" altLang="zh-CN" b="1" dirty="0">
                <a:solidFill>
                  <a:schemeClr val="tx1">
                    <a:lumMod val="50000"/>
                  </a:schemeClr>
                </a:solidFill>
              </a:rPr>
              <a:t>O(n)</a:t>
            </a:r>
            <a:endParaRPr lang="zh-CN" altLang="en-US" b="1" dirty="0">
              <a:solidFill>
                <a:schemeClr val="tx1">
                  <a:lumMod val="50000"/>
                </a:schemeClr>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69635" name="Text Box 3"/>
          <p:cNvSpPr txBox="1">
            <a:spLocks noChangeArrowheads="1"/>
          </p:cNvSpPr>
          <p:nvPr/>
        </p:nvSpPr>
        <p:spPr bwMode="auto">
          <a:xfrm>
            <a:off x="3810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dirty="0" smtClean="0">
                <a:solidFill>
                  <a:srgbClr val="800000"/>
                </a:solidFill>
                <a:latin typeface="黑体" pitchFamily="49" charset="-122"/>
                <a:ea typeface="黑体" pitchFamily="49" charset="-122"/>
              </a:rPr>
              <a:t>练习</a:t>
            </a:r>
            <a:r>
              <a:rPr lang="en-US" altLang="zh-CN" sz="2800" b="1" u="sng" dirty="0" smtClean="0">
                <a:solidFill>
                  <a:srgbClr val="800000"/>
                </a:solidFill>
                <a:latin typeface="黑体" pitchFamily="49" charset="-122"/>
                <a:ea typeface="黑体" pitchFamily="49" charset="-122"/>
              </a:rPr>
              <a:t>:</a:t>
            </a:r>
          </a:p>
          <a:p>
            <a:pPr eaLnBrk="1" hangingPunct="1">
              <a:lnSpc>
                <a:spcPct val="110000"/>
              </a:lnSpc>
            </a:pPr>
            <a:r>
              <a:rPr lang="zh-CN" altLang="en-US" sz="3200" b="1" dirty="0" smtClean="0">
                <a:solidFill>
                  <a:srgbClr val="0000CC"/>
                </a:solidFill>
                <a:latin typeface="宋体" pitchFamily="2" charset="-122"/>
              </a:rPr>
              <a:t>已知一个算法中有如下最耗时间的程序段：</a:t>
            </a:r>
          </a:p>
          <a:p>
            <a:pPr eaLnBrk="1" hangingPunct="1">
              <a:lnSpc>
                <a:spcPct val="110000"/>
              </a:lnSpc>
            </a:pPr>
            <a:endParaRPr lang="en-US" altLang="zh-CN" sz="3200" b="1" dirty="0" smtClean="0">
              <a:solidFill>
                <a:srgbClr val="0000CC"/>
              </a:solidFill>
              <a:latin typeface="宋体" pitchFamily="2" charset="-122"/>
            </a:endParaRPr>
          </a:p>
          <a:p>
            <a:pPr eaLnBrk="1" hangingPunct="1">
              <a:lnSpc>
                <a:spcPct val="110000"/>
              </a:lnSpc>
            </a:pPr>
            <a:r>
              <a:rPr lang="en-US" altLang="zh-CN" sz="3200" b="1" dirty="0" smtClean="0">
                <a:solidFill>
                  <a:srgbClr val="0000CC"/>
                </a:solidFill>
                <a:latin typeface="宋体" pitchFamily="2" charset="-122"/>
              </a:rPr>
              <a:t>	for(i=1;i&lt;</a:t>
            </a:r>
            <a:r>
              <a:rPr lang="en-US" altLang="zh-CN" sz="3200" b="1" dirty="0" err="1" smtClean="0">
                <a:solidFill>
                  <a:srgbClr val="0000CC"/>
                </a:solidFill>
                <a:latin typeface="宋体" pitchFamily="2" charset="-122"/>
              </a:rPr>
              <a:t>n;i</a:t>
            </a:r>
            <a:r>
              <a:rPr lang="en-US" altLang="zh-CN" sz="3200" b="1" dirty="0" smtClean="0">
                <a:solidFill>
                  <a:srgbClr val="0000CC"/>
                </a:solidFill>
                <a:latin typeface="宋体" pitchFamily="2" charset="-122"/>
              </a:rPr>
              <a:t>++)</a:t>
            </a:r>
          </a:p>
          <a:p>
            <a:pPr eaLnBrk="1" hangingPunct="1">
              <a:lnSpc>
                <a:spcPct val="110000"/>
              </a:lnSpc>
            </a:pPr>
            <a:r>
              <a:rPr lang="en-US" altLang="zh-CN" sz="3200" b="1" dirty="0" smtClean="0">
                <a:solidFill>
                  <a:srgbClr val="0000CC"/>
                </a:solidFill>
                <a:latin typeface="宋体" pitchFamily="2" charset="-122"/>
              </a:rPr>
              <a:t>	for(j=1; j&lt;=i ; j++)</a:t>
            </a:r>
          </a:p>
          <a:p>
            <a:pPr eaLnBrk="1" hangingPunct="1">
              <a:lnSpc>
                <a:spcPct val="110000"/>
              </a:lnSpc>
            </a:pPr>
            <a:r>
              <a:rPr lang="en-US" altLang="zh-CN" sz="3200" b="1" dirty="0" smtClean="0">
                <a:solidFill>
                  <a:srgbClr val="0000CC"/>
                </a:solidFill>
                <a:latin typeface="宋体" pitchFamily="2" charset="-122"/>
              </a:rPr>
              <a:t>		x++;</a:t>
            </a:r>
          </a:p>
          <a:p>
            <a:pPr eaLnBrk="1" hangingPunct="1">
              <a:lnSpc>
                <a:spcPct val="110000"/>
              </a:lnSpc>
            </a:pPr>
            <a:r>
              <a:rPr lang="en-US" altLang="zh-CN" sz="3200" b="1" dirty="0" smtClean="0">
                <a:solidFill>
                  <a:srgbClr val="0000CC"/>
                </a:solidFill>
                <a:latin typeface="宋体" pitchFamily="2" charset="-122"/>
              </a:rPr>
              <a:t>	</a:t>
            </a:r>
            <a:r>
              <a:rPr lang="zh-CN" altLang="en-US" sz="3200" b="1" dirty="0" smtClean="0">
                <a:solidFill>
                  <a:srgbClr val="0000CC"/>
                </a:solidFill>
                <a:latin typeface="宋体" pitchFamily="2" charset="-122"/>
              </a:rPr>
              <a:t>求（</a:t>
            </a:r>
            <a:r>
              <a:rPr lang="en-US" altLang="zh-CN" sz="3200" b="1" dirty="0" smtClean="0">
                <a:solidFill>
                  <a:srgbClr val="0000CC"/>
                </a:solidFill>
                <a:latin typeface="宋体" pitchFamily="2" charset="-122"/>
              </a:rPr>
              <a:t>1</a:t>
            </a:r>
            <a:r>
              <a:rPr lang="zh-CN" altLang="en-US" sz="3200" b="1" dirty="0" smtClean="0">
                <a:solidFill>
                  <a:srgbClr val="0000CC"/>
                </a:solidFill>
                <a:latin typeface="宋体" pitchFamily="2" charset="-122"/>
              </a:rPr>
              <a:t>）语句</a:t>
            </a:r>
            <a:r>
              <a:rPr lang="en-US" altLang="zh-CN" sz="3200" b="1" dirty="0" smtClean="0">
                <a:solidFill>
                  <a:srgbClr val="0000CC"/>
                </a:solidFill>
                <a:latin typeface="宋体" pitchFamily="2" charset="-122"/>
              </a:rPr>
              <a:t>x++</a:t>
            </a:r>
            <a:r>
              <a:rPr lang="zh-CN" altLang="en-US" sz="3200" b="1" dirty="0" smtClean="0">
                <a:solidFill>
                  <a:srgbClr val="0000CC"/>
                </a:solidFill>
                <a:latin typeface="宋体" pitchFamily="2" charset="-122"/>
              </a:rPr>
              <a:t>的执行频度</a:t>
            </a:r>
          </a:p>
          <a:p>
            <a:pPr eaLnBrk="1" hangingPunct="1">
              <a:lnSpc>
                <a:spcPct val="110000"/>
              </a:lnSpc>
            </a:pPr>
            <a:r>
              <a:rPr lang="en-US" altLang="zh-CN" sz="3200" b="1" dirty="0" smtClean="0">
                <a:solidFill>
                  <a:srgbClr val="0000CC"/>
                </a:solidFill>
                <a:latin typeface="宋体" pitchFamily="2" charset="-122"/>
              </a:rPr>
              <a:t>	</a:t>
            </a:r>
            <a:r>
              <a:rPr lang="zh-CN" altLang="en-US" sz="3200" b="1" dirty="0" smtClean="0">
                <a:solidFill>
                  <a:srgbClr val="0000CC"/>
                </a:solidFill>
                <a:latin typeface="宋体" pitchFamily="2" charset="-122"/>
              </a:rPr>
              <a:t>（</a:t>
            </a:r>
            <a:r>
              <a:rPr lang="en-US" altLang="zh-CN" sz="3200" b="1" dirty="0" smtClean="0">
                <a:solidFill>
                  <a:srgbClr val="0000CC"/>
                </a:solidFill>
                <a:latin typeface="宋体" pitchFamily="2" charset="-122"/>
              </a:rPr>
              <a:t>2</a:t>
            </a:r>
            <a:r>
              <a:rPr lang="zh-CN" altLang="en-US" sz="3200" b="1" dirty="0" smtClean="0">
                <a:solidFill>
                  <a:srgbClr val="0000CC"/>
                </a:solidFill>
                <a:latin typeface="宋体" pitchFamily="2" charset="-122"/>
              </a:rPr>
              <a:t>）该算法的时间复杂度</a:t>
            </a:r>
          </a:p>
          <a:p>
            <a:pPr eaLnBrk="1" hangingPunct="1">
              <a:lnSpc>
                <a:spcPct val="110000"/>
              </a:lnSpc>
            </a:pPr>
            <a:endParaRPr lang="en-US" altLang="zh-CN" b="1" dirty="0" smtClean="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p:txBody>
      </p:sp>
      <p:sp>
        <p:nvSpPr>
          <p:cNvPr id="3" name="TextBox 2"/>
          <p:cNvSpPr txBox="1"/>
          <p:nvPr/>
        </p:nvSpPr>
        <p:spPr>
          <a:xfrm>
            <a:off x="7092280" y="5232059"/>
            <a:ext cx="1224136" cy="461665"/>
          </a:xfrm>
          <a:prstGeom prst="rect">
            <a:avLst/>
          </a:prstGeom>
          <a:noFill/>
        </p:spPr>
        <p:txBody>
          <a:bodyPr wrap="square" rtlCol="0">
            <a:spAutoFit/>
          </a:bodyPr>
          <a:lstStyle/>
          <a:p>
            <a:r>
              <a:rPr lang="en-US" altLang="zh-CN" dirty="0" smtClean="0"/>
              <a:t>n(n-1)/2</a:t>
            </a:r>
            <a:endParaRPr lang="zh-CN" altLang="en-US" dirty="0"/>
          </a:p>
        </p:txBody>
      </p:sp>
      <p:cxnSp>
        <p:nvCxnSpPr>
          <p:cNvPr id="5" name="直接箭头连接符 4"/>
          <p:cNvCxnSpPr/>
          <p:nvPr/>
        </p:nvCxnSpPr>
        <p:spPr bwMode="auto">
          <a:xfrm flipH="1" flipV="1">
            <a:off x="6329658" y="4044338"/>
            <a:ext cx="1296144" cy="1224136"/>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p:cNvSpPr/>
          <p:nvPr/>
        </p:nvSpPr>
        <p:spPr>
          <a:xfrm>
            <a:off x="1691680" y="5490020"/>
            <a:ext cx="3687228" cy="461665"/>
          </a:xfrm>
          <a:prstGeom prst="rect">
            <a:avLst/>
          </a:prstGeom>
        </p:spPr>
        <p:txBody>
          <a:bodyPr wrap="none">
            <a:spAutoFit/>
          </a:bodyPr>
          <a:lstStyle/>
          <a:p>
            <a:pPr>
              <a:defRPr/>
            </a:pPr>
            <a:r>
              <a:rPr lang="zh-CN" altLang="en-US" b="1" dirty="0" smtClean="0">
                <a:solidFill>
                  <a:schemeClr val="tx1">
                    <a:lumMod val="50000"/>
                  </a:schemeClr>
                </a:solidFill>
              </a:rPr>
              <a:t>算法</a:t>
            </a:r>
            <a:r>
              <a:rPr lang="zh-CN" altLang="en-US" b="1" dirty="0">
                <a:solidFill>
                  <a:schemeClr val="tx1">
                    <a:lumMod val="50000"/>
                  </a:schemeClr>
                </a:solidFill>
              </a:rPr>
              <a:t>的时间复杂度为</a:t>
            </a:r>
            <a:r>
              <a:rPr lang="en-US" altLang="zh-CN" b="1" dirty="0" smtClean="0">
                <a:solidFill>
                  <a:schemeClr val="tx1">
                    <a:lumMod val="50000"/>
                  </a:schemeClr>
                </a:solidFill>
              </a:rPr>
              <a:t>O(n</a:t>
            </a:r>
            <a:r>
              <a:rPr lang="en-US" altLang="zh-CN" b="1" baseline="30000" dirty="0" smtClean="0">
                <a:solidFill>
                  <a:schemeClr val="tx1">
                    <a:lumMod val="50000"/>
                  </a:schemeClr>
                </a:solidFill>
              </a:rPr>
              <a:t>2</a:t>
            </a:r>
            <a:r>
              <a:rPr lang="en-US" altLang="zh-CN" b="1" dirty="0" smtClean="0">
                <a:solidFill>
                  <a:schemeClr val="tx1">
                    <a:lumMod val="50000"/>
                  </a:schemeClr>
                </a:solidFill>
              </a:rPr>
              <a:t>)</a:t>
            </a:r>
            <a:endParaRPr lang="zh-CN" altLang="en-US" b="1" dirty="0">
              <a:solidFill>
                <a:schemeClr val="tx1">
                  <a:lumMod val="50000"/>
                </a:schemeClr>
              </a:solidFill>
            </a:endParaRPr>
          </a:p>
        </p:txBody>
      </p:sp>
      <p:cxnSp>
        <p:nvCxnSpPr>
          <p:cNvPr id="8" name="直接箭头连接符 7"/>
          <p:cNvCxnSpPr/>
          <p:nvPr/>
        </p:nvCxnSpPr>
        <p:spPr bwMode="auto">
          <a:xfrm flipV="1">
            <a:off x="4139952" y="4581128"/>
            <a:ext cx="72008" cy="908892"/>
          </a:xfrm>
          <a:prstGeom prst="straightConnector1">
            <a:avLst/>
          </a:prstGeom>
          <a:solidFill>
            <a:schemeClr val="accent1"/>
          </a:solidFill>
          <a:ln w="9525" cap="flat" cmpd="sng" algn="ctr">
            <a:solidFill>
              <a:schemeClr val="tx1"/>
            </a:solidFill>
            <a:prstDash val="solid"/>
            <a:miter lim="800000"/>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756004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755650" y="1412875"/>
            <a:ext cx="7772400" cy="1143000"/>
          </a:xfrm>
        </p:spPr>
        <p:txBody>
          <a:bodyPr/>
          <a:lstStyle/>
          <a:p>
            <a:pPr eaLnBrk="1" hangingPunct="1"/>
            <a:r>
              <a:rPr lang="zh-CN" altLang="en-US" smtClean="0">
                <a:latin typeface="宋体" pitchFamily="2" charset="-122"/>
              </a:rPr>
              <a:t>数据结构与算法的关系</a:t>
            </a:r>
            <a:r>
              <a:rPr lang="zh-CN" altLang="en-US" smtClean="0"/>
              <a:t> </a:t>
            </a:r>
          </a:p>
        </p:txBody>
      </p:sp>
      <p:sp>
        <p:nvSpPr>
          <p:cNvPr id="2" name="矩形 1"/>
          <p:cNvSpPr/>
          <p:nvPr/>
        </p:nvSpPr>
        <p:spPr>
          <a:xfrm>
            <a:off x="827088" y="4005263"/>
            <a:ext cx="7848600" cy="1200150"/>
          </a:xfrm>
          <a:prstGeom prst="rect">
            <a:avLst/>
          </a:prstGeom>
        </p:spPr>
        <p:txBody>
          <a:bodyPr>
            <a:spAutoFit/>
          </a:bodyPr>
          <a:lstStyle/>
          <a:p>
            <a:pPr>
              <a:buFont typeface="Wingdings" pitchFamily="2" charset="2"/>
              <a:buNone/>
              <a:defRPr/>
            </a:pPr>
            <a:endParaRPr lang="en-US" altLang="zh-CN" b="1" dirty="0"/>
          </a:p>
          <a:p>
            <a:pPr>
              <a:buFont typeface="Wingdings" pitchFamily="2" charset="2"/>
              <a:buNone/>
              <a:defRPr/>
            </a:pPr>
            <a:r>
              <a:rPr lang="zh-CN" altLang="en-US" b="1" dirty="0"/>
              <a:t>一个</a:t>
            </a:r>
            <a:r>
              <a:rPr lang="zh-CN" altLang="en-US" b="1" dirty="0">
                <a:solidFill>
                  <a:srgbClr val="DE580E"/>
                </a:solidFill>
              </a:rPr>
              <a:t>算法的设计和实现取决于</a:t>
            </a:r>
            <a:r>
              <a:rPr lang="zh-CN" altLang="en-US" b="1" dirty="0"/>
              <a:t>所选定的</a:t>
            </a:r>
            <a:r>
              <a:rPr lang="zh-CN" altLang="en-US" b="1" dirty="0">
                <a:effectLst>
                  <a:outerShdw blurRad="38100" dist="38100" dir="2700000" algn="tl">
                    <a:srgbClr val="000000">
                      <a:alpha val="43137"/>
                    </a:srgbClr>
                  </a:outerShdw>
                </a:effectLst>
              </a:rPr>
              <a:t>逻辑结构和</a:t>
            </a:r>
            <a:r>
              <a:rPr lang="zh-CN" altLang="en-US" b="1" dirty="0"/>
              <a:t>所采用的</a:t>
            </a:r>
            <a:r>
              <a:rPr lang="zh-CN" altLang="en-US" b="1" dirty="0">
                <a:effectLst>
                  <a:outerShdw blurRad="38100" dist="38100" dir="2700000" algn="tl">
                    <a:srgbClr val="000000">
                      <a:alpha val="43137"/>
                    </a:srgbClr>
                  </a:outerShdw>
                </a:effectLst>
              </a:rPr>
              <a:t>存储结构</a:t>
            </a:r>
            <a:r>
              <a:rPr lang="zh-CN" altLang="en-US" b="1" dirty="0"/>
              <a:t>。</a:t>
            </a:r>
            <a:endParaRPr lang="en-US" altLang="zh-CN"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9" name="Object 5"/>
          <p:cNvGraphicFramePr>
            <a:graphicFrameLocks noChangeAspect="1"/>
          </p:cNvGraphicFramePr>
          <p:nvPr/>
        </p:nvGraphicFramePr>
        <p:xfrm>
          <a:off x="3124200" y="2743200"/>
          <a:ext cx="5181600" cy="977900"/>
        </p:xfrm>
        <a:graphic>
          <a:graphicData uri="http://schemas.openxmlformats.org/presentationml/2006/ole">
            <mc:AlternateContent xmlns:mc="http://schemas.openxmlformats.org/markup-compatibility/2006">
              <mc:Choice xmlns:v="urn:schemas-microsoft-com:vml" Requires="v">
                <p:oleObj spid="_x0000_s113676" name="公式" r:id="rId3" imgW="4254480" imgH="939600" progId="Equation.3">
                  <p:embed/>
                </p:oleObj>
              </mc:Choice>
              <mc:Fallback>
                <p:oleObj name="公式" r:id="rId3" imgW="4254480" imgH="939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743200"/>
                        <a:ext cx="5181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 name="Text Box 10"/>
          <p:cNvSpPr txBox="1">
            <a:spLocks noChangeArrowheads="1"/>
          </p:cNvSpPr>
          <p:nvPr/>
        </p:nvSpPr>
        <p:spPr bwMode="auto">
          <a:xfrm>
            <a:off x="3851920" y="476672"/>
            <a:ext cx="4346062" cy="2234458"/>
          </a:xfrm>
          <a:prstGeom prst="rect">
            <a:avLst/>
          </a:prstGeom>
          <a:solidFill>
            <a:srgbClr val="FFFF99">
              <a:alpha val="50000"/>
            </a:srgbClr>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en-US" altLang="zh-CN" sz="2800" b="1" dirty="0">
                <a:solidFill>
                  <a:srgbClr val="800000"/>
                </a:solidFill>
              </a:rPr>
              <a:t>for</a:t>
            </a:r>
            <a:r>
              <a:rPr lang="en-US" altLang="zh-CN" sz="2800" dirty="0">
                <a:solidFill>
                  <a:srgbClr val="800000"/>
                </a:solidFill>
              </a:rPr>
              <a:t>( i=1; i&lt;=n; i++) </a:t>
            </a:r>
          </a:p>
          <a:p>
            <a:pPr>
              <a:lnSpc>
                <a:spcPct val="120000"/>
              </a:lnSpc>
            </a:pPr>
            <a:r>
              <a:rPr lang="en-US" altLang="zh-CN" sz="2800" dirty="0">
                <a:solidFill>
                  <a:srgbClr val="800000"/>
                </a:solidFill>
              </a:rPr>
              <a:t>         </a:t>
            </a:r>
            <a:r>
              <a:rPr lang="en-US" altLang="zh-CN" sz="2800" b="1" dirty="0">
                <a:solidFill>
                  <a:srgbClr val="800000"/>
                </a:solidFill>
              </a:rPr>
              <a:t>for</a:t>
            </a:r>
            <a:r>
              <a:rPr lang="en-US" altLang="zh-CN" sz="2800" dirty="0">
                <a:solidFill>
                  <a:srgbClr val="800000"/>
                </a:solidFill>
              </a:rPr>
              <a:t> (j=1; j&lt;=i; j++) </a:t>
            </a:r>
            <a:endParaRPr lang="en-US" altLang="zh-CN" sz="2800" b="1" dirty="0">
              <a:solidFill>
                <a:srgbClr val="800000"/>
              </a:solidFill>
            </a:endParaRPr>
          </a:p>
          <a:p>
            <a:pPr>
              <a:lnSpc>
                <a:spcPct val="120000"/>
              </a:lnSpc>
            </a:pPr>
            <a:r>
              <a:rPr lang="en-US" altLang="zh-CN" sz="2800" dirty="0">
                <a:solidFill>
                  <a:srgbClr val="800000"/>
                </a:solidFill>
              </a:rPr>
              <a:t>             </a:t>
            </a:r>
            <a:r>
              <a:rPr lang="en-US" altLang="zh-CN" sz="2800" b="1" dirty="0">
                <a:solidFill>
                  <a:srgbClr val="800000"/>
                </a:solidFill>
              </a:rPr>
              <a:t>for</a:t>
            </a:r>
            <a:r>
              <a:rPr lang="en-US" altLang="zh-CN" sz="2800" dirty="0">
                <a:solidFill>
                  <a:srgbClr val="800000"/>
                </a:solidFill>
              </a:rPr>
              <a:t> (k=1; k&lt;=j; k</a:t>
            </a:r>
            <a:r>
              <a:rPr lang="en-US" altLang="zh-CN" sz="2800" dirty="0" smtClean="0">
                <a:solidFill>
                  <a:srgbClr val="800000"/>
                </a:solidFill>
              </a:rPr>
              <a:t>++)</a:t>
            </a:r>
          </a:p>
          <a:p>
            <a:pPr>
              <a:lnSpc>
                <a:spcPct val="120000"/>
              </a:lnSpc>
            </a:pPr>
            <a:r>
              <a:rPr lang="en-US" altLang="zh-CN" sz="3200" dirty="0" smtClean="0">
                <a:solidFill>
                  <a:srgbClr val="800000"/>
                </a:solidFill>
              </a:rPr>
              <a:t>		x++;</a:t>
            </a:r>
          </a:p>
        </p:txBody>
      </p:sp>
      <p:graphicFrame>
        <p:nvGraphicFramePr>
          <p:cNvPr id="6157" name="Object 13"/>
          <p:cNvGraphicFramePr>
            <a:graphicFrameLocks noChangeAspect="1"/>
          </p:cNvGraphicFramePr>
          <p:nvPr/>
        </p:nvGraphicFramePr>
        <p:xfrm>
          <a:off x="2667000" y="3733800"/>
          <a:ext cx="5867400" cy="2971800"/>
        </p:xfrm>
        <a:graphic>
          <a:graphicData uri="http://schemas.openxmlformats.org/presentationml/2006/ole">
            <mc:AlternateContent xmlns:mc="http://schemas.openxmlformats.org/markup-compatibility/2006">
              <mc:Choice xmlns:v="urn:schemas-microsoft-com:vml" Requires="v">
                <p:oleObj spid="_x0000_s113677" name="公式" r:id="rId5" imgW="1955520" imgH="1257120" progId="Equation.3">
                  <p:embed/>
                </p:oleObj>
              </mc:Choice>
              <mc:Fallback>
                <p:oleObj name="公式" r:id="rId5" imgW="1955520" imgH="12571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733800"/>
                        <a:ext cx="5867400" cy="297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Rectangle 14"/>
          <p:cNvSpPr>
            <a:spLocks noChangeArrowheads="1"/>
          </p:cNvSpPr>
          <p:nvPr/>
        </p:nvSpPr>
        <p:spPr bwMode="auto">
          <a:xfrm>
            <a:off x="891522" y="3068960"/>
            <a:ext cx="23971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dirty="0">
                <a:solidFill>
                  <a:srgbClr val="800000"/>
                </a:solidFill>
                <a:ea typeface="楷体_GB2312" pitchFamily="49" charset="-122"/>
              </a:rPr>
              <a:t>语句频度</a:t>
            </a:r>
            <a:r>
              <a:rPr lang="zh-CN" altLang="en-US" dirty="0">
                <a:solidFill>
                  <a:srgbClr val="800000"/>
                </a:solidFill>
                <a:ea typeface="楷体_GB2312" pitchFamily="49" charset="-122"/>
              </a:rPr>
              <a:t> </a:t>
            </a:r>
            <a:r>
              <a:rPr lang="en-US" altLang="zh-CN" dirty="0">
                <a:solidFill>
                  <a:srgbClr val="800000"/>
                </a:solidFill>
                <a:ea typeface="楷体_GB2312" pitchFamily="49" charset="-122"/>
              </a:rPr>
              <a:t>=</a:t>
            </a:r>
          </a:p>
        </p:txBody>
      </p:sp>
      <p:sp>
        <p:nvSpPr>
          <p:cNvPr id="2" name="TextBox 1"/>
          <p:cNvSpPr txBox="1"/>
          <p:nvPr/>
        </p:nvSpPr>
        <p:spPr>
          <a:xfrm>
            <a:off x="611560" y="980728"/>
            <a:ext cx="2952328" cy="461665"/>
          </a:xfrm>
          <a:prstGeom prst="rect">
            <a:avLst/>
          </a:prstGeom>
          <a:noFill/>
        </p:spPr>
        <p:txBody>
          <a:bodyPr wrap="square" rtlCol="0">
            <a:spAutoFit/>
          </a:bodyPr>
          <a:lstStyle/>
          <a:p>
            <a:r>
              <a:rPr lang="zh-CN" altLang="en-US" b="1" dirty="0" smtClean="0"/>
              <a:t>分析</a:t>
            </a:r>
            <a:r>
              <a:rPr lang="en-US" altLang="zh-CN" b="1" dirty="0" smtClean="0"/>
              <a:t>x++</a:t>
            </a:r>
            <a:r>
              <a:rPr lang="zh-CN" altLang="en-US" b="1" dirty="0" smtClean="0"/>
              <a:t>的语句频度</a:t>
            </a:r>
            <a:endParaRPr lang="zh-CN" altLang="en-US" b="1" dirty="0"/>
          </a:p>
        </p:txBody>
      </p:sp>
    </p:spTree>
    <p:extLst>
      <p:ext uri="{BB962C8B-B14F-4D97-AF65-F5344CB8AC3E}">
        <p14:creationId xmlns:p14="http://schemas.microsoft.com/office/powerpoint/2010/main" val="1087690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Effect transition="in" filter="strips(downRight)">
                                      <p:cBhvr>
                                        <p:cTn id="7" dur="500"/>
                                        <p:tgtEl>
                                          <p:spTgt spid="6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Effect transition="in" filter="strips(downRight)">
                                      <p:cBhvr>
                                        <p:cTn id="12" dur="500"/>
                                        <p:tgtEl>
                                          <p:spTgt spid="6158"/>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6149"/>
                                        </p:tgtEl>
                                        <p:attrNameLst>
                                          <p:attrName>style.visibility</p:attrName>
                                        </p:attrNameLst>
                                      </p:cBhvr>
                                      <p:to>
                                        <p:strVal val="visible"/>
                                      </p:to>
                                    </p:set>
                                    <p:animEffect transition="in" filter="strips(downRight)">
                                      <p:cBhvr>
                                        <p:cTn id="16" dur="500"/>
                                        <p:tgtEl>
                                          <p:spTgt spid="61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6157"/>
                                        </p:tgtEl>
                                        <p:attrNameLst>
                                          <p:attrName>style.visibility</p:attrName>
                                        </p:attrNameLst>
                                      </p:cBhvr>
                                      <p:to>
                                        <p:strVal val="visible"/>
                                      </p:to>
                                    </p:set>
                                    <p:animEffect transition="in" filter="strips(downRight)">
                                      <p:cBhvr>
                                        <p:cTn id="21" dur="500"/>
                                        <p:tgtEl>
                                          <p:spTgt spid="6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autoUpdateAnimBg="0"/>
      <p:bldP spid="615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611188" y="692150"/>
            <a:ext cx="8228012" cy="3529013"/>
          </a:xfrm>
        </p:spPr>
        <p:txBody>
          <a:bodyPr/>
          <a:lstStyle/>
          <a:p>
            <a:pPr marL="0" indent="0">
              <a:buNone/>
            </a:pPr>
            <a:r>
              <a:rPr lang="zh-CN" altLang="en-US" dirty="0" smtClean="0"/>
              <a:t>例题：分析如下程序段算法的时间复杂度：</a:t>
            </a:r>
            <a:endParaRPr lang="en-US" altLang="zh-CN" dirty="0" smtClean="0"/>
          </a:p>
          <a:p>
            <a:pPr marL="0" indent="0">
              <a:buFont typeface="Wingdings" pitchFamily="2" charset="2"/>
              <a:buNone/>
            </a:pPr>
            <a:r>
              <a:rPr lang="en-US" altLang="zh-CN" dirty="0" smtClean="0"/>
              <a:t>x=0;y=10;</a:t>
            </a:r>
          </a:p>
          <a:p>
            <a:pPr marL="0" indent="0">
              <a:buFont typeface="Wingdings" pitchFamily="2" charset="2"/>
              <a:buNone/>
            </a:pPr>
            <a:r>
              <a:rPr lang="en-US" altLang="zh-CN" dirty="0" smtClean="0"/>
              <a:t>while(y&lt;20)</a:t>
            </a:r>
          </a:p>
          <a:p>
            <a:pPr marL="0" indent="0">
              <a:buFont typeface="Wingdings" pitchFamily="2" charset="2"/>
              <a:buNone/>
            </a:pPr>
            <a:r>
              <a:rPr lang="en-US" altLang="zh-CN" dirty="0" smtClean="0"/>
              <a:t>{x++;</a:t>
            </a:r>
          </a:p>
          <a:p>
            <a:pPr marL="0" indent="0">
              <a:buFont typeface="Wingdings" pitchFamily="2" charset="2"/>
              <a:buNone/>
            </a:pPr>
            <a:r>
              <a:rPr lang="en-US" altLang="zh-CN" dirty="0" smtClean="0"/>
              <a:t>y+=x;</a:t>
            </a:r>
          </a:p>
          <a:p>
            <a:pPr marL="0" indent="0">
              <a:buFont typeface="Wingdings" pitchFamily="2" charset="2"/>
              <a:buNone/>
            </a:pPr>
            <a:r>
              <a:rPr lang="en-US" altLang="zh-CN" dirty="0" smtClean="0"/>
              <a:t>}</a:t>
            </a:r>
          </a:p>
        </p:txBody>
      </p:sp>
      <p:sp>
        <p:nvSpPr>
          <p:cNvPr id="5" name="TextBox 4"/>
          <p:cNvSpPr txBox="1"/>
          <p:nvPr/>
        </p:nvSpPr>
        <p:spPr>
          <a:xfrm>
            <a:off x="658813" y="4329113"/>
            <a:ext cx="8064500" cy="831850"/>
          </a:xfrm>
          <a:prstGeom prst="rect">
            <a:avLst/>
          </a:prstGeom>
          <a:noFill/>
        </p:spPr>
        <p:txBody>
          <a:bodyPr>
            <a:spAutoFit/>
          </a:bodyPr>
          <a:lstStyle/>
          <a:p>
            <a:pPr>
              <a:defRPr/>
            </a:pPr>
            <a:r>
              <a:rPr lang="zh-CN" altLang="en-US" b="1" dirty="0">
                <a:solidFill>
                  <a:schemeClr val="tx1">
                    <a:lumMod val="50000"/>
                  </a:schemeClr>
                </a:solidFill>
              </a:rPr>
              <a:t>分析：</a:t>
            </a:r>
            <a:r>
              <a:rPr lang="en-US" altLang="zh-CN" b="1" dirty="0">
                <a:solidFill>
                  <a:schemeClr val="tx1">
                    <a:lumMod val="50000"/>
                  </a:schemeClr>
                </a:solidFill>
              </a:rPr>
              <a:t>x=0</a:t>
            </a:r>
            <a:r>
              <a:rPr lang="zh-CN" altLang="en-US" b="1" dirty="0">
                <a:solidFill>
                  <a:schemeClr val="tx1">
                    <a:lumMod val="50000"/>
                  </a:schemeClr>
                </a:solidFill>
              </a:rPr>
              <a:t>和</a:t>
            </a:r>
            <a:r>
              <a:rPr lang="en-US" altLang="zh-CN" b="1" dirty="0">
                <a:solidFill>
                  <a:schemeClr val="tx1">
                    <a:lumMod val="50000"/>
                  </a:schemeClr>
                </a:solidFill>
              </a:rPr>
              <a:t>y=10</a:t>
            </a:r>
            <a:r>
              <a:rPr lang="zh-CN" altLang="en-US" b="1" dirty="0">
                <a:solidFill>
                  <a:schemeClr val="tx1">
                    <a:lumMod val="50000"/>
                  </a:schemeClr>
                </a:solidFill>
              </a:rPr>
              <a:t>各执行了</a:t>
            </a:r>
            <a:r>
              <a:rPr lang="en-US" altLang="zh-CN" b="1" dirty="0">
                <a:solidFill>
                  <a:schemeClr val="tx1">
                    <a:lumMod val="50000"/>
                  </a:schemeClr>
                </a:solidFill>
              </a:rPr>
              <a:t>1</a:t>
            </a:r>
            <a:r>
              <a:rPr lang="zh-CN" altLang="en-US" b="1" dirty="0">
                <a:solidFill>
                  <a:schemeClr val="tx1">
                    <a:lumMod val="50000"/>
                  </a:schemeClr>
                </a:solidFill>
              </a:rPr>
              <a:t>次。循环部分语句执行过程取决于</a:t>
            </a:r>
            <a:r>
              <a:rPr lang="en-US" altLang="zh-CN" b="1" dirty="0">
                <a:solidFill>
                  <a:schemeClr val="tx1">
                    <a:lumMod val="50000"/>
                  </a:schemeClr>
                </a:solidFill>
              </a:rPr>
              <a:t>x</a:t>
            </a:r>
            <a:r>
              <a:rPr lang="zh-CN" altLang="en-US" b="1" dirty="0">
                <a:solidFill>
                  <a:schemeClr val="tx1">
                    <a:lumMod val="50000"/>
                  </a:schemeClr>
                </a:solidFill>
              </a:rPr>
              <a:t>值和</a:t>
            </a:r>
            <a:r>
              <a:rPr lang="en-US" altLang="zh-CN" b="1" dirty="0">
                <a:solidFill>
                  <a:schemeClr val="tx1">
                    <a:lumMod val="50000"/>
                  </a:schemeClr>
                </a:solidFill>
              </a:rPr>
              <a:t>y</a:t>
            </a:r>
            <a:r>
              <a:rPr lang="zh-CN" altLang="en-US" b="1" dirty="0">
                <a:solidFill>
                  <a:schemeClr val="tx1">
                    <a:lumMod val="50000"/>
                  </a:schemeClr>
                </a:solidFill>
              </a:rPr>
              <a:t>值的变化。</a:t>
            </a:r>
            <a:endParaRPr lang="en-US" altLang="zh-CN" b="1" dirty="0">
              <a:solidFill>
                <a:schemeClr val="tx1">
                  <a:lumMod val="50000"/>
                </a:schemeClr>
              </a:solidFill>
            </a:endParaRPr>
          </a:p>
        </p:txBody>
      </p:sp>
      <p:sp>
        <p:nvSpPr>
          <p:cNvPr id="6" name="TextBox 5"/>
          <p:cNvSpPr txBox="1"/>
          <p:nvPr/>
        </p:nvSpPr>
        <p:spPr>
          <a:xfrm>
            <a:off x="658813" y="5732463"/>
            <a:ext cx="8064500" cy="831850"/>
          </a:xfrm>
          <a:prstGeom prst="rect">
            <a:avLst/>
          </a:prstGeom>
          <a:noFill/>
        </p:spPr>
        <p:txBody>
          <a:bodyPr>
            <a:spAutoFit/>
          </a:bodyPr>
          <a:lstStyle/>
          <a:p>
            <a:pPr>
              <a:defRPr/>
            </a:pPr>
            <a:r>
              <a:rPr lang="zh-CN" altLang="en-US" b="1" dirty="0">
                <a:solidFill>
                  <a:schemeClr val="tx1">
                    <a:lumMod val="50000"/>
                  </a:schemeClr>
                </a:solidFill>
              </a:rPr>
              <a:t>总执行次数是固定值，与问题规模无关。</a:t>
            </a:r>
            <a:endParaRPr lang="en-US" altLang="zh-CN" b="1" dirty="0">
              <a:solidFill>
                <a:schemeClr val="tx1">
                  <a:lumMod val="50000"/>
                </a:schemeClr>
              </a:solidFill>
            </a:endParaRPr>
          </a:p>
          <a:p>
            <a:pPr>
              <a:defRPr/>
            </a:pPr>
            <a:r>
              <a:rPr lang="zh-CN" altLang="en-US" b="1" dirty="0">
                <a:solidFill>
                  <a:schemeClr val="tx1">
                    <a:lumMod val="50000"/>
                  </a:schemeClr>
                </a:solidFill>
              </a:rPr>
              <a:t>因此：该算法的时间复杂度为：</a:t>
            </a:r>
            <a:r>
              <a:rPr lang="en-US" altLang="zh-CN" b="1" dirty="0">
                <a:solidFill>
                  <a:schemeClr val="tx1">
                    <a:lumMod val="50000"/>
                  </a:schemeClr>
                </a:solidFill>
              </a:rPr>
              <a:t>T(n)=O(1)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13"/>
          <p:cNvSpPr>
            <a:spLocks noGrp="1" noChangeArrowheads="1"/>
          </p:cNvSpPr>
          <p:nvPr>
            <p:ph type="sldNum" sz="quarter" idx="4294967295"/>
          </p:nvPr>
        </p:nvSpPr>
        <p:spPr bwMode="auto">
          <a:xfrm>
            <a:off x="7181850" y="639603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379F0D6-AE95-45E5-B671-A5696A77A857}" type="slidenum">
              <a:rPr kumimoji="0" lang="en-US" altLang="zh-CN" sz="1400" b="1">
                <a:solidFill>
                  <a:srgbClr val="CCFFFF"/>
                </a:solidFill>
                <a:latin typeface="Tahoma" pitchFamily="34" charset="0"/>
              </a:rPr>
              <a:pPr eaLnBrk="1" hangingPunct="1"/>
              <a:t>32</a:t>
            </a:fld>
            <a:endParaRPr kumimoji="0" lang="en-US" altLang="zh-CN" sz="1400" b="1">
              <a:solidFill>
                <a:srgbClr val="CCFFFF"/>
              </a:solidFill>
              <a:latin typeface="Tahoma" pitchFamily="34" charset="0"/>
            </a:endParaRPr>
          </a:p>
        </p:txBody>
      </p:sp>
      <p:sp>
        <p:nvSpPr>
          <p:cNvPr id="74755" name="Line 28"/>
          <p:cNvSpPr>
            <a:spLocks noChangeShapeType="1"/>
          </p:cNvSpPr>
          <p:nvPr/>
        </p:nvSpPr>
        <p:spPr bwMode="auto">
          <a:xfrm>
            <a:off x="34925" y="5373688"/>
            <a:ext cx="9144000" cy="0"/>
          </a:xfrm>
          <a:prstGeom prst="line">
            <a:avLst/>
          </a:prstGeom>
          <a:noFill/>
          <a:ln w="76200" cmpd="tri">
            <a:solidFill>
              <a:srgbClr val="FF00FF"/>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56" name="Rectangle 2"/>
          <p:cNvSpPr>
            <a:spLocks noGrp="1" noChangeArrowheads="1"/>
          </p:cNvSpPr>
          <p:nvPr>
            <p:ph type="title"/>
          </p:nvPr>
        </p:nvSpPr>
        <p:spPr>
          <a:xfrm>
            <a:off x="766763" y="836613"/>
            <a:ext cx="7200900" cy="609600"/>
          </a:xfrm>
        </p:spPr>
        <p:txBody>
          <a:bodyPr/>
          <a:lstStyle/>
          <a:p>
            <a:r>
              <a:rPr lang="zh-CN" altLang="en-US" sz="3200" smtClean="0"/>
              <a:t>常用的阶（由低到高）</a:t>
            </a:r>
          </a:p>
        </p:txBody>
      </p:sp>
      <p:sp>
        <p:nvSpPr>
          <p:cNvPr id="74757" name="Rectangle 5"/>
          <p:cNvSpPr>
            <a:spLocks noChangeArrowheads="1"/>
          </p:cNvSpPr>
          <p:nvPr/>
        </p:nvSpPr>
        <p:spPr bwMode="auto">
          <a:xfrm>
            <a:off x="1319213" y="1574800"/>
            <a:ext cx="2438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None/>
            </a:pPr>
            <a:r>
              <a:rPr lang="en-US" altLang="zh-CN" sz="2800"/>
              <a:t>O(1)     </a:t>
            </a:r>
          </a:p>
          <a:p>
            <a:pPr marL="342900" indent="-342900" algn="just">
              <a:spcBef>
                <a:spcPct val="20000"/>
              </a:spcBef>
              <a:buClr>
                <a:schemeClr val="folHlink"/>
              </a:buClr>
              <a:buSzPct val="60000"/>
              <a:buFont typeface="Wingdings" pitchFamily="2" charset="2"/>
              <a:buNone/>
            </a:pPr>
            <a:r>
              <a:rPr lang="en-US" altLang="zh-CN" sz="2800"/>
              <a:t>O(logn)  </a:t>
            </a:r>
          </a:p>
          <a:p>
            <a:pPr marL="342900" indent="-342900" algn="just">
              <a:spcBef>
                <a:spcPct val="20000"/>
              </a:spcBef>
              <a:buClr>
                <a:schemeClr val="folHlink"/>
              </a:buClr>
              <a:buSzPct val="60000"/>
              <a:buFont typeface="Wingdings" pitchFamily="2" charset="2"/>
              <a:buNone/>
            </a:pPr>
            <a:r>
              <a:rPr lang="en-US" altLang="zh-CN" sz="2800"/>
              <a:t>O(n)     </a:t>
            </a:r>
          </a:p>
          <a:p>
            <a:pPr marL="342900" indent="-342900" algn="just">
              <a:spcBef>
                <a:spcPct val="20000"/>
              </a:spcBef>
              <a:buClr>
                <a:schemeClr val="folHlink"/>
              </a:buClr>
              <a:buSzPct val="60000"/>
              <a:buFont typeface="Wingdings" pitchFamily="2" charset="2"/>
              <a:buNone/>
            </a:pPr>
            <a:r>
              <a:rPr lang="en-US" altLang="zh-CN" sz="2800"/>
              <a:t>O(n logn) </a:t>
            </a:r>
          </a:p>
          <a:p>
            <a:pPr marL="342900" indent="-342900" algn="just">
              <a:spcBef>
                <a:spcPct val="20000"/>
              </a:spcBef>
              <a:buClr>
                <a:schemeClr val="folHlink"/>
              </a:buClr>
              <a:buSzPct val="60000"/>
              <a:buFont typeface="Wingdings" pitchFamily="2" charset="2"/>
              <a:buNone/>
            </a:pPr>
            <a:r>
              <a:rPr lang="en-US" altLang="zh-CN" sz="2800"/>
              <a:t>O(n</a:t>
            </a:r>
            <a:r>
              <a:rPr lang="en-US" altLang="zh-CN" sz="2800" baseline="30000"/>
              <a:t>2</a:t>
            </a:r>
            <a:r>
              <a:rPr lang="en-US" altLang="zh-CN" sz="2800"/>
              <a:t>)</a:t>
            </a:r>
          </a:p>
          <a:p>
            <a:pPr marL="342900" indent="-342900" algn="just">
              <a:spcBef>
                <a:spcPct val="20000"/>
              </a:spcBef>
              <a:buClr>
                <a:schemeClr val="folHlink"/>
              </a:buClr>
              <a:buSzPct val="60000"/>
              <a:buFont typeface="Wingdings" pitchFamily="2" charset="2"/>
              <a:buNone/>
            </a:pPr>
            <a:r>
              <a:rPr lang="en-US" altLang="zh-CN" sz="2800"/>
              <a:t>    </a:t>
            </a:r>
          </a:p>
          <a:p>
            <a:pPr marL="342900" indent="-342900" algn="just">
              <a:spcBef>
                <a:spcPct val="20000"/>
              </a:spcBef>
              <a:buClr>
                <a:schemeClr val="folHlink"/>
              </a:buClr>
              <a:buSzPct val="60000"/>
              <a:buFont typeface="Wingdings" pitchFamily="2" charset="2"/>
              <a:buNone/>
            </a:pPr>
            <a:r>
              <a:rPr lang="en-US" altLang="zh-CN" sz="2800"/>
              <a:t>O(n</a:t>
            </a:r>
            <a:r>
              <a:rPr lang="en-US" altLang="zh-CN" sz="2800" baseline="30000"/>
              <a:t>3</a:t>
            </a:r>
            <a:r>
              <a:rPr lang="en-US" altLang="zh-CN" sz="2800"/>
              <a:t>)</a:t>
            </a:r>
          </a:p>
        </p:txBody>
      </p:sp>
      <p:grpSp>
        <p:nvGrpSpPr>
          <p:cNvPr id="2" name="Group 34"/>
          <p:cNvGrpSpPr>
            <a:grpSpLocks/>
          </p:cNvGrpSpPr>
          <p:nvPr/>
        </p:nvGrpSpPr>
        <p:grpSpPr bwMode="auto">
          <a:xfrm>
            <a:off x="3148013" y="1651000"/>
            <a:ext cx="5727700" cy="457200"/>
            <a:chOff x="2525" y="1040"/>
            <a:chExt cx="3608" cy="288"/>
          </a:xfrm>
        </p:grpSpPr>
        <p:sp>
          <p:nvSpPr>
            <p:cNvPr id="29726" name="Rectangle 7"/>
            <p:cNvSpPr>
              <a:spLocks noChangeArrowheads="1"/>
            </p:cNvSpPr>
            <p:nvPr/>
          </p:nvSpPr>
          <p:spPr bwMode="auto">
            <a:xfrm>
              <a:off x="3423" y="1040"/>
              <a:ext cx="2710" cy="288"/>
            </a:xfrm>
            <a:prstGeom prst="rect">
              <a:avLst/>
            </a:prstGeom>
            <a:solidFill>
              <a:schemeClr val="bg1"/>
            </a:solidFill>
            <a:ln w="9525">
              <a:solidFill>
                <a:schemeClr val="accent2"/>
              </a:solidFill>
              <a:miter lim="800000"/>
              <a:headEnd/>
              <a:tailEnd/>
            </a:ln>
          </p:spPr>
          <p:txBody>
            <a:bodyPr wrap="none" anchor="ctr"/>
            <a:lstStyle/>
            <a:p>
              <a:pPr>
                <a:defRPr/>
              </a:pPr>
              <a:r>
                <a:rPr lang="zh-CN" altLang="en-US" sz="2800" dirty="0">
                  <a:solidFill>
                    <a:schemeClr val="tx1">
                      <a:lumMod val="50000"/>
                    </a:schemeClr>
                  </a:solidFill>
                </a:rPr>
                <a:t>常数阶</a:t>
              </a:r>
              <a:r>
                <a:rPr lang="en-US" altLang="zh-CN" sz="2800" dirty="0">
                  <a:solidFill>
                    <a:schemeClr val="tx1">
                      <a:lumMod val="50000"/>
                    </a:schemeClr>
                  </a:solidFill>
                </a:rPr>
                <a:t>——</a:t>
              </a:r>
              <a:r>
                <a:rPr lang="zh-CN" altLang="en-US" sz="2800" dirty="0">
                  <a:solidFill>
                    <a:schemeClr val="tx1">
                      <a:lumMod val="50000"/>
                    </a:schemeClr>
                  </a:solidFill>
                </a:rPr>
                <a:t>与问题规模无关</a:t>
              </a:r>
            </a:p>
          </p:txBody>
        </p:sp>
        <p:sp>
          <p:nvSpPr>
            <p:cNvPr id="74783" name="Line 8"/>
            <p:cNvSpPr>
              <a:spLocks noChangeShapeType="1"/>
            </p:cNvSpPr>
            <p:nvPr/>
          </p:nvSpPr>
          <p:spPr bwMode="auto">
            <a:xfrm>
              <a:off x="2525" y="1184"/>
              <a:ext cx="908"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35"/>
          <p:cNvGrpSpPr>
            <a:grpSpLocks/>
          </p:cNvGrpSpPr>
          <p:nvPr/>
        </p:nvGrpSpPr>
        <p:grpSpPr bwMode="auto">
          <a:xfrm>
            <a:off x="3148013" y="2184400"/>
            <a:ext cx="5727700" cy="390525"/>
            <a:chOff x="1983" y="1376"/>
            <a:chExt cx="3608" cy="246"/>
          </a:xfrm>
        </p:grpSpPr>
        <p:sp>
          <p:nvSpPr>
            <p:cNvPr id="29724" name="Rectangle 10"/>
            <p:cNvSpPr>
              <a:spLocks noChangeArrowheads="1"/>
            </p:cNvSpPr>
            <p:nvPr/>
          </p:nvSpPr>
          <p:spPr bwMode="auto">
            <a:xfrm>
              <a:off x="3423" y="1376"/>
              <a:ext cx="2168" cy="246"/>
            </a:xfrm>
            <a:prstGeom prst="rect">
              <a:avLst/>
            </a:prstGeom>
            <a:solidFill>
              <a:schemeClr val="bg1"/>
            </a:solidFill>
            <a:ln w="9525">
              <a:solidFill>
                <a:schemeClr val="accent2"/>
              </a:solidFill>
              <a:miter lim="800000"/>
              <a:headEnd/>
              <a:tailEnd/>
            </a:ln>
          </p:spPr>
          <p:txBody>
            <a:bodyPr wrap="none" anchor="ctr"/>
            <a:lstStyle/>
            <a:p>
              <a:pPr>
                <a:defRPr/>
              </a:pPr>
              <a:r>
                <a:rPr lang="zh-CN" altLang="en-US" sz="2800" dirty="0">
                  <a:solidFill>
                    <a:schemeClr val="tx1">
                      <a:lumMod val="50000"/>
                    </a:schemeClr>
                  </a:solidFill>
                </a:rPr>
                <a:t>对数阶</a:t>
              </a:r>
            </a:p>
          </p:txBody>
        </p:sp>
        <p:sp>
          <p:nvSpPr>
            <p:cNvPr id="29725" name="Line 11"/>
            <p:cNvSpPr>
              <a:spLocks noChangeShapeType="1"/>
            </p:cNvSpPr>
            <p:nvPr/>
          </p:nvSpPr>
          <p:spPr bwMode="auto">
            <a:xfrm>
              <a:off x="1983" y="1520"/>
              <a:ext cx="1440"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grpSp>
        <p:nvGrpSpPr>
          <p:cNvPr id="4" name="Group 12"/>
          <p:cNvGrpSpPr>
            <a:grpSpLocks/>
          </p:cNvGrpSpPr>
          <p:nvPr/>
        </p:nvGrpSpPr>
        <p:grpSpPr bwMode="auto">
          <a:xfrm>
            <a:off x="3148013" y="2717800"/>
            <a:ext cx="5727700" cy="457200"/>
            <a:chOff x="1680" y="2064"/>
            <a:chExt cx="3608" cy="288"/>
          </a:xfrm>
        </p:grpSpPr>
        <p:sp>
          <p:nvSpPr>
            <p:cNvPr id="29722" name="Rectangle 13"/>
            <p:cNvSpPr>
              <a:spLocks noChangeArrowheads="1"/>
            </p:cNvSpPr>
            <p:nvPr/>
          </p:nvSpPr>
          <p:spPr bwMode="auto">
            <a:xfrm>
              <a:off x="2350" y="2064"/>
              <a:ext cx="2938" cy="288"/>
            </a:xfrm>
            <a:prstGeom prst="rect">
              <a:avLst/>
            </a:prstGeom>
            <a:solidFill>
              <a:schemeClr val="bg1"/>
            </a:solidFill>
            <a:ln w="9525">
              <a:solidFill>
                <a:schemeClr val="accent2"/>
              </a:solidFill>
              <a:miter lim="800000"/>
              <a:headEnd/>
              <a:tailEnd/>
            </a:ln>
          </p:spPr>
          <p:txBody>
            <a:bodyPr wrap="none" anchor="ctr"/>
            <a:lstStyle/>
            <a:p>
              <a:pPr>
                <a:defRPr/>
              </a:pPr>
              <a:r>
                <a:rPr lang="zh-CN" altLang="en-US" dirty="0">
                  <a:solidFill>
                    <a:schemeClr val="tx1">
                      <a:lumMod val="50000"/>
                    </a:schemeClr>
                  </a:solidFill>
                </a:rPr>
                <a:t>线性阶</a:t>
              </a:r>
              <a:r>
                <a:rPr lang="en-US" altLang="zh-CN" dirty="0">
                  <a:solidFill>
                    <a:schemeClr val="tx1">
                      <a:lumMod val="50000"/>
                    </a:schemeClr>
                  </a:solidFill>
                </a:rPr>
                <a:t>——</a:t>
              </a:r>
              <a:r>
                <a:rPr lang="zh-CN" altLang="en-US" dirty="0">
                  <a:solidFill>
                    <a:schemeClr val="tx1">
                      <a:lumMod val="50000"/>
                    </a:schemeClr>
                  </a:solidFill>
                </a:rPr>
                <a:t>与问题相关的单重循环</a:t>
              </a:r>
            </a:p>
          </p:txBody>
        </p:sp>
        <p:sp>
          <p:nvSpPr>
            <p:cNvPr id="29723" name="Line 14"/>
            <p:cNvSpPr>
              <a:spLocks noChangeShapeType="1"/>
            </p:cNvSpPr>
            <p:nvPr/>
          </p:nvSpPr>
          <p:spPr bwMode="auto">
            <a:xfrm>
              <a:off x="1680" y="2208"/>
              <a:ext cx="720"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grpSp>
        <p:nvGrpSpPr>
          <p:cNvPr id="5" name="Group 15"/>
          <p:cNvGrpSpPr>
            <a:grpSpLocks/>
          </p:cNvGrpSpPr>
          <p:nvPr/>
        </p:nvGrpSpPr>
        <p:grpSpPr bwMode="auto">
          <a:xfrm>
            <a:off x="3224213" y="3251200"/>
            <a:ext cx="4191000" cy="457200"/>
            <a:chOff x="1680" y="2064"/>
            <a:chExt cx="2640" cy="288"/>
          </a:xfrm>
        </p:grpSpPr>
        <p:sp>
          <p:nvSpPr>
            <p:cNvPr id="29720" name="Rectangle 16"/>
            <p:cNvSpPr>
              <a:spLocks noChangeArrowheads="1"/>
            </p:cNvSpPr>
            <p:nvPr/>
          </p:nvSpPr>
          <p:spPr bwMode="auto">
            <a:xfrm>
              <a:off x="2302" y="2064"/>
              <a:ext cx="2018" cy="288"/>
            </a:xfrm>
            <a:prstGeom prst="rect">
              <a:avLst/>
            </a:prstGeom>
            <a:solidFill>
              <a:schemeClr val="bg1"/>
            </a:solidFill>
            <a:ln w="9525">
              <a:solidFill>
                <a:schemeClr val="accent2"/>
              </a:solidFill>
              <a:miter lim="800000"/>
              <a:headEnd/>
              <a:tailEnd/>
            </a:ln>
          </p:spPr>
          <p:txBody>
            <a:bodyPr wrap="none" anchor="ctr"/>
            <a:lstStyle/>
            <a:p>
              <a:pPr>
                <a:defRPr/>
              </a:pPr>
              <a:r>
                <a:rPr lang="zh-CN" altLang="en-US" sz="2800" dirty="0">
                  <a:solidFill>
                    <a:schemeClr val="tx1">
                      <a:lumMod val="50000"/>
                    </a:schemeClr>
                  </a:solidFill>
                </a:rPr>
                <a:t>较理想的阶</a:t>
              </a:r>
            </a:p>
          </p:txBody>
        </p:sp>
        <p:sp>
          <p:nvSpPr>
            <p:cNvPr id="74777" name="Line 17"/>
            <p:cNvSpPr>
              <a:spLocks noChangeShapeType="1"/>
            </p:cNvSpPr>
            <p:nvPr/>
          </p:nvSpPr>
          <p:spPr bwMode="auto">
            <a:xfrm>
              <a:off x="1680" y="2208"/>
              <a:ext cx="622"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74762" name="Rectangle 24"/>
          <p:cNvSpPr>
            <a:spLocks noChangeArrowheads="1"/>
          </p:cNvSpPr>
          <p:nvPr/>
        </p:nvSpPr>
        <p:spPr bwMode="auto">
          <a:xfrm>
            <a:off x="1319213" y="5537200"/>
            <a:ext cx="1828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spcBef>
                <a:spcPct val="20000"/>
              </a:spcBef>
              <a:buClr>
                <a:schemeClr val="folHlink"/>
              </a:buClr>
              <a:buSzPct val="60000"/>
              <a:buFont typeface="Wingdings" pitchFamily="2" charset="2"/>
              <a:buNone/>
            </a:pPr>
            <a:r>
              <a:rPr lang="en-US" altLang="zh-CN" sz="2800"/>
              <a:t>O(2</a:t>
            </a:r>
            <a:r>
              <a:rPr lang="en-US" altLang="zh-CN" sz="2800" baseline="30000"/>
              <a:t>n</a:t>
            </a:r>
            <a:r>
              <a:rPr lang="en-US" altLang="zh-CN" sz="2800"/>
              <a:t>)</a:t>
            </a:r>
          </a:p>
          <a:p>
            <a:pPr marL="342900" indent="-342900" algn="just">
              <a:spcBef>
                <a:spcPct val="20000"/>
              </a:spcBef>
              <a:buClr>
                <a:schemeClr val="folHlink"/>
              </a:buClr>
              <a:buSzPct val="60000"/>
              <a:buFont typeface="Wingdings" pitchFamily="2" charset="2"/>
              <a:buNone/>
            </a:pPr>
            <a:r>
              <a:rPr lang="en-US" altLang="zh-CN" sz="2800"/>
              <a:t>O(n!)</a:t>
            </a:r>
          </a:p>
        </p:txBody>
      </p:sp>
      <p:grpSp>
        <p:nvGrpSpPr>
          <p:cNvPr id="8" name="Group 32"/>
          <p:cNvGrpSpPr>
            <a:grpSpLocks/>
          </p:cNvGrpSpPr>
          <p:nvPr/>
        </p:nvGrpSpPr>
        <p:grpSpPr bwMode="auto">
          <a:xfrm>
            <a:off x="2303463" y="5732463"/>
            <a:ext cx="6319837" cy="838200"/>
            <a:chOff x="1247" y="3339"/>
            <a:chExt cx="3981" cy="528"/>
          </a:xfrm>
        </p:grpSpPr>
        <p:grpSp>
          <p:nvGrpSpPr>
            <p:cNvPr id="74772" name="Group 25"/>
            <p:cNvGrpSpPr>
              <a:grpSpLocks/>
            </p:cNvGrpSpPr>
            <p:nvPr/>
          </p:nvGrpSpPr>
          <p:grpSpPr bwMode="auto">
            <a:xfrm>
              <a:off x="1292" y="3339"/>
              <a:ext cx="3936" cy="528"/>
              <a:chOff x="1248" y="3408"/>
              <a:chExt cx="3936" cy="528"/>
            </a:xfrm>
          </p:grpSpPr>
          <p:sp>
            <p:nvSpPr>
              <p:cNvPr id="29714" name="Rectangle 26"/>
              <p:cNvSpPr>
                <a:spLocks noChangeArrowheads="1"/>
              </p:cNvSpPr>
              <p:nvPr/>
            </p:nvSpPr>
            <p:spPr bwMode="auto">
              <a:xfrm>
                <a:off x="3024" y="3408"/>
                <a:ext cx="2160" cy="528"/>
              </a:xfrm>
              <a:prstGeom prst="rect">
                <a:avLst/>
              </a:prstGeom>
              <a:solidFill>
                <a:schemeClr val="bg1"/>
              </a:solidFill>
              <a:ln w="9525">
                <a:solidFill>
                  <a:schemeClr val="accent2"/>
                </a:solidFill>
                <a:miter lim="800000"/>
                <a:headEnd/>
                <a:tailEnd/>
              </a:ln>
            </p:spPr>
            <p:txBody>
              <a:bodyPr wrap="none" anchor="ctr"/>
              <a:lstStyle/>
              <a:p>
                <a:pPr>
                  <a:defRPr/>
                </a:pPr>
                <a:r>
                  <a:rPr lang="zh-CN" altLang="en-US" sz="2800">
                    <a:solidFill>
                      <a:schemeClr val="tx1">
                        <a:lumMod val="50000"/>
                      </a:schemeClr>
                    </a:solidFill>
                  </a:rPr>
                  <a:t>指数阶</a:t>
                </a:r>
              </a:p>
              <a:p>
                <a:pPr>
                  <a:defRPr/>
                </a:pPr>
                <a:r>
                  <a:rPr lang="zh-CN" altLang="en-US" sz="2800">
                    <a:solidFill>
                      <a:schemeClr val="tx1">
                        <a:lumMod val="50000"/>
                      </a:schemeClr>
                    </a:solidFill>
                  </a:rPr>
                  <a:t>阶乘阶</a:t>
                </a:r>
              </a:p>
            </p:txBody>
          </p:sp>
          <p:sp>
            <p:nvSpPr>
              <p:cNvPr id="29715" name="Line 27"/>
              <p:cNvSpPr>
                <a:spLocks noChangeShapeType="1"/>
              </p:cNvSpPr>
              <p:nvPr/>
            </p:nvSpPr>
            <p:spPr bwMode="auto">
              <a:xfrm>
                <a:off x="1248" y="3456"/>
                <a:ext cx="1782" cy="2"/>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sp>
          <p:nvSpPr>
            <p:cNvPr id="29713" name="Line 31"/>
            <p:cNvSpPr>
              <a:spLocks noChangeShapeType="1"/>
            </p:cNvSpPr>
            <p:nvPr/>
          </p:nvSpPr>
          <p:spPr bwMode="auto">
            <a:xfrm>
              <a:off x="1247" y="3748"/>
              <a:ext cx="1814"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sp>
        <p:nvSpPr>
          <p:cNvPr id="649246" name="Text Box 30"/>
          <p:cNvSpPr txBox="1">
            <a:spLocks noChangeArrowheads="1"/>
          </p:cNvSpPr>
          <p:nvPr/>
        </p:nvSpPr>
        <p:spPr bwMode="auto">
          <a:xfrm>
            <a:off x="2592388" y="5876925"/>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黑体" pitchFamily="49" charset="-122"/>
              </a:defRPr>
            </a:lvl1pPr>
            <a:lvl2pPr marL="742950" indent="-285750" eaLnBrk="0" hangingPunct="0">
              <a:defRPr kumimoji="1" sz="2400" b="1">
                <a:solidFill>
                  <a:schemeClr val="tx1"/>
                </a:solidFill>
                <a:latin typeface="Tahoma" pitchFamily="34" charset="0"/>
                <a:ea typeface="黑体" pitchFamily="49" charset="-122"/>
              </a:defRPr>
            </a:lvl2pPr>
            <a:lvl3pPr marL="1143000" indent="-228600" eaLnBrk="0" hangingPunct="0">
              <a:defRPr kumimoji="1" sz="2400" b="1">
                <a:solidFill>
                  <a:schemeClr val="tx1"/>
                </a:solidFill>
                <a:latin typeface="Tahoma" pitchFamily="34" charset="0"/>
                <a:ea typeface="黑体" pitchFamily="49" charset="-122"/>
              </a:defRPr>
            </a:lvl3pPr>
            <a:lvl4pPr marL="1600200" indent="-228600" eaLnBrk="0" hangingPunct="0">
              <a:defRPr kumimoji="1" sz="2400" b="1">
                <a:solidFill>
                  <a:schemeClr val="tx1"/>
                </a:solidFill>
                <a:latin typeface="Tahoma" pitchFamily="34" charset="0"/>
                <a:ea typeface="黑体" pitchFamily="49" charset="-122"/>
              </a:defRPr>
            </a:lvl4pPr>
            <a:lvl5pPr marL="2057400" indent="-228600" eaLnBrk="0" hangingPunct="0">
              <a:defRPr kumimoji="1" sz="2400" b="1">
                <a:solidFill>
                  <a:schemeClr val="tx1"/>
                </a:solidFill>
                <a:latin typeface="Tahoma" pitchFamily="34" charset="0"/>
                <a:ea typeface="黑体" pitchFamily="49"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黑体" pitchFamily="49"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黑体" pitchFamily="49"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黑体" pitchFamily="49"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黑体" pitchFamily="49" charset="-122"/>
              </a:defRPr>
            </a:lvl9pPr>
          </a:lstStyle>
          <a:p>
            <a:pPr eaLnBrk="1" hangingPunct="1">
              <a:spcBef>
                <a:spcPct val="50000"/>
              </a:spcBef>
              <a:defRPr/>
            </a:pPr>
            <a:r>
              <a:rPr lang="zh-CN" altLang="en-US" b="0" dirty="0" smtClean="0">
                <a:solidFill>
                  <a:schemeClr val="tx1">
                    <a:lumMod val="50000"/>
                  </a:schemeClr>
                </a:solidFill>
                <a:ea typeface="宋体" pitchFamily="2" charset="-122"/>
              </a:rPr>
              <a:t>（无效算法）</a:t>
            </a:r>
          </a:p>
        </p:txBody>
      </p:sp>
      <p:sp>
        <p:nvSpPr>
          <p:cNvPr id="649250" name="Rectangle 34"/>
          <p:cNvSpPr>
            <a:spLocks noChangeArrowheads="1"/>
          </p:cNvSpPr>
          <p:nvPr/>
        </p:nvSpPr>
        <p:spPr bwMode="auto">
          <a:xfrm>
            <a:off x="2420938" y="4354513"/>
            <a:ext cx="2938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zh-CN" altLang="en-US" dirty="0">
                <a:solidFill>
                  <a:schemeClr val="tx1">
                    <a:lumMod val="50000"/>
                  </a:schemeClr>
                </a:solidFill>
              </a:rPr>
              <a:t>（均为有效算法）</a:t>
            </a:r>
          </a:p>
        </p:txBody>
      </p:sp>
      <p:grpSp>
        <p:nvGrpSpPr>
          <p:cNvPr id="32" name="Group 12"/>
          <p:cNvGrpSpPr>
            <a:grpSpLocks/>
          </p:cNvGrpSpPr>
          <p:nvPr/>
        </p:nvGrpSpPr>
        <p:grpSpPr bwMode="auto">
          <a:xfrm>
            <a:off x="3148013" y="3884613"/>
            <a:ext cx="5727700" cy="457200"/>
            <a:chOff x="1680" y="2064"/>
            <a:chExt cx="3608" cy="288"/>
          </a:xfrm>
        </p:grpSpPr>
        <p:sp>
          <p:nvSpPr>
            <p:cNvPr id="33" name="Rectangle 13"/>
            <p:cNvSpPr>
              <a:spLocks noChangeArrowheads="1"/>
            </p:cNvSpPr>
            <p:nvPr/>
          </p:nvSpPr>
          <p:spPr bwMode="auto">
            <a:xfrm>
              <a:off x="2350" y="2064"/>
              <a:ext cx="2938" cy="288"/>
            </a:xfrm>
            <a:prstGeom prst="rect">
              <a:avLst/>
            </a:prstGeom>
            <a:solidFill>
              <a:schemeClr val="bg1"/>
            </a:solidFill>
            <a:ln w="9525">
              <a:solidFill>
                <a:schemeClr val="accent2"/>
              </a:solidFill>
              <a:miter lim="800000"/>
              <a:headEnd/>
              <a:tailEnd/>
            </a:ln>
          </p:spPr>
          <p:txBody>
            <a:bodyPr wrap="none" anchor="ctr"/>
            <a:lstStyle/>
            <a:p>
              <a:pPr>
                <a:defRPr/>
              </a:pPr>
              <a:r>
                <a:rPr lang="zh-CN" altLang="en-US" dirty="0">
                  <a:solidFill>
                    <a:schemeClr val="tx1">
                      <a:lumMod val="50000"/>
                    </a:schemeClr>
                  </a:solidFill>
                </a:rPr>
                <a:t>平方阶</a:t>
              </a:r>
              <a:r>
                <a:rPr lang="en-US" altLang="zh-CN" dirty="0">
                  <a:solidFill>
                    <a:schemeClr val="tx1">
                      <a:lumMod val="50000"/>
                    </a:schemeClr>
                  </a:solidFill>
                </a:rPr>
                <a:t>——</a:t>
              </a:r>
              <a:r>
                <a:rPr lang="zh-CN" altLang="en-US" dirty="0">
                  <a:solidFill>
                    <a:schemeClr val="tx1">
                      <a:lumMod val="50000"/>
                    </a:schemeClr>
                  </a:solidFill>
                </a:rPr>
                <a:t>与问题相关的双重循环</a:t>
              </a:r>
            </a:p>
          </p:txBody>
        </p:sp>
        <p:sp>
          <p:nvSpPr>
            <p:cNvPr id="34" name="Line 14"/>
            <p:cNvSpPr>
              <a:spLocks noChangeShapeType="1"/>
            </p:cNvSpPr>
            <p:nvPr/>
          </p:nvSpPr>
          <p:spPr bwMode="auto">
            <a:xfrm>
              <a:off x="1680" y="2208"/>
              <a:ext cx="720"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grpSp>
        <p:nvGrpSpPr>
          <p:cNvPr id="38" name="Group 12"/>
          <p:cNvGrpSpPr>
            <a:grpSpLocks/>
          </p:cNvGrpSpPr>
          <p:nvPr/>
        </p:nvGrpSpPr>
        <p:grpSpPr bwMode="auto">
          <a:xfrm>
            <a:off x="3059113" y="4811713"/>
            <a:ext cx="5727700" cy="457200"/>
            <a:chOff x="1680" y="2064"/>
            <a:chExt cx="3608" cy="288"/>
          </a:xfrm>
        </p:grpSpPr>
        <p:sp>
          <p:nvSpPr>
            <p:cNvPr id="39" name="Rectangle 13"/>
            <p:cNvSpPr>
              <a:spLocks noChangeArrowheads="1"/>
            </p:cNvSpPr>
            <p:nvPr/>
          </p:nvSpPr>
          <p:spPr bwMode="auto">
            <a:xfrm>
              <a:off x="2350" y="2064"/>
              <a:ext cx="2938" cy="288"/>
            </a:xfrm>
            <a:prstGeom prst="rect">
              <a:avLst/>
            </a:prstGeom>
            <a:solidFill>
              <a:schemeClr val="bg1"/>
            </a:solidFill>
            <a:ln w="9525">
              <a:solidFill>
                <a:schemeClr val="accent2"/>
              </a:solidFill>
              <a:miter lim="800000"/>
              <a:headEnd/>
              <a:tailEnd/>
            </a:ln>
          </p:spPr>
          <p:txBody>
            <a:bodyPr wrap="none" anchor="ctr"/>
            <a:lstStyle/>
            <a:p>
              <a:pPr>
                <a:defRPr/>
              </a:pPr>
              <a:r>
                <a:rPr lang="zh-CN" altLang="en-US" dirty="0">
                  <a:solidFill>
                    <a:schemeClr val="tx1">
                      <a:lumMod val="50000"/>
                    </a:schemeClr>
                  </a:solidFill>
                </a:rPr>
                <a:t>立方阶</a:t>
              </a:r>
              <a:r>
                <a:rPr lang="en-US" altLang="zh-CN" dirty="0">
                  <a:solidFill>
                    <a:schemeClr val="tx1">
                      <a:lumMod val="50000"/>
                    </a:schemeClr>
                  </a:solidFill>
                </a:rPr>
                <a:t>——</a:t>
              </a:r>
              <a:r>
                <a:rPr lang="zh-CN" altLang="en-US" dirty="0">
                  <a:solidFill>
                    <a:schemeClr val="tx1">
                      <a:lumMod val="50000"/>
                    </a:schemeClr>
                  </a:solidFill>
                </a:rPr>
                <a:t>与问题相关的三重循环</a:t>
              </a:r>
            </a:p>
          </p:txBody>
        </p:sp>
        <p:sp>
          <p:nvSpPr>
            <p:cNvPr id="40" name="Line 14"/>
            <p:cNvSpPr>
              <a:spLocks noChangeShapeType="1"/>
            </p:cNvSpPr>
            <p:nvPr/>
          </p:nvSpPr>
          <p:spPr bwMode="auto">
            <a:xfrm>
              <a:off x="1680" y="2208"/>
              <a:ext cx="720" cy="0"/>
            </a:xfrm>
            <a:prstGeom prst="line">
              <a:avLst/>
            </a:prstGeom>
            <a:noFill/>
            <a:ln w="9525">
              <a:solidFill>
                <a:schemeClr val="accent2"/>
              </a:solidFill>
              <a:miter lim="800000"/>
              <a:headEnd/>
              <a:tailEnd/>
            </a:ln>
            <a:extLst>
              <a:ext uri="{909E8E84-426E-40DD-AFC4-6F175D3DCCD1}">
                <a14:hiddenFill xmlns:a14="http://schemas.microsoft.com/office/drawing/2010/main">
                  <a:noFill/>
                </a14:hiddenFill>
              </a:ext>
            </a:extLst>
          </p:spPr>
          <p:txBody>
            <a:bodyPr wrap="none"/>
            <a:lstStyle/>
            <a:p>
              <a:pPr>
                <a:defRPr/>
              </a:pPr>
              <a:endParaRPr lang="zh-CN" altLang="en-US">
                <a:solidFill>
                  <a:schemeClr val="tx1">
                    <a:lumMod val="50000"/>
                  </a:schemeClr>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925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blinds(horizontal)">
                                      <p:cBhvr>
                                        <p:cTn id="35" dur="500"/>
                                        <p:tgtEl>
                                          <p:spTgt spid="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49246"/>
                                        </p:tgtEl>
                                        <p:attrNameLst>
                                          <p:attrName>style.visibility</p:attrName>
                                        </p:attrNameLst>
                                      </p:cBhvr>
                                      <p:to>
                                        <p:strVal val="visible"/>
                                      </p:to>
                                    </p:set>
                                    <p:animEffect transition="in" filter="blinds(horizontal)">
                                      <p:cBhvr>
                                        <p:cTn id="40" dur="500"/>
                                        <p:tgtEl>
                                          <p:spTgt spid="64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46" grpId="0"/>
      <p:bldP spid="64925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3"/>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1C10928-F001-4488-9422-7BB35267D5A3}" type="slidenum">
              <a:rPr kumimoji="0" lang="en-US" altLang="zh-CN" sz="1400" b="1" smtClean="0">
                <a:solidFill>
                  <a:srgbClr val="CCFFFF"/>
                </a:solidFill>
                <a:latin typeface="Tahoma" pitchFamily="34" charset="0"/>
              </a:rPr>
              <a:pPr eaLnBrk="1" hangingPunct="1"/>
              <a:t>33</a:t>
            </a:fld>
            <a:endParaRPr kumimoji="0" lang="en-US" altLang="zh-CN" sz="1400" b="1" smtClean="0">
              <a:solidFill>
                <a:srgbClr val="CCFFFF"/>
              </a:solidFill>
              <a:latin typeface="Tahoma" pitchFamily="34" charset="0"/>
            </a:endParaRPr>
          </a:p>
        </p:txBody>
      </p:sp>
      <p:sp>
        <p:nvSpPr>
          <p:cNvPr id="75779" name="Rectangle 2"/>
          <p:cNvSpPr>
            <a:spLocks noGrp="1" noChangeArrowheads="1"/>
          </p:cNvSpPr>
          <p:nvPr>
            <p:ph type="title"/>
          </p:nvPr>
        </p:nvSpPr>
        <p:spPr>
          <a:xfrm>
            <a:off x="900113" y="476250"/>
            <a:ext cx="7793037" cy="954088"/>
          </a:xfrm>
        </p:spPr>
        <p:txBody>
          <a:bodyPr/>
          <a:lstStyle/>
          <a:p>
            <a:r>
              <a:rPr lang="zh-CN" altLang="en-US" smtClean="0"/>
              <a:t>示例</a:t>
            </a:r>
          </a:p>
        </p:txBody>
      </p:sp>
      <p:sp>
        <p:nvSpPr>
          <p:cNvPr id="75780" name="Rectangle 3"/>
          <p:cNvSpPr>
            <a:spLocks noGrp="1" noChangeArrowheads="1"/>
          </p:cNvSpPr>
          <p:nvPr>
            <p:ph type="body" sz="half" idx="1"/>
          </p:nvPr>
        </p:nvSpPr>
        <p:spPr>
          <a:xfrm>
            <a:off x="666750" y="1385888"/>
            <a:ext cx="8164513" cy="2119312"/>
          </a:xfrm>
        </p:spPr>
        <p:txBody>
          <a:bodyPr/>
          <a:lstStyle/>
          <a:p>
            <a:r>
              <a:rPr lang="zh-CN" altLang="en-US" smtClean="0"/>
              <a:t>某算法</a:t>
            </a:r>
            <a:r>
              <a:rPr lang="en-US" altLang="zh-CN" smtClean="0"/>
              <a:t>T(n)=</a:t>
            </a:r>
            <a:r>
              <a:rPr lang="en-US" altLang="zh-CN" smtClean="0">
                <a:ea typeface="宋体" pitchFamily="2" charset="-122"/>
              </a:rPr>
              <a:t>O(</a:t>
            </a:r>
            <a:r>
              <a:rPr lang="en-US" altLang="zh-CN" smtClean="0"/>
              <a:t>2</a:t>
            </a:r>
            <a:r>
              <a:rPr lang="en-US" altLang="zh-CN" baseline="30000" smtClean="0"/>
              <a:t>n</a:t>
            </a:r>
            <a:r>
              <a:rPr lang="en-US" altLang="zh-CN" smtClean="0"/>
              <a:t>)，</a:t>
            </a:r>
            <a:r>
              <a:rPr lang="zh-CN" altLang="en-US" smtClean="0"/>
              <a:t>当</a:t>
            </a:r>
            <a:r>
              <a:rPr lang="en-US" altLang="zh-CN" smtClean="0"/>
              <a:t>n=1000</a:t>
            </a:r>
            <a:r>
              <a:rPr lang="zh-CN" altLang="en-US" smtClean="0"/>
              <a:t>时，其工作量（执行基本语句条数）将达到</a:t>
            </a:r>
            <a:r>
              <a:rPr lang="en-US" altLang="zh-CN" smtClean="0"/>
              <a:t>2</a:t>
            </a:r>
            <a:r>
              <a:rPr lang="en-US" altLang="zh-CN" baseline="30000" smtClean="0"/>
              <a:t>1000</a:t>
            </a:r>
            <a:endParaRPr lang="en-US" altLang="zh-CN" smtClean="0"/>
          </a:p>
          <a:p>
            <a:r>
              <a:rPr lang="zh-CN" altLang="en-US" smtClean="0"/>
              <a:t>假定每执行一条基本语句需要花费</a:t>
            </a:r>
            <a:r>
              <a:rPr lang="en-US" altLang="zh-CN" smtClean="0"/>
              <a:t>1</a:t>
            </a:r>
            <a:r>
              <a:rPr lang="zh-CN" altLang="en-US" smtClean="0"/>
              <a:t>毫微秒（</a:t>
            </a:r>
            <a:r>
              <a:rPr lang="en-US" altLang="zh-CN" smtClean="0"/>
              <a:t>10</a:t>
            </a:r>
            <a:r>
              <a:rPr lang="en-US" altLang="zh-CN" baseline="30000" smtClean="0"/>
              <a:t>-9</a:t>
            </a:r>
            <a:r>
              <a:rPr lang="zh-CN" altLang="en-US" smtClean="0"/>
              <a:t>秒）时间，那么解此问题共需要：</a:t>
            </a:r>
          </a:p>
        </p:txBody>
      </p:sp>
      <p:sp>
        <p:nvSpPr>
          <p:cNvPr id="3" name="TextBox 2"/>
          <p:cNvSpPr txBox="1">
            <a:spLocks noRot="1" noChangeAspect="1" noMove="1" noResize="1" noEditPoints="1" noAdjustHandles="1" noChangeArrowheads="1" noChangeShapeType="1" noTextEdit="1"/>
          </p:cNvSpPr>
          <p:nvPr/>
        </p:nvSpPr>
        <p:spPr>
          <a:xfrm>
            <a:off x="2123728" y="3789040"/>
            <a:ext cx="6552728" cy="833433"/>
          </a:xfrm>
          <a:prstGeom prst="rect">
            <a:avLst/>
          </a:prstGeom>
          <a:blipFill rotWithShape="1">
            <a:blip r:embed="rId3"/>
            <a:stretch>
              <a:fillRect/>
            </a:stretch>
          </a:blipFill>
        </p:spPr>
        <p:txBody>
          <a:bodyPr/>
          <a:lstStyle/>
          <a:p>
            <a:pPr>
              <a:defRPr/>
            </a:pPr>
            <a:r>
              <a:rPr lang="zh-CN" altLang="en-US">
                <a:noFill/>
              </a:rPr>
              <a:t> </a:t>
            </a:r>
          </a:p>
        </p:txBody>
      </p:sp>
      <p:sp>
        <p:nvSpPr>
          <p:cNvPr id="4" name="TextBox 3"/>
          <p:cNvSpPr txBox="1"/>
          <p:nvPr/>
        </p:nvSpPr>
        <p:spPr>
          <a:xfrm>
            <a:off x="900113" y="5013325"/>
            <a:ext cx="7775575" cy="830263"/>
          </a:xfrm>
          <a:prstGeom prst="rect">
            <a:avLst/>
          </a:prstGeom>
          <a:noFill/>
        </p:spPr>
        <p:txBody>
          <a:bodyPr>
            <a:spAutoFit/>
          </a:bodyPr>
          <a:lstStyle/>
          <a:p>
            <a:pPr>
              <a:defRPr/>
            </a:pPr>
            <a:r>
              <a:rPr lang="zh-CN" altLang="en-US" dirty="0">
                <a:solidFill>
                  <a:schemeClr val="tx1">
                    <a:lumMod val="50000"/>
                  </a:schemeClr>
                </a:solidFill>
                <a:latin typeface="黑体" pitchFamily="49" charset="-122"/>
                <a:ea typeface="黑体" pitchFamily="49" charset="-122"/>
              </a:rPr>
              <a:t>虽理论上是可实现的，实际上只有对</a:t>
            </a:r>
            <a:r>
              <a:rPr lang="en-US" altLang="zh-CN" dirty="0">
                <a:solidFill>
                  <a:schemeClr val="tx1">
                    <a:lumMod val="50000"/>
                  </a:schemeClr>
                </a:solidFill>
                <a:latin typeface="黑体" pitchFamily="49" charset="-122"/>
                <a:ea typeface="黑体" pitchFamily="49" charset="-122"/>
              </a:rPr>
              <a:t>N</a:t>
            </a:r>
            <a:r>
              <a:rPr lang="zh-CN" altLang="en-US" dirty="0">
                <a:solidFill>
                  <a:schemeClr val="tx1">
                    <a:lumMod val="50000"/>
                  </a:schemeClr>
                </a:solidFill>
                <a:latin typeface="黑体" pitchFamily="49" charset="-122"/>
                <a:ea typeface="黑体" pitchFamily="49" charset="-122"/>
              </a:rPr>
              <a:t>限制在很小范围才有意义，当</a:t>
            </a:r>
            <a:r>
              <a:rPr lang="en-US" altLang="zh-CN" dirty="0">
                <a:solidFill>
                  <a:schemeClr val="tx1">
                    <a:lumMod val="50000"/>
                  </a:schemeClr>
                </a:solidFill>
                <a:latin typeface="黑体" pitchFamily="49" charset="-122"/>
                <a:ea typeface="黑体" pitchFamily="49" charset="-122"/>
              </a:rPr>
              <a:t>N</a:t>
            </a:r>
            <a:r>
              <a:rPr lang="zh-CN" altLang="en-US" dirty="0">
                <a:solidFill>
                  <a:schemeClr val="tx1">
                    <a:lumMod val="50000"/>
                  </a:schemeClr>
                </a:solidFill>
                <a:latin typeface="黑体" pitchFamily="49" charset="-122"/>
                <a:ea typeface="黑体" pitchFamily="49" charset="-122"/>
              </a:rPr>
              <a:t>较大时，不可能实现。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341438"/>
            <a:ext cx="8237537" cy="409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2700338" y="5732463"/>
            <a:ext cx="3600450" cy="461962"/>
          </a:xfrm>
          <a:prstGeom prst="rect">
            <a:avLst/>
          </a:prstGeom>
          <a:noFill/>
        </p:spPr>
        <p:txBody>
          <a:bodyPr>
            <a:spAutoFit/>
          </a:bodyPr>
          <a:lstStyle/>
          <a:p>
            <a:pPr>
              <a:defRPr/>
            </a:pPr>
            <a:r>
              <a:rPr lang="zh-CN" altLang="en-US" b="1" dirty="0">
                <a:solidFill>
                  <a:schemeClr val="tx1">
                    <a:lumMod val="50000"/>
                  </a:schemeClr>
                </a:solidFill>
              </a:rPr>
              <a:t>常见函数的增长率</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72707" name="Text Box 3"/>
          <p:cNvSpPr txBox="1">
            <a:spLocks noChangeArrowheads="1"/>
          </p:cNvSpPr>
          <p:nvPr/>
        </p:nvSpPr>
        <p:spPr bwMode="auto">
          <a:xfrm>
            <a:off x="533400" y="1128713"/>
            <a:ext cx="8229600"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dirty="0">
                <a:solidFill>
                  <a:srgbClr val="800000"/>
                </a:solidFill>
                <a:latin typeface="黑体" pitchFamily="49" charset="-122"/>
                <a:ea typeface="黑体" pitchFamily="49" charset="-122"/>
              </a:rPr>
              <a:t>练习</a:t>
            </a:r>
            <a:r>
              <a:rPr lang="en-US" altLang="zh-CN" sz="2800" b="1" u="sng" dirty="0">
                <a:solidFill>
                  <a:srgbClr val="800000"/>
                </a:solidFill>
                <a:latin typeface="黑体" pitchFamily="49" charset="-122"/>
                <a:ea typeface="黑体" pitchFamily="49" charset="-122"/>
              </a:rPr>
              <a:t>:</a:t>
            </a:r>
          </a:p>
          <a:p>
            <a:pPr eaLnBrk="1" hangingPunct="1">
              <a:lnSpc>
                <a:spcPct val="110000"/>
              </a:lnSpc>
            </a:pPr>
            <a:r>
              <a:rPr lang="zh-CN" altLang="en-US" b="1" dirty="0">
                <a:solidFill>
                  <a:srgbClr val="0000CC"/>
                </a:solidFill>
                <a:latin typeface="宋体" pitchFamily="2" charset="-122"/>
              </a:rPr>
              <a:t>求下面这个算法的时间复杂度。</a:t>
            </a:r>
            <a:endParaRPr lang="en-US" altLang="zh-CN" b="1" dirty="0">
              <a:solidFill>
                <a:srgbClr val="0000CC"/>
              </a:solidFill>
              <a:latin typeface="宋体" pitchFamily="2" charset="-122"/>
            </a:endParaRPr>
          </a:p>
          <a:p>
            <a:pPr eaLnBrk="1" hangingPunct="1">
              <a:lnSpc>
                <a:spcPct val="110000"/>
              </a:lnSpc>
            </a:pPr>
            <a:r>
              <a:rPr lang="zh-CN" altLang="en-US" b="1" dirty="0">
                <a:solidFill>
                  <a:srgbClr val="0000CC"/>
                </a:solidFill>
                <a:latin typeface="宋体" pitchFamily="2" charset="-122"/>
              </a:rPr>
              <a:t>    </a:t>
            </a:r>
            <a:endParaRPr lang="en-US" altLang="zh-CN" b="1" dirty="0">
              <a:solidFill>
                <a:srgbClr val="0000CC"/>
              </a:solidFill>
              <a:latin typeface="宋体" pitchFamily="2" charset="-122"/>
            </a:endParaRPr>
          </a:p>
          <a:p>
            <a:pPr eaLnBrk="1" hangingPunct="1">
              <a:lnSpc>
                <a:spcPct val="110000"/>
              </a:lnSpc>
            </a:pPr>
            <a:r>
              <a:rPr lang="en-US" altLang="zh-CN" b="1" dirty="0" smtClean="0">
                <a:solidFill>
                  <a:srgbClr val="0000CC"/>
                </a:solidFill>
                <a:latin typeface="宋体" pitchFamily="2" charset="-122"/>
              </a:rPr>
              <a:t>	for(i=l</a:t>
            </a:r>
            <a:r>
              <a:rPr lang="zh-CN" altLang="en-US" b="1" dirty="0">
                <a:solidFill>
                  <a:srgbClr val="0000CC"/>
                </a:solidFill>
                <a:latin typeface="宋体" pitchFamily="2" charset="-122"/>
              </a:rPr>
              <a:t>；</a:t>
            </a:r>
            <a:r>
              <a:rPr lang="en-US" altLang="zh-CN" b="1" dirty="0">
                <a:solidFill>
                  <a:srgbClr val="0000CC"/>
                </a:solidFill>
                <a:latin typeface="宋体" pitchFamily="2" charset="-122"/>
              </a:rPr>
              <a:t>i&lt;n-l</a:t>
            </a:r>
            <a:r>
              <a:rPr lang="zh-CN" altLang="en-US" b="1" dirty="0">
                <a:solidFill>
                  <a:srgbClr val="0000CC"/>
                </a:solidFill>
                <a:latin typeface="宋体" pitchFamily="2" charset="-122"/>
              </a:rPr>
              <a:t>；</a:t>
            </a:r>
            <a:r>
              <a:rPr lang="en-US" altLang="zh-CN" b="1" dirty="0">
                <a:solidFill>
                  <a:srgbClr val="0000CC"/>
                </a:solidFill>
                <a:latin typeface="宋体" pitchFamily="2" charset="-122"/>
              </a:rPr>
              <a:t>i++) </a:t>
            </a:r>
          </a:p>
          <a:p>
            <a:pPr eaLnBrk="1" hangingPunct="1">
              <a:lnSpc>
                <a:spcPct val="110000"/>
              </a:lnSpc>
            </a:pPr>
            <a:r>
              <a:rPr lang="en-US" altLang="zh-CN" b="1" dirty="0">
                <a:solidFill>
                  <a:srgbClr val="0000CC"/>
                </a:solidFill>
                <a:latin typeface="宋体" pitchFamily="2" charset="-122"/>
              </a:rPr>
              <a:t>       for(j=</a:t>
            </a:r>
            <a:r>
              <a:rPr lang="en-US" altLang="zh-CN" b="1" dirty="0" err="1">
                <a:solidFill>
                  <a:srgbClr val="0000CC"/>
                </a:solidFill>
                <a:latin typeface="宋体" pitchFamily="2" charset="-122"/>
              </a:rPr>
              <a:t>n;j</a:t>
            </a:r>
            <a:r>
              <a:rPr lang="en-US" altLang="zh-CN" b="1" dirty="0">
                <a:solidFill>
                  <a:srgbClr val="0000CC"/>
                </a:solidFill>
                <a:latin typeface="宋体" pitchFamily="2" charset="-122"/>
              </a:rPr>
              <a:t>&gt;=</a:t>
            </a:r>
            <a:r>
              <a:rPr lang="en-US" altLang="zh-CN" b="1" dirty="0" err="1">
                <a:solidFill>
                  <a:srgbClr val="0000CC"/>
                </a:solidFill>
                <a:latin typeface="宋体" pitchFamily="2" charset="-122"/>
              </a:rPr>
              <a:t>i;j</a:t>
            </a:r>
            <a:r>
              <a:rPr lang="en-US" altLang="zh-CN" b="1" dirty="0">
                <a:solidFill>
                  <a:srgbClr val="0000CC"/>
                </a:solidFill>
                <a:latin typeface="宋体" pitchFamily="2" charset="-122"/>
              </a:rPr>
              <a:t>--)</a:t>
            </a:r>
          </a:p>
          <a:p>
            <a:pPr eaLnBrk="1" hangingPunct="1">
              <a:lnSpc>
                <a:spcPct val="110000"/>
              </a:lnSpc>
            </a:pPr>
            <a:r>
              <a:rPr lang="en-US" altLang="zh-CN" b="1" dirty="0">
                <a:solidFill>
                  <a:srgbClr val="0000CC"/>
                </a:solidFill>
                <a:latin typeface="宋体" pitchFamily="2" charset="-122"/>
              </a:rPr>
              <a:t>           </a:t>
            </a:r>
            <a:r>
              <a:rPr lang="en-US" altLang="zh-CN" b="1" dirty="0" smtClean="0">
                <a:solidFill>
                  <a:srgbClr val="0000CC"/>
                </a:solidFill>
                <a:latin typeface="宋体" pitchFamily="2" charset="-122"/>
              </a:rPr>
              <a:t>s++; </a:t>
            </a:r>
            <a:endParaRPr lang="en-US" altLang="zh-CN" b="1" dirty="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p:txBody>
      </p:sp>
      <p:sp>
        <p:nvSpPr>
          <p:cNvPr id="2" name="TextBox 1"/>
          <p:cNvSpPr txBox="1"/>
          <p:nvPr/>
        </p:nvSpPr>
        <p:spPr>
          <a:xfrm>
            <a:off x="611188" y="5013325"/>
            <a:ext cx="7705725" cy="830997"/>
          </a:xfrm>
          <a:prstGeom prst="rect">
            <a:avLst/>
          </a:prstGeom>
          <a:noFill/>
        </p:spPr>
        <p:txBody>
          <a:bodyPr>
            <a:spAutoFit/>
          </a:bodyPr>
          <a:lstStyle/>
          <a:p>
            <a:pPr>
              <a:defRPr/>
            </a:pPr>
            <a:r>
              <a:rPr lang="zh-CN" altLang="en-US" b="1" dirty="0">
                <a:solidFill>
                  <a:schemeClr val="tx1">
                    <a:lumMod val="50000"/>
                  </a:schemeClr>
                </a:solidFill>
              </a:rPr>
              <a:t>分析：显然，算法中执行频度最大的语句是</a:t>
            </a:r>
            <a:r>
              <a:rPr lang="zh-CN" altLang="en-US" b="1" dirty="0" smtClean="0">
                <a:solidFill>
                  <a:schemeClr val="tx1">
                    <a:lumMod val="50000"/>
                  </a:schemeClr>
                </a:solidFill>
              </a:rPr>
              <a:t>？其</a:t>
            </a:r>
            <a:r>
              <a:rPr lang="zh-CN" altLang="en-US" b="1" dirty="0">
                <a:solidFill>
                  <a:schemeClr val="tx1">
                    <a:lumMod val="50000"/>
                  </a:schemeClr>
                </a:solidFill>
              </a:rPr>
              <a:t>执行频度是</a:t>
            </a:r>
            <a:r>
              <a:rPr lang="zh-CN" altLang="en-US" b="1" dirty="0" smtClean="0">
                <a:solidFill>
                  <a:schemeClr val="tx1">
                    <a:lumMod val="50000"/>
                  </a:schemeClr>
                </a:solidFill>
              </a:rPr>
              <a:t>？</a:t>
            </a:r>
            <a:r>
              <a:rPr lang="zh-CN" altLang="en-US" b="1" dirty="0">
                <a:solidFill>
                  <a:schemeClr val="tx1">
                    <a:lumMod val="50000"/>
                  </a:schemeClr>
                </a:solidFill>
              </a:rPr>
              <a:t>执行频度的量级均为</a:t>
            </a:r>
            <a:r>
              <a:rPr lang="en-US" altLang="zh-CN" b="1" dirty="0" smtClean="0">
                <a:solidFill>
                  <a:schemeClr val="tx1">
                    <a:lumMod val="50000"/>
                  </a:schemeClr>
                </a:solidFill>
              </a:rPr>
              <a:t>？</a:t>
            </a:r>
            <a:r>
              <a:rPr lang="zh-CN" altLang="en-US" b="1" dirty="0" smtClean="0">
                <a:solidFill>
                  <a:schemeClr val="tx1">
                    <a:lumMod val="50000"/>
                  </a:schemeClr>
                </a:solidFill>
              </a:rPr>
              <a:t>所以</a:t>
            </a:r>
            <a:r>
              <a:rPr lang="zh-CN" altLang="en-US" b="1" dirty="0">
                <a:solidFill>
                  <a:schemeClr val="tx1">
                    <a:lumMod val="50000"/>
                  </a:schemeClr>
                </a:solidFill>
              </a:rPr>
              <a:t>算法的时间复杂度为</a:t>
            </a:r>
            <a:r>
              <a:rPr lang="en-US" altLang="zh-CN" b="1" dirty="0">
                <a:solidFill>
                  <a:schemeClr val="tx1">
                    <a:lumMod val="50000"/>
                  </a:schemeClr>
                </a:solidFill>
              </a:rPr>
              <a:t>？</a:t>
            </a:r>
            <a:endParaRPr lang="zh-CN" altLang="en-US" b="1" dirty="0">
              <a:solidFill>
                <a:schemeClr val="tx1">
                  <a:lumMod val="50000"/>
                </a:schemeClr>
              </a:solidFill>
            </a:endParaRPr>
          </a:p>
        </p:txBody>
      </p:sp>
      <p:sp>
        <p:nvSpPr>
          <p:cNvPr id="7" name="TextBox 6"/>
          <p:cNvSpPr txBox="1"/>
          <p:nvPr/>
        </p:nvSpPr>
        <p:spPr>
          <a:xfrm>
            <a:off x="6372200" y="2348880"/>
            <a:ext cx="1944713" cy="1569660"/>
          </a:xfrm>
          <a:prstGeom prst="rect">
            <a:avLst/>
          </a:prstGeom>
          <a:noFill/>
        </p:spPr>
        <p:txBody>
          <a:bodyPr wrap="square" rtlCol="0">
            <a:spAutoFit/>
          </a:bodyPr>
          <a:lstStyle/>
          <a:p>
            <a:r>
              <a:rPr lang="en-US" altLang="zh-CN" dirty="0" smtClean="0"/>
              <a:t>i=i/2</a:t>
            </a:r>
          </a:p>
          <a:p>
            <a:r>
              <a:rPr lang="en-US" altLang="zh-CN" dirty="0" smtClean="0"/>
              <a:t>(n+3)(n-2)/2</a:t>
            </a:r>
          </a:p>
          <a:p>
            <a:r>
              <a:rPr lang="en-US" altLang="zh-CN" dirty="0" smtClean="0"/>
              <a:t>n</a:t>
            </a:r>
            <a:r>
              <a:rPr lang="en-US" altLang="zh-CN" baseline="30000" dirty="0" smtClean="0"/>
              <a:t>2</a:t>
            </a:r>
            <a:endParaRPr lang="en-US" altLang="zh-CN" dirty="0" smtClean="0"/>
          </a:p>
          <a:p>
            <a:r>
              <a:rPr lang="en-US" altLang="zh-CN" dirty="0" smtClean="0"/>
              <a:t>O(n</a:t>
            </a:r>
            <a:r>
              <a:rPr lang="en-US" altLang="zh-CN" baseline="30000" dirty="0" smtClean="0"/>
              <a:t>2</a:t>
            </a:r>
            <a:r>
              <a:rPr lang="en-US" altLang="zh-CN" dirty="0" smtClean="0"/>
              <a:t>)</a:t>
            </a:r>
          </a:p>
        </p:txBody>
      </p:sp>
    </p:spTree>
    <p:extLst>
      <p:ext uri="{BB962C8B-B14F-4D97-AF65-F5344CB8AC3E}">
        <p14:creationId xmlns:p14="http://schemas.microsoft.com/office/powerpoint/2010/main" val="330251561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73731" name="Text Box 3"/>
          <p:cNvSpPr txBox="1">
            <a:spLocks noChangeArrowheads="1"/>
          </p:cNvSpPr>
          <p:nvPr/>
        </p:nvSpPr>
        <p:spPr bwMode="auto">
          <a:xfrm>
            <a:off x="381000" y="836613"/>
            <a:ext cx="83820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dirty="0">
                <a:solidFill>
                  <a:srgbClr val="800000"/>
                </a:solidFill>
                <a:latin typeface="黑体" pitchFamily="49" charset="-122"/>
                <a:ea typeface="黑体" pitchFamily="49" charset="-122"/>
              </a:rPr>
              <a:t>练习</a:t>
            </a:r>
            <a:r>
              <a:rPr lang="en-US" altLang="zh-CN" sz="2800" b="1" u="sng" dirty="0">
                <a:solidFill>
                  <a:srgbClr val="800000"/>
                </a:solidFill>
                <a:latin typeface="黑体" pitchFamily="49" charset="-122"/>
                <a:ea typeface="黑体" pitchFamily="49" charset="-122"/>
              </a:rPr>
              <a:t>:</a:t>
            </a:r>
          </a:p>
          <a:p>
            <a:pPr eaLnBrk="1" hangingPunct="1">
              <a:lnSpc>
                <a:spcPct val="110000"/>
              </a:lnSpc>
            </a:pPr>
            <a:r>
              <a:rPr lang="en-US" altLang="zh-CN" b="1" dirty="0" smtClean="0">
                <a:solidFill>
                  <a:srgbClr val="0000CC"/>
                </a:solidFill>
                <a:latin typeface="宋体" pitchFamily="2" charset="-122"/>
              </a:rPr>
              <a:t>	</a:t>
            </a:r>
            <a:r>
              <a:rPr lang="zh-CN" altLang="en-US" b="1" dirty="0" smtClean="0">
                <a:solidFill>
                  <a:srgbClr val="0000CC"/>
                </a:solidFill>
                <a:latin typeface="宋体" pitchFamily="2" charset="-122"/>
              </a:rPr>
              <a:t>求</a:t>
            </a:r>
            <a:r>
              <a:rPr lang="zh-CN" altLang="en-US" b="1" dirty="0">
                <a:solidFill>
                  <a:srgbClr val="0000CC"/>
                </a:solidFill>
                <a:latin typeface="宋体" pitchFamily="2" charset="-122"/>
              </a:rPr>
              <a:t>下面这个算法的时间复杂度。</a:t>
            </a:r>
            <a:endParaRPr lang="en-US" altLang="zh-CN" b="1" dirty="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a:p>
            <a:pPr eaLnBrk="1" hangingPunct="1">
              <a:lnSpc>
                <a:spcPct val="110000"/>
              </a:lnSpc>
            </a:pPr>
            <a:r>
              <a:rPr lang="en-US" altLang="zh-CN" b="1" dirty="0">
                <a:solidFill>
                  <a:srgbClr val="0000CC"/>
                </a:solidFill>
                <a:latin typeface="宋体" pitchFamily="2" charset="-122"/>
              </a:rPr>
              <a:t>	</a:t>
            </a:r>
            <a:r>
              <a:rPr lang="en-US" altLang="zh-CN" b="1" dirty="0" smtClean="0">
                <a:solidFill>
                  <a:srgbClr val="0000CC"/>
                </a:solidFill>
                <a:latin typeface="宋体" pitchFamily="2" charset="-122"/>
              </a:rPr>
              <a:t>	i=n*n</a:t>
            </a:r>
            <a:endParaRPr lang="en-US" altLang="zh-CN" b="1" dirty="0">
              <a:solidFill>
                <a:srgbClr val="0000CC"/>
              </a:solidFill>
              <a:latin typeface="宋体" pitchFamily="2" charset="-122"/>
            </a:endParaRPr>
          </a:p>
          <a:p>
            <a:pPr eaLnBrk="1" hangingPunct="1">
              <a:lnSpc>
                <a:spcPct val="110000"/>
              </a:lnSpc>
            </a:pPr>
            <a:r>
              <a:rPr lang="en-US" altLang="zh-CN" b="1" dirty="0">
                <a:solidFill>
                  <a:srgbClr val="0000CC"/>
                </a:solidFill>
                <a:latin typeface="宋体" pitchFamily="2" charset="-122"/>
              </a:rPr>
              <a:t>    </a:t>
            </a:r>
            <a:r>
              <a:rPr lang="en-US" altLang="zh-CN" b="1" dirty="0" smtClean="0">
                <a:solidFill>
                  <a:srgbClr val="0000CC"/>
                </a:solidFill>
                <a:latin typeface="宋体" pitchFamily="2" charset="-122"/>
              </a:rPr>
              <a:t>		while </a:t>
            </a:r>
            <a:r>
              <a:rPr lang="en-US" altLang="zh-CN" b="1" dirty="0">
                <a:solidFill>
                  <a:srgbClr val="0000CC"/>
                </a:solidFill>
                <a:latin typeface="宋体" pitchFamily="2" charset="-122"/>
              </a:rPr>
              <a:t>(i!=1)</a:t>
            </a:r>
          </a:p>
          <a:p>
            <a:pPr eaLnBrk="1" hangingPunct="1">
              <a:lnSpc>
                <a:spcPct val="110000"/>
              </a:lnSpc>
            </a:pPr>
            <a:r>
              <a:rPr lang="en-US" altLang="zh-CN" b="1" dirty="0">
                <a:solidFill>
                  <a:srgbClr val="0000CC"/>
                </a:solidFill>
                <a:latin typeface="宋体" pitchFamily="2" charset="-122"/>
              </a:rPr>
              <a:t>         </a:t>
            </a:r>
            <a:r>
              <a:rPr lang="en-US" altLang="zh-CN" b="1" dirty="0" smtClean="0">
                <a:solidFill>
                  <a:srgbClr val="0000CC"/>
                </a:solidFill>
                <a:latin typeface="宋体" pitchFamily="2" charset="-122"/>
              </a:rPr>
              <a:t>	i=i </a:t>
            </a:r>
            <a:r>
              <a:rPr lang="en-US" altLang="zh-CN" b="1" dirty="0">
                <a:solidFill>
                  <a:srgbClr val="0000CC"/>
                </a:solidFill>
                <a:latin typeface="宋体" pitchFamily="2" charset="-122"/>
              </a:rPr>
              <a:t>/ 2;</a:t>
            </a:r>
          </a:p>
          <a:p>
            <a:pPr eaLnBrk="1" hangingPunct="1">
              <a:lnSpc>
                <a:spcPct val="110000"/>
              </a:lnSpc>
            </a:pPr>
            <a:endParaRPr lang="en-US" altLang="zh-CN" b="1" dirty="0">
              <a:solidFill>
                <a:srgbClr val="0000CC"/>
              </a:solidFill>
              <a:latin typeface="宋体" pitchFamily="2" charset="-122"/>
            </a:endParaRPr>
          </a:p>
          <a:p>
            <a:pPr eaLnBrk="1" hangingPunct="1">
              <a:lnSpc>
                <a:spcPct val="110000"/>
              </a:lnSpc>
            </a:pPr>
            <a:endParaRPr lang="en-US" altLang="zh-CN" b="1" dirty="0">
              <a:solidFill>
                <a:srgbClr val="0000CC"/>
              </a:solidFill>
              <a:latin typeface="宋体" pitchFamily="2" charset="-122"/>
            </a:endParaRPr>
          </a:p>
        </p:txBody>
      </p:sp>
      <p:sp>
        <p:nvSpPr>
          <p:cNvPr id="2" name="TextBox 1"/>
          <p:cNvSpPr txBox="1"/>
          <p:nvPr/>
        </p:nvSpPr>
        <p:spPr>
          <a:xfrm>
            <a:off x="611188" y="5013325"/>
            <a:ext cx="7705725" cy="1200150"/>
          </a:xfrm>
          <a:prstGeom prst="rect">
            <a:avLst/>
          </a:prstGeom>
          <a:noFill/>
        </p:spPr>
        <p:txBody>
          <a:bodyPr>
            <a:spAutoFit/>
          </a:bodyPr>
          <a:lstStyle/>
          <a:p>
            <a:pPr>
              <a:defRPr/>
            </a:pPr>
            <a:r>
              <a:rPr lang="zh-CN" altLang="en-US" b="1" dirty="0">
                <a:solidFill>
                  <a:schemeClr val="tx1">
                    <a:lumMod val="50000"/>
                  </a:schemeClr>
                </a:solidFill>
              </a:rPr>
              <a:t>分析：显然，算法中执行频度最大的语句是？</a:t>
            </a:r>
            <a:endParaRPr lang="en-US" altLang="zh-CN" b="1" dirty="0">
              <a:solidFill>
                <a:schemeClr val="tx1">
                  <a:lumMod val="50000"/>
                </a:schemeClr>
              </a:solidFill>
            </a:endParaRPr>
          </a:p>
          <a:p>
            <a:pPr>
              <a:defRPr/>
            </a:pPr>
            <a:r>
              <a:rPr lang="zh-CN" altLang="en-US" b="1" dirty="0">
                <a:solidFill>
                  <a:schemeClr val="tx1">
                    <a:lumMod val="50000"/>
                  </a:schemeClr>
                </a:solidFill>
              </a:rPr>
              <a:t>其执行频度是？执行频度的量级均为</a:t>
            </a:r>
            <a:r>
              <a:rPr lang="en-US" altLang="zh-CN" b="1" dirty="0">
                <a:solidFill>
                  <a:schemeClr val="tx1">
                    <a:lumMod val="50000"/>
                  </a:schemeClr>
                </a:solidFill>
              </a:rPr>
              <a:t>？，</a:t>
            </a:r>
            <a:r>
              <a:rPr lang="zh-CN" altLang="en-US" b="1" dirty="0">
                <a:solidFill>
                  <a:schemeClr val="tx1">
                    <a:lumMod val="50000"/>
                  </a:schemeClr>
                </a:solidFill>
              </a:rPr>
              <a:t>所以算法的时间复杂度为</a:t>
            </a:r>
            <a:r>
              <a:rPr lang="en-US" altLang="zh-CN" b="1" dirty="0">
                <a:solidFill>
                  <a:schemeClr val="tx1">
                    <a:lumMod val="50000"/>
                  </a:schemeClr>
                </a:solidFill>
              </a:rPr>
              <a:t>？</a:t>
            </a:r>
            <a:endParaRPr lang="zh-CN" altLang="en-US" b="1" dirty="0">
              <a:solidFill>
                <a:schemeClr val="tx1">
                  <a:lumMod val="50000"/>
                </a:schemeClr>
              </a:solidFill>
            </a:endParaRPr>
          </a:p>
        </p:txBody>
      </p:sp>
      <p:sp>
        <p:nvSpPr>
          <p:cNvPr id="6" name="TextBox 5"/>
          <p:cNvSpPr txBox="1"/>
          <p:nvPr/>
        </p:nvSpPr>
        <p:spPr>
          <a:xfrm>
            <a:off x="6516216" y="2636912"/>
            <a:ext cx="1944713" cy="1569660"/>
          </a:xfrm>
          <a:prstGeom prst="rect">
            <a:avLst/>
          </a:prstGeom>
          <a:noFill/>
        </p:spPr>
        <p:txBody>
          <a:bodyPr wrap="square" rtlCol="0">
            <a:spAutoFit/>
          </a:bodyPr>
          <a:lstStyle/>
          <a:p>
            <a:r>
              <a:rPr lang="en-US" altLang="zh-CN" dirty="0" smtClean="0"/>
              <a:t>s++</a:t>
            </a:r>
          </a:p>
          <a:p>
            <a:r>
              <a:rPr lang="en-US" altLang="zh-CN" dirty="0" smtClean="0"/>
              <a:t>log</a:t>
            </a:r>
            <a:r>
              <a:rPr lang="en-US" altLang="zh-CN" baseline="-25000" dirty="0" smtClean="0"/>
              <a:t>2</a:t>
            </a:r>
            <a:r>
              <a:rPr lang="en-US" altLang="zh-CN" dirty="0" smtClean="0"/>
              <a:t>n</a:t>
            </a:r>
            <a:r>
              <a:rPr lang="en-US" altLang="zh-CN" baseline="30000" dirty="0" smtClean="0"/>
              <a:t>2</a:t>
            </a:r>
          </a:p>
          <a:p>
            <a:r>
              <a:rPr lang="en-US" altLang="zh-CN" dirty="0" smtClean="0"/>
              <a:t>log</a:t>
            </a:r>
            <a:r>
              <a:rPr lang="en-US" altLang="zh-CN" baseline="-25000" dirty="0" smtClean="0"/>
              <a:t>2</a:t>
            </a:r>
            <a:r>
              <a:rPr lang="en-US" altLang="zh-CN" dirty="0" smtClean="0"/>
              <a:t>n</a:t>
            </a:r>
            <a:r>
              <a:rPr lang="en-US" altLang="zh-CN" baseline="30000" dirty="0" smtClean="0"/>
              <a:t>2</a:t>
            </a:r>
            <a:endParaRPr lang="en-US" altLang="zh-CN" dirty="0" smtClean="0"/>
          </a:p>
          <a:p>
            <a:r>
              <a:rPr lang="en-US" altLang="zh-CN" dirty="0" smtClean="0"/>
              <a:t>O(log</a:t>
            </a:r>
            <a:r>
              <a:rPr lang="en-US" altLang="zh-CN" baseline="-25000" dirty="0" smtClean="0"/>
              <a:t>2</a:t>
            </a:r>
            <a:r>
              <a:rPr lang="en-US" altLang="zh-CN" dirty="0" smtClean="0"/>
              <a:t>n</a:t>
            </a:r>
            <a:r>
              <a:rPr lang="en-US" altLang="zh-CN" baseline="30000" dirty="0" smtClean="0"/>
              <a:t>2</a:t>
            </a:r>
            <a:r>
              <a:rPr lang="en-US" altLang="zh-CN" dirty="0" smtClean="0"/>
              <a:t>)</a:t>
            </a:r>
          </a:p>
        </p:txBody>
      </p:sp>
    </p:spTree>
    <p:extLst>
      <p:ext uri="{BB962C8B-B14F-4D97-AF65-F5344CB8AC3E}">
        <p14:creationId xmlns:p14="http://schemas.microsoft.com/office/powerpoint/2010/main" val="162262804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a:xfrm>
            <a:off x="539750" y="333375"/>
            <a:ext cx="7772400" cy="1143000"/>
          </a:xfrm>
        </p:spPr>
        <p:txBody>
          <a:bodyPr/>
          <a:lstStyle/>
          <a:p>
            <a:pPr eaLnBrk="1" hangingPunct="1"/>
            <a:r>
              <a:rPr lang="zh-CN" altLang="en-US" dirty="0" smtClean="0">
                <a:latin typeface="宋体" pitchFamily="2" charset="-122"/>
              </a:rPr>
              <a:t>常见的算法的时间复杂度</a:t>
            </a:r>
            <a:r>
              <a:rPr lang="zh-CN" altLang="en-US" dirty="0" smtClean="0"/>
              <a:t> </a:t>
            </a:r>
          </a:p>
        </p:txBody>
      </p:sp>
      <p:sp>
        <p:nvSpPr>
          <p:cNvPr id="78854" name="Text Box 1030"/>
          <p:cNvSpPr txBox="1">
            <a:spLocks noChangeArrowheads="1"/>
          </p:cNvSpPr>
          <p:nvPr/>
        </p:nvSpPr>
        <p:spPr bwMode="auto">
          <a:xfrm>
            <a:off x="857008" y="1700808"/>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000" b="1" dirty="0"/>
              <a:t>（</a:t>
            </a:r>
            <a:r>
              <a:rPr lang="en-US" altLang="zh-CN" sz="2000" b="1" dirty="0"/>
              <a:t>1</a:t>
            </a:r>
            <a:r>
              <a:rPr lang="zh-CN" altLang="en-US" sz="2000" b="1" dirty="0"/>
              <a:t>）</a:t>
            </a:r>
            <a:r>
              <a:rPr lang="en-US" altLang="zh-CN" sz="2000" b="1" dirty="0"/>
              <a:t>x=x+1 </a:t>
            </a:r>
            <a:r>
              <a:rPr lang="zh-CN" altLang="en-US" sz="2000" b="1" dirty="0" smtClean="0"/>
              <a:t>；</a:t>
            </a:r>
            <a:r>
              <a:rPr lang="en-US" altLang="zh-CN" sz="2000" b="1" dirty="0" smtClean="0"/>
              <a:t>		</a:t>
            </a:r>
            <a:r>
              <a:rPr lang="zh-CN" altLang="en-US" sz="2000" b="1" dirty="0" smtClean="0"/>
              <a:t>时间</a:t>
            </a:r>
            <a:r>
              <a:rPr lang="zh-CN" altLang="en-US" sz="2000" b="1" dirty="0"/>
              <a:t>复杂度为</a:t>
            </a:r>
            <a:r>
              <a:rPr lang="en-US" altLang="zh-CN" sz="2000" b="1" dirty="0">
                <a:solidFill>
                  <a:srgbClr val="008000"/>
                </a:solidFill>
              </a:rPr>
              <a:t>O(1)</a:t>
            </a:r>
            <a:r>
              <a:rPr lang="zh-CN" altLang="en-US" sz="2000" b="1" dirty="0"/>
              <a:t>，常量阶；</a:t>
            </a:r>
          </a:p>
        </p:txBody>
      </p:sp>
      <p:sp>
        <p:nvSpPr>
          <p:cNvPr id="78855" name="Text Box 1031"/>
          <p:cNvSpPr txBox="1">
            <a:spLocks noChangeArrowheads="1"/>
          </p:cNvSpPr>
          <p:nvPr/>
        </p:nvSpPr>
        <p:spPr bwMode="auto">
          <a:xfrm>
            <a:off x="857008" y="2204864"/>
            <a:ext cx="800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000" dirty="0"/>
              <a:t>（</a:t>
            </a:r>
            <a:r>
              <a:rPr lang="en-US" altLang="zh-CN" sz="2000" b="1" dirty="0"/>
              <a:t>2</a:t>
            </a:r>
            <a:r>
              <a:rPr lang="zh-CN" altLang="en-US" sz="2000" b="1" dirty="0"/>
              <a:t>）</a:t>
            </a:r>
            <a:r>
              <a:rPr lang="en-US" altLang="zh-CN" sz="2000" b="1" dirty="0"/>
              <a:t>for (i=1; i&lt;= n; i++) x=x+1; </a:t>
            </a:r>
            <a:r>
              <a:rPr lang="en-US" altLang="zh-CN" sz="2000" b="1" dirty="0" smtClean="0"/>
              <a:t>		</a:t>
            </a:r>
            <a:r>
              <a:rPr lang="zh-CN" altLang="en-US" sz="2000" b="1" dirty="0" smtClean="0"/>
              <a:t>时间</a:t>
            </a:r>
            <a:r>
              <a:rPr lang="zh-CN" altLang="en-US" sz="2000" b="1" dirty="0"/>
              <a:t>复杂度为</a:t>
            </a:r>
            <a:r>
              <a:rPr lang="en-US" altLang="zh-CN" sz="2000" b="1" dirty="0">
                <a:solidFill>
                  <a:srgbClr val="008000"/>
                </a:solidFill>
              </a:rPr>
              <a:t>O(n)</a:t>
            </a:r>
            <a:r>
              <a:rPr lang="zh-CN" altLang="en-US" sz="2000" b="1" dirty="0"/>
              <a:t>，线性阶；</a:t>
            </a:r>
            <a:endParaRPr lang="zh-CN" altLang="en-US" b="1" dirty="0"/>
          </a:p>
        </p:txBody>
      </p:sp>
      <p:sp>
        <p:nvSpPr>
          <p:cNvPr id="78856" name="Text Box 1032"/>
          <p:cNvSpPr txBox="1">
            <a:spLocks noChangeArrowheads="1"/>
          </p:cNvSpPr>
          <p:nvPr/>
        </p:nvSpPr>
        <p:spPr bwMode="auto">
          <a:xfrm>
            <a:off x="869547" y="2708919"/>
            <a:ext cx="8153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000" b="1" dirty="0"/>
              <a:t>（</a:t>
            </a:r>
            <a:r>
              <a:rPr lang="en-US" altLang="zh-CN" sz="2000" b="1" dirty="0"/>
              <a:t>3</a:t>
            </a:r>
            <a:r>
              <a:rPr lang="zh-CN" altLang="en-US" sz="2000" b="1" dirty="0"/>
              <a:t>）</a:t>
            </a:r>
            <a:r>
              <a:rPr lang="en-US" altLang="zh-CN" sz="2000" b="1" dirty="0"/>
              <a:t>for (i=1; i&lt;= n; i++)</a:t>
            </a:r>
          </a:p>
          <a:p>
            <a:pPr eaLnBrk="1" hangingPunct="1">
              <a:spcBef>
                <a:spcPct val="50000"/>
              </a:spcBef>
            </a:pPr>
            <a:r>
              <a:rPr lang="en-US" altLang="zh-CN" sz="2000" b="1" dirty="0"/>
              <a:t>	for (j=1;j&lt;= n; j++) </a:t>
            </a:r>
          </a:p>
          <a:p>
            <a:pPr eaLnBrk="1" hangingPunct="1">
              <a:spcBef>
                <a:spcPct val="50000"/>
              </a:spcBef>
            </a:pPr>
            <a:r>
              <a:rPr lang="en-US" altLang="zh-CN" sz="2000" b="1" dirty="0" smtClean="0"/>
              <a:t>	x=x+1;			 </a:t>
            </a:r>
            <a:r>
              <a:rPr lang="zh-CN" altLang="en-US" sz="2000" b="1" dirty="0">
                <a:latin typeface="宋体" pitchFamily="2" charset="-122"/>
              </a:rPr>
              <a:t>时间复杂度为</a:t>
            </a:r>
            <a:r>
              <a:rPr lang="en-US" altLang="zh-CN" sz="2000" b="1" dirty="0">
                <a:solidFill>
                  <a:srgbClr val="008000"/>
                </a:solidFill>
              </a:rPr>
              <a:t>O(n</a:t>
            </a:r>
            <a:r>
              <a:rPr lang="en-US" altLang="zh-CN" sz="2000" b="1" baseline="30000" dirty="0">
                <a:solidFill>
                  <a:srgbClr val="008000"/>
                </a:solidFill>
              </a:rPr>
              <a:t>2</a:t>
            </a:r>
            <a:r>
              <a:rPr lang="en-US" altLang="zh-CN" sz="2000" b="1" dirty="0">
                <a:solidFill>
                  <a:srgbClr val="008000"/>
                </a:solidFill>
              </a:rPr>
              <a:t>)</a:t>
            </a:r>
            <a:r>
              <a:rPr lang="en-US" altLang="zh-CN" sz="2000" b="1" dirty="0"/>
              <a:t>,</a:t>
            </a:r>
            <a:r>
              <a:rPr lang="en-US" altLang="zh-CN" sz="2000" b="1" dirty="0">
                <a:latin typeface="宋体" pitchFamily="2" charset="-122"/>
              </a:rPr>
              <a:t> </a:t>
            </a:r>
            <a:r>
              <a:rPr lang="zh-CN" altLang="en-US" sz="2000" b="1" dirty="0">
                <a:latin typeface="宋体" pitchFamily="2" charset="-122"/>
              </a:rPr>
              <a:t>平方阶。</a:t>
            </a:r>
          </a:p>
        </p:txBody>
      </p:sp>
      <p:sp>
        <p:nvSpPr>
          <p:cNvPr id="6" name="Text Box 1032"/>
          <p:cNvSpPr txBox="1">
            <a:spLocks noChangeArrowheads="1"/>
          </p:cNvSpPr>
          <p:nvPr/>
        </p:nvSpPr>
        <p:spPr bwMode="auto">
          <a:xfrm>
            <a:off x="887848" y="4149080"/>
            <a:ext cx="81534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000" b="1" dirty="0"/>
              <a:t>（</a:t>
            </a:r>
            <a:r>
              <a:rPr lang="en-US" altLang="zh-CN" sz="2000" b="1" dirty="0"/>
              <a:t>3</a:t>
            </a:r>
            <a:r>
              <a:rPr lang="zh-CN" altLang="en-US" sz="2000" b="1" dirty="0"/>
              <a:t>）</a:t>
            </a:r>
            <a:r>
              <a:rPr lang="en-US" altLang="zh-CN" sz="2000" b="1" dirty="0"/>
              <a:t>for (i=1; i&lt;= n; i++)</a:t>
            </a:r>
          </a:p>
          <a:p>
            <a:pPr eaLnBrk="1" hangingPunct="1">
              <a:spcBef>
                <a:spcPct val="50000"/>
              </a:spcBef>
            </a:pPr>
            <a:r>
              <a:rPr lang="en-US" altLang="zh-CN" sz="2000" b="1" dirty="0"/>
              <a:t>	for (j=1;j&lt;= n; j++) </a:t>
            </a:r>
            <a:endParaRPr lang="en-US" altLang="zh-CN" sz="2000" b="1" dirty="0" smtClean="0"/>
          </a:p>
          <a:p>
            <a:pPr eaLnBrk="1" hangingPunct="1">
              <a:spcBef>
                <a:spcPct val="50000"/>
              </a:spcBef>
            </a:pPr>
            <a:r>
              <a:rPr lang="en-US" altLang="zh-CN" sz="2000" b="1" dirty="0" smtClean="0"/>
              <a:t>		for (k=1;k&lt;= n; k++) </a:t>
            </a:r>
          </a:p>
          <a:p>
            <a:pPr eaLnBrk="1" hangingPunct="1">
              <a:spcBef>
                <a:spcPct val="50000"/>
              </a:spcBef>
            </a:pPr>
            <a:r>
              <a:rPr lang="en-US" altLang="zh-CN" sz="2000" b="1" dirty="0" smtClean="0"/>
              <a:t>			x=x+1</a:t>
            </a:r>
            <a:r>
              <a:rPr lang="en-US" altLang="zh-CN" sz="2000" b="1" dirty="0"/>
              <a:t>; </a:t>
            </a:r>
            <a:r>
              <a:rPr lang="zh-CN" altLang="en-US" sz="2000" b="1" dirty="0">
                <a:latin typeface="宋体" pitchFamily="2" charset="-122"/>
              </a:rPr>
              <a:t>时间复杂度为</a:t>
            </a:r>
            <a:r>
              <a:rPr lang="en-US" altLang="zh-CN" sz="2000" b="1" dirty="0" smtClean="0">
                <a:solidFill>
                  <a:srgbClr val="008000"/>
                </a:solidFill>
              </a:rPr>
              <a:t>O(n</a:t>
            </a:r>
            <a:r>
              <a:rPr lang="en-US" altLang="zh-CN" sz="2000" b="1" baseline="30000" dirty="0" smtClean="0">
                <a:solidFill>
                  <a:srgbClr val="008000"/>
                </a:solidFill>
              </a:rPr>
              <a:t>3</a:t>
            </a:r>
            <a:r>
              <a:rPr lang="en-US" altLang="zh-CN" sz="2000" b="1" dirty="0" smtClean="0">
                <a:solidFill>
                  <a:srgbClr val="008000"/>
                </a:solidFill>
              </a:rPr>
              <a:t>)</a:t>
            </a:r>
            <a:r>
              <a:rPr lang="en-US" altLang="zh-CN" sz="2000" b="1" dirty="0" smtClean="0"/>
              <a:t>,</a:t>
            </a:r>
            <a:r>
              <a:rPr lang="en-US" altLang="zh-CN" sz="2000" b="1" dirty="0" smtClean="0">
                <a:latin typeface="宋体" pitchFamily="2" charset="-122"/>
              </a:rPr>
              <a:t> </a:t>
            </a:r>
            <a:r>
              <a:rPr lang="zh-CN" altLang="en-US" sz="2000" b="1" dirty="0" smtClean="0">
                <a:latin typeface="宋体" pitchFamily="2" charset="-122"/>
              </a:rPr>
              <a:t>立方阶</a:t>
            </a:r>
            <a:r>
              <a:rPr lang="zh-CN" altLang="en-US" sz="2000" b="1" dirty="0">
                <a:latin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8854"/>
                                        </p:tgtEl>
                                        <p:attrNameLst>
                                          <p:attrName>style.visibility</p:attrName>
                                        </p:attrNameLst>
                                      </p:cBhvr>
                                      <p:to>
                                        <p:strVal val="visible"/>
                                      </p:to>
                                    </p:set>
                                    <p:animEffect transition="in" filter="box(out)">
                                      <p:cBhvr>
                                        <p:cTn id="7" dur="500"/>
                                        <p:tgtEl>
                                          <p:spTgt spid="788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8855"/>
                                        </p:tgtEl>
                                        <p:attrNameLst>
                                          <p:attrName>style.visibility</p:attrName>
                                        </p:attrNameLst>
                                      </p:cBhvr>
                                      <p:to>
                                        <p:strVal val="visible"/>
                                      </p:to>
                                    </p:set>
                                    <p:animEffect transition="in" filter="barn(outVertical)">
                                      <p:cBhvr>
                                        <p:cTn id="12" dur="500"/>
                                        <p:tgtEl>
                                          <p:spTgt spid="788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78856"/>
                                        </p:tgtEl>
                                        <p:attrNameLst>
                                          <p:attrName>style.visibility</p:attrName>
                                        </p:attrNameLst>
                                      </p:cBhvr>
                                      <p:to>
                                        <p:strVal val="visible"/>
                                      </p:to>
                                    </p:set>
                                    <p:anim calcmode="lin" valueType="num">
                                      <p:cBhvr>
                                        <p:cTn id="17" dur="1000" fill="hold"/>
                                        <p:tgtEl>
                                          <p:spTgt spid="78856"/>
                                        </p:tgtEl>
                                        <p:attrNameLst>
                                          <p:attrName>ppt_w</p:attrName>
                                        </p:attrNameLst>
                                      </p:cBhvr>
                                      <p:tavLst>
                                        <p:tav tm="0">
                                          <p:val>
                                            <p:fltVal val="0"/>
                                          </p:val>
                                        </p:tav>
                                        <p:tav tm="100000">
                                          <p:val>
                                            <p:strVal val="#ppt_w"/>
                                          </p:val>
                                        </p:tav>
                                      </p:tavLst>
                                    </p:anim>
                                    <p:anim calcmode="lin" valueType="num">
                                      <p:cBhvr>
                                        <p:cTn id="18" dur="1000" fill="hold"/>
                                        <p:tgtEl>
                                          <p:spTgt spid="78856"/>
                                        </p:tgtEl>
                                        <p:attrNameLst>
                                          <p:attrName>ppt_h</p:attrName>
                                        </p:attrNameLst>
                                      </p:cBhvr>
                                      <p:tavLst>
                                        <p:tav tm="0">
                                          <p:val>
                                            <p:fltVal val="0"/>
                                          </p:val>
                                        </p:tav>
                                        <p:tav tm="100000">
                                          <p:val>
                                            <p:strVal val="#ppt_h"/>
                                          </p:val>
                                        </p:tav>
                                      </p:tavLst>
                                    </p:anim>
                                    <p:anim calcmode="lin" valueType="num">
                                      <p:cBhvr>
                                        <p:cTn id="19" dur="1000" fill="hold"/>
                                        <p:tgtEl>
                                          <p:spTgt spid="78856"/>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788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1000" fill="hold"/>
                                        <p:tgtEl>
                                          <p:spTgt spid="6"/>
                                        </p:tgtEl>
                                        <p:attrNameLst>
                                          <p:attrName>ppt_w</p:attrName>
                                        </p:attrNameLst>
                                      </p:cBhvr>
                                      <p:tavLst>
                                        <p:tav tm="0">
                                          <p:val>
                                            <p:fltVal val="0"/>
                                          </p:val>
                                        </p:tav>
                                        <p:tav tm="100000">
                                          <p:val>
                                            <p:strVal val="#ppt_w"/>
                                          </p:val>
                                        </p:tav>
                                      </p:tavLst>
                                    </p:anim>
                                    <p:anim calcmode="lin" valueType="num">
                                      <p:cBhvr>
                                        <p:cTn id="26" dur="1000" fill="hold"/>
                                        <p:tgtEl>
                                          <p:spTgt spid="6"/>
                                        </p:tgtEl>
                                        <p:attrNameLst>
                                          <p:attrName>ppt_h</p:attrName>
                                        </p:attrNameLst>
                                      </p:cBhvr>
                                      <p:tavLst>
                                        <p:tav tm="0">
                                          <p:val>
                                            <p:fltVal val="0"/>
                                          </p:val>
                                        </p:tav>
                                        <p:tav tm="100000">
                                          <p:val>
                                            <p:strVal val="#ppt_h"/>
                                          </p:val>
                                        </p:tav>
                                      </p:tavLst>
                                    </p:anim>
                                    <p:anim calcmode="lin" valueType="num">
                                      <p:cBhvr>
                                        <p:cTn id="27"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4" grpId="0" autoUpdateAnimBg="0"/>
      <p:bldP spid="78855" grpId="0" autoUpdateAnimBg="0"/>
      <p:bldP spid="78856" grpId="0" autoUpdateAnimBg="0"/>
      <p:bldP spid="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zh-CN" altLang="en-US" smtClean="0">
                <a:latin typeface="宋体" pitchFamily="2" charset="-122"/>
              </a:rPr>
              <a:t>最坏时间复杂度</a:t>
            </a:r>
            <a:r>
              <a:rPr lang="zh-CN" altLang="en-US" smtClean="0"/>
              <a:t> </a:t>
            </a:r>
          </a:p>
        </p:txBody>
      </p:sp>
      <p:sp>
        <p:nvSpPr>
          <p:cNvPr id="78851" name="Rectangle 3"/>
          <p:cNvSpPr>
            <a:spLocks noGrp="1" noChangeArrowheads="1"/>
          </p:cNvSpPr>
          <p:nvPr>
            <p:ph type="body" idx="1"/>
          </p:nvPr>
        </p:nvSpPr>
        <p:spPr>
          <a:xfrm>
            <a:off x="1066800" y="2520950"/>
            <a:ext cx="7772400" cy="1679575"/>
          </a:xfrm>
        </p:spPr>
        <p:txBody>
          <a:bodyPr/>
          <a:lstStyle/>
          <a:p>
            <a:pPr eaLnBrk="1" hangingPunct="1">
              <a:lnSpc>
                <a:spcPct val="90000"/>
              </a:lnSpc>
            </a:pPr>
            <a:r>
              <a:rPr lang="zh-CN" altLang="en-US" sz="2800" b="1" smtClean="0">
                <a:solidFill>
                  <a:srgbClr val="FF00FF"/>
                </a:solidFill>
              </a:rPr>
              <a:t>定义：</a:t>
            </a:r>
          </a:p>
          <a:p>
            <a:pPr eaLnBrk="1" hangingPunct="1">
              <a:lnSpc>
                <a:spcPct val="90000"/>
              </a:lnSpc>
              <a:buFont typeface="Wingdings" pitchFamily="2" charset="2"/>
              <a:buNone/>
            </a:pPr>
            <a:r>
              <a:rPr lang="zh-CN" altLang="en-US" sz="2800" b="1" smtClean="0"/>
              <a:t>		</a:t>
            </a:r>
            <a:r>
              <a:rPr lang="zh-CN" altLang="en-US" sz="2800" b="1" smtClean="0">
                <a:latin typeface="宋体" pitchFamily="2" charset="-122"/>
              </a:rPr>
              <a:t>讨论算法在最坏情况下的时间复杂度，即分析最坏情况下以估计出算法执行时间的上界。</a:t>
            </a:r>
            <a:endParaRPr lang="zh-CN" altLang="en-US" sz="2800" b="1"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539750" y="2460625"/>
            <a:ext cx="3200400" cy="375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1600" b="1"/>
              <a:t>void bubble(int a[], int length)</a:t>
            </a:r>
          </a:p>
          <a:p>
            <a:pPr algn="just" eaLnBrk="1" hangingPunct="1">
              <a:spcBef>
                <a:spcPct val="50000"/>
              </a:spcBef>
            </a:pPr>
            <a:r>
              <a:rPr lang="en-US" altLang="zh-CN" sz="1600" b="1"/>
              <a:t>{</a:t>
            </a:r>
            <a:r>
              <a:rPr lang="zh-CN" altLang="en-US" sz="1600" b="1"/>
              <a:t>将</a:t>
            </a:r>
            <a:r>
              <a:rPr lang="en-US" altLang="zh-CN" sz="1600" b="1"/>
              <a:t>a</a:t>
            </a:r>
            <a:r>
              <a:rPr lang="zh-CN" altLang="en-US" sz="1600" b="1"/>
              <a:t>中整数数组重新排序，达到递增有序</a:t>
            </a:r>
            <a:r>
              <a:rPr lang="en-US" altLang="zh-CN" sz="1600" b="1"/>
              <a:t>}</a:t>
            </a:r>
          </a:p>
          <a:p>
            <a:pPr algn="just" eaLnBrk="1" hangingPunct="1">
              <a:spcBef>
                <a:spcPct val="50000"/>
              </a:spcBef>
            </a:pPr>
            <a:r>
              <a:rPr lang="en-US" altLang="zh-CN" sz="1600" b="1"/>
              <a:t>   int i=1, j, temp;</a:t>
            </a:r>
          </a:p>
          <a:p>
            <a:pPr algn="just" eaLnBrk="1" hangingPunct="1">
              <a:spcBef>
                <a:spcPct val="50000"/>
              </a:spcBef>
            </a:pPr>
            <a:r>
              <a:rPr lang="en-US" altLang="zh-CN" sz="1600" b="1"/>
              <a:t>   int change ;</a:t>
            </a:r>
          </a:p>
          <a:p>
            <a:pPr algn="just" eaLnBrk="1" hangingPunct="1">
              <a:spcBef>
                <a:spcPct val="50000"/>
              </a:spcBef>
            </a:pPr>
            <a:r>
              <a:rPr lang="en-US" altLang="zh-CN" sz="1600" b="1"/>
              <a:t>   do{</a:t>
            </a:r>
          </a:p>
          <a:p>
            <a:pPr algn="just" eaLnBrk="1" hangingPunct="1">
              <a:spcBef>
                <a:spcPct val="50000"/>
              </a:spcBef>
            </a:pPr>
            <a:r>
              <a:rPr lang="en-US" altLang="zh-CN" sz="1600" b="1"/>
              <a:t>	  change=false ;</a:t>
            </a:r>
          </a:p>
          <a:p>
            <a:pPr algn="just" eaLnBrk="1" hangingPunct="1">
              <a:spcBef>
                <a:spcPct val="50000"/>
              </a:spcBef>
            </a:pPr>
            <a:r>
              <a:rPr lang="en-US" altLang="zh-CN" sz="1600" b="1"/>
              <a:t>	  for(j=0;j&lt;length-i;j++)</a:t>
            </a:r>
          </a:p>
          <a:p>
            <a:pPr algn="just" eaLnBrk="1" hangingPunct="1">
              <a:spcBef>
                <a:spcPct val="50000"/>
              </a:spcBef>
            </a:pPr>
            <a:r>
              <a:rPr lang="en-US" altLang="zh-CN" sz="1600" b="1"/>
              <a:t>	  	if( a[j]&gt;a[j+1]) </a:t>
            </a:r>
          </a:p>
          <a:p>
            <a:pPr algn="just" eaLnBrk="1" hangingPunct="1">
              <a:spcBef>
                <a:spcPct val="50000"/>
              </a:spcBef>
            </a:pPr>
            <a:r>
              <a:rPr lang="en-US" altLang="zh-CN" sz="1600" b="1"/>
              <a:t>       </a:t>
            </a:r>
          </a:p>
        </p:txBody>
      </p:sp>
      <p:sp>
        <p:nvSpPr>
          <p:cNvPr id="79875" name="Text Box 3"/>
          <p:cNvSpPr txBox="1">
            <a:spLocks noChangeArrowheads="1"/>
          </p:cNvSpPr>
          <p:nvPr/>
        </p:nvSpPr>
        <p:spPr bwMode="auto">
          <a:xfrm>
            <a:off x="3924300" y="2482850"/>
            <a:ext cx="3168650" cy="390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en-US" altLang="zh-CN" sz="1600" b="1"/>
              <a:t>{</a:t>
            </a:r>
          </a:p>
          <a:p>
            <a:pPr algn="just" eaLnBrk="1" hangingPunct="1">
              <a:spcBef>
                <a:spcPct val="50000"/>
              </a:spcBef>
            </a:pPr>
            <a:r>
              <a:rPr lang="en-US" altLang="zh-CN" sz="1600" b="1"/>
              <a:t>temp= a[j];</a:t>
            </a:r>
          </a:p>
          <a:p>
            <a:pPr algn="just" eaLnBrk="1" hangingPunct="1">
              <a:spcBef>
                <a:spcPct val="50000"/>
              </a:spcBef>
            </a:pPr>
            <a:r>
              <a:rPr lang="en-US" altLang="zh-CN" sz="1600" b="1"/>
              <a:t>a[j]=a[j+1];</a:t>
            </a:r>
          </a:p>
          <a:p>
            <a:pPr algn="just" eaLnBrk="1" hangingPunct="1">
              <a:spcBef>
                <a:spcPct val="50000"/>
              </a:spcBef>
            </a:pPr>
            <a:r>
              <a:rPr lang="en-US" altLang="zh-CN" sz="1600" b="1"/>
              <a:t>a[j+1]=temp;</a:t>
            </a:r>
          </a:p>
          <a:p>
            <a:pPr algn="just" eaLnBrk="1" hangingPunct="1">
              <a:spcBef>
                <a:spcPct val="50000"/>
              </a:spcBef>
            </a:pPr>
            <a:r>
              <a:rPr lang="en-US" altLang="zh-CN" sz="1600" b="1"/>
              <a:t>change=true;</a:t>
            </a:r>
          </a:p>
          <a:p>
            <a:pPr algn="just" eaLnBrk="1" hangingPunct="1">
              <a:spcBef>
                <a:spcPct val="50000"/>
              </a:spcBef>
            </a:pPr>
            <a:r>
              <a:rPr lang="en-US" altLang="zh-CN" sz="1600" b="1"/>
              <a:t>       }</a:t>
            </a:r>
          </a:p>
          <a:p>
            <a:pPr algn="just" eaLnBrk="1" hangingPunct="1">
              <a:spcBef>
                <a:spcPct val="50000"/>
              </a:spcBef>
            </a:pPr>
            <a:r>
              <a:rPr lang="en-US" altLang="zh-CN" sz="1600" b="1"/>
              <a:t>	  i=i+1 ;</a:t>
            </a:r>
          </a:p>
          <a:p>
            <a:pPr algn="just" eaLnBrk="1" hangingPunct="1">
              <a:spcBef>
                <a:spcPct val="50000"/>
              </a:spcBef>
            </a:pPr>
            <a:r>
              <a:rPr lang="en-US" altLang="zh-CN" sz="1600" b="1"/>
              <a:t>   }</a:t>
            </a:r>
          </a:p>
          <a:p>
            <a:pPr algn="just" eaLnBrk="1" hangingPunct="1">
              <a:spcBef>
                <a:spcPct val="50000"/>
              </a:spcBef>
            </a:pPr>
            <a:r>
              <a:rPr lang="en-US" altLang="zh-CN" sz="1600" b="1"/>
              <a:t>   while(i&lt;length&amp;&amp;change==true )</a:t>
            </a:r>
          </a:p>
          <a:p>
            <a:pPr algn="just" eaLnBrk="1" hangingPunct="1">
              <a:spcBef>
                <a:spcPct val="50000"/>
              </a:spcBef>
            </a:pPr>
            <a:r>
              <a:rPr lang="en-US" altLang="zh-CN" sz="1600" b="1"/>
              <a:t>}</a:t>
            </a:r>
          </a:p>
        </p:txBody>
      </p:sp>
      <p:sp>
        <p:nvSpPr>
          <p:cNvPr id="79876" name="Rectangle 5"/>
          <p:cNvSpPr>
            <a:spLocks noChangeArrowheads="1"/>
          </p:cNvSpPr>
          <p:nvPr/>
        </p:nvSpPr>
        <p:spPr bwMode="auto">
          <a:xfrm>
            <a:off x="755650" y="115888"/>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宋体" pitchFamily="2" charset="-122"/>
              </a:rPr>
              <a:t>最坏时间复杂度</a:t>
            </a:r>
            <a:r>
              <a:rPr lang="zh-CN" altLang="en-US" sz="3600" b="1">
                <a:solidFill>
                  <a:schemeClr val="tx2"/>
                </a:solidFill>
                <a:latin typeface="Arial" charset="0"/>
              </a:rPr>
              <a:t> </a:t>
            </a:r>
          </a:p>
        </p:txBody>
      </p:sp>
      <p:sp>
        <p:nvSpPr>
          <p:cNvPr id="5" name="Text Box 6"/>
          <p:cNvSpPr txBox="1">
            <a:spLocks noChangeArrowheads="1"/>
          </p:cNvSpPr>
          <p:nvPr/>
        </p:nvSpPr>
        <p:spPr bwMode="auto">
          <a:xfrm>
            <a:off x="838200" y="1628775"/>
            <a:ext cx="411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defRPr/>
            </a:pPr>
            <a:r>
              <a:rPr lang="zh-CN" altLang="en-US" sz="2800" b="1" dirty="0" smtClean="0">
                <a:solidFill>
                  <a:schemeClr val="tx1">
                    <a:lumMod val="50000"/>
                  </a:schemeClr>
                </a:solidFill>
              </a:rPr>
              <a:t>例如冒泡排序算法</a:t>
            </a:r>
          </a:p>
        </p:txBody>
      </p:sp>
      <p:sp>
        <p:nvSpPr>
          <p:cNvPr id="2" name="TextBox 1"/>
          <p:cNvSpPr txBox="1"/>
          <p:nvPr/>
        </p:nvSpPr>
        <p:spPr>
          <a:xfrm>
            <a:off x="6300192" y="1628775"/>
            <a:ext cx="2376487" cy="1938338"/>
          </a:xfrm>
          <a:prstGeom prst="rect">
            <a:avLst/>
          </a:prstGeom>
          <a:noFill/>
        </p:spPr>
        <p:txBody>
          <a:bodyPr>
            <a:spAutoFit/>
          </a:bodyPr>
          <a:lstStyle/>
          <a:p>
            <a:pPr>
              <a:defRPr/>
            </a:pPr>
            <a:r>
              <a:rPr lang="zh-CN" altLang="en-US" dirty="0">
                <a:solidFill>
                  <a:schemeClr val="tx1">
                    <a:lumMod val="50000"/>
                  </a:schemeClr>
                </a:solidFill>
                <a:latin typeface="黑体" pitchFamily="49" charset="-122"/>
                <a:ea typeface="黑体" pitchFamily="49" charset="-122"/>
              </a:rPr>
              <a:t>显然，算法中的语句重复执行次数是随着问题的输入数据集的不同而不同的。</a:t>
            </a:r>
          </a:p>
        </p:txBody>
      </p:sp>
      <p:sp>
        <p:nvSpPr>
          <p:cNvPr id="7" name="TextBox 6"/>
          <p:cNvSpPr txBox="1"/>
          <p:nvPr/>
        </p:nvSpPr>
        <p:spPr>
          <a:xfrm>
            <a:off x="6444208" y="3717032"/>
            <a:ext cx="2376487" cy="1323439"/>
          </a:xfrm>
          <a:prstGeom prst="rect">
            <a:avLst/>
          </a:prstGeom>
          <a:noFill/>
        </p:spPr>
        <p:txBody>
          <a:bodyPr>
            <a:spAutoFit/>
          </a:bodyPr>
          <a:lstStyle/>
          <a:p>
            <a:pPr>
              <a:defRPr/>
            </a:pPr>
            <a:r>
              <a:rPr lang="zh-CN" altLang="en-US" sz="2000" dirty="0" smtClean="0">
                <a:solidFill>
                  <a:schemeClr val="tx1">
                    <a:lumMod val="50000"/>
                  </a:schemeClr>
                </a:solidFill>
                <a:latin typeface="黑体" pitchFamily="49" charset="-122"/>
                <a:ea typeface="黑体" pitchFamily="49" charset="-122"/>
              </a:rPr>
              <a:t>如不作特殊声明，本书所讨论的算法复杂度均为最坏情况下的时间复杂度。</a:t>
            </a:r>
            <a:endParaRPr lang="zh-CN" altLang="en-US" sz="2000" dirty="0">
              <a:solidFill>
                <a:schemeClr val="tx1">
                  <a:lumMod val="50000"/>
                </a:schemeClr>
              </a:solidFill>
              <a:latin typeface="黑体" pitchFamily="49" charset="-122"/>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zh-CN" altLang="en-US" smtClean="0"/>
              <a:t>算法定义</a:t>
            </a:r>
          </a:p>
        </p:txBody>
      </p:sp>
      <p:sp>
        <p:nvSpPr>
          <p:cNvPr id="41987" name="Rectangle 3"/>
          <p:cNvSpPr>
            <a:spLocks noGrp="1" noChangeArrowheads="1"/>
          </p:cNvSpPr>
          <p:nvPr>
            <p:ph type="body" idx="1"/>
          </p:nvPr>
        </p:nvSpPr>
        <p:spPr>
          <a:xfrm>
            <a:off x="827088" y="2101850"/>
            <a:ext cx="7772400" cy="4114800"/>
          </a:xfrm>
        </p:spPr>
        <p:txBody>
          <a:bodyPr/>
          <a:lstStyle/>
          <a:p>
            <a:pPr eaLnBrk="1" hangingPunct="1"/>
            <a:r>
              <a:rPr lang="zh-CN" altLang="en-US" smtClean="0">
                <a:solidFill>
                  <a:srgbClr val="FF00FF"/>
                </a:solidFill>
              </a:rPr>
              <a:t>定义：</a:t>
            </a:r>
          </a:p>
          <a:p>
            <a:pPr algn="just" eaLnBrk="1" hangingPunct="1">
              <a:buFont typeface="Wingdings" pitchFamily="2" charset="2"/>
              <a:buNone/>
            </a:pPr>
            <a:r>
              <a:rPr lang="zh-CN" altLang="en-US" smtClean="0"/>
              <a:t>	</a:t>
            </a:r>
            <a:r>
              <a:rPr lang="en-US" altLang="zh-CN" smtClean="0">
                <a:latin typeface="宋体" pitchFamily="2" charset="-122"/>
              </a:rPr>
              <a:t>	</a:t>
            </a:r>
            <a:r>
              <a:rPr lang="zh-CN" altLang="en-US" b="1" smtClean="0">
                <a:latin typeface="宋体" pitchFamily="2" charset="-122"/>
              </a:rPr>
              <a:t>算法是规则的有限集合，是为解决特定问题而规定的一系列操作。</a:t>
            </a:r>
            <a:r>
              <a:rPr lang="zh-CN" altLang="en-US" smtClean="0"/>
              <a:t> </a:t>
            </a:r>
          </a:p>
          <a:p>
            <a:pPr eaLnBrk="1" hangingPunct="1">
              <a:buFont typeface="Wingdings" pitchFamily="2" charset="2"/>
              <a:buNone/>
            </a:pPr>
            <a:endParaRPr lang="en-US" altLang="zh-CN"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890588" y="765175"/>
            <a:ext cx="7772400" cy="1143000"/>
          </a:xfrm>
        </p:spPr>
        <p:txBody>
          <a:bodyPr/>
          <a:lstStyle/>
          <a:p>
            <a:pPr eaLnBrk="1" hangingPunct="1"/>
            <a:r>
              <a:rPr lang="zh-CN" altLang="en-US" dirty="0" smtClean="0"/>
              <a:t>对算法作性能评价 </a:t>
            </a:r>
          </a:p>
        </p:txBody>
      </p:sp>
      <p:sp>
        <p:nvSpPr>
          <p:cNvPr id="68613" name="Rectangle 3"/>
          <p:cNvSpPr>
            <a:spLocks noGrp="1" noChangeArrowheads="1"/>
          </p:cNvSpPr>
          <p:nvPr>
            <p:ph type="body" idx="1"/>
          </p:nvPr>
        </p:nvSpPr>
        <p:spPr>
          <a:xfrm>
            <a:off x="755650" y="2060575"/>
            <a:ext cx="8083550" cy="4156075"/>
          </a:xfrm>
        </p:spPr>
        <p:txBody>
          <a:bodyPr/>
          <a:lstStyle/>
          <a:p>
            <a:pPr eaLnBrk="1" hangingPunct="1">
              <a:lnSpc>
                <a:spcPct val="90000"/>
              </a:lnSpc>
              <a:defRPr/>
            </a:pPr>
            <a:r>
              <a:rPr lang="zh-CN" altLang="en-US" dirty="0" smtClean="0">
                <a:solidFill>
                  <a:schemeClr val="tx1">
                    <a:lumMod val="50000"/>
                  </a:schemeClr>
                </a:solidFill>
                <a:latin typeface="黑体" pitchFamily="49" charset="-122"/>
              </a:rPr>
              <a:t>评价算法的标准：</a:t>
            </a:r>
          </a:p>
          <a:p>
            <a:pPr eaLnBrk="1" hangingPunct="1">
              <a:lnSpc>
                <a:spcPct val="90000"/>
              </a:lnSpc>
              <a:buFont typeface="Wingdings" pitchFamily="2" charset="2"/>
              <a:buNone/>
              <a:defRPr/>
            </a:pPr>
            <a:r>
              <a:rPr lang="zh-CN" altLang="en-US" dirty="0" smtClean="0">
                <a:solidFill>
                  <a:schemeClr val="tx1">
                    <a:lumMod val="50000"/>
                  </a:schemeClr>
                </a:solidFill>
                <a:latin typeface="宋体" pitchFamily="2" charset="-122"/>
              </a:rPr>
              <a:t>	评价一个算法主要看这个算法所占用机器资源的多少，而这些资源中</a:t>
            </a:r>
            <a:r>
              <a:rPr lang="zh-CN" altLang="en-US" b="1" dirty="0" smtClean="0">
                <a:solidFill>
                  <a:schemeClr val="tx1">
                    <a:lumMod val="50000"/>
                  </a:schemeClr>
                </a:solidFill>
                <a:effectLst>
                  <a:outerShdw blurRad="38100" dist="38100" dir="2700000" algn="tl">
                    <a:srgbClr val="000000">
                      <a:alpha val="43137"/>
                    </a:srgbClr>
                  </a:outerShdw>
                </a:effectLst>
                <a:latin typeface="宋体" pitchFamily="2" charset="-122"/>
              </a:rPr>
              <a:t>时间代价</a:t>
            </a:r>
            <a:r>
              <a:rPr lang="zh-CN" altLang="en-US" dirty="0" smtClean="0">
                <a:solidFill>
                  <a:schemeClr val="tx1">
                    <a:lumMod val="50000"/>
                  </a:schemeClr>
                </a:solidFill>
                <a:latin typeface="宋体" pitchFamily="2" charset="-122"/>
              </a:rPr>
              <a:t>与</a:t>
            </a:r>
            <a:r>
              <a:rPr lang="zh-CN" altLang="en-US" b="1" dirty="0" smtClean="0">
                <a:solidFill>
                  <a:schemeClr val="tx1">
                    <a:lumMod val="50000"/>
                  </a:schemeClr>
                </a:solidFill>
                <a:effectLst>
                  <a:outerShdw blurRad="38100" dist="38100" dir="2700000" algn="tl">
                    <a:srgbClr val="000000">
                      <a:alpha val="43137"/>
                    </a:srgbClr>
                  </a:outerShdw>
                </a:effectLst>
                <a:latin typeface="宋体" pitchFamily="2" charset="-122"/>
              </a:rPr>
              <a:t>空间代价</a:t>
            </a:r>
            <a:r>
              <a:rPr lang="zh-CN" altLang="en-US" dirty="0" smtClean="0">
                <a:solidFill>
                  <a:schemeClr val="tx1">
                    <a:lumMod val="50000"/>
                  </a:schemeClr>
                </a:solidFill>
                <a:latin typeface="宋体" pitchFamily="2" charset="-122"/>
              </a:rPr>
              <a:t>是两个主要的方面，通常是以算法执行所需的机器时间和所占用的存储空间来判断一个算法的优劣。</a:t>
            </a:r>
            <a:r>
              <a:rPr lang="zh-CN" altLang="en-US" dirty="0" smtClean="0">
                <a:solidFill>
                  <a:schemeClr val="tx1">
                    <a:lumMod val="50000"/>
                  </a:schemeClr>
                </a:solidFill>
              </a:rPr>
              <a:t> </a:t>
            </a:r>
          </a:p>
        </p:txBody>
      </p:sp>
    </p:spTree>
    <p:extLst>
      <p:ext uri="{BB962C8B-B14F-4D97-AF65-F5344CB8AC3E}">
        <p14:creationId xmlns:p14="http://schemas.microsoft.com/office/powerpoint/2010/main" val="38574445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anim calcmode="lin" valueType="num">
                                      <p:cBhvr additive="base">
                                        <p:cTn id="7" dur="500" fill="hold"/>
                                        <p:tgtEl>
                                          <p:spTgt spid="686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86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613">
                                            <p:txEl>
                                              <p:pRg st="1" end="1"/>
                                            </p:txEl>
                                          </p:spTgt>
                                        </p:tgtEl>
                                        <p:attrNameLst>
                                          <p:attrName>style.visibility</p:attrName>
                                        </p:attrNameLst>
                                      </p:cBhvr>
                                      <p:to>
                                        <p:strVal val="visible"/>
                                      </p:to>
                                    </p:set>
                                    <p:anim calcmode="lin" valueType="num">
                                      <p:cBhvr additive="base">
                                        <p:cTn id="13" dur="500" fill="hold"/>
                                        <p:tgtEl>
                                          <p:spTgt spid="686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861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b="1" smtClean="0">
                <a:latin typeface="宋体" pitchFamily="2" charset="-122"/>
              </a:rPr>
              <a:t>性能评价</a:t>
            </a:r>
          </a:p>
        </p:txBody>
      </p:sp>
      <p:sp>
        <p:nvSpPr>
          <p:cNvPr id="61443" name="Rectangle 3"/>
          <p:cNvSpPr>
            <a:spLocks noGrp="1" noChangeArrowheads="1"/>
          </p:cNvSpPr>
          <p:nvPr>
            <p:ph type="body" idx="1"/>
          </p:nvPr>
        </p:nvSpPr>
        <p:spPr>
          <a:xfrm>
            <a:off x="755650" y="2133600"/>
            <a:ext cx="8228013" cy="2046288"/>
          </a:xfrm>
        </p:spPr>
        <p:txBody>
          <a:bodyPr/>
          <a:lstStyle/>
          <a:p>
            <a:pPr algn="just" eaLnBrk="1" hangingPunct="1"/>
            <a:r>
              <a:rPr lang="zh-CN" altLang="en-US" sz="2800" b="1" smtClean="0">
                <a:solidFill>
                  <a:srgbClr val="FF00FF"/>
                </a:solidFill>
              </a:rPr>
              <a:t>定义：</a:t>
            </a:r>
          </a:p>
          <a:p>
            <a:pPr algn="just" eaLnBrk="1" hangingPunct="1">
              <a:buFont typeface="Wingdings" pitchFamily="2" charset="2"/>
              <a:buNone/>
            </a:pPr>
            <a:r>
              <a:rPr lang="zh-CN" altLang="en-US" sz="2800" smtClean="0"/>
              <a:t>    </a:t>
            </a:r>
            <a:r>
              <a:rPr lang="zh-CN" altLang="en-US" sz="2800" b="1" smtClean="0"/>
              <a:t>对问题规模与该算法在运行时所占的空间</a:t>
            </a:r>
            <a:r>
              <a:rPr lang="en-US" altLang="zh-CN" sz="2800" b="1" smtClean="0"/>
              <a:t>S</a:t>
            </a:r>
            <a:r>
              <a:rPr lang="zh-CN" altLang="en-US" sz="2800" b="1" smtClean="0"/>
              <a:t>与所耗费的时间</a:t>
            </a:r>
            <a:r>
              <a:rPr lang="en-US" altLang="zh-CN" sz="2800" b="1" smtClean="0"/>
              <a:t>T</a:t>
            </a:r>
            <a:r>
              <a:rPr lang="zh-CN" altLang="en-US" sz="2800" b="1" smtClean="0"/>
              <a:t>给出一个数量关系的评价</a:t>
            </a:r>
            <a:r>
              <a:rPr lang="zh-CN" altLang="en-US" sz="2800" smtClean="0"/>
              <a:t>。</a:t>
            </a:r>
            <a:endParaRPr lang="zh-CN" altLang="en-US" sz="2800" smtClean="0">
              <a:latin typeface="宋体" pitchFamily="2" charset="-122"/>
            </a:endParaRPr>
          </a:p>
        </p:txBody>
      </p:sp>
    </p:spTree>
    <p:extLst>
      <p:ext uri="{BB962C8B-B14F-4D97-AF65-F5344CB8AC3E}">
        <p14:creationId xmlns:p14="http://schemas.microsoft.com/office/powerpoint/2010/main" val="8951131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zh-CN" altLang="en-US" b="1" dirty="0" smtClean="0">
                <a:latin typeface="宋体" pitchFamily="2" charset="-122"/>
              </a:rPr>
              <a:t>空间复杂度</a:t>
            </a:r>
          </a:p>
        </p:txBody>
      </p:sp>
      <p:sp>
        <p:nvSpPr>
          <p:cNvPr id="61443" name="Rectangle 3"/>
          <p:cNvSpPr>
            <a:spLocks noGrp="1" noChangeArrowheads="1"/>
          </p:cNvSpPr>
          <p:nvPr>
            <p:ph type="body" idx="1"/>
          </p:nvPr>
        </p:nvSpPr>
        <p:spPr>
          <a:xfrm>
            <a:off x="683568" y="2132856"/>
            <a:ext cx="8228013" cy="3311624"/>
          </a:xfrm>
        </p:spPr>
        <p:txBody>
          <a:bodyPr/>
          <a:lstStyle/>
          <a:p>
            <a:pPr algn="just" eaLnBrk="1" hangingPunct="1"/>
            <a:r>
              <a:rPr lang="zh-CN" altLang="en-US" sz="2800" b="1" dirty="0" smtClean="0">
                <a:solidFill>
                  <a:srgbClr val="FF00FF"/>
                </a:solidFill>
              </a:rPr>
              <a:t>定义：</a:t>
            </a:r>
          </a:p>
          <a:p>
            <a:pPr algn="just" eaLnBrk="1" hangingPunct="1">
              <a:buFont typeface="Wingdings" pitchFamily="2" charset="2"/>
              <a:buNone/>
            </a:pPr>
            <a:r>
              <a:rPr lang="zh-CN" altLang="en-US" sz="2800" dirty="0" smtClean="0">
                <a:latin typeface="宋体" pitchFamily="2" charset="-122"/>
              </a:rPr>
              <a:t>空间复杂度是关于问题规模</a:t>
            </a:r>
            <a:r>
              <a:rPr lang="en-US" altLang="zh-CN" sz="2800" dirty="0" smtClean="0">
                <a:latin typeface="宋体" pitchFamily="2" charset="-122"/>
              </a:rPr>
              <a:t>n</a:t>
            </a:r>
            <a:r>
              <a:rPr lang="zh-CN" altLang="en-US" sz="2800" dirty="0" smtClean="0">
                <a:latin typeface="宋体" pitchFamily="2" charset="-122"/>
              </a:rPr>
              <a:t>的一个函数，当问题规模</a:t>
            </a:r>
            <a:r>
              <a:rPr lang="en-US" altLang="zh-CN" sz="2800" dirty="0" smtClean="0">
                <a:latin typeface="宋体" pitchFamily="2" charset="-122"/>
              </a:rPr>
              <a:t>n</a:t>
            </a:r>
            <a:r>
              <a:rPr lang="zh-CN" altLang="en-US" sz="2800" dirty="0" smtClean="0">
                <a:latin typeface="宋体" pitchFamily="2" charset="-122"/>
              </a:rPr>
              <a:t>趋近于无穷大时，所需的空间量级就称为空间复杂度。</a:t>
            </a:r>
            <a:endParaRPr lang="en-US" altLang="zh-CN" sz="2800" dirty="0" smtClean="0">
              <a:latin typeface="宋体" pitchFamily="2" charset="-122"/>
            </a:endParaRPr>
          </a:p>
          <a:p>
            <a:pPr algn="just" eaLnBrk="1" hangingPunct="1">
              <a:buFont typeface="Wingdings" pitchFamily="2" charset="2"/>
              <a:buNone/>
            </a:pPr>
            <a:r>
              <a:rPr lang="zh-CN" altLang="en-US" sz="2800" dirty="0">
                <a:latin typeface="宋体" pitchFamily="2" charset="-122"/>
              </a:rPr>
              <a:t>记</a:t>
            </a:r>
            <a:r>
              <a:rPr lang="zh-CN" altLang="en-US" sz="2800" dirty="0" smtClean="0">
                <a:latin typeface="宋体" pitchFamily="2" charset="-122"/>
              </a:rPr>
              <a:t>作：</a:t>
            </a:r>
            <a:endParaRPr lang="en-US" altLang="zh-CN" sz="2800" dirty="0" smtClean="0">
              <a:latin typeface="宋体" pitchFamily="2" charset="-122"/>
            </a:endParaRPr>
          </a:p>
          <a:p>
            <a:pPr algn="just" eaLnBrk="1" hangingPunct="1">
              <a:buFont typeface="Wingdings" pitchFamily="2" charset="2"/>
              <a:buNone/>
            </a:pPr>
            <a:r>
              <a:rPr lang="en-US" altLang="zh-CN" sz="2800" dirty="0" smtClean="0">
                <a:latin typeface="宋体" pitchFamily="2" charset="-122"/>
              </a:rPr>
              <a:t>S(n)=O(f(n))</a:t>
            </a:r>
            <a:endParaRPr lang="zh-CN" altLang="en-US" sz="2800" dirty="0" smtClean="0">
              <a:latin typeface="宋体" pitchFamily="2" charset="-122"/>
            </a:endParaRPr>
          </a:p>
        </p:txBody>
      </p:sp>
    </p:spTree>
    <p:extLst>
      <p:ext uri="{BB962C8B-B14F-4D97-AF65-F5344CB8AC3E}">
        <p14:creationId xmlns:p14="http://schemas.microsoft.com/office/powerpoint/2010/main" val="33660125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71600" y="404664"/>
            <a:ext cx="7772400" cy="1143000"/>
          </a:xfrm>
        </p:spPr>
        <p:txBody>
          <a:bodyPr/>
          <a:lstStyle/>
          <a:p>
            <a:pPr eaLnBrk="1" hangingPunct="1"/>
            <a:r>
              <a:rPr lang="zh-CN" altLang="en-US" b="1" dirty="0" smtClean="0">
                <a:latin typeface="宋体" pitchFamily="2" charset="-122"/>
              </a:rPr>
              <a:t>空间复杂度</a:t>
            </a:r>
          </a:p>
        </p:txBody>
      </p:sp>
      <p:sp>
        <p:nvSpPr>
          <p:cNvPr id="61443" name="Rectangle 3"/>
          <p:cNvSpPr>
            <a:spLocks noGrp="1" noChangeArrowheads="1"/>
          </p:cNvSpPr>
          <p:nvPr>
            <p:ph type="body" idx="1"/>
          </p:nvPr>
        </p:nvSpPr>
        <p:spPr>
          <a:xfrm>
            <a:off x="683568" y="1484784"/>
            <a:ext cx="8228013" cy="2736304"/>
          </a:xfrm>
        </p:spPr>
        <p:txBody>
          <a:bodyPr/>
          <a:lstStyle/>
          <a:p>
            <a:pPr algn="just" eaLnBrk="1" hangingPunct="1"/>
            <a:r>
              <a:rPr lang="zh-CN" altLang="en-US" sz="2800" b="1" dirty="0">
                <a:solidFill>
                  <a:schemeClr val="tx1"/>
                </a:solidFill>
              </a:rPr>
              <a:t>例子</a:t>
            </a:r>
            <a:r>
              <a:rPr lang="zh-CN" altLang="en-US" sz="2800" b="1" dirty="0" smtClean="0">
                <a:solidFill>
                  <a:schemeClr val="tx1"/>
                </a:solidFill>
              </a:rPr>
              <a:t>：</a:t>
            </a:r>
          </a:p>
          <a:p>
            <a:pPr algn="just" eaLnBrk="1" hangingPunct="1">
              <a:buFont typeface="Wingdings" pitchFamily="2" charset="2"/>
              <a:buNone/>
            </a:pPr>
            <a:r>
              <a:rPr lang="zh-CN" altLang="en-US" sz="2800" dirty="0" smtClean="0">
                <a:latin typeface="宋体" pitchFamily="2" charset="-122"/>
              </a:rPr>
              <a:t>将一维数组中的元素逆置存放。</a:t>
            </a:r>
            <a:endParaRPr lang="en-US" altLang="zh-CN" sz="2800" dirty="0" smtClean="0">
              <a:latin typeface="宋体" pitchFamily="2" charset="-122"/>
            </a:endParaRPr>
          </a:p>
          <a:p>
            <a:pPr algn="just" eaLnBrk="1" hangingPunct="1">
              <a:buFont typeface="Wingdings" pitchFamily="2" charset="2"/>
              <a:buNone/>
            </a:pPr>
            <a:r>
              <a:rPr lang="zh-CN" altLang="en-US" sz="2000" dirty="0" smtClean="0">
                <a:latin typeface="宋体" pitchFamily="2" charset="-122"/>
              </a:rPr>
              <a:t>算法：</a:t>
            </a:r>
            <a:endParaRPr lang="en-US" altLang="zh-CN" sz="2000" dirty="0" smtClean="0">
              <a:latin typeface="宋体" pitchFamily="2" charset="-122"/>
            </a:endParaRPr>
          </a:p>
          <a:p>
            <a:pPr algn="just" eaLnBrk="1" hangingPunct="1">
              <a:buFont typeface="Wingdings" pitchFamily="2" charset="2"/>
              <a:buNone/>
            </a:pPr>
            <a:r>
              <a:rPr lang="en-US" altLang="zh-CN" sz="2000" dirty="0">
                <a:latin typeface="宋体" pitchFamily="2" charset="-122"/>
              </a:rPr>
              <a:t>	</a:t>
            </a:r>
            <a:r>
              <a:rPr lang="en-US" altLang="zh-CN" sz="2000" dirty="0" err="1" smtClean="0">
                <a:latin typeface="宋体" pitchFamily="2" charset="-122"/>
              </a:rPr>
              <a:t>int</a:t>
            </a:r>
            <a:r>
              <a:rPr lang="en-US" altLang="zh-CN" sz="2000" dirty="0" smtClean="0">
                <a:latin typeface="宋体" pitchFamily="2" charset="-122"/>
              </a:rPr>
              <a:t> </a:t>
            </a:r>
            <a:r>
              <a:rPr lang="en-US" altLang="zh-CN" sz="2000" dirty="0" err="1" smtClean="0">
                <a:latin typeface="宋体" pitchFamily="2" charset="-122"/>
              </a:rPr>
              <a:t>i,j,t</a:t>
            </a:r>
            <a:r>
              <a:rPr lang="en-US" altLang="zh-CN" sz="2000" dirty="0" smtClean="0">
                <a:latin typeface="宋体" pitchFamily="2" charset="-122"/>
              </a:rPr>
              <a:t>;</a:t>
            </a:r>
          </a:p>
          <a:p>
            <a:pPr algn="just" eaLnBrk="1" hangingPunct="1">
              <a:buFont typeface="Wingdings" pitchFamily="2" charset="2"/>
              <a:buNone/>
            </a:pPr>
            <a:r>
              <a:rPr lang="en-US" altLang="zh-CN" sz="2000" dirty="0">
                <a:latin typeface="宋体" pitchFamily="2" charset="-122"/>
              </a:rPr>
              <a:t>	</a:t>
            </a:r>
            <a:r>
              <a:rPr lang="en-US" altLang="zh-CN" sz="2000" dirty="0" smtClean="0">
                <a:latin typeface="宋体" pitchFamily="2" charset="-122"/>
              </a:rPr>
              <a:t>for(i=0,j=n-1;i&lt;</a:t>
            </a:r>
            <a:r>
              <a:rPr lang="en-US" altLang="zh-CN" sz="2000" dirty="0" err="1" smtClean="0">
                <a:latin typeface="宋体" pitchFamily="2" charset="-122"/>
              </a:rPr>
              <a:t>j;i</a:t>
            </a:r>
            <a:r>
              <a:rPr lang="en-US" altLang="zh-CN" sz="2000" dirty="0" smtClean="0">
                <a:latin typeface="宋体" pitchFamily="2" charset="-122"/>
              </a:rPr>
              <a:t>++,j--)</a:t>
            </a:r>
          </a:p>
          <a:p>
            <a:pPr algn="just" eaLnBrk="1" hangingPunct="1">
              <a:buFont typeface="Wingdings" pitchFamily="2" charset="2"/>
              <a:buNone/>
            </a:pPr>
            <a:r>
              <a:rPr lang="en-US" altLang="zh-CN" sz="2000" dirty="0">
                <a:latin typeface="宋体" pitchFamily="2" charset="-122"/>
              </a:rPr>
              <a:t>	</a:t>
            </a:r>
            <a:r>
              <a:rPr lang="en-US" altLang="zh-CN" sz="2000" dirty="0" smtClean="0">
                <a:latin typeface="宋体" pitchFamily="2" charset="-122"/>
              </a:rPr>
              <a:t>{t=a[i];a[i]=a[j];a[j]=t;}</a:t>
            </a:r>
          </a:p>
          <a:p>
            <a:pPr algn="just" eaLnBrk="1" hangingPunct="1">
              <a:buFont typeface="Wingdings" pitchFamily="2" charset="2"/>
              <a:buNone/>
            </a:pPr>
            <a:endParaRPr lang="en-US" altLang="zh-CN" sz="2000" dirty="0" smtClean="0">
              <a:latin typeface="宋体" pitchFamily="2" charset="-122"/>
            </a:endParaRPr>
          </a:p>
        </p:txBody>
      </p:sp>
      <p:sp>
        <p:nvSpPr>
          <p:cNvPr id="2" name="TextBox 1"/>
          <p:cNvSpPr txBox="1"/>
          <p:nvPr/>
        </p:nvSpPr>
        <p:spPr>
          <a:xfrm>
            <a:off x="899592" y="4077072"/>
            <a:ext cx="7560840" cy="1569660"/>
          </a:xfrm>
          <a:prstGeom prst="rect">
            <a:avLst/>
          </a:prstGeom>
          <a:noFill/>
        </p:spPr>
        <p:txBody>
          <a:bodyPr wrap="square" rtlCol="0">
            <a:spAutoFit/>
          </a:bodyPr>
          <a:lstStyle/>
          <a:p>
            <a:r>
              <a:rPr lang="zh-CN" altLang="en-US" dirty="0" smtClean="0">
                <a:latin typeface="黑体" pitchFamily="49" charset="-122"/>
                <a:ea typeface="黑体" pitchFamily="49" charset="-122"/>
              </a:rPr>
              <a:t>分析：交换语句一共执行了</a:t>
            </a:r>
            <a:r>
              <a:rPr lang="en-US" altLang="zh-CN" dirty="0" smtClean="0">
                <a:latin typeface="黑体" pitchFamily="49" charset="-122"/>
                <a:ea typeface="黑体" pitchFamily="49" charset="-122"/>
              </a:rPr>
              <a:t>n/2</a:t>
            </a:r>
            <a:r>
              <a:rPr lang="zh-CN" altLang="en-US" dirty="0" smtClean="0">
                <a:latin typeface="黑体" pitchFamily="49" charset="-122"/>
                <a:ea typeface="黑体" pitchFamily="49" charset="-122"/>
              </a:rPr>
              <a:t>次，所以</a:t>
            </a:r>
            <a:r>
              <a:rPr lang="en-US" altLang="zh-CN" dirty="0" smtClean="0">
                <a:latin typeface="黑体" pitchFamily="49" charset="-122"/>
                <a:ea typeface="黑体" pitchFamily="49" charset="-122"/>
              </a:rPr>
              <a:t>T(n)=O(n)</a:t>
            </a:r>
          </a:p>
          <a:p>
            <a:endParaRPr lang="en-US" altLang="zh-CN" dirty="0" smtClean="0">
              <a:latin typeface="黑体" pitchFamily="49" charset="-122"/>
              <a:ea typeface="黑体" pitchFamily="49" charset="-122"/>
            </a:endParaRPr>
          </a:p>
          <a:p>
            <a:r>
              <a:rPr lang="zh-CN" altLang="en-US" dirty="0" smtClean="0">
                <a:latin typeface="黑体" pitchFamily="49" charset="-122"/>
                <a:ea typeface="黑体" pitchFamily="49" charset="-122"/>
              </a:rPr>
              <a:t>算法的辅助空间（即额外需要的空间）只是</a:t>
            </a:r>
            <a:r>
              <a:rPr lang="en-US" altLang="zh-CN" dirty="0" err="1" smtClean="0">
                <a:latin typeface="黑体" pitchFamily="49" charset="-122"/>
                <a:ea typeface="黑体" pitchFamily="49" charset="-122"/>
              </a:rPr>
              <a:t>i,j,t</a:t>
            </a:r>
            <a:r>
              <a:rPr lang="zh-CN" altLang="en-US" dirty="0">
                <a:latin typeface="黑体" pitchFamily="49" charset="-122"/>
                <a:ea typeface="黑体" pitchFamily="49" charset="-122"/>
              </a:rPr>
              <a:t>这三</a:t>
            </a:r>
            <a:r>
              <a:rPr lang="zh-CN" altLang="en-US" dirty="0" smtClean="0">
                <a:latin typeface="黑体" pitchFamily="49" charset="-122"/>
                <a:ea typeface="黑体" pitchFamily="49" charset="-122"/>
              </a:rPr>
              <a:t>个临时变量空间，因此</a:t>
            </a:r>
            <a:r>
              <a:rPr lang="en-US" altLang="zh-CN" dirty="0" smtClean="0">
                <a:latin typeface="黑体" pitchFamily="49" charset="-122"/>
                <a:ea typeface="黑体" pitchFamily="49" charset="-122"/>
              </a:rPr>
              <a:t>S(n)=O(1)</a:t>
            </a:r>
            <a:endParaRPr lang="zh-CN" altLang="en-US" dirty="0">
              <a:latin typeface="黑体" pitchFamily="49" charset="-122"/>
              <a:ea typeface="黑体" pitchFamily="49" charset="-122"/>
            </a:endParaRPr>
          </a:p>
        </p:txBody>
      </p:sp>
      <p:sp>
        <p:nvSpPr>
          <p:cNvPr id="3" name="矩形 2"/>
          <p:cNvSpPr/>
          <p:nvPr/>
        </p:nvSpPr>
        <p:spPr>
          <a:xfrm>
            <a:off x="827584" y="5733256"/>
            <a:ext cx="7632848" cy="830997"/>
          </a:xfrm>
          <a:prstGeom prst="rect">
            <a:avLst/>
          </a:prstGeom>
        </p:spPr>
        <p:txBody>
          <a:bodyPr wrap="square">
            <a:spAutoFit/>
          </a:bodyPr>
          <a:lstStyle/>
          <a:p>
            <a:r>
              <a:rPr lang="zh-CN" altLang="en-US" dirty="0" smtClean="0">
                <a:latin typeface="黑体" pitchFamily="49" charset="-122"/>
                <a:ea typeface="黑体" pitchFamily="49" charset="-122"/>
              </a:rPr>
              <a:t>一般而言，以算法执行时间作为算法优劣的主要衡量指标。 </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363664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Rectangle 3"/>
          <p:cNvSpPr>
            <a:spLocks noGrp="1" noChangeArrowheads="1"/>
          </p:cNvSpPr>
          <p:nvPr>
            <p:ph type="body" idx="1"/>
          </p:nvPr>
        </p:nvSpPr>
        <p:spPr>
          <a:xfrm>
            <a:off x="827584" y="692696"/>
            <a:ext cx="7921129" cy="5544592"/>
          </a:xfrm>
        </p:spPr>
        <p:txBody>
          <a:bodyPr/>
          <a:lstStyle/>
          <a:p>
            <a:pPr marL="0" indent="0" algn="just" eaLnBrk="1" hangingPunct="1">
              <a:lnSpc>
                <a:spcPct val="150000"/>
              </a:lnSpc>
              <a:buNone/>
              <a:defRPr/>
            </a:pPr>
            <a:r>
              <a:rPr lang="zh-CN" altLang="en-US" sz="2800" b="1" dirty="0" smtClean="0">
                <a:solidFill>
                  <a:srgbClr val="002060"/>
                </a:solidFill>
                <a:effectLst>
                  <a:outerShdw blurRad="38100" dist="38100" dir="2700000" algn="tl">
                    <a:srgbClr val="000000">
                      <a:alpha val="43137"/>
                    </a:srgbClr>
                  </a:outerShdw>
                </a:effectLst>
                <a:latin typeface="宋体" pitchFamily="2" charset="-122"/>
                <a:cs typeface="Times New Roman" pitchFamily="18" charset="0"/>
              </a:rPr>
              <a:t>算法时间性能评价小结 </a:t>
            </a:r>
            <a:endParaRPr lang="en-US" altLang="zh-CN" sz="2800" b="1" dirty="0" smtClean="0">
              <a:solidFill>
                <a:srgbClr val="002060"/>
              </a:solidFill>
              <a:effectLst>
                <a:outerShdw blurRad="38100" dist="38100" dir="2700000" algn="tl">
                  <a:srgbClr val="000000">
                    <a:alpha val="43137"/>
                  </a:srgbClr>
                </a:outerShdw>
              </a:effectLst>
              <a:latin typeface="宋体" pitchFamily="2" charset="-122"/>
              <a:cs typeface="Times New Roman" pitchFamily="18" charset="0"/>
            </a:endParaRPr>
          </a:p>
          <a:p>
            <a:pPr algn="just" eaLnBrk="1" hangingPunct="1">
              <a:lnSpc>
                <a:spcPct val="150000"/>
              </a:lnSpc>
              <a:defRPr/>
            </a:pPr>
            <a:r>
              <a:rPr lang="zh-CN" altLang="en-US" sz="2800" b="1" dirty="0" smtClean="0">
                <a:solidFill>
                  <a:schemeClr val="tx1"/>
                </a:solidFill>
                <a:latin typeface="+mn-ea"/>
                <a:ea typeface="+mn-ea"/>
                <a:cs typeface="Times New Roman" pitchFamily="18" charset="0"/>
              </a:rPr>
              <a:t>关于算法执行时间</a:t>
            </a:r>
            <a:endParaRPr lang="en-US" altLang="zh-CN" sz="2800" b="1" dirty="0" smtClean="0">
              <a:solidFill>
                <a:schemeClr val="tx1"/>
              </a:solidFill>
              <a:latin typeface="+mn-ea"/>
              <a:ea typeface="+mn-ea"/>
              <a:cs typeface="Times New Roman" pitchFamily="18" charset="0"/>
            </a:endParaRPr>
          </a:p>
          <a:p>
            <a:pPr algn="just" eaLnBrk="1" hangingPunct="1">
              <a:lnSpc>
                <a:spcPct val="150000"/>
              </a:lnSpc>
              <a:defRPr/>
            </a:pPr>
            <a:r>
              <a:rPr lang="zh-CN" altLang="en-US" sz="2800" b="1" dirty="0" smtClean="0">
                <a:solidFill>
                  <a:schemeClr val="tx1"/>
                </a:solidFill>
                <a:latin typeface="+mn-ea"/>
                <a:ea typeface="+mn-ea"/>
                <a:cs typeface="Times New Roman" pitchFamily="18" charset="0"/>
              </a:rPr>
              <a:t>语句频度</a:t>
            </a:r>
            <a:endParaRPr lang="zh-CN" altLang="en-US" sz="2800" b="1" dirty="0" smtClean="0">
              <a:solidFill>
                <a:schemeClr val="tx1"/>
              </a:solidFill>
              <a:latin typeface="+mn-ea"/>
              <a:ea typeface="+mn-ea"/>
            </a:endParaRPr>
          </a:p>
          <a:p>
            <a:pPr algn="just" eaLnBrk="1" hangingPunct="1">
              <a:lnSpc>
                <a:spcPct val="150000"/>
              </a:lnSpc>
              <a:defRPr/>
            </a:pPr>
            <a:r>
              <a:rPr lang="zh-CN" altLang="en-US" sz="2800" b="1" dirty="0" smtClean="0">
                <a:solidFill>
                  <a:schemeClr val="tx1"/>
                </a:solidFill>
                <a:latin typeface="+mn-ea"/>
                <a:ea typeface="+mn-ea"/>
              </a:rPr>
              <a:t>算法的时间复杂度</a:t>
            </a:r>
          </a:p>
          <a:p>
            <a:pPr algn="just" eaLnBrk="1" hangingPunct="1">
              <a:lnSpc>
                <a:spcPct val="150000"/>
              </a:lnSpc>
              <a:defRPr/>
            </a:pPr>
            <a:r>
              <a:rPr lang="zh-CN" altLang="en-US" sz="2800" b="1" dirty="0" smtClean="0">
                <a:solidFill>
                  <a:schemeClr val="tx1"/>
                </a:solidFill>
                <a:latin typeface="+mn-ea"/>
                <a:ea typeface="+mn-ea"/>
                <a:cs typeface="Times New Roman" pitchFamily="18" charset="0"/>
              </a:rPr>
              <a:t>常用的</a:t>
            </a:r>
            <a:r>
              <a:rPr lang="zh-CN" altLang="en-US" sz="2800" b="1" dirty="0">
                <a:solidFill>
                  <a:schemeClr val="tx1"/>
                </a:solidFill>
                <a:latin typeface="+mn-ea"/>
                <a:ea typeface="+mn-ea"/>
                <a:cs typeface="Times New Roman" pitchFamily="18" charset="0"/>
              </a:rPr>
              <a:t>时间复杂度量</a:t>
            </a:r>
            <a:r>
              <a:rPr lang="zh-CN" altLang="en-US" sz="2800" b="1" dirty="0" smtClean="0">
                <a:solidFill>
                  <a:schemeClr val="tx1"/>
                </a:solidFill>
                <a:latin typeface="+mn-ea"/>
                <a:ea typeface="+mn-ea"/>
                <a:cs typeface="Times New Roman" pitchFamily="18" charset="0"/>
              </a:rPr>
              <a:t>级</a:t>
            </a:r>
            <a:endParaRPr lang="zh-CN" altLang="en-US" sz="2800" b="1" dirty="0" smtClean="0">
              <a:solidFill>
                <a:schemeClr val="tx1"/>
              </a:solidFill>
              <a:latin typeface="+mn-ea"/>
              <a:ea typeface="+mn-ea"/>
            </a:endParaRPr>
          </a:p>
          <a:p>
            <a:pPr algn="just" eaLnBrk="1" hangingPunct="1">
              <a:lnSpc>
                <a:spcPct val="150000"/>
              </a:lnSpc>
              <a:defRPr/>
            </a:pPr>
            <a:r>
              <a:rPr lang="zh-CN" altLang="en-US" sz="2800" b="1" dirty="0" smtClean="0">
                <a:solidFill>
                  <a:schemeClr val="tx1"/>
                </a:solidFill>
                <a:latin typeface="+mn-ea"/>
                <a:ea typeface="+mn-ea"/>
                <a:cs typeface="Times New Roman" pitchFamily="18" charset="0"/>
              </a:rPr>
              <a:t>最坏时间复杂度</a:t>
            </a:r>
            <a:r>
              <a:rPr lang="zh-CN" altLang="en-US" sz="2800" b="1" dirty="0" smtClean="0">
                <a:solidFill>
                  <a:schemeClr val="tx1"/>
                </a:solidFill>
                <a:latin typeface="+mn-ea"/>
                <a:ea typeface="+mn-ea"/>
              </a:rPr>
              <a:t> </a:t>
            </a:r>
          </a:p>
        </p:txBody>
      </p:sp>
    </p:spTree>
    <p:extLst>
      <p:ext uri="{BB962C8B-B14F-4D97-AF65-F5344CB8AC3E}">
        <p14:creationId xmlns:p14="http://schemas.microsoft.com/office/powerpoint/2010/main" val="19691827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86019" name="Text Box 3"/>
          <p:cNvSpPr txBox="1">
            <a:spLocks noChangeArrowheads="1"/>
          </p:cNvSpPr>
          <p:nvPr/>
        </p:nvSpPr>
        <p:spPr bwMode="auto">
          <a:xfrm>
            <a:off x="1799692" y="2780928"/>
            <a:ext cx="5544616"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lnSpc>
                <a:spcPct val="110000"/>
              </a:lnSpc>
              <a:spcBef>
                <a:spcPct val="20000"/>
              </a:spcBef>
              <a:spcAft>
                <a:spcPct val="20000"/>
              </a:spcAft>
            </a:pPr>
            <a:r>
              <a:rPr lang="zh-CN" altLang="en-US" sz="3200" b="1" dirty="0" smtClean="0">
                <a:solidFill>
                  <a:srgbClr val="800000"/>
                </a:solidFill>
                <a:latin typeface="黑体" pitchFamily="49" charset="-122"/>
                <a:ea typeface="黑体" pitchFamily="49" charset="-122"/>
              </a:rPr>
              <a:t>本章知识点回顾</a:t>
            </a:r>
            <a:endParaRPr lang="en-US" altLang="zh-CN" sz="3200" b="1" dirty="0">
              <a:solidFill>
                <a:srgbClr val="800000"/>
              </a:solidFill>
              <a:latin typeface="黑体" pitchFamily="49" charset="-122"/>
              <a:ea typeface="黑体" pitchFamily="49" charset="-122"/>
            </a:endParaRPr>
          </a:p>
        </p:txBody>
      </p:sp>
    </p:spTree>
    <p:extLst>
      <p:ext uri="{BB962C8B-B14F-4D97-AF65-F5344CB8AC3E}">
        <p14:creationId xmlns:p14="http://schemas.microsoft.com/office/powerpoint/2010/main" val="676136938"/>
      </p:ext>
    </p:extLst>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86019" name="Text Box 3"/>
          <p:cNvSpPr txBox="1">
            <a:spLocks noChangeArrowheads="1"/>
          </p:cNvSpPr>
          <p:nvPr/>
        </p:nvSpPr>
        <p:spPr bwMode="auto">
          <a:xfrm>
            <a:off x="381000" y="304800"/>
            <a:ext cx="8382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3200" b="1" u="sng" dirty="0">
                <a:solidFill>
                  <a:srgbClr val="800000"/>
                </a:solidFill>
                <a:latin typeface="黑体" pitchFamily="49" charset="-122"/>
                <a:ea typeface="黑体" pitchFamily="49" charset="-122"/>
              </a:rPr>
              <a:t>本章要点回顾</a:t>
            </a:r>
            <a:r>
              <a:rPr lang="en-US" altLang="zh-CN" sz="3200" b="1" u="sng" dirty="0">
                <a:solidFill>
                  <a:srgbClr val="800000"/>
                </a:solidFill>
                <a:latin typeface="黑体" pitchFamily="49" charset="-122"/>
                <a:ea typeface="黑体" pitchFamily="49" charset="-122"/>
              </a:rPr>
              <a:t>:</a:t>
            </a:r>
          </a:p>
          <a:p>
            <a:pPr eaLnBrk="1" hangingPunct="1">
              <a:lnSpc>
                <a:spcPct val="150000"/>
              </a:lnSpc>
            </a:pPr>
            <a:r>
              <a:rPr lang="en-US" altLang="zh-CN" sz="2800" b="1" dirty="0">
                <a:solidFill>
                  <a:srgbClr val="0000CC"/>
                </a:solidFill>
                <a:latin typeface="宋体" pitchFamily="2" charset="-122"/>
              </a:rPr>
              <a:t>1.</a:t>
            </a:r>
            <a:r>
              <a:rPr lang="zh-CN" altLang="en-US" sz="2800" b="1" dirty="0">
                <a:solidFill>
                  <a:srgbClr val="0000CC"/>
                </a:solidFill>
                <a:latin typeface="宋体" pitchFamily="2" charset="-122"/>
              </a:rPr>
              <a:t>熟悉各名词、术语的含义，掌握基本概念</a:t>
            </a:r>
          </a:p>
          <a:p>
            <a:pPr eaLnBrk="1" hangingPunct="1">
              <a:lnSpc>
                <a:spcPct val="150000"/>
              </a:lnSpc>
            </a:pPr>
            <a:r>
              <a:rPr lang="zh-CN" altLang="en-US" b="1" dirty="0">
                <a:solidFill>
                  <a:srgbClr val="000099"/>
                </a:solidFill>
              </a:rPr>
              <a:t>   </a:t>
            </a:r>
            <a:r>
              <a:rPr lang="zh-CN" altLang="en-US" b="1" dirty="0">
                <a:solidFill>
                  <a:schemeClr val="tx2"/>
                </a:solidFill>
              </a:rPr>
              <a:t>数据、数据元素、数据对象、数据结构、逻辑结构和存储结构、算法及其设计原则、算法五个特性、 </a:t>
            </a:r>
            <a:r>
              <a:rPr lang="zh-CN" altLang="en-US" b="1" dirty="0" smtClean="0">
                <a:solidFill>
                  <a:schemeClr val="tx2"/>
                </a:solidFill>
              </a:rPr>
              <a:t>算法的描述工具、问题</a:t>
            </a:r>
            <a:r>
              <a:rPr lang="zh-CN" altLang="en-US" b="1" dirty="0">
                <a:solidFill>
                  <a:schemeClr val="tx2"/>
                </a:solidFill>
              </a:rPr>
              <a:t>的规模、语句频度、时间复杂</a:t>
            </a:r>
            <a:r>
              <a:rPr lang="zh-CN" altLang="en-US" b="1" dirty="0" smtClean="0">
                <a:solidFill>
                  <a:schemeClr val="tx2"/>
                </a:solidFill>
              </a:rPr>
              <a:t>度、空间复杂度</a:t>
            </a:r>
            <a:endParaRPr lang="zh-CN" altLang="en-US" b="1" dirty="0">
              <a:solidFill>
                <a:schemeClr val="tx2"/>
              </a:solidFill>
              <a:latin typeface="宋体" pitchFamily="2" charset="-122"/>
            </a:endParaRPr>
          </a:p>
          <a:p>
            <a:pPr eaLnBrk="1" hangingPunct="1">
              <a:lnSpc>
                <a:spcPct val="150000"/>
              </a:lnSpc>
            </a:pPr>
            <a:r>
              <a:rPr lang="en-US" altLang="zh-CN" sz="2800" b="1" dirty="0">
                <a:solidFill>
                  <a:srgbClr val="0000CC"/>
                </a:solidFill>
                <a:latin typeface="宋体" pitchFamily="2" charset="-122"/>
              </a:rPr>
              <a:t>2.</a:t>
            </a:r>
            <a:r>
              <a:rPr lang="zh-CN" altLang="en-US" sz="2800" b="1" dirty="0" smtClean="0">
                <a:solidFill>
                  <a:srgbClr val="0000CC"/>
                </a:solidFill>
                <a:latin typeface="宋体" pitchFamily="2" charset="-122"/>
              </a:rPr>
              <a:t>掌握计算语句频度和估算</a:t>
            </a:r>
            <a:r>
              <a:rPr lang="zh-CN" altLang="en-US" sz="2800" b="1" dirty="0">
                <a:solidFill>
                  <a:srgbClr val="0000CC"/>
                </a:solidFill>
                <a:latin typeface="宋体" pitchFamily="2" charset="-122"/>
              </a:rPr>
              <a:t>算法时间复杂度的方法</a:t>
            </a:r>
          </a:p>
          <a:p>
            <a:pPr eaLnBrk="1" hangingPunct="1">
              <a:lnSpc>
                <a:spcPct val="150000"/>
              </a:lnSpc>
            </a:pPr>
            <a:r>
              <a:rPr lang="zh-CN" altLang="en-US" b="1" dirty="0">
                <a:solidFill>
                  <a:srgbClr val="800000"/>
                </a:solidFill>
                <a:latin typeface="宋体" pitchFamily="2" charset="-122"/>
              </a:rPr>
              <a:t>  </a:t>
            </a:r>
            <a:endParaRPr lang="en-US" altLang="zh-CN" b="1" dirty="0" smtClean="0">
              <a:solidFill>
                <a:srgbClr val="800000"/>
              </a:solidFill>
              <a:latin typeface="宋体" pitchFamily="2" charset="-122"/>
            </a:endParaRPr>
          </a:p>
          <a:p>
            <a:pPr eaLnBrk="1" hangingPunct="1">
              <a:lnSpc>
                <a:spcPct val="150000"/>
              </a:lnSpc>
            </a:pPr>
            <a:r>
              <a:rPr lang="zh-CN" altLang="en-US" b="1" dirty="0" smtClean="0">
                <a:solidFill>
                  <a:srgbClr val="800000"/>
                </a:solidFill>
                <a:latin typeface="宋体" pitchFamily="2" charset="-122"/>
              </a:rPr>
              <a:t>数据结构</a:t>
            </a:r>
            <a:r>
              <a:rPr lang="zh-CN" altLang="en-US" b="1" dirty="0">
                <a:solidFill>
                  <a:srgbClr val="800000"/>
                </a:solidFill>
                <a:latin typeface="宋体" pitchFamily="2" charset="-122"/>
              </a:rPr>
              <a:t>是一</a:t>
            </a:r>
            <a:r>
              <a:rPr lang="zh-CN" altLang="en-US" b="1" dirty="0" smtClean="0">
                <a:solidFill>
                  <a:srgbClr val="800000"/>
                </a:solidFill>
                <a:latin typeface="宋体" pitchFamily="2" charset="-122"/>
              </a:rPr>
              <a:t>门描述现实世界实体的数学模型</a:t>
            </a:r>
            <a:r>
              <a:rPr lang="en-US" altLang="zh-CN" b="1" dirty="0" smtClean="0">
                <a:solidFill>
                  <a:srgbClr val="800000"/>
                </a:solidFill>
                <a:latin typeface="宋体" pitchFamily="2" charset="-122"/>
              </a:rPr>
              <a:t>(</a:t>
            </a:r>
            <a:r>
              <a:rPr lang="zh-CN" altLang="en-US" b="1" dirty="0" smtClean="0">
                <a:solidFill>
                  <a:srgbClr val="800000"/>
                </a:solidFill>
                <a:latin typeface="宋体" pitchFamily="2" charset="-122"/>
              </a:rPr>
              <a:t>非讨论“数值计算</a:t>
            </a:r>
            <a:r>
              <a:rPr lang="en-US" altLang="zh-CN" b="1" dirty="0">
                <a:solidFill>
                  <a:srgbClr val="800000"/>
                </a:solidFill>
                <a:latin typeface="宋体" pitchFamily="2" charset="-122"/>
              </a:rPr>
              <a:t>)</a:t>
            </a:r>
            <a:r>
              <a:rPr lang="zh-CN" altLang="en-US" b="1" dirty="0">
                <a:solidFill>
                  <a:srgbClr val="800000"/>
                </a:solidFill>
                <a:latin typeface="宋体" pitchFamily="2" charset="-122"/>
              </a:rPr>
              <a:t>及其上的操作在计算机中如何表示和实现”的学科。</a:t>
            </a: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80899" name="Text Box 3"/>
          <p:cNvSpPr txBox="1">
            <a:spLocks noChangeArrowheads="1"/>
          </p:cNvSpPr>
          <p:nvPr/>
        </p:nvSpPr>
        <p:spPr bwMode="auto">
          <a:xfrm>
            <a:off x="3810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a:solidFill>
                  <a:srgbClr val="800000"/>
                </a:solidFill>
                <a:latin typeface="黑体" pitchFamily="49" charset="-122"/>
                <a:ea typeface="黑体" pitchFamily="49" charset="-122"/>
              </a:rPr>
              <a:t>课堂练习</a:t>
            </a:r>
            <a:r>
              <a:rPr lang="en-US" altLang="zh-CN" sz="2800" b="1" u="sng">
                <a:solidFill>
                  <a:srgbClr val="800000"/>
                </a:solidFill>
                <a:latin typeface="黑体" pitchFamily="49" charset="-122"/>
                <a:ea typeface="黑体" pitchFamily="49" charset="-122"/>
              </a:rPr>
              <a:t>:</a:t>
            </a:r>
          </a:p>
          <a:p>
            <a:pPr eaLnBrk="1" hangingPunct="1">
              <a:lnSpc>
                <a:spcPct val="110000"/>
              </a:lnSpc>
            </a:pPr>
            <a:r>
              <a:rPr lang="en-US" altLang="zh-CN" b="1">
                <a:solidFill>
                  <a:srgbClr val="0000CC"/>
                </a:solidFill>
                <a:latin typeface="宋体" pitchFamily="2" charset="-122"/>
              </a:rPr>
              <a:t>1.</a:t>
            </a:r>
            <a:r>
              <a:rPr lang="zh-CN" altLang="en-US" b="1">
                <a:solidFill>
                  <a:srgbClr val="0000CC"/>
                </a:solidFill>
                <a:latin typeface="宋体" pitchFamily="2" charset="-122"/>
              </a:rPr>
              <a:t>组成数据的基本单位是（   ），数据的最小单位是（   ）</a:t>
            </a:r>
            <a:endParaRPr lang="en-US" altLang="zh-CN" b="1">
              <a:solidFill>
                <a:srgbClr val="0000CC"/>
              </a:solidFill>
              <a:latin typeface="宋体" pitchFamily="2" charset="-122"/>
            </a:endParaRPr>
          </a:p>
          <a:p>
            <a:pPr eaLnBrk="1" hangingPunct="1">
              <a:lnSpc>
                <a:spcPct val="110000"/>
              </a:lnSpc>
            </a:pPr>
            <a:r>
              <a:rPr lang="zh-CN" altLang="en-US" b="1">
                <a:solidFill>
                  <a:srgbClr val="0000CC"/>
                </a:solidFill>
                <a:latin typeface="宋体" pitchFamily="2" charset="-122"/>
              </a:rPr>
              <a:t>  </a:t>
            </a:r>
            <a:r>
              <a:rPr lang="en-US" altLang="zh-CN" b="1">
                <a:solidFill>
                  <a:srgbClr val="0000CC"/>
                </a:solidFill>
                <a:latin typeface="宋体" pitchFamily="2" charset="-122"/>
              </a:rPr>
              <a:t>(A)</a:t>
            </a:r>
            <a:r>
              <a:rPr lang="zh-CN" altLang="en-US" b="1">
                <a:solidFill>
                  <a:srgbClr val="0000CC"/>
                </a:solidFill>
                <a:latin typeface="宋体" pitchFamily="2" charset="-122"/>
              </a:rPr>
              <a:t>数据项 </a:t>
            </a:r>
            <a:r>
              <a:rPr lang="en-US" altLang="zh-CN" b="1">
                <a:solidFill>
                  <a:srgbClr val="0000CC"/>
                </a:solidFill>
                <a:latin typeface="宋体" pitchFamily="2" charset="-122"/>
              </a:rPr>
              <a:t>(B)</a:t>
            </a:r>
            <a:r>
              <a:rPr lang="zh-CN" altLang="en-US" b="1">
                <a:solidFill>
                  <a:srgbClr val="0000CC"/>
                </a:solidFill>
                <a:latin typeface="宋体" pitchFamily="2" charset="-122"/>
              </a:rPr>
              <a:t>数据类型 </a:t>
            </a:r>
            <a:r>
              <a:rPr lang="en-US" altLang="zh-CN" b="1">
                <a:solidFill>
                  <a:srgbClr val="0000CC"/>
                </a:solidFill>
                <a:latin typeface="宋体" pitchFamily="2" charset="-122"/>
              </a:rPr>
              <a:t>(C)</a:t>
            </a:r>
            <a:r>
              <a:rPr lang="zh-CN" altLang="en-US" b="1">
                <a:solidFill>
                  <a:srgbClr val="0000CC"/>
                </a:solidFill>
                <a:latin typeface="宋体" pitchFamily="2" charset="-122"/>
              </a:rPr>
              <a:t>数据元素    </a:t>
            </a:r>
            <a:r>
              <a:rPr lang="en-US" altLang="zh-CN" b="1">
                <a:solidFill>
                  <a:srgbClr val="0000CC"/>
                </a:solidFill>
                <a:latin typeface="宋体" pitchFamily="2" charset="-122"/>
              </a:rPr>
              <a:t>(D)</a:t>
            </a:r>
            <a:r>
              <a:rPr lang="zh-CN" altLang="en-US" b="1">
                <a:solidFill>
                  <a:srgbClr val="0000CC"/>
                </a:solidFill>
                <a:latin typeface="宋体" pitchFamily="2" charset="-122"/>
              </a:rPr>
              <a:t>数据变量</a:t>
            </a:r>
          </a:p>
          <a:p>
            <a:pPr eaLnBrk="1" hangingPunct="1">
              <a:lnSpc>
                <a:spcPct val="110000"/>
              </a:lnSpc>
            </a:pPr>
            <a:r>
              <a:rPr lang="en-US" altLang="zh-CN" b="1">
                <a:solidFill>
                  <a:srgbClr val="0000CC"/>
                </a:solidFill>
                <a:latin typeface="宋体" pitchFamily="2" charset="-122"/>
              </a:rPr>
              <a:t>2.</a:t>
            </a:r>
            <a:r>
              <a:rPr lang="zh-CN" altLang="en-US" b="1">
                <a:solidFill>
                  <a:srgbClr val="0000CC"/>
                </a:solidFill>
                <a:latin typeface="宋体" pitchFamily="2" charset="-122"/>
              </a:rPr>
              <a:t>数据结构课程主要研究以下三方面的内容，它们是（ ）。</a:t>
            </a:r>
          </a:p>
          <a:p>
            <a:pPr eaLnBrk="1" hangingPunct="1">
              <a:lnSpc>
                <a:spcPct val="110000"/>
              </a:lnSpc>
            </a:pPr>
            <a:r>
              <a:rPr lang="zh-CN" altLang="en-US" b="1">
                <a:solidFill>
                  <a:srgbClr val="0000CC"/>
                </a:solidFill>
                <a:latin typeface="宋体" pitchFamily="2" charset="-122"/>
              </a:rPr>
              <a:t>  </a:t>
            </a:r>
            <a:r>
              <a:rPr lang="en-US" altLang="zh-CN" b="1">
                <a:solidFill>
                  <a:srgbClr val="0000CC"/>
                </a:solidFill>
                <a:latin typeface="宋体" pitchFamily="2" charset="-122"/>
              </a:rPr>
              <a:t>A</a:t>
            </a:r>
            <a:r>
              <a:rPr lang="zh-CN" altLang="en-US" b="1">
                <a:solidFill>
                  <a:srgbClr val="0000CC"/>
                </a:solidFill>
                <a:latin typeface="宋体" pitchFamily="2" charset="-122"/>
              </a:rPr>
              <a:t>）数据、数据元素、数据类型</a:t>
            </a:r>
          </a:p>
          <a:p>
            <a:pPr eaLnBrk="1" hangingPunct="1">
              <a:lnSpc>
                <a:spcPct val="110000"/>
              </a:lnSpc>
            </a:pPr>
            <a:r>
              <a:rPr lang="zh-CN" altLang="en-US" b="1">
                <a:solidFill>
                  <a:srgbClr val="0000CC"/>
                </a:solidFill>
                <a:latin typeface="宋体" pitchFamily="2" charset="-122"/>
              </a:rPr>
              <a:t>  </a:t>
            </a:r>
            <a:r>
              <a:rPr lang="en-US" altLang="zh-CN" b="1">
                <a:solidFill>
                  <a:srgbClr val="0000CC"/>
                </a:solidFill>
                <a:latin typeface="宋体" pitchFamily="2" charset="-122"/>
              </a:rPr>
              <a:t>B</a:t>
            </a:r>
            <a:r>
              <a:rPr lang="zh-CN" altLang="en-US" b="1">
                <a:solidFill>
                  <a:srgbClr val="0000CC"/>
                </a:solidFill>
                <a:latin typeface="宋体" pitchFamily="2" charset="-122"/>
              </a:rPr>
              <a:t>）数据元素、数据类型、算法实现</a:t>
            </a:r>
          </a:p>
          <a:p>
            <a:pPr eaLnBrk="1" hangingPunct="1">
              <a:lnSpc>
                <a:spcPct val="110000"/>
              </a:lnSpc>
            </a:pPr>
            <a:r>
              <a:rPr lang="zh-CN" altLang="en-US" b="1">
                <a:solidFill>
                  <a:srgbClr val="0000CC"/>
                </a:solidFill>
                <a:latin typeface="宋体" pitchFamily="2" charset="-122"/>
              </a:rPr>
              <a:t>  </a:t>
            </a:r>
            <a:r>
              <a:rPr lang="en-US" altLang="zh-CN" b="1">
                <a:solidFill>
                  <a:srgbClr val="0000CC"/>
                </a:solidFill>
                <a:latin typeface="宋体" pitchFamily="2" charset="-122"/>
              </a:rPr>
              <a:t>C</a:t>
            </a:r>
            <a:r>
              <a:rPr lang="zh-CN" altLang="en-US" b="1">
                <a:solidFill>
                  <a:srgbClr val="0000CC"/>
                </a:solidFill>
                <a:latin typeface="宋体" pitchFamily="2" charset="-122"/>
              </a:rPr>
              <a:t>）数据元素、数据的逻辑结构、数据的存储结构</a:t>
            </a:r>
          </a:p>
          <a:p>
            <a:pPr eaLnBrk="1" hangingPunct="1">
              <a:lnSpc>
                <a:spcPct val="110000"/>
              </a:lnSpc>
            </a:pPr>
            <a:r>
              <a:rPr lang="zh-CN" altLang="en-US" b="1">
                <a:solidFill>
                  <a:srgbClr val="0000CC"/>
                </a:solidFill>
                <a:latin typeface="宋体" pitchFamily="2" charset="-122"/>
              </a:rPr>
              <a:t>  </a:t>
            </a:r>
            <a:r>
              <a:rPr lang="en-US" altLang="zh-CN" b="1">
                <a:solidFill>
                  <a:srgbClr val="0000CC"/>
                </a:solidFill>
                <a:latin typeface="宋体" pitchFamily="2" charset="-122"/>
              </a:rPr>
              <a:t>D</a:t>
            </a:r>
            <a:r>
              <a:rPr lang="zh-CN" altLang="en-US" b="1">
                <a:solidFill>
                  <a:srgbClr val="0000CC"/>
                </a:solidFill>
                <a:latin typeface="宋体" pitchFamily="2" charset="-122"/>
              </a:rPr>
              <a:t>）数据的逻辑结构、数据的存储结构、数据的运算</a:t>
            </a:r>
            <a:endParaRPr lang="en-US" altLang="zh-CN" b="1">
              <a:solidFill>
                <a:srgbClr val="0000CC"/>
              </a:solidFill>
              <a:latin typeface="宋体" pitchFamily="2" charset="-122"/>
            </a:endParaRPr>
          </a:p>
          <a:p>
            <a:pPr eaLnBrk="1" hangingPunct="1">
              <a:lnSpc>
                <a:spcPct val="110000"/>
              </a:lnSpc>
            </a:pPr>
            <a:r>
              <a:rPr lang="en-US" altLang="zh-CN" b="1">
                <a:solidFill>
                  <a:srgbClr val="0000CC"/>
                </a:solidFill>
                <a:latin typeface="宋体" pitchFamily="2" charset="-122"/>
              </a:rPr>
              <a:t>3.</a:t>
            </a:r>
            <a:r>
              <a:rPr lang="zh-CN" altLang="en-US" b="1">
                <a:solidFill>
                  <a:srgbClr val="0000CC"/>
                </a:solidFill>
                <a:latin typeface="宋体" pitchFamily="2" charset="-122"/>
              </a:rPr>
              <a:t>如果某数据结构的数据元素的集合为</a:t>
            </a:r>
            <a:r>
              <a:rPr lang="en-US" altLang="zh-CN" b="1">
                <a:solidFill>
                  <a:srgbClr val="0000CC"/>
                </a:solidFill>
                <a:latin typeface="宋体" pitchFamily="2" charset="-122"/>
              </a:rPr>
              <a:t>S</a:t>
            </a:r>
            <a:r>
              <a:rPr lang="zh-CN" altLang="en-US" b="1">
                <a:solidFill>
                  <a:srgbClr val="0000CC"/>
                </a:solidFill>
                <a:latin typeface="宋体" pitchFamily="2" charset="-122"/>
              </a:rPr>
              <a:t>＝</a:t>
            </a:r>
            <a:r>
              <a:rPr lang="en-US" altLang="zh-CN" b="1">
                <a:solidFill>
                  <a:srgbClr val="0000CC"/>
                </a:solidFill>
                <a:latin typeface="宋体" pitchFamily="2" charset="-122"/>
              </a:rPr>
              <a:t>{A</a:t>
            </a:r>
            <a:r>
              <a:rPr lang="zh-CN" altLang="en-US" b="1">
                <a:solidFill>
                  <a:srgbClr val="0000CC"/>
                </a:solidFill>
                <a:latin typeface="宋体" pitchFamily="2" charset="-122"/>
              </a:rPr>
              <a:t>，</a:t>
            </a:r>
            <a:r>
              <a:rPr lang="en-US" altLang="zh-CN" b="1">
                <a:solidFill>
                  <a:srgbClr val="0000CC"/>
                </a:solidFill>
                <a:latin typeface="宋体" pitchFamily="2" charset="-122"/>
              </a:rPr>
              <a:t>B</a:t>
            </a:r>
            <a:r>
              <a:rPr lang="zh-CN" altLang="en-US" b="1">
                <a:solidFill>
                  <a:srgbClr val="0000CC"/>
                </a:solidFill>
                <a:latin typeface="宋体" pitchFamily="2" charset="-122"/>
              </a:rPr>
              <a:t>，</a:t>
            </a:r>
            <a:r>
              <a:rPr lang="en-US" altLang="zh-CN" b="1">
                <a:solidFill>
                  <a:srgbClr val="0000CC"/>
                </a:solidFill>
                <a:latin typeface="宋体" pitchFamily="2" charset="-122"/>
              </a:rPr>
              <a:t>C</a:t>
            </a:r>
            <a:r>
              <a:rPr lang="zh-CN" altLang="en-US" b="1">
                <a:solidFill>
                  <a:srgbClr val="0000CC"/>
                </a:solidFill>
                <a:latin typeface="宋体" pitchFamily="2" charset="-122"/>
              </a:rPr>
              <a:t>，</a:t>
            </a:r>
            <a:r>
              <a:rPr lang="en-US" altLang="zh-CN" b="1">
                <a:solidFill>
                  <a:srgbClr val="0000CC"/>
                </a:solidFill>
                <a:latin typeface="宋体" pitchFamily="2" charset="-122"/>
              </a:rPr>
              <a:t>D</a:t>
            </a:r>
            <a:r>
              <a:rPr lang="zh-CN" altLang="en-US" b="1">
                <a:solidFill>
                  <a:srgbClr val="0000CC"/>
                </a:solidFill>
                <a:latin typeface="宋体" pitchFamily="2" charset="-122"/>
              </a:rPr>
              <a:t>，</a:t>
            </a:r>
            <a:r>
              <a:rPr lang="en-US" altLang="zh-CN" b="1">
                <a:solidFill>
                  <a:srgbClr val="0000CC"/>
                </a:solidFill>
                <a:latin typeface="宋体" pitchFamily="2" charset="-122"/>
              </a:rPr>
              <a:t>E</a:t>
            </a:r>
            <a:r>
              <a:rPr lang="zh-CN" altLang="en-US" b="1">
                <a:solidFill>
                  <a:srgbClr val="0000CC"/>
                </a:solidFill>
                <a:latin typeface="宋体" pitchFamily="2" charset="-122"/>
              </a:rPr>
              <a:t>，</a:t>
            </a:r>
            <a:r>
              <a:rPr lang="en-US" altLang="zh-CN" b="1">
                <a:solidFill>
                  <a:srgbClr val="0000CC"/>
                </a:solidFill>
                <a:latin typeface="宋体" pitchFamily="2" charset="-122"/>
              </a:rPr>
              <a:t>F</a:t>
            </a:r>
            <a:r>
              <a:rPr lang="zh-CN" altLang="en-US" b="1">
                <a:solidFill>
                  <a:srgbClr val="0000CC"/>
                </a:solidFill>
                <a:latin typeface="宋体" pitchFamily="2" charset="-122"/>
              </a:rPr>
              <a:t>，</a:t>
            </a:r>
            <a:r>
              <a:rPr lang="en-US" altLang="zh-CN" b="1">
                <a:solidFill>
                  <a:srgbClr val="0000CC"/>
                </a:solidFill>
                <a:latin typeface="宋体" pitchFamily="2" charset="-122"/>
              </a:rPr>
              <a:t>G}</a:t>
            </a:r>
            <a:r>
              <a:rPr lang="zh-CN" altLang="en-US" b="1">
                <a:solidFill>
                  <a:srgbClr val="0000CC"/>
                </a:solidFill>
                <a:latin typeface="宋体" pitchFamily="2" charset="-122"/>
              </a:rPr>
              <a:t>，数据元素之间的关系为</a:t>
            </a:r>
            <a:r>
              <a:rPr lang="en-US" altLang="zh-CN" b="1">
                <a:solidFill>
                  <a:srgbClr val="0000CC"/>
                </a:solidFill>
                <a:latin typeface="宋体" pitchFamily="2" charset="-122"/>
              </a:rPr>
              <a:t>R</a:t>
            </a:r>
            <a:r>
              <a:rPr lang="zh-CN" altLang="en-US" b="1">
                <a:solidFill>
                  <a:srgbClr val="0000CC"/>
                </a:solidFill>
                <a:latin typeface="宋体" pitchFamily="2" charset="-122"/>
              </a:rPr>
              <a:t>＝</a:t>
            </a:r>
            <a:r>
              <a:rPr lang="en-US" altLang="zh-CN" b="1">
                <a:solidFill>
                  <a:srgbClr val="0000CC"/>
                </a:solidFill>
                <a:latin typeface="宋体" pitchFamily="2" charset="-122"/>
              </a:rPr>
              <a:t>{</a:t>
            </a:r>
            <a:r>
              <a:rPr lang="zh-CN" altLang="en-US" b="1">
                <a:solidFill>
                  <a:srgbClr val="0000CC"/>
                </a:solidFill>
                <a:latin typeface="宋体" pitchFamily="2" charset="-122"/>
              </a:rPr>
              <a:t>＜</a:t>
            </a:r>
            <a:r>
              <a:rPr lang="en-US" altLang="zh-CN" b="1">
                <a:solidFill>
                  <a:srgbClr val="0000CC"/>
                </a:solidFill>
                <a:latin typeface="宋体" pitchFamily="2" charset="-122"/>
              </a:rPr>
              <a:t>A</a:t>
            </a:r>
            <a:r>
              <a:rPr lang="zh-CN" altLang="en-US" b="1">
                <a:solidFill>
                  <a:srgbClr val="0000CC"/>
                </a:solidFill>
                <a:latin typeface="宋体" pitchFamily="2" charset="-122"/>
              </a:rPr>
              <a:t>，</a:t>
            </a:r>
            <a:r>
              <a:rPr lang="en-US" altLang="zh-CN" b="1">
                <a:solidFill>
                  <a:srgbClr val="0000CC"/>
                </a:solidFill>
                <a:latin typeface="宋体" pitchFamily="2" charset="-122"/>
              </a:rPr>
              <a:t>D</a:t>
            </a:r>
            <a:r>
              <a:rPr lang="zh-CN" altLang="en-US" b="1">
                <a:solidFill>
                  <a:srgbClr val="0000CC"/>
                </a:solidFill>
                <a:latin typeface="宋体" pitchFamily="2" charset="-122"/>
              </a:rPr>
              <a:t>＞，＜</a:t>
            </a:r>
            <a:r>
              <a:rPr lang="en-US" altLang="zh-CN" b="1">
                <a:solidFill>
                  <a:srgbClr val="0000CC"/>
                </a:solidFill>
                <a:latin typeface="宋体" pitchFamily="2" charset="-122"/>
              </a:rPr>
              <a:t>A</a:t>
            </a:r>
            <a:r>
              <a:rPr lang="zh-CN" altLang="en-US" b="1">
                <a:solidFill>
                  <a:srgbClr val="0000CC"/>
                </a:solidFill>
                <a:latin typeface="宋体" pitchFamily="2" charset="-122"/>
              </a:rPr>
              <a:t>，</a:t>
            </a:r>
            <a:r>
              <a:rPr lang="en-US" altLang="zh-CN" b="1">
                <a:solidFill>
                  <a:srgbClr val="0000CC"/>
                </a:solidFill>
                <a:latin typeface="宋体" pitchFamily="2" charset="-122"/>
              </a:rPr>
              <a:t>G</a:t>
            </a:r>
            <a:r>
              <a:rPr lang="zh-CN" altLang="en-US" b="1">
                <a:solidFill>
                  <a:srgbClr val="0000CC"/>
                </a:solidFill>
                <a:latin typeface="宋体" pitchFamily="2" charset="-122"/>
              </a:rPr>
              <a:t>＞，＜</a:t>
            </a:r>
            <a:r>
              <a:rPr lang="en-US" altLang="zh-CN" b="1">
                <a:solidFill>
                  <a:srgbClr val="0000CC"/>
                </a:solidFill>
                <a:latin typeface="宋体" pitchFamily="2" charset="-122"/>
              </a:rPr>
              <a:t>D</a:t>
            </a:r>
            <a:r>
              <a:rPr lang="zh-CN" altLang="en-US" b="1">
                <a:solidFill>
                  <a:srgbClr val="0000CC"/>
                </a:solidFill>
                <a:latin typeface="宋体" pitchFamily="2" charset="-122"/>
              </a:rPr>
              <a:t>，</a:t>
            </a:r>
            <a:r>
              <a:rPr lang="en-US" altLang="zh-CN" b="1">
                <a:solidFill>
                  <a:srgbClr val="0000CC"/>
                </a:solidFill>
                <a:latin typeface="宋体" pitchFamily="2" charset="-122"/>
              </a:rPr>
              <a:t>B</a:t>
            </a:r>
            <a:r>
              <a:rPr lang="zh-CN" altLang="en-US" b="1">
                <a:solidFill>
                  <a:srgbClr val="0000CC"/>
                </a:solidFill>
                <a:latin typeface="宋体" pitchFamily="2" charset="-122"/>
              </a:rPr>
              <a:t>＞，＜</a:t>
            </a:r>
            <a:r>
              <a:rPr lang="en-US" altLang="zh-CN" b="1">
                <a:solidFill>
                  <a:srgbClr val="0000CC"/>
                </a:solidFill>
                <a:latin typeface="宋体" pitchFamily="2" charset="-122"/>
              </a:rPr>
              <a:t>D</a:t>
            </a:r>
            <a:r>
              <a:rPr lang="zh-CN" altLang="en-US" b="1">
                <a:solidFill>
                  <a:srgbClr val="0000CC"/>
                </a:solidFill>
                <a:latin typeface="宋体" pitchFamily="2" charset="-122"/>
              </a:rPr>
              <a:t>，</a:t>
            </a:r>
            <a:r>
              <a:rPr lang="en-US" altLang="zh-CN" b="1">
                <a:solidFill>
                  <a:srgbClr val="0000CC"/>
                </a:solidFill>
                <a:latin typeface="宋体" pitchFamily="2" charset="-122"/>
              </a:rPr>
              <a:t>C</a:t>
            </a:r>
            <a:r>
              <a:rPr lang="zh-CN" altLang="en-US" b="1">
                <a:solidFill>
                  <a:srgbClr val="0000CC"/>
                </a:solidFill>
                <a:latin typeface="宋体" pitchFamily="2" charset="-122"/>
              </a:rPr>
              <a:t>＞，＜</a:t>
            </a:r>
            <a:r>
              <a:rPr lang="en-US" altLang="zh-CN" b="1">
                <a:solidFill>
                  <a:srgbClr val="0000CC"/>
                </a:solidFill>
                <a:latin typeface="宋体" pitchFamily="2" charset="-122"/>
              </a:rPr>
              <a:t>G</a:t>
            </a:r>
            <a:r>
              <a:rPr lang="zh-CN" altLang="en-US" b="1">
                <a:solidFill>
                  <a:srgbClr val="0000CC"/>
                </a:solidFill>
                <a:latin typeface="宋体" pitchFamily="2" charset="-122"/>
              </a:rPr>
              <a:t>，</a:t>
            </a:r>
            <a:r>
              <a:rPr lang="en-US" altLang="zh-CN" b="1">
                <a:solidFill>
                  <a:srgbClr val="0000CC"/>
                </a:solidFill>
                <a:latin typeface="宋体" pitchFamily="2" charset="-122"/>
              </a:rPr>
              <a:t>E</a:t>
            </a:r>
            <a:r>
              <a:rPr lang="zh-CN" altLang="en-US" b="1">
                <a:solidFill>
                  <a:srgbClr val="0000CC"/>
                </a:solidFill>
                <a:latin typeface="宋体" pitchFamily="2" charset="-122"/>
              </a:rPr>
              <a:t>＞，＜</a:t>
            </a:r>
            <a:r>
              <a:rPr lang="en-US" altLang="zh-CN" b="1">
                <a:solidFill>
                  <a:srgbClr val="0000CC"/>
                </a:solidFill>
                <a:latin typeface="宋体" pitchFamily="2" charset="-122"/>
              </a:rPr>
              <a:t>G</a:t>
            </a:r>
            <a:r>
              <a:rPr lang="zh-CN" altLang="en-US" b="1">
                <a:solidFill>
                  <a:srgbClr val="0000CC"/>
                </a:solidFill>
                <a:latin typeface="宋体" pitchFamily="2" charset="-122"/>
              </a:rPr>
              <a:t>，</a:t>
            </a:r>
            <a:r>
              <a:rPr lang="en-US" altLang="zh-CN" b="1">
                <a:solidFill>
                  <a:srgbClr val="0000CC"/>
                </a:solidFill>
                <a:latin typeface="宋体" pitchFamily="2" charset="-122"/>
              </a:rPr>
              <a:t>F</a:t>
            </a:r>
            <a:r>
              <a:rPr lang="zh-CN" altLang="en-US" b="1">
                <a:solidFill>
                  <a:srgbClr val="0000CC"/>
                </a:solidFill>
                <a:latin typeface="宋体" pitchFamily="2" charset="-122"/>
              </a:rPr>
              <a:t>＞</a:t>
            </a:r>
            <a:r>
              <a:rPr lang="en-US" altLang="zh-CN" b="1">
                <a:solidFill>
                  <a:srgbClr val="0000CC"/>
                </a:solidFill>
                <a:latin typeface="宋体" pitchFamily="2" charset="-122"/>
              </a:rPr>
              <a:t>}</a:t>
            </a:r>
            <a:r>
              <a:rPr lang="zh-CN" altLang="en-US" b="1">
                <a:solidFill>
                  <a:srgbClr val="0000CC"/>
                </a:solidFill>
                <a:latin typeface="宋体" pitchFamily="2" charset="-122"/>
              </a:rPr>
              <a:t>，则该数据结构是一种</a:t>
            </a:r>
            <a:r>
              <a:rPr lang="en-US" altLang="zh-CN" b="1">
                <a:solidFill>
                  <a:srgbClr val="0000CC"/>
                </a:solidFill>
                <a:latin typeface="宋体" pitchFamily="2" charset="-122"/>
              </a:rPr>
              <a:t>(   )</a:t>
            </a:r>
            <a:r>
              <a:rPr lang="zh-CN" altLang="en-US" b="1">
                <a:solidFill>
                  <a:srgbClr val="0000CC"/>
                </a:solidFill>
                <a:latin typeface="宋体" pitchFamily="2" charset="-122"/>
              </a:rPr>
              <a:t>。</a:t>
            </a:r>
          </a:p>
          <a:p>
            <a:pPr eaLnBrk="1" hangingPunct="1">
              <a:lnSpc>
                <a:spcPct val="110000"/>
              </a:lnSpc>
            </a:pPr>
            <a:r>
              <a:rPr lang="en-US" altLang="zh-CN" b="1">
                <a:solidFill>
                  <a:srgbClr val="0000CC"/>
                </a:solidFill>
                <a:latin typeface="宋体" pitchFamily="2" charset="-122"/>
              </a:rPr>
              <a:t>(A)</a:t>
            </a:r>
            <a:r>
              <a:rPr lang="zh-CN" altLang="en-US" b="1">
                <a:solidFill>
                  <a:srgbClr val="0000CC"/>
                </a:solidFill>
                <a:latin typeface="宋体" pitchFamily="2" charset="-122"/>
              </a:rPr>
              <a:t>线性结构    </a:t>
            </a:r>
            <a:r>
              <a:rPr lang="en-US" altLang="zh-CN" b="1">
                <a:solidFill>
                  <a:srgbClr val="0000CC"/>
                </a:solidFill>
                <a:latin typeface="宋体" pitchFamily="2" charset="-122"/>
              </a:rPr>
              <a:t>(B)</a:t>
            </a:r>
            <a:r>
              <a:rPr lang="zh-CN" altLang="en-US" b="1">
                <a:solidFill>
                  <a:srgbClr val="0000CC"/>
                </a:solidFill>
                <a:latin typeface="宋体" pitchFamily="2" charset="-122"/>
              </a:rPr>
              <a:t>树结构    </a:t>
            </a:r>
            <a:r>
              <a:rPr lang="en-US" altLang="zh-CN" b="1">
                <a:solidFill>
                  <a:srgbClr val="0000CC"/>
                </a:solidFill>
                <a:latin typeface="宋体" pitchFamily="2" charset="-122"/>
              </a:rPr>
              <a:t>(C)</a:t>
            </a:r>
            <a:r>
              <a:rPr lang="zh-CN" altLang="en-US" b="1">
                <a:solidFill>
                  <a:srgbClr val="0000CC"/>
                </a:solidFill>
                <a:latin typeface="宋体" pitchFamily="2" charset="-122"/>
              </a:rPr>
              <a:t>图结构    </a:t>
            </a:r>
            <a:r>
              <a:rPr lang="en-US" altLang="zh-CN" b="1">
                <a:solidFill>
                  <a:srgbClr val="0000CC"/>
                </a:solidFill>
                <a:latin typeface="宋体" pitchFamily="2" charset="-122"/>
              </a:rPr>
              <a:t>(D)</a:t>
            </a:r>
            <a:r>
              <a:rPr lang="zh-CN" altLang="en-US" b="1">
                <a:solidFill>
                  <a:srgbClr val="0000CC"/>
                </a:solidFill>
                <a:latin typeface="宋体" pitchFamily="2" charset="-122"/>
              </a:rPr>
              <a:t>集合结构</a:t>
            </a:r>
          </a:p>
        </p:txBody>
      </p:sp>
      <p:sp>
        <p:nvSpPr>
          <p:cNvPr id="54276" name="Text Box 4"/>
          <p:cNvSpPr txBox="1">
            <a:spLocks noChangeArrowheads="1"/>
          </p:cNvSpPr>
          <p:nvPr/>
        </p:nvSpPr>
        <p:spPr bwMode="auto">
          <a:xfrm>
            <a:off x="5410200" y="6238875"/>
            <a:ext cx="3200400" cy="4667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800000"/>
                </a:solidFill>
              </a:rPr>
              <a:t>1.C,A  2.D  3. 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33400" y="762000"/>
            <a:ext cx="807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81923" name="Text Box 3"/>
          <p:cNvSpPr txBox="1">
            <a:spLocks noChangeArrowheads="1"/>
          </p:cNvSpPr>
          <p:nvPr/>
        </p:nvSpPr>
        <p:spPr bwMode="auto">
          <a:xfrm>
            <a:off x="381000" y="304800"/>
            <a:ext cx="8382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0000"/>
              </a:spcBef>
              <a:spcAft>
                <a:spcPct val="20000"/>
              </a:spcAft>
            </a:pPr>
            <a:r>
              <a:rPr lang="zh-CN" altLang="en-US" sz="2800" b="1" u="sng" dirty="0">
                <a:solidFill>
                  <a:srgbClr val="800000"/>
                </a:solidFill>
                <a:latin typeface="黑体" pitchFamily="49" charset="-122"/>
                <a:ea typeface="黑体" pitchFamily="49" charset="-122"/>
              </a:rPr>
              <a:t>课堂练习</a:t>
            </a:r>
            <a:r>
              <a:rPr lang="en-US" altLang="zh-CN" sz="2800" b="1" u="sng" dirty="0">
                <a:solidFill>
                  <a:srgbClr val="800000"/>
                </a:solidFill>
                <a:latin typeface="黑体" pitchFamily="49" charset="-122"/>
                <a:ea typeface="黑体" pitchFamily="49" charset="-122"/>
              </a:rPr>
              <a:t>:</a:t>
            </a:r>
          </a:p>
          <a:p>
            <a:pPr eaLnBrk="1" hangingPunct="1">
              <a:lnSpc>
                <a:spcPct val="110000"/>
              </a:lnSpc>
            </a:pPr>
            <a:r>
              <a:rPr lang="en-US" altLang="zh-CN" b="1" dirty="0">
                <a:solidFill>
                  <a:srgbClr val="0000CC"/>
                </a:solidFill>
                <a:latin typeface="宋体" pitchFamily="2" charset="-122"/>
              </a:rPr>
              <a:t>4.</a:t>
            </a:r>
            <a:r>
              <a:rPr lang="zh-CN" altLang="en-US" b="1" dirty="0">
                <a:solidFill>
                  <a:srgbClr val="0000CC"/>
                </a:solidFill>
                <a:latin typeface="宋体" pitchFamily="2" charset="-122"/>
              </a:rPr>
              <a:t>算法分析的目的是（　）。</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A)</a:t>
            </a:r>
            <a:r>
              <a:rPr lang="zh-CN" altLang="en-US" b="1" dirty="0">
                <a:solidFill>
                  <a:srgbClr val="0000CC"/>
                </a:solidFill>
                <a:latin typeface="宋体" pitchFamily="2" charset="-122"/>
              </a:rPr>
              <a:t>找出数据结构的合理性  </a:t>
            </a:r>
            <a:r>
              <a:rPr lang="en-US" altLang="zh-CN" b="1" dirty="0">
                <a:solidFill>
                  <a:srgbClr val="0000CC"/>
                </a:solidFill>
                <a:latin typeface="宋体" pitchFamily="2" charset="-122"/>
              </a:rPr>
              <a:t>B)</a:t>
            </a:r>
            <a:r>
              <a:rPr lang="zh-CN" altLang="en-US" b="1" dirty="0">
                <a:solidFill>
                  <a:srgbClr val="0000CC"/>
                </a:solidFill>
                <a:latin typeface="宋体" pitchFamily="2" charset="-122"/>
              </a:rPr>
              <a:t>研究算法中的输入</a:t>
            </a:r>
            <a:r>
              <a:rPr lang="en-US" altLang="zh-CN" b="1" dirty="0">
                <a:solidFill>
                  <a:srgbClr val="0000CC"/>
                </a:solidFill>
                <a:latin typeface="宋体" pitchFamily="2" charset="-122"/>
              </a:rPr>
              <a:t>/</a:t>
            </a:r>
            <a:r>
              <a:rPr lang="zh-CN" altLang="en-US" b="1" dirty="0">
                <a:solidFill>
                  <a:srgbClr val="0000CC"/>
                </a:solidFill>
                <a:latin typeface="宋体" pitchFamily="2" charset="-122"/>
              </a:rPr>
              <a:t>输出关系</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C)</a:t>
            </a:r>
            <a:r>
              <a:rPr lang="zh-CN" altLang="en-US" b="1" dirty="0">
                <a:solidFill>
                  <a:srgbClr val="0000CC"/>
                </a:solidFill>
                <a:latin typeface="宋体" pitchFamily="2" charset="-122"/>
              </a:rPr>
              <a:t>分析算法的易读性      </a:t>
            </a:r>
            <a:r>
              <a:rPr lang="en-US" altLang="zh-CN" b="1" dirty="0">
                <a:solidFill>
                  <a:srgbClr val="0000CC"/>
                </a:solidFill>
                <a:latin typeface="宋体" pitchFamily="2" charset="-122"/>
              </a:rPr>
              <a:t>D)</a:t>
            </a:r>
            <a:r>
              <a:rPr lang="zh-CN" altLang="en-US" b="1" dirty="0">
                <a:solidFill>
                  <a:srgbClr val="0000CC"/>
                </a:solidFill>
                <a:latin typeface="宋体" pitchFamily="2" charset="-122"/>
              </a:rPr>
              <a:t>分析算法的效率以求改进</a:t>
            </a:r>
            <a:endParaRPr lang="en-US" altLang="zh-CN" b="1" dirty="0">
              <a:solidFill>
                <a:srgbClr val="0000CC"/>
              </a:solidFill>
              <a:latin typeface="宋体" pitchFamily="2" charset="-122"/>
            </a:endParaRPr>
          </a:p>
          <a:p>
            <a:pPr eaLnBrk="1" hangingPunct="1">
              <a:lnSpc>
                <a:spcPct val="110000"/>
              </a:lnSpc>
            </a:pPr>
            <a:r>
              <a:rPr lang="en-US" altLang="zh-CN" b="1" dirty="0">
                <a:solidFill>
                  <a:srgbClr val="0000CC"/>
                </a:solidFill>
                <a:latin typeface="宋体" pitchFamily="2" charset="-122"/>
              </a:rPr>
              <a:t>5.</a:t>
            </a:r>
            <a:r>
              <a:rPr lang="zh-CN" altLang="en-US" b="1" dirty="0">
                <a:solidFill>
                  <a:srgbClr val="0000CC"/>
                </a:solidFill>
                <a:latin typeface="宋体" pitchFamily="2" charset="-122"/>
              </a:rPr>
              <a:t>计算机算法是指</a:t>
            </a:r>
            <a:r>
              <a:rPr lang="en-US" altLang="zh-CN" b="1" dirty="0">
                <a:solidFill>
                  <a:srgbClr val="0000CC"/>
                </a:solidFill>
                <a:latin typeface="宋体" pitchFamily="2" charset="-122"/>
              </a:rPr>
              <a:t>(  )</a:t>
            </a:r>
            <a:r>
              <a:rPr lang="zh-CN" altLang="en-US" b="1" dirty="0">
                <a:solidFill>
                  <a:srgbClr val="0000CC"/>
                </a:solidFill>
                <a:latin typeface="宋体" pitchFamily="2" charset="-122"/>
              </a:rPr>
              <a:t>。</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A)</a:t>
            </a:r>
            <a:r>
              <a:rPr lang="zh-CN" altLang="en-US" b="1" dirty="0">
                <a:solidFill>
                  <a:srgbClr val="0000CC"/>
                </a:solidFill>
                <a:latin typeface="宋体" pitchFamily="2" charset="-122"/>
              </a:rPr>
              <a:t>计算方法     </a:t>
            </a:r>
            <a:r>
              <a:rPr lang="en-US" altLang="zh-CN" b="1" dirty="0">
                <a:solidFill>
                  <a:srgbClr val="0000CC"/>
                </a:solidFill>
                <a:latin typeface="宋体" pitchFamily="2" charset="-122"/>
              </a:rPr>
              <a:t>B)</a:t>
            </a:r>
            <a:r>
              <a:rPr lang="zh-CN" altLang="en-US" b="1" dirty="0">
                <a:solidFill>
                  <a:srgbClr val="0000CC"/>
                </a:solidFill>
                <a:latin typeface="宋体" pitchFamily="2" charset="-122"/>
              </a:rPr>
              <a:t>排序方法     </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C)</a:t>
            </a:r>
            <a:r>
              <a:rPr lang="zh-CN" altLang="en-US" b="1" dirty="0">
                <a:solidFill>
                  <a:srgbClr val="0000CC"/>
                </a:solidFill>
                <a:latin typeface="宋体" pitchFamily="2" charset="-122"/>
              </a:rPr>
              <a:t>调度方法     </a:t>
            </a:r>
            <a:r>
              <a:rPr lang="en-US" altLang="zh-CN" b="1" dirty="0">
                <a:solidFill>
                  <a:srgbClr val="0000CC"/>
                </a:solidFill>
                <a:latin typeface="宋体" pitchFamily="2" charset="-122"/>
              </a:rPr>
              <a:t>D)</a:t>
            </a:r>
            <a:r>
              <a:rPr lang="zh-CN" altLang="en-US" b="1" dirty="0">
                <a:solidFill>
                  <a:srgbClr val="0000CC"/>
                </a:solidFill>
                <a:latin typeface="宋体" pitchFamily="2" charset="-122"/>
              </a:rPr>
              <a:t>解决问题步骤的有限序列</a:t>
            </a:r>
            <a:endParaRPr lang="en-US" altLang="zh-CN" b="1" dirty="0">
              <a:solidFill>
                <a:srgbClr val="0000CC"/>
              </a:solidFill>
              <a:latin typeface="宋体" pitchFamily="2" charset="-122"/>
            </a:endParaRPr>
          </a:p>
          <a:p>
            <a:pPr eaLnBrk="1" hangingPunct="1">
              <a:lnSpc>
                <a:spcPct val="110000"/>
              </a:lnSpc>
            </a:pPr>
            <a:r>
              <a:rPr lang="en-US" altLang="zh-CN" b="1" dirty="0">
                <a:solidFill>
                  <a:srgbClr val="0000CC"/>
                </a:solidFill>
                <a:latin typeface="宋体" pitchFamily="2" charset="-122"/>
              </a:rPr>
              <a:t>6.</a:t>
            </a:r>
            <a:r>
              <a:rPr lang="zh-CN" altLang="en-US" b="1" dirty="0">
                <a:solidFill>
                  <a:srgbClr val="0000CC"/>
                </a:solidFill>
                <a:latin typeface="宋体" pitchFamily="2" charset="-122"/>
              </a:rPr>
              <a:t>计算机算法必须具备输入、输出和（　）等五个特性。</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A</a:t>
            </a:r>
            <a:r>
              <a:rPr lang="zh-CN" altLang="en-US" b="1" dirty="0">
                <a:solidFill>
                  <a:srgbClr val="0000CC"/>
                </a:solidFill>
                <a:latin typeface="宋体" pitchFamily="2" charset="-122"/>
              </a:rPr>
              <a:t>）可行性、可移植性和可扩充性</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B</a:t>
            </a:r>
            <a:r>
              <a:rPr lang="zh-CN" altLang="en-US" b="1" dirty="0">
                <a:solidFill>
                  <a:srgbClr val="0000CC"/>
                </a:solidFill>
                <a:latin typeface="宋体" pitchFamily="2" charset="-122"/>
              </a:rPr>
              <a:t>）可行性、确定性和有限性</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C</a:t>
            </a:r>
            <a:r>
              <a:rPr lang="zh-CN" altLang="en-US" b="1" dirty="0">
                <a:solidFill>
                  <a:srgbClr val="0000CC"/>
                </a:solidFill>
                <a:latin typeface="宋体" pitchFamily="2" charset="-122"/>
              </a:rPr>
              <a:t>）确定性、稳定性和有限性</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D</a:t>
            </a:r>
            <a:r>
              <a:rPr lang="zh-CN" altLang="en-US" b="1" dirty="0">
                <a:solidFill>
                  <a:srgbClr val="0000CC"/>
                </a:solidFill>
                <a:latin typeface="宋体" pitchFamily="2" charset="-122"/>
              </a:rPr>
              <a:t>）易读性、稳定性和安全性</a:t>
            </a:r>
          </a:p>
          <a:p>
            <a:pPr eaLnBrk="1" hangingPunct="1">
              <a:lnSpc>
                <a:spcPct val="110000"/>
              </a:lnSpc>
            </a:pPr>
            <a:r>
              <a:rPr lang="en-US" altLang="zh-CN" b="1" dirty="0">
                <a:solidFill>
                  <a:srgbClr val="0000CC"/>
                </a:solidFill>
                <a:latin typeface="宋体" pitchFamily="2" charset="-122"/>
              </a:rPr>
              <a:t>7.</a:t>
            </a:r>
            <a:r>
              <a:rPr lang="zh-CN" altLang="en-US" b="1" dirty="0">
                <a:solidFill>
                  <a:srgbClr val="0000CC"/>
                </a:solidFill>
                <a:latin typeface="宋体" pitchFamily="2" charset="-122"/>
              </a:rPr>
              <a:t>在以下的复杂度量级中，量级最低的是（　）。</a:t>
            </a:r>
          </a:p>
          <a:p>
            <a:pPr eaLnBrk="1" hangingPunct="1">
              <a:lnSpc>
                <a:spcPct val="110000"/>
              </a:lnSpc>
            </a:pPr>
            <a:r>
              <a:rPr lang="zh-CN" altLang="en-US" b="1" dirty="0">
                <a:solidFill>
                  <a:srgbClr val="0000CC"/>
                </a:solidFill>
                <a:latin typeface="宋体" pitchFamily="2" charset="-122"/>
              </a:rPr>
              <a:t>  </a:t>
            </a:r>
            <a:r>
              <a:rPr lang="en-US" altLang="zh-CN" b="1" dirty="0">
                <a:solidFill>
                  <a:srgbClr val="0000CC"/>
                </a:solidFill>
                <a:latin typeface="宋体" pitchFamily="2" charset="-122"/>
              </a:rPr>
              <a:t>A</a:t>
            </a:r>
            <a:r>
              <a:rPr lang="zh-CN" altLang="en-US" b="1" dirty="0">
                <a:solidFill>
                  <a:srgbClr val="0000CC"/>
                </a:solidFill>
                <a:latin typeface="宋体" pitchFamily="2" charset="-122"/>
              </a:rPr>
              <a:t>）</a:t>
            </a:r>
            <a:r>
              <a:rPr lang="en-US" altLang="zh-CN" b="1" dirty="0">
                <a:solidFill>
                  <a:srgbClr val="0000CC"/>
                </a:solidFill>
                <a:latin typeface="宋体" pitchFamily="2" charset="-122"/>
              </a:rPr>
              <a:t>O(n)   B</a:t>
            </a:r>
            <a:r>
              <a:rPr lang="zh-CN" altLang="en-US" b="1" dirty="0">
                <a:solidFill>
                  <a:srgbClr val="0000CC"/>
                </a:solidFill>
                <a:latin typeface="宋体" pitchFamily="2" charset="-122"/>
              </a:rPr>
              <a:t>）</a:t>
            </a:r>
            <a:r>
              <a:rPr lang="en-US" altLang="zh-CN" b="1" dirty="0">
                <a:solidFill>
                  <a:srgbClr val="0000CC"/>
                </a:solidFill>
                <a:latin typeface="宋体" pitchFamily="2" charset="-122"/>
              </a:rPr>
              <a:t>O(log</a:t>
            </a:r>
            <a:r>
              <a:rPr lang="en-US" altLang="zh-CN" b="1" baseline="-25000" dirty="0">
                <a:solidFill>
                  <a:srgbClr val="0000CC"/>
                </a:solidFill>
                <a:latin typeface="宋体" pitchFamily="2" charset="-122"/>
              </a:rPr>
              <a:t>2</a:t>
            </a:r>
            <a:r>
              <a:rPr lang="en-US" altLang="zh-CN" b="1" dirty="0">
                <a:solidFill>
                  <a:srgbClr val="0000CC"/>
                </a:solidFill>
                <a:latin typeface="宋体" pitchFamily="2" charset="-122"/>
              </a:rPr>
              <a:t>n)    C</a:t>
            </a:r>
            <a:r>
              <a:rPr lang="zh-CN" altLang="en-US" b="1" dirty="0">
                <a:solidFill>
                  <a:srgbClr val="0000CC"/>
                </a:solidFill>
                <a:latin typeface="宋体" pitchFamily="2" charset="-122"/>
              </a:rPr>
              <a:t>）</a:t>
            </a:r>
            <a:r>
              <a:rPr lang="en-US" altLang="zh-CN" b="1" dirty="0">
                <a:solidFill>
                  <a:srgbClr val="0000CC"/>
                </a:solidFill>
                <a:latin typeface="宋体" pitchFamily="2" charset="-122"/>
              </a:rPr>
              <a:t>O(nlog</a:t>
            </a:r>
            <a:r>
              <a:rPr lang="en-US" altLang="zh-CN" b="1" baseline="-25000" dirty="0">
                <a:solidFill>
                  <a:srgbClr val="0000CC"/>
                </a:solidFill>
                <a:latin typeface="宋体" pitchFamily="2" charset="-122"/>
              </a:rPr>
              <a:t>2</a:t>
            </a:r>
            <a:r>
              <a:rPr lang="en-US" altLang="zh-CN" b="1" dirty="0">
                <a:solidFill>
                  <a:srgbClr val="0000CC"/>
                </a:solidFill>
                <a:latin typeface="宋体" pitchFamily="2" charset="-122"/>
              </a:rPr>
              <a:t>n)   D</a:t>
            </a:r>
            <a:r>
              <a:rPr lang="zh-CN" altLang="en-US" b="1" dirty="0">
                <a:solidFill>
                  <a:srgbClr val="0000CC"/>
                </a:solidFill>
                <a:latin typeface="宋体" pitchFamily="2" charset="-122"/>
              </a:rPr>
              <a:t>）</a:t>
            </a:r>
            <a:r>
              <a:rPr lang="en-US" altLang="zh-CN" b="1" dirty="0">
                <a:solidFill>
                  <a:srgbClr val="0000CC"/>
                </a:solidFill>
                <a:latin typeface="宋体" pitchFamily="2" charset="-122"/>
              </a:rPr>
              <a:t>O(n</a:t>
            </a:r>
            <a:r>
              <a:rPr lang="en-US" altLang="zh-CN" b="1" baseline="30000" dirty="0">
                <a:solidFill>
                  <a:srgbClr val="0000CC"/>
                </a:solidFill>
                <a:latin typeface="宋体" pitchFamily="2" charset="-122"/>
              </a:rPr>
              <a:t>2</a:t>
            </a:r>
            <a:r>
              <a:rPr lang="en-US" altLang="zh-CN" b="1" dirty="0">
                <a:solidFill>
                  <a:srgbClr val="0000CC"/>
                </a:solidFill>
                <a:latin typeface="宋体" pitchFamily="2" charset="-122"/>
              </a:rPr>
              <a:t>)</a:t>
            </a:r>
          </a:p>
          <a:p>
            <a:pPr eaLnBrk="1" hangingPunct="1">
              <a:lnSpc>
                <a:spcPct val="110000"/>
              </a:lnSpc>
            </a:pPr>
            <a:endParaRPr lang="en-US" altLang="zh-CN" b="1" dirty="0">
              <a:solidFill>
                <a:srgbClr val="0000CC"/>
              </a:solidFill>
              <a:latin typeface="宋体" pitchFamily="2" charset="-122"/>
            </a:endParaRPr>
          </a:p>
        </p:txBody>
      </p:sp>
      <p:sp>
        <p:nvSpPr>
          <p:cNvPr id="54276" name="Text Box 4"/>
          <p:cNvSpPr txBox="1">
            <a:spLocks noChangeArrowheads="1"/>
          </p:cNvSpPr>
          <p:nvPr/>
        </p:nvSpPr>
        <p:spPr bwMode="auto">
          <a:xfrm>
            <a:off x="5410200" y="6238875"/>
            <a:ext cx="3200400" cy="466725"/>
          </a:xfrm>
          <a:prstGeom prst="rect">
            <a:avLst/>
          </a:prstGeom>
          <a:noFill/>
          <a:ln w="9525">
            <a:solidFill>
              <a:srgbClr val="99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800000"/>
                </a:solidFill>
              </a:rPr>
              <a:t>4.D  5.D  6. B  7.B</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a:xfrm>
            <a:off x="1042988" y="1052513"/>
            <a:ext cx="7772400" cy="641350"/>
          </a:xfrm>
        </p:spPr>
        <p:txBody>
          <a:bodyPr/>
          <a:lstStyle/>
          <a:p>
            <a:r>
              <a:rPr lang="zh-CN" altLang="en-US" sz="3600" smtClean="0"/>
              <a:t>求两个正整数的最大公约</a:t>
            </a:r>
          </a:p>
        </p:txBody>
      </p:sp>
      <p:sp>
        <p:nvSpPr>
          <p:cNvPr id="43011" name="内容占位符 2"/>
          <p:cNvSpPr>
            <a:spLocks noGrp="1"/>
          </p:cNvSpPr>
          <p:nvPr>
            <p:ph idx="1"/>
          </p:nvPr>
        </p:nvSpPr>
        <p:spPr>
          <a:xfrm>
            <a:off x="971550" y="1916113"/>
            <a:ext cx="7867650" cy="4300537"/>
          </a:xfrm>
        </p:spPr>
        <p:txBody>
          <a:bodyPr/>
          <a:lstStyle/>
          <a:p>
            <a:pPr marL="0" indent="0">
              <a:buFont typeface="Wingdings" pitchFamily="2" charset="2"/>
              <a:buNone/>
            </a:pPr>
            <a:r>
              <a:rPr lang="zh-CN" altLang="en-US" smtClean="0"/>
              <a:t>欧几里得算法：</a:t>
            </a:r>
            <a:endParaRPr lang="en-US" altLang="zh-CN" smtClean="0"/>
          </a:p>
          <a:p>
            <a:pPr marL="0" indent="0">
              <a:buFont typeface="Wingdings" pitchFamily="2" charset="2"/>
              <a:buNone/>
            </a:pPr>
            <a:r>
              <a:rPr lang="zh-CN" altLang="en-US" smtClean="0"/>
              <a:t>步骤</a:t>
            </a:r>
            <a:r>
              <a:rPr lang="en-US" altLang="zh-CN" smtClean="0"/>
              <a:t>1:</a:t>
            </a:r>
            <a:r>
              <a:rPr lang="zh-CN" altLang="en-US" smtClean="0"/>
              <a:t>将</a:t>
            </a:r>
            <a:r>
              <a:rPr lang="en-US" altLang="zh-CN" smtClean="0"/>
              <a:t>m</a:t>
            </a:r>
            <a:r>
              <a:rPr lang="zh-CN" altLang="en-US" smtClean="0"/>
              <a:t>除以</a:t>
            </a:r>
            <a:r>
              <a:rPr lang="en-US" altLang="zh-CN" smtClean="0"/>
              <a:t>n</a:t>
            </a:r>
            <a:r>
              <a:rPr lang="zh-CN" altLang="en-US" smtClean="0"/>
              <a:t>得到余数</a:t>
            </a:r>
            <a:r>
              <a:rPr lang="en-US" altLang="zh-CN" smtClean="0"/>
              <a:t>r；</a:t>
            </a:r>
          </a:p>
          <a:p>
            <a:pPr marL="0" indent="0">
              <a:buFont typeface="Wingdings" pitchFamily="2" charset="2"/>
              <a:buNone/>
            </a:pPr>
            <a:r>
              <a:rPr lang="zh-CN" altLang="en-US" smtClean="0"/>
              <a:t>步骤</a:t>
            </a:r>
            <a:r>
              <a:rPr lang="en-US" altLang="zh-CN" smtClean="0"/>
              <a:t>2:</a:t>
            </a:r>
            <a:r>
              <a:rPr lang="zh-CN" altLang="en-US" smtClean="0"/>
              <a:t>若</a:t>
            </a:r>
            <a:r>
              <a:rPr lang="en-US" altLang="zh-CN" smtClean="0"/>
              <a:t>r</a:t>
            </a:r>
            <a:r>
              <a:rPr lang="zh-CN" altLang="en-US" smtClean="0"/>
              <a:t>等于</a:t>
            </a:r>
            <a:r>
              <a:rPr lang="en-US" altLang="zh-CN" smtClean="0"/>
              <a:t>0</a:t>
            </a:r>
            <a:r>
              <a:rPr lang="zh-CN" altLang="en-US" smtClean="0"/>
              <a:t>，则</a:t>
            </a:r>
            <a:r>
              <a:rPr lang="en-US" altLang="zh-CN" smtClean="0"/>
              <a:t>n</a:t>
            </a:r>
            <a:r>
              <a:rPr lang="zh-CN" altLang="en-US" smtClean="0"/>
              <a:t>为最大公约数，算法结束</a:t>
            </a:r>
            <a:r>
              <a:rPr lang="en-US" altLang="zh-CN" smtClean="0"/>
              <a:t>;</a:t>
            </a:r>
            <a:r>
              <a:rPr lang="zh-CN" altLang="en-US" smtClean="0"/>
              <a:t>否则执行步骤</a:t>
            </a:r>
            <a:r>
              <a:rPr lang="en-US" altLang="zh-CN" smtClean="0"/>
              <a:t>3;</a:t>
            </a:r>
          </a:p>
          <a:p>
            <a:pPr marL="0" indent="0">
              <a:buFont typeface="Wingdings" pitchFamily="2" charset="2"/>
              <a:buNone/>
            </a:pPr>
            <a:r>
              <a:rPr lang="zh-CN" altLang="en-US" smtClean="0"/>
              <a:t>步骤</a:t>
            </a:r>
            <a:r>
              <a:rPr lang="en-US" altLang="zh-CN" smtClean="0"/>
              <a:t>3:</a:t>
            </a:r>
            <a:r>
              <a:rPr lang="zh-CN" altLang="en-US" smtClean="0"/>
              <a:t>将</a:t>
            </a:r>
            <a:r>
              <a:rPr lang="en-US" altLang="zh-CN" smtClean="0"/>
              <a:t>n</a:t>
            </a:r>
            <a:r>
              <a:rPr lang="zh-CN" altLang="en-US" smtClean="0"/>
              <a:t>的值放在</a:t>
            </a:r>
            <a:r>
              <a:rPr lang="en-US" altLang="zh-CN" smtClean="0"/>
              <a:t>m</a:t>
            </a:r>
            <a:r>
              <a:rPr lang="zh-CN" altLang="en-US" smtClean="0"/>
              <a:t>中，将</a:t>
            </a:r>
            <a:r>
              <a:rPr lang="en-US" altLang="zh-CN" smtClean="0"/>
              <a:t>r</a:t>
            </a:r>
            <a:r>
              <a:rPr lang="zh-CN" altLang="en-US" smtClean="0"/>
              <a:t>的值放在</a:t>
            </a:r>
            <a:r>
              <a:rPr lang="en-US" altLang="zh-CN" smtClean="0"/>
              <a:t>n</a:t>
            </a:r>
            <a:r>
              <a:rPr lang="zh-CN" altLang="en-US" smtClean="0"/>
              <a:t>中，重新执行步骤</a:t>
            </a:r>
            <a:r>
              <a:rPr lang="en-US" altLang="zh-CN" smtClean="0"/>
              <a:t>1。</a:t>
            </a:r>
            <a:endParaRPr lang="zh-CN" alt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404813"/>
            <a:ext cx="7772400" cy="1143000"/>
          </a:xfrm>
        </p:spPr>
        <p:txBody>
          <a:bodyPr/>
          <a:lstStyle/>
          <a:p>
            <a:pPr eaLnBrk="1" hangingPunct="1"/>
            <a:r>
              <a:rPr lang="zh-CN" altLang="en-US" smtClean="0"/>
              <a:t>算法的</a:t>
            </a:r>
            <a:r>
              <a:rPr lang="en-US" altLang="zh-CN" smtClean="0"/>
              <a:t>5</a:t>
            </a:r>
            <a:r>
              <a:rPr lang="zh-CN" altLang="en-US" smtClean="0"/>
              <a:t>个基本特性</a:t>
            </a:r>
          </a:p>
        </p:txBody>
      </p:sp>
      <p:sp>
        <p:nvSpPr>
          <p:cNvPr id="66566" name="Text Box 6"/>
          <p:cNvSpPr txBox="1">
            <a:spLocks noChangeArrowheads="1"/>
          </p:cNvSpPr>
          <p:nvPr/>
        </p:nvSpPr>
        <p:spPr bwMode="auto">
          <a:xfrm>
            <a:off x="862013" y="1700213"/>
            <a:ext cx="8153400" cy="97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buClr>
                <a:schemeClr val="tx1"/>
              </a:buClr>
              <a:buSzPct val="75000"/>
              <a:buFont typeface="Wingdings" pitchFamily="2" charset="2"/>
              <a:buNone/>
            </a:pPr>
            <a:r>
              <a:rPr lang="en-US" altLang="zh-CN">
                <a:latin typeface="Arial" charset="0"/>
              </a:rPr>
              <a:t>1. </a:t>
            </a:r>
            <a:r>
              <a:rPr lang="zh-CN" altLang="en-US">
                <a:solidFill>
                  <a:srgbClr val="0070C0"/>
                </a:solidFill>
                <a:latin typeface="Arial" charset="0"/>
              </a:rPr>
              <a:t>有限性</a:t>
            </a:r>
            <a:r>
              <a:rPr lang="zh-CN" altLang="en-US">
                <a:latin typeface="Arial" charset="0"/>
              </a:rPr>
              <a:t>：算法在执行有限步骤之后，能正常结束，不会形成无限循环。</a:t>
            </a:r>
          </a:p>
        </p:txBody>
      </p:sp>
      <p:sp>
        <p:nvSpPr>
          <p:cNvPr id="66567" name="Text Box 7"/>
          <p:cNvSpPr txBox="1">
            <a:spLocks noChangeArrowheads="1"/>
          </p:cNvSpPr>
          <p:nvPr/>
        </p:nvSpPr>
        <p:spPr bwMode="auto">
          <a:xfrm>
            <a:off x="838200" y="2852738"/>
            <a:ext cx="8001000" cy="105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buClr>
                <a:schemeClr val="tx1"/>
              </a:buClr>
              <a:buSzPct val="75000"/>
              <a:buFont typeface="Wingdings" pitchFamily="2" charset="2"/>
              <a:buNone/>
            </a:pPr>
            <a:r>
              <a:rPr lang="en-US" altLang="zh-CN">
                <a:latin typeface="Arial" charset="0"/>
              </a:rPr>
              <a:t>2. </a:t>
            </a:r>
            <a:r>
              <a:rPr lang="zh-CN" altLang="en-US">
                <a:solidFill>
                  <a:srgbClr val="FF3300"/>
                </a:solidFill>
                <a:latin typeface="Arial" charset="0"/>
              </a:rPr>
              <a:t>确定性</a:t>
            </a:r>
            <a:r>
              <a:rPr lang="zh-CN" altLang="en-US">
                <a:latin typeface="Arial" charset="0"/>
              </a:rPr>
              <a:t>：算法中的每一个步骤都具有确定含义，无二</a:t>
            </a:r>
          </a:p>
          <a:p>
            <a:pPr algn="just" eaLnBrk="1" hangingPunct="1">
              <a:lnSpc>
                <a:spcPct val="120000"/>
              </a:lnSpc>
              <a:spcBef>
                <a:spcPct val="20000"/>
              </a:spcBef>
              <a:buClr>
                <a:schemeClr val="tx1"/>
              </a:buClr>
              <a:buSzPct val="75000"/>
              <a:buFont typeface="Wingdings" pitchFamily="2" charset="2"/>
              <a:buNone/>
            </a:pPr>
            <a:r>
              <a:rPr lang="zh-CN" altLang="en-US">
                <a:latin typeface="Arial" charset="0"/>
              </a:rPr>
              <a:t>义性。 </a:t>
            </a:r>
            <a:endParaRPr lang="zh-CN" altLang="en-US"/>
          </a:p>
        </p:txBody>
      </p:sp>
      <p:sp>
        <p:nvSpPr>
          <p:cNvPr id="66568" name="Text Box 8"/>
          <p:cNvSpPr txBox="1">
            <a:spLocks noChangeArrowheads="1"/>
          </p:cNvSpPr>
          <p:nvPr/>
        </p:nvSpPr>
        <p:spPr bwMode="auto">
          <a:xfrm>
            <a:off x="828675" y="4721225"/>
            <a:ext cx="80772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buClr>
                <a:schemeClr val="tx1"/>
              </a:buClr>
              <a:buSzPct val="75000"/>
              <a:buFont typeface="Wingdings" pitchFamily="2" charset="2"/>
              <a:buNone/>
            </a:pPr>
            <a:r>
              <a:rPr lang="en-US" altLang="zh-CN">
                <a:latin typeface="Arial" charset="0"/>
              </a:rPr>
              <a:t>4. </a:t>
            </a:r>
            <a:r>
              <a:rPr lang="zh-CN" altLang="en-US">
                <a:solidFill>
                  <a:srgbClr val="003399"/>
                </a:solidFill>
                <a:latin typeface="Arial" charset="0"/>
              </a:rPr>
              <a:t>输  入</a:t>
            </a:r>
            <a:r>
              <a:rPr lang="zh-CN" altLang="en-US">
                <a:latin typeface="Arial" charset="0"/>
              </a:rPr>
              <a:t>：  有多个或</a:t>
            </a:r>
            <a:r>
              <a:rPr lang="en-US" altLang="zh-CN">
                <a:latin typeface="Arial" charset="0"/>
              </a:rPr>
              <a:t>0</a:t>
            </a:r>
            <a:r>
              <a:rPr lang="zh-CN" altLang="en-US">
                <a:latin typeface="Arial" charset="0"/>
              </a:rPr>
              <a:t>个输入 </a:t>
            </a:r>
            <a:endParaRPr lang="zh-CN" altLang="en-US"/>
          </a:p>
        </p:txBody>
      </p:sp>
      <p:sp>
        <p:nvSpPr>
          <p:cNvPr id="66569" name="Text Box 9"/>
          <p:cNvSpPr txBox="1">
            <a:spLocks noChangeArrowheads="1"/>
          </p:cNvSpPr>
          <p:nvPr/>
        </p:nvSpPr>
        <p:spPr bwMode="auto">
          <a:xfrm>
            <a:off x="838200" y="5661025"/>
            <a:ext cx="7924800" cy="53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buClr>
                <a:schemeClr val="tx1"/>
              </a:buClr>
              <a:buSzPct val="75000"/>
              <a:buFont typeface="Wingdings" pitchFamily="2" charset="2"/>
              <a:buNone/>
            </a:pPr>
            <a:r>
              <a:rPr lang="en-US" altLang="zh-CN">
                <a:latin typeface="Arial" charset="0"/>
              </a:rPr>
              <a:t>5. </a:t>
            </a:r>
            <a:r>
              <a:rPr lang="zh-CN" altLang="en-US">
                <a:solidFill>
                  <a:srgbClr val="9966FF"/>
                </a:solidFill>
                <a:latin typeface="Arial" charset="0"/>
              </a:rPr>
              <a:t>输  出</a:t>
            </a:r>
            <a:r>
              <a:rPr lang="zh-CN" altLang="en-US">
                <a:latin typeface="Arial" charset="0"/>
              </a:rPr>
              <a:t>：  至少有一个或多个输出。</a:t>
            </a:r>
            <a:endParaRPr lang="zh-CN" altLang="en-US"/>
          </a:p>
        </p:txBody>
      </p:sp>
      <p:sp>
        <p:nvSpPr>
          <p:cNvPr id="66570" name="Text Box 10"/>
          <p:cNvSpPr txBox="1">
            <a:spLocks noChangeArrowheads="1"/>
          </p:cNvSpPr>
          <p:nvPr/>
        </p:nvSpPr>
        <p:spPr bwMode="auto">
          <a:xfrm>
            <a:off x="838200" y="3905250"/>
            <a:ext cx="792480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20000"/>
              </a:lnSpc>
              <a:spcBef>
                <a:spcPct val="20000"/>
              </a:spcBef>
              <a:buClr>
                <a:schemeClr val="tx1"/>
              </a:buClr>
              <a:buSzPct val="75000"/>
              <a:buFont typeface="Wingdings" pitchFamily="2" charset="2"/>
              <a:buNone/>
            </a:pPr>
            <a:r>
              <a:rPr lang="en-US" altLang="zh-CN">
                <a:latin typeface="Arial" charset="0"/>
              </a:rPr>
              <a:t>3. </a:t>
            </a:r>
            <a:r>
              <a:rPr lang="zh-CN" altLang="en-US">
                <a:solidFill>
                  <a:srgbClr val="FF00FF"/>
                </a:solidFill>
                <a:latin typeface="Arial" charset="0"/>
              </a:rPr>
              <a:t>可行性</a:t>
            </a:r>
            <a:r>
              <a:rPr lang="zh-CN" altLang="en-US">
                <a:latin typeface="Arial" charset="0"/>
              </a:rPr>
              <a:t>：算法每一步都必须是精确可行的。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6"/>
                                        </p:tgtEl>
                                        <p:attrNameLst>
                                          <p:attrName>style.visibility</p:attrName>
                                        </p:attrNameLst>
                                      </p:cBhvr>
                                      <p:to>
                                        <p:strVal val="visible"/>
                                      </p:to>
                                    </p:set>
                                    <p:anim calcmode="lin" valueType="num">
                                      <p:cBhvr additive="base">
                                        <p:cTn id="7" dur="500" fill="hold"/>
                                        <p:tgtEl>
                                          <p:spTgt spid="66566"/>
                                        </p:tgtEl>
                                        <p:attrNameLst>
                                          <p:attrName>ppt_x</p:attrName>
                                        </p:attrNameLst>
                                      </p:cBhvr>
                                      <p:tavLst>
                                        <p:tav tm="0">
                                          <p:val>
                                            <p:strVal val="0-#ppt_w/2"/>
                                          </p:val>
                                        </p:tav>
                                        <p:tav tm="100000">
                                          <p:val>
                                            <p:strVal val="#ppt_x"/>
                                          </p:val>
                                        </p:tav>
                                      </p:tavLst>
                                    </p:anim>
                                    <p:anim calcmode="lin" valueType="num">
                                      <p:cBhvr additive="base">
                                        <p:cTn id="8" dur="500" fill="hold"/>
                                        <p:tgtEl>
                                          <p:spTgt spid="6656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66567"/>
                                        </p:tgtEl>
                                        <p:attrNameLst>
                                          <p:attrName>style.visibility</p:attrName>
                                        </p:attrNameLst>
                                      </p:cBhvr>
                                      <p:to>
                                        <p:strVal val="visible"/>
                                      </p:to>
                                    </p:set>
                                    <p:animEffect transition="in" filter="box(out)">
                                      <p:cBhvr>
                                        <p:cTn id="13" dur="500"/>
                                        <p:tgtEl>
                                          <p:spTgt spid="6656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0" fill="hold" grpId="0" nodeType="clickEffect">
                                  <p:stCondLst>
                                    <p:cond delay="0"/>
                                  </p:stCondLst>
                                  <p:childTnLst>
                                    <p:set>
                                      <p:cBhvr>
                                        <p:cTn id="17" dur="1" fill="hold">
                                          <p:stCondLst>
                                            <p:cond delay="0"/>
                                          </p:stCondLst>
                                        </p:cTn>
                                        <p:tgtEl>
                                          <p:spTgt spid="66570"/>
                                        </p:tgtEl>
                                        <p:attrNameLst>
                                          <p:attrName>style.visibility</p:attrName>
                                        </p:attrNameLst>
                                      </p:cBhvr>
                                      <p:to>
                                        <p:strVal val="visible"/>
                                      </p:to>
                                    </p:set>
                                    <p:anim calcmode="lin" valueType="num">
                                      <p:cBhvr>
                                        <p:cTn id="18" dur="500" fill="hold"/>
                                        <p:tgtEl>
                                          <p:spTgt spid="66570"/>
                                        </p:tgtEl>
                                        <p:attrNameLst>
                                          <p:attrName>ppt_w</p:attrName>
                                        </p:attrNameLst>
                                      </p:cBhvr>
                                      <p:tavLst>
                                        <p:tav tm="0">
                                          <p:val>
                                            <p:fltVal val="0"/>
                                          </p:val>
                                        </p:tav>
                                        <p:tav tm="100000">
                                          <p:val>
                                            <p:strVal val="#ppt_w"/>
                                          </p:val>
                                        </p:tav>
                                      </p:tavLst>
                                    </p:anim>
                                    <p:anim calcmode="lin" valueType="num">
                                      <p:cBhvr>
                                        <p:cTn id="19" dur="500" fill="hold"/>
                                        <p:tgtEl>
                                          <p:spTgt spid="66570"/>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66568"/>
                                        </p:tgtEl>
                                        <p:attrNameLst>
                                          <p:attrName>style.visibility</p:attrName>
                                        </p:attrNameLst>
                                      </p:cBhvr>
                                      <p:to>
                                        <p:strVal val="visible"/>
                                      </p:to>
                                    </p:set>
                                    <p:animEffect transition="in" filter="barn(outVertical)">
                                      <p:cBhvr>
                                        <p:cTn id="24" dur="500"/>
                                        <p:tgtEl>
                                          <p:spTgt spid="6656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66569"/>
                                        </p:tgtEl>
                                        <p:attrNameLst>
                                          <p:attrName>style.visibility</p:attrName>
                                        </p:attrNameLst>
                                      </p:cBhvr>
                                      <p:to>
                                        <p:strVal val="visible"/>
                                      </p:to>
                                    </p:set>
                                    <p:anim calcmode="lin" valueType="num">
                                      <p:cBhvr>
                                        <p:cTn id="29" dur="1000" fill="hold"/>
                                        <p:tgtEl>
                                          <p:spTgt spid="66569"/>
                                        </p:tgtEl>
                                        <p:attrNameLst>
                                          <p:attrName>ppt_w</p:attrName>
                                        </p:attrNameLst>
                                      </p:cBhvr>
                                      <p:tavLst>
                                        <p:tav tm="0">
                                          <p:val>
                                            <p:fltVal val="0"/>
                                          </p:val>
                                        </p:tav>
                                        <p:tav tm="100000">
                                          <p:val>
                                            <p:strVal val="#ppt_w"/>
                                          </p:val>
                                        </p:tav>
                                      </p:tavLst>
                                    </p:anim>
                                    <p:anim calcmode="lin" valueType="num">
                                      <p:cBhvr>
                                        <p:cTn id="30" dur="1000" fill="hold"/>
                                        <p:tgtEl>
                                          <p:spTgt spid="66569"/>
                                        </p:tgtEl>
                                        <p:attrNameLst>
                                          <p:attrName>ppt_h</p:attrName>
                                        </p:attrNameLst>
                                      </p:cBhvr>
                                      <p:tavLst>
                                        <p:tav tm="0">
                                          <p:val>
                                            <p:fltVal val="0"/>
                                          </p:val>
                                        </p:tav>
                                        <p:tav tm="100000">
                                          <p:val>
                                            <p:strVal val="#ppt_h"/>
                                          </p:val>
                                        </p:tav>
                                      </p:tavLst>
                                    </p:anim>
                                    <p:anim calcmode="lin" valueType="num">
                                      <p:cBhvr>
                                        <p:cTn id="31" dur="1000" fill="hold"/>
                                        <p:tgtEl>
                                          <p:spTgt spid="66569"/>
                                        </p:tgtEl>
                                        <p:attrNameLst>
                                          <p:attrName>ppt_x</p:attrName>
                                        </p:attrNameLst>
                                      </p:cBhvr>
                                      <p:tavLst>
                                        <p:tav tm="0" fmla="#ppt_x+(cos(-2*pi*(1-$))*-#ppt_x-sin(-2*pi*(1-$))*(1-#ppt_y))*(1-$)">
                                          <p:val>
                                            <p:fltVal val="0"/>
                                          </p:val>
                                        </p:tav>
                                        <p:tav tm="100000">
                                          <p:val>
                                            <p:fltVal val="1"/>
                                          </p:val>
                                        </p:tav>
                                      </p:tavLst>
                                    </p:anim>
                                    <p:anim calcmode="lin" valueType="num">
                                      <p:cBhvr>
                                        <p:cTn id="32" dur="1000" fill="hold"/>
                                        <p:tgtEl>
                                          <p:spTgt spid="6656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6" grpId="0" autoUpdateAnimBg="0"/>
      <p:bldP spid="66567" grpId="0" autoUpdateAnimBg="0"/>
      <p:bldP spid="66568" grpId="0" autoUpdateAnimBg="0"/>
      <p:bldP spid="66569" grpId="0" autoUpdateAnimBg="0"/>
      <p:bldP spid="6657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066800" y="260350"/>
            <a:ext cx="7772400" cy="1143000"/>
          </a:xfrm>
        </p:spPr>
        <p:txBody>
          <a:bodyPr/>
          <a:lstStyle/>
          <a:p>
            <a:pPr eaLnBrk="1" hangingPunct="1"/>
            <a:r>
              <a:rPr lang="zh-CN" altLang="en-US" smtClean="0">
                <a:latin typeface="宋体" pitchFamily="2" charset="-122"/>
              </a:rPr>
              <a:t>算法描述的工具</a:t>
            </a:r>
            <a:r>
              <a:rPr lang="zh-CN" altLang="en-US" smtClean="0"/>
              <a:t> </a:t>
            </a:r>
          </a:p>
        </p:txBody>
      </p:sp>
      <p:sp>
        <p:nvSpPr>
          <p:cNvPr id="43011" name="Rectangle 3"/>
          <p:cNvSpPr>
            <a:spLocks noGrp="1" noChangeArrowheads="1"/>
          </p:cNvSpPr>
          <p:nvPr>
            <p:ph type="body" idx="1"/>
          </p:nvPr>
        </p:nvSpPr>
        <p:spPr>
          <a:xfrm>
            <a:off x="900113" y="1628775"/>
            <a:ext cx="7920037" cy="4176713"/>
          </a:xfrm>
        </p:spPr>
        <p:txBody>
          <a:bodyPr/>
          <a:lstStyle/>
          <a:p>
            <a:pPr eaLnBrk="1" hangingPunct="1">
              <a:buFont typeface="Wingdings" pitchFamily="2" charset="2"/>
              <a:buNone/>
              <a:defRPr/>
            </a:pPr>
            <a:r>
              <a:rPr lang="en-US" altLang="zh-CN" dirty="0" smtClean="0">
                <a:solidFill>
                  <a:schemeClr val="tx1">
                    <a:lumMod val="50000"/>
                  </a:schemeClr>
                </a:solidFill>
              </a:rPr>
              <a:t>1</a:t>
            </a:r>
            <a:r>
              <a:rPr lang="zh-CN" altLang="en-US" dirty="0" smtClean="0">
                <a:solidFill>
                  <a:schemeClr val="tx1">
                    <a:lumMod val="50000"/>
                  </a:schemeClr>
                </a:solidFill>
              </a:rPr>
              <a:t>．描述形式 </a:t>
            </a:r>
          </a:p>
          <a:p>
            <a:pPr eaLnBrk="1" hangingPunct="1">
              <a:defRPr/>
            </a:pPr>
            <a:r>
              <a:rPr lang="zh-CN" altLang="en-US" dirty="0" smtClean="0">
                <a:solidFill>
                  <a:schemeClr val="tx1">
                    <a:lumMod val="50000"/>
                  </a:schemeClr>
                </a:solidFill>
              </a:rPr>
              <a:t>自然语言</a:t>
            </a:r>
            <a:r>
              <a:rPr lang="en-US" altLang="zh-CN" dirty="0" smtClean="0">
                <a:solidFill>
                  <a:schemeClr val="tx1">
                    <a:lumMod val="50000"/>
                  </a:schemeClr>
                </a:solidFill>
              </a:rPr>
              <a:t>: </a:t>
            </a:r>
          </a:p>
          <a:p>
            <a:pPr eaLnBrk="1" hangingPunct="1">
              <a:defRPr/>
            </a:pPr>
            <a:r>
              <a:rPr lang="zh-CN" altLang="en-US" sz="2000" dirty="0" smtClean="0">
                <a:solidFill>
                  <a:schemeClr val="tx1">
                    <a:lumMod val="50000"/>
                  </a:schemeClr>
                </a:solidFill>
              </a:rPr>
              <a:t>用自然语言描述算法，最大的优点是容易理解</a:t>
            </a:r>
            <a:r>
              <a:rPr lang="en-US" altLang="zh-CN" sz="2000" dirty="0" smtClean="0">
                <a:solidFill>
                  <a:schemeClr val="tx1">
                    <a:lumMod val="50000"/>
                  </a:schemeClr>
                </a:solidFill>
              </a:rPr>
              <a:t>.</a:t>
            </a:r>
            <a:r>
              <a:rPr lang="zh-CN" altLang="en-US" sz="2000" dirty="0" smtClean="0">
                <a:solidFill>
                  <a:schemeClr val="tx1">
                    <a:lumMod val="50000"/>
                  </a:schemeClr>
                </a:solidFill>
              </a:rPr>
              <a:t>缺点是容易出现二义性，并且算法通常都很冗长。</a:t>
            </a:r>
          </a:p>
          <a:p>
            <a:pPr eaLnBrk="1" hangingPunct="1">
              <a:defRPr/>
            </a:pPr>
            <a:r>
              <a:rPr lang="zh-CN" altLang="en-US" dirty="0" smtClean="0">
                <a:solidFill>
                  <a:schemeClr val="tx1">
                    <a:lumMod val="50000"/>
                  </a:schemeClr>
                </a:solidFill>
              </a:rPr>
              <a:t>框图：</a:t>
            </a:r>
            <a:endParaRPr lang="en-US" altLang="zh-CN" dirty="0" smtClean="0">
              <a:solidFill>
                <a:schemeClr val="tx1">
                  <a:lumMod val="50000"/>
                </a:schemeClr>
              </a:solidFill>
            </a:endParaRPr>
          </a:p>
          <a:p>
            <a:pPr marL="0" indent="0" eaLnBrk="1" hangingPunct="1">
              <a:buFont typeface="Wingdings" pitchFamily="2" charset="2"/>
              <a:buNone/>
              <a:defRPr/>
            </a:pPr>
            <a:r>
              <a:rPr lang="zh-CN" altLang="en-US" sz="2000" dirty="0" smtClean="0">
                <a:solidFill>
                  <a:schemeClr val="tx1">
                    <a:lumMod val="50000"/>
                  </a:schemeClr>
                </a:solidFill>
              </a:rPr>
              <a:t>优点是直观易懂，缺点是灵活性不如自然语言。</a:t>
            </a:r>
          </a:p>
          <a:p>
            <a:pPr eaLnBrk="1" hangingPunct="1">
              <a:defRPr/>
            </a:pPr>
            <a:r>
              <a:rPr lang="zh-CN" altLang="en-US" dirty="0" smtClean="0">
                <a:solidFill>
                  <a:schemeClr val="tx1">
                    <a:lumMod val="50000"/>
                  </a:schemeClr>
                </a:solidFill>
              </a:rPr>
              <a:t>类</a:t>
            </a:r>
            <a:r>
              <a:rPr lang="en-US" altLang="zh-CN" dirty="0" smtClean="0">
                <a:solidFill>
                  <a:schemeClr val="tx1">
                    <a:lumMod val="50000"/>
                  </a:schemeClr>
                </a:solidFill>
              </a:rPr>
              <a:t>C/C++</a:t>
            </a:r>
            <a:r>
              <a:rPr lang="zh-CN" altLang="en-US" dirty="0" smtClean="0">
                <a:solidFill>
                  <a:schemeClr val="tx1">
                    <a:lumMod val="50000"/>
                  </a:schemeClr>
                </a:solidFill>
              </a:rPr>
              <a:t>语言</a:t>
            </a:r>
            <a:r>
              <a:rPr lang="en-US" altLang="zh-CN" dirty="0" smtClean="0">
                <a:solidFill>
                  <a:schemeClr val="tx1">
                    <a:lumMod val="50000"/>
                  </a:schemeClr>
                </a:solidFill>
              </a:rPr>
              <a:t>——</a:t>
            </a:r>
            <a:r>
              <a:rPr lang="zh-CN" altLang="en-US" dirty="0" smtClean="0">
                <a:solidFill>
                  <a:schemeClr val="tx1">
                    <a:lumMod val="50000"/>
                  </a:schemeClr>
                </a:solidFill>
              </a:rPr>
              <a:t>伪代码、类高级语言</a:t>
            </a:r>
            <a:endParaRPr lang="en-US" altLang="zh-CN" dirty="0" smtClean="0">
              <a:solidFill>
                <a:schemeClr val="tx1">
                  <a:lumMod val="50000"/>
                </a:schemeClr>
              </a:solidFill>
            </a:endParaRPr>
          </a:p>
          <a:p>
            <a:pPr marL="0" indent="0" eaLnBrk="1" hangingPunct="1">
              <a:buFont typeface="Wingdings" pitchFamily="2" charset="2"/>
              <a:buNone/>
              <a:defRPr/>
            </a:pPr>
            <a:r>
              <a:rPr lang="zh-CN" altLang="en-US" sz="1800" dirty="0" smtClean="0">
                <a:solidFill>
                  <a:schemeClr val="tx1">
                    <a:lumMod val="50000"/>
                  </a:schemeClr>
                </a:solidFill>
              </a:rPr>
              <a:t>伪代码是自然语言结合程序设计语言，它采用某一程序设计语言的基本语法，操作指令可以结合自然语言来设计。</a:t>
            </a:r>
            <a:endParaRPr lang="en-US" altLang="zh-CN" dirty="0" smtClean="0">
              <a:solidFill>
                <a:schemeClr val="tx1">
                  <a:lumMod val="50000"/>
                </a:schemeClr>
              </a:solidFill>
            </a:endParaRPr>
          </a:p>
        </p:txBody>
      </p:sp>
      <p:sp>
        <p:nvSpPr>
          <p:cNvPr id="2" name="矩形 1"/>
          <p:cNvSpPr>
            <a:spLocks noChangeArrowheads="1"/>
          </p:cNvSpPr>
          <p:nvPr/>
        </p:nvSpPr>
        <p:spPr bwMode="auto">
          <a:xfrm>
            <a:off x="3332163" y="23193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b="1"/>
              <a:t>优点、缺点？</a:t>
            </a:r>
            <a:endParaRPr lang="en-US" altLang="zh-CN"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1">
                                            <p:txEl>
                                              <p:pRg st="2" end="2"/>
                                            </p:txEl>
                                          </p:spTgt>
                                        </p:tgtEl>
                                        <p:attrNameLst>
                                          <p:attrName>style.visibility</p:attrName>
                                        </p:attrNameLst>
                                      </p:cBhvr>
                                      <p:to>
                                        <p:strVal val="visible"/>
                                      </p:to>
                                    </p:set>
                                    <p:anim calcmode="lin" valueType="num">
                                      <p:cBhvr additive="base">
                                        <p:cTn id="25"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011">
                                            <p:txEl>
                                              <p:pRg st="3" end="3"/>
                                            </p:txEl>
                                          </p:spTgt>
                                        </p:tgtEl>
                                        <p:attrNameLst>
                                          <p:attrName>style.visibility</p:attrName>
                                        </p:attrNameLst>
                                      </p:cBhvr>
                                      <p:to>
                                        <p:strVal val="visible"/>
                                      </p:to>
                                    </p:set>
                                    <p:anim calcmode="lin" valueType="num">
                                      <p:cBhvr additive="base">
                                        <p:cTn id="3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3011">
                                            <p:txEl>
                                              <p:pRg st="4" end="4"/>
                                            </p:txEl>
                                          </p:spTgt>
                                        </p:tgtEl>
                                        <p:attrNameLst>
                                          <p:attrName>style.visibility</p:attrName>
                                        </p:attrNameLst>
                                      </p:cBhvr>
                                      <p:to>
                                        <p:strVal val="visible"/>
                                      </p:to>
                                    </p:set>
                                    <p:anim calcmode="lin" valueType="num">
                                      <p:cBhvr additive="base">
                                        <p:cTn id="37"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3011">
                                            <p:txEl>
                                              <p:pRg st="5" end="5"/>
                                            </p:txEl>
                                          </p:spTgt>
                                        </p:tgtEl>
                                        <p:attrNameLst>
                                          <p:attrName>style.visibility</p:attrName>
                                        </p:attrNameLst>
                                      </p:cBhvr>
                                      <p:to>
                                        <p:strVal val="visible"/>
                                      </p:to>
                                    </p:set>
                                    <p:anim calcmode="lin" valueType="num">
                                      <p:cBhvr additive="base">
                                        <p:cTn id="43"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011">
                                            <p:txEl>
                                              <p:pRg st="6" end="6"/>
                                            </p:txEl>
                                          </p:spTgt>
                                        </p:tgtEl>
                                        <p:attrNameLst>
                                          <p:attrName>style.visibility</p:attrName>
                                        </p:attrNameLst>
                                      </p:cBhvr>
                                      <p:to>
                                        <p:strVal val="visible"/>
                                      </p:to>
                                    </p:set>
                                    <p:anim calcmode="lin" valueType="num">
                                      <p:cBhvr additive="base">
                                        <p:cTn id="49"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a:xfrm>
            <a:off x="1042988" y="1052513"/>
            <a:ext cx="7772400" cy="641350"/>
          </a:xfrm>
        </p:spPr>
        <p:txBody>
          <a:bodyPr/>
          <a:lstStyle/>
          <a:p>
            <a:r>
              <a:rPr lang="zh-CN" altLang="en-US" sz="3600" smtClean="0"/>
              <a:t>求两个正整数的最大公约的算法描述</a:t>
            </a:r>
          </a:p>
        </p:txBody>
      </p:sp>
      <p:sp>
        <p:nvSpPr>
          <p:cNvPr id="46083" name="内容占位符 2"/>
          <p:cNvSpPr>
            <a:spLocks noGrp="1"/>
          </p:cNvSpPr>
          <p:nvPr>
            <p:ph idx="1"/>
          </p:nvPr>
        </p:nvSpPr>
        <p:spPr>
          <a:xfrm>
            <a:off x="971550" y="1916113"/>
            <a:ext cx="7867650" cy="4300537"/>
          </a:xfrm>
        </p:spPr>
        <p:txBody>
          <a:bodyPr/>
          <a:lstStyle/>
          <a:p>
            <a:pPr marL="0" indent="0">
              <a:buFont typeface="Wingdings" pitchFamily="2" charset="2"/>
              <a:buNone/>
            </a:pPr>
            <a:r>
              <a:rPr lang="zh-CN" altLang="en-US" smtClean="0"/>
              <a:t>欧几里得算法（自然语言描述）：</a:t>
            </a:r>
            <a:endParaRPr lang="en-US" altLang="zh-CN" smtClean="0"/>
          </a:p>
          <a:p>
            <a:pPr marL="0" indent="0">
              <a:buFont typeface="Wingdings" pitchFamily="2" charset="2"/>
              <a:buNone/>
            </a:pPr>
            <a:endParaRPr lang="en-US" altLang="zh-CN" smtClean="0"/>
          </a:p>
          <a:p>
            <a:pPr marL="0" indent="0">
              <a:buFont typeface="Wingdings" pitchFamily="2" charset="2"/>
              <a:buNone/>
            </a:pPr>
            <a:r>
              <a:rPr lang="zh-CN" altLang="en-US" smtClean="0"/>
              <a:t>步骤</a:t>
            </a:r>
            <a:r>
              <a:rPr lang="en-US" altLang="zh-CN" smtClean="0"/>
              <a:t>1:	</a:t>
            </a:r>
            <a:r>
              <a:rPr lang="zh-CN" altLang="en-US" smtClean="0"/>
              <a:t>将</a:t>
            </a:r>
            <a:r>
              <a:rPr lang="en-US" altLang="zh-CN" smtClean="0"/>
              <a:t>m</a:t>
            </a:r>
            <a:r>
              <a:rPr lang="zh-CN" altLang="en-US" smtClean="0"/>
              <a:t>除以</a:t>
            </a:r>
            <a:r>
              <a:rPr lang="en-US" altLang="zh-CN" smtClean="0"/>
              <a:t>n</a:t>
            </a:r>
            <a:r>
              <a:rPr lang="zh-CN" altLang="en-US" smtClean="0"/>
              <a:t>得到余数</a:t>
            </a:r>
            <a:r>
              <a:rPr lang="en-US" altLang="zh-CN" smtClean="0"/>
              <a:t>r；</a:t>
            </a:r>
          </a:p>
          <a:p>
            <a:pPr marL="0" indent="0">
              <a:buFont typeface="Wingdings" pitchFamily="2" charset="2"/>
              <a:buNone/>
            </a:pPr>
            <a:r>
              <a:rPr lang="zh-CN" altLang="en-US" smtClean="0"/>
              <a:t>步骤</a:t>
            </a:r>
            <a:r>
              <a:rPr lang="en-US" altLang="zh-CN" smtClean="0"/>
              <a:t>2:	</a:t>
            </a:r>
            <a:r>
              <a:rPr lang="zh-CN" altLang="en-US" smtClean="0"/>
              <a:t>若</a:t>
            </a:r>
            <a:r>
              <a:rPr lang="en-US" altLang="zh-CN" smtClean="0"/>
              <a:t>r</a:t>
            </a:r>
            <a:r>
              <a:rPr lang="zh-CN" altLang="en-US" smtClean="0"/>
              <a:t>等于</a:t>
            </a:r>
            <a:r>
              <a:rPr lang="en-US" altLang="zh-CN" smtClean="0"/>
              <a:t>0</a:t>
            </a:r>
            <a:r>
              <a:rPr lang="zh-CN" altLang="en-US" smtClean="0"/>
              <a:t>，则</a:t>
            </a:r>
            <a:r>
              <a:rPr lang="en-US" altLang="zh-CN" smtClean="0"/>
              <a:t>n</a:t>
            </a:r>
            <a:r>
              <a:rPr lang="zh-CN" altLang="en-US" smtClean="0"/>
              <a:t>为最大公约数，算法结束</a:t>
            </a:r>
            <a:r>
              <a:rPr lang="en-US" altLang="zh-CN" smtClean="0"/>
              <a:t>;</a:t>
            </a:r>
            <a:r>
              <a:rPr lang="zh-CN" altLang="en-US" smtClean="0"/>
              <a:t>否则执行步骤</a:t>
            </a:r>
            <a:r>
              <a:rPr lang="en-US" altLang="zh-CN" smtClean="0"/>
              <a:t>3;</a:t>
            </a:r>
          </a:p>
          <a:p>
            <a:pPr marL="0" indent="0">
              <a:buFont typeface="Wingdings" pitchFamily="2" charset="2"/>
              <a:buNone/>
            </a:pPr>
            <a:r>
              <a:rPr lang="zh-CN" altLang="en-US" smtClean="0"/>
              <a:t>步骤</a:t>
            </a:r>
            <a:r>
              <a:rPr lang="en-US" altLang="zh-CN" smtClean="0"/>
              <a:t>3:	</a:t>
            </a:r>
            <a:r>
              <a:rPr lang="zh-CN" altLang="en-US" smtClean="0"/>
              <a:t>将</a:t>
            </a:r>
            <a:r>
              <a:rPr lang="en-US" altLang="zh-CN" smtClean="0"/>
              <a:t>n</a:t>
            </a:r>
            <a:r>
              <a:rPr lang="zh-CN" altLang="en-US" smtClean="0"/>
              <a:t>的值放在</a:t>
            </a:r>
            <a:r>
              <a:rPr lang="en-US" altLang="zh-CN" smtClean="0"/>
              <a:t>m</a:t>
            </a:r>
            <a:r>
              <a:rPr lang="zh-CN" altLang="en-US" smtClean="0"/>
              <a:t>中，将</a:t>
            </a:r>
            <a:r>
              <a:rPr lang="en-US" altLang="zh-CN" smtClean="0"/>
              <a:t>r</a:t>
            </a:r>
            <a:r>
              <a:rPr lang="zh-CN" altLang="en-US" smtClean="0"/>
              <a:t>的值放在</a:t>
            </a:r>
            <a:r>
              <a:rPr lang="en-US" altLang="zh-CN" smtClean="0"/>
              <a:t>n</a:t>
            </a:r>
            <a:r>
              <a:rPr lang="zh-CN" altLang="en-US" smtClean="0"/>
              <a:t>中，重新执行步骤</a:t>
            </a:r>
            <a:r>
              <a:rPr lang="en-US" altLang="zh-CN" smtClean="0"/>
              <a:t>1。</a:t>
            </a:r>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a:xfrm>
            <a:off x="971550" y="908050"/>
            <a:ext cx="7772400" cy="641350"/>
          </a:xfrm>
        </p:spPr>
        <p:txBody>
          <a:bodyPr/>
          <a:lstStyle/>
          <a:p>
            <a:r>
              <a:rPr lang="zh-CN" altLang="en-US" sz="3600" smtClean="0"/>
              <a:t>求两个正整数的最大公约的算法描述</a:t>
            </a:r>
          </a:p>
        </p:txBody>
      </p:sp>
      <p:sp>
        <p:nvSpPr>
          <p:cNvPr id="47107" name="内容占位符 2"/>
          <p:cNvSpPr>
            <a:spLocks noGrp="1"/>
          </p:cNvSpPr>
          <p:nvPr>
            <p:ph idx="1"/>
          </p:nvPr>
        </p:nvSpPr>
        <p:spPr>
          <a:xfrm>
            <a:off x="971550" y="1700213"/>
            <a:ext cx="7921625" cy="4889500"/>
          </a:xfrm>
        </p:spPr>
        <p:txBody>
          <a:bodyPr/>
          <a:lstStyle/>
          <a:p>
            <a:pPr marL="0" indent="0">
              <a:buFont typeface="Wingdings" pitchFamily="2" charset="2"/>
              <a:buNone/>
            </a:pPr>
            <a:r>
              <a:rPr lang="zh-CN" altLang="en-US" smtClean="0"/>
              <a:t>欧几里得算法（框图描述）：</a:t>
            </a:r>
            <a:endParaRPr lang="en-US" altLang="zh-CN" smtClean="0"/>
          </a:p>
        </p:txBody>
      </p:sp>
      <p:pic>
        <p:nvPicPr>
          <p:cNvPr id="471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2636838"/>
            <a:ext cx="2592388"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8577</TotalTime>
  <Words>2553</Words>
  <Application>Microsoft Office PowerPoint</Application>
  <PresentationFormat>全屏显示(4:3)</PresentationFormat>
  <Paragraphs>413</Paragraphs>
  <Slides>48</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0" baseType="lpstr">
      <vt:lpstr>Nature</vt:lpstr>
      <vt:lpstr>公式</vt:lpstr>
      <vt:lpstr>数据结构第一章 算法描述和评价部分</vt:lpstr>
      <vt:lpstr>算法 </vt:lpstr>
      <vt:lpstr>数据结构与算法的关系 </vt:lpstr>
      <vt:lpstr>算法定义</vt:lpstr>
      <vt:lpstr>求两个正整数的最大公约</vt:lpstr>
      <vt:lpstr>算法的5个基本特性</vt:lpstr>
      <vt:lpstr>算法描述的工具 </vt:lpstr>
      <vt:lpstr>求两个正整数的最大公约的算法描述</vt:lpstr>
      <vt:lpstr>求两个正整数的最大公约的算法描述</vt:lpstr>
      <vt:lpstr>求两个正整数的最大公约的算法描述</vt:lpstr>
      <vt:lpstr>源代码</vt:lpstr>
      <vt:lpstr>示例2  二分查找法</vt:lpstr>
      <vt:lpstr>示例2  二分查找法</vt:lpstr>
      <vt:lpstr>示例2  二分查找法</vt:lpstr>
      <vt:lpstr>示例2  二分查找法</vt:lpstr>
      <vt:lpstr>3. 三种描述形式对照</vt:lpstr>
      <vt:lpstr>算法设计的要求 </vt:lpstr>
      <vt:lpstr>PowerPoint 演示文稿</vt:lpstr>
      <vt:lpstr>算法设计的要求 </vt:lpstr>
      <vt:lpstr>算法设计的要求 </vt:lpstr>
      <vt:lpstr>算法设计的要求 </vt:lpstr>
      <vt:lpstr>算法执行时间</vt:lpstr>
      <vt:lpstr>语句频度 </vt:lpstr>
      <vt:lpstr>语句频度 </vt:lpstr>
      <vt:lpstr>算法的时间复杂度 </vt:lpstr>
      <vt:lpstr>算法的评价标准和评价方法  </vt:lpstr>
      <vt:lpstr>算法的时间复杂度 </vt:lpstr>
      <vt:lpstr>PowerPoint 演示文稿</vt:lpstr>
      <vt:lpstr>PowerPoint 演示文稿</vt:lpstr>
      <vt:lpstr>PowerPoint 演示文稿</vt:lpstr>
      <vt:lpstr>PowerPoint 演示文稿</vt:lpstr>
      <vt:lpstr>常用的阶（由低到高）</vt:lpstr>
      <vt:lpstr>示例</vt:lpstr>
      <vt:lpstr>PowerPoint 演示文稿</vt:lpstr>
      <vt:lpstr>PowerPoint 演示文稿</vt:lpstr>
      <vt:lpstr>PowerPoint 演示文稿</vt:lpstr>
      <vt:lpstr>常见的算法的时间复杂度 </vt:lpstr>
      <vt:lpstr>最坏时间复杂度 </vt:lpstr>
      <vt:lpstr>PowerPoint 演示文稿</vt:lpstr>
      <vt:lpstr>对算法作性能评价 </vt:lpstr>
      <vt:lpstr>性能评价</vt:lpstr>
      <vt:lpstr>空间复杂度</vt:lpstr>
      <vt:lpstr>空间复杂度</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352</cp:revision>
  <cp:lastPrinted>1601-01-01T00:00:00Z</cp:lastPrinted>
  <dcterms:created xsi:type="dcterms:W3CDTF">1601-01-01T00:00:00Z</dcterms:created>
  <dcterms:modified xsi:type="dcterms:W3CDTF">2017-09-08T04:09:40Z</dcterms:modified>
</cp:coreProperties>
</file>