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333" r:id="rId2"/>
    <p:sldId id="334" r:id="rId3"/>
    <p:sldId id="301" r:id="rId4"/>
    <p:sldId id="302" r:id="rId5"/>
    <p:sldId id="304" r:id="rId6"/>
    <p:sldId id="303" r:id="rId7"/>
    <p:sldId id="335" r:id="rId8"/>
    <p:sldId id="305" r:id="rId9"/>
    <p:sldId id="336" r:id="rId10"/>
    <p:sldId id="306" r:id="rId11"/>
    <p:sldId id="307" r:id="rId12"/>
    <p:sldId id="308" r:id="rId13"/>
    <p:sldId id="310" r:id="rId14"/>
    <p:sldId id="309" r:id="rId15"/>
    <p:sldId id="337" r:id="rId16"/>
    <p:sldId id="338" r:id="rId17"/>
    <p:sldId id="311" r:id="rId18"/>
    <p:sldId id="312" r:id="rId19"/>
    <p:sldId id="313" r:id="rId20"/>
    <p:sldId id="339" r:id="rId21"/>
    <p:sldId id="340" r:id="rId22"/>
    <p:sldId id="341" r:id="rId23"/>
    <p:sldId id="342" r:id="rId24"/>
    <p:sldId id="315" r:id="rId25"/>
    <p:sldId id="316" r:id="rId26"/>
    <p:sldId id="347" r:id="rId27"/>
    <p:sldId id="348" r:id="rId28"/>
    <p:sldId id="349" r:id="rId29"/>
    <p:sldId id="350" r:id="rId30"/>
    <p:sldId id="351" r:id="rId31"/>
    <p:sldId id="352" r:id="rId32"/>
    <p:sldId id="318" r:id="rId33"/>
    <p:sldId id="353" r:id="rId34"/>
    <p:sldId id="319" r:id="rId35"/>
    <p:sldId id="320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6" r:id="rId44"/>
    <p:sldId id="361" r:id="rId45"/>
    <p:sldId id="362" r:id="rId46"/>
    <p:sldId id="363" r:id="rId47"/>
    <p:sldId id="325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26" r:id="rId56"/>
    <p:sldId id="327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0E1"/>
    <a:srgbClr val="FF69F4"/>
    <a:srgbClr val="4F00EE"/>
    <a:srgbClr val="4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16" autoAdjust="0"/>
    <p:restoredTop sz="94660"/>
  </p:normalViewPr>
  <p:slideViewPr>
    <p:cSldViewPr>
      <p:cViewPr varScale="1">
        <p:scale>
          <a:sx n="108" d="100"/>
          <a:sy n="108" d="100"/>
        </p:scale>
        <p:origin x="-18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78DFC-A8D9-4230-9153-5C39CC8220A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A8BB7-00D3-4B7E-A224-6B51D1D81D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58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6758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38BBE478-200C-4FCD-A221-A451BC11DD7F}" type="slidenum">
              <a:rPr lang="zh-CN" altLang="en-US" sz="1200">
                <a:latin typeface="Tahoma" pitchFamily="34" charset="0"/>
              </a:rPr>
              <a:pPr algn="r" eaLnBrk="1" hangingPunct="1"/>
              <a:t>21</a:t>
            </a:fld>
            <a:endParaRPr lang="en-US" altLang="zh-CN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6861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3C5B373D-5AFE-498E-B534-4D0C8C613F7E}" type="slidenum">
              <a:rPr lang="zh-CN" altLang="en-US" sz="1200">
                <a:latin typeface="Tahoma" pitchFamily="34" charset="0"/>
              </a:rPr>
              <a:pPr algn="r" eaLnBrk="1" hangingPunct="1"/>
              <a:t>22</a:t>
            </a:fld>
            <a:endParaRPr lang="en-US" altLang="zh-CN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6963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r" eaLnBrk="1" hangingPunct="1"/>
            <a:fld id="{99DAC935-F8FE-4C9D-8620-AEDB47453382}" type="slidenum">
              <a:rPr lang="zh-CN" altLang="en-US" sz="1200">
                <a:latin typeface="Tahoma" pitchFamily="34" charset="0"/>
              </a:rPr>
              <a:pPr algn="r" eaLnBrk="1" hangingPunct="1"/>
              <a:t>23</a:t>
            </a:fld>
            <a:endParaRPr lang="en-US" altLang="zh-CN" sz="1200">
              <a:latin typeface="Tahoma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50705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23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319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lvl="0"/>
            <a:endParaRPr lang="zh-CN" alt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961715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>
              <a:solidFill>
                <a:srgbClr val="5B524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>
              <a:solidFill>
                <a:srgbClr val="5B524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784A27-F94E-4003-A643-815A093BD1FB}" type="slidenum">
              <a:rPr kumimoji="1" lang="en-US" altLang="zh-CN" sz="2400">
                <a:solidFill>
                  <a:srgbClr val="5B524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 sz="2400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06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8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876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6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02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5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57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911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8760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1" name="Picture 9" descr="C:\Wendy\anabnr2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282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>
              <a:lumMod val="50000"/>
            </a:schemeClr>
          </a:solidFill>
          <a:latin typeface="Times New Roman" pitchFamily="18" charset="0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908720"/>
            <a:ext cx="7772400" cy="856456"/>
          </a:xfrm>
        </p:spPr>
        <p:txBody>
          <a:bodyPr/>
          <a:lstStyle/>
          <a:p>
            <a:pPr algn="ctr"/>
            <a:r>
              <a:rPr lang="zh-CN" altLang="en-US" dirty="0" smtClean="0"/>
              <a:t>散列表</a:t>
            </a:r>
            <a:endParaRPr lang="zh-CN" altLang="en-US" dirty="0"/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292080" y="3348856"/>
            <a:ext cx="3600450" cy="584200"/>
            <a:chOff x="385" y="3067"/>
            <a:chExt cx="2268" cy="368"/>
          </a:xfrm>
        </p:grpSpPr>
        <p:sp>
          <p:nvSpPr>
            <p:cNvPr id="5" name="Text Box 24"/>
            <p:cNvSpPr txBox="1">
              <a:spLocks noChangeArrowheads="1"/>
            </p:cNvSpPr>
            <p:nvPr/>
          </p:nvSpPr>
          <p:spPr bwMode="auto">
            <a:xfrm>
              <a:off x="782" y="3067"/>
              <a:ext cx="187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什么是散列表？</a:t>
              </a:r>
              <a:endPara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6" name="Object 34"/>
            <p:cNvGraphicFramePr>
              <a:graphicFrameLocks noChangeAspect="1"/>
            </p:cNvGraphicFramePr>
            <p:nvPr/>
          </p:nvGraphicFramePr>
          <p:xfrm>
            <a:off x="385" y="3067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0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67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6"/>
          <p:cNvGrpSpPr>
            <a:grpSpLocks/>
          </p:cNvGrpSpPr>
          <p:nvPr/>
        </p:nvGrpSpPr>
        <p:grpSpPr bwMode="auto">
          <a:xfrm>
            <a:off x="899592" y="2060848"/>
            <a:ext cx="3600450" cy="584200"/>
            <a:chOff x="385" y="3067"/>
            <a:chExt cx="2268" cy="368"/>
          </a:xfrm>
        </p:grpSpPr>
        <p:sp>
          <p:nvSpPr>
            <p:cNvPr id="8" name="Text Box 24"/>
            <p:cNvSpPr txBox="1">
              <a:spLocks noChangeArrowheads="1"/>
            </p:cNvSpPr>
            <p:nvPr/>
          </p:nvSpPr>
          <p:spPr bwMode="auto">
            <a:xfrm>
              <a:off x="782" y="3067"/>
              <a:ext cx="187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什么是散列？</a:t>
              </a:r>
              <a:endPara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9" name="Object 34"/>
            <p:cNvGraphicFramePr>
              <a:graphicFrameLocks noChangeAspect="1"/>
            </p:cNvGraphicFramePr>
            <p:nvPr/>
          </p:nvGraphicFramePr>
          <p:xfrm>
            <a:off x="385" y="3067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1" name="Clip" r:id="rId5" imgW="861120" imgH="844560" progId="MS_ClipArt_Gallery.5">
                    <p:embed/>
                  </p:oleObj>
                </mc:Choice>
                <mc:Fallback>
                  <p:oleObj name="Clip" r:id="rId5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67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827584" y="3268288"/>
            <a:ext cx="3960813" cy="584200"/>
            <a:chOff x="385" y="3067"/>
            <a:chExt cx="2495" cy="368"/>
          </a:xfrm>
        </p:grpSpPr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782" y="3067"/>
              <a:ext cx="209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什么是散列函数？</a:t>
              </a:r>
              <a:endPara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12" name="Object 34"/>
            <p:cNvGraphicFramePr>
              <a:graphicFrameLocks noChangeAspect="1"/>
            </p:cNvGraphicFramePr>
            <p:nvPr/>
          </p:nvGraphicFramePr>
          <p:xfrm>
            <a:off x="385" y="3067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2" name="Clip" r:id="rId6" imgW="861120" imgH="844560" progId="MS_ClipArt_Gallery.5">
                    <p:embed/>
                  </p:oleObj>
                </mc:Choice>
                <mc:Fallback>
                  <p:oleObj name="Clip" r:id="rId6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67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36"/>
          <p:cNvGrpSpPr>
            <a:grpSpLocks/>
          </p:cNvGrpSpPr>
          <p:nvPr/>
        </p:nvGrpSpPr>
        <p:grpSpPr bwMode="auto">
          <a:xfrm>
            <a:off x="755576" y="4509120"/>
            <a:ext cx="3960813" cy="584200"/>
            <a:chOff x="385" y="3067"/>
            <a:chExt cx="2495" cy="368"/>
          </a:xfrm>
        </p:grpSpPr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782" y="3067"/>
              <a:ext cx="209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什么是散列地址？</a:t>
              </a:r>
              <a:endParaRPr lang="zh-CN" altLang="en-US" sz="32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15" name="Object 34"/>
            <p:cNvGraphicFramePr>
              <a:graphicFrameLocks noChangeAspect="1"/>
            </p:cNvGraphicFramePr>
            <p:nvPr/>
          </p:nvGraphicFramePr>
          <p:xfrm>
            <a:off x="385" y="3067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3" name="Clip" r:id="rId7" imgW="861120" imgH="844560" progId="MS_ClipArt_Gallery.5">
                    <p:embed/>
                  </p:oleObj>
                </mc:Choice>
                <mc:Fallback>
                  <p:oleObj name="Clip" r:id="rId7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67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92719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985195" y="1068754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小结：</a:t>
            </a:r>
            <a:endParaRPr lang="en-US" altLang="zh-CN" sz="3200" dirty="0">
              <a:solidFill>
                <a:srgbClr val="0033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6103" name="Rectangle 39"/>
          <p:cNvSpPr>
            <a:spLocks noChangeArrowheads="1"/>
          </p:cNvSpPr>
          <p:nvPr/>
        </p:nvSpPr>
        <p:spPr bwMode="auto">
          <a:xfrm>
            <a:off x="672728" y="3086497"/>
            <a:ext cx="7859712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散列只是</a:t>
            </a:r>
            <a:r>
              <a:rPr lang="zh-CN" altLang="en-US" sz="2800" b="1" dirty="0" smtClean="0">
                <a:solidFill>
                  <a:schemeClr val="tx1"/>
                </a:solidFill>
                <a:ea typeface="宋体" pitchFamily="2" charset="-122"/>
              </a:rPr>
              <a:t>通过元素值（或元素关键域值）定位该元素，</a:t>
            </a:r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没有完整地</a:t>
            </a:r>
            <a:r>
              <a:rPr lang="zh-CN" altLang="en-US" sz="2800" b="1" dirty="0" smtClean="0">
                <a:solidFill>
                  <a:schemeClr val="tx1"/>
                </a:solidFill>
                <a:ea typeface="宋体" pitchFamily="2" charset="-122"/>
              </a:rPr>
              <a:t>表达数据元素之间</a:t>
            </a:r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的逻辑关系，所以，散列主要是</a:t>
            </a:r>
            <a:r>
              <a:rPr lang="zh-CN" altLang="en-US" sz="2800" b="1" dirty="0">
                <a:solidFill>
                  <a:srgbClr val="FF3300"/>
                </a:solidFill>
                <a:ea typeface="宋体" pitchFamily="2" charset="-122"/>
              </a:rPr>
              <a:t>面向查找</a:t>
            </a:r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的存储结构。</a:t>
            </a:r>
          </a:p>
        </p:txBody>
      </p:sp>
      <p:sp>
        <p:nvSpPr>
          <p:cNvPr id="3081" name="Text Box 41"/>
          <p:cNvSpPr txBox="1">
            <a:spLocks noChangeArrowheads="1"/>
          </p:cNvSpPr>
          <p:nvPr/>
        </p:nvSpPr>
        <p:spPr bwMode="auto">
          <a:xfrm>
            <a:off x="1241053" y="2276872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散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列表达了元素之间的逻辑关系吗？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07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795521"/>
              </p:ext>
            </p:extLst>
          </p:nvPr>
        </p:nvGraphicFramePr>
        <p:xfrm>
          <a:off x="610815" y="2276872"/>
          <a:ext cx="58420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Clip" r:id="rId3" imgW="861120" imgH="844560" progId="MS_ClipArt_Gallery.5">
                  <p:embed/>
                </p:oleObj>
              </mc:Choice>
              <mc:Fallback>
                <p:oleObj name="Clip" r:id="rId3" imgW="861120" imgH="8445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15" y="2276872"/>
                        <a:ext cx="58420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020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1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539552" y="3068960"/>
            <a:ext cx="8280400" cy="105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散列技术一般不适用于允许多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个数据元素有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同样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关键域值的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情况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zh-CN" altLang="en-US" sz="28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1017588" y="1854200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散列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技术对于查找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类型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的局限？</a:t>
            </a:r>
            <a:endParaRPr lang="zh-CN" altLang="en-US" sz="2400" b="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098" name="Object 13"/>
          <p:cNvGraphicFramePr>
            <a:graphicFrameLocks noGrp="1" noChangeAspect="1"/>
          </p:cNvGraphicFramePr>
          <p:nvPr>
            <p:ph/>
          </p:nvPr>
        </p:nvGraphicFramePr>
        <p:xfrm>
          <a:off x="385763" y="1854200"/>
          <a:ext cx="58578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Clip" r:id="rId3" imgW="861120" imgH="844560" progId="MS_ClipArt_Gallery.5">
                  <p:embed/>
                </p:oleObj>
              </mc:Choice>
              <mc:Fallback>
                <p:oleObj name="Clip" r:id="rId3" imgW="861120" imgH="8445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854200"/>
                        <a:ext cx="58578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409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50" name="Text Box 22"/>
          <p:cNvSpPr txBox="1">
            <a:spLocks noChangeArrowheads="1"/>
          </p:cNvSpPr>
          <p:nvPr/>
        </p:nvSpPr>
        <p:spPr bwMode="auto">
          <a:xfrm>
            <a:off x="467544" y="1340768"/>
            <a:ext cx="8568952" cy="44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6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散列技术的关键问题：</a:t>
            </a:r>
          </a:p>
          <a:p>
            <a:pPr algn="l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⑴ 散列函数的设计</a:t>
            </a:r>
            <a:r>
              <a:rPr lang="zh-CN" altLang="en-US" sz="36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3600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如何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设计一个简单、均匀、存储利用率高的散列函数。</a:t>
            </a:r>
          </a:p>
          <a:p>
            <a:pPr algn="l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⑵ 冲突的处理</a:t>
            </a:r>
            <a:r>
              <a:rPr lang="zh-CN" altLang="en-US" sz="36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en-US" altLang="zh-CN" sz="3600" b="1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2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如何</a:t>
            </a: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采取合适的处理冲突方法来解决冲突。</a:t>
            </a:r>
          </a:p>
        </p:txBody>
      </p:sp>
    </p:spTree>
    <p:extLst>
      <p:ext uri="{BB962C8B-B14F-4D97-AF65-F5344CB8AC3E}">
        <p14:creationId xmlns:p14="http://schemas.microsoft.com/office/powerpoint/2010/main" val="6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389762" y="1059962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散列函数</a:t>
            </a:r>
            <a:endParaRPr lang="en-US" altLang="zh-CN" sz="32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540072" y="1844824"/>
            <a:ext cx="82804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设计散列函数一般应遵循以下原则：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⑴ 计算</a:t>
            </a:r>
            <a:r>
              <a:rPr lang="zh-CN" altLang="en-US" sz="28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简单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。散列函数不应该有很大的计算量，否则会降低查找效率。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⑵ 函数值即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散列地址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分布</a:t>
            </a:r>
            <a:r>
              <a:rPr lang="zh-CN" altLang="en-US" sz="2800" b="1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均匀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。</a:t>
            </a:r>
            <a:endParaRPr lang="en-US" altLang="zh-CN" sz="28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函数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值要尽量均匀散布在地址空间，这样才能保证存储空间的有效利用并减少冲突。</a:t>
            </a:r>
            <a:endParaRPr lang="en-US" altLang="zh-CN" sz="2800" b="1" dirty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1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590425" y="1412776"/>
            <a:ext cx="8374063" cy="163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 lIns="0" rIns="0"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冲突：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对于两个不同关键码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800" b="1" baseline="-30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≠k</a:t>
            </a:r>
            <a:r>
              <a:rPr lang="en-US" altLang="zh-CN" sz="2800" b="1" baseline="-30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有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800" b="1" baseline="-30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＝H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800" b="1" baseline="-30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即两个不同</a:t>
            </a:r>
            <a:r>
              <a:rPr lang="zh-CN" altLang="en-US" sz="28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的数据元素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需要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存放在同一个存储位置</a:t>
            </a:r>
            <a:r>
              <a:rPr lang="en-US" altLang="zh-CN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800" b="1" baseline="-30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k</a:t>
            </a:r>
            <a:r>
              <a:rPr lang="en-US" altLang="zh-CN" sz="2800" b="1" baseline="-30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j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相对于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称做</a:t>
            </a:r>
            <a:r>
              <a:rPr lang="zh-CN" altLang="en-US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同义词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68613" name="Oval 7"/>
          <p:cNvSpPr>
            <a:spLocks noChangeArrowheads="1"/>
          </p:cNvSpPr>
          <p:nvPr/>
        </p:nvSpPr>
        <p:spPr bwMode="auto">
          <a:xfrm>
            <a:off x="1285875" y="3698875"/>
            <a:ext cx="1928813" cy="2879725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8614" name="Text Box 8"/>
          <p:cNvSpPr txBox="1">
            <a:spLocks noChangeArrowheads="1"/>
          </p:cNvSpPr>
          <p:nvPr/>
        </p:nvSpPr>
        <p:spPr bwMode="auto">
          <a:xfrm>
            <a:off x="1589088" y="4222750"/>
            <a:ext cx="31432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数据元素值集合</a:t>
            </a:r>
            <a:endParaRPr lang="zh-CN" altLang="en-US" sz="2400" dirty="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8615" name="Text Box 9"/>
          <p:cNvSpPr txBox="1">
            <a:spLocks noChangeArrowheads="1"/>
          </p:cNvSpPr>
          <p:nvPr/>
        </p:nvSpPr>
        <p:spPr bwMode="auto">
          <a:xfrm>
            <a:off x="2443163" y="4773613"/>
            <a:ext cx="3667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8616" name="Text Box 10"/>
          <p:cNvSpPr txBox="1">
            <a:spLocks noChangeArrowheads="1"/>
          </p:cNvSpPr>
          <p:nvPr/>
        </p:nvSpPr>
        <p:spPr bwMode="auto">
          <a:xfrm>
            <a:off x="6373813" y="3563938"/>
            <a:ext cx="1168400" cy="31051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112000"/>
              </a:lnSpc>
            </a:pPr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>
              <a:lnSpc>
                <a:spcPct val="112000"/>
              </a:lnSpc>
            </a:pPr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/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/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     r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8617" name="Line 11"/>
          <p:cNvSpPr>
            <a:spLocks noChangeShapeType="1"/>
          </p:cNvSpPr>
          <p:nvPr/>
        </p:nvSpPr>
        <p:spPr bwMode="auto">
          <a:xfrm>
            <a:off x="6373813" y="4806950"/>
            <a:ext cx="11684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8" name="Line 12"/>
          <p:cNvSpPr>
            <a:spLocks noChangeShapeType="1"/>
          </p:cNvSpPr>
          <p:nvPr/>
        </p:nvSpPr>
        <p:spPr bwMode="auto">
          <a:xfrm>
            <a:off x="6373813" y="5226050"/>
            <a:ext cx="11684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9" name="Text Box 14"/>
          <p:cNvSpPr txBox="1">
            <a:spLocks noChangeArrowheads="1"/>
          </p:cNvSpPr>
          <p:nvPr/>
        </p:nvSpPr>
        <p:spPr bwMode="auto">
          <a:xfrm>
            <a:off x="6869113" y="3833813"/>
            <a:ext cx="334962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……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8620" name="Text Box 15"/>
          <p:cNvSpPr txBox="1">
            <a:spLocks noChangeArrowheads="1"/>
          </p:cNvSpPr>
          <p:nvPr/>
        </p:nvSpPr>
        <p:spPr bwMode="auto">
          <a:xfrm>
            <a:off x="6856413" y="5543550"/>
            <a:ext cx="334962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……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8621" name="Text Box 16"/>
          <p:cNvSpPr txBox="1">
            <a:spLocks noChangeArrowheads="1"/>
          </p:cNvSpPr>
          <p:nvPr/>
        </p:nvSpPr>
        <p:spPr bwMode="auto">
          <a:xfrm>
            <a:off x="4032250" y="4508500"/>
            <a:ext cx="8112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(</a:t>
            </a: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)</a:t>
            </a:r>
          </a:p>
        </p:txBody>
      </p:sp>
      <p:sp>
        <p:nvSpPr>
          <p:cNvPr id="68622" name="Line 17"/>
          <p:cNvSpPr>
            <a:spLocks noChangeShapeType="1"/>
          </p:cNvSpPr>
          <p:nvPr/>
        </p:nvSpPr>
        <p:spPr bwMode="auto">
          <a:xfrm>
            <a:off x="2803525" y="4953000"/>
            <a:ext cx="3465513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3" name="Oval 18"/>
          <p:cNvSpPr>
            <a:spLocks noChangeArrowheads="1"/>
          </p:cNvSpPr>
          <p:nvPr/>
        </p:nvSpPr>
        <p:spPr bwMode="auto">
          <a:xfrm>
            <a:off x="2352675" y="4741863"/>
            <a:ext cx="431800" cy="431800"/>
          </a:xfrm>
          <a:prstGeom prst="ellipse">
            <a:avLst/>
          </a:prstGeom>
          <a:noFill/>
          <a:ln w="2857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24" name="Text Box 21"/>
          <p:cNvSpPr txBox="1">
            <a:spLocks noChangeArrowheads="1"/>
          </p:cNvSpPr>
          <p:nvPr/>
        </p:nvSpPr>
        <p:spPr bwMode="auto">
          <a:xfrm>
            <a:off x="2474913" y="5634038"/>
            <a:ext cx="3667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j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8625" name="Oval 22"/>
          <p:cNvSpPr>
            <a:spLocks noChangeArrowheads="1"/>
          </p:cNvSpPr>
          <p:nvPr/>
        </p:nvSpPr>
        <p:spPr bwMode="auto">
          <a:xfrm>
            <a:off x="2384425" y="5602288"/>
            <a:ext cx="431800" cy="431800"/>
          </a:xfrm>
          <a:prstGeom prst="ellipse">
            <a:avLst/>
          </a:prstGeom>
          <a:noFill/>
          <a:ln w="2857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8626" name="Line 23"/>
          <p:cNvSpPr>
            <a:spLocks noChangeShapeType="1"/>
          </p:cNvSpPr>
          <p:nvPr/>
        </p:nvSpPr>
        <p:spPr bwMode="auto">
          <a:xfrm flipV="1">
            <a:off x="2809875" y="5100638"/>
            <a:ext cx="3465513" cy="676275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27" name="Text Box 24"/>
          <p:cNvSpPr txBox="1">
            <a:spLocks noChangeArrowheads="1"/>
          </p:cNvSpPr>
          <p:nvPr/>
        </p:nvSpPr>
        <p:spPr bwMode="auto">
          <a:xfrm>
            <a:off x="4076700" y="5543550"/>
            <a:ext cx="78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(</a:t>
            </a: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j</a:t>
            </a: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538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 descr="花岗岩"/>
          <p:cNvSpPr txBox="1">
            <a:spLocks noChangeArrowheads="1"/>
          </p:cNvSpPr>
          <p:nvPr/>
        </p:nvSpPr>
        <p:spPr bwMode="auto">
          <a:xfrm>
            <a:off x="827584" y="1609776"/>
            <a:ext cx="7920880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设散列函数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为：H(K)=</a:t>
            </a:r>
            <a:r>
              <a:rPr lang="en-US" sz="2800" b="1" dirty="0">
                <a:latin typeface="黑体" pitchFamily="49" charset="-122"/>
                <a:ea typeface="黑体" pitchFamily="49" charset="-122"/>
              </a:rPr>
              <a:t>K/3+1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则为元素序列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1、2、5、9、11、13、16、21、27 </a:t>
            </a:r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构造的散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列表（哈希表）为：</a:t>
            </a:r>
          </a:p>
        </p:txBody>
      </p:sp>
      <p:graphicFrame>
        <p:nvGraphicFramePr>
          <p:cNvPr id="410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794122"/>
              </p:ext>
            </p:extLst>
          </p:nvPr>
        </p:nvGraphicFramePr>
        <p:xfrm>
          <a:off x="1403648" y="3356992"/>
          <a:ext cx="6091239" cy="1189990"/>
        </p:xfrm>
        <a:graphic>
          <a:graphicData uri="http://schemas.openxmlformats.org/drawingml/2006/table">
            <a:tbl>
              <a:tblPr/>
              <a:tblGrid>
                <a:gridCol w="933394"/>
                <a:gridCol w="468895"/>
                <a:gridCol w="468895"/>
                <a:gridCol w="468895"/>
                <a:gridCol w="468895"/>
                <a:gridCol w="468895"/>
                <a:gridCol w="468895"/>
                <a:gridCol w="468895"/>
                <a:gridCol w="468895"/>
                <a:gridCol w="468895"/>
                <a:gridCol w="468895"/>
                <a:gridCol w="468895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位置</a:t>
                      </a:r>
                      <a:endParaRPr kumimoji="0" 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0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H(K)</a:t>
                      </a: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200E1"/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200E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200E1"/>
                          </a:solidFill>
                          <a:effectLst/>
                          <a:latin typeface="Arial" pitchFamily="34" charset="0"/>
                          <a:ea typeface="黑体" pitchFamily="49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331640" y="5229200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两个不同</a:t>
            </a:r>
            <a:r>
              <a:rPr lang="zh-CN" altLang="zh-CN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值</a:t>
            </a:r>
            <a:r>
              <a:rPr lang="zh-CN" altLang="zh-CN" sz="2800" b="1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具有</a:t>
            </a:r>
            <a:r>
              <a:rPr lang="zh-CN" altLang="zh-CN" sz="2800" b="1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rPr>
              <a:t>相同的存储位置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757238" y="1485900"/>
            <a:ext cx="799122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200000"/>
              </a:lnSpc>
              <a:spcBef>
                <a:spcPct val="50000"/>
              </a:spcBef>
            </a:pPr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① </a:t>
            </a:r>
            <a:r>
              <a:rPr lang="zh-CN" sz="3200" b="1" dirty="0">
                <a:latin typeface="Times New Roman" pitchFamily="18" charset="0"/>
                <a:ea typeface="黑体" pitchFamily="49" charset="-122"/>
              </a:rPr>
              <a:t>构造</a:t>
            </a:r>
            <a:r>
              <a:rPr lang="zh-CN" sz="3200" b="1" dirty="0" smtClean="0">
                <a:latin typeface="Times New Roman" pitchFamily="18" charset="0"/>
                <a:ea typeface="黑体" pitchFamily="49" charset="-122"/>
              </a:rPr>
              <a:t>好的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散列</a:t>
            </a:r>
            <a:r>
              <a:rPr lang="zh-CN" sz="32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函数</a:t>
            </a:r>
            <a:r>
              <a:rPr lang="zh-CN" sz="3200" b="1" dirty="0">
                <a:latin typeface="Times New Roman" pitchFamily="18" charset="0"/>
                <a:ea typeface="黑体" pitchFamily="49" charset="-122"/>
              </a:rPr>
              <a:t>，使冲突尽可能的少</a:t>
            </a:r>
          </a:p>
          <a:p>
            <a:pPr algn="just" eaLnBrk="0" hangingPunct="0">
              <a:lnSpc>
                <a:spcPct val="200000"/>
              </a:lnSpc>
              <a:spcBef>
                <a:spcPct val="50000"/>
              </a:spcBef>
            </a:pPr>
            <a:r>
              <a:rPr lang="zh-CN" sz="3200" b="1" dirty="0">
                <a:latin typeface="黑体" pitchFamily="49" charset="-122"/>
                <a:ea typeface="黑体" pitchFamily="49" charset="-122"/>
              </a:rPr>
              <a:t>② </a:t>
            </a:r>
            <a:r>
              <a:rPr lang="zh-CN" sz="3200" b="1" dirty="0">
                <a:latin typeface="Times New Roman" pitchFamily="18" charset="0"/>
                <a:ea typeface="黑体" pitchFamily="49" charset="-122"/>
              </a:rPr>
              <a:t>设计有效的</a:t>
            </a:r>
            <a:r>
              <a:rPr lang="zh-CN" sz="32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解决冲突的方法</a:t>
            </a:r>
            <a:endParaRPr lang="zh-CN" sz="3200" b="1" dirty="0">
              <a:latin typeface="Times New Roman" pitchFamily="18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49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436563" y="908720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ea typeface="宋体" pitchFamily="2" charset="-122"/>
              </a:rPr>
              <a:t>1、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itchFamily="2" charset="-122"/>
              </a:rPr>
              <a:t>直接</a:t>
            </a:r>
            <a:r>
              <a:rPr lang="zh-CN" altLang="en-US" sz="3200" b="1" dirty="0">
                <a:solidFill>
                  <a:srgbClr val="FF0000"/>
                </a:solidFill>
                <a:ea typeface="宋体" pitchFamily="2" charset="-122"/>
              </a:rPr>
              <a:t>定址法</a:t>
            </a:r>
            <a:endParaRPr lang="en-US" altLang="zh-CN" sz="3200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0659" name="Text Box 5"/>
          <p:cNvSpPr txBox="1">
            <a:spLocks noChangeArrowheads="1"/>
          </p:cNvSpPr>
          <p:nvPr/>
        </p:nvSpPr>
        <p:spPr bwMode="auto">
          <a:xfrm>
            <a:off x="476250" y="1594887"/>
            <a:ext cx="827221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使用直接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定址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法设计的散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列函数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是元素值的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线性函数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zh-CN" altLang="en-US" sz="2800" dirty="0">
                <a:solidFill>
                  <a:schemeClr val="tx1"/>
                </a:solidFill>
                <a:ea typeface="宋体" pitchFamily="2" charset="-122"/>
              </a:rPr>
              <a:t>即：</a:t>
            </a:r>
          </a:p>
        </p:txBody>
      </p:sp>
      <p:sp>
        <p:nvSpPr>
          <p:cNvPr id="70660" name="Text Box 6"/>
          <p:cNvSpPr txBox="1">
            <a:spLocks noChangeArrowheads="1"/>
          </p:cNvSpPr>
          <p:nvPr/>
        </p:nvSpPr>
        <p:spPr bwMode="auto">
          <a:xfrm>
            <a:off x="1052264" y="2420888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/>
            <a:r>
              <a:rPr kumimoji="1" lang="en-US" altLang="zh-CN" sz="3200" i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i="1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 smtClean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+ 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b  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3200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3200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200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zh-CN" altLang="en-US" sz="32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为常数）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0661" name="Text Box 7"/>
          <p:cNvSpPr txBox="1">
            <a:spLocks noChangeArrowheads="1"/>
          </p:cNvSpPr>
          <p:nvPr/>
        </p:nvSpPr>
        <p:spPr bwMode="auto">
          <a:xfrm>
            <a:off x="476250" y="2979738"/>
            <a:ext cx="8382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元素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集合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为{10, 30, 50, 70, 80, 90}，选取的散列函数为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/10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则散列表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为：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927100" y="4149725"/>
            <a:ext cx="6888163" cy="949325"/>
            <a:chOff x="584" y="2614"/>
            <a:chExt cx="4339" cy="598"/>
          </a:xfrm>
        </p:grpSpPr>
        <p:grpSp>
          <p:nvGrpSpPr>
            <p:cNvPr id="70674" name="Group 18"/>
            <p:cNvGrpSpPr>
              <a:grpSpLocks/>
            </p:cNvGrpSpPr>
            <p:nvPr/>
          </p:nvGrpSpPr>
          <p:grpSpPr bwMode="auto">
            <a:xfrm>
              <a:off x="603" y="2900"/>
              <a:ext cx="4320" cy="312"/>
              <a:chOff x="624" y="3264"/>
              <a:chExt cx="4320" cy="312"/>
            </a:xfrm>
          </p:grpSpPr>
          <p:sp>
            <p:nvSpPr>
              <p:cNvPr id="70676" name="Text Box 8"/>
              <p:cNvSpPr txBox="1">
                <a:spLocks noChangeArrowheads="1"/>
              </p:cNvSpPr>
              <p:nvPr/>
            </p:nvSpPr>
            <p:spPr bwMode="auto">
              <a:xfrm>
                <a:off x="624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677" name="Text Box 9"/>
              <p:cNvSpPr txBox="1">
                <a:spLocks noChangeArrowheads="1"/>
              </p:cNvSpPr>
              <p:nvPr/>
            </p:nvSpPr>
            <p:spPr bwMode="auto">
              <a:xfrm>
                <a:off x="1056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678" name="Text Box 10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679" name="Text Box 11"/>
              <p:cNvSpPr txBox="1">
                <a:spLocks noChangeArrowheads="1"/>
              </p:cNvSpPr>
              <p:nvPr/>
            </p:nvSpPr>
            <p:spPr bwMode="auto">
              <a:xfrm>
                <a:off x="1920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680" name="Text Box 12"/>
              <p:cNvSpPr txBox="1">
                <a:spLocks noChangeArrowheads="1"/>
              </p:cNvSpPr>
              <p:nvPr/>
            </p:nvSpPr>
            <p:spPr bwMode="auto">
              <a:xfrm>
                <a:off x="2352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681" name="Text Box 13"/>
              <p:cNvSpPr txBox="1">
                <a:spLocks noChangeArrowheads="1"/>
              </p:cNvSpPr>
              <p:nvPr/>
            </p:nvSpPr>
            <p:spPr bwMode="auto">
              <a:xfrm>
                <a:off x="2784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682" name="Text Box 14"/>
              <p:cNvSpPr txBox="1">
                <a:spLocks noChangeArrowheads="1"/>
              </p:cNvSpPr>
              <p:nvPr/>
            </p:nvSpPr>
            <p:spPr bwMode="auto">
              <a:xfrm>
                <a:off x="3216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683" name="Text Box 15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684" name="Text Box 16"/>
              <p:cNvSpPr txBox="1">
                <a:spLocks noChangeArrowheads="1"/>
              </p:cNvSpPr>
              <p:nvPr/>
            </p:nvSpPr>
            <p:spPr bwMode="auto">
              <a:xfrm>
                <a:off x="4080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685" name="Text Box 17"/>
              <p:cNvSpPr txBox="1">
                <a:spLocks noChangeArrowheads="1"/>
              </p:cNvSpPr>
              <p:nvPr/>
            </p:nvSpPr>
            <p:spPr bwMode="auto">
              <a:xfrm>
                <a:off x="4512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0675" name="Text Box 19"/>
            <p:cNvSpPr txBox="1">
              <a:spLocks noChangeArrowheads="1"/>
            </p:cNvSpPr>
            <p:nvPr/>
          </p:nvSpPr>
          <p:spPr bwMode="auto">
            <a:xfrm>
              <a:off x="584" y="2614"/>
              <a:ext cx="4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0      1      2      3     4      5     6      7      8      9</a:t>
              </a:r>
            </a:p>
          </p:txBody>
        </p:sp>
      </p:grpSp>
      <p:sp>
        <p:nvSpPr>
          <p:cNvPr id="100373" name="Text Box 21"/>
          <p:cNvSpPr txBox="1">
            <a:spLocks noChangeArrowheads="1"/>
          </p:cNvSpPr>
          <p:nvPr/>
        </p:nvSpPr>
        <p:spPr bwMode="auto">
          <a:xfrm>
            <a:off x="1747838" y="46513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10</a:t>
            </a:r>
          </a:p>
        </p:txBody>
      </p: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3143250" y="46513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30</a:t>
            </a:r>
          </a:p>
        </p:txBody>
      </p:sp>
      <p:sp>
        <p:nvSpPr>
          <p:cNvPr id="100375" name="Text Box 23"/>
          <p:cNvSpPr txBox="1">
            <a:spLocks noChangeArrowheads="1"/>
          </p:cNvSpPr>
          <p:nvPr/>
        </p:nvSpPr>
        <p:spPr bwMode="auto">
          <a:xfrm>
            <a:off x="4538663" y="46513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50</a:t>
            </a:r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5934075" y="46513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70</a:t>
            </a:r>
          </a:p>
        </p:txBody>
      </p:sp>
      <p:sp>
        <p:nvSpPr>
          <p:cNvPr id="100377" name="Text Box 25"/>
          <p:cNvSpPr txBox="1">
            <a:spLocks noChangeArrowheads="1"/>
          </p:cNvSpPr>
          <p:nvPr/>
        </p:nvSpPr>
        <p:spPr bwMode="auto">
          <a:xfrm>
            <a:off x="6608763" y="46513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80</a:t>
            </a: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7283450" y="4651375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90</a:t>
            </a:r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31800" y="5301208"/>
            <a:ext cx="2514600" cy="522287"/>
            <a:chOff x="144" y="3744"/>
            <a:chExt cx="1584" cy="329"/>
          </a:xfrm>
        </p:grpSpPr>
        <p:sp>
          <p:nvSpPr>
            <p:cNvPr id="70672" name="Text Box 27"/>
            <p:cNvSpPr txBox="1">
              <a:spLocks noChangeArrowheads="1"/>
            </p:cNvSpPr>
            <p:nvPr/>
          </p:nvSpPr>
          <p:spPr bwMode="auto">
            <a:xfrm>
              <a:off x="480" y="3744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适用情况？</a:t>
              </a:r>
            </a:p>
          </p:txBody>
        </p:sp>
        <p:pic>
          <p:nvPicPr>
            <p:cNvPr id="70673" name="Picture 28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744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360363" y="5931445"/>
            <a:ext cx="8712200" cy="5232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事先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知道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元素值，元素集合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不大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且连续性较好。 </a:t>
            </a:r>
          </a:p>
        </p:txBody>
      </p:sp>
      <p:sp>
        <p:nvSpPr>
          <p:cNvPr id="70671" name="Rectangle 31"/>
          <p:cNvSpPr>
            <a:spLocks noChangeArrowheads="1"/>
          </p:cNvSpPr>
          <p:nvPr/>
        </p:nvSpPr>
        <p:spPr bwMode="auto">
          <a:xfrm>
            <a:off x="1784350" y="116632"/>
            <a:ext cx="3795762" cy="6858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r>
              <a:rPr kumimoji="1" lang="zh-CN" altLang="en-US" sz="4000" dirty="0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散列</a:t>
            </a:r>
            <a:r>
              <a:rPr kumimoji="1" lang="zh-CN" altLang="en-US" sz="4000" dirty="0" smtClean="0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函数的设计</a:t>
            </a:r>
            <a:endParaRPr kumimoji="1" lang="zh-CN" altLang="en-US" sz="4000" dirty="0">
              <a:solidFill>
                <a:srgbClr val="003399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76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3" grpId="0" autoUpdateAnimBg="0"/>
      <p:bldP spid="100374" grpId="0" autoUpdateAnimBg="0"/>
      <p:bldP spid="100375" grpId="0" autoUpdateAnimBg="0"/>
      <p:bldP spid="100376" grpId="0" autoUpdateAnimBg="0"/>
      <p:bldP spid="100377" grpId="0" autoUpdateAnimBg="0"/>
      <p:bldP spid="100378" grpId="0" autoUpdateAnimBg="0"/>
      <p:bldP spid="10038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3"/>
          <p:cNvSpPr txBox="1">
            <a:spLocks noChangeArrowheads="1"/>
          </p:cNvSpPr>
          <p:nvPr/>
        </p:nvSpPr>
        <p:spPr bwMode="auto">
          <a:xfrm>
            <a:off x="437356" y="1484784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散列函数为：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1154235" y="2132856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mod  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4458" name="Text Box 1034"/>
          <p:cNvSpPr txBox="1">
            <a:spLocks noChangeArrowheads="1"/>
          </p:cNvSpPr>
          <p:nvPr/>
        </p:nvSpPr>
        <p:spPr bwMode="auto">
          <a:xfrm>
            <a:off x="790575" y="692696"/>
            <a:ext cx="640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2、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散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列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函数的设计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——</a:t>
            </a:r>
            <a:r>
              <a:rPr lang="zh-CN" altLang="en-US" sz="3600" b="1" dirty="0" smtClea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取余法</a:t>
            </a:r>
            <a:endParaRPr lang="en-US" altLang="zh-CN" sz="3200" b="1" dirty="0">
              <a:solidFill>
                <a:srgbClr val="FF0000"/>
              </a:solidFill>
              <a:ea typeface="宋体" pitchFamily="2" charset="-122"/>
            </a:endParaRPr>
          </a:p>
        </p:txBody>
      </p:sp>
      <p:grpSp>
        <p:nvGrpSpPr>
          <p:cNvPr id="71687" name="Group 1067"/>
          <p:cNvGrpSpPr>
            <a:grpSpLocks/>
          </p:cNvGrpSpPr>
          <p:nvPr/>
        </p:nvGrpSpPr>
        <p:grpSpPr bwMode="auto">
          <a:xfrm>
            <a:off x="493713" y="2835746"/>
            <a:ext cx="7380287" cy="522288"/>
            <a:chOff x="442" y="2529"/>
            <a:chExt cx="4649" cy="329"/>
          </a:xfrm>
        </p:grpSpPr>
        <p:sp>
          <p:nvSpPr>
            <p:cNvPr id="71689" name="Text Box 5"/>
            <p:cNvSpPr txBox="1">
              <a:spLocks noChangeArrowheads="1"/>
            </p:cNvSpPr>
            <p:nvPr/>
          </p:nvSpPr>
          <p:spPr bwMode="auto">
            <a:xfrm>
              <a:off x="810" y="2529"/>
              <a:ext cx="42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如何选取合适的 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，产生较少同义词？</a:t>
              </a:r>
            </a:p>
          </p:txBody>
        </p:sp>
        <p:pic>
          <p:nvPicPr>
            <p:cNvPr id="71690" name="Picture 106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" y="2529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 Box 3" descr="花岗岩"/>
          <p:cNvSpPr txBox="1">
            <a:spLocks noChangeArrowheads="1"/>
          </p:cNvSpPr>
          <p:nvPr/>
        </p:nvSpPr>
        <p:spPr bwMode="auto">
          <a:xfrm>
            <a:off x="611560" y="3770016"/>
            <a:ext cx="8352928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 smtClean="0">
                <a:solidFill>
                  <a:srgbClr val="CC0000"/>
                </a:solidFill>
                <a:latin typeface="+mn-ea"/>
              </a:rPr>
              <a:t>例</a:t>
            </a:r>
            <a:r>
              <a:rPr lang="zh-CN" altLang="en-US" sz="2800" b="1" dirty="0">
                <a:latin typeface="+mn-ea"/>
              </a:rPr>
              <a:t>：对元素</a:t>
            </a:r>
            <a:r>
              <a:rPr lang="zh-CN" altLang="en-US" sz="2800" b="1" dirty="0" smtClean="0">
                <a:latin typeface="+mn-ea"/>
              </a:rPr>
              <a:t>序列｛ </a:t>
            </a:r>
            <a:r>
              <a:rPr lang="en-US" altLang="zh-CN" sz="2800" b="1" dirty="0" smtClean="0">
                <a:latin typeface="+mn-ea"/>
              </a:rPr>
              <a:t>12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39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18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24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33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21</a:t>
            </a:r>
            <a:r>
              <a:rPr lang="zh-CN" altLang="en-US" sz="2800" b="1" dirty="0" smtClean="0">
                <a:latin typeface="+mn-ea"/>
              </a:rPr>
              <a:t>｝，设散列函数</a:t>
            </a:r>
            <a:r>
              <a:rPr lang="zh-CN" altLang="en-US" sz="2800" b="1" dirty="0">
                <a:latin typeface="+mn-ea"/>
              </a:rPr>
              <a:t>为</a:t>
            </a:r>
            <a:r>
              <a:rPr lang="zh-CN" altLang="en-US" sz="2800" b="1" dirty="0" smtClean="0">
                <a:latin typeface="+mn-ea"/>
              </a:rPr>
              <a:t>：</a:t>
            </a:r>
            <a:r>
              <a:rPr lang="en-US" altLang="zh-CN" sz="2800" b="1" dirty="0">
                <a:latin typeface="+mn-ea"/>
              </a:rPr>
              <a:t>H(x)=x  mod  </a:t>
            </a:r>
            <a:r>
              <a:rPr lang="en-US" altLang="zh-CN" sz="2800" b="1" dirty="0" smtClean="0">
                <a:latin typeface="+mn-ea"/>
              </a:rPr>
              <a:t>p，</a:t>
            </a:r>
            <a:r>
              <a:rPr lang="zh-CN" altLang="en-US" sz="2800" b="1" dirty="0" smtClean="0">
                <a:latin typeface="+mn-ea"/>
              </a:rPr>
              <a:t>若取</a:t>
            </a:r>
            <a:r>
              <a:rPr lang="en-US" altLang="zh-CN" sz="2800" i="1" dirty="0">
                <a:latin typeface="+mn-ea"/>
              </a:rPr>
              <a:t>p </a:t>
            </a:r>
            <a:r>
              <a:rPr lang="en-US" altLang="zh-CN" sz="2800" b="1" dirty="0" smtClean="0">
                <a:latin typeface="+mn-ea"/>
              </a:rPr>
              <a:t>=9，</a:t>
            </a:r>
            <a:r>
              <a:rPr lang="zh-CN" altLang="en-US" sz="2800" b="1" dirty="0" smtClean="0">
                <a:latin typeface="+mn-ea"/>
              </a:rPr>
              <a:t>将产生较多的冲突。</a:t>
            </a:r>
            <a:r>
              <a:rPr lang="en-US" altLang="zh-CN" sz="2800" b="1" dirty="0" smtClean="0">
                <a:latin typeface="+mn-ea"/>
              </a:rPr>
              <a:t> 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50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683568" y="622429"/>
            <a:ext cx="640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rgbClr val="FF0000"/>
                </a:solidFill>
                <a:ea typeface="宋体" pitchFamily="2" charset="-122"/>
              </a:rPr>
              <a:t>取余法</a:t>
            </a:r>
            <a:endParaRPr lang="en-US" altLang="zh-CN" sz="3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0810" name="Text Box 106"/>
          <p:cNvSpPr txBox="1">
            <a:spLocks noChangeArrowheads="1"/>
          </p:cNvSpPr>
          <p:nvPr/>
        </p:nvSpPr>
        <p:spPr bwMode="auto">
          <a:xfrm>
            <a:off x="440184" y="1485082"/>
            <a:ext cx="8596312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一般情况下，选</a:t>
            </a:r>
            <a:r>
              <a:rPr lang="en-US" altLang="zh-CN" sz="2800" b="1" i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为小于或等于表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长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最好接近表长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）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最大素数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3" descr="花岗岩"/>
          <p:cNvSpPr txBox="1">
            <a:spLocks noChangeArrowheads="1"/>
          </p:cNvSpPr>
          <p:nvPr/>
        </p:nvSpPr>
        <p:spPr bwMode="auto">
          <a:xfrm>
            <a:off x="561876" y="2780928"/>
            <a:ext cx="8352928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 smtClean="0">
                <a:solidFill>
                  <a:srgbClr val="CC0000"/>
                </a:solidFill>
                <a:latin typeface="+mn-ea"/>
              </a:rPr>
              <a:t>例</a:t>
            </a:r>
            <a:r>
              <a:rPr lang="zh-CN" altLang="en-US" sz="2800" b="1" dirty="0">
                <a:latin typeface="+mn-ea"/>
              </a:rPr>
              <a:t>：对元素</a:t>
            </a:r>
            <a:r>
              <a:rPr lang="zh-CN" altLang="en-US" sz="2800" b="1" dirty="0" smtClean="0">
                <a:latin typeface="+mn-ea"/>
              </a:rPr>
              <a:t>序列｛ </a:t>
            </a:r>
            <a:r>
              <a:rPr lang="en-US" altLang="zh-CN" sz="2800" b="1" dirty="0" smtClean="0">
                <a:latin typeface="+mn-ea"/>
              </a:rPr>
              <a:t>12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39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18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24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33</a:t>
            </a:r>
            <a:r>
              <a:rPr lang="zh-CN" altLang="en-US" sz="2800" b="1" dirty="0" smtClean="0">
                <a:latin typeface="+mn-ea"/>
              </a:rPr>
              <a:t>、</a:t>
            </a:r>
            <a:r>
              <a:rPr lang="en-US" altLang="zh-CN" sz="2800" b="1" dirty="0" smtClean="0">
                <a:latin typeface="+mn-ea"/>
              </a:rPr>
              <a:t>21</a:t>
            </a:r>
            <a:r>
              <a:rPr lang="zh-CN" altLang="en-US" sz="2800" b="1" dirty="0" smtClean="0">
                <a:latin typeface="+mn-ea"/>
              </a:rPr>
              <a:t>｝，设散列函数</a:t>
            </a:r>
            <a:r>
              <a:rPr lang="zh-CN" altLang="en-US" sz="2800" b="1" dirty="0">
                <a:latin typeface="+mn-ea"/>
              </a:rPr>
              <a:t>为</a:t>
            </a:r>
            <a:r>
              <a:rPr lang="zh-CN" altLang="en-US" sz="2800" b="1" dirty="0" smtClean="0">
                <a:latin typeface="+mn-ea"/>
              </a:rPr>
              <a:t>：</a:t>
            </a:r>
            <a:r>
              <a:rPr lang="en-US" altLang="zh-CN" sz="2800" b="1" dirty="0">
                <a:latin typeface="+mn-ea"/>
              </a:rPr>
              <a:t>H(x)=x  mod  </a:t>
            </a:r>
            <a:r>
              <a:rPr lang="en-US" altLang="zh-CN" sz="2800" b="1" dirty="0" smtClean="0">
                <a:latin typeface="+mn-ea"/>
              </a:rPr>
              <a:t>p</a:t>
            </a:r>
            <a:endParaRPr lang="en-US" altLang="zh-CN" sz="2800" b="1" dirty="0">
              <a:latin typeface="+mn-ea"/>
            </a:endParaRPr>
          </a:p>
        </p:txBody>
      </p: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795142" y="3869531"/>
            <a:ext cx="2514600" cy="522287"/>
            <a:chOff x="144" y="3744"/>
            <a:chExt cx="1584" cy="329"/>
          </a:xfrm>
        </p:grpSpPr>
        <p:sp>
          <p:nvSpPr>
            <p:cNvPr id="11" name="Text Box 110"/>
            <p:cNvSpPr txBox="1">
              <a:spLocks noChangeArrowheads="1"/>
            </p:cNvSpPr>
            <p:nvPr/>
          </p:nvSpPr>
          <p:spPr bwMode="auto">
            <a:xfrm>
              <a:off x="480" y="3744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如何取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p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？</a:t>
              </a:r>
              <a:endPara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pic>
          <p:nvPicPr>
            <p:cNvPr id="12" name="Picture 1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744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TextBox 2"/>
          <p:cNvSpPr txBox="1"/>
          <p:nvPr/>
        </p:nvSpPr>
        <p:spPr>
          <a:xfrm>
            <a:off x="683568" y="4581128"/>
            <a:ext cx="7841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元素个数为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6，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假设为其构造的散列表的表长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m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为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5301208"/>
            <a:ext cx="7841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则可以取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p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为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11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06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221593"/>
              </p:ext>
            </p:extLst>
          </p:nvPr>
        </p:nvGraphicFramePr>
        <p:xfrm>
          <a:off x="611560" y="2849240"/>
          <a:ext cx="7848600" cy="939800"/>
        </p:xfrm>
        <a:graphic>
          <a:graphicData uri="http://schemas.openxmlformats.org/drawingml/2006/table">
            <a:tbl>
              <a:tblPr/>
              <a:tblGrid>
                <a:gridCol w="833438"/>
                <a:gridCol w="512762"/>
                <a:gridCol w="511175"/>
                <a:gridCol w="512763"/>
                <a:gridCol w="512762"/>
                <a:gridCol w="511175"/>
                <a:gridCol w="512763"/>
                <a:gridCol w="512762"/>
                <a:gridCol w="512763"/>
                <a:gridCol w="523875"/>
                <a:gridCol w="523875"/>
                <a:gridCol w="673100"/>
                <a:gridCol w="522287"/>
                <a:gridCol w="673100"/>
              </a:tblGrid>
              <a:tr h="4572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200E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 位置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200E1"/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    值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 v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200E1"/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1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3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5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7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rial" pitchFamily="34" charset="0"/>
                          <a:ea typeface="楷体_GB2312" pitchFamily="49" charset="-122"/>
                        </a:rPr>
                        <a:t>9</a:t>
                      </a: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CN" altLang="zh-CN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68"/>
          <p:cNvSpPr>
            <a:spLocks noChangeArrowheads="1"/>
          </p:cNvSpPr>
          <p:nvPr/>
        </p:nvSpPr>
        <p:spPr bwMode="auto">
          <a:xfrm>
            <a:off x="4008810" y="3160390"/>
            <a:ext cx="338554" cy="5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6</a:t>
            </a:r>
          </a:p>
        </p:txBody>
      </p:sp>
      <p:sp>
        <p:nvSpPr>
          <p:cNvPr id="6" name="Rectangle 69"/>
          <p:cNvSpPr>
            <a:spLocks noChangeArrowheads="1"/>
          </p:cNvSpPr>
          <p:nvPr/>
        </p:nvSpPr>
        <p:spPr bwMode="auto">
          <a:xfrm>
            <a:off x="2973760" y="3160390"/>
            <a:ext cx="338554" cy="5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4</a:t>
            </a:r>
          </a:p>
        </p:txBody>
      </p:sp>
      <p:sp>
        <p:nvSpPr>
          <p:cNvPr id="7" name="Rectangle 70"/>
          <p:cNvSpPr>
            <a:spLocks noChangeArrowheads="1"/>
          </p:cNvSpPr>
          <p:nvPr/>
        </p:nvSpPr>
        <p:spPr bwMode="auto">
          <a:xfrm>
            <a:off x="1983160" y="3160390"/>
            <a:ext cx="338554" cy="5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2</a:t>
            </a:r>
          </a:p>
        </p:txBody>
      </p:sp>
      <p:sp>
        <p:nvSpPr>
          <p:cNvPr id="8" name="Rectangle 71"/>
          <p:cNvSpPr>
            <a:spLocks noChangeArrowheads="1"/>
          </p:cNvSpPr>
          <p:nvPr/>
        </p:nvSpPr>
        <p:spPr bwMode="auto">
          <a:xfrm>
            <a:off x="5031160" y="3160390"/>
            <a:ext cx="338554" cy="552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0066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8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3568" y="764704"/>
            <a:ext cx="76565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</a:rPr>
              <a:t>例：数据</a:t>
            </a:r>
            <a:r>
              <a:rPr kumimoji="1" lang="zh-CN" altLang="en-US" sz="2800" b="1" dirty="0">
                <a:latin typeface="黑体" pitchFamily="49" charset="-122"/>
                <a:ea typeface="黑体" pitchFamily="49" charset="-122"/>
              </a:rPr>
              <a:t>元素</a:t>
            </a:r>
            <a:r>
              <a:rPr kumimoji="1" lang="zh-CN" altLang="en-US" sz="2800" b="1" dirty="0" smtClean="0">
                <a:latin typeface="黑体" pitchFamily="49" charset="-122"/>
                <a:ea typeface="黑体" pitchFamily="49" charset="-122"/>
              </a:rPr>
              <a:t>序列</a:t>
            </a:r>
            <a:r>
              <a:rPr kumimoji="1" lang="en-US" altLang="zh-CN" sz="2800" b="1" dirty="0" smtClean="0">
                <a:latin typeface="黑体" pitchFamily="49" charset="-122"/>
                <a:ea typeface="黑体" pitchFamily="49" charset="-122"/>
              </a:rPr>
              <a:t>(1,2,3,4，5,6,7,8,9)</a:t>
            </a:r>
            <a:endParaRPr kumimoji="1" lang="zh-CN" altLang="en-US" sz="2800" b="1" dirty="0">
              <a:solidFill>
                <a:srgbClr val="99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25144" y="1772816"/>
            <a:ext cx="523994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32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讨论：如何进行散列查找？</a:t>
            </a:r>
            <a:endParaRPr kumimoji="1"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63162" y="4005064"/>
            <a:ext cx="44065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200" b="1" dirty="0" smtClean="0">
                <a:solidFill>
                  <a:srgbClr val="9900FF"/>
                </a:solidFill>
                <a:latin typeface="黑体" pitchFamily="49" charset="-122"/>
                <a:ea typeface="黑体" pitchFamily="49" charset="-122"/>
              </a:rPr>
              <a:t>给出一个数学函数</a:t>
            </a:r>
            <a:endParaRPr kumimoji="1" lang="en-US" altLang="zh-CN" sz="3200" b="1" dirty="0" smtClean="0">
              <a:solidFill>
                <a:srgbClr val="9900FF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kumimoji="1" lang="en-US" altLang="zh-CN" sz="3200" b="1" dirty="0" smtClean="0">
                <a:solidFill>
                  <a:srgbClr val="9900FF"/>
                </a:solidFill>
                <a:latin typeface="黑体" pitchFamily="49" charset="-122"/>
                <a:ea typeface="黑体" pitchFamily="49" charset="-122"/>
              </a:rPr>
              <a:t>H</a:t>
            </a:r>
            <a:r>
              <a:rPr kumimoji="1" lang="zh-CN" altLang="en-US" sz="3200" b="1" dirty="0" smtClean="0">
                <a:solidFill>
                  <a:srgbClr val="9900FF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kumimoji="1" lang="en-US" altLang="zh-CN" sz="3200" b="1" dirty="0" smtClean="0">
                <a:solidFill>
                  <a:srgbClr val="9900FF"/>
                </a:solidFill>
                <a:latin typeface="黑体" pitchFamily="49" charset="-122"/>
                <a:ea typeface="黑体" pitchFamily="49" charset="-122"/>
              </a:rPr>
              <a:t>x</a:t>
            </a:r>
            <a:r>
              <a:rPr kumimoji="1" lang="zh-CN" altLang="en-US" sz="3200" b="1" dirty="0" smtClean="0">
                <a:solidFill>
                  <a:srgbClr val="9900FF"/>
                </a:solidFill>
                <a:latin typeface="黑体" pitchFamily="49" charset="-122"/>
                <a:ea typeface="黑体" pitchFamily="49" charset="-122"/>
              </a:rPr>
              <a:t>）＝</a:t>
            </a:r>
            <a:r>
              <a:rPr kumimoji="1" lang="en-US" altLang="zh-CN" sz="3200" b="1" dirty="0" smtClean="0">
                <a:solidFill>
                  <a:srgbClr val="9900FF"/>
                </a:solidFill>
                <a:latin typeface="黑体" pitchFamily="49" charset="-122"/>
                <a:ea typeface="黑体" pitchFamily="49" charset="-122"/>
              </a:rPr>
              <a:t>x-1</a:t>
            </a:r>
            <a:endParaRPr lang="zh-CN" alt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1043608" y="5085184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代表要查找的数据元素的值（是数据元素的关键字）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5616" y="5589240"/>
            <a:ext cx="59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H(x)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是</a:t>
            </a:r>
            <a:r>
              <a:rPr lang="en-US" altLang="zh-CN" sz="2400" b="1" dirty="0" smtClean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zh-CN" altLang="en-US" sz="2400" b="1" dirty="0" smtClean="0">
                <a:solidFill>
                  <a:schemeClr val="tx1">
                    <a:lumMod val="50000"/>
                  </a:schemeClr>
                </a:solidFill>
              </a:rPr>
              <a:t>的存储位置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8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762758" y="980728"/>
            <a:ext cx="640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rgbClr val="FF0000"/>
                </a:solidFill>
                <a:ea typeface="宋体" pitchFamily="2" charset="-122"/>
              </a:rPr>
              <a:t>取余法</a:t>
            </a:r>
            <a:endParaRPr lang="en-US" altLang="zh-CN" sz="3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0812" name="Text Box 108"/>
          <p:cNvSpPr txBox="1">
            <a:spLocks noChangeArrowheads="1"/>
          </p:cNvSpPr>
          <p:nvPr/>
        </p:nvSpPr>
        <p:spPr bwMode="auto">
          <a:xfrm>
            <a:off x="503435" y="3564582"/>
            <a:ext cx="8101013" cy="105779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取余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法是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一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种简单、并且是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最常用的构造散列函数的方法，并且不要求事先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知道元素值的分布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。 </a:t>
            </a:r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509785" y="2708920"/>
            <a:ext cx="2514600" cy="522287"/>
            <a:chOff x="144" y="3744"/>
            <a:chExt cx="1584" cy="329"/>
          </a:xfrm>
        </p:grpSpPr>
        <p:sp>
          <p:nvSpPr>
            <p:cNvPr id="72711" name="Text Box 110"/>
            <p:cNvSpPr txBox="1">
              <a:spLocks noChangeArrowheads="1"/>
            </p:cNvSpPr>
            <p:nvPr/>
          </p:nvSpPr>
          <p:spPr bwMode="auto">
            <a:xfrm>
              <a:off x="480" y="3744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适用情况？</a:t>
              </a:r>
            </a:p>
          </p:txBody>
        </p:sp>
        <p:pic>
          <p:nvPicPr>
            <p:cNvPr id="72712" name="Picture 11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744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169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8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490538" y="1007513"/>
            <a:ext cx="8356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根据元素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在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各个位上的分布情况，选取分布比较均匀的若干位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组成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的散列地址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宋体" charset="-122"/>
            </a:endParaRPr>
          </a:p>
        </p:txBody>
      </p:sp>
      <p:sp>
        <p:nvSpPr>
          <p:cNvPr id="15389" name="Rectangle 18"/>
          <p:cNvSpPr>
            <a:spLocks noChangeArrowheads="1"/>
          </p:cNvSpPr>
          <p:nvPr/>
        </p:nvSpPr>
        <p:spPr bwMode="auto">
          <a:xfrm>
            <a:off x="1651000" y="2378075"/>
            <a:ext cx="4826000" cy="43180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>
              <a:latin typeface="Tahoma" pitchFamily="34" charset="0"/>
            </a:endParaRP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375400" y="1831975"/>
            <a:ext cx="2349500" cy="990600"/>
            <a:chOff x="3864" y="1232"/>
            <a:chExt cx="1480" cy="624"/>
          </a:xfrm>
        </p:grpSpPr>
        <p:sp>
          <p:nvSpPr>
            <p:cNvPr id="15384" name="Line 21"/>
            <p:cNvSpPr>
              <a:spLocks noChangeShapeType="1"/>
            </p:cNvSpPr>
            <p:nvPr/>
          </p:nvSpPr>
          <p:spPr bwMode="auto">
            <a:xfrm flipV="1">
              <a:off x="4160" y="1472"/>
              <a:ext cx="80" cy="10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5" name="Rectangle 22"/>
            <p:cNvSpPr>
              <a:spLocks noChangeArrowheads="1"/>
            </p:cNvSpPr>
            <p:nvPr/>
          </p:nvSpPr>
          <p:spPr bwMode="auto">
            <a:xfrm>
              <a:off x="3992" y="1584"/>
              <a:ext cx="824" cy="272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5386" name="Rectangle 20"/>
            <p:cNvSpPr>
              <a:spLocks noChangeArrowheads="1"/>
            </p:cNvSpPr>
            <p:nvPr/>
          </p:nvSpPr>
          <p:spPr bwMode="auto">
            <a:xfrm>
              <a:off x="3864" y="1232"/>
              <a:ext cx="1480" cy="26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b="1" dirty="0"/>
                <a:t>地址取值占</a:t>
              </a:r>
              <a:r>
                <a:rPr lang="en-US" altLang="zh-CN" b="1" dirty="0"/>
                <a:t>3 </a:t>
              </a:r>
              <a:r>
                <a:rPr lang="zh-CN" altLang="en-US" b="1" dirty="0"/>
                <a:t>位</a:t>
              </a:r>
            </a:p>
          </p:txBody>
        </p: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1536700" y="2352675"/>
            <a:ext cx="6515100" cy="4265613"/>
            <a:chOff x="968" y="1560"/>
            <a:chExt cx="4104" cy="2687"/>
          </a:xfrm>
        </p:grpSpPr>
        <p:grpSp>
          <p:nvGrpSpPr>
            <p:cNvPr id="15367" name="Group 6"/>
            <p:cNvGrpSpPr>
              <a:grpSpLocks/>
            </p:cNvGrpSpPr>
            <p:nvPr/>
          </p:nvGrpSpPr>
          <p:grpSpPr bwMode="auto">
            <a:xfrm>
              <a:off x="968" y="1560"/>
              <a:ext cx="4104" cy="2687"/>
              <a:chOff x="584" y="1184"/>
              <a:chExt cx="4104" cy="2687"/>
            </a:xfrm>
          </p:grpSpPr>
          <p:sp>
            <p:nvSpPr>
              <p:cNvPr id="15376" name="Text Box 7"/>
              <p:cNvSpPr txBox="1">
                <a:spLocks noChangeArrowheads="1"/>
              </p:cNvSpPr>
              <p:nvPr/>
            </p:nvSpPr>
            <p:spPr bwMode="auto">
              <a:xfrm>
                <a:off x="584" y="1184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800" b="1" dirty="0"/>
                  <a:t>一  二  三  四  五  六  七  八  九     </a:t>
                </a:r>
                <a:r>
                  <a:rPr lang="en-US" altLang="zh-CN" sz="2800" b="1" dirty="0"/>
                  <a:t>hash(x)</a:t>
                </a:r>
              </a:p>
            </p:txBody>
          </p:sp>
          <p:sp>
            <p:nvSpPr>
              <p:cNvPr id="15377" name="Text Box 8"/>
              <p:cNvSpPr txBox="1">
                <a:spLocks noChangeArrowheads="1"/>
              </p:cNvSpPr>
              <p:nvPr/>
            </p:nvSpPr>
            <p:spPr bwMode="auto">
              <a:xfrm>
                <a:off x="584" y="1480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9    9    0    1    2    9    1    4    6</a:t>
                </a:r>
                <a:endParaRPr lang="en-US" altLang="zh-CN" sz="28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15378" name="Text Box 9"/>
              <p:cNvSpPr txBox="1">
                <a:spLocks noChangeArrowheads="1"/>
              </p:cNvSpPr>
              <p:nvPr/>
            </p:nvSpPr>
            <p:spPr bwMode="auto">
              <a:xfrm>
                <a:off x="584" y="1824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9    9    4    3    2    9    3    1    8</a:t>
                </a:r>
                <a:endParaRPr lang="en-US" altLang="zh-CN" sz="2800" b="1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15379" name="Text Box 10"/>
              <p:cNvSpPr txBox="1">
                <a:spLocks noChangeArrowheads="1"/>
              </p:cNvSpPr>
              <p:nvPr/>
            </p:nvSpPr>
            <p:spPr bwMode="auto">
              <a:xfrm>
                <a:off x="584" y="2168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9    9    0    4    1    9    2    7    0</a:t>
                </a:r>
              </a:p>
            </p:txBody>
          </p:sp>
          <p:sp>
            <p:nvSpPr>
              <p:cNvPr id="15380" name="Text Box 11"/>
              <p:cNvSpPr txBox="1">
                <a:spLocks noChangeArrowheads="1"/>
              </p:cNvSpPr>
              <p:nvPr/>
            </p:nvSpPr>
            <p:spPr bwMode="auto">
              <a:xfrm>
                <a:off x="584" y="2512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9    9    0    2    2    8    4    0    2</a:t>
                </a:r>
                <a:endParaRPr lang="en-US" altLang="zh-CN" sz="28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15381" name="Text Box 12"/>
              <p:cNvSpPr txBox="1">
                <a:spLocks noChangeArrowheads="1"/>
              </p:cNvSpPr>
              <p:nvPr/>
            </p:nvSpPr>
            <p:spPr bwMode="auto">
              <a:xfrm>
                <a:off x="584" y="2856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9    8    4    0    1    9    9    7    5</a:t>
                </a:r>
              </a:p>
            </p:txBody>
          </p:sp>
          <p:sp>
            <p:nvSpPr>
              <p:cNvPr id="15382" name="Text Box 13"/>
              <p:cNvSpPr txBox="1">
                <a:spLocks noChangeArrowheads="1"/>
              </p:cNvSpPr>
              <p:nvPr/>
            </p:nvSpPr>
            <p:spPr bwMode="auto">
              <a:xfrm>
                <a:off x="584" y="3200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9    8    0    7    2    6    1    7    7</a:t>
                </a:r>
                <a:endParaRPr lang="en-US" altLang="zh-CN" sz="28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15383" name="Text Box 14"/>
              <p:cNvSpPr txBox="1">
                <a:spLocks noChangeArrowheads="1"/>
              </p:cNvSpPr>
              <p:nvPr/>
            </p:nvSpPr>
            <p:spPr bwMode="auto">
              <a:xfrm>
                <a:off x="584" y="3544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9    8    4    5    2    0    4    9    9</a:t>
                </a:r>
                <a:endParaRPr lang="en-US" altLang="zh-CN" sz="2800" b="1">
                  <a:solidFill>
                    <a:schemeClr val="folHlink"/>
                  </a:solidFill>
                </a:endParaRPr>
              </a:p>
            </p:txBody>
          </p:sp>
        </p:grpSp>
        <p:grpSp>
          <p:nvGrpSpPr>
            <p:cNvPr id="15368" name="Group 32"/>
            <p:cNvGrpSpPr>
              <a:grpSpLocks/>
            </p:cNvGrpSpPr>
            <p:nvPr/>
          </p:nvGrpSpPr>
          <p:grpSpPr bwMode="auto">
            <a:xfrm>
              <a:off x="992" y="2177"/>
              <a:ext cx="4033" cy="2030"/>
              <a:chOff x="992" y="2177"/>
              <a:chExt cx="4143" cy="2030"/>
            </a:xfrm>
          </p:grpSpPr>
          <p:sp>
            <p:nvSpPr>
              <p:cNvPr id="15369" name="Line 25"/>
              <p:cNvSpPr>
                <a:spLocks noChangeShapeType="1"/>
              </p:cNvSpPr>
              <p:nvPr/>
            </p:nvSpPr>
            <p:spPr bwMode="auto">
              <a:xfrm flipV="1">
                <a:off x="992" y="2177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70" name="Line 26"/>
              <p:cNvSpPr>
                <a:spLocks noChangeShapeType="1"/>
              </p:cNvSpPr>
              <p:nvPr/>
            </p:nvSpPr>
            <p:spPr bwMode="auto">
              <a:xfrm flipV="1">
                <a:off x="992" y="2515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71" name="Line 27"/>
              <p:cNvSpPr>
                <a:spLocks noChangeShapeType="1"/>
              </p:cNvSpPr>
              <p:nvPr/>
            </p:nvSpPr>
            <p:spPr bwMode="auto">
              <a:xfrm flipV="1">
                <a:off x="992" y="2853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72" name="Line 28"/>
              <p:cNvSpPr>
                <a:spLocks noChangeShapeType="1"/>
              </p:cNvSpPr>
              <p:nvPr/>
            </p:nvSpPr>
            <p:spPr bwMode="auto">
              <a:xfrm flipV="1">
                <a:off x="992" y="3192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73" name="Line 29"/>
              <p:cNvSpPr>
                <a:spLocks noChangeShapeType="1"/>
              </p:cNvSpPr>
              <p:nvPr/>
            </p:nvSpPr>
            <p:spPr bwMode="auto">
              <a:xfrm flipV="1">
                <a:off x="992" y="3530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74" name="Line 30"/>
              <p:cNvSpPr>
                <a:spLocks noChangeShapeType="1"/>
              </p:cNvSpPr>
              <p:nvPr/>
            </p:nvSpPr>
            <p:spPr bwMode="auto">
              <a:xfrm flipV="1">
                <a:off x="992" y="3868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75" name="Line 31"/>
              <p:cNvSpPr>
                <a:spLocks noChangeShapeType="1"/>
              </p:cNvSpPr>
              <p:nvPr/>
            </p:nvSpPr>
            <p:spPr bwMode="auto">
              <a:xfrm flipV="1">
                <a:off x="992" y="4207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1054100" y="382588"/>
            <a:ext cx="7793038" cy="5334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b"/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3、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提取</a:t>
            </a:r>
            <a:r>
              <a:rPr lang="zh-CN" altLang="en-US" sz="3200" b="1" dirty="0">
                <a:solidFill>
                  <a:srgbClr val="FF0000"/>
                </a:solidFill>
              </a:rPr>
              <a:t>数位法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7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15"/>
          <p:cNvGrpSpPr>
            <a:grpSpLocks/>
          </p:cNvGrpSpPr>
          <p:nvPr/>
        </p:nvGrpSpPr>
        <p:grpSpPr bwMode="auto">
          <a:xfrm>
            <a:off x="1536700" y="2602756"/>
            <a:ext cx="2705100" cy="3733800"/>
            <a:chOff x="560" y="1056"/>
            <a:chExt cx="1704" cy="2352"/>
          </a:xfrm>
        </p:grpSpPr>
        <p:sp>
          <p:nvSpPr>
            <p:cNvPr id="16415" name="Rectangle 16"/>
            <p:cNvSpPr>
              <a:spLocks noChangeArrowheads="1"/>
            </p:cNvSpPr>
            <p:nvPr/>
          </p:nvSpPr>
          <p:spPr bwMode="auto">
            <a:xfrm>
              <a:off x="560" y="1056"/>
              <a:ext cx="368" cy="2352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6416" name="Rectangle 17"/>
            <p:cNvSpPr>
              <a:spLocks noChangeArrowheads="1"/>
            </p:cNvSpPr>
            <p:nvPr/>
          </p:nvSpPr>
          <p:spPr bwMode="auto">
            <a:xfrm>
              <a:off x="1248" y="1056"/>
              <a:ext cx="368" cy="2352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latin typeface="Tahoma" pitchFamily="34" charset="0"/>
              </a:endParaRPr>
            </a:p>
          </p:txBody>
        </p:sp>
        <p:sp>
          <p:nvSpPr>
            <p:cNvPr id="16417" name="Rectangle 18"/>
            <p:cNvSpPr>
              <a:spLocks noChangeArrowheads="1"/>
            </p:cNvSpPr>
            <p:nvPr/>
          </p:nvSpPr>
          <p:spPr bwMode="auto">
            <a:xfrm>
              <a:off x="1896" y="1056"/>
              <a:ext cx="368" cy="2352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latin typeface="Tahoma" pitchFamily="34" charset="0"/>
              </a:endParaRPr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7505700" y="2971056"/>
            <a:ext cx="1282700" cy="3060700"/>
            <a:chOff x="4616" y="2088"/>
            <a:chExt cx="808" cy="1928"/>
          </a:xfrm>
        </p:grpSpPr>
        <p:sp>
          <p:nvSpPr>
            <p:cNvPr id="16408" name="Rectangle 20"/>
            <p:cNvSpPr>
              <a:spLocks noChangeArrowheads="1"/>
            </p:cNvSpPr>
            <p:nvPr/>
          </p:nvSpPr>
          <p:spPr bwMode="auto">
            <a:xfrm>
              <a:off x="5088" y="2328"/>
              <a:ext cx="336" cy="11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b="1">
                  <a:solidFill>
                    <a:srgbClr val="660066"/>
                  </a:solidFill>
                </a:rPr>
                <a:t>严</a:t>
              </a:r>
            </a:p>
            <a:p>
              <a:r>
                <a:rPr lang="zh-CN" altLang="en-US" b="1">
                  <a:solidFill>
                    <a:srgbClr val="660066"/>
                  </a:solidFill>
                </a:rPr>
                <a:t>重</a:t>
              </a:r>
            </a:p>
            <a:p>
              <a:r>
                <a:rPr lang="zh-CN" altLang="en-US" b="1">
                  <a:solidFill>
                    <a:srgbClr val="660066"/>
                  </a:solidFill>
                </a:rPr>
                <a:t>冲</a:t>
              </a:r>
            </a:p>
            <a:p>
              <a:r>
                <a:rPr lang="zh-CN" altLang="en-US" b="1">
                  <a:solidFill>
                    <a:srgbClr val="660066"/>
                  </a:solidFill>
                </a:rPr>
                <a:t>突</a:t>
              </a:r>
            </a:p>
          </p:txBody>
        </p:sp>
        <p:grpSp>
          <p:nvGrpSpPr>
            <p:cNvPr id="16409" name="Group 21"/>
            <p:cNvGrpSpPr>
              <a:grpSpLocks/>
            </p:cNvGrpSpPr>
            <p:nvPr/>
          </p:nvGrpSpPr>
          <p:grpSpPr bwMode="auto">
            <a:xfrm>
              <a:off x="4616" y="2088"/>
              <a:ext cx="472" cy="1608"/>
              <a:chOff x="4616" y="2088"/>
              <a:chExt cx="472" cy="1608"/>
            </a:xfrm>
          </p:grpSpPr>
          <p:sp>
            <p:nvSpPr>
              <p:cNvPr id="16412" name="Line 22"/>
              <p:cNvSpPr>
                <a:spLocks noChangeShapeType="1"/>
              </p:cNvSpPr>
              <p:nvPr/>
            </p:nvSpPr>
            <p:spPr bwMode="auto">
              <a:xfrm>
                <a:off x="4632" y="2088"/>
                <a:ext cx="448" cy="4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3" name="Line 23"/>
              <p:cNvSpPr>
                <a:spLocks noChangeShapeType="1"/>
              </p:cNvSpPr>
              <p:nvPr/>
            </p:nvSpPr>
            <p:spPr bwMode="auto">
              <a:xfrm flipV="1">
                <a:off x="4656" y="2544"/>
                <a:ext cx="432" cy="4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414" name="Line 24"/>
              <p:cNvSpPr>
                <a:spLocks noChangeShapeType="1"/>
              </p:cNvSpPr>
              <p:nvPr/>
            </p:nvSpPr>
            <p:spPr bwMode="auto">
              <a:xfrm flipV="1">
                <a:off x="4616" y="2560"/>
                <a:ext cx="464" cy="113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410" name="Line 25"/>
            <p:cNvSpPr>
              <a:spLocks noChangeShapeType="1"/>
            </p:cNvSpPr>
            <p:nvPr/>
          </p:nvSpPr>
          <p:spPr bwMode="auto">
            <a:xfrm flipV="1">
              <a:off x="4656" y="2896"/>
              <a:ext cx="432" cy="112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1" name="Line 26"/>
            <p:cNvSpPr>
              <a:spLocks noChangeShapeType="1"/>
            </p:cNvSpPr>
            <p:nvPr/>
          </p:nvSpPr>
          <p:spPr bwMode="auto">
            <a:xfrm>
              <a:off x="4640" y="2352"/>
              <a:ext cx="440" cy="54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388" name="Group 44"/>
          <p:cNvGrpSpPr>
            <a:grpSpLocks/>
          </p:cNvGrpSpPr>
          <p:nvPr/>
        </p:nvGrpSpPr>
        <p:grpSpPr bwMode="auto">
          <a:xfrm>
            <a:off x="1536700" y="2132856"/>
            <a:ext cx="6515100" cy="4265613"/>
            <a:chOff x="968" y="1560"/>
            <a:chExt cx="4104" cy="2687"/>
          </a:xfrm>
        </p:grpSpPr>
        <p:grpSp>
          <p:nvGrpSpPr>
            <p:cNvPr id="16391" name="Group 6"/>
            <p:cNvGrpSpPr>
              <a:grpSpLocks/>
            </p:cNvGrpSpPr>
            <p:nvPr/>
          </p:nvGrpSpPr>
          <p:grpSpPr bwMode="auto">
            <a:xfrm>
              <a:off x="968" y="1560"/>
              <a:ext cx="4104" cy="2687"/>
              <a:chOff x="584" y="1184"/>
              <a:chExt cx="4104" cy="2687"/>
            </a:xfrm>
          </p:grpSpPr>
          <p:sp>
            <p:nvSpPr>
              <p:cNvPr id="16400" name="Text Box 7"/>
              <p:cNvSpPr txBox="1">
                <a:spLocks noChangeArrowheads="1"/>
              </p:cNvSpPr>
              <p:nvPr/>
            </p:nvSpPr>
            <p:spPr bwMode="auto">
              <a:xfrm>
                <a:off x="584" y="1184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zh-CN" altLang="en-US" sz="2800" b="1">
                    <a:solidFill>
                      <a:schemeClr val="hlink"/>
                    </a:solidFill>
                  </a:rPr>
                  <a:t>一</a:t>
                </a:r>
                <a:r>
                  <a:rPr lang="zh-CN" altLang="en-US" sz="2800" b="1"/>
                  <a:t>  二  </a:t>
                </a:r>
                <a:r>
                  <a:rPr lang="zh-CN" altLang="en-US" sz="2800" b="1">
                    <a:solidFill>
                      <a:schemeClr val="hlink"/>
                    </a:solidFill>
                  </a:rPr>
                  <a:t>三</a:t>
                </a:r>
                <a:r>
                  <a:rPr lang="zh-CN" altLang="en-US" sz="2800" b="1"/>
                  <a:t>  四  </a:t>
                </a:r>
                <a:r>
                  <a:rPr lang="zh-CN" altLang="en-US" sz="2800" b="1">
                    <a:solidFill>
                      <a:schemeClr val="hlink"/>
                    </a:solidFill>
                  </a:rPr>
                  <a:t>五</a:t>
                </a:r>
                <a:r>
                  <a:rPr lang="zh-CN" altLang="en-US" sz="2800" b="1"/>
                  <a:t>  六  七  八  九     </a:t>
                </a:r>
                <a:r>
                  <a:rPr lang="en-US" altLang="zh-CN" sz="2800" b="1"/>
                  <a:t>hash(x)</a:t>
                </a:r>
              </a:p>
            </p:txBody>
          </p:sp>
          <p:sp>
            <p:nvSpPr>
              <p:cNvPr id="16401" name="Text Box 8"/>
              <p:cNvSpPr txBox="1">
                <a:spLocks noChangeArrowheads="1"/>
              </p:cNvSpPr>
              <p:nvPr/>
            </p:nvSpPr>
            <p:spPr bwMode="auto">
              <a:xfrm>
                <a:off x="584" y="1480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9    9    0    1    2    9    1    4    6        </a:t>
                </a:r>
                <a:r>
                  <a:rPr lang="en-US" altLang="zh-CN" sz="2800" b="1">
                    <a:solidFill>
                      <a:schemeClr val="hlink"/>
                    </a:solidFill>
                  </a:rPr>
                  <a:t>902</a:t>
                </a:r>
              </a:p>
            </p:txBody>
          </p:sp>
          <p:sp>
            <p:nvSpPr>
              <p:cNvPr id="16402" name="Text Box 9"/>
              <p:cNvSpPr txBox="1">
                <a:spLocks noChangeArrowheads="1"/>
              </p:cNvSpPr>
              <p:nvPr/>
            </p:nvSpPr>
            <p:spPr bwMode="auto">
              <a:xfrm>
                <a:off x="584" y="1824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9    9    4    3    2    9    3    1    8        </a:t>
                </a:r>
                <a:r>
                  <a:rPr lang="en-US" altLang="zh-CN" sz="2800" b="1">
                    <a:solidFill>
                      <a:schemeClr val="folHlink"/>
                    </a:solidFill>
                  </a:rPr>
                  <a:t>942</a:t>
                </a:r>
              </a:p>
            </p:txBody>
          </p:sp>
          <p:sp>
            <p:nvSpPr>
              <p:cNvPr id="16403" name="Text Box 10"/>
              <p:cNvSpPr txBox="1">
                <a:spLocks noChangeArrowheads="1"/>
              </p:cNvSpPr>
              <p:nvPr/>
            </p:nvSpPr>
            <p:spPr bwMode="auto">
              <a:xfrm>
                <a:off x="584" y="2168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9    9    0    4    1    9    2    7    0        901</a:t>
                </a:r>
              </a:p>
            </p:txBody>
          </p:sp>
          <p:sp>
            <p:nvSpPr>
              <p:cNvPr id="16404" name="Text Box 11"/>
              <p:cNvSpPr txBox="1">
                <a:spLocks noChangeArrowheads="1"/>
              </p:cNvSpPr>
              <p:nvPr/>
            </p:nvSpPr>
            <p:spPr bwMode="auto">
              <a:xfrm>
                <a:off x="584" y="2512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9    9    0    2    2    8    4    0    2        </a:t>
                </a:r>
                <a:r>
                  <a:rPr lang="en-US" altLang="zh-CN" sz="2800" b="1">
                    <a:solidFill>
                      <a:schemeClr val="hlink"/>
                    </a:solidFill>
                  </a:rPr>
                  <a:t>902</a:t>
                </a:r>
              </a:p>
            </p:txBody>
          </p:sp>
          <p:sp>
            <p:nvSpPr>
              <p:cNvPr id="16405" name="Text Box 12"/>
              <p:cNvSpPr txBox="1">
                <a:spLocks noChangeArrowheads="1"/>
              </p:cNvSpPr>
              <p:nvPr/>
            </p:nvSpPr>
            <p:spPr bwMode="auto">
              <a:xfrm>
                <a:off x="584" y="2856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9    8    4    0    1    9    9    7    5        941</a:t>
                </a:r>
              </a:p>
            </p:txBody>
          </p:sp>
          <p:sp>
            <p:nvSpPr>
              <p:cNvPr id="16406" name="Text Box 13"/>
              <p:cNvSpPr txBox="1">
                <a:spLocks noChangeArrowheads="1"/>
              </p:cNvSpPr>
              <p:nvPr/>
            </p:nvSpPr>
            <p:spPr bwMode="auto">
              <a:xfrm>
                <a:off x="584" y="3200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9    8    0    7    2    6    1    7    7        </a:t>
                </a:r>
                <a:r>
                  <a:rPr lang="en-US" altLang="zh-CN" sz="2800" b="1">
                    <a:solidFill>
                      <a:schemeClr val="hlink"/>
                    </a:solidFill>
                  </a:rPr>
                  <a:t>902</a:t>
                </a:r>
              </a:p>
            </p:txBody>
          </p:sp>
          <p:sp>
            <p:nvSpPr>
              <p:cNvPr id="16407" name="Text Box 14"/>
              <p:cNvSpPr txBox="1">
                <a:spLocks noChangeArrowheads="1"/>
              </p:cNvSpPr>
              <p:nvPr/>
            </p:nvSpPr>
            <p:spPr bwMode="auto">
              <a:xfrm>
                <a:off x="584" y="3544"/>
                <a:ext cx="410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</a:pPr>
                <a:r>
                  <a:rPr lang="en-US" altLang="zh-CN" sz="2800" b="1"/>
                  <a:t> 9    8    4    5    2    0    4    9    9        </a:t>
                </a:r>
                <a:r>
                  <a:rPr lang="en-US" altLang="zh-CN" sz="2800" b="1">
                    <a:solidFill>
                      <a:schemeClr val="folHlink"/>
                    </a:solidFill>
                  </a:rPr>
                  <a:t>942</a:t>
                </a:r>
              </a:p>
            </p:txBody>
          </p:sp>
        </p:grpSp>
        <p:grpSp>
          <p:nvGrpSpPr>
            <p:cNvPr id="16392" name="Group 36"/>
            <p:cNvGrpSpPr>
              <a:grpSpLocks/>
            </p:cNvGrpSpPr>
            <p:nvPr/>
          </p:nvGrpSpPr>
          <p:grpSpPr bwMode="auto">
            <a:xfrm>
              <a:off x="992" y="2177"/>
              <a:ext cx="4033" cy="2030"/>
              <a:chOff x="992" y="2177"/>
              <a:chExt cx="4143" cy="2030"/>
            </a:xfrm>
          </p:grpSpPr>
          <p:sp>
            <p:nvSpPr>
              <p:cNvPr id="16393" name="Line 37"/>
              <p:cNvSpPr>
                <a:spLocks noChangeShapeType="1"/>
              </p:cNvSpPr>
              <p:nvPr/>
            </p:nvSpPr>
            <p:spPr bwMode="auto">
              <a:xfrm flipV="1">
                <a:off x="992" y="2177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94" name="Line 38"/>
              <p:cNvSpPr>
                <a:spLocks noChangeShapeType="1"/>
              </p:cNvSpPr>
              <p:nvPr/>
            </p:nvSpPr>
            <p:spPr bwMode="auto">
              <a:xfrm flipV="1">
                <a:off x="992" y="2515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95" name="Line 39"/>
              <p:cNvSpPr>
                <a:spLocks noChangeShapeType="1"/>
              </p:cNvSpPr>
              <p:nvPr/>
            </p:nvSpPr>
            <p:spPr bwMode="auto">
              <a:xfrm flipV="1">
                <a:off x="992" y="2853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96" name="Line 40"/>
              <p:cNvSpPr>
                <a:spLocks noChangeShapeType="1"/>
              </p:cNvSpPr>
              <p:nvPr/>
            </p:nvSpPr>
            <p:spPr bwMode="auto">
              <a:xfrm flipV="1">
                <a:off x="992" y="3192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97" name="Line 41"/>
              <p:cNvSpPr>
                <a:spLocks noChangeShapeType="1"/>
              </p:cNvSpPr>
              <p:nvPr/>
            </p:nvSpPr>
            <p:spPr bwMode="auto">
              <a:xfrm flipV="1">
                <a:off x="992" y="3530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98" name="Line 42"/>
              <p:cNvSpPr>
                <a:spLocks noChangeShapeType="1"/>
              </p:cNvSpPr>
              <p:nvPr/>
            </p:nvSpPr>
            <p:spPr bwMode="auto">
              <a:xfrm flipV="1">
                <a:off x="992" y="3868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399" name="Line 43"/>
              <p:cNvSpPr>
                <a:spLocks noChangeShapeType="1"/>
              </p:cNvSpPr>
              <p:nvPr/>
            </p:nvSpPr>
            <p:spPr bwMode="auto">
              <a:xfrm flipV="1">
                <a:off x="992" y="4207"/>
                <a:ext cx="41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787400" y="1144588"/>
            <a:ext cx="835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charset="-122"/>
              </a:rPr>
              <a:t>从元素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中取出若干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</a:rPr>
              <a:t>位作为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x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的散列地址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64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304925" y="2060848"/>
            <a:ext cx="7421563" cy="4464050"/>
            <a:chOff x="822" y="1492"/>
            <a:chExt cx="4675" cy="2812"/>
          </a:xfrm>
          <a:noFill/>
        </p:grpSpPr>
        <p:sp useBgFill="1">
          <p:nvSpPr>
            <p:cNvPr id="8207" name="Rectangle 37"/>
            <p:cNvSpPr>
              <a:spLocks noChangeArrowheads="1"/>
            </p:cNvSpPr>
            <p:nvPr/>
          </p:nvSpPr>
          <p:spPr bwMode="auto">
            <a:xfrm>
              <a:off x="822" y="1492"/>
              <a:ext cx="4675" cy="281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>
                <a:latin typeface="Tahoma" pitchFamily="34" charset="0"/>
                <a:ea typeface="宋体" pitchFamily="2" charset="-122"/>
              </a:endParaRPr>
            </a:p>
          </p:txBody>
        </p:sp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968" y="1560"/>
              <a:ext cx="4104" cy="2687"/>
              <a:chOff x="968" y="1560"/>
              <a:chExt cx="4104" cy="2687"/>
            </a:xfrm>
            <a:grpFill/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968" y="1560"/>
                <a:ext cx="4104" cy="2687"/>
                <a:chOff x="584" y="1184"/>
                <a:chExt cx="4104" cy="2687"/>
              </a:xfrm>
              <a:grpFill/>
            </p:grpSpPr>
            <p:sp>
              <p:nvSpPr>
                <p:cNvPr id="821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584" y="1184"/>
                  <a:ext cx="4104" cy="327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  <a:defRPr/>
                  </a:pPr>
                  <a:r>
                    <a:rPr lang="zh-CN" altLang="en-US" sz="2800" b="1">
                      <a:ea typeface="宋体" pitchFamily="2" charset="-122"/>
                    </a:rPr>
                    <a:t>一  二  三  </a:t>
                  </a:r>
                  <a:r>
                    <a:rPr lang="zh-CN" altLang="en-US" sz="2800" b="1">
                      <a:solidFill>
                        <a:schemeClr val="hlink"/>
                      </a:solidFill>
                      <a:ea typeface="宋体" pitchFamily="2" charset="-122"/>
                    </a:rPr>
                    <a:t>四</a:t>
                  </a:r>
                  <a:r>
                    <a:rPr lang="zh-CN" altLang="en-US" sz="2800" b="1">
                      <a:ea typeface="宋体" pitchFamily="2" charset="-122"/>
                    </a:rPr>
                    <a:t>  五  六  </a:t>
                  </a:r>
                  <a:r>
                    <a:rPr lang="zh-CN" altLang="en-US" sz="2800" b="1">
                      <a:solidFill>
                        <a:schemeClr val="hlink"/>
                      </a:solidFill>
                      <a:ea typeface="宋体" pitchFamily="2" charset="-122"/>
                    </a:rPr>
                    <a:t>七</a:t>
                  </a:r>
                  <a:r>
                    <a:rPr lang="zh-CN" altLang="en-US" sz="2800" b="1">
                      <a:ea typeface="宋体" pitchFamily="2" charset="-122"/>
                    </a:rPr>
                    <a:t>  八  </a:t>
                  </a:r>
                  <a:r>
                    <a:rPr lang="zh-CN" altLang="en-US" sz="2800" b="1">
                      <a:solidFill>
                        <a:schemeClr val="hlink"/>
                      </a:solidFill>
                      <a:ea typeface="宋体" pitchFamily="2" charset="-122"/>
                    </a:rPr>
                    <a:t>九</a:t>
                  </a:r>
                  <a:r>
                    <a:rPr lang="zh-CN" altLang="en-US" sz="2800" b="1">
                      <a:ea typeface="宋体" pitchFamily="2" charset="-122"/>
                    </a:rPr>
                    <a:t>     </a:t>
                  </a:r>
                  <a:r>
                    <a:rPr lang="en-US" altLang="zh-CN" sz="2800" b="1">
                      <a:ea typeface="宋体" pitchFamily="2" charset="-122"/>
                    </a:rPr>
                    <a:t>hash(x)</a:t>
                  </a:r>
                </a:p>
              </p:txBody>
            </p:sp>
            <p:sp>
              <p:nvSpPr>
                <p:cNvPr id="821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584" y="1480"/>
                  <a:ext cx="4104" cy="327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  <a:defRPr/>
                  </a:pPr>
                  <a:r>
                    <a:rPr lang="en-US" altLang="zh-CN" sz="2800" b="1">
                      <a:ea typeface="宋体" pitchFamily="2" charset="-122"/>
                    </a:rPr>
                    <a:t> 9    9    0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1</a:t>
                  </a:r>
                  <a:r>
                    <a:rPr lang="en-US" altLang="zh-CN" sz="2800" b="1">
                      <a:ea typeface="宋体" pitchFamily="2" charset="-122"/>
                    </a:rPr>
                    <a:t>    2    9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1</a:t>
                  </a:r>
                  <a:r>
                    <a:rPr lang="en-US" altLang="zh-CN" sz="2800" b="1">
                      <a:ea typeface="宋体" pitchFamily="2" charset="-122"/>
                    </a:rPr>
                    <a:t>    4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6</a:t>
                  </a:r>
                  <a:r>
                    <a:rPr lang="en-US" altLang="zh-CN" sz="2800" b="1">
                      <a:ea typeface="宋体" pitchFamily="2" charset="-122"/>
                    </a:rPr>
                    <a:t>        </a:t>
                  </a:r>
                  <a:r>
                    <a:rPr lang="en-US" altLang="zh-CN" sz="2800" b="1">
                      <a:solidFill>
                        <a:schemeClr val="tx2"/>
                      </a:solidFill>
                      <a:ea typeface="宋体" pitchFamily="2" charset="-122"/>
                    </a:rPr>
                    <a:t>116</a:t>
                  </a:r>
                </a:p>
              </p:txBody>
            </p:sp>
            <p:sp>
              <p:nvSpPr>
                <p:cNvPr id="822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584" y="1824"/>
                  <a:ext cx="4104" cy="327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  <a:defRPr/>
                  </a:pPr>
                  <a:r>
                    <a:rPr lang="en-US" altLang="zh-CN" sz="2800" b="1">
                      <a:ea typeface="宋体" pitchFamily="2" charset="-122"/>
                    </a:rPr>
                    <a:t> 9    9    4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3</a:t>
                  </a:r>
                  <a:r>
                    <a:rPr lang="en-US" altLang="zh-CN" sz="2800" b="1">
                      <a:ea typeface="宋体" pitchFamily="2" charset="-122"/>
                    </a:rPr>
                    <a:t>    2    9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3</a:t>
                  </a:r>
                  <a:r>
                    <a:rPr lang="en-US" altLang="zh-CN" sz="2800" b="1">
                      <a:ea typeface="宋体" pitchFamily="2" charset="-122"/>
                    </a:rPr>
                    <a:t>    1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8</a:t>
                  </a:r>
                  <a:r>
                    <a:rPr lang="en-US" altLang="zh-CN" sz="2800" b="1">
                      <a:ea typeface="宋体" pitchFamily="2" charset="-122"/>
                    </a:rPr>
                    <a:t>        </a:t>
                  </a:r>
                  <a:r>
                    <a:rPr lang="en-US" altLang="zh-CN" sz="2800" b="1">
                      <a:solidFill>
                        <a:schemeClr val="tx2"/>
                      </a:solidFill>
                      <a:ea typeface="宋体" pitchFamily="2" charset="-122"/>
                    </a:rPr>
                    <a:t>338</a:t>
                  </a:r>
                </a:p>
              </p:txBody>
            </p:sp>
            <p:sp>
              <p:nvSpPr>
                <p:cNvPr id="822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84" y="2168"/>
                  <a:ext cx="4104" cy="327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  <a:defRPr/>
                  </a:pPr>
                  <a:r>
                    <a:rPr lang="en-US" altLang="zh-CN" sz="2800" b="1">
                      <a:ea typeface="宋体" pitchFamily="2" charset="-122"/>
                    </a:rPr>
                    <a:t> 9    9    0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4</a:t>
                  </a:r>
                  <a:r>
                    <a:rPr lang="en-US" altLang="zh-CN" sz="2800" b="1">
                      <a:ea typeface="宋体" pitchFamily="2" charset="-122"/>
                    </a:rPr>
                    <a:t>    1    9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2</a:t>
                  </a:r>
                  <a:r>
                    <a:rPr lang="en-US" altLang="zh-CN" sz="2800" b="1">
                      <a:ea typeface="宋体" pitchFamily="2" charset="-122"/>
                    </a:rPr>
                    <a:t>    7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0</a:t>
                  </a:r>
                  <a:r>
                    <a:rPr lang="en-US" altLang="zh-CN" sz="2800" b="1">
                      <a:ea typeface="宋体" pitchFamily="2" charset="-122"/>
                    </a:rPr>
                    <a:t>        </a:t>
                  </a:r>
                  <a:r>
                    <a:rPr lang="en-US" altLang="zh-CN" sz="2800" b="1">
                      <a:solidFill>
                        <a:schemeClr val="tx2"/>
                      </a:solidFill>
                      <a:ea typeface="宋体" pitchFamily="2" charset="-122"/>
                    </a:rPr>
                    <a:t>420</a:t>
                  </a:r>
                </a:p>
              </p:txBody>
            </p:sp>
            <p:sp>
              <p:nvSpPr>
                <p:cNvPr id="82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84" y="2512"/>
                  <a:ext cx="4104" cy="327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  <a:defRPr/>
                  </a:pPr>
                  <a:r>
                    <a:rPr lang="en-US" altLang="zh-CN" sz="2800" b="1">
                      <a:ea typeface="宋体" pitchFamily="2" charset="-122"/>
                    </a:rPr>
                    <a:t> 9    9    0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2</a:t>
                  </a:r>
                  <a:r>
                    <a:rPr lang="en-US" altLang="zh-CN" sz="2800" b="1">
                      <a:ea typeface="宋体" pitchFamily="2" charset="-122"/>
                    </a:rPr>
                    <a:t>    2    8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4</a:t>
                  </a:r>
                  <a:r>
                    <a:rPr lang="en-US" altLang="zh-CN" sz="2800" b="1">
                      <a:ea typeface="宋体" pitchFamily="2" charset="-122"/>
                    </a:rPr>
                    <a:t>    0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2</a:t>
                  </a:r>
                  <a:r>
                    <a:rPr lang="en-US" altLang="zh-CN" sz="2800" b="1">
                      <a:ea typeface="宋体" pitchFamily="2" charset="-122"/>
                    </a:rPr>
                    <a:t>        </a:t>
                  </a:r>
                  <a:r>
                    <a:rPr lang="en-US" altLang="zh-CN" sz="2800" b="1">
                      <a:solidFill>
                        <a:schemeClr val="tx2"/>
                      </a:solidFill>
                      <a:ea typeface="宋体" pitchFamily="2" charset="-122"/>
                    </a:rPr>
                    <a:t>242</a:t>
                  </a:r>
                </a:p>
              </p:txBody>
            </p:sp>
            <p:sp>
              <p:nvSpPr>
                <p:cNvPr id="8223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584" y="2856"/>
                  <a:ext cx="4104" cy="327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  <a:defRPr/>
                  </a:pPr>
                  <a:r>
                    <a:rPr lang="en-US" altLang="zh-CN" sz="2800" b="1">
                      <a:ea typeface="宋体" pitchFamily="2" charset="-122"/>
                    </a:rPr>
                    <a:t> 9    8    4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0</a:t>
                  </a:r>
                  <a:r>
                    <a:rPr lang="en-US" altLang="zh-CN" sz="2800" b="1">
                      <a:ea typeface="宋体" pitchFamily="2" charset="-122"/>
                    </a:rPr>
                    <a:t>    1    9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9</a:t>
                  </a:r>
                  <a:r>
                    <a:rPr lang="en-US" altLang="zh-CN" sz="2800" b="1">
                      <a:ea typeface="宋体" pitchFamily="2" charset="-122"/>
                    </a:rPr>
                    <a:t>    7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5</a:t>
                  </a:r>
                  <a:r>
                    <a:rPr lang="en-US" altLang="zh-CN" sz="2800" b="1">
                      <a:ea typeface="宋体" pitchFamily="2" charset="-122"/>
                    </a:rPr>
                    <a:t>        </a:t>
                  </a:r>
                  <a:r>
                    <a:rPr lang="en-US" altLang="zh-CN" sz="2800" b="1">
                      <a:solidFill>
                        <a:schemeClr val="tx2"/>
                      </a:solidFill>
                      <a:ea typeface="宋体" pitchFamily="2" charset="-122"/>
                    </a:rPr>
                    <a:t>075</a:t>
                  </a:r>
                </a:p>
              </p:txBody>
            </p:sp>
            <p:sp>
              <p:nvSpPr>
                <p:cNvPr id="822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84" y="3200"/>
                  <a:ext cx="4104" cy="327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  <a:defRPr/>
                  </a:pPr>
                  <a:r>
                    <a:rPr lang="en-US" altLang="zh-CN" sz="2800" b="1">
                      <a:ea typeface="宋体" pitchFamily="2" charset="-122"/>
                    </a:rPr>
                    <a:t> 9    8    0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7</a:t>
                  </a:r>
                  <a:r>
                    <a:rPr lang="en-US" altLang="zh-CN" sz="2800" b="1">
                      <a:ea typeface="宋体" pitchFamily="2" charset="-122"/>
                    </a:rPr>
                    <a:t>    2    6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1</a:t>
                  </a:r>
                  <a:r>
                    <a:rPr lang="en-US" altLang="zh-CN" sz="2800" b="1">
                      <a:ea typeface="宋体" pitchFamily="2" charset="-122"/>
                    </a:rPr>
                    <a:t>    7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7</a:t>
                  </a:r>
                  <a:r>
                    <a:rPr lang="en-US" altLang="zh-CN" sz="2800" b="1">
                      <a:ea typeface="宋体" pitchFamily="2" charset="-122"/>
                    </a:rPr>
                    <a:t>        </a:t>
                  </a:r>
                  <a:r>
                    <a:rPr lang="en-US" altLang="zh-CN" sz="2800" b="1">
                      <a:solidFill>
                        <a:schemeClr val="tx2"/>
                      </a:solidFill>
                      <a:ea typeface="宋体" pitchFamily="2" charset="-122"/>
                    </a:rPr>
                    <a:t>717</a:t>
                  </a:r>
                </a:p>
              </p:txBody>
            </p:sp>
            <p:sp>
              <p:nvSpPr>
                <p:cNvPr id="82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84" y="3544"/>
                  <a:ext cx="4104" cy="327"/>
                </a:xfrm>
                <a:prstGeom prst="rect">
                  <a:avLst/>
                </a:prstGeom>
                <a:grp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20000"/>
                    </a:spcBef>
                    <a:defRPr/>
                  </a:pPr>
                  <a:r>
                    <a:rPr lang="en-US" altLang="zh-CN" sz="2800" b="1">
                      <a:ea typeface="宋体" pitchFamily="2" charset="-122"/>
                    </a:rPr>
                    <a:t> 9    8    4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5</a:t>
                  </a:r>
                  <a:r>
                    <a:rPr lang="en-US" altLang="zh-CN" sz="2800" b="1">
                      <a:ea typeface="宋体" pitchFamily="2" charset="-122"/>
                    </a:rPr>
                    <a:t>    2    0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4</a:t>
                  </a:r>
                  <a:r>
                    <a:rPr lang="en-US" altLang="zh-CN" sz="2800" b="1">
                      <a:ea typeface="宋体" pitchFamily="2" charset="-122"/>
                    </a:rPr>
                    <a:t>    9    </a:t>
                  </a:r>
                  <a:r>
                    <a:rPr lang="en-US" altLang="zh-CN" sz="2800" b="1">
                      <a:solidFill>
                        <a:schemeClr val="hlink"/>
                      </a:solidFill>
                      <a:ea typeface="宋体" pitchFamily="2" charset="-122"/>
                    </a:rPr>
                    <a:t>9</a:t>
                  </a:r>
                  <a:r>
                    <a:rPr lang="en-US" altLang="zh-CN" sz="2800" b="1">
                      <a:ea typeface="宋体" pitchFamily="2" charset="-122"/>
                    </a:rPr>
                    <a:t>        </a:t>
                  </a:r>
                  <a:r>
                    <a:rPr lang="en-US" altLang="zh-CN" sz="2800" b="1">
                      <a:solidFill>
                        <a:schemeClr val="tx2"/>
                      </a:solidFill>
                      <a:ea typeface="宋体" pitchFamily="2" charset="-122"/>
                    </a:rPr>
                    <a:t>549</a:t>
                  </a:r>
                </a:p>
              </p:txBody>
            </p:sp>
          </p:grpSp>
          <p:grpSp>
            <p:nvGrpSpPr>
              <p:cNvPr id="5" name="Group 28"/>
              <p:cNvGrpSpPr>
                <a:grpSpLocks/>
              </p:cNvGrpSpPr>
              <p:nvPr/>
            </p:nvGrpSpPr>
            <p:grpSpPr bwMode="auto">
              <a:xfrm>
                <a:off x="992" y="2177"/>
                <a:ext cx="4033" cy="2030"/>
                <a:chOff x="992" y="2177"/>
                <a:chExt cx="4143" cy="2030"/>
              </a:xfrm>
              <a:grpFill/>
            </p:grpSpPr>
            <p:sp>
              <p:nvSpPr>
                <p:cNvPr id="8211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992" y="2177"/>
                  <a:ext cx="4143" cy="0"/>
                </a:xfrm>
                <a:prstGeom prst="line">
                  <a:avLst/>
                </a:prstGeom>
                <a:grp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zh-CN" altLang="en-US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12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992" y="2515"/>
                  <a:ext cx="4143" cy="0"/>
                </a:xfrm>
                <a:prstGeom prst="line">
                  <a:avLst/>
                </a:prstGeom>
                <a:grp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zh-CN" altLang="en-US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13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992" y="2853"/>
                  <a:ext cx="4143" cy="0"/>
                </a:xfrm>
                <a:prstGeom prst="line">
                  <a:avLst/>
                </a:prstGeom>
                <a:grp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zh-CN" altLang="en-US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14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992" y="3192"/>
                  <a:ext cx="4143" cy="0"/>
                </a:xfrm>
                <a:prstGeom prst="line">
                  <a:avLst/>
                </a:prstGeom>
                <a:grp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zh-CN" altLang="en-US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15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992" y="3530"/>
                  <a:ext cx="4143" cy="0"/>
                </a:xfrm>
                <a:prstGeom prst="line">
                  <a:avLst/>
                </a:prstGeom>
                <a:grp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zh-CN" altLang="en-US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16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992" y="3868"/>
                  <a:ext cx="4143" cy="0"/>
                </a:xfrm>
                <a:prstGeom prst="line">
                  <a:avLst/>
                </a:prstGeom>
                <a:grp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zh-CN" altLang="en-US"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8217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992" y="4207"/>
                  <a:ext cx="4143" cy="0"/>
                </a:xfrm>
                <a:prstGeom prst="line">
                  <a:avLst/>
                </a:prstGeom>
                <a:grp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pPr algn="ctr">
                    <a:defRPr/>
                  </a:pPr>
                  <a:endParaRPr lang="zh-CN" altLang="en-US">
                    <a:latin typeface="Tahoma" pitchFamily="34" charset="0"/>
                    <a:ea typeface="宋体" pitchFamily="2" charset="-122"/>
                  </a:endParaRPr>
                </a:p>
              </p:txBody>
            </p:sp>
          </p:grpSp>
        </p:grp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7556500" y="3006998"/>
            <a:ext cx="1282700" cy="3060700"/>
            <a:chOff x="4616" y="2088"/>
            <a:chExt cx="808" cy="1928"/>
          </a:xfrm>
        </p:grpSpPr>
        <p:sp>
          <p:nvSpPr>
            <p:cNvPr id="17414" name="Rectangle 16"/>
            <p:cNvSpPr>
              <a:spLocks noChangeArrowheads="1"/>
            </p:cNvSpPr>
            <p:nvPr/>
          </p:nvSpPr>
          <p:spPr bwMode="auto">
            <a:xfrm>
              <a:off x="5088" y="2328"/>
              <a:ext cx="336" cy="11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b="1">
                  <a:solidFill>
                    <a:srgbClr val="660066"/>
                  </a:solidFill>
                </a:rPr>
                <a:t>散</a:t>
              </a:r>
            </a:p>
            <a:p>
              <a:r>
                <a:rPr lang="zh-CN" altLang="en-US" b="1">
                  <a:solidFill>
                    <a:srgbClr val="660066"/>
                  </a:solidFill>
                </a:rPr>
                <a:t>列</a:t>
              </a:r>
            </a:p>
            <a:p>
              <a:r>
                <a:rPr lang="zh-CN" altLang="en-US" b="1">
                  <a:solidFill>
                    <a:srgbClr val="660066"/>
                  </a:solidFill>
                </a:rPr>
                <a:t>均</a:t>
              </a:r>
            </a:p>
            <a:p>
              <a:r>
                <a:rPr lang="zh-CN" altLang="en-US" b="1">
                  <a:solidFill>
                    <a:srgbClr val="660066"/>
                  </a:solidFill>
                </a:rPr>
                <a:t>匀</a:t>
              </a:r>
            </a:p>
          </p:txBody>
        </p:sp>
        <p:grpSp>
          <p:nvGrpSpPr>
            <p:cNvPr id="17415" name="Group 17"/>
            <p:cNvGrpSpPr>
              <a:grpSpLocks/>
            </p:cNvGrpSpPr>
            <p:nvPr/>
          </p:nvGrpSpPr>
          <p:grpSpPr bwMode="auto">
            <a:xfrm>
              <a:off x="4616" y="2088"/>
              <a:ext cx="472" cy="1608"/>
              <a:chOff x="4616" y="2088"/>
              <a:chExt cx="472" cy="1608"/>
            </a:xfrm>
          </p:grpSpPr>
          <p:sp>
            <p:nvSpPr>
              <p:cNvPr id="17418" name="Line 18"/>
              <p:cNvSpPr>
                <a:spLocks noChangeShapeType="1"/>
              </p:cNvSpPr>
              <p:nvPr/>
            </p:nvSpPr>
            <p:spPr bwMode="auto">
              <a:xfrm>
                <a:off x="4632" y="2088"/>
                <a:ext cx="448" cy="4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19" name="Line 19"/>
              <p:cNvSpPr>
                <a:spLocks noChangeShapeType="1"/>
              </p:cNvSpPr>
              <p:nvPr/>
            </p:nvSpPr>
            <p:spPr bwMode="auto">
              <a:xfrm flipV="1">
                <a:off x="4656" y="2544"/>
                <a:ext cx="432" cy="4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0" name="Line 20"/>
              <p:cNvSpPr>
                <a:spLocks noChangeShapeType="1"/>
              </p:cNvSpPr>
              <p:nvPr/>
            </p:nvSpPr>
            <p:spPr bwMode="auto">
              <a:xfrm flipV="1">
                <a:off x="4616" y="2560"/>
                <a:ext cx="464" cy="113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16" name="Line 21"/>
            <p:cNvSpPr>
              <a:spLocks noChangeShapeType="1"/>
            </p:cNvSpPr>
            <p:nvPr/>
          </p:nvSpPr>
          <p:spPr bwMode="auto">
            <a:xfrm flipV="1">
              <a:off x="4656" y="2896"/>
              <a:ext cx="432" cy="112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17" name="Line 22"/>
            <p:cNvSpPr>
              <a:spLocks noChangeShapeType="1"/>
            </p:cNvSpPr>
            <p:nvPr/>
          </p:nvSpPr>
          <p:spPr bwMode="auto">
            <a:xfrm>
              <a:off x="4640" y="2352"/>
              <a:ext cx="440" cy="54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787400" y="1144588"/>
            <a:ext cx="835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latin typeface="宋体" charset="-122"/>
              </a:rPr>
              <a:t>从元素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中取出若干</a:t>
            </a:r>
            <a:r>
              <a:rPr lang="zh-CN" altLang="en-US" sz="2800" b="1" dirty="0" smtClean="0"/>
              <a:t>位作为</a:t>
            </a:r>
            <a:r>
              <a:rPr lang="en-US" altLang="zh-CN" sz="2800" b="1" dirty="0"/>
              <a:t>x</a:t>
            </a:r>
            <a:r>
              <a:rPr lang="zh-CN" altLang="en-US" sz="2800" b="1" dirty="0"/>
              <a:t>的散列地址</a:t>
            </a:r>
            <a:endParaRPr lang="zh-CN" altLang="en-US" sz="2800" b="1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07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1675" y="1989138"/>
            <a:ext cx="2514600" cy="522287"/>
            <a:chOff x="144" y="3744"/>
            <a:chExt cx="1584" cy="329"/>
          </a:xfrm>
        </p:grpSpPr>
        <p:sp>
          <p:nvSpPr>
            <p:cNvPr id="74758" name="Text Box 5"/>
            <p:cNvSpPr txBox="1">
              <a:spLocks noChangeArrowheads="1"/>
            </p:cNvSpPr>
            <p:nvPr/>
          </p:nvSpPr>
          <p:spPr bwMode="auto">
            <a:xfrm>
              <a:off x="480" y="3744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适用情况:</a:t>
              </a:r>
            </a:p>
          </p:txBody>
        </p:sp>
        <p:pic>
          <p:nvPicPr>
            <p:cNvPr id="74759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744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657225" y="2798763"/>
            <a:ext cx="8101013" cy="974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能预先估计出全部元素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每一位上各种数字出现的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频度。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4811" name="Text Box 11"/>
          <p:cNvSpPr txBox="1">
            <a:spLocks noChangeArrowheads="1"/>
          </p:cNvSpPr>
          <p:nvPr/>
        </p:nvSpPr>
        <p:spPr bwMode="auto">
          <a:xfrm>
            <a:off x="657225" y="1075838"/>
            <a:ext cx="6400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lvl="0"/>
            <a:r>
              <a:rPr lang="zh-CN" altLang="en-US" sz="3200" b="1" dirty="0">
                <a:solidFill>
                  <a:srgbClr val="FF0000"/>
                </a:solidFill>
              </a:rPr>
              <a:t>提取数位法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71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7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3"/>
          <p:cNvSpPr txBox="1">
            <a:spLocks noChangeArrowheads="1"/>
          </p:cNvSpPr>
          <p:nvPr/>
        </p:nvSpPr>
        <p:spPr bwMode="auto">
          <a:xfrm>
            <a:off x="509588" y="1808163"/>
            <a:ext cx="8280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对元素值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平方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后，按散列表大小，取中间的若干位作为散列地址（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平方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后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截取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）。 </a:t>
            </a:r>
            <a:endParaRPr lang="en-US" altLang="zh-CN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877888" y="980728"/>
            <a:ext cx="6400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4、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itchFamily="2" charset="-122"/>
              </a:rPr>
              <a:t>平方</a:t>
            </a:r>
            <a:r>
              <a:rPr lang="zh-CN" altLang="en-US" sz="3200" b="1" dirty="0">
                <a:solidFill>
                  <a:srgbClr val="FF0000"/>
                </a:solidFill>
                <a:ea typeface="宋体" pitchFamily="2" charset="-122"/>
              </a:rPr>
              <a:t>取中法</a:t>
            </a:r>
            <a:endParaRPr lang="en-US" altLang="zh-CN" sz="3200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476250" y="5376396"/>
            <a:ext cx="8480207" cy="5232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事先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不知道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元素值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的分布且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元素值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的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位数不是很大。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1188" y="4508500"/>
            <a:ext cx="2514600" cy="522288"/>
            <a:chOff x="144" y="3744"/>
            <a:chExt cx="1584" cy="329"/>
          </a:xfrm>
        </p:grpSpPr>
        <p:sp>
          <p:nvSpPr>
            <p:cNvPr id="75785" name="Text Box 5"/>
            <p:cNvSpPr txBox="1">
              <a:spLocks noChangeArrowheads="1"/>
            </p:cNvSpPr>
            <p:nvPr/>
          </p:nvSpPr>
          <p:spPr bwMode="auto">
            <a:xfrm>
              <a:off x="480" y="3744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适用情况:</a:t>
              </a:r>
            </a:p>
          </p:txBody>
        </p:sp>
        <p:pic>
          <p:nvPicPr>
            <p:cNvPr id="75786" name="Picture 6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744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431800" y="2978949"/>
            <a:ext cx="823595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例：散列地址为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位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即散列表长为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100)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则元素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值</a:t>
            </a:r>
            <a:r>
              <a:rPr lang="en-US" altLang="zh-CN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123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的散列地址为：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2843808" y="4077072"/>
            <a:ext cx="5175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(1234)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＝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152</a:t>
            </a:r>
            <a:r>
              <a:rPr lang="en-US" altLang="zh-CN" sz="28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27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119186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27025" y="1698625"/>
            <a:ext cx="8375650" cy="230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fontAlgn="base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Ø"/>
            </a:pPr>
            <a:endParaRPr kumimoji="1" lang="en-US" altLang="zh-CN" sz="28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Ø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折叠方向：</a:t>
            </a:r>
            <a:r>
              <a:rPr kumimoji="1" lang="zh-CN" altLang="en-US" sz="2800" b="1" dirty="0" smtClean="0">
                <a:solidFill>
                  <a:srgbClr val="3333CC"/>
                </a:solidFill>
                <a:latin typeface="Times New Roman" pitchFamily="18" charset="0"/>
              </a:rPr>
              <a:t>顺向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zh-CN" altLang="en-US" sz="2800" b="1" dirty="0" smtClean="0">
                <a:solidFill>
                  <a:srgbClr val="3333CC"/>
                </a:solidFill>
                <a:latin typeface="Times New Roman" pitchFamily="18" charset="0"/>
              </a:rPr>
              <a:t>反向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，或者</a:t>
            </a:r>
            <a:r>
              <a:rPr kumimoji="1" lang="zh-CN" altLang="en-US" sz="2800" b="1" dirty="0" smtClean="0">
                <a:solidFill>
                  <a:srgbClr val="3333CC"/>
                </a:solidFill>
                <a:latin typeface="Times New Roman" pitchFamily="18" charset="0"/>
              </a:rPr>
              <a:t>正反向交替</a:t>
            </a:r>
          </a:p>
          <a:p>
            <a:pPr algn="just" fontAlgn="base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Ø"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相加：</a:t>
            </a:r>
            <a:r>
              <a:rPr kumimoji="1" lang="zh-CN" altLang="en-US" sz="2800" b="1" dirty="0" smtClean="0">
                <a:solidFill>
                  <a:srgbClr val="3333CC"/>
                </a:solidFill>
                <a:latin typeface="Times New Roman" pitchFamily="18" charset="0"/>
              </a:rPr>
              <a:t>算术相加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（带进位加法）</a:t>
            </a:r>
            <a:endParaRPr kumimoji="1"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5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             </a:t>
            </a:r>
            <a:r>
              <a:rPr kumimoji="1" lang="zh-CN" altLang="en-US" sz="2800" b="1" dirty="0" smtClean="0">
                <a:solidFill>
                  <a:srgbClr val="3333CC"/>
                </a:solidFill>
                <a:latin typeface="Times New Roman" pitchFamily="18" charset="0"/>
              </a:rPr>
              <a:t>按位相加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（无进位加法）　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38721" y="4164013"/>
            <a:ext cx="8669783" cy="1785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例如：</a:t>
            </a:r>
            <a:endParaRPr kumimoji="1" lang="en-US" altLang="zh-CN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x=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64912387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charset="-122"/>
              </a:rPr>
              <a:t>（八位十进制），</a:t>
            </a:r>
            <a:r>
              <a:rPr kumimoji="1" lang="zh-CN" altLang="en-US" sz="2800" b="1" dirty="0">
                <a:solidFill>
                  <a:srgbClr val="000000"/>
                </a:solidFill>
                <a:latin typeface="宋体" charset="-122"/>
              </a:rPr>
              <a:t>取散列地址为三位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宋体" charset="-122"/>
              </a:rPr>
              <a:t>。</a:t>
            </a:r>
            <a:endParaRPr kumimoji="1" lang="en-US" altLang="zh-CN" sz="2800" b="1" dirty="0" smtClean="0">
              <a:solidFill>
                <a:srgbClr val="000000"/>
              </a:solidFill>
              <a:latin typeface="宋体" charset="-122"/>
            </a:endParaRPr>
          </a:p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宋体" charset="-122"/>
              </a:rPr>
              <a:t>几种不同的折叠方向和相加方法结果如下：　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25437" y="978568"/>
            <a:ext cx="85058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将元素值</a:t>
            </a:r>
            <a:r>
              <a:rPr lang="en-US" altLang="zh-CN" sz="2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从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左到右分割分成若干段，将这几部分叠加求和</a:t>
            </a:r>
            <a:r>
              <a:rPr lang="zh-CN" altLang="en-US" sz="28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，再取</a:t>
            </a: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后几位作为散列地址。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47675" y="116632"/>
            <a:ext cx="2252117" cy="5794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5、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折叠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法</a:t>
            </a:r>
            <a:endParaRPr lang="en-US" altLang="zh-CN" sz="3200" b="1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24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3078" y="980728"/>
            <a:ext cx="755015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例如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：分三段，每段三位，不足三位空缺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365250" y="3216275"/>
            <a:ext cx="2114550" cy="2484438"/>
            <a:chOff x="348" y="2018"/>
            <a:chExt cx="1332" cy="1565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348" y="2018"/>
              <a:ext cx="1332" cy="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算术相加：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6  4  9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1  2  3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    8  7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356" y="3120"/>
              <a:ext cx="892" cy="152"/>
              <a:chOff x="2196" y="3056"/>
              <a:chExt cx="892" cy="152"/>
            </a:xfrm>
          </p:grpSpPr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2196" y="3208"/>
                <a:ext cx="8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grpSp>
            <p:nvGrpSpPr>
              <p:cNvPr id="10" name="Group 11"/>
              <p:cNvGrpSpPr>
                <a:grpSpLocks/>
              </p:cNvGrpSpPr>
              <p:nvPr/>
            </p:nvGrpSpPr>
            <p:grpSpPr bwMode="auto">
              <a:xfrm>
                <a:off x="2240" y="3056"/>
                <a:ext cx="144" cy="140"/>
                <a:chOff x="2332" y="3312"/>
                <a:chExt cx="144" cy="140"/>
              </a:xfrm>
            </p:grpSpPr>
            <p:sp>
              <p:nvSpPr>
                <p:cNvPr id="11" name="Line 12"/>
                <p:cNvSpPr>
                  <a:spLocks noChangeShapeType="1"/>
                </p:cNvSpPr>
                <p:nvPr/>
              </p:nvSpPr>
              <p:spPr bwMode="auto">
                <a:xfrm>
                  <a:off x="2332" y="338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2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404" y="3312"/>
                  <a:ext cx="0" cy="14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468" y="3250"/>
              <a:ext cx="74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8  5  9 </a:t>
              </a:r>
            </a:p>
          </p:txBody>
        </p:sp>
      </p:grp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5264150" y="3216275"/>
            <a:ext cx="2114550" cy="2484438"/>
            <a:chOff x="348" y="2018"/>
            <a:chExt cx="1332" cy="1565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48" y="2018"/>
              <a:ext cx="1332" cy="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按位相加：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6  4  9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1  2  3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    8  7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grpSp>
          <p:nvGrpSpPr>
            <p:cNvPr id="15" name="Group 17"/>
            <p:cNvGrpSpPr>
              <a:grpSpLocks/>
            </p:cNvGrpSpPr>
            <p:nvPr/>
          </p:nvGrpSpPr>
          <p:grpSpPr bwMode="auto">
            <a:xfrm>
              <a:off x="356" y="3120"/>
              <a:ext cx="892" cy="152"/>
              <a:chOff x="2196" y="3056"/>
              <a:chExt cx="892" cy="152"/>
            </a:xfrm>
          </p:grpSpPr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2196" y="3208"/>
                <a:ext cx="8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grpSp>
            <p:nvGrpSpPr>
              <p:cNvPr id="18" name="Group 19"/>
              <p:cNvGrpSpPr>
                <a:grpSpLocks/>
              </p:cNvGrpSpPr>
              <p:nvPr/>
            </p:nvGrpSpPr>
            <p:grpSpPr bwMode="auto">
              <a:xfrm>
                <a:off x="2240" y="3056"/>
                <a:ext cx="144" cy="140"/>
                <a:chOff x="2332" y="3312"/>
                <a:chExt cx="144" cy="140"/>
              </a:xfrm>
            </p:grpSpPr>
            <p:sp>
              <p:nvSpPr>
                <p:cNvPr id="19" name="Line 20"/>
                <p:cNvSpPr>
                  <a:spLocks noChangeShapeType="1"/>
                </p:cNvSpPr>
                <p:nvPr/>
              </p:nvSpPr>
              <p:spPr bwMode="auto">
                <a:xfrm>
                  <a:off x="2332" y="338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0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2404" y="3312"/>
                  <a:ext cx="0" cy="14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468" y="3250"/>
              <a:ext cx="74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7  4  9 </a:t>
              </a:r>
            </a:p>
          </p:txBody>
        </p:sp>
      </p:grp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977900" y="5257800"/>
            <a:ext cx="1689100" cy="1206500"/>
            <a:chOff x="616" y="3312"/>
            <a:chExt cx="1064" cy="760"/>
          </a:xfrm>
        </p:grpSpPr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616" y="3808"/>
              <a:ext cx="1064" cy="2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itchFamily="18" charset="0"/>
                </a:rPr>
                <a:t>散列函数值</a:t>
              </a: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952" y="3312"/>
              <a:ext cx="712" cy="24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 flipV="1">
              <a:off x="1328" y="3552"/>
              <a:ext cx="232" cy="256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4394200" y="5257800"/>
            <a:ext cx="2197100" cy="1206500"/>
            <a:chOff x="2768" y="3312"/>
            <a:chExt cx="1384" cy="760"/>
          </a:xfrm>
        </p:grpSpPr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H="1">
              <a:off x="2944" y="3560"/>
              <a:ext cx="488" cy="248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7" name="Rectangle 29"/>
            <p:cNvSpPr>
              <a:spLocks noChangeArrowheads="1"/>
            </p:cNvSpPr>
            <p:nvPr/>
          </p:nvSpPr>
          <p:spPr bwMode="auto">
            <a:xfrm>
              <a:off x="3440" y="3312"/>
              <a:ext cx="712" cy="24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30"/>
            <p:cNvSpPr>
              <a:spLocks noChangeArrowheads="1"/>
            </p:cNvSpPr>
            <p:nvPr/>
          </p:nvSpPr>
          <p:spPr bwMode="auto">
            <a:xfrm>
              <a:off x="2768" y="3808"/>
              <a:ext cx="1064" cy="2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itchFamily="18" charset="0"/>
                </a:rPr>
                <a:t>散列函数值</a:t>
              </a:r>
            </a:p>
          </p:txBody>
        </p:sp>
      </p:grpSp>
      <p:grpSp>
        <p:nvGrpSpPr>
          <p:cNvPr id="29" name="Group 35"/>
          <p:cNvGrpSpPr>
            <a:grpSpLocks/>
          </p:cNvGrpSpPr>
          <p:nvPr/>
        </p:nvGrpSpPr>
        <p:grpSpPr bwMode="auto">
          <a:xfrm>
            <a:off x="265113" y="1787525"/>
            <a:ext cx="8540750" cy="1366838"/>
            <a:chOff x="194" y="1034"/>
            <a:chExt cx="5380" cy="861"/>
          </a:xfrm>
        </p:grpSpPr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194" y="1034"/>
              <a:ext cx="5380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第一种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移位叠加法</a:t>
              </a: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----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itchFamily="2" charset="-122"/>
                  <a:ea typeface="黑体" pitchFamily="2" charset="-122"/>
                </a:rPr>
                <a:t>每部分最低位对齐</a:t>
              </a:r>
              <a:endPara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  <a:p>
              <a:pPr marL="0" marR="0" lvl="0" indent="0" algn="just" defTabSz="91440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将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x=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64912387</a:t>
              </a: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分成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649</a:t>
              </a: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、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123</a:t>
              </a: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和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87</a:t>
              </a: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，两种相加方法　</a:t>
              </a:r>
            </a:p>
          </p:txBody>
        </p:sp>
        <p:grpSp>
          <p:nvGrpSpPr>
            <p:cNvPr id="31" name="Group 34"/>
            <p:cNvGrpSpPr>
              <a:grpSpLocks/>
            </p:cNvGrpSpPr>
            <p:nvPr/>
          </p:nvGrpSpPr>
          <p:grpSpPr bwMode="auto">
            <a:xfrm>
              <a:off x="768" y="1728"/>
              <a:ext cx="848" cy="0"/>
              <a:chOff x="768" y="1728"/>
              <a:chExt cx="848" cy="0"/>
            </a:xfrm>
          </p:grpSpPr>
          <p:sp>
            <p:nvSpPr>
              <p:cNvPr id="32" name="Line 31"/>
              <p:cNvSpPr>
                <a:spLocks noChangeShapeType="1"/>
              </p:cNvSpPr>
              <p:nvPr/>
            </p:nvSpPr>
            <p:spPr bwMode="auto">
              <a:xfrm>
                <a:off x="768" y="1728"/>
                <a:ext cx="232" cy="0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>
                <a:off x="1080" y="1728"/>
                <a:ext cx="232" cy="0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34" name="Line 33"/>
              <p:cNvSpPr>
                <a:spLocks noChangeShapeType="1"/>
              </p:cNvSpPr>
              <p:nvPr/>
            </p:nvSpPr>
            <p:spPr bwMode="auto">
              <a:xfrm>
                <a:off x="1384" y="1728"/>
                <a:ext cx="232" cy="0"/>
              </a:xfrm>
              <a:prstGeom prst="line">
                <a:avLst/>
              </a:prstGeom>
              <a:noFill/>
              <a:ln w="38100" cmpd="dbl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47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264150" y="2915568"/>
            <a:ext cx="2114550" cy="2484438"/>
            <a:chOff x="348" y="2018"/>
            <a:chExt cx="1332" cy="1565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348" y="2018"/>
              <a:ext cx="1332" cy="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按位相加：</a:t>
              </a:r>
            </a:p>
            <a:p>
              <a:pPr algn="just" fontAlgn="base"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zh-CN" altLang="en-US" sz="2800" b="1" smtClean="0">
                  <a:solidFill>
                    <a:srgbClr val="FF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b="1" smtClean="0">
                  <a:solidFill>
                    <a:srgbClr val="FF0000"/>
                  </a:solidFill>
                  <a:latin typeface="Times New Roman" pitchFamily="18" charset="0"/>
                </a:rPr>
                <a:t>6  4  9</a:t>
              </a:r>
            </a:p>
            <a:p>
              <a:pPr algn="just" fontAlgn="base"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 smtClean="0">
                  <a:solidFill>
                    <a:srgbClr val="FF0000"/>
                  </a:solidFill>
                  <a:latin typeface="Times New Roman" pitchFamily="18" charset="0"/>
                </a:rPr>
                <a:t>  3  2  1</a:t>
              </a:r>
            </a:p>
            <a:p>
              <a:pPr algn="just" fontAlgn="base"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 smtClean="0">
                  <a:solidFill>
                    <a:srgbClr val="FF0000"/>
                  </a:solidFill>
                  <a:latin typeface="Times New Roman" pitchFamily="18" charset="0"/>
                </a:rPr>
                <a:t>      8  7</a:t>
              </a:r>
              <a:endPara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56" y="3120"/>
              <a:ext cx="892" cy="152"/>
              <a:chOff x="2196" y="3056"/>
              <a:chExt cx="892" cy="152"/>
            </a:xfrm>
          </p:grpSpPr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2196" y="3208"/>
                <a:ext cx="8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9" name="Group 11"/>
              <p:cNvGrpSpPr>
                <a:grpSpLocks/>
              </p:cNvGrpSpPr>
              <p:nvPr/>
            </p:nvGrpSpPr>
            <p:grpSpPr bwMode="auto">
              <a:xfrm>
                <a:off x="2240" y="3056"/>
                <a:ext cx="144" cy="140"/>
                <a:chOff x="2332" y="3312"/>
                <a:chExt cx="144" cy="140"/>
              </a:xfrm>
            </p:grpSpPr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332" y="338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404" y="3312"/>
                  <a:ext cx="0" cy="1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468" y="3250"/>
              <a:ext cx="74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9  4  7 </a:t>
              </a: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4394200" y="4957093"/>
            <a:ext cx="2197100" cy="1206500"/>
            <a:chOff x="2768" y="3312"/>
            <a:chExt cx="1384" cy="76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2944" y="3560"/>
              <a:ext cx="488" cy="248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440" y="3312"/>
              <a:ext cx="712" cy="248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2768" y="3808"/>
              <a:ext cx="1064" cy="2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smtClean="0">
                  <a:solidFill>
                    <a:srgbClr val="660066"/>
                  </a:solidFill>
                  <a:latin typeface="Times New Roman" pitchFamily="18" charset="0"/>
                </a:rPr>
                <a:t>散列函数值</a:t>
              </a:r>
            </a:p>
          </p:txBody>
        </p:sp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1123950" y="2915568"/>
            <a:ext cx="2355850" cy="2484438"/>
            <a:chOff x="708" y="2026"/>
            <a:chExt cx="1484" cy="1565"/>
          </a:xfrm>
        </p:grpSpPr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860" y="2026"/>
              <a:ext cx="1332" cy="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fontAlgn="base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算术相加：</a:t>
              </a:r>
            </a:p>
            <a:p>
              <a:pPr algn="just" fontAlgn="base"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zh-CN" altLang="en-US" sz="2800" b="1" smtClean="0">
                  <a:solidFill>
                    <a:srgbClr val="FF0000"/>
                  </a:solidFill>
                  <a:latin typeface="Times New Roman" pitchFamily="18" charset="0"/>
                </a:rPr>
                <a:t>  </a:t>
              </a:r>
              <a:r>
                <a:rPr kumimoji="1" lang="en-US" altLang="zh-CN" sz="2800" b="1" smtClean="0">
                  <a:solidFill>
                    <a:srgbClr val="FF0000"/>
                  </a:solidFill>
                  <a:latin typeface="Times New Roman" pitchFamily="18" charset="0"/>
                </a:rPr>
                <a:t>6  4  9</a:t>
              </a:r>
            </a:p>
            <a:p>
              <a:pPr algn="just" fontAlgn="base"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 smtClean="0">
                  <a:solidFill>
                    <a:srgbClr val="FF0000"/>
                  </a:solidFill>
                  <a:latin typeface="Times New Roman" pitchFamily="18" charset="0"/>
                </a:rPr>
                <a:t>  3  2  1</a:t>
              </a:r>
            </a:p>
            <a:p>
              <a:pPr algn="just" fontAlgn="base"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</a:pPr>
              <a:r>
                <a:rPr kumimoji="1" lang="en-US" altLang="zh-CN" sz="2800" b="1" smtClean="0">
                  <a:solidFill>
                    <a:srgbClr val="FF0000"/>
                  </a:solidFill>
                  <a:latin typeface="Times New Roman" pitchFamily="18" charset="0"/>
                </a:rPr>
                <a:t>      8  7</a:t>
              </a:r>
              <a:endPara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18" name="Group 21"/>
            <p:cNvGrpSpPr>
              <a:grpSpLocks/>
            </p:cNvGrpSpPr>
            <p:nvPr/>
          </p:nvGrpSpPr>
          <p:grpSpPr bwMode="auto">
            <a:xfrm>
              <a:off x="868" y="3128"/>
              <a:ext cx="892" cy="152"/>
              <a:chOff x="2196" y="3056"/>
              <a:chExt cx="892" cy="152"/>
            </a:xfrm>
          </p:grpSpPr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>
                <a:off x="2196" y="3208"/>
                <a:ext cx="8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21" name="Group 23"/>
              <p:cNvGrpSpPr>
                <a:grpSpLocks/>
              </p:cNvGrpSpPr>
              <p:nvPr/>
            </p:nvGrpSpPr>
            <p:grpSpPr bwMode="auto">
              <a:xfrm>
                <a:off x="2240" y="3056"/>
                <a:ext cx="144" cy="140"/>
                <a:chOff x="2332" y="3312"/>
                <a:chExt cx="144" cy="140"/>
              </a:xfrm>
            </p:grpSpPr>
            <p:sp>
              <p:nvSpPr>
                <p:cNvPr id="22" name="Line 24"/>
                <p:cNvSpPr>
                  <a:spLocks noChangeShapeType="1"/>
                </p:cNvSpPr>
                <p:nvPr/>
              </p:nvSpPr>
              <p:spPr bwMode="auto">
                <a:xfrm>
                  <a:off x="2332" y="338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3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404" y="3312"/>
                  <a:ext cx="0" cy="1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708" y="3258"/>
              <a:ext cx="1012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1  0  5  7 </a:t>
              </a:r>
            </a:p>
          </p:txBody>
        </p:sp>
      </p:grpSp>
      <p:grpSp>
        <p:nvGrpSpPr>
          <p:cNvPr id="24" name="Group 27"/>
          <p:cNvGrpSpPr>
            <a:grpSpLocks/>
          </p:cNvGrpSpPr>
          <p:nvPr/>
        </p:nvGrpSpPr>
        <p:grpSpPr bwMode="auto">
          <a:xfrm>
            <a:off x="508000" y="4880893"/>
            <a:ext cx="2146300" cy="1282700"/>
            <a:chOff x="328" y="3264"/>
            <a:chExt cx="1352" cy="808"/>
          </a:xfrm>
        </p:grpSpPr>
        <p:grpSp>
          <p:nvGrpSpPr>
            <p:cNvPr id="25" name="Group 28"/>
            <p:cNvGrpSpPr>
              <a:grpSpLocks/>
            </p:cNvGrpSpPr>
            <p:nvPr/>
          </p:nvGrpSpPr>
          <p:grpSpPr bwMode="auto">
            <a:xfrm>
              <a:off x="616" y="3312"/>
              <a:ext cx="1064" cy="760"/>
              <a:chOff x="616" y="3312"/>
              <a:chExt cx="1064" cy="760"/>
            </a:xfrm>
          </p:grpSpPr>
          <p:sp>
            <p:nvSpPr>
              <p:cNvPr id="27" name="Rectangle 29"/>
              <p:cNvSpPr>
                <a:spLocks noChangeArrowheads="1"/>
              </p:cNvSpPr>
              <p:nvPr/>
            </p:nvSpPr>
            <p:spPr bwMode="auto">
              <a:xfrm>
                <a:off x="616" y="3808"/>
                <a:ext cx="1064" cy="2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660066"/>
                    </a:solidFill>
                    <a:latin typeface="Times New Roman" pitchFamily="18" charset="0"/>
                  </a:rPr>
                  <a:t>散列函数值</a:t>
                </a:r>
              </a:p>
            </p:txBody>
          </p:sp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952" y="3312"/>
                <a:ext cx="712" cy="248"/>
              </a:xfrm>
              <a:prstGeom prst="rect">
                <a:avLst/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 flipH="1" flipV="1">
                <a:off x="1328" y="3552"/>
                <a:ext cx="232" cy="256"/>
              </a:xfrm>
              <a:prstGeom prst="line">
                <a:avLst/>
              </a:prstGeom>
              <a:noFill/>
              <a:ln w="9525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6" name="Text Box 32"/>
            <p:cNvSpPr txBox="1">
              <a:spLocks noChangeArrowheads="1"/>
            </p:cNvSpPr>
            <p:nvPr/>
          </p:nvSpPr>
          <p:spPr bwMode="auto">
            <a:xfrm>
              <a:off x="328" y="3264"/>
              <a:ext cx="6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3333CC"/>
                  </a:solidFill>
                </a:rPr>
                <a:t>舍去</a:t>
              </a:r>
              <a:r>
                <a:rPr lang="en-US" altLang="zh-CN" sz="2800" b="1" smtClean="0">
                  <a:solidFill>
                    <a:srgbClr val="3333CC"/>
                  </a:solidFill>
                </a:rPr>
                <a:t>1</a:t>
              </a:r>
            </a:p>
          </p:txBody>
        </p:sp>
      </p:grpSp>
      <p:grpSp>
        <p:nvGrpSpPr>
          <p:cNvPr id="30" name="Group 45"/>
          <p:cNvGrpSpPr>
            <a:grpSpLocks/>
          </p:cNvGrpSpPr>
          <p:nvPr/>
        </p:nvGrpSpPr>
        <p:grpSpPr bwMode="auto">
          <a:xfrm>
            <a:off x="307975" y="1340768"/>
            <a:ext cx="8540750" cy="1647825"/>
            <a:chOff x="194" y="1034"/>
            <a:chExt cx="5380" cy="1038"/>
          </a:xfrm>
        </p:grpSpPr>
        <p:grpSp>
          <p:nvGrpSpPr>
            <p:cNvPr id="31" name="Group 38"/>
            <p:cNvGrpSpPr>
              <a:grpSpLocks/>
            </p:cNvGrpSpPr>
            <p:nvPr/>
          </p:nvGrpSpPr>
          <p:grpSpPr bwMode="auto">
            <a:xfrm>
              <a:off x="194" y="1034"/>
              <a:ext cx="5380" cy="861"/>
              <a:chOff x="194" y="1034"/>
              <a:chExt cx="5380" cy="861"/>
            </a:xfrm>
          </p:grpSpPr>
          <p:sp>
            <p:nvSpPr>
              <p:cNvPr id="36" name="Rectangle 6"/>
              <p:cNvSpPr>
                <a:spLocks noChangeArrowheads="1"/>
              </p:cNvSpPr>
              <p:nvPr/>
            </p:nvSpPr>
            <p:spPr bwMode="auto">
              <a:xfrm>
                <a:off x="194" y="1034"/>
                <a:ext cx="5380" cy="8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ts val="1800"/>
                  </a:spcBef>
                  <a:spcAft>
                    <a:spcPct val="0"/>
                  </a:spcAft>
                </a:pPr>
                <a:r>
                  <a:rPr kumimoji="1" lang="zh-CN" altLang="en-US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第</a:t>
                </a:r>
                <a:r>
                  <a:rPr kumimoji="1" lang="zh-CN" altLang="en-US" sz="2800" b="1" smtClean="0">
                    <a:solidFill>
                      <a:srgbClr val="FF0000"/>
                    </a:solidFill>
                    <a:latin typeface="Times New Roman" pitchFamily="18" charset="0"/>
                  </a:rPr>
                  <a:t>二</a:t>
                </a:r>
                <a:r>
                  <a:rPr kumimoji="1" lang="zh-CN" altLang="en-US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种</a:t>
                </a:r>
                <a:r>
                  <a:rPr lang="zh-CN" altLang="en-US" sz="2800" b="1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折界叠加法</a:t>
                </a:r>
                <a:r>
                  <a:rPr lang="en-US" altLang="zh-CN" sz="2800" b="1" smtClean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----</a:t>
                </a:r>
                <a:r>
                  <a:rPr lang="zh-CN" altLang="en-US" sz="2800" b="1" smtClean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rPr>
                  <a:t>沿分割界来回对折，对齐相加</a:t>
                </a:r>
                <a:endParaRPr lang="en-US" altLang="zh-CN" sz="2800" b="1" smtClean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  <a:p>
                <a:pPr fontAlgn="base">
                  <a:spcBef>
                    <a:spcPts val="1800"/>
                  </a:spcBef>
                  <a:spcAft>
                    <a:spcPct val="0"/>
                  </a:spcAft>
                </a:pPr>
                <a:r>
                  <a:rPr kumimoji="1" lang="zh-CN" altLang="en-US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将</a:t>
                </a:r>
                <a:r>
                  <a:rPr kumimoji="1" lang="en-US" altLang="zh-CN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x=</a:t>
                </a:r>
                <a:r>
                  <a:rPr kumimoji="1" lang="en-US" altLang="zh-CN" sz="2800" b="1" smtClean="0">
                    <a:solidFill>
                      <a:srgbClr val="FF0000"/>
                    </a:solidFill>
                    <a:latin typeface="Times New Roman" pitchFamily="18" charset="0"/>
                  </a:rPr>
                  <a:t>64912387</a:t>
                </a:r>
                <a:r>
                  <a:rPr kumimoji="1" lang="zh-CN" altLang="en-US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分成</a:t>
                </a:r>
                <a:r>
                  <a:rPr kumimoji="1" lang="en-US" altLang="zh-CN" sz="2800" b="1" smtClean="0">
                    <a:solidFill>
                      <a:srgbClr val="FF0000"/>
                    </a:solidFill>
                    <a:latin typeface="Times New Roman" pitchFamily="18" charset="0"/>
                  </a:rPr>
                  <a:t>649</a:t>
                </a:r>
                <a:r>
                  <a:rPr kumimoji="1" lang="zh-CN" altLang="en-US" sz="2800" b="1" smtClean="0">
                    <a:solidFill>
                      <a:srgbClr val="FF0000"/>
                    </a:solidFill>
                    <a:latin typeface="Times New Roman" pitchFamily="18" charset="0"/>
                  </a:rPr>
                  <a:t>、</a:t>
                </a:r>
                <a:r>
                  <a:rPr kumimoji="1" lang="en-US" altLang="zh-CN" sz="2800" b="1" smtClean="0">
                    <a:solidFill>
                      <a:srgbClr val="FF0000"/>
                    </a:solidFill>
                    <a:latin typeface="Times New Roman" pitchFamily="18" charset="0"/>
                  </a:rPr>
                  <a:t>321</a:t>
                </a:r>
                <a:r>
                  <a:rPr kumimoji="1" lang="zh-CN" altLang="en-US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和</a:t>
                </a:r>
                <a:r>
                  <a:rPr kumimoji="1" lang="en-US" altLang="zh-CN" sz="2800" b="1" smtClean="0">
                    <a:solidFill>
                      <a:srgbClr val="FF0000"/>
                    </a:solidFill>
                    <a:latin typeface="Times New Roman" pitchFamily="18" charset="0"/>
                  </a:rPr>
                  <a:t>87</a:t>
                </a:r>
                <a:r>
                  <a:rPr kumimoji="1" lang="zh-CN" altLang="en-US" sz="2800" b="1" smtClean="0">
                    <a:solidFill>
                      <a:srgbClr val="000000"/>
                    </a:solidFill>
                    <a:latin typeface="Times New Roman" pitchFamily="18" charset="0"/>
                  </a:rPr>
                  <a:t>，两种相加方法　</a:t>
                </a:r>
              </a:p>
            </p:txBody>
          </p:sp>
          <p:grpSp>
            <p:nvGrpSpPr>
              <p:cNvPr id="37" name="Group 37"/>
              <p:cNvGrpSpPr>
                <a:grpSpLocks/>
              </p:cNvGrpSpPr>
              <p:nvPr/>
            </p:nvGrpSpPr>
            <p:grpSpPr bwMode="auto">
              <a:xfrm>
                <a:off x="768" y="1728"/>
                <a:ext cx="848" cy="0"/>
                <a:chOff x="768" y="1728"/>
                <a:chExt cx="848" cy="0"/>
              </a:xfrm>
            </p:grpSpPr>
            <p:sp>
              <p:nvSpPr>
                <p:cNvPr id="38" name="Line 34"/>
                <p:cNvSpPr>
                  <a:spLocks noChangeShapeType="1"/>
                </p:cNvSpPr>
                <p:nvPr/>
              </p:nvSpPr>
              <p:spPr bwMode="auto">
                <a:xfrm>
                  <a:off x="768" y="1728"/>
                  <a:ext cx="232" cy="0"/>
                </a:xfrm>
                <a:prstGeom prst="line">
                  <a:avLst/>
                </a:prstGeom>
                <a:noFill/>
                <a:ln w="38100" cmpd="dbl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" name="Line 35"/>
                <p:cNvSpPr>
                  <a:spLocks noChangeShapeType="1"/>
                </p:cNvSpPr>
                <p:nvPr/>
              </p:nvSpPr>
              <p:spPr bwMode="auto">
                <a:xfrm>
                  <a:off x="1080" y="1728"/>
                  <a:ext cx="232" cy="0"/>
                </a:xfrm>
                <a:prstGeom prst="line">
                  <a:avLst/>
                </a:prstGeom>
                <a:noFill/>
                <a:ln w="38100" cmpd="dbl">
                  <a:solidFill>
                    <a:schemeClr val="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0" name="Line 36"/>
                <p:cNvSpPr>
                  <a:spLocks noChangeShapeType="1"/>
                </p:cNvSpPr>
                <p:nvPr/>
              </p:nvSpPr>
              <p:spPr bwMode="auto">
                <a:xfrm>
                  <a:off x="1384" y="1728"/>
                  <a:ext cx="232" cy="0"/>
                </a:xfrm>
                <a:prstGeom prst="line">
                  <a:avLst/>
                </a:prstGeom>
                <a:noFill/>
                <a:ln w="38100" cmpd="dbl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 smtClean="0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2" name="Group 44"/>
            <p:cNvGrpSpPr>
              <a:grpSpLocks/>
            </p:cNvGrpSpPr>
            <p:nvPr/>
          </p:nvGrpSpPr>
          <p:grpSpPr bwMode="auto">
            <a:xfrm>
              <a:off x="1048" y="1496"/>
              <a:ext cx="2781" cy="576"/>
              <a:chOff x="1048" y="1496"/>
              <a:chExt cx="2781" cy="576"/>
            </a:xfrm>
          </p:grpSpPr>
          <p:sp>
            <p:nvSpPr>
              <p:cNvPr id="33" name="Line 40"/>
              <p:cNvSpPr>
                <a:spLocks noChangeShapeType="1"/>
              </p:cNvSpPr>
              <p:nvPr/>
            </p:nvSpPr>
            <p:spPr bwMode="auto">
              <a:xfrm flipH="1" flipV="1">
                <a:off x="1385" y="1783"/>
                <a:ext cx="370" cy="75"/>
              </a:xfrm>
              <a:prstGeom prst="line">
                <a:avLst/>
              </a:prstGeom>
              <a:noFill/>
              <a:ln w="9525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" name="Rectangle 41"/>
              <p:cNvSpPr>
                <a:spLocks noChangeArrowheads="1"/>
              </p:cNvSpPr>
              <p:nvPr/>
            </p:nvSpPr>
            <p:spPr bwMode="auto">
              <a:xfrm>
                <a:off x="1048" y="1496"/>
                <a:ext cx="344" cy="30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42"/>
              <p:cNvSpPr>
                <a:spLocks noChangeArrowheads="1"/>
              </p:cNvSpPr>
              <p:nvPr/>
            </p:nvSpPr>
            <p:spPr bwMode="auto">
              <a:xfrm>
                <a:off x="1765" y="1744"/>
                <a:ext cx="2064" cy="3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smtClean="0">
                    <a:solidFill>
                      <a:srgbClr val="660066"/>
                    </a:solidFill>
                    <a:latin typeface="Times New Roman" pitchFamily="18" charset="0"/>
                  </a:rPr>
                  <a:t>这三位是反向的，</a:t>
                </a:r>
                <a:r>
                  <a:rPr kumimoji="1" lang="en-US" altLang="zh-CN" sz="2400" b="1" smtClean="0">
                    <a:solidFill>
                      <a:srgbClr val="660066"/>
                    </a:solidFill>
                    <a:latin typeface="Times New Roman" pitchFamily="18" charset="0"/>
                  </a:rPr>
                  <a:t>321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641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5379913" y="2771552"/>
            <a:ext cx="2114550" cy="2484438"/>
            <a:chOff x="348" y="2018"/>
            <a:chExt cx="1332" cy="1565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348" y="2018"/>
              <a:ext cx="1332" cy="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按位相加：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    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6  4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2  1  9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7  8  3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56" y="3120"/>
              <a:ext cx="892" cy="152"/>
              <a:chOff x="2196" y="3056"/>
              <a:chExt cx="892" cy="152"/>
            </a:xfrm>
          </p:grpSpPr>
          <p:sp>
            <p:nvSpPr>
              <p:cNvPr id="8" name="Line 10"/>
              <p:cNvSpPr>
                <a:spLocks noChangeShapeType="1"/>
              </p:cNvSpPr>
              <p:nvPr/>
            </p:nvSpPr>
            <p:spPr bwMode="auto">
              <a:xfrm>
                <a:off x="2196" y="3208"/>
                <a:ext cx="8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grpSp>
            <p:nvGrpSpPr>
              <p:cNvPr id="9" name="Group 11"/>
              <p:cNvGrpSpPr>
                <a:grpSpLocks/>
              </p:cNvGrpSpPr>
              <p:nvPr/>
            </p:nvGrpSpPr>
            <p:grpSpPr bwMode="auto">
              <a:xfrm>
                <a:off x="2240" y="3056"/>
                <a:ext cx="144" cy="140"/>
                <a:chOff x="2332" y="3312"/>
                <a:chExt cx="144" cy="140"/>
              </a:xfrm>
            </p:grpSpPr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332" y="338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1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2404" y="3312"/>
                  <a:ext cx="0" cy="14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7" name="Rectangle 14"/>
            <p:cNvSpPr>
              <a:spLocks noChangeArrowheads="1"/>
            </p:cNvSpPr>
            <p:nvPr/>
          </p:nvSpPr>
          <p:spPr bwMode="auto">
            <a:xfrm>
              <a:off x="468" y="3250"/>
              <a:ext cx="74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9  5  6 </a:t>
              </a:r>
            </a:p>
          </p:txBody>
        </p:sp>
      </p:grpSp>
      <p:grpSp>
        <p:nvGrpSpPr>
          <p:cNvPr id="12" name="Group 15"/>
          <p:cNvGrpSpPr>
            <a:grpSpLocks/>
          </p:cNvGrpSpPr>
          <p:nvPr/>
        </p:nvGrpSpPr>
        <p:grpSpPr bwMode="auto">
          <a:xfrm>
            <a:off x="4509963" y="4813077"/>
            <a:ext cx="2197100" cy="1206500"/>
            <a:chOff x="2768" y="3312"/>
            <a:chExt cx="1384" cy="76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 flipH="1">
              <a:off x="2944" y="3560"/>
              <a:ext cx="488" cy="248"/>
            </a:xfrm>
            <a:prstGeom prst="line">
              <a:avLst/>
            </a:prstGeom>
            <a:noFill/>
            <a:ln w="9525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440" y="3312"/>
              <a:ext cx="712" cy="24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2768" y="3808"/>
              <a:ext cx="1064" cy="26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66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itchFamily="18" charset="0"/>
                </a:rPr>
                <a:t>散列函数值</a:t>
              </a:r>
            </a:p>
          </p:txBody>
        </p:sp>
      </p:grp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1303213" y="2771552"/>
            <a:ext cx="2292350" cy="2484438"/>
            <a:chOff x="748" y="2026"/>
            <a:chExt cx="1444" cy="1565"/>
          </a:xfrm>
        </p:grpSpPr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860" y="2026"/>
              <a:ext cx="1332" cy="1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just" defTabSz="914400" eaLnBrk="1" fontAlgn="base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算术相加：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    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6  4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2  1  9</a:t>
              </a:r>
            </a:p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3333CC"/>
                </a:buClr>
                <a:buSzPct val="60000"/>
                <a:buFont typeface="Wingdings" pitchFamily="2" charset="2"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</a:rPr>
                <a:t>  7  8  3</a:t>
              </a:r>
            </a:p>
          </p:txBody>
        </p:sp>
        <p:grpSp>
          <p:nvGrpSpPr>
            <p:cNvPr id="18" name="Group 21"/>
            <p:cNvGrpSpPr>
              <a:grpSpLocks/>
            </p:cNvGrpSpPr>
            <p:nvPr/>
          </p:nvGrpSpPr>
          <p:grpSpPr bwMode="auto">
            <a:xfrm>
              <a:off x="868" y="3128"/>
              <a:ext cx="892" cy="152"/>
              <a:chOff x="2196" y="3056"/>
              <a:chExt cx="892" cy="152"/>
            </a:xfrm>
          </p:grpSpPr>
          <p:sp>
            <p:nvSpPr>
              <p:cNvPr id="20" name="Line 22"/>
              <p:cNvSpPr>
                <a:spLocks noChangeShapeType="1"/>
              </p:cNvSpPr>
              <p:nvPr/>
            </p:nvSpPr>
            <p:spPr bwMode="auto">
              <a:xfrm>
                <a:off x="2196" y="3208"/>
                <a:ext cx="8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grpSp>
            <p:nvGrpSpPr>
              <p:cNvPr id="21" name="Group 23"/>
              <p:cNvGrpSpPr>
                <a:grpSpLocks/>
              </p:cNvGrpSpPr>
              <p:nvPr/>
            </p:nvGrpSpPr>
            <p:grpSpPr bwMode="auto">
              <a:xfrm>
                <a:off x="2240" y="3056"/>
                <a:ext cx="144" cy="140"/>
                <a:chOff x="2332" y="3312"/>
                <a:chExt cx="144" cy="140"/>
              </a:xfrm>
            </p:grpSpPr>
            <p:sp>
              <p:nvSpPr>
                <p:cNvPr id="22" name="Line 24"/>
                <p:cNvSpPr>
                  <a:spLocks noChangeShapeType="1"/>
                </p:cNvSpPr>
                <p:nvPr/>
              </p:nvSpPr>
              <p:spPr bwMode="auto">
                <a:xfrm>
                  <a:off x="2332" y="3384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23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404" y="3312"/>
                  <a:ext cx="0" cy="14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9" name="Rectangle 26"/>
            <p:cNvSpPr>
              <a:spLocks noChangeArrowheads="1"/>
            </p:cNvSpPr>
            <p:nvPr/>
          </p:nvSpPr>
          <p:spPr bwMode="auto">
            <a:xfrm>
              <a:off x="748" y="3258"/>
              <a:ext cx="1052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1  0  6  6 </a:t>
              </a:r>
            </a:p>
          </p:txBody>
        </p:sp>
      </p:grpSp>
      <p:grpSp>
        <p:nvGrpSpPr>
          <p:cNvPr id="24" name="Group 27"/>
          <p:cNvGrpSpPr>
            <a:grpSpLocks/>
          </p:cNvGrpSpPr>
          <p:nvPr/>
        </p:nvGrpSpPr>
        <p:grpSpPr bwMode="auto">
          <a:xfrm>
            <a:off x="687263" y="4736877"/>
            <a:ext cx="2095500" cy="1282700"/>
            <a:chOff x="360" y="3264"/>
            <a:chExt cx="1320" cy="808"/>
          </a:xfrm>
        </p:grpSpPr>
        <p:grpSp>
          <p:nvGrpSpPr>
            <p:cNvPr id="25" name="Group 28"/>
            <p:cNvGrpSpPr>
              <a:grpSpLocks/>
            </p:cNvGrpSpPr>
            <p:nvPr/>
          </p:nvGrpSpPr>
          <p:grpSpPr bwMode="auto">
            <a:xfrm>
              <a:off x="616" y="3312"/>
              <a:ext cx="1064" cy="760"/>
              <a:chOff x="616" y="3312"/>
              <a:chExt cx="1064" cy="760"/>
            </a:xfrm>
          </p:grpSpPr>
          <p:sp>
            <p:nvSpPr>
              <p:cNvPr id="27" name="Rectangle 29"/>
              <p:cNvSpPr>
                <a:spLocks noChangeArrowheads="1"/>
              </p:cNvSpPr>
              <p:nvPr/>
            </p:nvSpPr>
            <p:spPr bwMode="auto">
              <a:xfrm>
                <a:off x="616" y="3808"/>
                <a:ext cx="1064" cy="2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itchFamily="18" charset="0"/>
                  </a:rPr>
                  <a:t>散列函数值</a:t>
                </a:r>
              </a:p>
            </p:txBody>
          </p:sp>
          <p:sp>
            <p:nvSpPr>
              <p:cNvPr id="28" name="Rectangle 30"/>
              <p:cNvSpPr>
                <a:spLocks noChangeArrowheads="1"/>
              </p:cNvSpPr>
              <p:nvPr/>
            </p:nvSpPr>
            <p:spPr bwMode="auto">
              <a:xfrm>
                <a:off x="952" y="3312"/>
                <a:ext cx="712" cy="248"/>
              </a:xfrm>
              <a:prstGeom prst="rect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Line 31"/>
              <p:cNvSpPr>
                <a:spLocks noChangeShapeType="1"/>
              </p:cNvSpPr>
              <p:nvPr/>
            </p:nvSpPr>
            <p:spPr bwMode="auto">
              <a:xfrm flipH="1" flipV="1">
                <a:off x="1328" y="3552"/>
                <a:ext cx="232" cy="256"/>
              </a:xfrm>
              <a:prstGeom prst="line">
                <a:avLst/>
              </a:prstGeom>
              <a:noFill/>
              <a:ln w="9525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sp>
          <p:nvSpPr>
            <p:cNvPr id="26" name="Text Box 32"/>
            <p:cNvSpPr txBox="1">
              <a:spLocks noChangeArrowheads="1"/>
            </p:cNvSpPr>
            <p:nvPr/>
          </p:nvSpPr>
          <p:spPr bwMode="auto">
            <a:xfrm>
              <a:off x="360" y="3264"/>
              <a:ext cx="6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舍去</a:t>
              </a: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</p:grpSp>
      <p:grpSp>
        <p:nvGrpSpPr>
          <p:cNvPr id="30" name="Group 47"/>
          <p:cNvGrpSpPr>
            <a:grpSpLocks/>
          </p:cNvGrpSpPr>
          <p:nvPr/>
        </p:nvGrpSpPr>
        <p:grpSpPr bwMode="auto">
          <a:xfrm>
            <a:off x="423738" y="1196752"/>
            <a:ext cx="8540750" cy="1366838"/>
            <a:chOff x="194" y="1034"/>
            <a:chExt cx="5380" cy="861"/>
          </a:xfrm>
        </p:grpSpPr>
        <p:grpSp>
          <p:nvGrpSpPr>
            <p:cNvPr id="31" name="Group 44"/>
            <p:cNvGrpSpPr>
              <a:grpSpLocks/>
            </p:cNvGrpSpPr>
            <p:nvPr/>
          </p:nvGrpSpPr>
          <p:grpSpPr bwMode="auto">
            <a:xfrm>
              <a:off x="194" y="1034"/>
              <a:ext cx="5380" cy="861"/>
              <a:chOff x="194" y="1034"/>
              <a:chExt cx="5380" cy="861"/>
            </a:xfrm>
          </p:grpSpPr>
          <p:sp>
            <p:nvSpPr>
              <p:cNvPr id="36" name="Rectangle 6"/>
              <p:cNvSpPr>
                <a:spLocks noChangeArrowheads="1"/>
              </p:cNvSpPr>
              <p:nvPr/>
            </p:nvSpPr>
            <p:spPr bwMode="auto">
              <a:xfrm>
                <a:off x="194" y="1034"/>
                <a:ext cx="5380" cy="8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just" defTabSz="91440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第</a:t>
                </a: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</a:rPr>
                  <a:t>三</a:t>
                </a: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种</a:t>
                </a: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charset="-122"/>
                  </a:rPr>
                  <a:t>折叠</a:t>
                </a: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方法：</a:t>
                </a:r>
              </a:p>
              <a:p>
                <a:pPr marL="0" marR="0" lvl="0" indent="0" algn="just" defTabSz="914400" eaLnBrk="1" fontAlgn="base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将</a:t>
                </a: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x=</a:t>
                </a: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</a:rPr>
                  <a:t>64912387</a:t>
                </a: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分成</a:t>
                </a: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</a:rPr>
                  <a:t>64</a:t>
                </a: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</a:rPr>
                  <a:t>、</a:t>
                </a: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</a:rPr>
                  <a:t>219</a:t>
                </a: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和</a:t>
                </a:r>
                <a:r>
                  <a:rPr kumimoji="1" lang="en-US" altLang="zh-CN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itchFamily="18" charset="0"/>
                  </a:rPr>
                  <a:t>783</a:t>
                </a: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rPr>
                  <a:t>，两种相加方法　</a:t>
                </a:r>
              </a:p>
            </p:txBody>
          </p:sp>
          <p:grpSp>
            <p:nvGrpSpPr>
              <p:cNvPr id="37" name="Group 42"/>
              <p:cNvGrpSpPr>
                <a:grpSpLocks/>
              </p:cNvGrpSpPr>
              <p:nvPr/>
            </p:nvGrpSpPr>
            <p:grpSpPr bwMode="auto">
              <a:xfrm>
                <a:off x="712" y="1736"/>
                <a:ext cx="848" cy="8"/>
                <a:chOff x="712" y="1736"/>
                <a:chExt cx="848" cy="8"/>
              </a:xfrm>
            </p:grpSpPr>
            <p:sp>
              <p:nvSpPr>
                <p:cNvPr id="38" name="Line 34"/>
                <p:cNvSpPr>
                  <a:spLocks noChangeShapeType="1"/>
                </p:cNvSpPr>
                <p:nvPr/>
              </p:nvSpPr>
              <p:spPr bwMode="auto">
                <a:xfrm>
                  <a:off x="712" y="1744"/>
                  <a:ext cx="200" cy="0"/>
                </a:xfrm>
                <a:prstGeom prst="line">
                  <a:avLst/>
                </a:prstGeom>
                <a:noFill/>
                <a:ln w="38100" cmpd="dbl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39" name="Line 35"/>
                <p:cNvSpPr>
                  <a:spLocks noChangeShapeType="1"/>
                </p:cNvSpPr>
                <p:nvPr/>
              </p:nvSpPr>
              <p:spPr bwMode="auto">
                <a:xfrm>
                  <a:off x="1008" y="1744"/>
                  <a:ext cx="232" cy="0"/>
                </a:xfrm>
                <a:prstGeom prst="line">
                  <a:avLst/>
                </a:prstGeom>
                <a:noFill/>
                <a:ln w="38100" cmpd="dbl">
                  <a:solidFill>
                    <a:srgbClr val="FF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0" name="Line 36"/>
                <p:cNvSpPr>
                  <a:spLocks noChangeShapeType="1"/>
                </p:cNvSpPr>
                <p:nvPr/>
              </p:nvSpPr>
              <p:spPr bwMode="auto">
                <a:xfrm>
                  <a:off x="1320" y="1736"/>
                  <a:ext cx="240" cy="0"/>
                </a:xfrm>
                <a:prstGeom prst="line">
                  <a:avLst/>
                </a:prstGeom>
                <a:noFill/>
                <a:ln w="38100" cmpd="dbl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</p:grpSp>
        </p:grpSp>
        <p:grpSp>
          <p:nvGrpSpPr>
            <p:cNvPr id="32" name="Group 43"/>
            <p:cNvGrpSpPr>
              <a:grpSpLocks/>
            </p:cNvGrpSpPr>
            <p:nvPr/>
          </p:nvGrpSpPr>
          <p:grpSpPr bwMode="auto">
            <a:xfrm>
              <a:off x="936" y="1056"/>
              <a:ext cx="3928" cy="728"/>
              <a:chOff x="936" y="1056"/>
              <a:chExt cx="3928" cy="728"/>
            </a:xfrm>
          </p:grpSpPr>
          <p:sp>
            <p:nvSpPr>
              <p:cNvPr id="33" name="Line 38"/>
              <p:cNvSpPr>
                <a:spLocks noChangeShapeType="1"/>
              </p:cNvSpPr>
              <p:nvPr/>
            </p:nvSpPr>
            <p:spPr bwMode="auto">
              <a:xfrm flipH="1">
                <a:off x="1600" y="1312"/>
                <a:ext cx="704" cy="192"/>
              </a:xfrm>
              <a:prstGeom prst="line">
                <a:avLst/>
              </a:prstGeom>
              <a:noFill/>
              <a:ln w="9525">
                <a:solidFill>
                  <a:srgbClr val="CC66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34" name="Rectangle 39"/>
              <p:cNvSpPr>
                <a:spLocks noChangeArrowheads="1"/>
              </p:cNvSpPr>
              <p:nvPr/>
            </p:nvSpPr>
            <p:spPr bwMode="auto">
              <a:xfrm>
                <a:off x="936" y="1480"/>
                <a:ext cx="696" cy="30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Rectangle 40"/>
              <p:cNvSpPr>
                <a:spLocks noChangeArrowheads="1"/>
              </p:cNvSpPr>
              <p:nvPr/>
            </p:nvSpPr>
            <p:spPr bwMode="auto">
              <a:xfrm>
                <a:off x="2296" y="1056"/>
                <a:ext cx="2568" cy="3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itchFamily="18" charset="0"/>
                  </a:rPr>
                  <a:t>这二段是反向的，</a:t>
                </a: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itchFamily="18" charset="0"/>
                  </a:rPr>
                  <a:t>219</a:t>
                </a:r>
                <a:r>
                  <a: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itchFamily="18" charset="0"/>
                  </a:rPr>
                  <a:t>和</a:t>
                </a: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itchFamily="18" charset="0"/>
                  </a:rPr>
                  <a:t>783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409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9" name="Rectangle 5"/>
          <p:cNvSpPr>
            <a:spLocks noChangeArrowheads="1"/>
          </p:cNvSpPr>
          <p:nvPr/>
        </p:nvSpPr>
        <p:spPr bwMode="auto">
          <a:xfrm>
            <a:off x="540072" y="3087450"/>
            <a:ext cx="82804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顺序查找、折半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查找等</a:t>
            </a:r>
            <a:endParaRPr lang="en-US" altLang="zh-CN" sz="28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 algn="l"/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这些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查找技术都是通过一系列的给定值与关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键码值的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比较，查找效率依赖于查找过程中进行的给定值与关</a:t>
            </a:r>
            <a:r>
              <a:rPr lang="zh-CN" altLang="en-US" sz="28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键码值的</a:t>
            </a:r>
            <a:r>
              <a:rPr lang="zh-CN" altLang="en-US" sz="28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比较次数。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86110" y="980728"/>
            <a:ext cx="6837362" cy="519113"/>
            <a:chOff x="385" y="1480"/>
            <a:chExt cx="4307" cy="327"/>
          </a:xfrm>
        </p:grpSpPr>
        <p:sp>
          <p:nvSpPr>
            <p:cNvPr id="62484" name="Text Box 7"/>
            <p:cNvSpPr txBox="1">
              <a:spLocks noChangeArrowheads="1"/>
            </p:cNvSpPr>
            <p:nvPr/>
          </p:nvSpPr>
          <p:spPr bwMode="auto">
            <a:xfrm>
              <a:off x="612" y="1480"/>
              <a:ext cx="40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查找操作要完成什么任务？</a:t>
              </a:r>
              <a:endParaRPr lang="zh-CN" altLang="en-US" sz="2400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2485" name="Group 8"/>
            <p:cNvGrpSpPr>
              <a:grpSpLocks/>
            </p:cNvGrpSpPr>
            <p:nvPr/>
          </p:nvGrpSpPr>
          <p:grpSpPr bwMode="auto">
            <a:xfrm>
              <a:off x="385" y="1536"/>
              <a:ext cx="200" cy="247"/>
              <a:chOff x="3840" y="1584"/>
              <a:chExt cx="1093" cy="1871"/>
            </a:xfrm>
          </p:grpSpPr>
          <p:sp>
            <p:nvSpPr>
              <p:cNvPr id="62486" name="Rectangle 9"/>
              <p:cNvSpPr>
                <a:spLocks noChangeArrowheads="1"/>
              </p:cNvSpPr>
              <p:nvPr/>
            </p:nvSpPr>
            <p:spPr bwMode="auto">
              <a:xfrm>
                <a:off x="4128" y="3120"/>
                <a:ext cx="347" cy="335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87" name="Freeform 10"/>
              <p:cNvSpPr>
                <a:spLocks/>
              </p:cNvSpPr>
              <p:nvPr/>
            </p:nvSpPr>
            <p:spPr bwMode="auto">
              <a:xfrm>
                <a:off x="3840" y="1584"/>
                <a:ext cx="1093" cy="1357"/>
              </a:xfrm>
              <a:custGeom>
                <a:avLst/>
                <a:gdLst>
                  <a:gd name="T0" fmla="*/ 644 w 2185"/>
                  <a:gd name="T1" fmla="*/ 1007 h 2715"/>
                  <a:gd name="T2" fmla="*/ 677 w 2185"/>
                  <a:gd name="T3" fmla="*/ 874 h 2715"/>
                  <a:gd name="T4" fmla="*/ 748 w 2185"/>
                  <a:gd name="T5" fmla="*/ 769 h 2715"/>
                  <a:gd name="T6" fmla="*/ 847 w 2185"/>
                  <a:gd name="T7" fmla="*/ 695 h 2715"/>
                  <a:gd name="T8" fmla="*/ 963 w 2185"/>
                  <a:gd name="T9" fmla="*/ 652 h 2715"/>
                  <a:gd name="T10" fmla="*/ 1090 w 2185"/>
                  <a:gd name="T11" fmla="*/ 644 h 2715"/>
                  <a:gd name="T12" fmla="*/ 1218 w 2185"/>
                  <a:gd name="T13" fmla="*/ 672 h 2715"/>
                  <a:gd name="T14" fmla="*/ 1337 w 2185"/>
                  <a:gd name="T15" fmla="*/ 736 h 2715"/>
                  <a:gd name="T16" fmla="*/ 1435 w 2185"/>
                  <a:gd name="T17" fmla="*/ 833 h 2715"/>
                  <a:gd name="T18" fmla="*/ 1491 w 2185"/>
                  <a:gd name="T19" fmla="*/ 922 h 2715"/>
                  <a:gd name="T20" fmla="*/ 1516 w 2185"/>
                  <a:gd name="T21" fmla="*/ 1012 h 2715"/>
                  <a:gd name="T22" fmla="*/ 1509 w 2185"/>
                  <a:gd name="T23" fmla="*/ 1105 h 2715"/>
                  <a:gd name="T24" fmla="*/ 1469 w 2185"/>
                  <a:gd name="T25" fmla="*/ 1205 h 2715"/>
                  <a:gd name="T26" fmla="*/ 1394 w 2185"/>
                  <a:gd name="T27" fmla="*/ 1315 h 2715"/>
                  <a:gd name="T28" fmla="*/ 1281 w 2185"/>
                  <a:gd name="T29" fmla="*/ 1435 h 2715"/>
                  <a:gd name="T30" fmla="*/ 1131 w 2185"/>
                  <a:gd name="T31" fmla="*/ 1568 h 2715"/>
                  <a:gd name="T32" fmla="*/ 966 w 2185"/>
                  <a:gd name="T33" fmla="*/ 1711 h 2715"/>
                  <a:gd name="T34" fmla="*/ 873 w 2185"/>
                  <a:gd name="T35" fmla="*/ 1834 h 2715"/>
                  <a:gd name="T36" fmla="*/ 795 w 2185"/>
                  <a:gd name="T37" fmla="*/ 1955 h 2715"/>
                  <a:gd name="T38" fmla="*/ 734 w 2185"/>
                  <a:gd name="T39" fmla="*/ 2078 h 2715"/>
                  <a:gd name="T40" fmla="*/ 686 w 2185"/>
                  <a:gd name="T41" fmla="*/ 2202 h 2715"/>
                  <a:gd name="T42" fmla="*/ 654 w 2185"/>
                  <a:gd name="T43" fmla="*/ 2330 h 2715"/>
                  <a:gd name="T44" fmla="*/ 633 w 2185"/>
                  <a:gd name="T45" fmla="*/ 2464 h 2715"/>
                  <a:gd name="T46" fmla="*/ 622 w 2185"/>
                  <a:gd name="T47" fmla="*/ 2604 h 2715"/>
                  <a:gd name="T48" fmla="*/ 1280 w 2185"/>
                  <a:gd name="T49" fmla="*/ 2715 h 2715"/>
                  <a:gd name="T50" fmla="*/ 1279 w 2185"/>
                  <a:gd name="T51" fmla="*/ 2626 h 2715"/>
                  <a:gd name="T52" fmla="*/ 1284 w 2185"/>
                  <a:gd name="T53" fmla="*/ 2541 h 2715"/>
                  <a:gd name="T54" fmla="*/ 1299 w 2185"/>
                  <a:gd name="T55" fmla="*/ 2460 h 2715"/>
                  <a:gd name="T56" fmla="*/ 1322 w 2185"/>
                  <a:gd name="T57" fmla="*/ 2383 h 2715"/>
                  <a:gd name="T58" fmla="*/ 1357 w 2185"/>
                  <a:gd name="T59" fmla="*/ 2309 h 2715"/>
                  <a:gd name="T60" fmla="*/ 1403 w 2185"/>
                  <a:gd name="T61" fmla="*/ 2240 h 2715"/>
                  <a:gd name="T62" fmla="*/ 1462 w 2185"/>
                  <a:gd name="T63" fmla="*/ 2177 h 2715"/>
                  <a:gd name="T64" fmla="*/ 1536 w 2185"/>
                  <a:gd name="T65" fmla="*/ 2117 h 2715"/>
                  <a:gd name="T66" fmla="*/ 1647 w 2185"/>
                  <a:gd name="T67" fmla="*/ 2035 h 2715"/>
                  <a:gd name="T68" fmla="*/ 1760 w 2185"/>
                  <a:gd name="T69" fmla="*/ 1939 h 2715"/>
                  <a:gd name="T70" fmla="*/ 1870 w 2185"/>
                  <a:gd name="T71" fmla="*/ 1832 h 2715"/>
                  <a:gd name="T72" fmla="*/ 1970 w 2185"/>
                  <a:gd name="T73" fmla="*/ 1711 h 2715"/>
                  <a:gd name="T74" fmla="*/ 2057 w 2185"/>
                  <a:gd name="T75" fmla="*/ 1578 h 2715"/>
                  <a:gd name="T76" fmla="*/ 2125 w 2185"/>
                  <a:gd name="T77" fmla="*/ 1435 h 2715"/>
                  <a:gd name="T78" fmla="*/ 2170 w 2185"/>
                  <a:gd name="T79" fmla="*/ 1281 h 2715"/>
                  <a:gd name="T80" fmla="*/ 2185 w 2185"/>
                  <a:gd name="T81" fmla="*/ 1118 h 2715"/>
                  <a:gd name="T82" fmla="*/ 2163 w 2185"/>
                  <a:gd name="T83" fmla="*/ 869 h 2715"/>
                  <a:gd name="T84" fmla="*/ 2100 w 2185"/>
                  <a:gd name="T85" fmla="*/ 651 h 2715"/>
                  <a:gd name="T86" fmla="*/ 2000 w 2185"/>
                  <a:gd name="T87" fmla="*/ 463 h 2715"/>
                  <a:gd name="T88" fmla="*/ 1871 w 2185"/>
                  <a:gd name="T89" fmla="*/ 308 h 2715"/>
                  <a:gd name="T90" fmla="*/ 1721 w 2185"/>
                  <a:gd name="T91" fmla="*/ 183 h 2715"/>
                  <a:gd name="T92" fmla="*/ 1554 w 2185"/>
                  <a:gd name="T93" fmla="*/ 91 h 2715"/>
                  <a:gd name="T94" fmla="*/ 1379 w 2185"/>
                  <a:gd name="T95" fmla="*/ 31 h 2715"/>
                  <a:gd name="T96" fmla="*/ 1201 w 2185"/>
                  <a:gd name="T97" fmla="*/ 5 h 2715"/>
                  <a:gd name="T98" fmla="*/ 954 w 2185"/>
                  <a:gd name="T99" fmla="*/ 5 h 2715"/>
                  <a:gd name="T100" fmla="*/ 724 w 2185"/>
                  <a:gd name="T101" fmla="*/ 42 h 2715"/>
                  <a:gd name="T102" fmla="*/ 519 w 2185"/>
                  <a:gd name="T103" fmla="*/ 112 h 2715"/>
                  <a:gd name="T104" fmla="*/ 343 w 2185"/>
                  <a:gd name="T105" fmla="*/ 217 h 2715"/>
                  <a:gd name="T106" fmla="*/ 199 w 2185"/>
                  <a:gd name="T107" fmla="*/ 354 h 2715"/>
                  <a:gd name="T108" fmla="*/ 91 w 2185"/>
                  <a:gd name="T109" fmla="*/ 521 h 2715"/>
                  <a:gd name="T110" fmla="*/ 23 w 2185"/>
                  <a:gd name="T111" fmla="*/ 717 h 2715"/>
                  <a:gd name="T112" fmla="*/ 0 w 2185"/>
                  <a:gd name="T113" fmla="*/ 940 h 271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185"/>
                  <a:gd name="T172" fmla="*/ 0 h 2715"/>
                  <a:gd name="T173" fmla="*/ 2185 w 2185"/>
                  <a:gd name="T174" fmla="*/ 2715 h 271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185" h="2715">
                    <a:moveTo>
                      <a:pt x="0" y="1340"/>
                    </a:moveTo>
                    <a:lnTo>
                      <a:pt x="643" y="1340"/>
                    </a:lnTo>
                    <a:lnTo>
                      <a:pt x="643" y="1044"/>
                    </a:lnTo>
                    <a:lnTo>
                      <a:pt x="644" y="1007"/>
                    </a:lnTo>
                    <a:lnTo>
                      <a:pt x="648" y="970"/>
                    </a:lnTo>
                    <a:lnTo>
                      <a:pt x="655" y="937"/>
                    </a:lnTo>
                    <a:lnTo>
                      <a:pt x="666" y="903"/>
                    </a:lnTo>
                    <a:lnTo>
                      <a:pt x="677" y="874"/>
                    </a:lnTo>
                    <a:lnTo>
                      <a:pt x="692" y="845"/>
                    </a:lnTo>
                    <a:lnTo>
                      <a:pt x="708" y="818"/>
                    </a:lnTo>
                    <a:lnTo>
                      <a:pt x="728" y="793"/>
                    </a:lnTo>
                    <a:lnTo>
                      <a:pt x="748" y="769"/>
                    </a:lnTo>
                    <a:lnTo>
                      <a:pt x="771" y="748"/>
                    </a:lnTo>
                    <a:lnTo>
                      <a:pt x="794" y="728"/>
                    </a:lnTo>
                    <a:lnTo>
                      <a:pt x="819" y="711"/>
                    </a:lnTo>
                    <a:lnTo>
                      <a:pt x="847" y="695"/>
                    </a:lnTo>
                    <a:lnTo>
                      <a:pt x="874" y="681"/>
                    </a:lnTo>
                    <a:lnTo>
                      <a:pt x="903" y="670"/>
                    </a:lnTo>
                    <a:lnTo>
                      <a:pt x="933" y="660"/>
                    </a:lnTo>
                    <a:lnTo>
                      <a:pt x="963" y="652"/>
                    </a:lnTo>
                    <a:lnTo>
                      <a:pt x="994" y="648"/>
                    </a:lnTo>
                    <a:lnTo>
                      <a:pt x="1025" y="644"/>
                    </a:lnTo>
                    <a:lnTo>
                      <a:pt x="1057" y="643"/>
                    </a:lnTo>
                    <a:lnTo>
                      <a:pt x="1090" y="644"/>
                    </a:lnTo>
                    <a:lnTo>
                      <a:pt x="1122" y="648"/>
                    </a:lnTo>
                    <a:lnTo>
                      <a:pt x="1154" y="653"/>
                    </a:lnTo>
                    <a:lnTo>
                      <a:pt x="1186" y="662"/>
                    </a:lnTo>
                    <a:lnTo>
                      <a:pt x="1218" y="672"/>
                    </a:lnTo>
                    <a:lnTo>
                      <a:pt x="1249" y="683"/>
                    </a:lnTo>
                    <a:lnTo>
                      <a:pt x="1279" y="700"/>
                    </a:lnTo>
                    <a:lnTo>
                      <a:pt x="1309" y="717"/>
                    </a:lnTo>
                    <a:lnTo>
                      <a:pt x="1337" y="736"/>
                    </a:lnTo>
                    <a:lnTo>
                      <a:pt x="1365" y="758"/>
                    </a:lnTo>
                    <a:lnTo>
                      <a:pt x="1392" y="784"/>
                    </a:lnTo>
                    <a:lnTo>
                      <a:pt x="1417" y="811"/>
                    </a:lnTo>
                    <a:lnTo>
                      <a:pt x="1435" y="833"/>
                    </a:lnTo>
                    <a:lnTo>
                      <a:pt x="1451" y="855"/>
                    </a:lnTo>
                    <a:lnTo>
                      <a:pt x="1466" y="878"/>
                    </a:lnTo>
                    <a:lnTo>
                      <a:pt x="1480" y="900"/>
                    </a:lnTo>
                    <a:lnTo>
                      <a:pt x="1491" y="922"/>
                    </a:lnTo>
                    <a:lnTo>
                      <a:pt x="1501" y="944"/>
                    </a:lnTo>
                    <a:lnTo>
                      <a:pt x="1507" y="966"/>
                    </a:lnTo>
                    <a:lnTo>
                      <a:pt x="1514" y="989"/>
                    </a:lnTo>
                    <a:lnTo>
                      <a:pt x="1516" y="1012"/>
                    </a:lnTo>
                    <a:lnTo>
                      <a:pt x="1518" y="1035"/>
                    </a:lnTo>
                    <a:lnTo>
                      <a:pt x="1517" y="1058"/>
                    </a:lnTo>
                    <a:lnTo>
                      <a:pt x="1514" y="1082"/>
                    </a:lnTo>
                    <a:lnTo>
                      <a:pt x="1509" y="1105"/>
                    </a:lnTo>
                    <a:lnTo>
                      <a:pt x="1502" y="1130"/>
                    </a:lnTo>
                    <a:lnTo>
                      <a:pt x="1493" y="1155"/>
                    </a:lnTo>
                    <a:lnTo>
                      <a:pt x="1481" y="1180"/>
                    </a:lnTo>
                    <a:lnTo>
                      <a:pt x="1469" y="1205"/>
                    </a:lnTo>
                    <a:lnTo>
                      <a:pt x="1454" y="1232"/>
                    </a:lnTo>
                    <a:lnTo>
                      <a:pt x="1435" y="1260"/>
                    </a:lnTo>
                    <a:lnTo>
                      <a:pt x="1415" y="1287"/>
                    </a:lnTo>
                    <a:lnTo>
                      <a:pt x="1394" y="1315"/>
                    </a:lnTo>
                    <a:lnTo>
                      <a:pt x="1369" y="1344"/>
                    </a:lnTo>
                    <a:lnTo>
                      <a:pt x="1342" y="1374"/>
                    </a:lnTo>
                    <a:lnTo>
                      <a:pt x="1312" y="1404"/>
                    </a:lnTo>
                    <a:lnTo>
                      <a:pt x="1281" y="1435"/>
                    </a:lnTo>
                    <a:lnTo>
                      <a:pt x="1248" y="1467"/>
                    </a:lnTo>
                    <a:lnTo>
                      <a:pt x="1212" y="1500"/>
                    </a:lnTo>
                    <a:lnTo>
                      <a:pt x="1173" y="1534"/>
                    </a:lnTo>
                    <a:lnTo>
                      <a:pt x="1131" y="1568"/>
                    </a:lnTo>
                    <a:lnTo>
                      <a:pt x="1087" y="1604"/>
                    </a:lnTo>
                    <a:lnTo>
                      <a:pt x="1042" y="1641"/>
                    </a:lnTo>
                    <a:lnTo>
                      <a:pt x="994" y="1679"/>
                    </a:lnTo>
                    <a:lnTo>
                      <a:pt x="966" y="1711"/>
                    </a:lnTo>
                    <a:lnTo>
                      <a:pt x="942" y="1741"/>
                    </a:lnTo>
                    <a:lnTo>
                      <a:pt x="918" y="1772"/>
                    </a:lnTo>
                    <a:lnTo>
                      <a:pt x="894" y="1803"/>
                    </a:lnTo>
                    <a:lnTo>
                      <a:pt x="873" y="1834"/>
                    </a:lnTo>
                    <a:lnTo>
                      <a:pt x="851" y="1864"/>
                    </a:lnTo>
                    <a:lnTo>
                      <a:pt x="832" y="1896"/>
                    </a:lnTo>
                    <a:lnTo>
                      <a:pt x="813" y="1924"/>
                    </a:lnTo>
                    <a:lnTo>
                      <a:pt x="795" y="1955"/>
                    </a:lnTo>
                    <a:lnTo>
                      <a:pt x="779" y="1985"/>
                    </a:lnTo>
                    <a:lnTo>
                      <a:pt x="761" y="2017"/>
                    </a:lnTo>
                    <a:lnTo>
                      <a:pt x="748" y="2048"/>
                    </a:lnTo>
                    <a:lnTo>
                      <a:pt x="734" y="2078"/>
                    </a:lnTo>
                    <a:lnTo>
                      <a:pt x="721" y="2109"/>
                    </a:lnTo>
                    <a:lnTo>
                      <a:pt x="708" y="2140"/>
                    </a:lnTo>
                    <a:lnTo>
                      <a:pt x="698" y="2171"/>
                    </a:lnTo>
                    <a:lnTo>
                      <a:pt x="686" y="2202"/>
                    </a:lnTo>
                    <a:lnTo>
                      <a:pt x="677" y="2233"/>
                    </a:lnTo>
                    <a:lnTo>
                      <a:pt x="669" y="2265"/>
                    </a:lnTo>
                    <a:lnTo>
                      <a:pt x="661" y="2298"/>
                    </a:lnTo>
                    <a:lnTo>
                      <a:pt x="654" y="2330"/>
                    </a:lnTo>
                    <a:lnTo>
                      <a:pt x="647" y="2362"/>
                    </a:lnTo>
                    <a:lnTo>
                      <a:pt x="642" y="2397"/>
                    </a:lnTo>
                    <a:lnTo>
                      <a:pt x="637" y="2429"/>
                    </a:lnTo>
                    <a:lnTo>
                      <a:pt x="633" y="2464"/>
                    </a:lnTo>
                    <a:lnTo>
                      <a:pt x="629" y="2498"/>
                    </a:lnTo>
                    <a:lnTo>
                      <a:pt x="627" y="2533"/>
                    </a:lnTo>
                    <a:lnTo>
                      <a:pt x="623" y="2567"/>
                    </a:lnTo>
                    <a:lnTo>
                      <a:pt x="622" y="2604"/>
                    </a:lnTo>
                    <a:lnTo>
                      <a:pt x="621" y="2640"/>
                    </a:lnTo>
                    <a:lnTo>
                      <a:pt x="620" y="2677"/>
                    </a:lnTo>
                    <a:lnTo>
                      <a:pt x="620" y="2715"/>
                    </a:lnTo>
                    <a:lnTo>
                      <a:pt x="1280" y="2715"/>
                    </a:lnTo>
                    <a:lnTo>
                      <a:pt x="1280" y="2692"/>
                    </a:lnTo>
                    <a:lnTo>
                      <a:pt x="1279" y="2670"/>
                    </a:lnTo>
                    <a:lnTo>
                      <a:pt x="1279" y="2648"/>
                    </a:lnTo>
                    <a:lnTo>
                      <a:pt x="1279" y="2626"/>
                    </a:lnTo>
                    <a:lnTo>
                      <a:pt x="1280" y="2604"/>
                    </a:lnTo>
                    <a:lnTo>
                      <a:pt x="1281" y="2582"/>
                    </a:lnTo>
                    <a:lnTo>
                      <a:pt x="1282" y="2562"/>
                    </a:lnTo>
                    <a:lnTo>
                      <a:pt x="1284" y="2541"/>
                    </a:lnTo>
                    <a:lnTo>
                      <a:pt x="1287" y="2520"/>
                    </a:lnTo>
                    <a:lnTo>
                      <a:pt x="1291" y="2499"/>
                    </a:lnTo>
                    <a:lnTo>
                      <a:pt x="1295" y="2480"/>
                    </a:lnTo>
                    <a:lnTo>
                      <a:pt x="1299" y="2460"/>
                    </a:lnTo>
                    <a:lnTo>
                      <a:pt x="1304" y="2441"/>
                    </a:lnTo>
                    <a:lnTo>
                      <a:pt x="1310" y="2421"/>
                    </a:lnTo>
                    <a:lnTo>
                      <a:pt x="1316" y="2401"/>
                    </a:lnTo>
                    <a:lnTo>
                      <a:pt x="1322" y="2383"/>
                    </a:lnTo>
                    <a:lnTo>
                      <a:pt x="1329" y="2365"/>
                    </a:lnTo>
                    <a:lnTo>
                      <a:pt x="1339" y="2345"/>
                    </a:lnTo>
                    <a:lnTo>
                      <a:pt x="1347" y="2328"/>
                    </a:lnTo>
                    <a:lnTo>
                      <a:pt x="1357" y="2309"/>
                    </a:lnTo>
                    <a:lnTo>
                      <a:pt x="1367" y="2292"/>
                    </a:lnTo>
                    <a:lnTo>
                      <a:pt x="1379" y="2275"/>
                    </a:lnTo>
                    <a:lnTo>
                      <a:pt x="1390" y="2257"/>
                    </a:lnTo>
                    <a:lnTo>
                      <a:pt x="1403" y="2240"/>
                    </a:lnTo>
                    <a:lnTo>
                      <a:pt x="1417" y="2224"/>
                    </a:lnTo>
                    <a:lnTo>
                      <a:pt x="1431" y="2208"/>
                    </a:lnTo>
                    <a:lnTo>
                      <a:pt x="1446" y="2193"/>
                    </a:lnTo>
                    <a:lnTo>
                      <a:pt x="1462" y="2177"/>
                    </a:lnTo>
                    <a:lnTo>
                      <a:pt x="1479" y="2161"/>
                    </a:lnTo>
                    <a:lnTo>
                      <a:pt x="1496" y="2146"/>
                    </a:lnTo>
                    <a:lnTo>
                      <a:pt x="1516" y="2131"/>
                    </a:lnTo>
                    <a:lnTo>
                      <a:pt x="1536" y="2117"/>
                    </a:lnTo>
                    <a:lnTo>
                      <a:pt x="1563" y="2097"/>
                    </a:lnTo>
                    <a:lnTo>
                      <a:pt x="1591" y="2078"/>
                    </a:lnTo>
                    <a:lnTo>
                      <a:pt x="1619" y="2057"/>
                    </a:lnTo>
                    <a:lnTo>
                      <a:pt x="1647" y="2035"/>
                    </a:lnTo>
                    <a:lnTo>
                      <a:pt x="1676" y="2012"/>
                    </a:lnTo>
                    <a:lnTo>
                      <a:pt x="1704" y="1989"/>
                    </a:lnTo>
                    <a:lnTo>
                      <a:pt x="1731" y="1964"/>
                    </a:lnTo>
                    <a:lnTo>
                      <a:pt x="1760" y="1939"/>
                    </a:lnTo>
                    <a:lnTo>
                      <a:pt x="1788" y="1914"/>
                    </a:lnTo>
                    <a:lnTo>
                      <a:pt x="1816" y="1887"/>
                    </a:lnTo>
                    <a:lnTo>
                      <a:pt x="1843" y="1861"/>
                    </a:lnTo>
                    <a:lnTo>
                      <a:pt x="1870" y="1832"/>
                    </a:lnTo>
                    <a:lnTo>
                      <a:pt x="1896" y="1802"/>
                    </a:lnTo>
                    <a:lnTo>
                      <a:pt x="1922" y="1772"/>
                    </a:lnTo>
                    <a:lnTo>
                      <a:pt x="1946" y="1742"/>
                    </a:lnTo>
                    <a:lnTo>
                      <a:pt x="1970" y="1711"/>
                    </a:lnTo>
                    <a:lnTo>
                      <a:pt x="1993" y="1679"/>
                    </a:lnTo>
                    <a:lnTo>
                      <a:pt x="2016" y="1647"/>
                    </a:lnTo>
                    <a:lnTo>
                      <a:pt x="2037" y="1612"/>
                    </a:lnTo>
                    <a:lnTo>
                      <a:pt x="2057" y="1578"/>
                    </a:lnTo>
                    <a:lnTo>
                      <a:pt x="2076" y="1544"/>
                    </a:lnTo>
                    <a:lnTo>
                      <a:pt x="2093" y="1507"/>
                    </a:lnTo>
                    <a:lnTo>
                      <a:pt x="2110" y="1472"/>
                    </a:lnTo>
                    <a:lnTo>
                      <a:pt x="2125" y="1435"/>
                    </a:lnTo>
                    <a:lnTo>
                      <a:pt x="2138" y="1398"/>
                    </a:lnTo>
                    <a:lnTo>
                      <a:pt x="2151" y="1360"/>
                    </a:lnTo>
                    <a:lnTo>
                      <a:pt x="2161" y="1321"/>
                    </a:lnTo>
                    <a:lnTo>
                      <a:pt x="2170" y="1281"/>
                    </a:lnTo>
                    <a:lnTo>
                      <a:pt x="2177" y="1242"/>
                    </a:lnTo>
                    <a:lnTo>
                      <a:pt x="2182" y="1201"/>
                    </a:lnTo>
                    <a:lnTo>
                      <a:pt x="2185" y="1160"/>
                    </a:lnTo>
                    <a:lnTo>
                      <a:pt x="2185" y="1118"/>
                    </a:lnTo>
                    <a:lnTo>
                      <a:pt x="2184" y="1053"/>
                    </a:lnTo>
                    <a:lnTo>
                      <a:pt x="2181" y="990"/>
                    </a:lnTo>
                    <a:lnTo>
                      <a:pt x="2174" y="929"/>
                    </a:lnTo>
                    <a:lnTo>
                      <a:pt x="2163" y="869"/>
                    </a:lnTo>
                    <a:lnTo>
                      <a:pt x="2151" y="811"/>
                    </a:lnTo>
                    <a:lnTo>
                      <a:pt x="2136" y="756"/>
                    </a:lnTo>
                    <a:lnTo>
                      <a:pt x="2119" y="703"/>
                    </a:lnTo>
                    <a:lnTo>
                      <a:pt x="2100" y="651"/>
                    </a:lnTo>
                    <a:lnTo>
                      <a:pt x="2078" y="600"/>
                    </a:lnTo>
                    <a:lnTo>
                      <a:pt x="2054" y="553"/>
                    </a:lnTo>
                    <a:lnTo>
                      <a:pt x="2028" y="507"/>
                    </a:lnTo>
                    <a:lnTo>
                      <a:pt x="2000" y="463"/>
                    </a:lnTo>
                    <a:lnTo>
                      <a:pt x="1970" y="422"/>
                    </a:lnTo>
                    <a:lnTo>
                      <a:pt x="1939" y="382"/>
                    </a:lnTo>
                    <a:lnTo>
                      <a:pt x="1905" y="344"/>
                    </a:lnTo>
                    <a:lnTo>
                      <a:pt x="1871" y="308"/>
                    </a:lnTo>
                    <a:lnTo>
                      <a:pt x="1835" y="273"/>
                    </a:lnTo>
                    <a:lnTo>
                      <a:pt x="1798" y="242"/>
                    </a:lnTo>
                    <a:lnTo>
                      <a:pt x="1760" y="212"/>
                    </a:lnTo>
                    <a:lnTo>
                      <a:pt x="1721" y="183"/>
                    </a:lnTo>
                    <a:lnTo>
                      <a:pt x="1681" y="158"/>
                    </a:lnTo>
                    <a:lnTo>
                      <a:pt x="1639" y="134"/>
                    </a:lnTo>
                    <a:lnTo>
                      <a:pt x="1597" y="112"/>
                    </a:lnTo>
                    <a:lnTo>
                      <a:pt x="1554" y="91"/>
                    </a:lnTo>
                    <a:lnTo>
                      <a:pt x="1511" y="74"/>
                    </a:lnTo>
                    <a:lnTo>
                      <a:pt x="1468" y="58"/>
                    </a:lnTo>
                    <a:lnTo>
                      <a:pt x="1424" y="44"/>
                    </a:lnTo>
                    <a:lnTo>
                      <a:pt x="1379" y="31"/>
                    </a:lnTo>
                    <a:lnTo>
                      <a:pt x="1335" y="22"/>
                    </a:lnTo>
                    <a:lnTo>
                      <a:pt x="1290" y="14"/>
                    </a:lnTo>
                    <a:lnTo>
                      <a:pt x="1246" y="8"/>
                    </a:lnTo>
                    <a:lnTo>
                      <a:pt x="1201" y="5"/>
                    </a:lnTo>
                    <a:lnTo>
                      <a:pt x="1138" y="1"/>
                    </a:lnTo>
                    <a:lnTo>
                      <a:pt x="1075" y="0"/>
                    </a:lnTo>
                    <a:lnTo>
                      <a:pt x="1013" y="1"/>
                    </a:lnTo>
                    <a:lnTo>
                      <a:pt x="954" y="5"/>
                    </a:lnTo>
                    <a:lnTo>
                      <a:pt x="894" y="11"/>
                    </a:lnTo>
                    <a:lnTo>
                      <a:pt x="836" y="19"/>
                    </a:lnTo>
                    <a:lnTo>
                      <a:pt x="780" y="29"/>
                    </a:lnTo>
                    <a:lnTo>
                      <a:pt x="724" y="42"/>
                    </a:lnTo>
                    <a:lnTo>
                      <a:pt x="671" y="55"/>
                    </a:lnTo>
                    <a:lnTo>
                      <a:pt x="619" y="72"/>
                    </a:lnTo>
                    <a:lnTo>
                      <a:pt x="569" y="91"/>
                    </a:lnTo>
                    <a:lnTo>
                      <a:pt x="519" y="112"/>
                    </a:lnTo>
                    <a:lnTo>
                      <a:pt x="473" y="136"/>
                    </a:lnTo>
                    <a:lnTo>
                      <a:pt x="428" y="160"/>
                    </a:lnTo>
                    <a:lnTo>
                      <a:pt x="385" y="187"/>
                    </a:lnTo>
                    <a:lnTo>
                      <a:pt x="343" y="217"/>
                    </a:lnTo>
                    <a:lnTo>
                      <a:pt x="304" y="248"/>
                    </a:lnTo>
                    <a:lnTo>
                      <a:pt x="267" y="281"/>
                    </a:lnTo>
                    <a:lnTo>
                      <a:pt x="231" y="316"/>
                    </a:lnTo>
                    <a:lnTo>
                      <a:pt x="199" y="354"/>
                    </a:lnTo>
                    <a:lnTo>
                      <a:pt x="168" y="393"/>
                    </a:lnTo>
                    <a:lnTo>
                      <a:pt x="140" y="433"/>
                    </a:lnTo>
                    <a:lnTo>
                      <a:pt x="114" y="476"/>
                    </a:lnTo>
                    <a:lnTo>
                      <a:pt x="91" y="521"/>
                    </a:lnTo>
                    <a:lnTo>
                      <a:pt x="70" y="567"/>
                    </a:lnTo>
                    <a:lnTo>
                      <a:pt x="52" y="615"/>
                    </a:lnTo>
                    <a:lnTo>
                      <a:pt x="37" y="665"/>
                    </a:lnTo>
                    <a:lnTo>
                      <a:pt x="23" y="717"/>
                    </a:lnTo>
                    <a:lnTo>
                      <a:pt x="13" y="770"/>
                    </a:lnTo>
                    <a:lnTo>
                      <a:pt x="6" y="825"/>
                    </a:lnTo>
                    <a:lnTo>
                      <a:pt x="1" y="883"/>
                    </a:lnTo>
                    <a:lnTo>
                      <a:pt x="0" y="940"/>
                    </a:lnTo>
                    <a:lnTo>
                      <a:pt x="0" y="1340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65497" y="1655416"/>
            <a:ext cx="6705600" cy="592137"/>
            <a:chOff x="470" y="1338"/>
            <a:chExt cx="4224" cy="373"/>
          </a:xfrm>
        </p:grpSpPr>
        <p:sp>
          <p:nvSpPr>
            <p:cNvPr id="62481" name="Text Box 11"/>
            <p:cNvSpPr txBox="1">
              <a:spLocks noChangeArrowheads="1"/>
            </p:cNvSpPr>
            <p:nvPr/>
          </p:nvSpPr>
          <p:spPr bwMode="auto">
            <a:xfrm>
              <a:off x="470" y="1338"/>
              <a:ext cx="936" cy="3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待查值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k</a:t>
              </a:r>
              <a:endPara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2482" name="Rectangle 12"/>
            <p:cNvSpPr>
              <a:spLocks noChangeArrowheads="1"/>
            </p:cNvSpPr>
            <p:nvPr/>
          </p:nvSpPr>
          <p:spPr bwMode="auto">
            <a:xfrm>
              <a:off x="1973" y="1366"/>
              <a:ext cx="2721" cy="34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确定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k</a:t>
              </a: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在存储结构中的位置</a:t>
              </a:r>
            </a:p>
          </p:txBody>
        </p:sp>
        <p:sp>
          <p:nvSpPr>
            <p:cNvPr id="62483" name="AutoShape 13"/>
            <p:cNvSpPr>
              <a:spLocks noChangeArrowheads="1"/>
            </p:cNvSpPr>
            <p:nvPr/>
          </p:nvSpPr>
          <p:spPr bwMode="auto">
            <a:xfrm>
              <a:off x="1463" y="1423"/>
              <a:ext cx="454" cy="198"/>
            </a:xfrm>
            <a:prstGeom prst="rightArrow">
              <a:avLst>
                <a:gd name="adj1" fmla="val 50000"/>
                <a:gd name="adj2" fmla="val 57323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86110" y="2420591"/>
            <a:ext cx="8142287" cy="539750"/>
            <a:chOff x="339" y="1848"/>
            <a:chExt cx="5129" cy="340"/>
          </a:xfrm>
        </p:grpSpPr>
        <p:sp>
          <p:nvSpPr>
            <p:cNvPr id="62477" name="Text Box 16"/>
            <p:cNvSpPr txBox="1">
              <a:spLocks noChangeArrowheads="1"/>
            </p:cNvSpPr>
            <p:nvPr/>
          </p:nvSpPr>
          <p:spPr bwMode="auto">
            <a:xfrm>
              <a:off x="578" y="1848"/>
              <a:ext cx="48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目前我们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学过哪些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查找方法？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这些查找技术的共性？</a:t>
              </a:r>
              <a:endParaRPr lang="zh-CN" altLang="en-US" sz="2000" b="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2478" name="Group 17"/>
            <p:cNvGrpSpPr>
              <a:grpSpLocks/>
            </p:cNvGrpSpPr>
            <p:nvPr/>
          </p:nvGrpSpPr>
          <p:grpSpPr bwMode="auto">
            <a:xfrm>
              <a:off x="339" y="1904"/>
              <a:ext cx="188" cy="284"/>
              <a:chOff x="3840" y="1584"/>
              <a:chExt cx="1093" cy="1871"/>
            </a:xfrm>
          </p:grpSpPr>
          <p:sp>
            <p:nvSpPr>
              <p:cNvPr id="62479" name="Rectangle 18"/>
              <p:cNvSpPr>
                <a:spLocks noChangeArrowheads="1"/>
              </p:cNvSpPr>
              <p:nvPr/>
            </p:nvSpPr>
            <p:spPr bwMode="auto">
              <a:xfrm>
                <a:off x="4128" y="3120"/>
                <a:ext cx="347" cy="335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80" name="Freeform 19"/>
              <p:cNvSpPr>
                <a:spLocks/>
              </p:cNvSpPr>
              <p:nvPr/>
            </p:nvSpPr>
            <p:spPr bwMode="auto">
              <a:xfrm>
                <a:off x="3840" y="1584"/>
                <a:ext cx="1093" cy="1357"/>
              </a:xfrm>
              <a:custGeom>
                <a:avLst/>
                <a:gdLst>
                  <a:gd name="T0" fmla="*/ 644 w 2185"/>
                  <a:gd name="T1" fmla="*/ 1007 h 2715"/>
                  <a:gd name="T2" fmla="*/ 677 w 2185"/>
                  <a:gd name="T3" fmla="*/ 874 h 2715"/>
                  <a:gd name="T4" fmla="*/ 748 w 2185"/>
                  <a:gd name="T5" fmla="*/ 769 h 2715"/>
                  <a:gd name="T6" fmla="*/ 847 w 2185"/>
                  <a:gd name="T7" fmla="*/ 695 h 2715"/>
                  <a:gd name="T8" fmla="*/ 963 w 2185"/>
                  <a:gd name="T9" fmla="*/ 652 h 2715"/>
                  <a:gd name="T10" fmla="*/ 1090 w 2185"/>
                  <a:gd name="T11" fmla="*/ 644 h 2715"/>
                  <a:gd name="T12" fmla="*/ 1218 w 2185"/>
                  <a:gd name="T13" fmla="*/ 672 h 2715"/>
                  <a:gd name="T14" fmla="*/ 1337 w 2185"/>
                  <a:gd name="T15" fmla="*/ 736 h 2715"/>
                  <a:gd name="T16" fmla="*/ 1435 w 2185"/>
                  <a:gd name="T17" fmla="*/ 833 h 2715"/>
                  <a:gd name="T18" fmla="*/ 1491 w 2185"/>
                  <a:gd name="T19" fmla="*/ 922 h 2715"/>
                  <a:gd name="T20" fmla="*/ 1516 w 2185"/>
                  <a:gd name="T21" fmla="*/ 1012 h 2715"/>
                  <a:gd name="T22" fmla="*/ 1509 w 2185"/>
                  <a:gd name="T23" fmla="*/ 1105 h 2715"/>
                  <a:gd name="T24" fmla="*/ 1469 w 2185"/>
                  <a:gd name="T25" fmla="*/ 1205 h 2715"/>
                  <a:gd name="T26" fmla="*/ 1394 w 2185"/>
                  <a:gd name="T27" fmla="*/ 1315 h 2715"/>
                  <a:gd name="T28" fmla="*/ 1281 w 2185"/>
                  <a:gd name="T29" fmla="*/ 1435 h 2715"/>
                  <a:gd name="T30" fmla="*/ 1131 w 2185"/>
                  <a:gd name="T31" fmla="*/ 1568 h 2715"/>
                  <a:gd name="T32" fmla="*/ 966 w 2185"/>
                  <a:gd name="T33" fmla="*/ 1711 h 2715"/>
                  <a:gd name="T34" fmla="*/ 873 w 2185"/>
                  <a:gd name="T35" fmla="*/ 1834 h 2715"/>
                  <a:gd name="T36" fmla="*/ 795 w 2185"/>
                  <a:gd name="T37" fmla="*/ 1955 h 2715"/>
                  <a:gd name="T38" fmla="*/ 734 w 2185"/>
                  <a:gd name="T39" fmla="*/ 2078 h 2715"/>
                  <a:gd name="T40" fmla="*/ 686 w 2185"/>
                  <a:gd name="T41" fmla="*/ 2202 h 2715"/>
                  <a:gd name="T42" fmla="*/ 654 w 2185"/>
                  <a:gd name="T43" fmla="*/ 2330 h 2715"/>
                  <a:gd name="T44" fmla="*/ 633 w 2185"/>
                  <a:gd name="T45" fmla="*/ 2464 h 2715"/>
                  <a:gd name="T46" fmla="*/ 622 w 2185"/>
                  <a:gd name="T47" fmla="*/ 2604 h 2715"/>
                  <a:gd name="T48" fmla="*/ 1280 w 2185"/>
                  <a:gd name="T49" fmla="*/ 2715 h 2715"/>
                  <a:gd name="T50" fmla="*/ 1279 w 2185"/>
                  <a:gd name="T51" fmla="*/ 2626 h 2715"/>
                  <a:gd name="T52" fmla="*/ 1284 w 2185"/>
                  <a:gd name="T53" fmla="*/ 2541 h 2715"/>
                  <a:gd name="T54" fmla="*/ 1299 w 2185"/>
                  <a:gd name="T55" fmla="*/ 2460 h 2715"/>
                  <a:gd name="T56" fmla="*/ 1322 w 2185"/>
                  <a:gd name="T57" fmla="*/ 2383 h 2715"/>
                  <a:gd name="T58" fmla="*/ 1357 w 2185"/>
                  <a:gd name="T59" fmla="*/ 2309 h 2715"/>
                  <a:gd name="T60" fmla="*/ 1403 w 2185"/>
                  <a:gd name="T61" fmla="*/ 2240 h 2715"/>
                  <a:gd name="T62" fmla="*/ 1462 w 2185"/>
                  <a:gd name="T63" fmla="*/ 2177 h 2715"/>
                  <a:gd name="T64" fmla="*/ 1536 w 2185"/>
                  <a:gd name="T65" fmla="*/ 2117 h 2715"/>
                  <a:gd name="T66" fmla="*/ 1647 w 2185"/>
                  <a:gd name="T67" fmla="*/ 2035 h 2715"/>
                  <a:gd name="T68" fmla="*/ 1760 w 2185"/>
                  <a:gd name="T69" fmla="*/ 1939 h 2715"/>
                  <a:gd name="T70" fmla="*/ 1870 w 2185"/>
                  <a:gd name="T71" fmla="*/ 1832 h 2715"/>
                  <a:gd name="T72" fmla="*/ 1970 w 2185"/>
                  <a:gd name="T73" fmla="*/ 1711 h 2715"/>
                  <a:gd name="T74" fmla="*/ 2057 w 2185"/>
                  <a:gd name="T75" fmla="*/ 1578 h 2715"/>
                  <a:gd name="T76" fmla="*/ 2125 w 2185"/>
                  <a:gd name="T77" fmla="*/ 1435 h 2715"/>
                  <a:gd name="T78" fmla="*/ 2170 w 2185"/>
                  <a:gd name="T79" fmla="*/ 1281 h 2715"/>
                  <a:gd name="T80" fmla="*/ 2185 w 2185"/>
                  <a:gd name="T81" fmla="*/ 1118 h 2715"/>
                  <a:gd name="T82" fmla="*/ 2163 w 2185"/>
                  <a:gd name="T83" fmla="*/ 869 h 2715"/>
                  <a:gd name="T84" fmla="*/ 2100 w 2185"/>
                  <a:gd name="T85" fmla="*/ 651 h 2715"/>
                  <a:gd name="T86" fmla="*/ 2000 w 2185"/>
                  <a:gd name="T87" fmla="*/ 463 h 2715"/>
                  <a:gd name="T88" fmla="*/ 1871 w 2185"/>
                  <a:gd name="T89" fmla="*/ 308 h 2715"/>
                  <a:gd name="T90" fmla="*/ 1721 w 2185"/>
                  <a:gd name="T91" fmla="*/ 183 h 2715"/>
                  <a:gd name="T92" fmla="*/ 1554 w 2185"/>
                  <a:gd name="T93" fmla="*/ 91 h 2715"/>
                  <a:gd name="T94" fmla="*/ 1379 w 2185"/>
                  <a:gd name="T95" fmla="*/ 31 h 2715"/>
                  <a:gd name="T96" fmla="*/ 1201 w 2185"/>
                  <a:gd name="T97" fmla="*/ 5 h 2715"/>
                  <a:gd name="T98" fmla="*/ 954 w 2185"/>
                  <a:gd name="T99" fmla="*/ 5 h 2715"/>
                  <a:gd name="T100" fmla="*/ 724 w 2185"/>
                  <a:gd name="T101" fmla="*/ 42 h 2715"/>
                  <a:gd name="T102" fmla="*/ 519 w 2185"/>
                  <a:gd name="T103" fmla="*/ 112 h 2715"/>
                  <a:gd name="T104" fmla="*/ 343 w 2185"/>
                  <a:gd name="T105" fmla="*/ 217 h 2715"/>
                  <a:gd name="T106" fmla="*/ 199 w 2185"/>
                  <a:gd name="T107" fmla="*/ 354 h 2715"/>
                  <a:gd name="T108" fmla="*/ 91 w 2185"/>
                  <a:gd name="T109" fmla="*/ 521 h 2715"/>
                  <a:gd name="T110" fmla="*/ 23 w 2185"/>
                  <a:gd name="T111" fmla="*/ 717 h 2715"/>
                  <a:gd name="T112" fmla="*/ 0 w 2185"/>
                  <a:gd name="T113" fmla="*/ 940 h 271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185"/>
                  <a:gd name="T172" fmla="*/ 0 h 2715"/>
                  <a:gd name="T173" fmla="*/ 2185 w 2185"/>
                  <a:gd name="T174" fmla="*/ 2715 h 271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185" h="2715">
                    <a:moveTo>
                      <a:pt x="0" y="1340"/>
                    </a:moveTo>
                    <a:lnTo>
                      <a:pt x="643" y="1340"/>
                    </a:lnTo>
                    <a:lnTo>
                      <a:pt x="643" y="1044"/>
                    </a:lnTo>
                    <a:lnTo>
                      <a:pt x="644" y="1007"/>
                    </a:lnTo>
                    <a:lnTo>
                      <a:pt x="648" y="970"/>
                    </a:lnTo>
                    <a:lnTo>
                      <a:pt x="655" y="937"/>
                    </a:lnTo>
                    <a:lnTo>
                      <a:pt x="666" y="903"/>
                    </a:lnTo>
                    <a:lnTo>
                      <a:pt x="677" y="874"/>
                    </a:lnTo>
                    <a:lnTo>
                      <a:pt x="692" y="845"/>
                    </a:lnTo>
                    <a:lnTo>
                      <a:pt x="708" y="818"/>
                    </a:lnTo>
                    <a:lnTo>
                      <a:pt x="728" y="793"/>
                    </a:lnTo>
                    <a:lnTo>
                      <a:pt x="748" y="769"/>
                    </a:lnTo>
                    <a:lnTo>
                      <a:pt x="771" y="748"/>
                    </a:lnTo>
                    <a:lnTo>
                      <a:pt x="794" y="728"/>
                    </a:lnTo>
                    <a:lnTo>
                      <a:pt x="819" y="711"/>
                    </a:lnTo>
                    <a:lnTo>
                      <a:pt x="847" y="695"/>
                    </a:lnTo>
                    <a:lnTo>
                      <a:pt x="874" y="681"/>
                    </a:lnTo>
                    <a:lnTo>
                      <a:pt x="903" y="670"/>
                    </a:lnTo>
                    <a:lnTo>
                      <a:pt x="933" y="660"/>
                    </a:lnTo>
                    <a:lnTo>
                      <a:pt x="963" y="652"/>
                    </a:lnTo>
                    <a:lnTo>
                      <a:pt x="994" y="648"/>
                    </a:lnTo>
                    <a:lnTo>
                      <a:pt x="1025" y="644"/>
                    </a:lnTo>
                    <a:lnTo>
                      <a:pt x="1057" y="643"/>
                    </a:lnTo>
                    <a:lnTo>
                      <a:pt x="1090" y="644"/>
                    </a:lnTo>
                    <a:lnTo>
                      <a:pt x="1122" y="648"/>
                    </a:lnTo>
                    <a:lnTo>
                      <a:pt x="1154" y="653"/>
                    </a:lnTo>
                    <a:lnTo>
                      <a:pt x="1186" y="662"/>
                    </a:lnTo>
                    <a:lnTo>
                      <a:pt x="1218" y="672"/>
                    </a:lnTo>
                    <a:lnTo>
                      <a:pt x="1249" y="683"/>
                    </a:lnTo>
                    <a:lnTo>
                      <a:pt x="1279" y="700"/>
                    </a:lnTo>
                    <a:lnTo>
                      <a:pt x="1309" y="717"/>
                    </a:lnTo>
                    <a:lnTo>
                      <a:pt x="1337" y="736"/>
                    </a:lnTo>
                    <a:lnTo>
                      <a:pt x="1365" y="758"/>
                    </a:lnTo>
                    <a:lnTo>
                      <a:pt x="1392" y="784"/>
                    </a:lnTo>
                    <a:lnTo>
                      <a:pt x="1417" y="811"/>
                    </a:lnTo>
                    <a:lnTo>
                      <a:pt x="1435" y="833"/>
                    </a:lnTo>
                    <a:lnTo>
                      <a:pt x="1451" y="855"/>
                    </a:lnTo>
                    <a:lnTo>
                      <a:pt x="1466" y="878"/>
                    </a:lnTo>
                    <a:lnTo>
                      <a:pt x="1480" y="900"/>
                    </a:lnTo>
                    <a:lnTo>
                      <a:pt x="1491" y="922"/>
                    </a:lnTo>
                    <a:lnTo>
                      <a:pt x="1501" y="944"/>
                    </a:lnTo>
                    <a:lnTo>
                      <a:pt x="1507" y="966"/>
                    </a:lnTo>
                    <a:lnTo>
                      <a:pt x="1514" y="989"/>
                    </a:lnTo>
                    <a:lnTo>
                      <a:pt x="1516" y="1012"/>
                    </a:lnTo>
                    <a:lnTo>
                      <a:pt x="1518" y="1035"/>
                    </a:lnTo>
                    <a:lnTo>
                      <a:pt x="1517" y="1058"/>
                    </a:lnTo>
                    <a:lnTo>
                      <a:pt x="1514" y="1082"/>
                    </a:lnTo>
                    <a:lnTo>
                      <a:pt x="1509" y="1105"/>
                    </a:lnTo>
                    <a:lnTo>
                      <a:pt x="1502" y="1130"/>
                    </a:lnTo>
                    <a:lnTo>
                      <a:pt x="1493" y="1155"/>
                    </a:lnTo>
                    <a:lnTo>
                      <a:pt x="1481" y="1180"/>
                    </a:lnTo>
                    <a:lnTo>
                      <a:pt x="1469" y="1205"/>
                    </a:lnTo>
                    <a:lnTo>
                      <a:pt x="1454" y="1232"/>
                    </a:lnTo>
                    <a:lnTo>
                      <a:pt x="1435" y="1260"/>
                    </a:lnTo>
                    <a:lnTo>
                      <a:pt x="1415" y="1287"/>
                    </a:lnTo>
                    <a:lnTo>
                      <a:pt x="1394" y="1315"/>
                    </a:lnTo>
                    <a:lnTo>
                      <a:pt x="1369" y="1344"/>
                    </a:lnTo>
                    <a:lnTo>
                      <a:pt x="1342" y="1374"/>
                    </a:lnTo>
                    <a:lnTo>
                      <a:pt x="1312" y="1404"/>
                    </a:lnTo>
                    <a:lnTo>
                      <a:pt x="1281" y="1435"/>
                    </a:lnTo>
                    <a:lnTo>
                      <a:pt x="1248" y="1467"/>
                    </a:lnTo>
                    <a:lnTo>
                      <a:pt x="1212" y="1500"/>
                    </a:lnTo>
                    <a:lnTo>
                      <a:pt x="1173" y="1534"/>
                    </a:lnTo>
                    <a:lnTo>
                      <a:pt x="1131" y="1568"/>
                    </a:lnTo>
                    <a:lnTo>
                      <a:pt x="1087" y="1604"/>
                    </a:lnTo>
                    <a:lnTo>
                      <a:pt x="1042" y="1641"/>
                    </a:lnTo>
                    <a:lnTo>
                      <a:pt x="994" y="1679"/>
                    </a:lnTo>
                    <a:lnTo>
                      <a:pt x="966" y="1711"/>
                    </a:lnTo>
                    <a:lnTo>
                      <a:pt x="942" y="1741"/>
                    </a:lnTo>
                    <a:lnTo>
                      <a:pt x="918" y="1772"/>
                    </a:lnTo>
                    <a:lnTo>
                      <a:pt x="894" y="1803"/>
                    </a:lnTo>
                    <a:lnTo>
                      <a:pt x="873" y="1834"/>
                    </a:lnTo>
                    <a:lnTo>
                      <a:pt x="851" y="1864"/>
                    </a:lnTo>
                    <a:lnTo>
                      <a:pt x="832" y="1896"/>
                    </a:lnTo>
                    <a:lnTo>
                      <a:pt x="813" y="1924"/>
                    </a:lnTo>
                    <a:lnTo>
                      <a:pt x="795" y="1955"/>
                    </a:lnTo>
                    <a:lnTo>
                      <a:pt x="779" y="1985"/>
                    </a:lnTo>
                    <a:lnTo>
                      <a:pt x="761" y="2017"/>
                    </a:lnTo>
                    <a:lnTo>
                      <a:pt x="748" y="2048"/>
                    </a:lnTo>
                    <a:lnTo>
                      <a:pt x="734" y="2078"/>
                    </a:lnTo>
                    <a:lnTo>
                      <a:pt x="721" y="2109"/>
                    </a:lnTo>
                    <a:lnTo>
                      <a:pt x="708" y="2140"/>
                    </a:lnTo>
                    <a:lnTo>
                      <a:pt x="698" y="2171"/>
                    </a:lnTo>
                    <a:lnTo>
                      <a:pt x="686" y="2202"/>
                    </a:lnTo>
                    <a:lnTo>
                      <a:pt x="677" y="2233"/>
                    </a:lnTo>
                    <a:lnTo>
                      <a:pt x="669" y="2265"/>
                    </a:lnTo>
                    <a:lnTo>
                      <a:pt x="661" y="2298"/>
                    </a:lnTo>
                    <a:lnTo>
                      <a:pt x="654" y="2330"/>
                    </a:lnTo>
                    <a:lnTo>
                      <a:pt x="647" y="2362"/>
                    </a:lnTo>
                    <a:lnTo>
                      <a:pt x="642" y="2397"/>
                    </a:lnTo>
                    <a:lnTo>
                      <a:pt x="637" y="2429"/>
                    </a:lnTo>
                    <a:lnTo>
                      <a:pt x="633" y="2464"/>
                    </a:lnTo>
                    <a:lnTo>
                      <a:pt x="629" y="2498"/>
                    </a:lnTo>
                    <a:lnTo>
                      <a:pt x="627" y="2533"/>
                    </a:lnTo>
                    <a:lnTo>
                      <a:pt x="623" y="2567"/>
                    </a:lnTo>
                    <a:lnTo>
                      <a:pt x="622" y="2604"/>
                    </a:lnTo>
                    <a:lnTo>
                      <a:pt x="621" y="2640"/>
                    </a:lnTo>
                    <a:lnTo>
                      <a:pt x="620" y="2677"/>
                    </a:lnTo>
                    <a:lnTo>
                      <a:pt x="620" y="2715"/>
                    </a:lnTo>
                    <a:lnTo>
                      <a:pt x="1280" y="2715"/>
                    </a:lnTo>
                    <a:lnTo>
                      <a:pt x="1280" y="2692"/>
                    </a:lnTo>
                    <a:lnTo>
                      <a:pt x="1279" y="2670"/>
                    </a:lnTo>
                    <a:lnTo>
                      <a:pt x="1279" y="2648"/>
                    </a:lnTo>
                    <a:lnTo>
                      <a:pt x="1279" y="2626"/>
                    </a:lnTo>
                    <a:lnTo>
                      <a:pt x="1280" y="2604"/>
                    </a:lnTo>
                    <a:lnTo>
                      <a:pt x="1281" y="2582"/>
                    </a:lnTo>
                    <a:lnTo>
                      <a:pt x="1282" y="2562"/>
                    </a:lnTo>
                    <a:lnTo>
                      <a:pt x="1284" y="2541"/>
                    </a:lnTo>
                    <a:lnTo>
                      <a:pt x="1287" y="2520"/>
                    </a:lnTo>
                    <a:lnTo>
                      <a:pt x="1291" y="2499"/>
                    </a:lnTo>
                    <a:lnTo>
                      <a:pt x="1295" y="2480"/>
                    </a:lnTo>
                    <a:lnTo>
                      <a:pt x="1299" y="2460"/>
                    </a:lnTo>
                    <a:lnTo>
                      <a:pt x="1304" y="2441"/>
                    </a:lnTo>
                    <a:lnTo>
                      <a:pt x="1310" y="2421"/>
                    </a:lnTo>
                    <a:lnTo>
                      <a:pt x="1316" y="2401"/>
                    </a:lnTo>
                    <a:lnTo>
                      <a:pt x="1322" y="2383"/>
                    </a:lnTo>
                    <a:lnTo>
                      <a:pt x="1329" y="2365"/>
                    </a:lnTo>
                    <a:lnTo>
                      <a:pt x="1339" y="2345"/>
                    </a:lnTo>
                    <a:lnTo>
                      <a:pt x="1347" y="2328"/>
                    </a:lnTo>
                    <a:lnTo>
                      <a:pt x="1357" y="2309"/>
                    </a:lnTo>
                    <a:lnTo>
                      <a:pt x="1367" y="2292"/>
                    </a:lnTo>
                    <a:lnTo>
                      <a:pt x="1379" y="2275"/>
                    </a:lnTo>
                    <a:lnTo>
                      <a:pt x="1390" y="2257"/>
                    </a:lnTo>
                    <a:lnTo>
                      <a:pt x="1403" y="2240"/>
                    </a:lnTo>
                    <a:lnTo>
                      <a:pt x="1417" y="2224"/>
                    </a:lnTo>
                    <a:lnTo>
                      <a:pt x="1431" y="2208"/>
                    </a:lnTo>
                    <a:lnTo>
                      <a:pt x="1446" y="2193"/>
                    </a:lnTo>
                    <a:lnTo>
                      <a:pt x="1462" y="2177"/>
                    </a:lnTo>
                    <a:lnTo>
                      <a:pt x="1479" y="2161"/>
                    </a:lnTo>
                    <a:lnTo>
                      <a:pt x="1496" y="2146"/>
                    </a:lnTo>
                    <a:lnTo>
                      <a:pt x="1516" y="2131"/>
                    </a:lnTo>
                    <a:lnTo>
                      <a:pt x="1536" y="2117"/>
                    </a:lnTo>
                    <a:lnTo>
                      <a:pt x="1563" y="2097"/>
                    </a:lnTo>
                    <a:lnTo>
                      <a:pt x="1591" y="2078"/>
                    </a:lnTo>
                    <a:lnTo>
                      <a:pt x="1619" y="2057"/>
                    </a:lnTo>
                    <a:lnTo>
                      <a:pt x="1647" y="2035"/>
                    </a:lnTo>
                    <a:lnTo>
                      <a:pt x="1676" y="2012"/>
                    </a:lnTo>
                    <a:lnTo>
                      <a:pt x="1704" y="1989"/>
                    </a:lnTo>
                    <a:lnTo>
                      <a:pt x="1731" y="1964"/>
                    </a:lnTo>
                    <a:lnTo>
                      <a:pt x="1760" y="1939"/>
                    </a:lnTo>
                    <a:lnTo>
                      <a:pt x="1788" y="1914"/>
                    </a:lnTo>
                    <a:lnTo>
                      <a:pt x="1816" y="1887"/>
                    </a:lnTo>
                    <a:lnTo>
                      <a:pt x="1843" y="1861"/>
                    </a:lnTo>
                    <a:lnTo>
                      <a:pt x="1870" y="1832"/>
                    </a:lnTo>
                    <a:lnTo>
                      <a:pt x="1896" y="1802"/>
                    </a:lnTo>
                    <a:lnTo>
                      <a:pt x="1922" y="1772"/>
                    </a:lnTo>
                    <a:lnTo>
                      <a:pt x="1946" y="1742"/>
                    </a:lnTo>
                    <a:lnTo>
                      <a:pt x="1970" y="1711"/>
                    </a:lnTo>
                    <a:lnTo>
                      <a:pt x="1993" y="1679"/>
                    </a:lnTo>
                    <a:lnTo>
                      <a:pt x="2016" y="1647"/>
                    </a:lnTo>
                    <a:lnTo>
                      <a:pt x="2037" y="1612"/>
                    </a:lnTo>
                    <a:lnTo>
                      <a:pt x="2057" y="1578"/>
                    </a:lnTo>
                    <a:lnTo>
                      <a:pt x="2076" y="1544"/>
                    </a:lnTo>
                    <a:lnTo>
                      <a:pt x="2093" y="1507"/>
                    </a:lnTo>
                    <a:lnTo>
                      <a:pt x="2110" y="1472"/>
                    </a:lnTo>
                    <a:lnTo>
                      <a:pt x="2125" y="1435"/>
                    </a:lnTo>
                    <a:lnTo>
                      <a:pt x="2138" y="1398"/>
                    </a:lnTo>
                    <a:lnTo>
                      <a:pt x="2151" y="1360"/>
                    </a:lnTo>
                    <a:lnTo>
                      <a:pt x="2161" y="1321"/>
                    </a:lnTo>
                    <a:lnTo>
                      <a:pt x="2170" y="1281"/>
                    </a:lnTo>
                    <a:lnTo>
                      <a:pt x="2177" y="1242"/>
                    </a:lnTo>
                    <a:lnTo>
                      <a:pt x="2182" y="1201"/>
                    </a:lnTo>
                    <a:lnTo>
                      <a:pt x="2185" y="1160"/>
                    </a:lnTo>
                    <a:lnTo>
                      <a:pt x="2185" y="1118"/>
                    </a:lnTo>
                    <a:lnTo>
                      <a:pt x="2184" y="1053"/>
                    </a:lnTo>
                    <a:lnTo>
                      <a:pt x="2181" y="990"/>
                    </a:lnTo>
                    <a:lnTo>
                      <a:pt x="2174" y="929"/>
                    </a:lnTo>
                    <a:lnTo>
                      <a:pt x="2163" y="869"/>
                    </a:lnTo>
                    <a:lnTo>
                      <a:pt x="2151" y="811"/>
                    </a:lnTo>
                    <a:lnTo>
                      <a:pt x="2136" y="756"/>
                    </a:lnTo>
                    <a:lnTo>
                      <a:pt x="2119" y="703"/>
                    </a:lnTo>
                    <a:lnTo>
                      <a:pt x="2100" y="651"/>
                    </a:lnTo>
                    <a:lnTo>
                      <a:pt x="2078" y="600"/>
                    </a:lnTo>
                    <a:lnTo>
                      <a:pt x="2054" y="553"/>
                    </a:lnTo>
                    <a:lnTo>
                      <a:pt x="2028" y="507"/>
                    </a:lnTo>
                    <a:lnTo>
                      <a:pt x="2000" y="463"/>
                    </a:lnTo>
                    <a:lnTo>
                      <a:pt x="1970" y="422"/>
                    </a:lnTo>
                    <a:lnTo>
                      <a:pt x="1939" y="382"/>
                    </a:lnTo>
                    <a:lnTo>
                      <a:pt x="1905" y="344"/>
                    </a:lnTo>
                    <a:lnTo>
                      <a:pt x="1871" y="308"/>
                    </a:lnTo>
                    <a:lnTo>
                      <a:pt x="1835" y="273"/>
                    </a:lnTo>
                    <a:lnTo>
                      <a:pt x="1798" y="242"/>
                    </a:lnTo>
                    <a:lnTo>
                      <a:pt x="1760" y="212"/>
                    </a:lnTo>
                    <a:lnTo>
                      <a:pt x="1721" y="183"/>
                    </a:lnTo>
                    <a:lnTo>
                      <a:pt x="1681" y="158"/>
                    </a:lnTo>
                    <a:lnTo>
                      <a:pt x="1639" y="134"/>
                    </a:lnTo>
                    <a:lnTo>
                      <a:pt x="1597" y="112"/>
                    </a:lnTo>
                    <a:lnTo>
                      <a:pt x="1554" y="91"/>
                    </a:lnTo>
                    <a:lnTo>
                      <a:pt x="1511" y="74"/>
                    </a:lnTo>
                    <a:lnTo>
                      <a:pt x="1468" y="58"/>
                    </a:lnTo>
                    <a:lnTo>
                      <a:pt x="1424" y="44"/>
                    </a:lnTo>
                    <a:lnTo>
                      <a:pt x="1379" y="31"/>
                    </a:lnTo>
                    <a:lnTo>
                      <a:pt x="1335" y="22"/>
                    </a:lnTo>
                    <a:lnTo>
                      <a:pt x="1290" y="14"/>
                    </a:lnTo>
                    <a:lnTo>
                      <a:pt x="1246" y="8"/>
                    </a:lnTo>
                    <a:lnTo>
                      <a:pt x="1201" y="5"/>
                    </a:lnTo>
                    <a:lnTo>
                      <a:pt x="1138" y="1"/>
                    </a:lnTo>
                    <a:lnTo>
                      <a:pt x="1075" y="0"/>
                    </a:lnTo>
                    <a:lnTo>
                      <a:pt x="1013" y="1"/>
                    </a:lnTo>
                    <a:lnTo>
                      <a:pt x="954" y="5"/>
                    </a:lnTo>
                    <a:lnTo>
                      <a:pt x="894" y="11"/>
                    </a:lnTo>
                    <a:lnTo>
                      <a:pt x="836" y="19"/>
                    </a:lnTo>
                    <a:lnTo>
                      <a:pt x="780" y="29"/>
                    </a:lnTo>
                    <a:lnTo>
                      <a:pt x="724" y="42"/>
                    </a:lnTo>
                    <a:lnTo>
                      <a:pt x="671" y="55"/>
                    </a:lnTo>
                    <a:lnTo>
                      <a:pt x="619" y="72"/>
                    </a:lnTo>
                    <a:lnTo>
                      <a:pt x="569" y="91"/>
                    </a:lnTo>
                    <a:lnTo>
                      <a:pt x="519" y="112"/>
                    </a:lnTo>
                    <a:lnTo>
                      <a:pt x="473" y="136"/>
                    </a:lnTo>
                    <a:lnTo>
                      <a:pt x="428" y="160"/>
                    </a:lnTo>
                    <a:lnTo>
                      <a:pt x="385" y="187"/>
                    </a:lnTo>
                    <a:lnTo>
                      <a:pt x="343" y="217"/>
                    </a:lnTo>
                    <a:lnTo>
                      <a:pt x="304" y="248"/>
                    </a:lnTo>
                    <a:lnTo>
                      <a:pt x="267" y="281"/>
                    </a:lnTo>
                    <a:lnTo>
                      <a:pt x="231" y="316"/>
                    </a:lnTo>
                    <a:lnTo>
                      <a:pt x="199" y="354"/>
                    </a:lnTo>
                    <a:lnTo>
                      <a:pt x="168" y="393"/>
                    </a:lnTo>
                    <a:lnTo>
                      <a:pt x="140" y="433"/>
                    </a:lnTo>
                    <a:lnTo>
                      <a:pt x="114" y="476"/>
                    </a:lnTo>
                    <a:lnTo>
                      <a:pt x="91" y="521"/>
                    </a:lnTo>
                    <a:lnTo>
                      <a:pt x="70" y="567"/>
                    </a:lnTo>
                    <a:lnTo>
                      <a:pt x="52" y="615"/>
                    </a:lnTo>
                    <a:lnTo>
                      <a:pt x="37" y="665"/>
                    </a:lnTo>
                    <a:lnTo>
                      <a:pt x="23" y="717"/>
                    </a:lnTo>
                    <a:lnTo>
                      <a:pt x="13" y="770"/>
                    </a:lnTo>
                    <a:lnTo>
                      <a:pt x="6" y="825"/>
                    </a:lnTo>
                    <a:lnTo>
                      <a:pt x="1" y="883"/>
                    </a:lnTo>
                    <a:lnTo>
                      <a:pt x="0" y="940"/>
                    </a:lnTo>
                    <a:lnTo>
                      <a:pt x="0" y="1340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586110" y="5705128"/>
            <a:ext cx="81899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在存储位置和关</a:t>
            </a:r>
            <a:r>
              <a:rPr lang="zh-CN" altLang="en-US" sz="24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键码值之间</a:t>
            </a:r>
            <a:r>
              <a:rPr lang="zh-CN" altLang="en-US" sz="24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建立一个确定的对应关系</a:t>
            </a:r>
            <a:endParaRPr lang="zh-CN" altLang="en-US" sz="2400" b="1" dirty="0"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630560" y="5030441"/>
            <a:ext cx="8142287" cy="539750"/>
            <a:chOff x="339" y="1848"/>
            <a:chExt cx="5129" cy="340"/>
          </a:xfrm>
        </p:grpSpPr>
        <p:sp>
          <p:nvSpPr>
            <p:cNvPr id="62473" name="Text Box 23"/>
            <p:cNvSpPr txBox="1">
              <a:spLocks noChangeArrowheads="1"/>
            </p:cNvSpPr>
            <p:nvPr/>
          </p:nvSpPr>
          <p:spPr bwMode="auto">
            <a:xfrm>
              <a:off x="578" y="1848"/>
              <a:ext cx="48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能否不用比较，通过关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键码值直接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确定存储位置？</a:t>
              </a:r>
            </a:p>
          </p:txBody>
        </p:sp>
        <p:grpSp>
          <p:nvGrpSpPr>
            <p:cNvPr id="62474" name="Group 24"/>
            <p:cNvGrpSpPr>
              <a:grpSpLocks/>
            </p:cNvGrpSpPr>
            <p:nvPr/>
          </p:nvGrpSpPr>
          <p:grpSpPr bwMode="auto">
            <a:xfrm>
              <a:off x="339" y="1904"/>
              <a:ext cx="188" cy="284"/>
              <a:chOff x="3840" y="1584"/>
              <a:chExt cx="1093" cy="1871"/>
            </a:xfrm>
          </p:grpSpPr>
          <p:sp>
            <p:nvSpPr>
              <p:cNvPr id="62475" name="Rectangle 25"/>
              <p:cNvSpPr>
                <a:spLocks noChangeArrowheads="1"/>
              </p:cNvSpPr>
              <p:nvPr/>
            </p:nvSpPr>
            <p:spPr bwMode="auto">
              <a:xfrm>
                <a:off x="4128" y="3120"/>
                <a:ext cx="347" cy="335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476" name="Freeform 26"/>
              <p:cNvSpPr>
                <a:spLocks/>
              </p:cNvSpPr>
              <p:nvPr/>
            </p:nvSpPr>
            <p:spPr bwMode="auto">
              <a:xfrm>
                <a:off x="3840" y="1584"/>
                <a:ext cx="1093" cy="1357"/>
              </a:xfrm>
              <a:custGeom>
                <a:avLst/>
                <a:gdLst>
                  <a:gd name="T0" fmla="*/ 644 w 2185"/>
                  <a:gd name="T1" fmla="*/ 1007 h 2715"/>
                  <a:gd name="T2" fmla="*/ 677 w 2185"/>
                  <a:gd name="T3" fmla="*/ 874 h 2715"/>
                  <a:gd name="T4" fmla="*/ 748 w 2185"/>
                  <a:gd name="T5" fmla="*/ 769 h 2715"/>
                  <a:gd name="T6" fmla="*/ 847 w 2185"/>
                  <a:gd name="T7" fmla="*/ 695 h 2715"/>
                  <a:gd name="T8" fmla="*/ 963 w 2185"/>
                  <a:gd name="T9" fmla="*/ 652 h 2715"/>
                  <a:gd name="T10" fmla="*/ 1090 w 2185"/>
                  <a:gd name="T11" fmla="*/ 644 h 2715"/>
                  <a:gd name="T12" fmla="*/ 1218 w 2185"/>
                  <a:gd name="T13" fmla="*/ 672 h 2715"/>
                  <a:gd name="T14" fmla="*/ 1337 w 2185"/>
                  <a:gd name="T15" fmla="*/ 736 h 2715"/>
                  <a:gd name="T16" fmla="*/ 1435 w 2185"/>
                  <a:gd name="T17" fmla="*/ 833 h 2715"/>
                  <a:gd name="T18" fmla="*/ 1491 w 2185"/>
                  <a:gd name="T19" fmla="*/ 922 h 2715"/>
                  <a:gd name="T20" fmla="*/ 1516 w 2185"/>
                  <a:gd name="T21" fmla="*/ 1012 h 2715"/>
                  <a:gd name="T22" fmla="*/ 1509 w 2185"/>
                  <a:gd name="T23" fmla="*/ 1105 h 2715"/>
                  <a:gd name="T24" fmla="*/ 1469 w 2185"/>
                  <a:gd name="T25" fmla="*/ 1205 h 2715"/>
                  <a:gd name="T26" fmla="*/ 1394 w 2185"/>
                  <a:gd name="T27" fmla="*/ 1315 h 2715"/>
                  <a:gd name="T28" fmla="*/ 1281 w 2185"/>
                  <a:gd name="T29" fmla="*/ 1435 h 2715"/>
                  <a:gd name="T30" fmla="*/ 1131 w 2185"/>
                  <a:gd name="T31" fmla="*/ 1568 h 2715"/>
                  <a:gd name="T32" fmla="*/ 966 w 2185"/>
                  <a:gd name="T33" fmla="*/ 1711 h 2715"/>
                  <a:gd name="T34" fmla="*/ 873 w 2185"/>
                  <a:gd name="T35" fmla="*/ 1834 h 2715"/>
                  <a:gd name="T36" fmla="*/ 795 w 2185"/>
                  <a:gd name="T37" fmla="*/ 1955 h 2715"/>
                  <a:gd name="T38" fmla="*/ 734 w 2185"/>
                  <a:gd name="T39" fmla="*/ 2078 h 2715"/>
                  <a:gd name="T40" fmla="*/ 686 w 2185"/>
                  <a:gd name="T41" fmla="*/ 2202 h 2715"/>
                  <a:gd name="T42" fmla="*/ 654 w 2185"/>
                  <a:gd name="T43" fmla="*/ 2330 h 2715"/>
                  <a:gd name="T44" fmla="*/ 633 w 2185"/>
                  <a:gd name="T45" fmla="*/ 2464 h 2715"/>
                  <a:gd name="T46" fmla="*/ 622 w 2185"/>
                  <a:gd name="T47" fmla="*/ 2604 h 2715"/>
                  <a:gd name="T48" fmla="*/ 1280 w 2185"/>
                  <a:gd name="T49" fmla="*/ 2715 h 2715"/>
                  <a:gd name="T50" fmla="*/ 1279 w 2185"/>
                  <a:gd name="T51" fmla="*/ 2626 h 2715"/>
                  <a:gd name="T52" fmla="*/ 1284 w 2185"/>
                  <a:gd name="T53" fmla="*/ 2541 h 2715"/>
                  <a:gd name="T54" fmla="*/ 1299 w 2185"/>
                  <a:gd name="T55" fmla="*/ 2460 h 2715"/>
                  <a:gd name="T56" fmla="*/ 1322 w 2185"/>
                  <a:gd name="T57" fmla="*/ 2383 h 2715"/>
                  <a:gd name="T58" fmla="*/ 1357 w 2185"/>
                  <a:gd name="T59" fmla="*/ 2309 h 2715"/>
                  <a:gd name="T60" fmla="*/ 1403 w 2185"/>
                  <a:gd name="T61" fmla="*/ 2240 h 2715"/>
                  <a:gd name="T62" fmla="*/ 1462 w 2185"/>
                  <a:gd name="T63" fmla="*/ 2177 h 2715"/>
                  <a:gd name="T64" fmla="*/ 1536 w 2185"/>
                  <a:gd name="T65" fmla="*/ 2117 h 2715"/>
                  <a:gd name="T66" fmla="*/ 1647 w 2185"/>
                  <a:gd name="T67" fmla="*/ 2035 h 2715"/>
                  <a:gd name="T68" fmla="*/ 1760 w 2185"/>
                  <a:gd name="T69" fmla="*/ 1939 h 2715"/>
                  <a:gd name="T70" fmla="*/ 1870 w 2185"/>
                  <a:gd name="T71" fmla="*/ 1832 h 2715"/>
                  <a:gd name="T72" fmla="*/ 1970 w 2185"/>
                  <a:gd name="T73" fmla="*/ 1711 h 2715"/>
                  <a:gd name="T74" fmla="*/ 2057 w 2185"/>
                  <a:gd name="T75" fmla="*/ 1578 h 2715"/>
                  <a:gd name="T76" fmla="*/ 2125 w 2185"/>
                  <a:gd name="T77" fmla="*/ 1435 h 2715"/>
                  <a:gd name="T78" fmla="*/ 2170 w 2185"/>
                  <a:gd name="T79" fmla="*/ 1281 h 2715"/>
                  <a:gd name="T80" fmla="*/ 2185 w 2185"/>
                  <a:gd name="T81" fmla="*/ 1118 h 2715"/>
                  <a:gd name="T82" fmla="*/ 2163 w 2185"/>
                  <a:gd name="T83" fmla="*/ 869 h 2715"/>
                  <a:gd name="T84" fmla="*/ 2100 w 2185"/>
                  <a:gd name="T85" fmla="*/ 651 h 2715"/>
                  <a:gd name="T86" fmla="*/ 2000 w 2185"/>
                  <a:gd name="T87" fmla="*/ 463 h 2715"/>
                  <a:gd name="T88" fmla="*/ 1871 w 2185"/>
                  <a:gd name="T89" fmla="*/ 308 h 2715"/>
                  <a:gd name="T90" fmla="*/ 1721 w 2185"/>
                  <a:gd name="T91" fmla="*/ 183 h 2715"/>
                  <a:gd name="T92" fmla="*/ 1554 w 2185"/>
                  <a:gd name="T93" fmla="*/ 91 h 2715"/>
                  <a:gd name="T94" fmla="*/ 1379 w 2185"/>
                  <a:gd name="T95" fmla="*/ 31 h 2715"/>
                  <a:gd name="T96" fmla="*/ 1201 w 2185"/>
                  <a:gd name="T97" fmla="*/ 5 h 2715"/>
                  <a:gd name="T98" fmla="*/ 954 w 2185"/>
                  <a:gd name="T99" fmla="*/ 5 h 2715"/>
                  <a:gd name="T100" fmla="*/ 724 w 2185"/>
                  <a:gd name="T101" fmla="*/ 42 h 2715"/>
                  <a:gd name="T102" fmla="*/ 519 w 2185"/>
                  <a:gd name="T103" fmla="*/ 112 h 2715"/>
                  <a:gd name="T104" fmla="*/ 343 w 2185"/>
                  <a:gd name="T105" fmla="*/ 217 h 2715"/>
                  <a:gd name="T106" fmla="*/ 199 w 2185"/>
                  <a:gd name="T107" fmla="*/ 354 h 2715"/>
                  <a:gd name="T108" fmla="*/ 91 w 2185"/>
                  <a:gd name="T109" fmla="*/ 521 h 2715"/>
                  <a:gd name="T110" fmla="*/ 23 w 2185"/>
                  <a:gd name="T111" fmla="*/ 717 h 2715"/>
                  <a:gd name="T112" fmla="*/ 0 w 2185"/>
                  <a:gd name="T113" fmla="*/ 940 h 271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2185"/>
                  <a:gd name="T172" fmla="*/ 0 h 2715"/>
                  <a:gd name="T173" fmla="*/ 2185 w 2185"/>
                  <a:gd name="T174" fmla="*/ 2715 h 2715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2185" h="2715">
                    <a:moveTo>
                      <a:pt x="0" y="1340"/>
                    </a:moveTo>
                    <a:lnTo>
                      <a:pt x="643" y="1340"/>
                    </a:lnTo>
                    <a:lnTo>
                      <a:pt x="643" y="1044"/>
                    </a:lnTo>
                    <a:lnTo>
                      <a:pt x="644" y="1007"/>
                    </a:lnTo>
                    <a:lnTo>
                      <a:pt x="648" y="970"/>
                    </a:lnTo>
                    <a:lnTo>
                      <a:pt x="655" y="937"/>
                    </a:lnTo>
                    <a:lnTo>
                      <a:pt x="666" y="903"/>
                    </a:lnTo>
                    <a:lnTo>
                      <a:pt x="677" y="874"/>
                    </a:lnTo>
                    <a:lnTo>
                      <a:pt x="692" y="845"/>
                    </a:lnTo>
                    <a:lnTo>
                      <a:pt x="708" y="818"/>
                    </a:lnTo>
                    <a:lnTo>
                      <a:pt x="728" y="793"/>
                    </a:lnTo>
                    <a:lnTo>
                      <a:pt x="748" y="769"/>
                    </a:lnTo>
                    <a:lnTo>
                      <a:pt x="771" y="748"/>
                    </a:lnTo>
                    <a:lnTo>
                      <a:pt x="794" y="728"/>
                    </a:lnTo>
                    <a:lnTo>
                      <a:pt x="819" y="711"/>
                    </a:lnTo>
                    <a:lnTo>
                      <a:pt x="847" y="695"/>
                    </a:lnTo>
                    <a:lnTo>
                      <a:pt x="874" y="681"/>
                    </a:lnTo>
                    <a:lnTo>
                      <a:pt x="903" y="670"/>
                    </a:lnTo>
                    <a:lnTo>
                      <a:pt x="933" y="660"/>
                    </a:lnTo>
                    <a:lnTo>
                      <a:pt x="963" y="652"/>
                    </a:lnTo>
                    <a:lnTo>
                      <a:pt x="994" y="648"/>
                    </a:lnTo>
                    <a:lnTo>
                      <a:pt x="1025" y="644"/>
                    </a:lnTo>
                    <a:lnTo>
                      <a:pt x="1057" y="643"/>
                    </a:lnTo>
                    <a:lnTo>
                      <a:pt x="1090" y="644"/>
                    </a:lnTo>
                    <a:lnTo>
                      <a:pt x="1122" y="648"/>
                    </a:lnTo>
                    <a:lnTo>
                      <a:pt x="1154" y="653"/>
                    </a:lnTo>
                    <a:lnTo>
                      <a:pt x="1186" y="662"/>
                    </a:lnTo>
                    <a:lnTo>
                      <a:pt x="1218" y="672"/>
                    </a:lnTo>
                    <a:lnTo>
                      <a:pt x="1249" y="683"/>
                    </a:lnTo>
                    <a:lnTo>
                      <a:pt x="1279" y="700"/>
                    </a:lnTo>
                    <a:lnTo>
                      <a:pt x="1309" y="717"/>
                    </a:lnTo>
                    <a:lnTo>
                      <a:pt x="1337" y="736"/>
                    </a:lnTo>
                    <a:lnTo>
                      <a:pt x="1365" y="758"/>
                    </a:lnTo>
                    <a:lnTo>
                      <a:pt x="1392" y="784"/>
                    </a:lnTo>
                    <a:lnTo>
                      <a:pt x="1417" y="811"/>
                    </a:lnTo>
                    <a:lnTo>
                      <a:pt x="1435" y="833"/>
                    </a:lnTo>
                    <a:lnTo>
                      <a:pt x="1451" y="855"/>
                    </a:lnTo>
                    <a:lnTo>
                      <a:pt x="1466" y="878"/>
                    </a:lnTo>
                    <a:lnTo>
                      <a:pt x="1480" y="900"/>
                    </a:lnTo>
                    <a:lnTo>
                      <a:pt x="1491" y="922"/>
                    </a:lnTo>
                    <a:lnTo>
                      <a:pt x="1501" y="944"/>
                    </a:lnTo>
                    <a:lnTo>
                      <a:pt x="1507" y="966"/>
                    </a:lnTo>
                    <a:lnTo>
                      <a:pt x="1514" y="989"/>
                    </a:lnTo>
                    <a:lnTo>
                      <a:pt x="1516" y="1012"/>
                    </a:lnTo>
                    <a:lnTo>
                      <a:pt x="1518" y="1035"/>
                    </a:lnTo>
                    <a:lnTo>
                      <a:pt x="1517" y="1058"/>
                    </a:lnTo>
                    <a:lnTo>
                      <a:pt x="1514" y="1082"/>
                    </a:lnTo>
                    <a:lnTo>
                      <a:pt x="1509" y="1105"/>
                    </a:lnTo>
                    <a:lnTo>
                      <a:pt x="1502" y="1130"/>
                    </a:lnTo>
                    <a:lnTo>
                      <a:pt x="1493" y="1155"/>
                    </a:lnTo>
                    <a:lnTo>
                      <a:pt x="1481" y="1180"/>
                    </a:lnTo>
                    <a:lnTo>
                      <a:pt x="1469" y="1205"/>
                    </a:lnTo>
                    <a:lnTo>
                      <a:pt x="1454" y="1232"/>
                    </a:lnTo>
                    <a:lnTo>
                      <a:pt x="1435" y="1260"/>
                    </a:lnTo>
                    <a:lnTo>
                      <a:pt x="1415" y="1287"/>
                    </a:lnTo>
                    <a:lnTo>
                      <a:pt x="1394" y="1315"/>
                    </a:lnTo>
                    <a:lnTo>
                      <a:pt x="1369" y="1344"/>
                    </a:lnTo>
                    <a:lnTo>
                      <a:pt x="1342" y="1374"/>
                    </a:lnTo>
                    <a:lnTo>
                      <a:pt x="1312" y="1404"/>
                    </a:lnTo>
                    <a:lnTo>
                      <a:pt x="1281" y="1435"/>
                    </a:lnTo>
                    <a:lnTo>
                      <a:pt x="1248" y="1467"/>
                    </a:lnTo>
                    <a:lnTo>
                      <a:pt x="1212" y="1500"/>
                    </a:lnTo>
                    <a:lnTo>
                      <a:pt x="1173" y="1534"/>
                    </a:lnTo>
                    <a:lnTo>
                      <a:pt x="1131" y="1568"/>
                    </a:lnTo>
                    <a:lnTo>
                      <a:pt x="1087" y="1604"/>
                    </a:lnTo>
                    <a:lnTo>
                      <a:pt x="1042" y="1641"/>
                    </a:lnTo>
                    <a:lnTo>
                      <a:pt x="994" y="1679"/>
                    </a:lnTo>
                    <a:lnTo>
                      <a:pt x="966" y="1711"/>
                    </a:lnTo>
                    <a:lnTo>
                      <a:pt x="942" y="1741"/>
                    </a:lnTo>
                    <a:lnTo>
                      <a:pt x="918" y="1772"/>
                    </a:lnTo>
                    <a:lnTo>
                      <a:pt x="894" y="1803"/>
                    </a:lnTo>
                    <a:lnTo>
                      <a:pt x="873" y="1834"/>
                    </a:lnTo>
                    <a:lnTo>
                      <a:pt x="851" y="1864"/>
                    </a:lnTo>
                    <a:lnTo>
                      <a:pt x="832" y="1896"/>
                    </a:lnTo>
                    <a:lnTo>
                      <a:pt x="813" y="1924"/>
                    </a:lnTo>
                    <a:lnTo>
                      <a:pt x="795" y="1955"/>
                    </a:lnTo>
                    <a:lnTo>
                      <a:pt x="779" y="1985"/>
                    </a:lnTo>
                    <a:lnTo>
                      <a:pt x="761" y="2017"/>
                    </a:lnTo>
                    <a:lnTo>
                      <a:pt x="748" y="2048"/>
                    </a:lnTo>
                    <a:lnTo>
                      <a:pt x="734" y="2078"/>
                    </a:lnTo>
                    <a:lnTo>
                      <a:pt x="721" y="2109"/>
                    </a:lnTo>
                    <a:lnTo>
                      <a:pt x="708" y="2140"/>
                    </a:lnTo>
                    <a:lnTo>
                      <a:pt x="698" y="2171"/>
                    </a:lnTo>
                    <a:lnTo>
                      <a:pt x="686" y="2202"/>
                    </a:lnTo>
                    <a:lnTo>
                      <a:pt x="677" y="2233"/>
                    </a:lnTo>
                    <a:lnTo>
                      <a:pt x="669" y="2265"/>
                    </a:lnTo>
                    <a:lnTo>
                      <a:pt x="661" y="2298"/>
                    </a:lnTo>
                    <a:lnTo>
                      <a:pt x="654" y="2330"/>
                    </a:lnTo>
                    <a:lnTo>
                      <a:pt x="647" y="2362"/>
                    </a:lnTo>
                    <a:lnTo>
                      <a:pt x="642" y="2397"/>
                    </a:lnTo>
                    <a:lnTo>
                      <a:pt x="637" y="2429"/>
                    </a:lnTo>
                    <a:lnTo>
                      <a:pt x="633" y="2464"/>
                    </a:lnTo>
                    <a:lnTo>
                      <a:pt x="629" y="2498"/>
                    </a:lnTo>
                    <a:lnTo>
                      <a:pt x="627" y="2533"/>
                    </a:lnTo>
                    <a:lnTo>
                      <a:pt x="623" y="2567"/>
                    </a:lnTo>
                    <a:lnTo>
                      <a:pt x="622" y="2604"/>
                    </a:lnTo>
                    <a:lnTo>
                      <a:pt x="621" y="2640"/>
                    </a:lnTo>
                    <a:lnTo>
                      <a:pt x="620" y="2677"/>
                    </a:lnTo>
                    <a:lnTo>
                      <a:pt x="620" y="2715"/>
                    </a:lnTo>
                    <a:lnTo>
                      <a:pt x="1280" y="2715"/>
                    </a:lnTo>
                    <a:lnTo>
                      <a:pt x="1280" y="2692"/>
                    </a:lnTo>
                    <a:lnTo>
                      <a:pt x="1279" y="2670"/>
                    </a:lnTo>
                    <a:lnTo>
                      <a:pt x="1279" y="2648"/>
                    </a:lnTo>
                    <a:lnTo>
                      <a:pt x="1279" y="2626"/>
                    </a:lnTo>
                    <a:lnTo>
                      <a:pt x="1280" y="2604"/>
                    </a:lnTo>
                    <a:lnTo>
                      <a:pt x="1281" y="2582"/>
                    </a:lnTo>
                    <a:lnTo>
                      <a:pt x="1282" y="2562"/>
                    </a:lnTo>
                    <a:lnTo>
                      <a:pt x="1284" y="2541"/>
                    </a:lnTo>
                    <a:lnTo>
                      <a:pt x="1287" y="2520"/>
                    </a:lnTo>
                    <a:lnTo>
                      <a:pt x="1291" y="2499"/>
                    </a:lnTo>
                    <a:lnTo>
                      <a:pt x="1295" y="2480"/>
                    </a:lnTo>
                    <a:lnTo>
                      <a:pt x="1299" y="2460"/>
                    </a:lnTo>
                    <a:lnTo>
                      <a:pt x="1304" y="2441"/>
                    </a:lnTo>
                    <a:lnTo>
                      <a:pt x="1310" y="2421"/>
                    </a:lnTo>
                    <a:lnTo>
                      <a:pt x="1316" y="2401"/>
                    </a:lnTo>
                    <a:lnTo>
                      <a:pt x="1322" y="2383"/>
                    </a:lnTo>
                    <a:lnTo>
                      <a:pt x="1329" y="2365"/>
                    </a:lnTo>
                    <a:lnTo>
                      <a:pt x="1339" y="2345"/>
                    </a:lnTo>
                    <a:lnTo>
                      <a:pt x="1347" y="2328"/>
                    </a:lnTo>
                    <a:lnTo>
                      <a:pt x="1357" y="2309"/>
                    </a:lnTo>
                    <a:lnTo>
                      <a:pt x="1367" y="2292"/>
                    </a:lnTo>
                    <a:lnTo>
                      <a:pt x="1379" y="2275"/>
                    </a:lnTo>
                    <a:lnTo>
                      <a:pt x="1390" y="2257"/>
                    </a:lnTo>
                    <a:lnTo>
                      <a:pt x="1403" y="2240"/>
                    </a:lnTo>
                    <a:lnTo>
                      <a:pt x="1417" y="2224"/>
                    </a:lnTo>
                    <a:lnTo>
                      <a:pt x="1431" y="2208"/>
                    </a:lnTo>
                    <a:lnTo>
                      <a:pt x="1446" y="2193"/>
                    </a:lnTo>
                    <a:lnTo>
                      <a:pt x="1462" y="2177"/>
                    </a:lnTo>
                    <a:lnTo>
                      <a:pt x="1479" y="2161"/>
                    </a:lnTo>
                    <a:lnTo>
                      <a:pt x="1496" y="2146"/>
                    </a:lnTo>
                    <a:lnTo>
                      <a:pt x="1516" y="2131"/>
                    </a:lnTo>
                    <a:lnTo>
                      <a:pt x="1536" y="2117"/>
                    </a:lnTo>
                    <a:lnTo>
                      <a:pt x="1563" y="2097"/>
                    </a:lnTo>
                    <a:lnTo>
                      <a:pt x="1591" y="2078"/>
                    </a:lnTo>
                    <a:lnTo>
                      <a:pt x="1619" y="2057"/>
                    </a:lnTo>
                    <a:lnTo>
                      <a:pt x="1647" y="2035"/>
                    </a:lnTo>
                    <a:lnTo>
                      <a:pt x="1676" y="2012"/>
                    </a:lnTo>
                    <a:lnTo>
                      <a:pt x="1704" y="1989"/>
                    </a:lnTo>
                    <a:lnTo>
                      <a:pt x="1731" y="1964"/>
                    </a:lnTo>
                    <a:lnTo>
                      <a:pt x="1760" y="1939"/>
                    </a:lnTo>
                    <a:lnTo>
                      <a:pt x="1788" y="1914"/>
                    </a:lnTo>
                    <a:lnTo>
                      <a:pt x="1816" y="1887"/>
                    </a:lnTo>
                    <a:lnTo>
                      <a:pt x="1843" y="1861"/>
                    </a:lnTo>
                    <a:lnTo>
                      <a:pt x="1870" y="1832"/>
                    </a:lnTo>
                    <a:lnTo>
                      <a:pt x="1896" y="1802"/>
                    </a:lnTo>
                    <a:lnTo>
                      <a:pt x="1922" y="1772"/>
                    </a:lnTo>
                    <a:lnTo>
                      <a:pt x="1946" y="1742"/>
                    </a:lnTo>
                    <a:lnTo>
                      <a:pt x="1970" y="1711"/>
                    </a:lnTo>
                    <a:lnTo>
                      <a:pt x="1993" y="1679"/>
                    </a:lnTo>
                    <a:lnTo>
                      <a:pt x="2016" y="1647"/>
                    </a:lnTo>
                    <a:lnTo>
                      <a:pt x="2037" y="1612"/>
                    </a:lnTo>
                    <a:lnTo>
                      <a:pt x="2057" y="1578"/>
                    </a:lnTo>
                    <a:lnTo>
                      <a:pt x="2076" y="1544"/>
                    </a:lnTo>
                    <a:lnTo>
                      <a:pt x="2093" y="1507"/>
                    </a:lnTo>
                    <a:lnTo>
                      <a:pt x="2110" y="1472"/>
                    </a:lnTo>
                    <a:lnTo>
                      <a:pt x="2125" y="1435"/>
                    </a:lnTo>
                    <a:lnTo>
                      <a:pt x="2138" y="1398"/>
                    </a:lnTo>
                    <a:lnTo>
                      <a:pt x="2151" y="1360"/>
                    </a:lnTo>
                    <a:lnTo>
                      <a:pt x="2161" y="1321"/>
                    </a:lnTo>
                    <a:lnTo>
                      <a:pt x="2170" y="1281"/>
                    </a:lnTo>
                    <a:lnTo>
                      <a:pt x="2177" y="1242"/>
                    </a:lnTo>
                    <a:lnTo>
                      <a:pt x="2182" y="1201"/>
                    </a:lnTo>
                    <a:lnTo>
                      <a:pt x="2185" y="1160"/>
                    </a:lnTo>
                    <a:lnTo>
                      <a:pt x="2185" y="1118"/>
                    </a:lnTo>
                    <a:lnTo>
                      <a:pt x="2184" y="1053"/>
                    </a:lnTo>
                    <a:lnTo>
                      <a:pt x="2181" y="990"/>
                    </a:lnTo>
                    <a:lnTo>
                      <a:pt x="2174" y="929"/>
                    </a:lnTo>
                    <a:lnTo>
                      <a:pt x="2163" y="869"/>
                    </a:lnTo>
                    <a:lnTo>
                      <a:pt x="2151" y="811"/>
                    </a:lnTo>
                    <a:lnTo>
                      <a:pt x="2136" y="756"/>
                    </a:lnTo>
                    <a:lnTo>
                      <a:pt x="2119" y="703"/>
                    </a:lnTo>
                    <a:lnTo>
                      <a:pt x="2100" y="651"/>
                    </a:lnTo>
                    <a:lnTo>
                      <a:pt x="2078" y="600"/>
                    </a:lnTo>
                    <a:lnTo>
                      <a:pt x="2054" y="553"/>
                    </a:lnTo>
                    <a:lnTo>
                      <a:pt x="2028" y="507"/>
                    </a:lnTo>
                    <a:lnTo>
                      <a:pt x="2000" y="463"/>
                    </a:lnTo>
                    <a:lnTo>
                      <a:pt x="1970" y="422"/>
                    </a:lnTo>
                    <a:lnTo>
                      <a:pt x="1939" y="382"/>
                    </a:lnTo>
                    <a:lnTo>
                      <a:pt x="1905" y="344"/>
                    </a:lnTo>
                    <a:lnTo>
                      <a:pt x="1871" y="308"/>
                    </a:lnTo>
                    <a:lnTo>
                      <a:pt x="1835" y="273"/>
                    </a:lnTo>
                    <a:lnTo>
                      <a:pt x="1798" y="242"/>
                    </a:lnTo>
                    <a:lnTo>
                      <a:pt x="1760" y="212"/>
                    </a:lnTo>
                    <a:lnTo>
                      <a:pt x="1721" y="183"/>
                    </a:lnTo>
                    <a:lnTo>
                      <a:pt x="1681" y="158"/>
                    </a:lnTo>
                    <a:lnTo>
                      <a:pt x="1639" y="134"/>
                    </a:lnTo>
                    <a:lnTo>
                      <a:pt x="1597" y="112"/>
                    </a:lnTo>
                    <a:lnTo>
                      <a:pt x="1554" y="91"/>
                    </a:lnTo>
                    <a:lnTo>
                      <a:pt x="1511" y="74"/>
                    </a:lnTo>
                    <a:lnTo>
                      <a:pt x="1468" y="58"/>
                    </a:lnTo>
                    <a:lnTo>
                      <a:pt x="1424" y="44"/>
                    </a:lnTo>
                    <a:lnTo>
                      <a:pt x="1379" y="31"/>
                    </a:lnTo>
                    <a:lnTo>
                      <a:pt x="1335" y="22"/>
                    </a:lnTo>
                    <a:lnTo>
                      <a:pt x="1290" y="14"/>
                    </a:lnTo>
                    <a:lnTo>
                      <a:pt x="1246" y="8"/>
                    </a:lnTo>
                    <a:lnTo>
                      <a:pt x="1201" y="5"/>
                    </a:lnTo>
                    <a:lnTo>
                      <a:pt x="1138" y="1"/>
                    </a:lnTo>
                    <a:lnTo>
                      <a:pt x="1075" y="0"/>
                    </a:lnTo>
                    <a:lnTo>
                      <a:pt x="1013" y="1"/>
                    </a:lnTo>
                    <a:lnTo>
                      <a:pt x="954" y="5"/>
                    </a:lnTo>
                    <a:lnTo>
                      <a:pt x="894" y="11"/>
                    </a:lnTo>
                    <a:lnTo>
                      <a:pt x="836" y="19"/>
                    </a:lnTo>
                    <a:lnTo>
                      <a:pt x="780" y="29"/>
                    </a:lnTo>
                    <a:lnTo>
                      <a:pt x="724" y="42"/>
                    </a:lnTo>
                    <a:lnTo>
                      <a:pt x="671" y="55"/>
                    </a:lnTo>
                    <a:lnTo>
                      <a:pt x="619" y="72"/>
                    </a:lnTo>
                    <a:lnTo>
                      <a:pt x="569" y="91"/>
                    </a:lnTo>
                    <a:lnTo>
                      <a:pt x="519" y="112"/>
                    </a:lnTo>
                    <a:lnTo>
                      <a:pt x="473" y="136"/>
                    </a:lnTo>
                    <a:lnTo>
                      <a:pt x="428" y="160"/>
                    </a:lnTo>
                    <a:lnTo>
                      <a:pt x="385" y="187"/>
                    </a:lnTo>
                    <a:lnTo>
                      <a:pt x="343" y="217"/>
                    </a:lnTo>
                    <a:lnTo>
                      <a:pt x="304" y="248"/>
                    </a:lnTo>
                    <a:lnTo>
                      <a:pt x="267" y="281"/>
                    </a:lnTo>
                    <a:lnTo>
                      <a:pt x="231" y="316"/>
                    </a:lnTo>
                    <a:lnTo>
                      <a:pt x="199" y="354"/>
                    </a:lnTo>
                    <a:lnTo>
                      <a:pt x="168" y="393"/>
                    </a:lnTo>
                    <a:lnTo>
                      <a:pt x="140" y="433"/>
                    </a:lnTo>
                    <a:lnTo>
                      <a:pt x="114" y="476"/>
                    </a:lnTo>
                    <a:lnTo>
                      <a:pt x="91" y="521"/>
                    </a:lnTo>
                    <a:lnTo>
                      <a:pt x="70" y="567"/>
                    </a:lnTo>
                    <a:lnTo>
                      <a:pt x="52" y="615"/>
                    </a:lnTo>
                    <a:lnTo>
                      <a:pt x="37" y="665"/>
                    </a:lnTo>
                    <a:lnTo>
                      <a:pt x="23" y="717"/>
                    </a:lnTo>
                    <a:lnTo>
                      <a:pt x="13" y="770"/>
                    </a:lnTo>
                    <a:lnTo>
                      <a:pt x="6" y="825"/>
                    </a:lnTo>
                    <a:lnTo>
                      <a:pt x="1" y="883"/>
                    </a:lnTo>
                    <a:lnTo>
                      <a:pt x="0" y="940"/>
                    </a:lnTo>
                    <a:lnTo>
                      <a:pt x="0" y="1340"/>
                    </a:lnTo>
                    <a:close/>
                  </a:path>
                </a:pathLst>
              </a:cu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680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9" grpId="0"/>
      <p:bldP spid="19560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5"/>
          <p:cNvSpPr txBox="1">
            <a:spLocks noChangeArrowheads="1"/>
          </p:cNvSpPr>
          <p:nvPr/>
        </p:nvSpPr>
        <p:spPr bwMode="auto">
          <a:xfrm>
            <a:off x="447675" y="1700808"/>
            <a:ext cx="850582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pitchFamily="2" charset="-122"/>
              </a:rPr>
              <a:t>将元素值</a:t>
            </a:r>
            <a:r>
              <a:rPr lang="en-US" altLang="zh-CN" sz="28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en-US" sz="2800" dirty="0" smtClean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pitchFamily="2" charset="-122"/>
              </a:rPr>
              <a:t>从</a:t>
            </a:r>
            <a:r>
              <a:rPr lang="zh-CN" altLang="en-US" sz="2800" dirty="0">
                <a:solidFill>
                  <a:srgbClr val="5B5249">
                    <a:lumMod val="50000"/>
                  </a:srgbClr>
                </a:solidFill>
                <a:latin typeface="Times New Roman" pitchFamily="18" charset="0"/>
                <a:ea typeface="宋体" pitchFamily="2" charset="-122"/>
              </a:rPr>
              <a:t>左到右分割成位数相等的几部分，将这几部分叠加求和，取后几位作为散列地址。 </a:t>
            </a:r>
          </a:p>
        </p:txBody>
      </p:sp>
      <p:sp>
        <p:nvSpPr>
          <p:cNvPr id="205831" name="Text Box 7"/>
          <p:cNvSpPr txBox="1">
            <a:spLocks noChangeArrowheads="1"/>
          </p:cNvSpPr>
          <p:nvPr/>
        </p:nvSpPr>
        <p:spPr bwMode="auto">
          <a:xfrm>
            <a:off x="569913" y="838872"/>
            <a:ext cx="6400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</a:rPr>
              <a:t>5、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</a:rPr>
              <a:t>折叠</a:t>
            </a: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</a:rPr>
              <a:t>法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627784" y="3717032"/>
            <a:ext cx="2514600" cy="522287"/>
            <a:chOff x="144" y="3744"/>
            <a:chExt cx="1584" cy="329"/>
          </a:xfrm>
        </p:grpSpPr>
        <p:sp>
          <p:nvSpPr>
            <p:cNvPr id="76813" name="Text Box 34"/>
            <p:cNvSpPr txBox="1">
              <a:spLocks noChangeArrowheads="1"/>
            </p:cNvSpPr>
            <p:nvPr/>
          </p:nvSpPr>
          <p:spPr bwMode="auto">
            <a:xfrm>
              <a:off x="480" y="3744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5B5249"/>
                  </a:solidFill>
                  <a:latin typeface="Times New Roman" pitchFamily="18" charset="0"/>
                  <a:ea typeface="宋体" pitchFamily="2" charset="-122"/>
                </a:rPr>
                <a:t>适用情况:</a:t>
              </a:r>
            </a:p>
          </p:txBody>
        </p:sp>
        <p:pic>
          <p:nvPicPr>
            <p:cNvPr id="76814" name="Picture 3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" y="3744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860" name="Rectangle 36"/>
          <p:cNvSpPr>
            <a:spLocks noChangeArrowheads="1"/>
          </p:cNvSpPr>
          <p:nvPr/>
        </p:nvSpPr>
        <p:spPr bwMode="auto">
          <a:xfrm>
            <a:off x="2794472" y="4752409"/>
            <a:ext cx="3787775" cy="52322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5B5249">
                    <a:lumMod val="50000"/>
                  </a:srgbClr>
                </a:solidFill>
                <a:latin typeface="宋体" pitchFamily="2" charset="-122"/>
              </a:rPr>
              <a:t>元素值</a:t>
            </a:r>
            <a:r>
              <a:rPr lang="en-US" altLang="zh-CN" sz="2800" b="1" dirty="0">
                <a:solidFill>
                  <a:srgbClr val="5B5249">
                    <a:lumMod val="50000"/>
                  </a:srgbClr>
                </a:solidFill>
                <a:latin typeface="宋体" pitchFamily="2" charset="-122"/>
              </a:rPr>
              <a:t>x</a:t>
            </a:r>
            <a:r>
              <a:rPr lang="zh-CN" altLang="en-US" sz="2800" b="1" dirty="0" smtClean="0">
                <a:solidFill>
                  <a:srgbClr val="5B5249">
                    <a:lumMod val="50000"/>
                  </a:srgbClr>
                </a:solidFill>
                <a:latin typeface="宋体" pitchFamily="2" charset="-122"/>
              </a:rPr>
              <a:t>位数很多。 </a:t>
            </a:r>
            <a:endParaRPr lang="zh-CN" altLang="en-US" sz="2800" b="1" dirty="0">
              <a:solidFill>
                <a:srgbClr val="5B5249">
                  <a:lumMod val="50000"/>
                </a:srgbClr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81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4706937" cy="10398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黑体" pitchFamily="49" charset="-122"/>
              </a:rPr>
              <a:t>冲突处理方法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1042988" y="1989138"/>
            <a:ext cx="4654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常见的冲突处理方法有：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187450" y="3141663"/>
            <a:ext cx="571500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95250" indent="-95250">
              <a:spcBef>
                <a:spcPct val="40000"/>
              </a:spcBef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kumimoji="1"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开放定址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法</a:t>
            </a:r>
            <a:endParaRPr kumimoji="1" lang="zh-CN" altLang="en-US" sz="3200" b="1" dirty="0">
              <a:effectLst>
                <a:outerShdw blurRad="38100" dist="38100" dir="2700000" algn="tl">
                  <a:srgbClr val="C0C0C0"/>
                </a:outerShdw>
              </a:effectLst>
              <a:latin typeface="楷体" pitchFamily="49" charset="-122"/>
              <a:ea typeface="楷体" pitchFamily="49" charset="-122"/>
            </a:endParaRPr>
          </a:p>
          <a:p>
            <a:pPr marL="95250" indent="-95250">
              <a:spcBef>
                <a:spcPct val="40000"/>
              </a:spcBef>
              <a:buClr>
                <a:srgbClr val="FF3300"/>
              </a:buClr>
              <a:buFont typeface="Wingdings" pitchFamily="2" charset="2"/>
              <a:buChar char="Ø"/>
              <a:defRPr/>
            </a:pP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 链地址法</a:t>
            </a:r>
            <a:r>
              <a:rPr kumimoji="1" lang="zh-CN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（链接法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</a:rPr>
              <a:t>）</a:t>
            </a:r>
            <a:r>
              <a:rPr kumimoji="1"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95250" indent="-95250">
              <a:spcBef>
                <a:spcPct val="40000"/>
              </a:spcBef>
              <a:defRPr/>
            </a:pPr>
            <a:endParaRPr kumimoji="1"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282454" y="836712"/>
            <a:ext cx="5538018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dirty="0" smtClean="0">
                <a:solidFill>
                  <a:srgbClr val="A50021"/>
                </a:solidFill>
                <a:ea typeface="楷体_GB2312" pitchFamily="49" charset="-122"/>
              </a:rPr>
              <a:t>：</a:t>
            </a:r>
            <a:r>
              <a:rPr lang="en-US" altLang="zh-CN" dirty="0" smtClean="0">
                <a:ea typeface="楷体_GB2312" pitchFamily="49" charset="-122"/>
              </a:rPr>
              <a:t>“</a:t>
            </a:r>
            <a:r>
              <a:rPr lang="zh-CN" altLang="en-US" dirty="0" smtClean="0">
                <a:ea typeface="楷体_GB2312" pitchFamily="49" charset="-122"/>
              </a:rPr>
              <a:t>处理冲突” 的实际含义是：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</a:rPr>
              <a:t>为产生冲突的元素寻找下一个散列地址。</a:t>
            </a:r>
            <a:endParaRPr lang="zh-CN" altLang="en-US" dirty="0">
              <a:solidFill>
                <a:srgbClr val="0000FF"/>
              </a:solidFill>
              <a:ea typeface="楷体_GB2312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4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7" grpId="0" autoUpdateAnimBg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788988" y="789781"/>
            <a:ext cx="74554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处理冲突的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方法</a:t>
            </a: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Times New Roman"/>
                <a:ea typeface="宋体" pitchFamily="2" charset="-122"/>
              </a:rPr>
              <a:t>——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itchFamily="2" charset="-122"/>
              </a:rPr>
              <a:t>开放</a:t>
            </a:r>
            <a:r>
              <a:rPr lang="zh-CN" altLang="en-US" sz="3200" b="1" dirty="0">
                <a:solidFill>
                  <a:srgbClr val="FF0000"/>
                </a:solidFill>
                <a:ea typeface="宋体" pitchFamily="2" charset="-122"/>
              </a:rPr>
              <a:t>定址法</a:t>
            </a:r>
            <a:endParaRPr lang="en-US" altLang="zh-CN" sz="3200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395536" y="1484784"/>
            <a:ext cx="8461375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开放定址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法的思路是：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由元素值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得到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的散列地址一旦产生了冲突，就去寻找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下一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个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散列地址。 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44760" y="3212976"/>
            <a:ext cx="8162925" cy="321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基本方法（分插入还是查找）：</a:t>
            </a:r>
          </a:p>
          <a:p>
            <a:pPr lvl="0" algn="just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Ø"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当发生冲突时，反复用某种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</a:rPr>
              <a:t>探测的方法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在散列表中寻找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charset="-122"/>
              </a:rPr>
              <a:t>下一个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宋体" charset="-122"/>
              </a:rPr>
              <a:t>散</a:t>
            </a:r>
            <a:r>
              <a:rPr lang="zh-CN" altLang="en-US" sz="2800" b="1" kern="0" dirty="0" smtClean="0">
                <a:solidFill>
                  <a:sysClr val="windowText" lastClr="000000"/>
                </a:solidFill>
                <a:latin typeface="宋体" charset="-122"/>
              </a:rPr>
              <a:t>列地址</a:t>
            </a:r>
            <a:endParaRPr lang="en-US" altLang="zh-CN" sz="2800" b="1" kern="0" dirty="0" smtClean="0">
              <a:solidFill>
                <a:sysClr val="windowText" lastClr="000000"/>
              </a:solidFill>
              <a:latin typeface="宋体" charset="-122"/>
            </a:endParaRPr>
          </a:p>
          <a:p>
            <a:pPr lvl="0" algn="just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Ø"/>
            </a:pPr>
            <a:r>
              <a:rPr lang="zh-CN" altLang="en-US" sz="2800" b="1" kern="0" dirty="0" smtClean="0">
                <a:solidFill>
                  <a:sysClr val="windowText" lastClr="000000"/>
                </a:solidFill>
                <a:latin typeface="宋体" charset="-122"/>
              </a:rPr>
              <a:t>如果是插入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，遇到空白位置即可进行插入　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charset="-122"/>
            </a:endParaRPr>
          </a:p>
          <a:p>
            <a:pPr lvl="0" algn="just">
              <a:spcBef>
                <a:spcPct val="20000"/>
              </a:spcBef>
              <a:buClr>
                <a:srgbClr val="3333CC"/>
              </a:buClr>
              <a:buSzPct val="60000"/>
              <a:buFont typeface="Wingdings" pitchFamily="2" charset="2"/>
              <a:buChar char="Ø"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如果是查找，反复直至找到要查找的元素（查找成功）</a:t>
            </a:r>
            <a:r>
              <a:rPr lang="zh-CN" altLang="en-US" sz="2800" b="1" kern="0" dirty="0">
                <a:solidFill>
                  <a:sysClr val="windowText" lastClr="000000"/>
                </a:solidFill>
                <a:latin typeface="宋体" charset="-122"/>
              </a:rPr>
              <a:t>。若探测到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空白位置，表示查找失败</a:t>
            </a:r>
            <a:r>
              <a:rPr lang="zh-CN" altLang="en-US" sz="2800" b="1" kern="0" dirty="0">
                <a:solidFill>
                  <a:sysClr val="windowText" lastClr="000000"/>
                </a:solidFill>
              </a:rPr>
              <a:t>。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93797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788988" y="789781"/>
            <a:ext cx="745542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处理冲突的</a:t>
            </a:r>
            <a:r>
              <a:rPr lang="zh-CN" altLang="en-US" sz="3200" b="1" dirty="0" smtClean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方法</a:t>
            </a:r>
            <a:r>
              <a:rPr lang="en-US" altLang="zh-CN" sz="3200" b="1" dirty="0" smtClean="0">
                <a:solidFill>
                  <a:schemeClr val="tx1">
                    <a:lumMod val="50000"/>
                  </a:schemeClr>
                </a:solidFill>
                <a:latin typeface="Times New Roman"/>
                <a:ea typeface="宋体" pitchFamily="2" charset="-122"/>
              </a:rPr>
              <a:t>——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itchFamily="2" charset="-122"/>
              </a:rPr>
              <a:t>开放</a:t>
            </a:r>
            <a:r>
              <a:rPr lang="zh-CN" altLang="en-US" sz="3200" b="1" dirty="0">
                <a:solidFill>
                  <a:srgbClr val="FF0000"/>
                </a:solidFill>
                <a:ea typeface="宋体" pitchFamily="2" charset="-122"/>
              </a:rPr>
              <a:t>定址法</a:t>
            </a:r>
            <a:endParaRPr lang="en-US" altLang="zh-CN" sz="3200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395536" y="1484784"/>
            <a:ext cx="8461375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开放定址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法的思路是：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由元素值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得到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的散列地址一旦产生了冲突，就去寻找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下一</a:t>
            </a:r>
            <a:r>
              <a:rPr lang="zh-CN" altLang="en-US" sz="2800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个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散列地址。 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2288" y="3249613"/>
            <a:ext cx="6248400" cy="522287"/>
            <a:chOff x="384" y="3168"/>
            <a:chExt cx="3936" cy="329"/>
          </a:xfrm>
        </p:grpSpPr>
        <p:sp>
          <p:nvSpPr>
            <p:cNvPr id="77831" name="Text Box 6"/>
            <p:cNvSpPr txBox="1">
              <a:spLocks noChangeArrowheads="1"/>
            </p:cNvSpPr>
            <p:nvPr/>
          </p:nvSpPr>
          <p:spPr bwMode="auto">
            <a:xfrm>
              <a:off x="672" y="3168"/>
              <a:ext cx="36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如何寻找下一</a:t>
              </a:r>
              <a:r>
                <a:rPr lang="zh-CN" altLang="en-US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个散</a:t>
              </a: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列地址?</a:t>
              </a:r>
            </a:p>
          </p:txBody>
        </p:sp>
        <p:pic>
          <p:nvPicPr>
            <p:cNvPr id="77832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168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3720" name="Text Box 1080"/>
          <p:cNvSpPr txBox="1">
            <a:spLocks noChangeArrowheads="1"/>
          </p:cNvSpPr>
          <p:nvPr/>
        </p:nvSpPr>
        <p:spPr bwMode="auto">
          <a:xfrm>
            <a:off x="611188" y="4014788"/>
            <a:ext cx="4951412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）线性探测法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）平方探测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法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）随机探测法</a:t>
            </a:r>
          </a:p>
        </p:txBody>
      </p:sp>
    </p:spTree>
    <p:extLst>
      <p:ext uri="{BB962C8B-B14F-4D97-AF65-F5344CB8AC3E}">
        <p14:creationId xmlns:p14="http://schemas.microsoft.com/office/powerpoint/2010/main" val="107838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187624" y="836712"/>
            <a:ext cx="5334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线性探测法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385763" y="1556792"/>
            <a:ext cx="8153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当发生冲突时，从冲突位置的下一个位置起，依次寻找空的散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列地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址（假设是插入情况）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2" name="Text Box 6"/>
          <p:cNvSpPr txBox="1">
            <a:spLocks noChangeArrowheads="1"/>
          </p:cNvSpPr>
          <p:nvPr/>
        </p:nvSpPr>
        <p:spPr bwMode="auto">
          <a:xfrm>
            <a:off x="566738" y="2726780"/>
            <a:ext cx="80772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对于元素值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x，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设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闭散列表的长度为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则发生冲突时，寻找下一个散列地址的公式为：</a:t>
            </a: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    H</a:t>
            </a:r>
            <a:r>
              <a:rPr lang="en-US" altLang="zh-CN" sz="2800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%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=1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854" name="Text Box 8"/>
          <p:cNvSpPr txBox="1">
            <a:spLocks noChangeArrowheads="1"/>
          </p:cNvSpPr>
          <p:nvPr/>
        </p:nvSpPr>
        <p:spPr bwMode="auto">
          <a:xfrm>
            <a:off x="566738" y="4887367"/>
            <a:ext cx="792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用开放定址法处理冲突得到的散列表叫</a:t>
            </a: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闭散列表</a:t>
            </a:r>
            <a:r>
              <a:rPr lang="zh-CN" altLang="en-US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2607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/>
          <p:cNvSpPr txBox="1">
            <a:spLocks noChangeArrowheads="1"/>
          </p:cNvSpPr>
          <p:nvPr/>
        </p:nvSpPr>
        <p:spPr bwMode="auto">
          <a:xfrm>
            <a:off x="347663" y="1250578"/>
            <a:ext cx="841533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例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：数据元素集合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 {47, 7, 29, 11, 16, 92, 22, 8, 3}，散列表表长为11，散列函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数为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mod 11</a:t>
            </a:r>
            <a:r>
              <a:rPr lang="en-US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用线性探测法处理冲突，则散列表为：</a:t>
            </a:r>
            <a:endParaRPr lang="zh-CN" altLang="en-US" sz="28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6512" name="Text Box 16"/>
          <p:cNvSpPr txBox="1">
            <a:spLocks noChangeArrowheads="1"/>
          </p:cNvSpPr>
          <p:nvPr/>
        </p:nvSpPr>
        <p:spPr bwMode="auto">
          <a:xfrm>
            <a:off x="3203575" y="3415928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CC66"/>
                </a:solidFill>
                <a:latin typeface="Times New Roman" pitchFamily="18" charset="0"/>
                <a:ea typeface="宋体" pitchFamily="2" charset="-122"/>
              </a:rPr>
              <a:t>47</a:t>
            </a:r>
          </a:p>
        </p:txBody>
      </p:sp>
      <p:sp>
        <p:nvSpPr>
          <p:cNvPr id="106513" name="Text Box 17"/>
          <p:cNvSpPr txBox="1">
            <a:spLocks noChangeArrowheads="1"/>
          </p:cNvSpPr>
          <p:nvPr/>
        </p:nvSpPr>
        <p:spPr bwMode="auto">
          <a:xfrm>
            <a:off x="6035675" y="3390528"/>
            <a:ext cx="228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CC66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</p:txBody>
      </p:sp>
      <p:sp>
        <p:nvSpPr>
          <p:cNvPr id="106514" name="Text Box 18"/>
          <p:cNvSpPr txBox="1">
            <a:spLocks noChangeArrowheads="1"/>
          </p:cNvSpPr>
          <p:nvPr/>
        </p:nvSpPr>
        <p:spPr bwMode="auto">
          <a:xfrm>
            <a:off x="5934075" y="3914403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CC66"/>
                </a:solidFill>
                <a:latin typeface="Times New Roman" pitchFamily="18" charset="0"/>
                <a:ea typeface="宋体" pitchFamily="2" charset="-122"/>
              </a:rPr>
              <a:t>29</a:t>
            </a:r>
          </a:p>
        </p:txBody>
      </p:sp>
      <p:sp>
        <p:nvSpPr>
          <p:cNvPr id="106515" name="Text Box 19"/>
          <p:cNvSpPr txBox="1">
            <a:spLocks noChangeArrowheads="1"/>
          </p:cNvSpPr>
          <p:nvPr/>
        </p:nvSpPr>
        <p:spPr bwMode="auto">
          <a:xfrm>
            <a:off x="1171575" y="3390528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CC66"/>
                </a:solidFill>
                <a:latin typeface="Times New Roman" pitchFamily="18" charset="0"/>
                <a:ea typeface="宋体" pitchFamily="2" charset="-122"/>
              </a:rPr>
              <a:t>11</a:t>
            </a:r>
          </a:p>
        </p:txBody>
      </p: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4587875" y="3403228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CC66"/>
                </a:solidFill>
                <a:latin typeface="Times New Roman" pitchFamily="18" charset="0"/>
                <a:ea typeface="宋体" pitchFamily="2" charset="-122"/>
              </a:rPr>
              <a:t>16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3897313" y="3411166"/>
            <a:ext cx="45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CC66"/>
                </a:solidFill>
                <a:latin typeface="Times New Roman" pitchFamily="18" charset="0"/>
                <a:ea typeface="宋体" pitchFamily="2" charset="-122"/>
              </a:rPr>
              <a:t>92</a:t>
            </a: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6642100" y="3411166"/>
            <a:ext cx="457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29</a:t>
            </a:r>
          </a:p>
        </p:txBody>
      </p:sp>
      <p:sp>
        <p:nvSpPr>
          <p:cNvPr id="106519" name="Text Box 23"/>
          <p:cNvSpPr txBox="1">
            <a:spLocks noChangeArrowheads="1"/>
          </p:cNvSpPr>
          <p:nvPr/>
        </p:nvSpPr>
        <p:spPr bwMode="auto">
          <a:xfrm>
            <a:off x="1133475" y="3914403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CC66"/>
                </a:solidFill>
                <a:latin typeface="Times New Roman" pitchFamily="18" charset="0"/>
                <a:ea typeface="宋体" pitchFamily="2" charset="-122"/>
              </a:rPr>
              <a:t>22</a:t>
            </a:r>
          </a:p>
        </p:txBody>
      </p:sp>
      <p:sp>
        <p:nvSpPr>
          <p:cNvPr id="106520" name="Text Box 24"/>
          <p:cNvSpPr txBox="1">
            <a:spLocks noChangeArrowheads="1"/>
          </p:cNvSpPr>
          <p:nvPr/>
        </p:nvSpPr>
        <p:spPr bwMode="auto">
          <a:xfrm>
            <a:off x="1819275" y="3390528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22</a:t>
            </a:r>
          </a:p>
        </p:txBody>
      </p:sp>
      <p:sp>
        <p:nvSpPr>
          <p:cNvPr id="106521" name="Text Box 25"/>
          <p:cNvSpPr txBox="1">
            <a:spLocks noChangeArrowheads="1"/>
          </p:cNvSpPr>
          <p:nvPr/>
        </p:nvSpPr>
        <p:spPr bwMode="auto">
          <a:xfrm>
            <a:off x="6696075" y="3914403"/>
            <a:ext cx="228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CC66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106524" name="Text Box 28"/>
          <p:cNvSpPr txBox="1">
            <a:spLocks noChangeArrowheads="1"/>
          </p:cNvSpPr>
          <p:nvPr/>
        </p:nvSpPr>
        <p:spPr bwMode="auto">
          <a:xfrm>
            <a:off x="7381875" y="3390528"/>
            <a:ext cx="228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</p:txBody>
      </p:sp>
      <p:sp>
        <p:nvSpPr>
          <p:cNvPr id="106525" name="Text Box 29"/>
          <p:cNvSpPr txBox="1">
            <a:spLocks noChangeArrowheads="1"/>
          </p:cNvSpPr>
          <p:nvPr/>
        </p:nvSpPr>
        <p:spPr bwMode="auto">
          <a:xfrm>
            <a:off x="3267075" y="3914403"/>
            <a:ext cx="228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00CC66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106526" name="Text Box 30"/>
          <p:cNvSpPr txBox="1">
            <a:spLocks noChangeArrowheads="1"/>
          </p:cNvSpPr>
          <p:nvPr/>
        </p:nvSpPr>
        <p:spPr bwMode="auto">
          <a:xfrm>
            <a:off x="3952875" y="3912816"/>
            <a:ext cx="228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106527" name="Text Box 31"/>
          <p:cNvSpPr txBox="1">
            <a:spLocks noChangeArrowheads="1"/>
          </p:cNvSpPr>
          <p:nvPr/>
        </p:nvSpPr>
        <p:spPr bwMode="auto">
          <a:xfrm>
            <a:off x="4673600" y="3936628"/>
            <a:ext cx="228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106528" name="Text Box 32"/>
          <p:cNvSpPr txBox="1">
            <a:spLocks noChangeArrowheads="1"/>
          </p:cNvSpPr>
          <p:nvPr/>
        </p:nvSpPr>
        <p:spPr bwMode="auto">
          <a:xfrm>
            <a:off x="5324475" y="3404816"/>
            <a:ext cx="228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3</a:t>
            </a:r>
          </a:p>
        </p:txBody>
      </p:sp>
      <p:sp>
        <p:nvSpPr>
          <p:cNvPr id="79892" name="Text Box 39"/>
          <p:cNvSpPr txBox="1">
            <a:spLocks noChangeArrowheads="1"/>
          </p:cNvSpPr>
          <p:nvPr/>
        </p:nvSpPr>
        <p:spPr bwMode="auto">
          <a:xfrm>
            <a:off x="600075" y="736228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线性探测法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993775" y="2869828"/>
            <a:ext cx="7539038" cy="1008063"/>
            <a:chOff x="626" y="2216"/>
            <a:chExt cx="4749" cy="635"/>
          </a:xfrm>
        </p:grpSpPr>
        <p:grpSp>
          <p:nvGrpSpPr>
            <p:cNvPr id="79894" name="Group 4"/>
            <p:cNvGrpSpPr>
              <a:grpSpLocks/>
            </p:cNvGrpSpPr>
            <p:nvPr/>
          </p:nvGrpSpPr>
          <p:grpSpPr bwMode="auto">
            <a:xfrm>
              <a:off x="626" y="2536"/>
              <a:ext cx="4320" cy="312"/>
              <a:chOff x="624" y="3264"/>
              <a:chExt cx="4320" cy="312"/>
            </a:xfrm>
          </p:grpSpPr>
          <p:sp>
            <p:nvSpPr>
              <p:cNvPr id="79897" name="Text Box 5"/>
              <p:cNvSpPr txBox="1">
                <a:spLocks noChangeArrowheads="1"/>
              </p:cNvSpPr>
              <p:nvPr/>
            </p:nvSpPr>
            <p:spPr bwMode="auto">
              <a:xfrm>
                <a:off x="624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9898" name="Text Box 6"/>
              <p:cNvSpPr txBox="1">
                <a:spLocks noChangeArrowheads="1"/>
              </p:cNvSpPr>
              <p:nvPr/>
            </p:nvSpPr>
            <p:spPr bwMode="auto">
              <a:xfrm>
                <a:off x="1056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9899" name="Text Box 7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9900" name="Text Box 8"/>
              <p:cNvSpPr txBox="1">
                <a:spLocks noChangeArrowheads="1"/>
              </p:cNvSpPr>
              <p:nvPr/>
            </p:nvSpPr>
            <p:spPr bwMode="auto">
              <a:xfrm>
                <a:off x="1920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9901" name="Text Box 9"/>
              <p:cNvSpPr txBox="1">
                <a:spLocks noChangeArrowheads="1"/>
              </p:cNvSpPr>
              <p:nvPr/>
            </p:nvSpPr>
            <p:spPr bwMode="auto">
              <a:xfrm>
                <a:off x="2352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9902" name="Text Box 10"/>
              <p:cNvSpPr txBox="1">
                <a:spLocks noChangeArrowheads="1"/>
              </p:cNvSpPr>
              <p:nvPr/>
            </p:nvSpPr>
            <p:spPr bwMode="auto">
              <a:xfrm>
                <a:off x="2784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9903" name="Text Box 11"/>
              <p:cNvSpPr txBox="1">
                <a:spLocks noChangeArrowheads="1"/>
              </p:cNvSpPr>
              <p:nvPr/>
            </p:nvSpPr>
            <p:spPr bwMode="auto">
              <a:xfrm>
                <a:off x="3216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9904" name="Text Box 12"/>
              <p:cNvSpPr txBox="1">
                <a:spLocks noChangeArrowheads="1"/>
              </p:cNvSpPr>
              <p:nvPr/>
            </p:nvSpPr>
            <p:spPr bwMode="auto">
              <a:xfrm>
                <a:off x="3648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9905" name="Text Box 13"/>
              <p:cNvSpPr txBox="1">
                <a:spLocks noChangeArrowheads="1"/>
              </p:cNvSpPr>
              <p:nvPr/>
            </p:nvSpPr>
            <p:spPr bwMode="auto">
              <a:xfrm>
                <a:off x="4080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9906" name="Text Box 14"/>
              <p:cNvSpPr txBox="1">
                <a:spLocks noChangeArrowheads="1"/>
              </p:cNvSpPr>
              <p:nvPr/>
            </p:nvSpPr>
            <p:spPr bwMode="auto">
              <a:xfrm>
                <a:off x="4512" y="3264"/>
                <a:ext cx="432" cy="31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endParaRPr lang="zh-CN" altLang="en-US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9895" name="Text Box 15"/>
            <p:cNvSpPr txBox="1">
              <a:spLocks noChangeArrowheads="1"/>
            </p:cNvSpPr>
            <p:nvPr/>
          </p:nvSpPr>
          <p:spPr bwMode="auto">
            <a:xfrm>
              <a:off x="626" y="2216"/>
              <a:ext cx="47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 0     1      2      3      4      5     6      7     8      9     </a:t>
              </a:r>
              <a:r>
                <a: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79896" name="Text Box 41"/>
            <p:cNvSpPr txBox="1">
              <a:spLocks noChangeArrowheads="1"/>
            </p:cNvSpPr>
            <p:nvPr/>
          </p:nvSpPr>
          <p:spPr bwMode="auto">
            <a:xfrm>
              <a:off x="4950" y="2539"/>
              <a:ext cx="425" cy="31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eaLnBrk="1" hangingPunct="1"/>
              <a:endParaRPr lang="zh-CN" altLang="en-US" sz="2400"/>
            </a:p>
          </p:txBody>
        </p:sp>
      </p:grpSp>
      <p:sp>
        <p:nvSpPr>
          <p:cNvPr id="3" name="矩形 2"/>
          <p:cNvSpPr/>
          <p:nvPr/>
        </p:nvSpPr>
        <p:spPr>
          <a:xfrm>
            <a:off x="1374775" y="4809985"/>
            <a:ext cx="682069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)＋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%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=1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63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6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0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12" grpId="0" autoUpdateAnimBg="0"/>
      <p:bldP spid="106513" grpId="0" autoUpdateAnimBg="0"/>
      <p:bldP spid="106514" grpId="0" autoUpdateAnimBg="0"/>
      <p:bldP spid="106515" grpId="0" autoUpdateAnimBg="0"/>
      <p:bldP spid="106516" grpId="0" autoUpdateAnimBg="0"/>
      <p:bldP spid="106517" grpId="0" autoUpdateAnimBg="0"/>
      <p:bldP spid="106518" grpId="0" autoUpdateAnimBg="0"/>
      <p:bldP spid="106519" grpId="0" autoUpdateAnimBg="0"/>
      <p:bldP spid="106520" grpId="0" autoUpdateAnimBg="0"/>
      <p:bldP spid="106521" grpId="0" autoUpdateAnimBg="0"/>
      <p:bldP spid="106524" grpId="0" autoUpdateAnimBg="0"/>
      <p:bldP spid="106525" grpId="0" autoUpdateAnimBg="0"/>
      <p:bldP spid="106526" grpId="0" autoUpdateAnimBg="0"/>
      <p:bldP spid="106527" grpId="0" autoUpdateAnimBg="0"/>
      <p:bldP spid="10652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31" name="Text Box 35"/>
          <p:cNvSpPr txBox="1">
            <a:spLocks noChangeArrowheads="1"/>
          </p:cNvSpPr>
          <p:nvPr/>
        </p:nvSpPr>
        <p:spPr bwMode="auto">
          <a:xfrm>
            <a:off x="605240" y="4365104"/>
            <a:ext cx="8280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宋体" pitchFamily="2" charset="-122"/>
                <a:ea typeface="宋体" pitchFamily="2" charset="-122"/>
              </a:rPr>
              <a:t>堆积：</a:t>
            </a:r>
            <a:r>
              <a:rPr lang="zh-CN" altLang="en-US" sz="2800" dirty="0">
                <a:solidFill>
                  <a:srgbClr val="5B5249"/>
                </a:solidFill>
                <a:latin typeface="Times New Roman" pitchFamily="18" charset="0"/>
                <a:ea typeface="宋体" pitchFamily="2" charset="-122"/>
              </a:rPr>
              <a:t>在处理冲突的过程中出现的</a:t>
            </a: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非同义词</a:t>
            </a:r>
            <a:r>
              <a:rPr lang="zh-CN" altLang="en-US" sz="2800" dirty="0">
                <a:solidFill>
                  <a:srgbClr val="5B5249"/>
                </a:solidFill>
                <a:latin typeface="Times New Roman" pitchFamily="18" charset="0"/>
                <a:ea typeface="宋体" pitchFamily="2" charset="-122"/>
              </a:rPr>
              <a:t>之间对</a:t>
            </a:r>
            <a:r>
              <a:rPr lang="zh-CN" altLang="en-US" sz="2800" dirty="0">
                <a:solidFill>
                  <a:srgbClr val="5B5249"/>
                </a:solidFill>
                <a:latin typeface="宋体" pitchFamily="2" charset="-122"/>
                <a:ea typeface="宋体" pitchFamily="2" charset="-122"/>
              </a:rPr>
              <a:t>同一个散列地址争夺的现象</a:t>
            </a:r>
            <a:r>
              <a:rPr lang="zh-CN" altLang="en-US" sz="2800" dirty="0">
                <a:solidFill>
                  <a:srgbClr val="5B5249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79892" name="Text Box 39"/>
          <p:cNvSpPr txBox="1">
            <a:spLocks noChangeArrowheads="1"/>
          </p:cNvSpPr>
          <p:nvPr/>
        </p:nvSpPr>
        <p:spPr bwMode="auto">
          <a:xfrm>
            <a:off x="581758" y="731465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线性探测法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1412776"/>
            <a:ext cx="662473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i="1" dirty="0">
                <a:solidFill>
                  <a:srgbClr val="FF0000"/>
                </a:solidFill>
              </a:rPr>
              <a:t>H</a:t>
            </a:r>
            <a:r>
              <a:rPr lang="en-US" altLang="zh-CN" sz="2800" i="1" baseline="-30000" dirty="0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H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)＋</a:t>
            </a:r>
            <a:r>
              <a:rPr lang="en-US" altLang="zh-CN" sz="2800" i="1" dirty="0">
                <a:solidFill>
                  <a:srgbClr val="FF0000"/>
                </a:solidFill>
              </a:rPr>
              <a:t>d</a:t>
            </a:r>
            <a:r>
              <a:rPr lang="en-US" altLang="zh-CN" sz="2800" i="1" baseline="-30000" dirty="0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</a:rPr>
              <a:t> % </a:t>
            </a:r>
            <a:r>
              <a:rPr lang="en-US" altLang="zh-CN" sz="2800" i="1" dirty="0">
                <a:solidFill>
                  <a:srgbClr val="FF0000"/>
                </a:solidFill>
              </a:rPr>
              <a:t>m</a:t>
            </a:r>
            <a:r>
              <a:rPr lang="en-US" altLang="zh-CN" sz="2800" dirty="0">
                <a:solidFill>
                  <a:srgbClr val="FF0000"/>
                </a:solidFill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</a:rPr>
              <a:t>d</a:t>
            </a:r>
            <a:r>
              <a:rPr lang="en-US" altLang="zh-CN" sz="2800" i="1" baseline="-30000" dirty="0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=1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</a:rPr>
              <a:t>…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</a:rPr>
              <a:t>m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-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</a:rPr>
              <a:t>）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5" name="Text Box 62"/>
          <p:cNvSpPr txBox="1">
            <a:spLocks noChangeArrowheads="1"/>
          </p:cNvSpPr>
          <p:nvPr/>
        </p:nvSpPr>
        <p:spPr bwMode="auto">
          <a:xfrm>
            <a:off x="547923" y="2204864"/>
            <a:ext cx="841190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线性探测的特点：</a:t>
            </a:r>
            <a:endParaRPr kumimoji="1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 charset="-122"/>
            </a:endParaRPr>
          </a:p>
          <a:p>
            <a:pPr lvl="0" algn="just" eaLnBrk="1" hangingPunct="1"/>
            <a:r>
              <a:rPr lang="zh-CN" altLang="en-US" sz="2800" b="1" kern="0" dirty="0">
                <a:solidFill>
                  <a:srgbClr val="000000"/>
                </a:solidFill>
                <a:latin typeface="宋体" charset="-122"/>
              </a:rPr>
              <a:t>增量的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宋体" charset="-122"/>
              </a:rPr>
              <a:t>“步长”</a:t>
            </a:r>
            <a:r>
              <a:rPr lang="en-US" altLang="zh-CN" sz="2800" b="1" kern="0" dirty="0">
                <a:solidFill>
                  <a:srgbClr val="000000"/>
                </a:solidFill>
                <a:latin typeface="宋体" charset="-122"/>
              </a:rPr>
              <a:t> d</a:t>
            </a:r>
            <a:r>
              <a:rPr lang="en-US" altLang="zh-CN" sz="2800" b="1" kern="0" baseline="-25000" dirty="0">
                <a:solidFill>
                  <a:srgbClr val="000000"/>
                </a:solidFill>
                <a:latin typeface="宋体" charset="-122"/>
              </a:rPr>
              <a:t>i</a:t>
            </a:r>
            <a:r>
              <a:rPr lang="zh-CN" altLang="en-US" sz="2800" b="1" kern="0" dirty="0" smtClean="0">
                <a:solidFill>
                  <a:srgbClr val="000000"/>
                </a:solidFill>
                <a:latin typeface="宋体" charset="-122"/>
              </a:rPr>
              <a:t>为</a:t>
            </a:r>
            <a:r>
              <a:rPr lang="en-US" altLang="zh-CN" sz="2800" b="1" kern="0" dirty="0" smtClean="0">
                <a:solidFill>
                  <a:srgbClr val="000000"/>
                </a:solidFill>
                <a:latin typeface="宋体" charset="-122"/>
              </a:rPr>
              <a:t>1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优点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：简单，冲突时，可循环一圈寻找空单元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缺点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：易产生堆积现象，增加“冲突链”长度</a:t>
            </a:r>
          </a:p>
        </p:txBody>
      </p:sp>
    </p:spTree>
    <p:extLst>
      <p:ext uri="{BB962C8B-B14F-4D97-AF65-F5344CB8AC3E}">
        <p14:creationId xmlns:p14="http://schemas.microsoft.com/office/powerpoint/2010/main" val="63437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1328738" y="1292225"/>
            <a:ext cx="7135812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方法一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d</a:t>
            </a:r>
            <a:r>
              <a:rPr kumimoji="1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=i</a:t>
            </a:r>
            <a:r>
              <a:rPr kumimoji="1" lang="en-US" altLang="zh-CN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h</a:t>
            </a:r>
            <a:r>
              <a:rPr kumimoji="1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=(h</a:t>
            </a:r>
            <a:r>
              <a:rPr kumimoji="1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0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+ d</a:t>
            </a:r>
            <a:r>
              <a:rPr kumimoji="1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)mod 18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散列表，开始为空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[ m=18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hash(x)=x mod 17 ]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输入序列：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57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75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108 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1600" y="2564904"/>
            <a:ext cx="8909050" cy="698500"/>
            <a:chOff x="64" y="2200"/>
            <a:chExt cx="5612" cy="440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6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7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4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3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1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8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9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6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4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5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3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40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1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6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4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2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30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1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8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6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7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4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5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2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3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1790700" y="5194300"/>
            <a:ext cx="426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下面演示具体构造过程！</a:t>
            </a:r>
          </a:p>
        </p:txBody>
      </p: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1676400" y="2946400"/>
            <a:ext cx="6261100" cy="1700213"/>
            <a:chOff x="1056" y="1856"/>
            <a:chExt cx="3944" cy="1071"/>
          </a:xfrm>
        </p:grpSpPr>
        <p:sp>
          <p:nvSpPr>
            <p:cNvPr id="60" name="Text Box 62"/>
            <p:cNvSpPr txBox="1">
              <a:spLocks noChangeArrowheads="1"/>
            </p:cNvSpPr>
            <p:nvPr/>
          </p:nvSpPr>
          <p:spPr bwMode="auto">
            <a:xfrm>
              <a:off x="1056" y="2600"/>
              <a:ext cx="2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最终散列存储结果如上所示</a:t>
              </a:r>
            </a:p>
          </p:txBody>
        </p:sp>
        <p:grpSp>
          <p:nvGrpSpPr>
            <p:cNvPr id="61" name="Group 63"/>
            <p:cNvGrpSpPr>
              <a:grpSpLocks/>
            </p:cNvGrpSpPr>
            <p:nvPr/>
          </p:nvGrpSpPr>
          <p:grpSpPr bwMode="auto">
            <a:xfrm>
              <a:off x="2014" y="1856"/>
              <a:ext cx="2986" cy="168"/>
              <a:chOff x="2014" y="1856"/>
              <a:chExt cx="2986" cy="168"/>
            </a:xfrm>
          </p:grpSpPr>
          <p:sp>
            <p:nvSpPr>
              <p:cNvPr id="62" name="Rectangle 64"/>
              <p:cNvSpPr>
                <a:spLocks noChangeArrowheads="1"/>
              </p:cNvSpPr>
              <p:nvPr/>
            </p:nvSpPr>
            <p:spPr bwMode="auto">
              <a:xfrm>
                <a:off x="3240" y="1856"/>
                <a:ext cx="216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91</a:t>
                </a:r>
              </a:p>
            </p:txBody>
          </p:sp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332" y="1856"/>
                <a:ext cx="160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75</a:t>
                </a:r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auto">
              <a:xfrm>
                <a:off x="2014" y="1856"/>
                <a:ext cx="184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57</a:t>
                </a:r>
              </a:p>
            </p:txBody>
          </p:sp>
          <p:sp>
            <p:nvSpPr>
              <p:cNvPr id="65" name="Rectangle 67"/>
              <p:cNvSpPr>
                <a:spLocks noChangeArrowheads="1"/>
              </p:cNvSpPr>
              <p:nvPr/>
            </p:nvSpPr>
            <p:spPr bwMode="auto">
              <a:xfrm>
                <a:off x="4816" y="1856"/>
                <a:ext cx="184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108</a:t>
                </a:r>
              </a:p>
            </p:txBody>
          </p:sp>
        </p:grpSp>
      </p:grpSp>
      <p:sp>
        <p:nvSpPr>
          <p:cNvPr id="66" name="Rectangle 2"/>
          <p:cNvSpPr>
            <a:spLocks noChangeArrowheads="1"/>
          </p:cNvSpPr>
          <p:nvPr/>
        </p:nvSpPr>
        <p:spPr bwMode="auto">
          <a:xfrm>
            <a:off x="865065" y="548680"/>
            <a:ext cx="68278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ea typeface="黑体" pitchFamily="2" charset="-122"/>
              </a:rPr>
              <a:t>平方探测 </a:t>
            </a:r>
          </a:p>
        </p:txBody>
      </p:sp>
    </p:spTree>
    <p:extLst>
      <p:ext uri="{BB962C8B-B14F-4D97-AF65-F5344CB8AC3E}">
        <p14:creationId xmlns:p14="http://schemas.microsoft.com/office/powerpoint/2010/main" val="14003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1600" y="2565400"/>
            <a:ext cx="8909050" cy="698500"/>
            <a:chOff x="64" y="2200"/>
            <a:chExt cx="5612" cy="4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3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7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8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5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6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0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5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4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1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2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29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0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7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8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5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6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3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4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1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3197225" y="2946400"/>
            <a:ext cx="292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57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393700" y="3429000"/>
            <a:ext cx="401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元素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x=57</a:t>
            </a:r>
          </a:p>
        </p:txBody>
      </p:sp>
      <p:sp>
        <p:nvSpPr>
          <p:cNvPr id="59" name="Text Box 62"/>
          <p:cNvSpPr txBox="1">
            <a:spLocks noChangeArrowheads="1"/>
          </p:cNvSpPr>
          <p:nvPr/>
        </p:nvSpPr>
        <p:spPr bwMode="auto">
          <a:xfrm>
            <a:off x="393700" y="4003675"/>
            <a:ext cx="676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散列函数值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hash(x)=6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57=3×17+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393700" y="4579938"/>
            <a:ext cx="6210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插入第一个元素，不冲突</a:t>
            </a: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</p:txBody>
      </p:sp>
      <p:sp>
        <p:nvSpPr>
          <p:cNvPr id="61" name="Text Box 64"/>
          <p:cNvSpPr txBox="1">
            <a:spLocks noChangeArrowheads="1"/>
          </p:cNvSpPr>
          <p:nvPr/>
        </p:nvSpPr>
        <p:spPr bwMode="auto">
          <a:xfrm>
            <a:off x="393700" y="5156200"/>
            <a:ext cx="669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57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的散列地址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，存放在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a[6]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位置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1328738" y="1292225"/>
            <a:ext cx="7135812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方法一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=i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h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=(h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 + d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 )mod 18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散列表，开始为空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[ m=18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hash(x)=x mod 17 ]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altLang="zh-CN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charset="-122"/>
            </a:endParaRP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输入序列：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57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75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91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108 </a:t>
            </a:r>
          </a:p>
        </p:txBody>
      </p:sp>
    </p:spTree>
    <p:extLst>
      <p:ext uri="{BB962C8B-B14F-4D97-AF65-F5344CB8AC3E}">
        <p14:creationId xmlns:p14="http://schemas.microsoft.com/office/powerpoint/2010/main" val="201718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 autoUpdateAnimBg="0" advAuto="2000"/>
      <p:bldP spid="59" grpId="0" autoUpdateAnimBg="0"/>
      <p:bldP spid="60" grpId="0" autoUpdateAnimBg="0"/>
      <p:bldP spid="6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1600" y="2565400"/>
            <a:ext cx="8909050" cy="698500"/>
            <a:chOff x="64" y="2200"/>
            <a:chExt cx="5612" cy="4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3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7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8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5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6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0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5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4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1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2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29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0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7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8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5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6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3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4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1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3197225" y="2946400"/>
            <a:ext cx="292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57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381000" y="3429000"/>
            <a:ext cx="401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元素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x=75</a:t>
            </a:r>
          </a:p>
        </p:txBody>
      </p:sp>
      <p:sp>
        <p:nvSpPr>
          <p:cNvPr id="59" name="Text Box 62"/>
          <p:cNvSpPr txBox="1">
            <a:spLocks noChangeArrowheads="1"/>
          </p:cNvSpPr>
          <p:nvPr/>
        </p:nvSpPr>
        <p:spPr bwMode="auto">
          <a:xfrm>
            <a:off x="381000" y="4003675"/>
            <a:ext cx="676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散列函数值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hash(x)=7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75=4×17+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7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381000" y="4635500"/>
            <a:ext cx="7810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a[7]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为空，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75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的散列地址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=7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，存放在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a[7]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位置</a:t>
            </a:r>
          </a:p>
        </p:txBody>
      </p:sp>
      <p:sp>
        <p:nvSpPr>
          <p:cNvPr id="61" name="Rectangle 64"/>
          <p:cNvSpPr>
            <a:spLocks noChangeArrowheads="1"/>
          </p:cNvSpPr>
          <p:nvPr/>
        </p:nvSpPr>
        <p:spPr bwMode="auto">
          <a:xfrm>
            <a:off x="3702050" y="2946400"/>
            <a:ext cx="25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75</a:t>
            </a: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1328738" y="1292225"/>
            <a:ext cx="7135812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方法一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=i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h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=(h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 + d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 )mod 18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散列表，开始为空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[ m=18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hash(x)=x mod 17 ]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altLang="zh-CN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charset="-122"/>
            </a:endParaRP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输入序列：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57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75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91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108 </a:t>
            </a:r>
          </a:p>
        </p:txBody>
      </p:sp>
    </p:spTree>
    <p:extLst>
      <p:ext uri="{BB962C8B-B14F-4D97-AF65-F5344CB8AC3E}">
        <p14:creationId xmlns:p14="http://schemas.microsoft.com/office/powerpoint/2010/main" val="14922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utoUpdateAnimBg="0"/>
      <p:bldP spid="60" grpId="0" autoUpdateAnimBg="0"/>
      <p:bldP spid="61" grpId="0" build="p" autoUpdateAnimBg="0" advAuto="2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601616" y="1196752"/>
            <a:ext cx="85344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5050"/>
                </a:solidFill>
                <a:latin typeface="Times New Roman" pitchFamily="18" charset="0"/>
                <a:ea typeface="宋体" pitchFamily="2" charset="-122"/>
              </a:rPr>
              <a:t>散</a:t>
            </a:r>
            <a:r>
              <a:rPr lang="zh-CN" altLang="en-US" sz="2800" b="1" dirty="0" smtClean="0">
                <a:solidFill>
                  <a:srgbClr val="FF5050"/>
                </a:solidFill>
                <a:latin typeface="Times New Roman" pitchFamily="18" charset="0"/>
                <a:ea typeface="宋体" pitchFamily="2" charset="-122"/>
              </a:rPr>
              <a:t>列：散列是一种查找方法。</a:t>
            </a:r>
            <a:endParaRPr lang="en-US" altLang="zh-CN" sz="2800" b="1" dirty="0" smtClean="0">
              <a:solidFill>
                <a:srgbClr val="FF5050"/>
              </a:solidFill>
              <a:latin typeface="Times New Roman" pitchFamily="18" charset="0"/>
              <a:ea typeface="宋体" pitchFamily="2" charset="-122"/>
            </a:endParaRPr>
          </a:p>
          <a:p>
            <a:pPr algn="l" eaLnBrk="0" hangingPunct="0">
              <a:spcBef>
                <a:spcPct val="50000"/>
              </a:spcBef>
              <a:defRPr/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散列的基本思想：</a:t>
            </a:r>
            <a:r>
              <a:rPr kumimoji="1" lang="zh-CN" altLang="en-US" sz="2800" b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在数据元素的</a:t>
            </a:r>
            <a:r>
              <a:rPr kumimoji="1" lang="zh-CN" altLang="en-US" sz="2800" b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存储地址和它</a:t>
            </a:r>
            <a:r>
              <a:rPr kumimoji="1" lang="zh-CN" altLang="en-US" sz="2800" b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的值（或关键字域的值）之间</a:t>
            </a:r>
            <a:r>
              <a:rPr kumimoji="1" lang="zh-CN" altLang="en-US" sz="2800" b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建立一个确定的对应关系。这样</a:t>
            </a:r>
            <a:r>
              <a:rPr kumimoji="1" lang="zh-CN" altLang="en-US" sz="2800" b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，在查找时，不经过</a:t>
            </a:r>
            <a:r>
              <a:rPr kumimoji="1" lang="zh-CN" altLang="en-US" sz="2800" b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比较</a:t>
            </a:r>
            <a:r>
              <a:rPr kumimoji="1" lang="zh-CN" altLang="en-US" sz="2800" b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，能够直接得到</a:t>
            </a:r>
            <a:r>
              <a:rPr kumimoji="1" lang="zh-CN" altLang="en-US" sz="2800" b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所</a:t>
            </a:r>
            <a:r>
              <a:rPr kumimoji="1" lang="zh-CN" altLang="en-US" sz="2800" b="1" dirty="0" smtClean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查数据元素的位置的查找</a:t>
            </a:r>
            <a:r>
              <a:rPr kumimoji="1" lang="zh-CN" altLang="en-US" sz="2800" b="1" dirty="0">
                <a:solidFill>
                  <a:srgbClr val="003366"/>
                </a:solidFill>
                <a:latin typeface="Times New Roman" pitchFamily="18" charset="0"/>
                <a:ea typeface="宋体" pitchFamily="2" charset="-122"/>
              </a:rPr>
              <a:t>方法。</a:t>
            </a:r>
          </a:p>
        </p:txBody>
      </p:sp>
      <p:sp>
        <p:nvSpPr>
          <p:cNvPr id="63492" name="Rectangle 10"/>
          <p:cNvSpPr>
            <a:spLocks noChangeArrowheads="1"/>
          </p:cNvSpPr>
          <p:nvPr/>
        </p:nvSpPr>
        <p:spPr bwMode="auto">
          <a:xfrm>
            <a:off x="463759" y="260648"/>
            <a:ext cx="5492750" cy="685800"/>
          </a:xfrm>
          <a:prstGeom prst="rect">
            <a:avLst/>
          </a:prstGeom>
          <a:ln/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l"/>
            <a:r>
              <a:rPr kumimoji="1" lang="zh-CN" altLang="en-US" sz="4000" b="1" dirty="0" smtClean="0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散列表</a:t>
            </a:r>
            <a:r>
              <a:rPr kumimoji="1" lang="en-US" altLang="zh-CN" sz="4000" b="1" dirty="0" smtClean="0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—</a:t>
            </a:r>
            <a:r>
              <a:rPr kumimoji="1" lang="zh-CN" altLang="en-US" sz="4000" b="1" dirty="0" smtClean="0">
                <a:solidFill>
                  <a:srgbClr val="003399"/>
                </a:solidFill>
                <a:latin typeface="Times New Roman" pitchFamily="18" charset="0"/>
                <a:ea typeface="宋体" pitchFamily="2" charset="-122"/>
              </a:rPr>
              <a:t>概述</a:t>
            </a:r>
            <a:endParaRPr kumimoji="1" lang="zh-CN" altLang="en-US" sz="4000" b="1" dirty="0">
              <a:solidFill>
                <a:srgbClr val="003399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493" name="Oval 26"/>
          <p:cNvSpPr>
            <a:spLocks noChangeArrowheads="1"/>
          </p:cNvSpPr>
          <p:nvPr/>
        </p:nvSpPr>
        <p:spPr bwMode="auto">
          <a:xfrm>
            <a:off x="1150938" y="3717627"/>
            <a:ext cx="1928812" cy="2879725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3494" name="Text Box 27"/>
          <p:cNvSpPr txBox="1">
            <a:spLocks noChangeArrowheads="1"/>
          </p:cNvSpPr>
          <p:nvPr/>
        </p:nvSpPr>
        <p:spPr bwMode="auto">
          <a:xfrm>
            <a:off x="1454150" y="3952875"/>
            <a:ext cx="31432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数据元素值集合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3495" name="Text Box 28"/>
          <p:cNvSpPr txBox="1">
            <a:spLocks noChangeArrowheads="1"/>
          </p:cNvSpPr>
          <p:nvPr/>
        </p:nvSpPr>
        <p:spPr bwMode="auto">
          <a:xfrm>
            <a:off x="2232025" y="4643438"/>
            <a:ext cx="3667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i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3496" name="Text Box 29"/>
          <p:cNvSpPr txBox="1">
            <a:spLocks noChangeArrowheads="1"/>
          </p:cNvSpPr>
          <p:nvPr/>
        </p:nvSpPr>
        <p:spPr bwMode="auto">
          <a:xfrm>
            <a:off x="6238875" y="3564210"/>
            <a:ext cx="1168400" cy="31051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112000"/>
              </a:lnSpc>
            </a:pPr>
            <a:endParaRPr lang="en-US" altLang="zh-CN" sz="2400" i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>
              <a:lnSpc>
                <a:spcPct val="112000"/>
              </a:lnSpc>
            </a:pPr>
            <a:endParaRPr lang="en-US" altLang="zh-CN" sz="2400" i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/>
            <a:endParaRPr lang="en-US" altLang="zh-CN" sz="2400" i="1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/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     </a:t>
            </a:r>
            <a:r>
              <a:rPr lang="en-US" altLang="zh-CN" sz="3200" i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r</a:t>
            </a:r>
            <a:r>
              <a:rPr lang="en-US" altLang="zh-CN" sz="3200" i="1" baseline="-25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3200" dirty="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3497" name="Line 30"/>
          <p:cNvSpPr>
            <a:spLocks noChangeShapeType="1"/>
          </p:cNvSpPr>
          <p:nvPr/>
        </p:nvSpPr>
        <p:spPr bwMode="auto">
          <a:xfrm>
            <a:off x="6238875" y="4651548"/>
            <a:ext cx="11684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8" name="Line 31"/>
          <p:cNvSpPr>
            <a:spLocks noChangeShapeType="1"/>
          </p:cNvSpPr>
          <p:nvPr/>
        </p:nvSpPr>
        <p:spPr bwMode="auto">
          <a:xfrm>
            <a:off x="6238875" y="5299620"/>
            <a:ext cx="11684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9" name="Text Box 32"/>
          <p:cNvSpPr txBox="1">
            <a:spLocks noChangeArrowheads="1"/>
          </p:cNvSpPr>
          <p:nvPr/>
        </p:nvSpPr>
        <p:spPr bwMode="auto">
          <a:xfrm>
            <a:off x="5453063" y="4608513"/>
            <a:ext cx="73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r>
              <a:rPr lang="en-US" altLang="zh-CN" sz="24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(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r>
              <a:rPr lang="en-US" altLang="zh-CN" sz="24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)</a:t>
            </a:r>
            <a:endParaRPr lang="en-US" altLang="zh-CN" sz="2400" dirty="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3500" name="Text Box 33"/>
          <p:cNvSpPr txBox="1">
            <a:spLocks noChangeArrowheads="1"/>
          </p:cNvSpPr>
          <p:nvPr/>
        </p:nvSpPr>
        <p:spPr bwMode="auto">
          <a:xfrm>
            <a:off x="6734175" y="3563938"/>
            <a:ext cx="33496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……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3501" name="Text Box 34"/>
          <p:cNvSpPr txBox="1">
            <a:spLocks noChangeArrowheads="1"/>
          </p:cNvSpPr>
          <p:nvPr/>
        </p:nvSpPr>
        <p:spPr bwMode="auto">
          <a:xfrm>
            <a:off x="6721475" y="5273675"/>
            <a:ext cx="334963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……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3502" name="Text Box 35"/>
          <p:cNvSpPr txBox="1">
            <a:spLocks noChangeArrowheads="1"/>
          </p:cNvSpPr>
          <p:nvPr/>
        </p:nvSpPr>
        <p:spPr bwMode="auto">
          <a:xfrm>
            <a:off x="3357563" y="4329113"/>
            <a:ext cx="1946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endParaRPr lang="en-US" altLang="zh-CN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3503" name="Line 36"/>
          <p:cNvSpPr>
            <a:spLocks noChangeShapeType="1"/>
          </p:cNvSpPr>
          <p:nvPr/>
        </p:nvSpPr>
        <p:spPr bwMode="auto">
          <a:xfrm>
            <a:off x="2592388" y="4822825"/>
            <a:ext cx="28797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04" name="Oval 38"/>
          <p:cNvSpPr>
            <a:spLocks noChangeArrowheads="1"/>
          </p:cNvSpPr>
          <p:nvPr/>
        </p:nvSpPr>
        <p:spPr bwMode="auto">
          <a:xfrm>
            <a:off x="2141538" y="4611688"/>
            <a:ext cx="431800" cy="431800"/>
          </a:xfrm>
          <a:prstGeom prst="ellipse">
            <a:avLst/>
          </a:prstGeom>
          <a:noFill/>
          <a:ln w="2857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3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1600" y="2565400"/>
            <a:ext cx="8909050" cy="698500"/>
            <a:chOff x="64" y="2200"/>
            <a:chExt cx="5612" cy="4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3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7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8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5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6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0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5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4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1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2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29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0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7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8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5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6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3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4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1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7" name="Rectangle 60"/>
          <p:cNvSpPr>
            <a:spLocks noChangeArrowheads="1"/>
          </p:cNvSpPr>
          <p:nvPr/>
        </p:nvSpPr>
        <p:spPr bwMode="auto">
          <a:xfrm>
            <a:off x="3197225" y="2946400"/>
            <a:ext cx="292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57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393700" y="3429000"/>
            <a:ext cx="401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元素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x=91</a:t>
            </a:r>
          </a:p>
        </p:txBody>
      </p:sp>
      <p:sp>
        <p:nvSpPr>
          <p:cNvPr id="59" name="Rectangle 62"/>
          <p:cNvSpPr>
            <a:spLocks noChangeArrowheads="1"/>
          </p:cNvSpPr>
          <p:nvPr/>
        </p:nvSpPr>
        <p:spPr bwMode="auto">
          <a:xfrm>
            <a:off x="3702050" y="2946400"/>
            <a:ext cx="25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75</a:t>
            </a:r>
          </a:p>
        </p:txBody>
      </p:sp>
      <p:sp>
        <p:nvSpPr>
          <p:cNvPr id="60" name="Rectangle 63"/>
          <p:cNvSpPr>
            <a:spLocks noChangeArrowheads="1"/>
          </p:cNvSpPr>
          <p:nvPr/>
        </p:nvSpPr>
        <p:spPr bwMode="auto">
          <a:xfrm>
            <a:off x="5143500" y="2946400"/>
            <a:ext cx="3429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91</a:t>
            </a:r>
          </a:p>
        </p:txBody>
      </p:sp>
      <p:sp>
        <p:nvSpPr>
          <p:cNvPr id="61" name="Text Box 64"/>
          <p:cNvSpPr txBox="1">
            <a:spLocks noChangeArrowheads="1"/>
          </p:cNvSpPr>
          <p:nvPr/>
        </p:nvSpPr>
        <p:spPr bwMode="auto">
          <a:xfrm>
            <a:off x="393700" y="4003675"/>
            <a:ext cx="676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散列函数值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hash(x)=6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91=5×17+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</a:t>
            </a:r>
          </a:p>
        </p:txBody>
      </p:sp>
      <p:sp>
        <p:nvSpPr>
          <p:cNvPr id="62" name="Text Box 65"/>
          <p:cNvSpPr txBox="1">
            <a:spLocks noChangeArrowheads="1"/>
          </p:cNvSpPr>
          <p:nvPr/>
        </p:nvSpPr>
        <p:spPr bwMode="auto">
          <a:xfrm>
            <a:off x="393700" y="5702300"/>
            <a:ext cx="7912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a[10]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为空，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的散列地址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，存放在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a[10]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位置</a:t>
            </a:r>
          </a:p>
        </p:txBody>
      </p:sp>
      <p:sp>
        <p:nvSpPr>
          <p:cNvPr id="63" name="Text Box 66"/>
          <p:cNvSpPr txBox="1">
            <a:spLocks noChangeArrowheads="1"/>
          </p:cNvSpPr>
          <p:nvPr/>
        </p:nvSpPr>
        <p:spPr bwMode="auto">
          <a:xfrm>
            <a:off x="393700" y="4524375"/>
            <a:ext cx="7048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a[6]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=7</a:t>
            </a:r>
          </a:p>
        </p:txBody>
      </p:sp>
      <p:sp>
        <p:nvSpPr>
          <p:cNvPr id="64" name="Text Box 67"/>
          <p:cNvSpPr txBox="1">
            <a:spLocks noChangeArrowheads="1"/>
          </p:cNvSpPr>
          <p:nvPr/>
        </p:nvSpPr>
        <p:spPr bwMode="auto">
          <a:xfrm>
            <a:off x="393700" y="5070475"/>
            <a:ext cx="7048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a[7]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=4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=10</a:t>
            </a:r>
          </a:p>
        </p:txBody>
      </p: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1328738" y="1292225"/>
            <a:ext cx="7135812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方法一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=i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h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=(h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 + d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 )mod 18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散列表，开始为空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[ m=18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hash(x)=x mod 17 ]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altLang="zh-CN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charset="-122"/>
            </a:endParaRP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输入序列：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57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75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91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108 </a:t>
            </a:r>
          </a:p>
        </p:txBody>
      </p:sp>
    </p:spTree>
    <p:extLst>
      <p:ext uri="{BB962C8B-B14F-4D97-AF65-F5344CB8AC3E}">
        <p14:creationId xmlns:p14="http://schemas.microsoft.com/office/powerpoint/2010/main" val="4057508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 autoUpdateAnimBg="0" advAuto="4000"/>
      <p:bldP spid="61" grpId="0" autoUpdateAnimBg="0"/>
      <p:bldP spid="62" grpId="0" autoUpdateAnimBg="0"/>
      <p:bldP spid="63" grpId="0" autoUpdateAnimBg="0"/>
      <p:bldP spid="6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79512" y="1965871"/>
            <a:ext cx="8909050" cy="698500"/>
            <a:chOff x="64" y="2200"/>
            <a:chExt cx="5612" cy="4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3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7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8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5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6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0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5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4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1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2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29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0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7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8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5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6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3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4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1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497012" y="2829471"/>
            <a:ext cx="401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元素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x=108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497012" y="3316834"/>
            <a:ext cx="676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散列函数值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hash(x)=6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108=6×17+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</a:t>
            </a:r>
          </a:p>
        </p:txBody>
      </p:sp>
      <p:sp>
        <p:nvSpPr>
          <p:cNvPr id="59" name="Text Box 62"/>
          <p:cNvSpPr txBox="1">
            <a:spLocks noChangeArrowheads="1"/>
          </p:cNvSpPr>
          <p:nvPr/>
        </p:nvSpPr>
        <p:spPr bwMode="auto">
          <a:xfrm>
            <a:off x="497012" y="5445671"/>
            <a:ext cx="828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a[15]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为空，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108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的散列地址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=15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，存放在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a[15]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位置</a:t>
            </a:r>
          </a:p>
        </p:txBody>
      </p: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497012" y="3804196"/>
            <a:ext cx="7048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a[6]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=7</a:t>
            </a:r>
          </a:p>
        </p:txBody>
      </p:sp>
      <p:sp>
        <p:nvSpPr>
          <p:cNvPr id="61" name="Text Box 64"/>
          <p:cNvSpPr txBox="1">
            <a:spLocks noChangeArrowheads="1"/>
          </p:cNvSpPr>
          <p:nvPr/>
        </p:nvSpPr>
        <p:spPr bwMode="auto">
          <a:xfrm>
            <a:off x="497012" y="4351884"/>
            <a:ext cx="7048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a[7]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=4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=10</a:t>
            </a:r>
          </a:p>
        </p:txBody>
      </p:sp>
      <p:sp>
        <p:nvSpPr>
          <p:cNvPr id="62" name="Text Box 65"/>
          <p:cNvSpPr txBox="1">
            <a:spLocks noChangeArrowheads="1"/>
          </p:cNvSpPr>
          <p:nvPr/>
        </p:nvSpPr>
        <p:spPr bwMode="auto">
          <a:xfrm>
            <a:off x="497012" y="4899571"/>
            <a:ext cx="7048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a[10]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=9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=15</a:t>
            </a:r>
          </a:p>
        </p:txBody>
      </p:sp>
      <p:sp>
        <p:nvSpPr>
          <p:cNvPr id="63" name="Rectangle 66"/>
          <p:cNvSpPr>
            <a:spLocks noChangeArrowheads="1"/>
          </p:cNvSpPr>
          <p:nvPr/>
        </p:nvSpPr>
        <p:spPr bwMode="auto">
          <a:xfrm>
            <a:off x="3275137" y="2346871"/>
            <a:ext cx="292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57</a:t>
            </a:r>
          </a:p>
        </p:txBody>
      </p:sp>
      <p:sp>
        <p:nvSpPr>
          <p:cNvPr id="64" name="Rectangle 67"/>
          <p:cNvSpPr>
            <a:spLocks noChangeArrowheads="1"/>
          </p:cNvSpPr>
          <p:nvPr/>
        </p:nvSpPr>
        <p:spPr bwMode="auto">
          <a:xfrm>
            <a:off x="3779962" y="2346871"/>
            <a:ext cx="25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75</a:t>
            </a:r>
          </a:p>
        </p:txBody>
      </p:sp>
      <p:sp>
        <p:nvSpPr>
          <p:cNvPr id="65" name="Rectangle 68"/>
          <p:cNvSpPr>
            <a:spLocks noChangeArrowheads="1"/>
          </p:cNvSpPr>
          <p:nvPr/>
        </p:nvSpPr>
        <p:spPr bwMode="auto">
          <a:xfrm>
            <a:off x="5221412" y="2346871"/>
            <a:ext cx="3429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91</a:t>
            </a:r>
          </a:p>
        </p:txBody>
      </p:sp>
      <p:sp>
        <p:nvSpPr>
          <p:cNvPr id="66" name="Rectangle 69"/>
          <p:cNvSpPr>
            <a:spLocks noChangeArrowheads="1"/>
          </p:cNvSpPr>
          <p:nvPr/>
        </p:nvSpPr>
        <p:spPr bwMode="auto">
          <a:xfrm>
            <a:off x="7723312" y="2346871"/>
            <a:ext cx="292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108</a:t>
            </a:r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1406650" y="692696"/>
            <a:ext cx="7135812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方法一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=i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h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=(h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 + d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 )mod 18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散列表，开始为空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[ m=18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hash(x)=x mod 17 ]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altLang="zh-CN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charset="-122"/>
            </a:endParaRP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输入序列：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57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75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91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108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381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utoUpdateAnimBg="0"/>
      <p:bldP spid="59" grpId="0" autoUpdateAnimBg="0"/>
      <p:bldP spid="60" grpId="0" autoUpdateAnimBg="0"/>
      <p:bldP spid="61" grpId="0" autoUpdateAnimBg="0"/>
      <p:bldP spid="62" grpId="0" autoUpdateAnimBg="0"/>
      <p:bldP spid="66" grpId="0" build="p" autoUpdateAnimBg="0" advAuto="200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1600" y="2253903"/>
            <a:ext cx="8909050" cy="698500"/>
            <a:chOff x="64" y="2200"/>
            <a:chExt cx="5612" cy="4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3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7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8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5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6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0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5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4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1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2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29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0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7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8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5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6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3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4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1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57" name="Group 60"/>
          <p:cNvGrpSpPr>
            <a:grpSpLocks/>
          </p:cNvGrpSpPr>
          <p:nvPr/>
        </p:nvGrpSpPr>
        <p:grpSpPr bwMode="auto">
          <a:xfrm>
            <a:off x="3197225" y="2634903"/>
            <a:ext cx="4740275" cy="266700"/>
            <a:chOff x="2014" y="1856"/>
            <a:chExt cx="2986" cy="168"/>
          </a:xfrm>
        </p:grpSpPr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2014" y="1856"/>
              <a:ext cx="18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57</a:t>
              </a:r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2332" y="1856"/>
              <a:ext cx="16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75</a:t>
              </a:r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3240" y="1856"/>
              <a:ext cx="21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91</a:t>
              </a:r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4816" y="1856"/>
              <a:ext cx="18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108</a:t>
              </a:r>
            </a:p>
          </p:txBody>
        </p:sp>
      </p:grpSp>
      <p:sp>
        <p:nvSpPr>
          <p:cNvPr id="62" name="Text Box 65"/>
          <p:cNvSpPr txBox="1">
            <a:spLocks noChangeArrowheads="1"/>
          </p:cNvSpPr>
          <p:nvPr/>
        </p:nvSpPr>
        <p:spPr bwMode="auto">
          <a:xfrm>
            <a:off x="334963" y="3339753"/>
            <a:ext cx="83947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特点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：变步长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减少了聚集现象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缺点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：不易对散列表循环一周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原因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：步长变化太大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改进措施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：将步长改为正反平方数，形如：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en-US" altLang="zh-CN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en-US" altLang="zh-CN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……</a:t>
            </a: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从冲突起点（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0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）向左右两边探测，减少探测死角 </a:t>
            </a: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1328738" y="980728"/>
            <a:ext cx="7135812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方法一  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=i</a:t>
            </a:r>
            <a:r>
              <a:rPr kumimoji="0" lang="en-US" altLang="zh-CN" sz="1800" b="1" i="0" u="none" strike="noStrike" kern="0" cap="none" spc="0" normalizeH="0" baseline="30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h</a:t>
            </a:r>
            <a:r>
              <a:rPr kumimoji="0" lang="en-US" altLang="zh-CN" sz="18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=(h</a:t>
            </a:r>
            <a:r>
              <a:rPr kumimoji="0" lang="en-US" altLang="zh-CN" sz="18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0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 + d</a:t>
            </a:r>
            <a:r>
              <a:rPr kumimoji="0" lang="en-US" altLang="zh-CN" sz="18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</a:rPr>
              <a:t> )mod 18</a:t>
            </a: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散列表，开始为空 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[ m=18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 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hash(x)=x mod 17 ]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altLang="zh-CN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charset="-122"/>
            </a:endParaRP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输入序列：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57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75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91</a:t>
            </a:r>
            <a:r>
              <a: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108 </a:t>
            </a:r>
          </a:p>
        </p:txBody>
      </p:sp>
    </p:spTree>
    <p:extLst>
      <p:ext uri="{BB962C8B-B14F-4D97-AF65-F5344CB8AC3E}">
        <p14:creationId xmlns:p14="http://schemas.microsoft.com/office/powerpoint/2010/main" val="20772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385763" y="1854200"/>
            <a:ext cx="8507412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当发生冲突时，寻找下一个散列地址的公式为：</a:t>
            </a:r>
          </a:p>
          <a:p>
            <a:pPr algn="l">
              <a:spcBef>
                <a:spcPct val="50000"/>
              </a:spcBef>
            </a:pP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                   H</a:t>
            </a:r>
            <a:r>
              <a:rPr lang="en-US" altLang="zh-CN" sz="2800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＋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%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m</a:t>
            </a:r>
          </a:p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=1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，－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，－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baseline="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q</a:t>
            </a:r>
            <a:r>
              <a:rPr lang="en-US" altLang="zh-CN" sz="2800" baseline="300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）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31640" y="908720"/>
            <a:ext cx="30380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3200" b="1" kern="0" dirty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平方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探测方法</a:t>
            </a:r>
            <a:r>
              <a:rPr lang="en-US" altLang="zh-CN" sz="3200" b="1" kern="0" dirty="0" smtClean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2</a:t>
            </a:r>
            <a:r>
              <a:rPr lang="zh-CN" altLang="en-US" sz="3200" b="1" kern="0" dirty="0" smtClean="0">
                <a:solidFill>
                  <a:srgbClr val="FF0000"/>
                </a:solidFill>
                <a:latin typeface="Tahoma" pitchFamily="34" charset="0"/>
                <a:ea typeface="黑体" pitchFamily="2" charset="-122"/>
              </a:rPr>
              <a:t> </a:t>
            </a:r>
            <a:endParaRPr lang="zh-CN" altLang="en-US" sz="3200" b="1" kern="0" dirty="0">
              <a:solidFill>
                <a:srgbClr val="FF0000"/>
              </a:solidFill>
              <a:latin typeface="Tahoma" pitchFamily="34" charset="0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64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571500" y="836712"/>
            <a:ext cx="7975600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方法二 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d</a:t>
            </a:r>
            <a:r>
              <a:rPr kumimoji="1" lang="en-US" altLang="zh-CN" sz="24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=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</a:t>
            </a:r>
            <a:r>
              <a:rPr kumimoji="1" lang="en-US" altLang="zh-CN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</a:t>
            </a:r>
            <a:r>
              <a:rPr kumimoji="1" lang="en-US" altLang="zh-CN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en-US" altLang="zh-CN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en-US" altLang="zh-CN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3</a:t>
            </a:r>
            <a:r>
              <a:rPr kumimoji="1" lang="en-US" altLang="zh-CN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3</a:t>
            </a:r>
            <a:r>
              <a:rPr kumimoji="1" lang="en-US" altLang="zh-CN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……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7827FB"/>
              </a:solidFill>
              <a:effectLst/>
              <a:uLnTx/>
              <a:uFillTx/>
              <a:latin typeface="Times New Roman" pitchFamily="18" charset="0"/>
              <a:ea typeface="宋体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散列表，开始为空 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[ m=18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hash(x)=x mod 17 ]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同样的输入序列：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57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75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108 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1600" y="2565400"/>
            <a:ext cx="8909050" cy="698500"/>
            <a:chOff x="64" y="2200"/>
            <a:chExt cx="5612" cy="440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6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7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4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3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1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8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9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6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4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5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3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40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1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6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4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2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30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1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8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6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7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4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5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2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3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1790700" y="5600700"/>
            <a:ext cx="505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下面演示具体构造过程！</a:t>
            </a:r>
          </a:p>
        </p:txBody>
      </p: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1358900" y="2946400"/>
            <a:ext cx="6705600" cy="2362200"/>
            <a:chOff x="856" y="1856"/>
            <a:chExt cx="4224" cy="1488"/>
          </a:xfrm>
        </p:grpSpPr>
        <p:sp>
          <p:nvSpPr>
            <p:cNvPr id="60" name="Text Box 62"/>
            <p:cNvSpPr txBox="1">
              <a:spLocks noChangeArrowheads="1"/>
            </p:cNvSpPr>
            <p:nvPr/>
          </p:nvSpPr>
          <p:spPr bwMode="auto">
            <a:xfrm>
              <a:off x="856" y="2344"/>
              <a:ext cx="4224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charset="-122"/>
                  <a:ea typeface="宋体" charset="-122"/>
                </a:rPr>
                <a:t>增量序列选为正负相间的平方数，可以减少探测死角。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     散列存储结果如上所示</a:t>
              </a: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1680" y="1856"/>
              <a:ext cx="21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91</a:t>
              </a:r>
            </a:p>
          </p:txBody>
        </p:sp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2332" y="1856"/>
              <a:ext cx="16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75</a:t>
              </a: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2014" y="1856"/>
              <a:ext cx="18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57</a:t>
              </a:r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3248" y="1856"/>
              <a:ext cx="18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325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1600" y="2128167"/>
            <a:ext cx="8909050" cy="698500"/>
            <a:chOff x="64" y="2200"/>
            <a:chExt cx="5612" cy="4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3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7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8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5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6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0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5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4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1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2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29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0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7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8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5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6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3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4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1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57" name="Group 60"/>
          <p:cNvGrpSpPr>
            <a:grpSpLocks/>
          </p:cNvGrpSpPr>
          <p:nvPr/>
        </p:nvGrpSpPr>
        <p:grpSpPr bwMode="auto">
          <a:xfrm>
            <a:off x="3197225" y="2509167"/>
            <a:ext cx="758825" cy="266700"/>
            <a:chOff x="2014" y="1856"/>
            <a:chExt cx="478" cy="168"/>
          </a:xfrm>
        </p:grpSpPr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2332" y="1856"/>
              <a:ext cx="16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75</a:t>
              </a:r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2014" y="1856"/>
              <a:ext cx="18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57</a:t>
              </a:r>
            </a:p>
          </p:txBody>
        </p:sp>
      </p:grpSp>
      <p:sp>
        <p:nvSpPr>
          <p:cNvPr id="60" name="Text Box 63"/>
          <p:cNvSpPr txBox="1">
            <a:spLocks noChangeArrowheads="1"/>
          </p:cNvSpPr>
          <p:nvPr/>
        </p:nvSpPr>
        <p:spPr bwMode="auto">
          <a:xfrm>
            <a:off x="368300" y="2991767"/>
            <a:ext cx="8216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前两个元素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57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75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同方法一，分别放在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a[6]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a[7]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　</a:t>
            </a:r>
          </a:p>
        </p:txBody>
      </p:sp>
      <p:sp>
        <p:nvSpPr>
          <p:cNvPr id="61" name="Text Box 64"/>
          <p:cNvSpPr txBox="1">
            <a:spLocks noChangeArrowheads="1"/>
          </p:cNvSpPr>
          <p:nvPr/>
        </p:nvSpPr>
        <p:spPr bwMode="auto">
          <a:xfrm>
            <a:off x="368300" y="5430167"/>
            <a:ext cx="7775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a[5]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为空，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的散列地址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=5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，存放在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a[5]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位置　</a:t>
            </a:r>
          </a:p>
        </p:txBody>
      </p:sp>
      <p:sp>
        <p:nvSpPr>
          <p:cNvPr id="62" name="Text Box 65"/>
          <p:cNvSpPr txBox="1">
            <a:spLocks noChangeArrowheads="1"/>
          </p:cNvSpPr>
          <p:nvPr/>
        </p:nvSpPr>
        <p:spPr bwMode="auto">
          <a:xfrm>
            <a:off x="368300" y="4150642"/>
            <a:ext cx="7048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a[6]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=7</a:t>
            </a:r>
          </a:p>
        </p:txBody>
      </p:sp>
      <p:sp>
        <p:nvSpPr>
          <p:cNvPr id="63" name="Text Box 66"/>
          <p:cNvSpPr txBox="1">
            <a:spLocks noChangeArrowheads="1"/>
          </p:cNvSpPr>
          <p:nvPr/>
        </p:nvSpPr>
        <p:spPr bwMode="auto">
          <a:xfrm>
            <a:off x="368300" y="4790405"/>
            <a:ext cx="7048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a[7]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=5</a:t>
            </a:r>
          </a:p>
        </p:txBody>
      </p:sp>
      <p:sp>
        <p:nvSpPr>
          <p:cNvPr id="64" name="Rectangle 67"/>
          <p:cNvSpPr>
            <a:spLocks noChangeArrowheads="1"/>
          </p:cNvSpPr>
          <p:nvPr/>
        </p:nvSpPr>
        <p:spPr bwMode="auto">
          <a:xfrm>
            <a:off x="2667000" y="2509167"/>
            <a:ext cx="3429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91</a:t>
            </a:r>
          </a:p>
        </p:txBody>
      </p: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368300" y="3571205"/>
            <a:ext cx="8216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插入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时，其散列函数值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hash(x)=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91=5×17+6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</a:t>
            </a:r>
          </a:p>
        </p:txBody>
      </p:sp>
      <p:sp>
        <p:nvSpPr>
          <p:cNvPr id="66" name="Rectangle 4"/>
          <p:cNvSpPr>
            <a:spLocks noChangeArrowheads="1"/>
          </p:cNvSpPr>
          <p:nvPr/>
        </p:nvSpPr>
        <p:spPr bwMode="auto">
          <a:xfrm>
            <a:off x="914400" y="869280"/>
            <a:ext cx="7975600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方法二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3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3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……</a:t>
            </a:r>
            <a:endParaRPr kumimoji="0" lang="en-US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7827FB"/>
              </a:solidFill>
              <a:effectLst/>
              <a:uLnTx/>
              <a:uFillTx/>
            </a:endParaRP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散列表，开始为空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[ m=18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hash(x)=x mod 17 ]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altLang="zh-CN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charset="-122"/>
            </a:endParaRP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同样的输入序列：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57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75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91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108 </a:t>
            </a:r>
          </a:p>
        </p:txBody>
      </p:sp>
    </p:spTree>
    <p:extLst>
      <p:ext uri="{BB962C8B-B14F-4D97-AF65-F5344CB8AC3E}">
        <p14:creationId xmlns:p14="http://schemas.microsoft.com/office/powerpoint/2010/main" val="191578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utoUpdateAnimBg="0"/>
      <p:bldP spid="62" grpId="0" autoUpdateAnimBg="0"/>
      <p:bldP spid="63" grpId="0" autoUpdateAnimBg="0"/>
      <p:bldP spid="64" grpId="0" build="p" autoUpdateAnimBg="0" advAuto="1000"/>
      <p:bldP spid="65" grpId="0" build="p" autoUpdateAnimBg="0" advAuto="200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1600" y="2106959"/>
            <a:ext cx="8909050" cy="698500"/>
            <a:chOff x="64" y="2200"/>
            <a:chExt cx="5612" cy="44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6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3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4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1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2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7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8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5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6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3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4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39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0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7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8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5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6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4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1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2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29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0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7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8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5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6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3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4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1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2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406400" y="5358159"/>
            <a:ext cx="7937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a[10]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为空，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108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的散列地址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，存放在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a[10]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位置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406400" y="3556347"/>
            <a:ext cx="7048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a[6]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=7</a:t>
            </a:r>
          </a:p>
        </p:txBody>
      </p:sp>
      <p:sp>
        <p:nvSpPr>
          <p:cNvPr id="59" name="Text Box 62"/>
          <p:cNvSpPr txBox="1">
            <a:spLocks noChangeArrowheads="1"/>
          </p:cNvSpPr>
          <p:nvPr/>
        </p:nvSpPr>
        <p:spPr bwMode="auto">
          <a:xfrm>
            <a:off x="406400" y="4156422"/>
            <a:ext cx="7048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a[7]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=5</a:t>
            </a:r>
          </a:p>
        </p:txBody>
      </p:sp>
      <p:grpSp>
        <p:nvGrpSpPr>
          <p:cNvPr id="60" name="Group 63"/>
          <p:cNvGrpSpPr>
            <a:grpSpLocks/>
          </p:cNvGrpSpPr>
          <p:nvPr/>
        </p:nvGrpSpPr>
        <p:grpSpPr bwMode="auto">
          <a:xfrm>
            <a:off x="2667000" y="2487959"/>
            <a:ext cx="1289050" cy="266700"/>
            <a:chOff x="1680" y="1856"/>
            <a:chExt cx="812" cy="168"/>
          </a:xfrm>
        </p:grpSpPr>
        <p:grpSp>
          <p:nvGrpSpPr>
            <p:cNvPr id="61" name="Group 64"/>
            <p:cNvGrpSpPr>
              <a:grpSpLocks/>
            </p:cNvGrpSpPr>
            <p:nvPr/>
          </p:nvGrpSpPr>
          <p:grpSpPr bwMode="auto">
            <a:xfrm>
              <a:off x="2014" y="1856"/>
              <a:ext cx="478" cy="168"/>
              <a:chOff x="2014" y="1856"/>
              <a:chExt cx="478" cy="168"/>
            </a:xfrm>
          </p:grpSpPr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332" y="1856"/>
                <a:ext cx="160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75</a:t>
                </a:r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auto">
              <a:xfrm>
                <a:off x="2014" y="1856"/>
                <a:ext cx="184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57</a:t>
                </a:r>
              </a:p>
            </p:txBody>
          </p:sp>
        </p:grpSp>
        <p:sp>
          <p:nvSpPr>
            <p:cNvPr id="62" name="Rectangle 67"/>
            <p:cNvSpPr>
              <a:spLocks noChangeArrowheads="1"/>
            </p:cNvSpPr>
            <p:nvPr/>
          </p:nvSpPr>
          <p:spPr bwMode="auto">
            <a:xfrm>
              <a:off x="1680" y="1856"/>
              <a:ext cx="21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91</a:t>
              </a:r>
            </a:p>
          </p:txBody>
        </p:sp>
      </p:grp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406400" y="3016597"/>
            <a:ext cx="873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插入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108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时，散列函数值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hash(x)=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108=6×17+6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</a:t>
            </a:r>
          </a:p>
        </p:txBody>
      </p:sp>
      <p:sp>
        <p:nvSpPr>
          <p:cNvPr id="66" name="Text Box 69"/>
          <p:cNvSpPr txBox="1">
            <a:spLocks noChangeArrowheads="1"/>
          </p:cNvSpPr>
          <p:nvPr/>
        </p:nvSpPr>
        <p:spPr bwMode="auto">
          <a:xfrm>
            <a:off x="406400" y="4756497"/>
            <a:ext cx="7048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a[5]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=4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=10</a:t>
            </a:r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5156200" y="2487959"/>
            <a:ext cx="292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108</a:t>
            </a:r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914400" y="848072"/>
            <a:ext cx="7975600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方法二 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</a:t>
            </a:r>
            <a:r>
              <a:rPr kumimoji="0" lang="en-US" altLang="zh-CN" sz="1800" b="1" i="0" u="none" strike="noStrike" kern="0" cap="none" spc="0" normalizeH="0" baseline="-3000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1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3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3</a:t>
            </a:r>
            <a:r>
              <a:rPr kumimoji="0" lang="en-US" altLang="zh-CN" sz="1800" b="1" i="0" u="none" strike="noStrike" kern="0" cap="none" spc="0" normalizeH="0" baseline="3000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2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</a:rPr>
              <a:t>……</a:t>
            </a:r>
            <a:endParaRPr kumimoji="0" lang="en-US" altLang="zh-CN" sz="1800" b="1" i="0" u="none" strike="noStrike" kern="0" cap="none" spc="0" normalizeH="0" baseline="0" noProof="0" smtClean="0">
              <a:ln>
                <a:noFill/>
              </a:ln>
              <a:solidFill>
                <a:srgbClr val="7827FB"/>
              </a:solidFill>
              <a:effectLst/>
              <a:uLnTx/>
              <a:uFillTx/>
            </a:endParaRP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散列表，开始为空 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[ m=18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 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hash(x)=x mod 17 ]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endParaRPr kumimoji="0" lang="en-US" altLang="zh-CN" sz="1800" b="1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charset="-122"/>
            </a:endParaRPr>
          </a:p>
          <a:p>
            <a:pPr marL="342900" marR="0" lvl="0" indent="-342900" algn="just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同样的输入序列：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57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75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91</a:t>
            </a: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charset="-122"/>
              </a:rPr>
              <a:t>，</a:t>
            </a: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108 </a:t>
            </a:r>
          </a:p>
        </p:txBody>
      </p:sp>
    </p:spTree>
    <p:extLst>
      <p:ext uri="{BB962C8B-B14F-4D97-AF65-F5344CB8AC3E}">
        <p14:creationId xmlns:p14="http://schemas.microsoft.com/office/powerpoint/2010/main" val="191593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utoUpdateAnimBg="0"/>
      <p:bldP spid="58" grpId="0" autoUpdateAnimBg="0"/>
      <p:bldP spid="59" grpId="0" autoUpdateAnimBg="0"/>
      <p:bldP spid="66" grpId="0" autoUpdateAnimBg="0"/>
      <p:bldP spid="67" grpId="0" build="p" autoUpdateAnimBg="0" advAuto="200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730251" y="959643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随机探测法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406400" y="1868488"/>
            <a:ext cx="82296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当发生冲突时，下一个散列地址的位移量是一个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随机数，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即</a:t>
            </a:r>
            <a:r>
              <a:rPr lang="zh-CN" altLang="en-US" sz="2800" dirty="0">
                <a:solidFill>
                  <a:schemeClr val="tx1"/>
                </a:solidFill>
                <a:ea typeface="宋体" pitchFamily="2" charset="-122"/>
              </a:rPr>
              <a:t>寻找下一个散列地址的公式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为：</a:t>
            </a:r>
          </a:p>
          <a:p>
            <a:pPr algn="l">
              <a:lnSpc>
                <a:spcPct val="11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                      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(x)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+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%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m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 </a:t>
            </a:r>
          </a:p>
          <a:p>
            <a:pPr algn="l">
              <a:lnSpc>
                <a:spcPct val="11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2800" i="1" baseline="-30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是一个随机数列，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=1，2，……，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lang="en-US" altLang="zh-CN" sz="2800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-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1）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055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599256" y="836712"/>
            <a:ext cx="8077200" cy="2441576"/>
            <a:chOff x="153" y="2415"/>
            <a:chExt cx="5088" cy="1538"/>
          </a:xfrm>
        </p:grpSpPr>
        <p:sp>
          <p:nvSpPr>
            <p:cNvPr id="3" name="Text Box 6"/>
            <p:cNvSpPr txBox="1">
              <a:spLocks noChangeArrowheads="1"/>
            </p:cNvSpPr>
            <p:nvPr/>
          </p:nvSpPr>
          <p:spPr bwMode="auto">
            <a:xfrm>
              <a:off x="153" y="2415"/>
              <a:ext cx="5088" cy="1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一</a:t>
              </a:r>
              <a:r>
                <a:rPr kumimoji="1" lang="zh-CN" altLang="en-US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个伪随机函数</a:t>
              </a:r>
              <a:endPara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1" hangingPunct="1"/>
              <a:endPara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1" hangingPunct="1"/>
              <a:endPara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endParaRPr>
            </a:p>
            <a:p>
              <a:pPr algn="just" eaLnBrk="1" hangingPunct="1"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其中</a:t>
              </a:r>
              <a:r>
                <a:rPr kumimoji="1" lang="zh-CN" altLang="en-US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，</a:t>
              </a:r>
              <a:r>
                <a:rPr kumimoji="1"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d</a:t>
              </a:r>
              <a:r>
                <a:rPr kumimoji="1" lang="en-US" altLang="zh-CN" sz="2800" baseline="-250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  <a:r>
                <a:rPr kumimoji="1" lang="zh-CN" altLang="en-US" sz="2800" dirty="0" smtClean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称为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随机种子。当</a:t>
              </a:r>
              <a:r>
                <a:rPr kumimoji="1"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、</a:t>
              </a:r>
              <a:r>
                <a:rPr kumimoji="1"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c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和</a:t>
              </a:r>
              <a:r>
                <a:rPr kumimoji="1" lang="en-US" altLang="zh-CN" sz="2800" i="1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m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的值确定后，给定一个随机种子，产生确定的随机数序列。</a:t>
              </a:r>
            </a:p>
          </p:txBody>
        </p:sp>
        <p:grpSp>
          <p:nvGrpSpPr>
            <p:cNvPr id="4" name="Group 43"/>
            <p:cNvGrpSpPr>
              <a:grpSpLocks/>
            </p:cNvGrpSpPr>
            <p:nvPr/>
          </p:nvGrpSpPr>
          <p:grpSpPr bwMode="auto">
            <a:xfrm>
              <a:off x="402" y="2727"/>
              <a:ext cx="3874" cy="803"/>
              <a:chOff x="499" y="3002"/>
              <a:chExt cx="3874" cy="803"/>
            </a:xfrm>
          </p:grpSpPr>
          <p:sp>
            <p:nvSpPr>
              <p:cNvPr id="5" name="AutoShape 9"/>
              <p:cNvSpPr>
                <a:spLocks noChangeAspect="1" noChangeArrowheads="1" noTextEdit="1"/>
              </p:cNvSpPr>
              <p:nvPr/>
            </p:nvSpPr>
            <p:spPr bwMode="auto">
              <a:xfrm>
                <a:off x="499" y="3010"/>
                <a:ext cx="3720" cy="7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" name="Group 39"/>
              <p:cNvGrpSpPr>
                <a:grpSpLocks/>
              </p:cNvGrpSpPr>
              <p:nvPr/>
            </p:nvGrpSpPr>
            <p:grpSpPr bwMode="auto">
              <a:xfrm>
                <a:off x="761" y="3002"/>
                <a:ext cx="244" cy="324"/>
                <a:chOff x="761" y="3002"/>
                <a:chExt cx="244" cy="324"/>
              </a:xfrm>
            </p:grpSpPr>
            <p:sp>
              <p:nvSpPr>
                <p:cNvPr id="25" name="Rectangle 28"/>
                <p:cNvSpPr>
                  <a:spLocks noChangeArrowheads="1"/>
                </p:cNvSpPr>
                <p:nvPr/>
              </p:nvSpPr>
              <p:spPr bwMode="auto">
                <a:xfrm>
                  <a:off x="867" y="3152"/>
                  <a:ext cx="0" cy="1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endParaRPr lang="en-US" altLang="zh-CN" dirty="0"/>
                </a:p>
              </p:txBody>
            </p:sp>
            <p:grpSp>
              <p:nvGrpSpPr>
                <p:cNvPr id="26" name="Group 38"/>
                <p:cNvGrpSpPr>
                  <a:grpSpLocks/>
                </p:cNvGrpSpPr>
                <p:nvPr/>
              </p:nvGrpSpPr>
              <p:grpSpPr bwMode="auto">
                <a:xfrm>
                  <a:off x="761" y="3002"/>
                  <a:ext cx="244" cy="311"/>
                  <a:chOff x="707" y="3056"/>
                  <a:chExt cx="244" cy="311"/>
                </a:xfrm>
              </p:grpSpPr>
              <p:sp>
                <p:nvSpPr>
                  <p:cNvPr id="2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742" y="3066"/>
                    <a:ext cx="209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r>
                      <a:rPr lang="en-US" altLang="zh-CN" sz="3100" i="1" dirty="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d</a:t>
                    </a:r>
                    <a:r>
                      <a:rPr lang="en-US" altLang="zh-CN" sz="3100" i="1" baseline="-25000" dirty="0" smtClean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0</a:t>
                    </a:r>
                    <a:endParaRPr lang="en-US" altLang="zh-CN" baseline="-25000" dirty="0"/>
                  </a:p>
                </p:txBody>
              </p:sp>
              <p:sp>
                <p:nvSpPr>
                  <p:cNvPr id="29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707" y="3056"/>
                    <a:ext cx="0" cy="17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endParaRPr lang="en-US" altLang="zh-CN" dirty="0"/>
                  </a:p>
                </p:txBody>
              </p:sp>
            </p:grpSp>
          </p:grpSp>
          <p:grpSp>
            <p:nvGrpSpPr>
              <p:cNvPr id="7" name="Group 41"/>
              <p:cNvGrpSpPr>
                <a:grpSpLocks/>
              </p:cNvGrpSpPr>
              <p:nvPr/>
            </p:nvGrpSpPr>
            <p:grpSpPr bwMode="auto">
              <a:xfrm>
                <a:off x="779" y="3284"/>
                <a:ext cx="3594" cy="357"/>
                <a:chOff x="779" y="3284"/>
                <a:chExt cx="3594" cy="357"/>
              </a:xfrm>
            </p:grpSpPr>
            <p:sp>
              <p:nvSpPr>
                <p:cNvPr id="9" name="Rectangle 14"/>
                <p:cNvSpPr>
                  <a:spLocks noChangeArrowheads="1"/>
                </p:cNvSpPr>
                <p:nvPr/>
              </p:nvSpPr>
              <p:spPr bwMode="auto">
                <a:xfrm>
                  <a:off x="3598" y="3284"/>
                  <a:ext cx="136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3100">
                      <a:solidFill>
                        <a:srgbClr val="000000"/>
                      </a:solidFill>
                      <a:latin typeface="Symbol" pitchFamily="18" charset="2"/>
                    </a:rPr>
                    <a:t>=</a:t>
                  </a:r>
                  <a:endParaRPr lang="en-US" altLang="zh-CN"/>
                </a:p>
              </p:txBody>
            </p:sp>
            <p:sp>
              <p:nvSpPr>
                <p:cNvPr id="10" name="Rectangle 15"/>
                <p:cNvSpPr>
                  <a:spLocks noChangeArrowheads="1"/>
                </p:cNvSpPr>
                <p:nvPr/>
              </p:nvSpPr>
              <p:spPr bwMode="auto">
                <a:xfrm>
                  <a:off x="1880" y="3284"/>
                  <a:ext cx="136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3100">
                      <a:solidFill>
                        <a:srgbClr val="000000"/>
                      </a:solidFill>
                      <a:latin typeface="Symbol" pitchFamily="18" charset="2"/>
                    </a:rPr>
                    <a:t>+</a:t>
                  </a:r>
                  <a:endParaRPr lang="en-US" altLang="zh-CN"/>
                </a:p>
              </p:txBody>
            </p:sp>
            <p:sp>
              <p:nvSpPr>
                <p:cNvPr id="11" name="Rectangle 16"/>
                <p:cNvSpPr>
                  <a:spLocks noChangeArrowheads="1"/>
                </p:cNvSpPr>
                <p:nvPr/>
              </p:nvSpPr>
              <p:spPr bwMode="auto">
                <a:xfrm>
                  <a:off x="1078" y="3284"/>
                  <a:ext cx="136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3100">
                      <a:solidFill>
                        <a:srgbClr val="000000"/>
                      </a:solidFill>
                      <a:latin typeface="Symbol" pitchFamily="18" charset="2"/>
                    </a:rPr>
                    <a:t>=</a:t>
                  </a:r>
                  <a:endParaRPr lang="en-US" altLang="zh-CN"/>
                </a:p>
              </p:txBody>
            </p:sp>
            <p:sp>
              <p:nvSpPr>
                <p:cNvPr id="12" name="Rectangle 18"/>
                <p:cNvSpPr>
                  <a:spLocks noChangeArrowheads="1"/>
                </p:cNvSpPr>
                <p:nvPr/>
              </p:nvSpPr>
              <p:spPr bwMode="auto">
                <a:xfrm>
                  <a:off x="1644" y="3452"/>
                  <a:ext cx="79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>
                      <a:solidFill>
                        <a:srgbClr val="000000"/>
                      </a:solidFill>
                      <a:latin typeface="Symbol" pitchFamily="18" charset="2"/>
                    </a:rPr>
                    <a:t>-</a:t>
                  </a:r>
                  <a:endParaRPr lang="en-US" altLang="zh-CN"/>
                </a:p>
              </p:txBody>
            </p:sp>
            <p:sp>
              <p:nvSpPr>
                <p:cNvPr id="13" name="Rectangle 19"/>
                <p:cNvSpPr>
                  <a:spLocks noChangeArrowheads="1"/>
                </p:cNvSpPr>
                <p:nvPr/>
              </p:nvSpPr>
              <p:spPr bwMode="auto">
                <a:xfrm>
                  <a:off x="3757" y="3321"/>
                  <a:ext cx="616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2800">
                      <a:solidFill>
                        <a:srgbClr val="000000"/>
                      </a:solidFill>
                      <a:latin typeface="Times New Roman" pitchFamily="18" charset="0"/>
                    </a:rPr>
                    <a:t>1, 2,</a:t>
                  </a:r>
                  <a:r>
                    <a:rPr lang="en-US" altLang="zh-CN" sz="2800">
                      <a:solidFill>
                        <a:srgbClr val="000000"/>
                      </a:solidFill>
                      <a:latin typeface="MT Extra" pitchFamily="18" charset="2"/>
                    </a:rPr>
                    <a:t>L</a:t>
                  </a:r>
                  <a:endParaRPr lang="en-US" altLang="zh-CN" sz="2800"/>
                </a:p>
              </p:txBody>
            </p:sp>
            <p:sp>
              <p:nvSpPr>
                <p:cNvPr id="14" name="Rectangle 24"/>
                <p:cNvSpPr>
                  <a:spLocks noChangeArrowheads="1"/>
                </p:cNvSpPr>
                <p:nvPr/>
              </p:nvSpPr>
              <p:spPr bwMode="auto">
                <a:xfrm>
                  <a:off x="2245" y="3312"/>
                  <a:ext cx="469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3100">
                      <a:solidFill>
                        <a:srgbClr val="000000"/>
                      </a:solidFill>
                      <a:latin typeface="Times New Roman" pitchFamily="18" charset="0"/>
                    </a:rPr>
                    <a:t>mod</a:t>
                  </a:r>
                  <a:endParaRPr lang="en-US" altLang="zh-CN"/>
                </a:p>
              </p:txBody>
            </p:sp>
            <p:sp>
              <p:nvSpPr>
                <p:cNvPr id="15" name="Rectangle 25"/>
                <p:cNvSpPr>
                  <a:spLocks noChangeArrowheads="1"/>
                </p:cNvSpPr>
                <p:nvPr/>
              </p:nvSpPr>
              <p:spPr bwMode="auto">
                <a:xfrm>
                  <a:off x="2150" y="3312"/>
                  <a:ext cx="83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3100">
                      <a:solidFill>
                        <a:srgbClr val="000000"/>
                      </a:solidFill>
                      <a:latin typeface="Times New Roman" pitchFamily="18" charset="0"/>
                    </a:rPr>
                    <a:t>)</a:t>
                  </a:r>
                  <a:endParaRPr lang="en-US" altLang="zh-CN"/>
                </a:p>
              </p:txBody>
            </p:sp>
            <p:sp>
              <p:nvSpPr>
                <p:cNvPr id="16" name="Rectangle 26"/>
                <p:cNvSpPr>
                  <a:spLocks noChangeArrowheads="1"/>
                </p:cNvSpPr>
                <p:nvPr/>
              </p:nvSpPr>
              <p:spPr bwMode="auto">
                <a:xfrm>
                  <a:off x="1242" y="3312"/>
                  <a:ext cx="83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3100">
                      <a:solidFill>
                        <a:srgbClr val="000000"/>
                      </a:solidFill>
                      <a:latin typeface="Times New Roman" pitchFamily="18" charset="0"/>
                    </a:rPr>
                    <a:t>(</a:t>
                  </a:r>
                  <a:endParaRPr lang="en-US" altLang="zh-CN"/>
                </a:p>
              </p:txBody>
            </p:sp>
            <p:sp>
              <p:nvSpPr>
                <p:cNvPr id="17" name="Rectangle 27"/>
                <p:cNvSpPr>
                  <a:spLocks noChangeArrowheads="1"/>
                </p:cNvSpPr>
                <p:nvPr/>
              </p:nvSpPr>
              <p:spPr bwMode="auto">
                <a:xfrm>
                  <a:off x="1705" y="3468"/>
                  <a:ext cx="72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>
                      <a:solidFill>
                        <a:srgbClr val="000000"/>
                      </a:solidFill>
                      <a:latin typeface="Times New Roman" pitchFamily="18" charset="0"/>
                    </a:rPr>
                    <a:t>1</a:t>
                  </a:r>
                  <a:endParaRPr lang="en-US" altLang="zh-CN"/>
                </a:p>
              </p:txBody>
            </p:sp>
            <p:sp>
              <p:nvSpPr>
                <p:cNvPr id="18" name="Rectangle 29"/>
                <p:cNvSpPr>
                  <a:spLocks noChangeArrowheads="1"/>
                </p:cNvSpPr>
                <p:nvPr/>
              </p:nvSpPr>
              <p:spPr bwMode="auto">
                <a:xfrm>
                  <a:off x="3386" y="3312"/>
                  <a:ext cx="138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3100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altLang="zh-CN"/>
                </a:p>
              </p:txBody>
            </p:sp>
            <p:sp>
              <p:nvSpPr>
                <p:cNvPr id="19" name="Rectangle 30"/>
                <p:cNvSpPr>
                  <a:spLocks noChangeArrowheads="1"/>
                </p:cNvSpPr>
                <p:nvPr/>
              </p:nvSpPr>
              <p:spPr bwMode="auto">
                <a:xfrm>
                  <a:off x="2786" y="3312"/>
                  <a:ext cx="193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3100" i="1">
                      <a:solidFill>
                        <a:srgbClr val="000000"/>
                      </a:solidFill>
                      <a:latin typeface="Times New Roman" pitchFamily="18" charset="0"/>
                    </a:rPr>
                    <a:t>m</a:t>
                  </a:r>
                  <a:endParaRPr lang="en-US" altLang="zh-CN"/>
                </a:p>
              </p:txBody>
            </p:sp>
            <p:sp>
              <p:nvSpPr>
                <p:cNvPr id="20" name="Rectangle 31"/>
                <p:cNvSpPr>
                  <a:spLocks noChangeArrowheads="1"/>
                </p:cNvSpPr>
                <p:nvPr/>
              </p:nvSpPr>
              <p:spPr bwMode="auto">
                <a:xfrm>
                  <a:off x="2037" y="3312"/>
                  <a:ext cx="110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3100" i="1">
                      <a:solidFill>
                        <a:srgbClr val="000000"/>
                      </a:solidFill>
                      <a:latin typeface="Times New Roman" pitchFamily="18" charset="0"/>
                    </a:rPr>
                    <a:t>c</a:t>
                  </a:r>
                  <a:endParaRPr lang="en-US" altLang="zh-CN"/>
                </a:p>
              </p:txBody>
            </p:sp>
            <p:sp>
              <p:nvSpPr>
                <p:cNvPr id="21" name="Rectangle 32"/>
                <p:cNvSpPr>
                  <a:spLocks noChangeArrowheads="1"/>
                </p:cNvSpPr>
                <p:nvPr/>
              </p:nvSpPr>
              <p:spPr bwMode="auto">
                <a:xfrm>
                  <a:off x="1321" y="3312"/>
                  <a:ext cx="250" cy="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3100" i="1" dirty="0" err="1" smtClean="0">
                      <a:solidFill>
                        <a:srgbClr val="000000"/>
                      </a:solidFill>
                      <a:latin typeface="Times New Roman" pitchFamily="18" charset="0"/>
                    </a:rPr>
                    <a:t>bd</a:t>
                  </a:r>
                  <a:endParaRPr lang="en-US" altLang="zh-CN" dirty="0"/>
                </a:p>
              </p:txBody>
            </p:sp>
            <p:sp>
              <p:nvSpPr>
                <p:cNvPr id="22" name="Rectangle 33"/>
                <p:cNvSpPr>
                  <a:spLocks noChangeArrowheads="1"/>
                </p:cNvSpPr>
                <p:nvPr/>
              </p:nvSpPr>
              <p:spPr bwMode="auto">
                <a:xfrm>
                  <a:off x="779" y="3312"/>
                  <a:ext cx="125" cy="3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sz="3100" i="1" dirty="0">
                      <a:solidFill>
                        <a:srgbClr val="000000"/>
                      </a:solidFill>
                      <a:latin typeface="Times New Roman" pitchFamily="18" charset="0"/>
                    </a:rPr>
                    <a:t>d</a:t>
                  </a:r>
                  <a:endParaRPr lang="en-US" altLang="zh-CN" dirty="0"/>
                </a:p>
              </p:txBody>
            </p:sp>
            <p:sp>
              <p:nvSpPr>
                <p:cNvPr id="23" name="Rectangle 36"/>
                <p:cNvSpPr>
                  <a:spLocks noChangeArrowheads="1"/>
                </p:cNvSpPr>
                <p:nvPr/>
              </p:nvSpPr>
              <p:spPr bwMode="auto">
                <a:xfrm>
                  <a:off x="1542" y="3468"/>
                  <a:ext cx="80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altLang="zh-CN"/>
                </a:p>
              </p:txBody>
            </p:sp>
            <p:sp>
              <p:nvSpPr>
                <p:cNvPr id="24" name="Rectangle 37"/>
                <p:cNvSpPr>
                  <a:spLocks noChangeArrowheads="1"/>
                </p:cNvSpPr>
                <p:nvPr/>
              </p:nvSpPr>
              <p:spPr bwMode="auto">
                <a:xfrm>
                  <a:off x="877" y="3468"/>
                  <a:ext cx="80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zh-CN" i="1">
                      <a:solidFill>
                        <a:srgbClr val="000000"/>
                      </a:solidFill>
                      <a:latin typeface="Times New Roman" pitchFamily="18" charset="0"/>
                    </a:rPr>
                    <a:t>n</a:t>
                  </a:r>
                  <a:endParaRPr lang="en-US" altLang="zh-CN"/>
                </a:p>
              </p:txBody>
            </p:sp>
          </p:grpSp>
          <p:sp>
            <p:nvSpPr>
              <p:cNvPr id="8" name="AutoShape 42"/>
              <p:cNvSpPr>
                <a:spLocks/>
              </p:cNvSpPr>
              <p:nvPr/>
            </p:nvSpPr>
            <p:spPr bwMode="auto">
              <a:xfrm>
                <a:off x="622" y="3152"/>
                <a:ext cx="114" cy="340"/>
              </a:xfrm>
              <a:prstGeom prst="leftBrace">
                <a:avLst>
                  <a:gd name="adj1" fmla="val 24854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599256" y="3507399"/>
            <a:ext cx="8251825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例如，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28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i+1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=(5d</a:t>
            </a:r>
            <a:r>
              <a:rPr kumimoji="1" lang="en-US" altLang="zh-CN" sz="28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i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+11)  mod  16 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，用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28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0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=0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代入　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产生伪随机序列：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0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5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4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15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6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　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8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10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13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12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7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14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0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（循环）　</a:t>
            </a: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1005656" y="5407636"/>
            <a:ext cx="79375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当冲突时，以元素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x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的散列函数值作为初值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2800" b="1" i="0" u="none" strike="noStrike" kern="0" cap="none" spc="0" normalizeH="0" baseline="-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0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08764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355600" y="844550"/>
            <a:ext cx="878840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伪随机序列：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0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11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5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4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15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6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8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3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10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13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12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7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14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0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      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[ m=18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hash(x)=x mod 17 ]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输入序列：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60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46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77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128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1600" y="2565400"/>
            <a:ext cx="8909050" cy="698500"/>
            <a:chOff x="64" y="2200"/>
            <a:chExt cx="5612" cy="440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6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7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4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3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1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8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9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6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4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5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3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40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1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6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4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2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30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1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8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6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7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4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5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2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3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1816100" y="5003800"/>
            <a:ext cx="505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下面演示具体构造过程！</a:t>
            </a:r>
          </a:p>
        </p:txBody>
      </p: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685800" y="2946400"/>
            <a:ext cx="8197850" cy="1649413"/>
            <a:chOff x="432" y="1856"/>
            <a:chExt cx="5164" cy="1039"/>
          </a:xfrm>
        </p:grpSpPr>
        <p:grpSp>
          <p:nvGrpSpPr>
            <p:cNvPr id="60" name="Group 62"/>
            <p:cNvGrpSpPr>
              <a:grpSpLocks/>
            </p:cNvGrpSpPr>
            <p:nvPr/>
          </p:nvGrpSpPr>
          <p:grpSpPr bwMode="auto">
            <a:xfrm>
              <a:off x="432" y="1856"/>
              <a:ext cx="5164" cy="168"/>
              <a:chOff x="432" y="1856"/>
              <a:chExt cx="5164" cy="168"/>
            </a:xfrm>
          </p:grpSpPr>
          <p:sp>
            <p:nvSpPr>
              <p:cNvPr id="62" name="Rectangle 63"/>
              <p:cNvSpPr>
                <a:spLocks noChangeArrowheads="1"/>
              </p:cNvSpPr>
              <p:nvPr/>
            </p:nvSpPr>
            <p:spPr bwMode="auto">
              <a:xfrm>
                <a:off x="2936" y="1856"/>
                <a:ext cx="216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60</a:t>
                </a:r>
              </a:p>
            </p:txBody>
          </p:sp>
          <p:sp>
            <p:nvSpPr>
              <p:cNvPr id="63" name="Rectangle 64"/>
              <p:cNvSpPr>
                <a:spLocks noChangeArrowheads="1"/>
              </p:cNvSpPr>
              <p:nvPr/>
            </p:nvSpPr>
            <p:spPr bwMode="auto">
              <a:xfrm>
                <a:off x="5436" y="1856"/>
                <a:ext cx="160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77</a:t>
                </a:r>
              </a:p>
            </p:txBody>
          </p:sp>
          <p:sp>
            <p:nvSpPr>
              <p:cNvPr id="64" name="Rectangle 65"/>
              <p:cNvSpPr>
                <a:spLocks noChangeArrowheads="1"/>
              </p:cNvSpPr>
              <p:nvPr/>
            </p:nvSpPr>
            <p:spPr bwMode="auto">
              <a:xfrm>
                <a:off x="3846" y="1856"/>
                <a:ext cx="184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46</a:t>
                </a:r>
              </a:p>
            </p:txBody>
          </p:sp>
          <p:sp>
            <p:nvSpPr>
              <p:cNvPr id="65" name="Rectangle 66"/>
              <p:cNvSpPr>
                <a:spLocks noChangeArrowheads="1"/>
              </p:cNvSpPr>
              <p:nvPr/>
            </p:nvSpPr>
            <p:spPr bwMode="auto">
              <a:xfrm>
                <a:off x="432" y="1856"/>
                <a:ext cx="184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128</a:t>
                </a:r>
              </a:p>
            </p:txBody>
          </p:sp>
        </p:grpSp>
        <p:sp>
          <p:nvSpPr>
            <p:cNvPr id="61" name="Text Box 67"/>
            <p:cNvSpPr txBox="1">
              <a:spLocks noChangeArrowheads="1"/>
            </p:cNvSpPr>
            <p:nvPr/>
          </p:nvSpPr>
          <p:spPr bwMode="auto">
            <a:xfrm>
              <a:off x="1176" y="2568"/>
              <a:ext cx="2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</a:rPr>
                <a:t>散列存储结果如上所示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084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Text Box 4"/>
          <p:cNvSpPr txBox="1">
            <a:spLocks noChangeArrowheads="1"/>
          </p:cNvSpPr>
          <p:nvPr/>
        </p:nvSpPr>
        <p:spPr bwMode="auto">
          <a:xfrm>
            <a:off x="431800" y="1268760"/>
            <a:ext cx="8382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散列函数</a:t>
            </a:r>
            <a:r>
              <a:rPr lang="zh-CN" altLang="en-US" sz="3200" b="1" dirty="0" smtClean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：</a:t>
            </a:r>
            <a:r>
              <a:rPr lang="zh-CN" altLang="en-US" sz="32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元素值和它的存</a:t>
            </a:r>
            <a:r>
              <a:rPr lang="zh-CN" altLang="en-US" sz="3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储位置的对应关系称为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散列函数</a:t>
            </a:r>
            <a:r>
              <a:rPr lang="zh-CN" altLang="en-US" sz="32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，又称为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哈希</a:t>
            </a:r>
            <a:r>
              <a:rPr lang="en-US" altLang="zh-CN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(hash)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函数</a:t>
            </a:r>
            <a:endParaRPr lang="zh-CN" altLang="en-US" sz="32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542" name="Oval 10"/>
          <p:cNvSpPr>
            <a:spLocks noChangeArrowheads="1"/>
          </p:cNvSpPr>
          <p:nvPr/>
        </p:nvSpPr>
        <p:spPr bwMode="auto">
          <a:xfrm>
            <a:off x="1150938" y="3131889"/>
            <a:ext cx="1928812" cy="2879725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5543" name="Text Box 11"/>
          <p:cNvSpPr txBox="1">
            <a:spLocks noChangeArrowheads="1"/>
          </p:cNvSpPr>
          <p:nvPr/>
        </p:nvSpPr>
        <p:spPr bwMode="auto">
          <a:xfrm>
            <a:off x="1454150" y="3655764"/>
            <a:ext cx="31432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值集合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5544" name="Text Box 12"/>
          <p:cNvSpPr txBox="1">
            <a:spLocks noChangeArrowheads="1"/>
          </p:cNvSpPr>
          <p:nvPr/>
        </p:nvSpPr>
        <p:spPr bwMode="auto">
          <a:xfrm>
            <a:off x="2232025" y="4346327"/>
            <a:ext cx="3667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5545" name="Text Box 13"/>
          <p:cNvSpPr txBox="1">
            <a:spLocks noChangeArrowheads="1"/>
          </p:cNvSpPr>
          <p:nvPr/>
        </p:nvSpPr>
        <p:spPr bwMode="auto">
          <a:xfrm>
            <a:off x="6238875" y="2996952"/>
            <a:ext cx="1168400" cy="31051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112000"/>
              </a:lnSpc>
            </a:pPr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>
              <a:lnSpc>
                <a:spcPct val="112000"/>
              </a:lnSpc>
            </a:pPr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/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/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     r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5546" name="Line 14"/>
          <p:cNvSpPr>
            <a:spLocks noChangeShapeType="1"/>
          </p:cNvSpPr>
          <p:nvPr/>
        </p:nvSpPr>
        <p:spPr bwMode="auto">
          <a:xfrm>
            <a:off x="6238875" y="4239964"/>
            <a:ext cx="11684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7" name="Line 15"/>
          <p:cNvSpPr>
            <a:spLocks noChangeShapeType="1"/>
          </p:cNvSpPr>
          <p:nvPr/>
        </p:nvSpPr>
        <p:spPr bwMode="auto">
          <a:xfrm>
            <a:off x="6238875" y="4620964"/>
            <a:ext cx="11684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8" name="Text Box 16"/>
          <p:cNvSpPr txBox="1">
            <a:spLocks noChangeArrowheads="1"/>
          </p:cNvSpPr>
          <p:nvPr/>
        </p:nvSpPr>
        <p:spPr bwMode="auto">
          <a:xfrm>
            <a:off x="5453063" y="4311402"/>
            <a:ext cx="73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r>
              <a:rPr lang="en-US" altLang="zh-CN" sz="24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(</a:t>
            </a: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r>
              <a:rPr lang="en-US" altLang="zh-CN" sz="24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)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5549" name="Text Box 17"/>
          <p:cNvSpPr txBox="1">
            <a:spLocks noChangeArrowheads="1"/>
          </p:cNvSpPr>
          <p:nvPr/>
        </p:nvSpPr>
        <p:spPr bwMode="auto">
          <a:xfrm>
            <a:off x="6734175" y="3266827"/>
            <a:ext cx="33496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……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5550" name="Text Box 18"/>
          <p:cNvSpPr txBox="1">
            <a:spLocks noChangeArrowheads="1"/>
          </p:cNvSpPr>
          <p:nvPr/>
        </p:nvSpPr>
        <p:spPr bwMode="auto">
          <a:xfrm>
            <a:off x="6721475" y="4976564"/>
            <a:ext cx="334963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……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5551" name="Text Box 19"/>
          <p:cNvSpPr txBox="1">
            <a:spLocks noChangeArrowheads="1"/>
          </p:cNvSpPr>
          <p:nvPr/>
        </p:nvSpPr>
        <p:spPr bwMode="auto">
          <a:xfrm>
            <a:off x="4043601" y="4028335"/>
            <a:ext cx="85439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en-US" altLang="zh-CN" sz="2400" i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endParaRPr lang="en-US" altLang="zh-CN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5552" name="Line 20"/>
          <p:cNvSpPr>
            <a:spLocks noChangeShapeType="1"/>
          </p:cNvSpPr>
          <p:nvPr/>
        </p:nvSpPr>
        <p:spPr bwMode="auto">
          <a:xfrm>
            <a:off x="2592388" y="4525714"/>
            <a:ext cx="28797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3" name="Oval 21"/>
          <p:cNvSpPr>
            <a:spLocks noChangeArrowheads="1"/>
          </p:cNvSpPr>
          <p:nvPr/>
        </p:nvSpPr>
        <p:spPr bwMode="auto">
          <a:xfrm>
            <a:off x="2141538" y="4314577"/>
            <a:ext cx="431800" cy="431800"/>
          </a:xfrm>
          <a:prstGeom prst="ellipse">
            <a:avLst/>
          </a:prstGeom>
          <a:noFill/>
          <a:ln w="2857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7655" name="AutoShape 23"/>
          <p:cNvSpPr>
            <a:spLocks noChangeArrowheads="1"/>
          </p:cNvSpPr>
          <p:nvPr/>
        </p:nvSpPr>
        <p:spPr bwMode="auto">
          <a:xfrm>
            <a:off x="3732213" y="3401764"/>
            <a:ext cx="1304925" cy="449263"/>
          </a:xfrm>
          <a:prstGeom prst="wedgeRectCallout">
            <a:avLst>
              <a:gd name="adj1" fmla="val -972"/>
              <a:gd name="adj2" fmla="val 87102"/>
            </a:avLst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/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ea typeface="宋体" pitchFamily="2" charset="-122"/>
              </a:rPr>
              <a:t>散列函数</a:t>
            </a:r>
          </a:p>
        </p:txBody>
      </p:sp>
    </p:spTree>
    <p:extLst>
      <p:ext uri="{BB962C8B-B14F-4D97-AF65-F5344CB8AC3E}">
        <p14:creationId xmlns:p14="http://schemas.microsoft.com/office/powerpoint/2010/main" val="147735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5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355600" y="844550"/>
            <a:ext cx="878840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伪随机序列：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0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11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5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4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15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6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8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3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10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13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12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7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14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0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      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[ m=18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hash(x)=x mod 17 ]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输入序列：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60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46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77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128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1600" y="2565400"/>
            <a:ext cx="8909050" cy="698500"/>
            <a:chOff x="64" y="2200"/>
            <a:chExt cx="5612" cy="440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6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7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4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3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1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8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9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6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4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5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3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40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1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6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4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2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30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1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8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6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7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4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5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2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3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444500" y="3703638"/>
            <a:ext cx="66167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插入前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个数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60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46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时，不冲突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hash(60)=9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60=3×17+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hash(46)=12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46=2×17+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12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60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46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分别存储在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a[9]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a[12]</a:t>
            </a:r>
          </a:p>
        </p:txBody>
      </p:sp>
      <p:grpSp>
        <p:nvGrpSpPr>
          <p:cNvPr id="59" name="Group 61"/>
          <p:cNvGrpSpPr>
            <a:grpSpLocks/>
          </p:cNvGrpSpPr>
          <p:nvPr/>
        </p:nvGrpSpPr>
        <p:grpSpPr bwMode="auto">
          <a:xfrm>
            <a:off x="4660900" y="2946400"/>
            <a:ext cx="1736725" cy="266700"/>
            <a:chOff x="2936" y="1856"/>
            <a:chExt cx="1094" cy="168"/>
          </a:xfrm>
        </p:grpSpPr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2936" y="1856"/>
              <a:ext cx="21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60</a:t>
              </a: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3846" y="1856"/>
              <a:ext cx="18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37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355600" y="844550"/>
            <a:ext cx="878840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伪随机序列：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0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11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5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4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15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6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8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3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10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13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12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7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14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0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      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[ m=18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hash(x)=x mod 17 ]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输入序列：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60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46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77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128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1600" y="2565400"/>
            <a:ext cx="8909050" cy="698500"/>
            <a:chOff x="64" y="2200"/>
            <a:chExt cx="5612" cy="440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6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7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4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3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1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8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9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6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4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5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3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40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1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6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4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2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30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1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8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6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7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4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5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2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3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393700" y="5245100"/>
            <a:ext cx="7937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a[17]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为空，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77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的散列地址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=17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，存放在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a[17]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位置</a:t>
            </a:r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393700" y="3475038"/>
            <a:ext cx="6870700" cy="168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插入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77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时，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hash(77)=9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77=4×17+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a[9]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次，因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0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hash(77)=9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得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=8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8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=17</a:t>
            </a:r>
          </a:p>
        </p:txBody>
      </p:sp>
      <p:sp>
        <p:nvSpPr>
          <p:cNvPr id="60" name="Rectangle 62"/>
          <p:cNvSpPr>
            <a:spLocks noChangeArrowheads="1"/>
          </p:cNvSpPr>
          <p:nvPr/>
        </p:nvSpPr>
        <p:spPr bwMode="auto">
          <a:xfrm>
            <a:off x="8629650" y="2946400"/>
            <a:ext cx="2540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77</a:t>
            </a:r>
          </a:p>
        </p:txBody>
      </p:sp>
      <p:grpSp>
        <p:nvGrpSpPr>
          <p:cNvPr id="61" name="Group 63"/>
          <p:cNvGrpSpPr>
            <a:grpSpLocks/>
          </p:cNvGrpSpPr>
          <p:nvPr/>
        </p:nvGrpSpPr>
        <p:grpSpPr bwMode="auto">
          <a:xfrm>
            <a:off x="4660900" y="2946400"/>
            <a:ext cx="1736725" cy="266700"/>
            <a:chOff x="2936" y="1856"/>
            <a:chExt cx="1094" cy="168"/>
          </a:xfrm>
        </p:grpSpPr>
        <p:sp>
          <p:nvSpPr>
            <p:cNvPr id="62" name="Rectangle 64"/>
            <p:cNvSpPr>
              <a:spLocks noChangeArrowheads="1"/>
            </p:cNvSpPr>
            <p:nvPr/>
          </p:nvSpPr>
          <p:spPr bwMode="auto">
            <a:xfrm>
              <a:off x="2936" y="1856"/>
              <a:ext cx="21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60</a:t>
              </a: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3846" y="1856"/>
              <a:ext cx="184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73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utoUpdateAnimBg="0"/>
      <p:bldP spid="60" grpId="0" build="p" autoUpdateAnimBg="0" advAuto="200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355600" y="620688"/>
            <a:ext cx="8788400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伪随机序列：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0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11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2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5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4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15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6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9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8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3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10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13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12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7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14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7827FB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0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      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[ m=18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，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hash(x)=x mod 17 ]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 </a:t>
            </a:r>
            <a:endParaRPr kumimoji="1" lang="en-US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charset="-122"/>
              <a:ea typeface="宋体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输入序列：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60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46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77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/>
                <a:cs typeface="+mn-cs"/>
              </a:rPr>
              <a:t>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/>
                <a:cs typeface="+mn-cs"/>
              </a:rPr>
              <a:t>128 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01600" y="2341538"/>
            <a:ext cx="8909050" cy="698500"/>
            <a:chOff x="64" y="2200"/>
            <a:chExt cx="5612" cy="440"/>
          </a:xfrm>
        </p:grpSpPr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64" y="2200"/>
              <a:ext cx="308" cy="440"/>
              <a:chOff x="64" y="2200"/>
              <a:chExt cx="308" cy="440"/>
            </a:xfrm>
          </p:grpSpPr>
          <p:sp>
            <p:nvSpPr>
              <p:cNvPr id="56" name="Rectangle 7"/>
              <p:cNvSpPr>
                <a:spLocks noChangeArrowheads="1"/>
              </p:cNvSpPr>
              <p:nvPr/>
            </p:nvSpPr>
            <p:spPr bwMode="auto">
              <a:xfrm>
                <a:off x="6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0</a:t>
                </a:r>
              </a:p>
            </p:txBody>
          </p:sp>
          <p:sp>
            <p:nvSpPr>
              <p:cNvPr id="57" name="Rectangle 8"/>
              <p:cNvSpPr>
                <a:spLocks noChangeArrowheads="1"/>
              </p:cNvSpPr>
              <p:nvPr/>
            </p:nvSpPr>
            <p:spPr bwMode="auto">
              <a:xfrm>
                <a:off x="6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376" y="2200"/>
              <a:ext cx="308" cy="440"/>
              <a:chOff x="376" y="2200"/>
              <a:chExt cx="308" cy="440"/>
            </a:xfrm>
          </p:grpSpPr>
          <p:sp>
            <p:nvSpPr>
              <p:cNvPr id="54" name="Rectangle 10"/>
              <p:cNvSpPr>
                <a:spLocks noChangeArrowheads="1"/>
              </p:cNvSpPr>
              <p:nvPr/>
            </p:nvSpPr>
            <p:spPr bwMode="auto">
              <a:xfrm>
                <a:off x="37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/>
            </p:nvSpPr>
            <p:spPr bwMode="auto">
              <a:xfrm>
                <a:off x="37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688" y="2200"/>
              <a:ext cx="308" cy="440"/>
              <a:chOff x="688" y="2200"/>
              <a:chExt cx="308" cy="440"/>
            </a:xfrm>
          </p:grpSpPr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68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53" name="Rectangle 14"/>
              <p:cNvSpPr>
                <a:spLocks noChangeArrowheads="1"/>
              </p:cNvSpPr>
              <p:nvPr/>
            </p:nvSpPr>
            <p:spPr bwMode="auto">
              <a:xfrm>
                <a:off x="68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7" name="Group 15"/>
            <p:cNvGrpSpPr>
              <a:grpSpLocks/>
            </p:cNvGrpSpPr>
            <p:nvPr/>
          </p:nvGrpSpPr>
          <p:grpSpPr bwMode="auto">
            <a:xfrm>
              <a:off x="1000" y="2200"/>
              <a:ext cx="308" cy="440"/>
              <a:chOff x="1000" y="2200"/>
              <a:chExt cx="308" cy="440"/>
            </a:xfrm>
          </p:grpSpPr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00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51" name="Rectangle 17"/>
              <p:cNvSpPr>
                <a:spLocks noChangeArrowheads="1"/>
              </p:cNvSpPr>
              <p:nvPr/>
            </p:nvSpPr>
            <p:spPr bwMode="auto">
              <a:xfrm>
                <a:off x="100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8" name="Group 18"/>
            <p:cNvGrpSpPr>
              <a:grpSpLocks/>
            </p:cNvGrpSpPr>
            <p:nvPr/>
          </p:nvGrpSpPr>
          <p:grpSpPr bwMode="auto">
            <a:xfrm>
              <a:off x="1312" y="2200"/>
              <a:ext cx="308" cy="440"/>
              <a:chOff x="1312" y="2200"/>
              <a:chExt cx="308" cy="440"/>
            </a:xfrm>
          </p:grpSpPr>
          <p:sp>
            <p:nvSpPr>
              <p:cNvPr id="48" name="Rectangle 19"/>
              <p:cNvSpPr>
                <a:spLocks noChangeArrowheads="1"/>
              </p:cNvSpPr>
              <p:nvPr/>
            </p:nvSpPr>
            <p:spPr bwMode="auto">
              <a:xfrm>
                <a:off x="131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49" name="Rectangle 20"/>
              <p:cNvSpPr>
                <a:spLocks noChangeArrowheads="1"/>
              </p:cNvSpPr>
              <p:nvPr/>
            </p:nvSpPr>
            <p:spPr bwMode="auto">
              <a:xfrm>
                <a:off x="131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1624" y="2200"/>
              <a:ext cx="308" cy="440"/>
              <a:chOff x="1624" y="2200"/>
              <a:chExt cx="308" cy="440"/>
            </a:xfrm>
          </p:grpSpPr>
          <p:sp>
            <p:nvSpPr>
              <p:cNvPr id="46" name="Rectangle 22"/>
              <p:cNvSpPr>
                <a:spLocks noChangeArrowheads="1"/>
              </p:cNvSpPr>
              <p:nvPr/>
            </p:nvSpPr>
            <p:spPr bwMode="auto">
              <a:xfrm>
                <a:off x="162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47" name="Rectangle 23"/>
              <p:cNvSpPr>
                <a:spLocks noChangeArrowheads="1"/>
              </p:cNvSpPr>
              <p:nvPr/>
            </p:nvSpPr>
            <p:spPr bwMode="auto">
              <a:xfrm>
                <a:off x="162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0" name="Group 24"/>
            <p:cNvGrpSpPr>
              <a:grpSpLocks/>
            </p:cNvGrpSpPr>
            <p:nvPr/>
          </p:nvGrpSpPr>
          <p:grpSpPr bwMode="auto">
            <a:xfrm>
              <a:off x="1936" y="2200"/>
              <a:ext cx="308" cy="440"/>
              <a:chOff x="1936" y="2200"/>
              <a:chExt cx="308" cy="440"/>
            </a:xfrm>
          </p:grpSpPr>
          <p:sp>
            <p:nvSpPr>
              <p:cNvPr id="44" name="Rectangle 25"/>
              <p:cNvSpPr>
                <a:spLocks noChangeArrowheads="1"/>
              </p:cNvSpPr>
              <p:nvPr/>
            </p:nvSpPr>
            <p:spPr bwMode="auto">
              <a:xfrm>
                <a:off x="193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45" name="Rectangle 26"/>
              <p:cNvSpPr>
                <a:spLocks noChangeArrowheads="1"/>
              </p:cNvSpPr>
              <p:nvPr/>
            </p:nvSpPr>
            <p:spPr bwMode="auto">
              <a:xfrm>
                <a:off x="193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" name="Group 27"/>
            <p:cNvGrpSpPr>
              <a:grpSpLocks/>
            </p:cNvGrpSpPr>
            <p:nvPr/>
          </p:nvGrpSpPr>
          <p:grpSpPr bwMode="auto">
            <a:xfrm>
              <a:off x="2248" y="2200"/>
              <a:ext cx="308" cy="440"/>
              <a:chOff x="2248" y="2200"/>
              <a:chExt cx="308" cy="440"/>
            </a:xfrm>
          </p:grpSpPr>
          <p:sp>
            <p:nvSpPr>
              <p:cNvPr id="42" name="Rectangle 28"/>
              <p:cNvSpPr>
                <a:spLocks noChangeArrowheads="1"/>
              </p:cNvSpPr>
              <p:nvPr/>
            </p:nvSpPr>
            <p:spPr bwMode="auto">
              <a:xfrm>
                <a:off x="224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43" name="Rectangle 29"/>
              <p:cNvSpPr>
                <a:spLocks noChangeArrowheads="1"/>
              </p:cNvSpPr>
              <p:nvPr/>
            </p:nvSpPr>
            <p:spPr bwMode="auto">
              <a:xfrm>
                <a:off x="224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" name="Group 30"/>
            <p:cNvGrpSpPr>
              <a:grpSpLocks/>
            </p:cNvGrpSpPr>
            <p:nvPr/>
          </p:nvGrpSpPr>
          <p:grpSpPr bwMode="auto">
            <a:xfrm>
              <a:off x="2560" y="2200"/>
              <a:ext cx="308" cy="440"/>
              <a:chOff x="2560" y="2200"/>
              <a:chExt cx="308" cy="440"/>
            </a:xfrm>
          </p:grpSpPr>
          <p:sp>
            <p:nvSpPr>
              <p:cNvPr id="40" name="Rectangle 31"/>
              <p:cNvSpPr>
                <a:spLocks noChangeArrowheads="1"/>
              </p:cNvSpPr>
              <p:nvPr/>
            </p:nvSpPr>
            <p:spPr bwMode="auto">
              <a:xfrm>
                <a:off x="256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41" name="Rectangle 32"/>
              <p:cNvSpPr>
                <a:spLocks noChangeArrowheads="1"/>
              </p:cNvSpPr>
              <p:nvPr/>
            </p:nvSpPr>
            <p:spPr bwMode="auto">
              <a:xfrm>
                <a:off x="256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2872" y="2200"/>
              <a:ext cx="308" cy="440"/>
              <a:chOff x="2872" y="2200"/>
              <a:chExt cx="308" cy="440"/>
            </a:xfrm>
          </p:grpSpPr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87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4" name="Group 36"/>
            <p:cNvGrpSpPr>
              <a:grpSpLocks/>
            </p:cNvGrpSpPr>
            <p:nvPr/>
          </p:nvGrpSpPr>
          <p:grpSpPr bwMode="auto">
            <a:xfrm>
              <a:off x="3184" y="2200"/>
              <a:ext cx="308" cy="440"/>
              <a:chOff x="3184" y="2200"/>
              <a:chExt cx="308" cy="440"/>
            </a:xfrm>
          </p:grpSpPr>
          <p:sp>
            <p:nvSpPr>
              <p:cNvPr id="36" name="Rectangle 37"/>
              <p:cNvSpPr>
                <a:spLocks noChangeArrowheads="1"/>
              </p:cNvSpPr>
              <p:nvPr/>
            </p:nvSpPr>
            <p:spPr bwMode="auto">
              <a:xfrm>
                <a:off x="318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10</a:t>
                </a:r>
              </a:p>
            </p:txBody>
          </p:sp>
          <p:sp>
            <p:nvSpPr>
              <p:cNvPr id="37" name="Rectangle 38"/>
              <p:cNvSpPr>
                <a:spLocks noChangeArrowheads="1"/>
              </p:cNvSpPr>
              <p:nvPr/>
            </p:nvSpPr>
            <p:spPr bwMode="auto">
              <a:xfrm>
                <a:off x="318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5" name="Group 39"/>
            <p:cNvGrpSpPr>
              <a:grpSpLocks/>
            </p:cNvGrpSpPr>
            <p:nvPr/>
          </p:nvGrpSpPr>
          <p:grpSpPr bwMode="auto">
            <a:xfrm>
              <a:off x="3496" y="2200"/>
              <a:ext cx="308" cy="440"/>
              <a:chOff x="3496" y="2200"/>
              <a:chExt cx="308" cy="440"/>
            </a:xfrm>
          </p:grpSpPr>
          <p:sp>
            <p:nvSpPr>
              <p:cNvPr id="34" name="Rectangle 40"/>
              <p:cNvSpPr>
                <a:spLocks noChangeArrowheads="1"/>
              </p:cNvSpPr>
              <p:nvPr/>
            </p:nvSpPr>
            <p:spPr bwMode="auto">
              <a:xfrm>
                <a:off x="349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11</a:t>
                </a:r>
              </a:p>
            </p:txBody>
          </p:sp>
          <p:sp>
            <p:nvSpPr>
              <p:cNvPr id="35" name="Rectangle 41"/>
              <p:cNvSpPr>
                <a:spLocks noChangeArrowheads="1"/>
              </p:cNvSpPr>
              <p:nvPr/>
            </p:nvSpPr>
            <p:spPr bwMode="auto">
              <a:xfrm>
                <a:off x="349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6" name="Group 42"/>
            <p:cNvGrpSpPr>
              <a:grpSpLocks/>
            </p:cNvGrpSpPr>
            <p:nvPr/>
          </p:nvGrpSpPr>
          <p:grpSpPr bwMode="auto">
            <a:xfrm>
              <a:off x="3808" y="2200"/>
              <a:ext cx="308" cy="440"/>
              <a:chOff x="3808" y="2200"/>
              <a:chExt cx="308" cy="440"/>
            </a:xfrm>
          </p:grpSpPr>
          <p:sp>
            <p:nvSpPr>
              <p:cNvPr id="32" name="Rectangle 43"/>
              <p:cNvSpPr>
                <a:spLocks noChangeArrowheads="1"/>
              </p:cNvSpPr>
              <p:nvPr/>
            </p:nvSpPr>
            <p:spPr bwMode="auto">
              <a:xfrm>
                <a:off x="380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12</a:t>
                </a: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/>
            </p:nvSpPr>
            <p:spPr bwMode="auto">
              <a:xfrm>
                <a:off x="380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7" name="Group 45"/>
            <p:cNvGrpSpPr>
              <a:grpSpLocks/>
            </p:cNvGrpSpPr>
            <p:nvPr/>
          </p:nvGrpSpPr>
          <p:grpSpPr bwMode="auto">
            <a:xfrm>
              <a:off x="4120" y="2200"/>
              <a:ext cx="308" cy="440"/>
              <a:chOff x="4120" y="2200"/>
              <a:chExt cx="308" cy="440"/>
            </a:xfrm>
          </p:grpSpPr>
          <p:sp>
            <p:nvSpPr>
              <p:cNvPr id="30" name="Rectangle 46"/>
              <p:cNvSpPr>
                <a:spLocks noChangeArrowheads="1"/>
              </p:cNvSpPr>
              <p:nvPr/>
            </p:nvSpPr>
            <p:spPr bwMode="auto">
              <a:xfrm>
                <a:off x="4120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13</a:t>
                </a:r>
              </a:p>
            </p:txBody>
          </p:sp>
          <p:sp>
            <p:nvSpPr>
              <p:cNvPr id="31" name="Rectangle 47"/>
              <p:cNvSpPr>
                <a:spLocks noChangeArrowheads="1"/>
              </p:cNvSpPr>
              <p:nvPr/>
            </p:nvSpPr>
            <p:spPr bwMode="auto">
              <a:xfrm>
                <a:off x="4120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8" name="Group 48"/>
            <p:cNvGrpSpPr>
              <a:grpSpLocks/>
            </p:cNvGrpSpPr>
            <p:nvPr/>
          </p:nvGrpSpPr>
          <p:grpSpPr bwMode="auto">
            <a:xfrm>
              <a:off x="4432" y="2200"/>
              <a:ext cx="308" cy="440"/>
              <a:chOff x="4432" y="2200"/>
              <a:chExt cx="308" cy="440"/>
            </a:xfrm>
          </p:grpSpPr>
          <p:sp>
            <p:nvSpPr>
              <p:cNvPr id="28" name="Rectangle 49"/>
              <p:cNvSpPr>
                <a:spLocks noChangeArrowheads="1"/>
              </p:cNvSpPr>
              <p:nvPr/>
            </p:nvSpPr>
            <p:spPr bwMode="auto">
              <a:xfrm>
                <a:off x="4432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14</a:t>
                </a:r>
              </a:p>
            </p:txBody>
          </p:sp>
          <p:sp>
            <p:nvSpPr>
              <p:cNvPr id="29" name="Rectangle 50"/>
              <p:cNvSpPr>
                <a:spLocks noChangeArrowheads="1"/>
              </p:cNvSpPr>
              <p:nvPr/>
            </p:nvSpPr>
            <p:spPr bwMode="auto">
              <a:xfrm>
                <a:off x="4432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9" name="Group 51"/>
            <p:cNvGrpSpPr>
              <a:grpSpLocks/>
            </p:cNvGrpSpPr>
            <p:nvPr/>
          </p:nvGrpSpPr>
          <p:grpSpPr bwMode="auto">
            <a:xfrm>
              <a:off x="4744" y="2200"/>
              <a:ext cx="308" cy="440"/>
              <a:chOff x="4744" y="2200"/>
              <a:chExt cx="308" cy="440"/>
            </a:xfrm>
          </p:grpSpPr>
          <p:sp>
            <p:nvSpPr>
              <p:cNvPr id="26" name="Rectangle 52"/>
              <p:cNvSpPr>
                <a:spLocks noChangeArrowheads="1"/>
              </p:cNvSpPr>
              <p:nvPr/>
            </p:nvSpPr>
            <p:spPr bwMode="auto">
              <a:xfrm>
                <a:off x="4744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15</a:t>
                </a:r>
              </a:p>
            </p:txBody>
          </p:sp>
          <p:sp>
            <p:nvSpPr>
              <p:cNvPr id="27" name="Rectangle 53"/>
              <p:cNvSpPr>
                <a:spLocks noChangeArrowheads="1"/>
              </p:cNvSpPr>
              <p:nvPr/>
            </p:nvSpPr>
            <p:spPr bwMode="auto">
              <a:xfrm>
                <a:off x="4744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0" name="Group 54"/>
            <p:cNvGrpSpPr>
              <a:grpSpLocks/>
            </p:cNvGrpSpPr>
            <p:nvPr/>
          </p:nvGrpSpPr>
          <p:grpSpPr bwMode="auto">
            <a:xfrm>
              <a:off x="5056" y="2200"/>
              <a:ext cx="308" cy="440"/>
              <a:chOff x="5056" y="2200"/>
              <a:chExt cx="308" cy="440"/>
            </a:xfrm>
          </p:grpSpPr>
          <p:sp>
            <p:nvSpPr>
              <p:cNvPr id="24" name="Rectangle 55"/>
              <p:cNvSpPr>
                <a:spLocks noChangeArrowheads="1"/>
              </p:cNvSpPr>
              <p:nvPr/>
            </p:nvSpPr>
            <p:spPr bwMode="auto">
              <a:xfrm>
                <a:off x="5056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16</a:t>
                </a:r>
              </a:p>
            </p:txBody>
          </p:sp>
          <p:sp>
            <p:nvSpPr>
              <p:cNvPr id="25" name="Rectangle 56"/>
              <p:cNvSpPr>
                <a:spLocks noChangeArrowheads="1"/>
              </p:cNvSpPr>
              <p:nvPr/>
            </p:nvSpPr>
            <p:spPr bwMode="auto">
              <a:xfrm>
                <a:off x="5056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1" name="Group 57"/>
            <p:cNvGrpSpPr>
              <a:grpSpLocks/>
            </p:cNvGrpSpPr>
            <p:nvPr/>
          </p:nvGrpSpPr>
          <p:grpSpPr bwMode="auto">
            <a:xfrm>
              <a:off x="5368" y="2200"/>
              <a:ext cx="308" cy="440"/>
              <a:chOff x="5368" y="2200"/>
              <a:chExt cx="308" cy="440"/>
            </a:xfrm>
          </p:grpSpPr>
          <p:sp>
            <p:nvSpPr>
              <p:cNvPr id="22" name="Rectangle 58"/>
              <p:cNvSpPr>
                <a:spLocks noChangeArrowheads="1"/>
              </p:cNvSpPr>
              <p:nvPr/>
            </p:nvSpPr>
            <p:spPr bwMode="auto">
              <a:xfrm>
                <a:off x="5368" y="2200"/>
                <a:ext cx="308" cy="232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</a:rPr>
                  <a:t>17</a:t>
                </a:r>
              </a:p>
            </p:txBody>
          </p:sp>
          <p:sp>
            <p:nvSpPr>
              <p:cNvPr id="23" name="Rectangle 59"/>
              <p:cNvSpPr>
                <a:spLocks noChangeArrowheads="1"/>
              </p:cNvSpPr>
              <p:nvPr/>
            </p:nvSpPr>
            <p:spPr bwMode="auto">
              <a:xfrm>
                <a:off x="5368" y="2408"/>
                <a:ext cx="308" cy="232"/>
              </a:xfrm>
              <a:prstGeom prst="rect">
                <a:avLst/>
              </a:prstGeom>
              <a:solidFill>
                <a:srgbClr val="FFCF01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58" name="Text Box 60"/>
          <p:cNvSpPr txBox="1">
            <a:spLocks noChangeArrowheads="1"/>
          </p:cNvSpPr>
          <p:nvPr/>
        </p:nvSpPr>
        <p:spPr bwMode="auto">
          <a:xfrm>
            <a:off x="368300" y="5859438"/>
            <a:ext cx="7937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为空， 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128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的散列地址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，存放在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位置</a:t>
            </a:r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368300" y="3251176"/>
            <a:ext cx="81026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插入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128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时，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hash(128)=9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128=7×17+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9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）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a[9]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次，因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0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hash(77)=9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，得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d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=8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8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，得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=17</a:t>
            </a:r>
          </a:p>
        </p:txBody>
      </p:sp>
      <p:grpSp>
        <p:nvGrpSpPr>
          <p:cNvPr id="60" name="Group 62"/>
          <p:cNvGrpSpPr>
            <a:grpSpLocks/>
          </p:cNvGrpSpPr>
          <p:nvPr/>
        </p:nvGrpSpPr>
        <p:grpSpPr bwMode="auto">
          <a:xfrm>
            <a:off x="4660900" y="2722538"/>
            <a:ext cx="4222750" cy="266700"/>
            <a:chOff x="2936" y="1856"/>
            <a:chExt cx="2660" cy="168"/>
          </a:xfrm>
        </p:grpSpPr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5436" y="1856"/>
              <a:ext cx="160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77</a:t>
              </a:r>
            </a:p>
          </p:txBody>
        </p:sp>
        <p:grpSp>
          <p:nvGrpSpPr>
            <p:cNvPr id="62" name="Group 64"/>
            <p:cNvGrpSpPr>
              <a:grpSpLocks/>
            </p:cNvGrpSpPr>
            <p:nvPr/>
          </p:nvGrpSpPr>
          <p:grpSpPr bwMode="auto">
            <a:xfrm>
              <a:off x="2936" y="1856"/>
              <a:ext cx="1094" cy="168"/>
              <a:chOff x="2936" y="1856"/>
              <a:chExt cx="1094" cy="168"/>
            </a:xfrm>
          </p:grpSpPr>
          <p:sp>
            <p:nvSpPr>
              <p:cNvPr id="63" name="Rectangle 65"/>
              <p:cNvSpPr>
                <a:spLocks noChangeArrowheads="1"/>
              </p:cNvSpPr>
              <p:nvPr/>
            </p:nvSpPr>
            <p:spPr bwMode="auto">
              <a:xfrm>
                <a:off x="2936" y="1856"/>
                <a:ext cx="216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60</a:t>
                </a:r>
              </a:p>
            </p:txBody>
          </p:sp>
          <p:sp>
            <p:nvSpPr>
              <p:cNvPr id="64" name="Rectangle 66"/>
              <p:cNvSpPr>
                <a:spLocks noChangeArrowheads="1"/>
              </p:cNvSpPr>
              <p:nvPr/>
            </p:nvSpPr>
            <p:spPr bwMode="auto">
              <a:xfrm>
                <a:off x="3846" y="1856"/>
                <a:ext cx="184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46</a:t>
                </a:r>
              </a:p>
            </p:txBody>
          </p:sp>
        </p:grpSp>
      </p:grpSp>
      <p:sp>
        <p:nvSpPr>
          <p:cNvPr id="65" name="Rectangle 67"/>
          <p:cNvSpPr>
            <a:spLocks noChangeArrowheads="1"/>
          </p:cNvSpPr>
          <p:nvPr/>
        </p:nvSpPr>
        <p:spPr bwMode="auto">
          <a:xfrm>
            <a:off x="685800" y="2722538"/>
            <a:ext cx="2921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128</a:t>
            </a:r>
          </a:p>
        </p:txBody>
      </p:sp>
      <p:sp>
        <p:nvSpPr>
          <p:cNvPr id="66" name="Text Box 68"/>
          <p:cNvSpPr txBox="1">
            <a:spLocks noChangeArrowheads="1"/>
          </p:cNvSpPr>
          <p:nvPr/>
        </p:nvSpPr>
        <p:spPr bwMode="auto">
          <a:xfrm>
            <a:off x="368300" y="4746601"/>
            <a:ext cx="79375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a[17]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，得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2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=12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；　</a:t>
            </a:r>
          </a:p>
        </p:txBody>
      </p:sp>
      <p:sp>
        <p:nvSpPr>
          <p:cNvPr id="67" name="Text Box 69"/>
          <p:cNvSpPr txBox="1">
            <a:spLocks noChangeArrowheads="1"/>
          </p:cNvSpPr>
          <p:nvPr/>
        </p:nvSpPr>
        <p:spPr bwMode="auto">
          <a:xfrm>
            <a:off x="368300" y="5303813"/>
            <a:ext cx="79375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a[12]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不空，冲突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次，加增量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10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，得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h</a:t>
            </a:r>
            <a:r>
              <a:rPr kumimoji="1" lang="en-US" altLang="zh-CN" sz="3200" b="1" i="0" u="none" strike="noStrike" kern="0" cap="none" spc="0" normalizeH="0" baseline="-30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3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=1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93360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 autoUpdateAnimBg="0" advAuto="17000"/>
      <p:bldP spid="65" grpId="0" build="p" autoUpdateAnimBg="0" advAuto="2000"/>
      <p:bldP spid="66" grpId="0" build="p" autoUpdateAnimBg="0" advAuto="19000"/>
      <p:bldP spid="67" grpId="0" build="p" autoUpdateAnimBg="0" advAuto="1300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Text Box 2"/>
          <p:cNvSpPr txBox="1">
            <a:spLocks noChangeArrowheads="1"/>
          </p:cNvSpPr>
          <p:nvPr/>
        </p:nvSpPr>
        <p:spPr bwMode="auto">
          <a:xfrm>
            <a:off x="125288" y="1844824"/>
            <a:ext cx="88392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lvl="2" eaLnBrk="1" hangingPunct="1">
              <a:lnSpc>
                <a:spcPct val="150000"/>
              </a:lnSpc>
            </a:pPr>
            <a:r>
              <a:rPr lang="zh-CN" altLang="en-US" sz="3200" dirty="0" smtClean="0">
                <a:ea typeface="楷体_GB2312" pitchFamily="49" charset="-122"/>
              </a:rPr>
              <a:t>为</a:t>
            </a:r>
            <a:r>
              <a:rPr lang="zh-CN" altLang="en-US" sz="3200" dirty="0">
                <a:ea typeface="楷体_GB2312" pitchFamily="49" charset="-122"/>
              </a:rPr>
              <a:t>产生冲突的地址 </a:t>
            </a:r>
            <a:r>
              <a:rPr lang="en-US" altLang="zh-CN" sz="3200" dirty="0" smtClean="0">
                <a:ea typeface="楷体_GB2312" pitchFamily="49" charset="-122"/>
              </a:rPr>
              <a:t>H(x) </a:t>
            </a:r>
            <a:r>
              <a:rPr lang="zh-CN" altLang="en-US" sz="3200" dirty="0">
                <a:ea typeface="楷体_GB2312" pitchFamily="49" charset="-122"/>
              </a:rPr>
              <a:t>求得一个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地址序列</a:t>
            </a:r>
            <a:r>
              <a:rPr lang="zh-CN" altLang="en-US" sz="3200" b="0" dirty="0">
                <a:solidFill>
                  <a:srgbClr val="A50021"/>
                </a:solidFill>
                <a:ea typeface="楷体_GB2312" pitchFamily="49" charset="-122"/>
              </a:rPr>
              <a:t>：</a:t>
            </a:r>
          </a:p>
          <a:p>
            <a:pPr lvl="2" eaLnBrk="1" hangingPunct="1">
              <a:lnSpc>
                <a:spcPct val="150000"/>
              </a:lnSpc>
            </a:pPr>
            <a:r>
              <a:rPr lang="zh-CN" altLang="en-US" sz="3200" b="0" dirty="0">
                <a:solidFill>
                  <a:srgbClr val="A50021"/>
                </a:solidFill>
                <a:ea typeface="楷体_GB2312" pitchFamily="49" charset="-122"/>
              </a:rPr>
              <a:t>   </a:t>
            </a:r>
            <a:r>
              <a:rPr lang="en-US" altLang="zh-CN" sz="3200" dirty="0">
                <a:ea typeface="楷体_GB2312" pitchFamily="49" charset="-122"/>
              </a:rPr>
              <a:t>H</a:t>
            </a:r>
            <a:r>
              <a:rPr lang="en-US" altLang="zh-CN" sz="3200" baseline="-25000" dirty="0">
                <a:ea typeface="楷体_GB2312" pitchFamily="49" charset="-122"/>
              </a:rPr>
              <a:t>0</a:t>
            </a:r>
            <a:r>
              <a:rPr lang="en-US" altLang="zh-CN" sz="3200" dirty="0">
                <a:ea typeface="楷体_GB2312" pitchFamily="49" charset="-122"/>
              </a:rPr>
              <a:t>, H</a:t>
            </a:r>
            <a:r>
              <a:rPr lang="en-US" altLang="zh-CN" sz="3200" baseline="-25000" dirty="0">
                <a:ea typeface="楷体_GB2312" pitchFamily="49" charset="-122"/>
              </a:rPr>
              <a:t>1</a:t>
            </a:r>
            <a:r>
              <a:rPr lang="en-US" altLang="zh-CN" sz="3200" dirty="0">
                <a:ea typeface="楷体_GB2312" pitchFamily="49" charset="-122"/>
              </a:rPr>
              <a:t>, H</a:t>
            </a:r>
            <a:r>
              <a:rPr lang="en-US" altLang="zh-CN" sz="3200" baseline="-25000" dirty="0">
                <a:ea typeface="楷体_GB2312" pitchFamily="49" charset="-122"/>
              </a:rPr>
              <a:t>2</a:t>
            </a:r>
            <a:r>
              <a:rPr lang="en-US" altLang="zh-CN" sz="3200" dirty="0">
                <a:ea typeface="楷体_GB2312" pitchFamily="49" charset="-122"/>
              </a:rPr>
              <a:t>, …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en-US" altLang="zh-CN" sz="3200" dirty="0" err="1">
                <a:ea typeface="楷体_GB2312" pitchFamily="49" charset="-122"/>
              </a:rPr>
              <a:t>H</a:t>
            </a:r>
            <a:r>
              <a:rPr lang="en-US" altLang="zh-CN" sz="3200" baseline="-25000" dirty="0" err="1">
                <a:ea typeface="楷体_GB2312" pitchFamily="49" charset="-122"/>
              </a:rPr>
              <a:t>s</a:t>
            </a:r>
            <a:r>
              <a:rPr lang="en-US" altLang="zh-CN" sz="3200" b="0" dirty="0">
                <a:ea typeface="楷体_GB2312" pitchFamily="49" charset="-122"/>
              </a:rPr>
              <a:t>     </a:t>
            </a:r>
            <a:endParaRPr lang="en-US" altLang="zh-CN" sz="3200" b="0" dirty="0" smtClean="0">
              <a:ea typeface="楷体_GB2312" pitchFamily="49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zh-CN" altLang="en-US" sz="3200" b="0" dirty="0" smtClean="0">
                <a:ea typeface="楷体_GB2312" pitchFamily="49" charset="-122"/>
              </a:rPr>
              <a:t>其中</a:t>
            </a:r>
            <a:r>
              <a:rPr lang="zh-CN" altLang="en-US" sz="3200" b="0" dirty="0">
                <a:ea typeface="楷体_GB2312" pitchFamily="49" charset="-122"/>
              </a:rPr>
              <a:t>：</a:t>
            </a:r>
            <a:r>
              <a:rPr lang="en-US" altLang="zh-CN" sz="3200" dirty="0">
                <a:ea typeface="楷体_GB2312" pitchFamily="49" charset="-122"/>
              </a:rPr>
              <a:t>H</a:t>
            </a:r>
            <a:r>
              <a:rPr lang="en-US" altLang="zh-CN" sz="3200" baseline="-25000" dirty="0">
                <a:ea typeface="楷体_GB2312" pitchFamily="49" charset="-122"/>
              </a:rPr>
              <a:t>0</a:t>
            </a:r>
            <a:r>
              <a:rPr lang="en-US" altLang="zh-CN" sz="3200" dirty="0">
                <a:ea typeface="楷体_GB2312" pitchFamily="49" charset="-122"/>
              </a:rPr>
              <a:t> = </a:t>
            </a:r>
            <a:r>
              <a:rPr lang="en-US" altLang="zh-CN" sz="3200" dirty="0" smtClean="0">
                <a:ea typeface="楷体_GB2312" pitchFamily="49" charset="-122"/>
              </a:rPr>
              <a:t>H(x)</a:t>
            </a:r>
            <a:endParaRPr lang="en-US" altLang="zh-CN" sz="3200" dirty="0">
              <a:ea typeface="楷体_GB2312" pitchFamily="49" charset="-122"/>
            </a:endParaRPr>
          </a:p>
          <a:p>
            <a:pPr lvl="2" eaLnBrk="1" hangingPunct="1">
              <a:lnSpc>
                <a:spcPct val="150000"/>
              </a:lnSpc>
            </a:pPr>
            <a:r>
              <a:rPr lang="en-US" altLang="zh-CN" sz="3200" dirty="0">
                <a:ea typeface="楷体_GB2312" pitchFamily="49" charset="-122"/>
              </a:rPr>
              <a:t>            H</a:t>
            </a:r>
            <a:r>
              <a:rPr lang="en-US" altLang="zh-CN" sz="3200" baseline="-25000" dirty="0">
                <a:ea typeface="楷体_GB2312" pitchFamily="49" charset="-122"/>
              </a:rPr>
              <a:t>i</a:t>
            </a:r>
            <a:r>
              <a:rPr lang="en-US" altLang="zh-CN" sz="3200" dirty="0">
                <a:ea typeface="楷体_GB2312" pitchFamily="49" charset="-122"/>
              </a:rPr>
              <a:t> = ( </a:t>
            </a:r>
            <a:r>
              <a:rPr lang="en-US" altLang="zh-CN" sz="3200" dirty="0" smtClean="0">
                <a:ea typeface="楷体_GB2312" pitchFamily="49" charset="-122"/>
              </a:rPr>
              <a:t>H(x) </a:t>
            </a:r>
            <a:r>
              <a:rPr lang="en-US" altLang="zh-CN" sz="3200" dirty="0">
                <a:ea typeface="楷体_GB2312" pitchFamily="49" charset="-122"/>
              </a:rPr>
              <a:t>+</a:t>
            </a:r>
            <a:r>
              <a:rPr lang="en-US" altLang="zh-CN" sz="3200" dirty="0">
                <a:solidFill>
                  <a:srgbClr val="CC0000"/>
                </a:solidFill>
                <a:ea typeface="楷体_GB2312" pitchFamily="49" charset="-122"/>
              </a:rPr>
              <a:t> </a:t>
            </a:r>
            <a:r>
              <a:rPr lang="en-US" altLang="zh-CN" sz="3200" i="1" dirty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sz="3200" i="1" baseline="-25000" dirty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3200" i="1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en-US" altLang="zh-CN" sz="3200" dirty="0">
                <a:ea typeface="楷体_GB2312" pitchFamily="49" charset="-122"/>
              </a:rPr>
              <a:t>) MOD m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A50021"/>
                </a:solidFill>
                <a:ea typeface="楷体_GB2312" pitchFamily="49" charset="-122"/>
              </a:rPr>
              <a:t>                       </a:t>
            </a:r>
            <a:r>
              <a:rPr lang="en-US" altLang="zh-CN" sz="3200" i="1" dirty="0">
                <a:solidFill>
                  <a:srgbClr val="FF0000"/>
                </a:solidFill>
                <a:ea typeface="楷体_GB2312" pitchFamily="49" charset="-122"/>
              </a:rPr>
              <a:t>i=1, 2, …, s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sp>
        <p:nvSpPr>
          <p:cNvPr id="427011" name="Text Box 3"/>
          <p:cNvSpPr txBox="1">
            <a:spLocks noChangeArrowheads="1"/>
          </p:cNvSpPr>
          <p:nvPr/>
        </p:nvSpPr>
        <p:spPr bwMode="auto">
          <a:xfrm>
            <a:off x="762995" y="1015027"/>
            <a:ext cx="43011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dirty="0" smtClean="0">
                <a:solidFill>
                  <a:srgbClr val="800000"/>
                </a:solidFill>
                <a:ea typeface="楷体_GB2312" pitchFamily="49" charset="-122"/>
              </a:rPr>
              <a:t>总结：开放</a:t>
            </a:r>
            <a:r>
              <a:rPr lang="zh-CN" altLang="en-US" sz="4000" dirty="0">
                <a:solidFill>
                  <a:srgbClr val="800000"/>
                </a:solidFill>
                <a:ea typeface="楷体_GB2312" pitchFamily="49" charset="-122"/>
              </a:rPr>
              <a:t>定址法</a:t>
            </a:r>
          </a:p>
        </p:txBody>
      </p:sp>
    </p:spTree>
    <p:extLst>
      <p:ext uri="{BB962C8B-B14F-4D97-AF65-F5344CB8AC3E}">
        <p14:creationId xmlns:p14="http://schemas.microsoft.com/office/powerpoint/2010/main" val="142352120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4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0" grpId="0" autoUpdateAnimBg="0"/>
      <p:bldP spid="427011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692696"/>
            <a:ext cx="7772400" cy="685800"/>
          </a:xfrm>
        </p:spPr>
        <p:txBody>
          <a:bodyPr/>
          <a:lstStyle/>
          <a:p>
            <a:pPr algn="just" eaLnBrk="1" hangingPunct="1"/>
            <a:r>
              <a:rPr lang="zh-CN" altLang="en-US" sz="4000" b="1" dirty="0" smtClean="0">
                <a:solidFill>
                  <a:schemeClr val="tx1"/>
                </a:solidFill>
                <a:ea typeface="楷体_GB2312" pitchFamily="49" charset="-122"/>
              </a:rPr>
              <a:t>对增量 </a:t>
            </a:r>
            <a:r>
              <a:rPr lang="en-US" altLang="zh-CN" sz="4000" b="1" i="1" dirty="0" smtClean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sz="4000" b="1" i="1" baseline="-25000" dirty="0" smtClean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4000" b="1" baseline="-25000" dirty="0" smtClean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sz="4000" b="1" dirty="0" smtClean="0">
                <a:solidFill>
                  <a:schemeClr val="tx1"/>
                </a:solidFill>
                <a:ea typeface="楷体_GB2312" pitchFamily="49" charset="-122"/>
              </a:rPr>
              <a:t>有三种取法：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556717"/>
            <a:ext cx="8382000" cy="4320555"/>
          </a:xfrm>
        </p:spPr>
        <p:txBody>
          <a:bodyPr/>
          <a:lstStyle/>
          <a:p>
            <a:pPr eaLnBrk="1" fontAlgn="t" hangingPunct="1">
              <a:lnSpc>
                <a:spcPct val="130000"/>
              </a:lnSpc>
            </a:pPr>
            <a:r>
              <a:rPr lang="en-US" altLang="zh-CN" sz="2400" b="1" dirty="0" smtClean="0">
                <a:ea typeface="楷体_GB2312" pitchFamily="49" charset="-122"/>
              </a:rPr>
              <a:t>1) </a:t>
            </a:r>
            <a:r>
              <a:rPr lang="zh-CN" altLang="en-US" sz="2400" b="1" dirty="0" smtClean="0">
                <a:ea typeface="楷体_GB2312" pitchFamily="49" charset="-122"/>
              </a:rPr>
              <a:t>线性探测</a:t>
            </a:r>
            <a:endParaRPr lang="en-US" altLang="zh-CN" sz="2400" b="1" dirty="0" smtClean="0">
              <a:ea typeface="楷体_GB2312" pitchFamily="49" charset="-122"/>
            </a:endParaRPr>
          </a:p>
          <a:p>
            <a:pPr eaLnBrk="1" fontAlgn="t" hangingPunct="1"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A50021"/>
                </a:solidFill>
                <a:ea typeface="楷体_GB2312" pitchFamily="49" charset="-122"/>
              </a:rPr>
              <a:t>      </a:t>
            </a:r>
            <a:r>
              <a:rPr lang="en-US" altLang="zh-CN" b="1" i="1" dirty="0" smtClean="0">
                <a:solidFill>
                  <a:srgbClr val="FF0000"/>
                </a:solidFill>
                <a:ea typeface="楷体_GB2312" pitchFamily="49" charset="-122"/>
              </a:rPr>
              <a:t>di = c</a:t>
            </a:r>
            <a:r>
              <a:rPr lang="en-US" altLang="zh-CN" b="1" i="1" dirty="0" smtClean="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  </a:t>
            </a:r>
            <a:r>
              <a:rPr lang="en-US" altLang="zh-CN" b="1" i="1" dirty="0" smtClean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000" b="1" dirty="0" smtClean="0">
                <a:solidFill>
                  <a:srgbClr val="A50021"/>
                </a:solidFill>
                <a:ea typeface="楷体_GB2312" pitchFamily="49" charset="-122"/>
              </a:rPr>
              <a:t>   </a:t>
            </a:r>
            <a:r>
              <a:rPr lang="zh-CN" altLang="en-US" sz="2800" b="1" dirty="0" smtClean="0">
                <a:ea typeface="楷体_GB2312" pitchFamily="49" charset="-122"/>
              </a:rPr>
              <a:t>最简单的情况  </a:t>
            </a:r>
            <a:r>
              <a:rPr lang="en-US" altLang="zh-CN" b="1" i="1" dirty="0" smtClean="0">
                <a:solidFill>
                  <a:srgbClr val="FF0000"/>
                </a:solidFill>
                <a:ea typeface="楷体_GB2312" pitchFamily="49" charset="-122"/>
              </a:rPr>
              <a:t>c=1 </a:t>
            </a:r>
            <a:endParaRPr lang="en-US" altLang="zh-CN" sz="2000" b="1" dirty="0" smtClean="0">
              <a:ea typeface="楷体_GB2312" pitchFamily="49" charset="-122"/>
            </a:endParaRPr>
          </a:p>
          <a:p>
            <a:pPr eaLnBrk="1" fontAlgn="t" hangingPunct="1">
              <a:lnSpc>
                <a:spcPct val="130000"/>
              </a:lnSpc>
            </a:pPr>
            <a:r>
              <a:rPr lang="en-US" altLang="zh-CN" sz="2800" b="1" dirty="0" smtClean="0">
                <a:ea typeface="楷体_GB2312" pitchFamily="49" charset="-122"/>
              </a:rPr>
              <a:t>2) </a:t>
            </a:r>
            <a:r>
              <a:rPr lang="zh-CN" altLang="en-US" sz="2800" b="1" dirty="0">
                <a:ea typeface="楷体_GB2312" pitchFamily="49" charset="-122"/>
              </a:rPr>
              <a:t>平方</a:t>
            </a:r>
            <a:r>
              <a:rPr lang="zh-CN" altLang="en-US" sz="2800" b="1" dirty="0" smtClean="0">
                <a:ea typeface="楷体_GB2312" pitchFamily="49" charset="-122"/>
              </a:rPr>
              <a:t>探测</a:t>
            </a:r>
            <a:r>
              <a:rPr lang="zh-CN" altLang="en-US" b="1" dirty="0" smtClean="0">
                <a:ea typeface="楷体_GB2312" pitchFamily="49" charset="-122"/>
              </a:rPr>
              <a:t/>
            </a:r>
            <a:br>
              <a:rPr lang="zh-CN" altLang="en-US" b="1" dirty="0" smtClean="0">
                <a:ea typeface="楷体_GB2312" pitchFamily="49" charset="-122"/>
              </a:rPr>
            </a:b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di=i</a:t>
            </a:r>
            <a:r>
              <a:rPr lang="en-US" altLang="zh-CN" b="1" baseline="30000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或者  </a:t>
            </a:r>
            <a:r>
              <a:rPr lang="en-US" altLang="zh-CN" b="1" i="1" dirty="0" smtClean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b="1" i="1" baseline="-25000" dirty="0" smtClean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b="1" i="1" dirty="0" smtClean="0">
                <a:solidFill>
                  <a:srgbClr val="FF0000"/>
                </a:solidFill>
                <a:ea typeface="楷体_GB2312" pitchFamily="49" charset="-122"/>
              </a:rPr>
              <a:t> = 1</a:t>
            </a:r>
            <a:r>
              <a:rPr lang="en-US" altLang="zh-CN" b="1" i="1" baseline="30000" dirty="0" smtClean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b="1" i="1" dirty="0" smtClean="0">
                <a:solidFill>
                  <a:srgbClr val="FF0000"/>
                </a:solidFill>
                <a:ea typeface="楷体_GB2312" pitchFamily="49" charset="-122"/>
              </a:rPr>
              <a:t>, -1</a:t>
            </a:r>
            <a:r>
              <a:rPr lang="en-US" altLang="zh-CN" b="1" i="1" baseline="30000" dirty="0" smtClean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b="1" i="1" dirty="0" smtClean="0">
                <a:solidFill>
                  <a:srgbClr val="FF0000"/>
                </a:solidFill>
                <a:ea typeface="楷体_GB2312" pitchFamily="49" charset="-122"/>
              </a:rPr>
              <a:t>, 2</a:t>
            </a:r>
            <a:r>
              <a:rPr lang="en-US" altLang="zh-CN" b="1" i="1" baseline="30000" dirty="0" smtClean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b="1" i="1" dirty="0" smtClean="0">
                <a:solidFill>
                  <a:srgbClr val="FF0000"/>
                </a:solidFill>
                <a:ea typeface="楷体_GB2312" pitchFamily="49" charset="-122"/>
              </a:rPr>
              <a:t>, -2</a:t>
            </a:r>
            <a:r>
              <a:rPr lang="en-US" altLang="zh-CN" b="1" i="1" baseline="30000" dirty="0" smtClean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b="1" i="1" dirty="0" smtClean="0">
                <a:solidFill>
                  <a:srgbClr val="FF0000"/>
                </a:solidFill>
                <a:ea typeface="楷体_GB2312" pitchFamily="49" charset="-122"/>
              </a:rPr>
              <a:t>, …</a:t>
            </a:r>
            <a:r>
              <a:rPr lang="en-US" altLang="zh-CN" b="1" i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b="1" dirty="0" smtClean="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fontAlgn="t" hangingPunct="1">
              <a:lnSpc>
                <a:spcPct val="130000"/>
              </a:lnSpc>
            </a:pPr>
            <a:r>
              <a:rPr lang="en-US" altLang="zh-CN" sz="2800" b="1" dirty="0" smtClean="0">
                <a:ea typeface="楷体_GB2312" pitchFamily="49" charset="-122"/>
              </a:rPr>
              <a:t>3) </a:t>
            </a:r>
            <a:r>
              <a:rPr lang="zh-CN" altLang="en-US" sz="2800" b="1" dirty="0" smtClean="0">
                <a:ea typeface="楷体_GB2312" pitchFamily="49" charset="-122"/>
              </a:rPr>
              <a:t>随机探测</a:t>
            </a:r>
            <a:br>
              <a:rPr lang="zh-CN" altLang="en-US" sz="2800" b="1" dirty="0" smtClean="0">
                <a:ea typeface="楷体_GB2312" pitchFamily="49" charset="-122"/>
              </a:rPr>
            </a:br>
            <a:r>
              <a:rPr lang="zh-CN" altLang="en-US" sz="2000" b="1" dirty="0" smtClean="0">
                <a:solidFill>
                  <a:srgbClr val="A50021"/>
                </a:solidFill>
                <a:ea typeface="楷体_GB2312" pitchFamily="49" charset="-122"/>
              </a:rPr>
              <a:t>      </a:t>
            </a:r>
            <a:r>
              <a:rPr lang="en-US" altLang="zh-CN" sz="2800" b="1" i="1" dirty="0" smtClean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sz="2800" b="1" i="1" baseline="-25000" dirty="0" smtClean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800" b="1" i="1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是一组伪随机数列</a:t>
            </a:r>
            <a:endParaRPr lang="en-US" altLang="zh-CN" b="1" dirty="0" smtClean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567996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457200" y="1999233"/>
            <a:ext cx="843597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lnSpc>
                <a:spcPct val="11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p"/>
            </a:pPr>
            <a:r>
              <a:rPr lang="zh-CN" altLang="en-US" sz="2800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 基本思想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：将所有散列地址相同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元素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，存储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在一个单链表中（称为同义词子表），在散列表中存储的是所有同义词子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表的头指针。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353891" y="1077546"/>
            <a:ext cx="7705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处理冲突的方法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/>
                <a:ea typeface="宋体" pitchFamily="2" charset="-122"/>
              </a:rPr>
              <a:t>——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itchFamily="2" charset="-122"/>
              </a:rPr>
              <a:t>链</a:t>
            </a:r>
            <a:r>
              <a:rPr lang="zh-CN" altLang="en-US" sz="3200" b="1" dirty="0">
                <a:solidFill>
                  <a:srgbClr val="FF0000"/>
                </a:solidFill>
                <a:ea typeface="宋体" pitchFamily="2" charset="-122"/>
              </a:rPr>
              <a:t>地址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itchFamily="2" charset="-122"/>
              </a:rPr>
              <a:t>法</a:t>
            </a:r>
            <a:endParaRPr lang="en-US" altLang="zh-CN" sz="3200" b="1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51856" y="3789363"/>
            <a:ext cx="82296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 用拉链法处理冲突构造的散列表叫做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开散列表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。</a:t>
            </a:r>
          </a:p>
          <a:p>
            <a:pPr marL="0" marR="0" lvl="0" indent="0" algn="l" defTabSz="91440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p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charset="-122"/>
                <a:ea typeface="宋体" charset="-122"/>
              </a:rPr>
              <a:t> 开散列表不会出现堆积现象。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576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04800" y="1219200"/>
            <a:ext cx="8458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例：关键码集合 {47, 7, 29, 11, 16, 92, 22, 8, 3}，散列函数为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H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=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mod 11</a:t>
            </a:r>
            <a:r>
              <a:rPr lang="en-US" altLang="zh-CN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，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用链地址</a:t>
            </a:r>
            <a:r>
              <a:rPr lang="zh-CN" altLang="en-US" sz="2800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法处理</a:t>
            </a:r>
            <a:r>
              <a:rPr lang="zh-CN" altLang="en-US" sz="2800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冲突，构造的开散列表为：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grpSp>
        <p:nvGrpSpPr>
          <p:cNvPr id="87044" name="Group 70"/>
          <p:cNvGrpSpPr>
            <a:grpSpLocks/>
          </p:cNvGrpSpPr>
          <p:nvPr/>
        </p:nvGrpSpPr>
        <p:grpSpPr bwMode="auto">
          <a:xfrm>
            <a:off x="4076700" y="2438400"/>
            <a:ext cx="3421063" cy="4132263"/>
            <a:chOff x="1434" y="1253"/>
            <a:chExt cx="2155" cy="2603"/>
          </a:xfrm>
        </p:grpSpPr>
        <p:sp>
          <p:nvSpPr>
            <p:cNvPr id="87045" name="Text Box 71"/>
            <p:cNvSpPr txBox="1">
              <a:spLocks noChangeArrowheads="1"/>
            </p:cNvSpPr>
            <p:nvPr/>
          </p:nvSpPr>
          <p:spPr bwMode="auto">
            <a:xfrm>
              <a:off x="1434" y="1253"/>
              <a:ext cx="226" cy="2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>
                <a:lnSpc>
                  <a:spcPct val="123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0</a:t>
              </a:r>
            </a:p>
            <a:p>
              <a:pPr algn="just">
                <a:lnSpc>
                  <a:spcPct val="123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1</a:t>
              </a:r>
            </a:p>
            <a:p>
              <a:pPr algn="just">
                <a:lnSpc>
                  <a:spcPct val="123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2</a:t>
              </a:r>
            </a:p>
            <a:p>
              <a:pPr algn="just">
                <a:lnSpc>
                  <a:spcPct val="123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3</a:t>
              </a:r>
            </a:p>
            <a:p>
              <a:pPr algn="just">
                <a:lnSpc>
                  <a:spcPct val="123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4</a:t>
              </a:r>
            </a:p>
            <a:p>
              <a:pPr algn="just">
                <a:lnSpc>
                  <a:spcPct val="123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5</a:t>
              </a:r>
            </a:p>
            <a:p>
              <a:pPr algn="just">
                <a:lnSpc>
                  <a:spcPct val="123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6</a:t>
              </a:r>
            </a:p>
            <a:p>
              <a:pPr algn="just">
                <a:lnSpc>
                  <a:spcPct val="123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7</a:t>
              </a:r>
            </a:p>
            <a:p>
              <a:pPr algn="just">
                <a:lnSpc>
                  <a:spcPct val="123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8</a:t>
              </a:r>
            </a:p>
            <a:p>
              <a:pPr algn="just">
                <a:lnSpc>
                  <a:spcPct val="123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9</a:t>
              </a:r>
            </a:p>
            <a:p>
              <a:pPr algn="just">
                <a:lnSpc>
                  <a:spcPct val="123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  <p:grpSp>
          <p:nvGrpSpPr>
            <p:cNvPr id="87046" name="Group 72"/>
            <p:cNvGrpSpPr>
              <a:grpSpLocks/>
            </p:cNvGrpSpPr>
            <p:nvPr/>
          </p:nvGrpSpPr>
          <p:grpSpPr bwMode="auto">
            <a:xfrm>
              <a:off x="1718" y="1259"/>
              <a:ext cx="368" cy="2586"/>
              <a:chOff x="1718" y="1259"/>
              <a:chExt cx="456" cy="2586"/>
            </a:xfrm>
          </p:grpSpPr>
          <p:sp>
            <p:nvSpPr>
              <p:cNvPr id="87079" name="Text Box 73"/>
              <p:cNvSpPr txBox="1">
                <a:spLocks noChangeArrowheads="1"/>
              </p:cNvSpPr>
              <p:nvPr/>
            </p:nvSpPr>
            <p:spPr bwMode="auto">
              <a:xfrm>
                <a:off x="1722" y="1259"/>
                <a:ext cx="450" cy="2586"/>
              </a:xfrm>
              <a:prstGeom prst="rect">
                <a:avLst/>
              </a:prstGeom>
              <a:solidFill>
                <a:schemeClr val="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accent2"/>
                    </a:solidFill>
                    <a:latin typeface="Arial" charset="0"/>
                    <a:ea typeface="华文行楷" pitchFamily="2" charset="-122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  </a:t>
                </a:r>
              </a:p>
              <a:p>
                <a:pPr algn="just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  <a:p>
                <a:pPr algn="just">
                  <a:lnSpc>
                    <a:spcPct val="120000"/>
                  </a:lnSpc>
                </a:pPr>
                <a:endPara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7080" name="Line 74"/>
              <p:cNvSpPr>
                <a:spLocks noChangeShapeType="1"/>
              </p:cNvSpPr>
              <p:nvPr/>
            </p:nvSpPr>
            <p:spPr bwMode="auto">
              <a:xfrm>
                <a:off x="1722" y="1509"/>
                <a:ext cx="4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1" name="Line 75"/>
              <p:cNvSpPr>
                <a:spLocks noChangeShapeType="1"/>
              </p:cNvSpPr>
              <p:nvPr/>
            </p:nvSpPr>
            <p:spPr bwMode="auto">
              <a:xfrm>
                <a:off x="1719" y="1963"/>
                <a:ext cx="4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2" name="Line 76"/>
              <p:cNvSpPr>
                <a:spLocks noChangeShapeType="1"/>
              </p:cNvSpPr>
              <p:nvPr/>
            </p:nvSpPr>
            <p:spPr bwMode="auto">
              <a:xfrm>
                <a:off x="1718" y="1732"/>
                <a:ext cx="4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3" name="Line 77"/>
              <p:cNvSpPr>
                <a:spLocks noChangeShapeType="1"/>
              </p:cNvSpPr>
              <p:nvPr/>
            </p:nvSpPr>
            <p:spPr bwMode="auto">
              <a:xfrm>
                <a:off x="1723" y="2195"/>
                <a:ext cx="4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4" name="Line 78"/>
              <p:cNvSpPr>
                <a:spLocks noChangeShapeType="1"/>
              </p:cNvSpPr>
              <p:nvPr/>
            </p:nvSpPr>
            <p:spPr bwMode="auto">
              <a:xfrm>
                <a:off x="1734" y="3608"/>
                <a:ext cx="4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5" name="Line 79"/>
              <p:cNvSpPr>
                <a:spLocks noChangeShapeType="1"/>
              </p:cNvSpPr>
              <p:nvPr/>
            </p:nvSpPr>
            <p:spPr bwMode="auto">
              <a:xfrm>
                <a:off x="1726" y="2429"/>
                <a:ext cx="4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6" name="Line 80"/>
              <p:cNvSpPr>
                <a:spLocks noChangeShapeType="1"/>
              </p:cNvSpPr>
              <p:nvPr/>
            </p:nvSpPr>
            <p:spPr bwMode="auto">
              <a:xfrm>
                <a:off x="1726" y="2657"/>
                <a:ext cx="4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7" name="Line 81"/>
              <p:cNvSpPr>
                <a:spLocks noChangeShapeType="1"/>
              </p:cNvSpPr>
              <p:nvPr/>
            </p:nvSpPr>
            <p:spPr bwMode="auto">
              <a:xfrm>
                <a:off x="1729" y="3125"/>
                <a:ext cx="43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8" name="Line 82"/>
              <p:cNvSpPr>
                <a:spLocks noChangeShapeType="1"/>
              </p:cNvSpPr>
              <p:nvPr/>
            </p:nvSpPr>
            <p:spPr bwMode="auto">
              <a:xfrm>
                <a:off x="1736" y="3377"/>
                <a:ext cx="4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9" name="Line 83"/>
              <p:cNvSpPr>
                <a:spLocks noChangeShapeType="1"/>
              </p:cNvSpPr>
              <p:nvPr/>
            </p:nvSpPr>
            <p:spPr bwMode="auto">
              <a:xfrm>
                <a:off x="1734" y="2896"/>
                <a:ext cx="4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047" name="Text Box 84"/>
            <p:cNvSpPr txBox="1">
              <a:spLocks noChangeArrowheads="1"/>
            </p:cNvSpPr>
            <p:nvPr/>
          </p:nvSpPr>
          <p:spPr bwMode="auto">
            <a:xfrm>
              <a:off x="3107" y="1253"/>
              <a:ext cx="453" cy="22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18000" rIns="0" bIns="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11 ∧</a:t>
              </a:r>
            </a:p>
          </p:txBody>
        </p:sp>
        <p:sp>
          <p:nvSpPr>
            <p:cNvPr id="87048" name="Line 85"/>
            <p:cNvSpPr>
              <a:spLocks noChangeShapeType="1"/>
            </p:cNvSpPr>
            <p:nvPr/>
          </p:nvSpPr>
          <p:spPr bwMode="auto">
            <a:xfrm>
              <a:off x="3352" y="1253"/>
              <a:ext cx="0" cy="2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87049" name="Text Box 86"/>
            <p:cNvSpPr txBox="1">
              <a:spLocks noChangeArrowheads="1"/>
            </p:cNvSpPr>
            <p:nvPr/>
          </p:nvSpPr>
          <p:spPr bwMode="auto">
            <a:xfrm>
              <a:off x="1774" y="148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87050" name="Rectangle 87"/>
            <p:cNvSpPr>
              <a:spLocks noChangeArrowheads="1"/>
            </p:cNvSpPr>
            <p:nvPr/>
          </p:nvSpPr>
          <p:spPr bwMode="auto">
            <a:xfrm>
              <a:off x="1774" y="1735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87051" name="Rectangle 88"/>
            <p:cNvSpPr>
              <a:spLocks noChangeArrowheads="1"/>
            </p:cNvSpPr>
            <p:nvPr/>
          </p:nvSpPr>
          <p:spPr bwMode="auto">
            <a:xfrm>
              <a:off x="1785" y="3351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87052" name="Rectangle 89"/>
            <p:cNvSpPr>
              <a:spLocks noChangeArrowheads="1"/>
            </p:cNvSpPr>
            <p:nvPr/>
          </p:nvSpPr>
          <p:spPr bwMode="auto">
            <a:xfrm>
              <a:off x="1792" y="360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87053" name="Rectangle 90"/>
            <p:cNvSpPr>
              <a:spLocks noChangeArrowheads="1"/>
            </p:cNvSpPr>
            <p:nvPr/>
          </p:nvSpPr>
          <p:spPr bwMode="auto">
            <a:xfrm>
              <a:off x="1776" y="264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∧</a:t>
              </a:r>
            </a:p>
          </p:txBody>
        </p:sp>
        <p:sp>
          <p:nvSpPr>
            <p:cNvPr id="87054" name="Text Box 91"/>
            <p:cNvSpPr txBox="1">
              <a:spLocks noChangeArrowheads="1"/>
            </p:cNvSpPr>
            <p:nvPr/>
          </p:nvSpPr>
          <p:spPr bwMode="auto">
            <a:xfrm>
              <a:off x="2350" y="1263"/>
              <a:ext cx="453" cy="22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18000" rIns="0" bIns="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22</a:t>
              </a:r>
            </a:p>
          </p:txBody>
        </p:sp>
        <p:sp>
          <p:nvSpPr>
            <p:cNvPr id="87055" name="Line 92"/>
            <p:cNvSpPr>
              <a:spLocks noChangeShapeType="1"/>
            </p:cNvSpPr>
            <p:nvPr/>
          </p:nvSpPr>
          <p:spPr bwMode="auto">
            <a:xfrm>
              <a:off x="2595" y="1263"/>
              <a:ext cx="0" cy="2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87056" name="Line 93"/>
            <p:cNvSpPr>
              <a:spLocks noChangeShapeType="1"/>
            </p:cNvSpPr>
            <p:nvPr/>
          </p:nvSpPr>
          <p:spPr bwMode="auto">
            <a:xfrm>
              <a:off x="2001" y="1386"/>
              <a:ext cx="3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7" name="Line 94"/>
            <p:cNvSpPr>
              <a:spLocks noChangeShapeType="1"/>
            </p:cNvSpPr>
            <p:nvPr/>
          </p:nvSpPr>
          <p:spPr bwMode="auto">
            <a:xfrm>
              <a:off x="2738" y="1386"/>
              <a:ext cx="3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8" name="Text Box 95"/>
            <p:cNvSpPr txBox="1">
              <a:spLocks noChangeArrowheads="1"/>
            </p:cNvSpPr>
            <p:nvPr/>
          </p:nvSpPr>
          <p:spPr bwMode="auto">
            <a:xfrm>
              <a:off x="3126" y="1944"/>
              <a:ext cx="453" cy="22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18000" rIns="0" bIns="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47 ∧</a:t>
              </a:r>
            </a:p>
          </p:txBody>
        </p:sp>
        <p:sp>
          <p:nvSpPr>
            <p:cNvPr id="87059" name="Line 96"/>
            <p:cNvSpPr>
              <a:spLocks noChangeShapeType="1"/>
            </p:cNvSpPr>
            <p:nvPr/>
          </p:nvSpPr>
          <p:spPr bwMode="auto">
            <a:xfrm>
              <a:off x="3371" y="1944"/>
              <a:ext cx="0" cy="2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87060" name="Text Box 97"/>
            <p:cNvSpPr txBox="1">
              <a:spLocks noChangeArrowheads="1"/>
            </p:cNvSpPr>
            <p:nvPr/>
          </p:nvSpPr>
          <p:spPr bwMode="auto">
            <a:xfrm>
              <a:off x="2369" y="1954"/>
              <a:ext cx="453" cy="22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18000" rIns="0" bIns="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87061" name="Line 98"/>
            <p:cNvSpPr>
              <a:spLocks noChangeShapeType="1"/>
            </p:cNvSpPr>
            <p:nvPr/>
          </p:nvSpPr>
          <p:spPr bwMode="auto">
            <a:xfrm>
              <a:off x="2614" y="1954"/>
              <a:ext cx="0" cy="2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87062" name="Line 99"/>
            <p:cNvSpPr>
              <a:spLocks noChangeShapeType="1"/>
            </p:cNvSpPr>
            <p:nvPr/>
          </p:nvSpPr>
          <p:spPr bwMode="auto">
            <a:xfrm>
              <a:off x="2018" y="2085"/>
              <a:ext cx="3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3" name="Line 100"/>
            <p:cNvSpPr>
              <a:spLocks noChangeShapeType="1"/>
            </p:cNvSpPr>
            <p:nvPr/>
          </p:nvSpPr>
          <p:spPr bwMode="auto">
            <a:xfrm>
              <a:off x="2757" y="2077"/>
              <a:ext cx="3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4" name="Text Box 101"/>
            <p:cNvSpPr txBox="1">
              <a:spLocks noChangeArrowheads="1"/>
            </p:cNvSpPr>
            <p:nvPr/>
          </p:nvSpPr>
          <p:spPr bwMode="auto">
            <a:xfrm>
              <a:off x="2370" y="2217"/>
              <a:ext cx="453" cy="22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18000" rIns="0" bIns="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92 ∧</a:t>
              </a:r>
            </a:p>
          </p:txBody>
        </p:sp>
        <p:sp>
          <p:nvSpPr>
            <p:cNvPr id="87065" name="Line 102"/>
            <p:cNvSpPr>
              <a:spLocks noChangeShapeType="1"/>
            </p:cNvSpPr>
            <p:nvPr/>
          </p:nvSpPr>
          <p:spPr bwMode="auto">
            <a:xfrm>
              <a:off x="2615" y="2217"/>
              <a:ext cx="0" cy="2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87066" name="Line 103"/>
            <p:cNvSpPr>
              <a:spLocks noChangeShapeType="1"/>
            </p:cNvSpPr>
            <p:nvPr/>
          </p:nvSpPr>
          <p:spPr bwMode="auto">
            <a:xfrm>
              <a:off x="2001" y="2321"/>
              <a:ext cx="3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7" name="Text Box 104"/>
            <p:cNvSpPr txBox="1">
              <a:spLocks noChangeArrowheads="1"/>
            </p:cNvSpPr>
            <p:nvPr/>
          </p:nvSpPr>
          <p:spPr bwMode="auto">
            <a:xfrm>
              <a:off x="2370" y="2472"/>
              <a:ext cx="455" cy="22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18000" rIns="0" bIns="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16 ∧</a:t>
              </a:r>
            </a:p>
          </p:txBody>
        </p:sp>
        <p:sp>
          <p:nvSpPr>
            <p:cNvPr id="87068" name="Line 105"/>
            <p:cNvSpPr>
              <a:spLocks noChangeShapeType="1"/>
            </p:cNvSpPr>
            <p:nvPr/>
          </p:nvSpPr>
          <p:spPr bwMode="auto">
            <a:xfrm>
              <a:off x="2615" y="2472"/>
              <a:ext cx="0" cy="2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87069" name="Line 106"/>
            <p:cNvSpPr>
              <a:spLocks noChangeShapeType="1"/>
            </p:cNvSpPr>
            <p:nvPr/>
          </p:nvSpPr>
          <p:spPr bwMode="auto">
            <a:xfrm>
              <a:off x="2001" y="2576"/>
              <a:ext cx="34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0" name="Text Box 107"/>
            <p:cNvSpPr txBox="1">
              <a:spLocks noChangeArrowheads="1"/>
            </p:cNvSpPr>
            <p:nvPr/>
          </p:nvSpPr>
          <p:spPr bwMode="auto">
            <a:xfrm>
              <a:off x="3136" y="2878"/>
              <a:ext cx="453" cy="22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72000" tIns="18000" rIns="0" bIns="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7  ∧</a:t>
              </a:r>
            </a:p>
          </p:txBody>
        </p:sp>
        <p:sp>
          <p:nvSpPr>
            <p:cNvPr id="87071" name="Line 108"/>
            <p:cNvSpPr>
              <a:spLocks noChangeShapeType="1"/>
            </p:cNvSpPr>
            <p:nvPr/>
          </p:nvSpPr>
          <p:spPr bwMode="auto">
            <a:xfrm>
              <a:off x="3381" y="2878"/>
              <a:ext cx="0" cy="2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87072" name="Text Box 109"/>
            <p:cNvSpPr txBox="1">
              <a:spLocks noChangeArrowheads="1"/>
            </p:cNvSpPr>
            <p:nvPr/>
          </p:nvSpPr>
          <p:spPr bwMode="auto">
            <a:xfrm>
              <a:off x="2379" y="2888"/>
              <a:ext cx="453" cy="22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0" tIns="18000" rIns="0" bIns="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29</a:t>
              </a:r>
            </a:p>
          </p:txBody>
        </p:sp>
        <p:sp>
          <p:nvSpPr>
            <p:cNvPr id="87073" name="Line 110"/>
            <p:cNvSpPr>
              <a:spLocks noChangeShapeType="1"/>
            </p:cNvSpPr>
            <p:nvPr/>
          </p:nvSpPr>
          <p:spPr bwMode="auto">
            <a:xfrm>
              <a:off x="2624" y="2888"/>
              <a:ext cx="0" cy="2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87074" name="Line 111"/>
            <p:cNvSpPr>
              <a:spLocks noChangeShapeType="1"/>
            </p:cNvSpPr>
            <p:nvPr/>
          </p:nvSpPr>
          <p:spPr bwMode="auto">
            <a:xfrm>
              <a:off x="2030" y="3011"/>
              <a:ext cx="3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5" name="Line 112"/>
            <p:cNvSpPr>
              <a:spLocks noChangeShapeType="1"/>
            </p:cNvSpPr>
            <p:nvPr/>
          </p:nvSpPr>
          <p:spPr bwMode="auto">
            <a:xfrm>
              <a:off x="2767" y="3011"/>
              <a:ext cx="3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6" name="Text Box 113"/>
            <p:cNvSpPr txBox="1">
              <a:spLocks noChangeArrowheads="1"/>
            </p:cNvSpPr>
            <p:nvPr/>
          </p:nvSpPr>
          <p:spPr bwMode="auto">
            <a:xfrm>
              <a:off x="2380" y="3143"/>
              <a:ext cx="453" cy="227"/>
            </a:xfrm>
            <a:prstGeom prst="rect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lIns="72000" tIns="18000" rIns="0" bIns="0"/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just"/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rPr>
                <a:t>8  ∧</a:t>
              </a:r>
            </a:p>
          </p:txBody>
        </p:sp>
        <p:sp>
          <p:nvSpPr>
            <p:cNvPr id="87077" name="Line 114"/>
            <p:cNvSpPr>
              <a:spLocks noChangeShapeType="1"/>
            </p:cNvSpPr>
            <p:nvPr/>
          </p:nvSpPr>
          <p:spPr bwMode="auto">
            <a:xfrm>
              <a:off x="2625" y="3143"/>
              <a:ext cx="0" cy="21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/>
            <a:lstStyle/>
            <a:p>
              <a:endParaRPr lang="zh-CN" altLang="en-US"/>
            </a:p>
          </p:txBody>
        </p:sp>
        <p:sp>
          <p:nvSpPr>
            <p:cNvPr id="87078" name="Line 115"/>
            <p:cNvSpPr>
              <a:spLocks noChangeShapeType="1"/>
            </p:cNvSpPr>
            <p:nvPr/>
          </p:nvSpPr>
          <p:spPr bwMode="auto">
            <a:xfrm>
              <a:off x="2011" y="3276"/>
              <a:ext cx="3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22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438472" y="764704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散列表：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采用散列技术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将数据元素存储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在一块连续的存储空间中，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宋体" pitchFamily="2" charset="-122"/>
                <a:ea typeface="宋体" pitchFamily="2" charset="-122"/>
              </a:rPr>
              <a:t>这块连续的存储空间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称为散</a:t>
            </a:r>
            <a:r>
              <a:rPr lang="zh-CN" altLang="en-US" sz="2800" b="1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</a:rPr>
              <a:t>列表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517" name="Oval 22"/>
          <p:cNvSpPr>
            <a:spLocks noChangeArrowheads="1"/>
          </p:cNvSpPr>
          <p:nvPr/>
        </p:nvSpPr>
        <p:spPr bwMode="auto">
          <a:xfrm>
            <a:off x="1150938" y="3384550"/>
            <a:ext cx="1928812" cy="2879725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4518" name="Text Box 23"/>
          <p:cNvSpPr txBox="1">
            <a:spLocks noChangeArrowheads="1"/>
          </p:cNvSpPr>
          <p:nvPr/>
        </p:nvSpPr>
        <p:spPr bwMode="auto">
          <a:xfrm>
            <a:off x="1454150" y="3908425"/>
            <a:ext cx="31432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数据元素集合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4519" name="Text Box 24"/>
          <p:cNvSpPr txBox="1">
            <a:spLocks noChangeArrowheads="1"/>
          </p:cNvSpPr>
          <p:nvPr/>
        </p:nvSpPr>
        <p:spPr bwMode="auto">
          <a:xfrm>
            <a:off x="2232025" y="4598988"/>
            <a:ext cx="3667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4520" name="Text Box 25"/>
          <p:cNvSpPr txBox="1">
            <a:spLocks noChangeArrowheads="1"/>
          </p:cNvSpPr>
          <p:nvPr/>
        </p:nvSpPr>
        <p:spPr bwMode="auto">
          <a:xfrm>
            <a:off x="6238875" y="3249613"/>
            <a:ext cx="1168400" cy="31051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112000"/>
              </a:lnSpc>
            </a:pPr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>
              <a:lnSpc>
                <a:spcPct val="112000"/>
              </a:lnSpc>
            </a:pPr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/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/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     r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4521" name="Line 26"/>
          <p:cNvSpPr>
            <a:spLocks noChangeShapeType="1"/>
          </p:cNvSpPr>
          <p:nvPr/>
        </p:nvSpPr>
        <p:spPr bwMode="auto">
          <a:xfrm>
            <a:off x="6238875" y="4492625"/>
            <a:ext cx="11684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2" name="Line 27"/>
          <p:cNvSpPr>
            <a:spLocks noChangeShapeType="1"/>
          </p:cNvSpPr>
          <p:nvPr/>
        </p:nvSpPr>
        <p:spPr bwMode="auto">
          <a:xfrm>
            <a:off x="6238875" y="4873625"/>
            <a:ext cx="11684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3" name="Text Box 28"/>
          <p:cNvSpPr txBox="1">
            <a:spLocks noChangeArrowheads="1"/>
          </p:cNvSpPr>
          <p:nvPr/>
        </p:nvSpPr>
        <p:spPr bwMode="auto">
          <a:xfrm>
            <a:off x="5453063" y="4564063"/>
            <a:ext cx="73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r>
              <a:rPr lang="en-US" altLang="zh-CN" sz="24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(</a:t>
            </a: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r>
              <a:rPr lang="en-US" altLang="zh-CN" sz="24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)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4524" name="Text Box 29"/>
          <p:cNvSpPr txBox="1">
            <a:spLocks noChangeArrowheads="1"/>
          </p:cNvSpPr>
          <p:nvPr/>
        </p:nvSpPr>
        <p:spPr bwMode="auto">
          <a:xfrm>
            <a:off x="6734175" y="3519488"/>
            <a:ext cx="334963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……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4525" name="Text Box 30"/>
          <p:cNvSpPr txBox="1">
            <a:spLocks noChangeArrowheads="1"/>
          </p:cNvSpPr>
          <p:nvPr/>
        </p:nvSpPr>
        <p:spPr bwMode="auto">
          <a:xfrm>
            <a:off x="6721475" y="5229225"/>
            <a:ext cx="334963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……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4526" name="Text Box 31"/>
          <p:cNvSpPr txBox="1">
            <a:spLocks noChangeArrowheads="1"/>
          </p:cNvSpPr>
          <p:nvPr/>
        </p:nvSpPr>
        <p:spPr bwMode="auto">
          <a:xfrm>
            <a:off x="3357563" y="4284663"/>
            <a:ext cx="1946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endParaRPr lang="en-US" altLang="zh-CN" sz="240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4527" name="Line 32"/>
          <p:cNvSpPr>
            <a:spLocks noChangeShapeType="1"/>
          </p:cNvSpPr>
          <p:nvPr/>
        </p:nvSpPr>
        <p:spPr bwMode="auto">
          <a:xfrm>
            <a:off x="2592388" y="4778375"/>
            <a:ext cx="28797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8" name="Oval 33"/>
          <p:cNvSpPr>
            <a:spLocks noChangeArrowheads="1"/>
          </p:cNvSpPr>
          <p:nvPr/>
        </p:nvSpPr>
        <p:spPr bwMode="auto">
          <a:xfrm>
            <a:off x="2141538" y="4567238"/>
            <a:ext cx="431800" cy="431800"/>
          </a:xfrm>
          <a:prstGeom prst="ellipse">
            <a:avLst/>
          </a:prstGeom>
          <a:noFill/>
          <a:ln w="2857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7497763" y="3249613"/>
            <a:ext cx="1376362" cy="3105150"/>
            <a:chOff x="4723" y="2047"/>
            <a:chExt cx="867" cy="1956"/>
          </a:xfrm>
        </p:grpSpPr>
        <p:sp>
          <p:nvSpPr>
            <p:cNvPr id="64533" name="AutoShape 35"/>
            <p:cNvSpPr>
              <a:spLocks/>
            </p:cNvSpPr>
            <p:nvPr/>
          </p:nvSpPr>
          <p:spPr bwMode="auto">
            <a:xfrm>
              <a:off x="4723" y="2047"/>
              <a:ext cx="170" cy="1956"/>
            </a:xfrm>
            <a:prstGeom prst="rightBrace">
              <a:avLst>
                <a:gd name="adj1" fmla="val 95882"/>
                <a:gd name="adj2" fmla="val 5000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4" name="Text Box 36"/>
            <p:cNvSpPr txBox="1">
              <a:spLocks noChangeArrowheads="1"/>
            </p:cNvSpPr>
            <p:nvPr/>
          </p:nvSpPr>
          <p:spPr bwMode="auto">
            <a:xfrm>
              <a:off x="4893" y="2869"/>
              <a:ext cx="6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0000"/>
                  </a:solidFill>
                  <a:ea typeface="宋体" pitchFamily="2" charset="-122"/>
                </a:rPr>
                <a:t>散列表</a:t>
              </a: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7947025" y="5049838"/>
            <a:ext cx="809625" cy="906462"/>
            <a:chOff x="5006" y="3181"/>
            <a:chExt cx="510" cy="571"/>
          </a:xfrm>
        </p:grpSpPr>
        <p:sp>
          <p:nvSpPr>
            <p:cNvPr id="64531" name="AutoShape 38"/>
            <p:cNvSpPr>
              <a:spLocks noChangeArrowheads="1"/>
            </p:cNvSpPr>
            <p:nvPr/>
          </p:nvSpPr>
          <p:spPr bwMode="auto">
            <a:xfrm>
              <a:off x="5120" y="3181"/>
              <a:ext cx="227" cy="284"/>
            </a:xfrm>
            <a:prstGeom prst="downArrow">
              <a:avLst>
                <a:gd name="adj1" fmla="val 50000"/>
                <a:gd name="adj2" fmla="val 3127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2" name="Text Box 39"/>
            <p:cNvSpPr txBox="1">
              <a:spLocks noChangeArrowheads="1"/>
            </p:cNvSpPr>
            <p:nvPr/>
          </p:nvSpPr>
          <p:spPr bwMode="auto">
            <a:xfrm>
              <a:off x="5006" y="3464"/>
              <a:ext cx="5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>
                      <a:lumMod val="50000"/>
                    </a:schemeClr>
                  </a:solidFill>
                  <a:ea typeface="宋体" pitchFamily="2" charset="-122"/>
                </a:rPr>
                <a:t>数组</a:t>
              </a:r>
            </a:p>
          </p:txBody>
        </p:sp>
      </p:grpSp>
      <p:grpSp>
        <p:nvGrpSpPr>
          <p:cNvPr id="23" name="Group 36"/>
          <p:cNvGrpSpPr>
            <a:grpSpLocks/>
          </p:cNvGrpSpPr>
          <p:nvPr/>
        </p:nvGrpSpPr>
        <p:grpSpPr bwMode="auto">
          <a:xfrm>
            <a:off x="1043187" y="2188947"/>
            <a:ext cx="4537075" cy="523875"/>
            <a:chOff x="385" y="3067"/>
            <a:chExt cx="2858" cy="330"/>
          </a:xfrm>
        </p:grpSpPr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782" y="3067"/>
              <a:ext cx="246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chemeClr val="tx1">
                      <a:lumMod val="50000"/>
                    </a:schemeClr>
                  </a:solidFill>
                  <a:latin typeface="Times New Roman" pitchFamily="18" charset="0"/>
                  <a:ea typeface="宋体" charset="-122"/>
                </a:rPr>
                <a:t>散列表是线性表吗？</a:t>
              </a:r>
              <a:endParaRPr lang="zh-CN" altLang="en-US" sz="2800" b="1" dirty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charset="-122"/>
              </a:endParaRPr>
            </a:p>
          </p:txBody>
        </p:sp>
        <p:graphicFrame>
          <p:nvGraphicFramePr>
            <p:cNvPr id="25" name="Object 34"/>
            <p:cNvGraphicFramePr>
              <a:graphicFrameLocks noChangeAspect="1"/>
            </p:cNvGraphicFramePr>
            <p:nvPr/>
          </p:nvGraphicFramePr>
          <p:xfrm>
            <a:off x="385" y="3067"/>
            <a:ext cx="3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7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067"/>
                          <a:ext cx="31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3031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844824"/>
            <a:ext cx="8136904" cy="41148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/>
              <a:t>散列表是表的特殊存储形式，这种存储形式体现不出元素之间的逻辑关系。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34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323529" y="1423987"/>
            <a:ext cx="855218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3600" b="1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</a:rPr>
              <a:t>散列地址：</a:t>
            </a:r>
            <a:r>
              <a:rPr lang="zh-CN" altLang="en-US" sz="3600" b="1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由散列函数</a:t>
            </a:r>
            <a:r>
              <a:rPr lang="zh-CN" altLang="en-US" sz="3600" b="1" dirty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所得</a:t>
            </a:r>
            <a:r>
              <a:rPr lang="zh-CN" altLang="en-US" sz="36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的元素的存储位置</a:t>
            </a:r>
            <a:r>
              <a:rPr lang="zh-CN" altLang="en-US" sz="3600" b="1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3600" b="1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6565" name="Group 7"/>
          <p:cNvGrpSpPr>
            <a:grpSpLocks/>
          </p:cNvGrpSpPr>
          <p:nvPr/>
        </p:nvGrpSpPr>
        <p:grpSpPr bwMode="auto">
          <a:xfrm>
            <a:off x="7499350" y="3289300"/>
            <a:ext cx="1376363" cy="3105150"/>
            <a:chOff x="4723" y="2047"/>
            <a:chExt cx="867" cy="1956"/>
          </a:xfrm>
        </p:grpSpPr>
        <p:sp>
          <p:nvSpPr>
            <p:cNvPr id="66586" name="AutoShape 8"/>
            <p:cNvSpPr>
              <a:spLocks/>
            </p:cNvSpPr>
            <p:nvPr/>
          </p:nvSpPr>
          <p:spPr bwMode="auto">
            <a:xfrm>
              <a:off x="4723" y="2047"/>
              <a:ext cx="170" cy="1956"/>
            </a:xfrm>
            <a:prstGeom prst="rightBrace">
              <a:avLst>
                <a:gd name="adj1" fmla="val 95882"/>
                <a:gd name="adj2" fmla="val 5000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87" name="Text Box 9"/>
            <p:cNvSpPr txBox="1">
              <a:spLocks noChangeArrowheads="1"/>
            </p:cNvSpPr>
            <p:nvPr/>
          </p:nvSpPr>
          <p:spPr bwMode="auto">
            <a:xfrm>
              <a:off x="4893" y="2869"/>
              <a:ext cx="6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ea typeface="宋体" pitchFamily="2" charset="-122"/>
                </a:rPr>
                <a:t>散列表</a:t>
              </a:r>
            </a:p>
          </p:txBody>
        </p:sp>
      </p:grpSp>
      <p:sp>
        <p:nvSpPr>
          <p:cNvPr id="66566" name="Oval 10"/>
          <p:cNvSpPr>
            <a:spLocks noChangeArrowheads="1"/>
          </p:cNvSpPr>
          <p:nvPr/>
        </p:nvSpPr>
        <p:spPr bwMode="auto">
          <a:xfrm>
            <a:off x="1152525" y="3424238"/>
            <a:ext cx="1928813" cy="2879725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6567" name="Text Box 11"/>
          <p:cNvSpPr txBox="1">
            <a:spLocks noChangeArrowheads="1"/>
          </p:cNvSpPr>
          <p:nvPr/>
        </p:nvSpPr>
        <p:spPr bwMode="auto">
          <a:xfrm>
            <a:off x="1455738" y="3948113"/>
            <a:ext cx="314325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数据元素值集合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6568" name="Text Box 12"/>
          <p:cNvSpPr txBox="1">
            <a:spLocks noChangeArrowheads="1"/>
          </p:cNvSpPr>
          <p:nvPr/>
        </p:nvSpPr>
        <p:spPr bwMode="auto">
          <a:xfrm>
            <a:off x="2233613" y="4638675"/>
            <a:ext cx="3667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6569" name="Text Box 13"/>
          <p:cNvSpPr txBox="1">
            <a:spLocks noChangeArrowheads="1"/>
          </p:cNvSpPr>
          <p:nvPr/>
        </p:nvSpPr>
        <p:spPr bwMode="auto">
          <a:xfrm>
            <a:off x="6240463" y="3289300"/>
            <a:ext cx="1168400" cy="31051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112000"/>
              </a:lnSpc>
            </a:pPr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>
              <a:lnSpc>
                <a:spcPct val="112000"/>
              </a:lnSpc>
            </a:pPr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/>
            <a:endParaRPr lang="en-US" altLang="zh-CN" sz="2400" i="1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  <a:p>
            <a:pPr algn="just" eaLnBrk="1" hangingPunct="1"/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     r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6570" name="Line 14"/>
          <p:cNvSpPr>
            <a:spLocks noChangeShapeType="1"/>
          </p:cNvSpPr>
          <p:nvPr/>
        </p:nvSpPr>
        <p:spPr bwMode="auto">
          <a:xfrm>
            <a:off x="6240463" y="4532313"/>
            <a:ext cx="11684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1" name="Line 15"/>
          <p:cNvSpPr>
            <a:spLocks noChangeShapeType="1"/>
          </p:cNvSpPr>
          <p:nvPr/>
        </p:nvSpPr>
        <p:spPr bwMode="auto">
          <a:xfrm>
            <a:off x="6240463" y="4913313"/>
            <a:ext cx="11684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2" name="Text Box 16"/>
          <p:cNvSpPr txBox="1">
            <a:spLocks noChangeArrowheads="1"/>
          </p:cNvSpPr>
          <p:nvPr/>
        </p:nvSpPr>
        <p:spPr bwMode="auto">
          <a:xfrm>
            <a:off x="5454650" y="4603750"/>
            <a:ext cx="7397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r>
              <a:rPr lang="en-US" altLang="zh-CN" sz="24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(</a:t>
            </a: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k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i</a:t>
            </a:r>
            <a:r>
              <a:rPr lang="en-US" altLang="zh-CN" sz="24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Angsana New" pitchFamily="18" charset="-34"/>
              </a:rPr>
              <a:t>)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6573" name="Text Box 17"/>
          <p:cNvSpPr txBox="1">
            <a:spLocks noChangeArrowheads="1"/>
          </p:cNvSpPr>
          <p:nvPr/>
        </p:nvSpPr>
        <p:spPr bwMode="auto">
          <a:xfrm>
            <a:off x="6735763" y="3559175"/>
            <a:ext cx="334962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……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6574" name="Text Box 18"/>
          <p:cNvSpPr txBox="1">
            <a:spLocks noChangeArrowheads="1"/>
          </p:cNvSpPr>
          <p:nvPr/>
        </p:nvSpPr>
        <p:spPr bwMode="auto">
          <a:xfrm>
            <a:off x="6723063" y="5268913"/>
            <a:ext cx="334962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18000" tIns="3600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just" eaLnBrk="1" hangingPunct="1">
              <a:lnSpc>
                <a:spcPct val="96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……</a:t>
            </a:r>
            <a:endParaRPr lang="en-US" altLang="zh-CN" sz="2400">
              <a:solidFill>
                <a:schemeClr val="tx1"/>
              </a:solidFill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6575" name="Text Box 19"/>
          <p:cNvSpPr txBox="1">
            <a:spLocks noChangeArrowheads="1"/>
          </p:cNvSpPr>
          <p:nvPr/>
        </p:nvSpPr>
        <p:spPr bwMode="auto">
          <a:xfrm>
            <a:off x="3359150" y="4324350"/>
            <a:ext cx="1946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/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eaLnBrk="1" hangingPunct="1">
              <a:lnSpc>
                <a:spcPct val="96000"/>
              </a:lnSpc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Angsana New" pitchFamily="18" charset="-34"/>
              </a:rPr>
              <a:t>H</a:t>
            </a:r>
            <a:endParaRPr lang="en-US" altLang="zh-CN" sz="240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Angsana New" pitchFamily="18" charset="-34"/>
            </a:endParaRPr>
          </a:p>
        </p:txBody>
      </p:sp>
      <p:sp>
        <p:nvSpPr>
          <p:cNvPr id="66576" name="Line 20"/>
          <p:cNvSpPr>
            <a:spLocks noChangeShapeType="1"/>
          </p:cNvSpPr>
          <p:nvPr/>
        </p:nvSpPr>
        <p:spPr bwMode="auto">
          <a:xfrm>
            <a:off x="2593975" y="4818063"/>
            <a:ext cx="287972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77" name="Oval 21"/>
          <p:cNvSpPr>
            <a:spLocks noChangeArrowheads="1"/>
          </p:cNvSpPr>
          <p:nvPr/>
        </p:nvSpPr>
        <p:spPr bwMode="auto">
          <a:xfrm>
            <a:off x="2143125" y="4606925"/>
            <a:ext cx="431800" cy="431800"/>
          </a:xfrm>
          <a:prstGeom prst="ellipse">
            <a:avLst/>
          </a:prstGeom>
          <a:noFill/>
          <a:ln w="28575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6578" name="AutoShape 22"/>
          <p:cNvSpPr>
            <a:spLocks noChangeArrowheads="1"/>
          </p:cNvSpPr>
          <p:nvPr/>
        </p:nvSpPr>
        <p:spPr bwMode="auto">
          <a:xfrm>
            <a:off x="3733800" y="3694113"/>
            <a:ext cx="1304925" cy="449262"/>
          </a:xfrm>
          <a:prstGeom prst="wedgeRectCallout">
            <a:avLst>
              <a:gd name="adj1" fmla="val -972"/>
              <a:gd name="adj2" fmla="val 87102"/>
            </a:avLst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/>
          <a:lstStyle/>
          <a:p>
            <a:pPr algn="l"/>
            <a:r>
              <a:rPr lang="zh-CN" altLang="en-US" sz="2400" b="1" dirty="0">
                <a:solidFill>
                  <a:srgbClr val="FF0000"/>
                </a:solidFill>
                <a:ea typeface="宋体" pitchFamily="2" charset="-122"/>
              </a:rPr>
              <a:t>散列函数</a:t>
            </a:r>
          </a:p>
        </p:txBody>
      </p:sp>
      <p:sp>
        <p:nvSpPr>
          <p:cNvPr id="196631" name="AutoShape 23"/>
          <p:cNvSpPr>
            <a:spLocks noChangeArrowheads="1"/>
          </p:cNvSpPr>
          <p:nvPr/>
        </p:nvSpPr>
        <p:spPr bwMode="auto">
          <a:xfrm>
            <a:off x="4527550" y="5229225"/>
            <a:ext cx="1304925" cy="449263"/>
          </a:xfrm>
          <a:prstGeom prst="wedgeRectCallout">
            <a:avLst>
              <a:gd name="adj1" fmla="val 42338"/>
              <a:gd name="adj2" fmla="val -109366"/>
            </a:avLst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anchor="ctr"/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ea typeface="宋体" pitchFamily="2" charset="-122"/>
              </a:rPr>
              <a:t>散列地址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4797425" y="5753103"/>
            <a:ext cx="855663" cy="928688"/>
            <a:chOff x="3022" y="3624"/>
            <a:chExt cx="539" cy="585"/>
          </a:xfrm>
        </p:grpSpPr>
        <p:sp>
          <p:nvSpPr>
            <p:cNvPr id="66584" name="AutoShape 24"/>
            <p:cNvSpPr>
              <a:spLocks noChangeArrowheads="1"/>
            </p:cNvSpPr>
            <p:nvPr/>
          </p:nvSpPr>
          <p:spPr bwMode="auto">
            <a:xfrm>
              <a:off x="3220" y="3624"/>
              <a:ext cx="142" cy="264"/>
            </a:xfrm>
            <a:prstGeom prst="downArrow">
              <a:avLst>
                <a:gd name="adj1" fmla="val 50000"/>
                <a:gd name="adj2" fmla="val 45775"/>
              </a:avLst>
            </a:prstGeom>
            <a:solidFill>
              <a:schemeClr val="accent1"/>
            </a:solidFill>
            <a:ln w="6350">
              <a:solidFill>
                <a:srgbClr val="00FFFF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66585" name="Text Box 25"/>
            <p:cNvSpPr txBox="1">
              <a:spLocks noChangeArrowheads="1"/>
            </p:cNvSpPr>
            <p:nvPr/>
          </p:nvSpPr>
          <p:spPr bwMode="auto">
            <a:xfrm>
              <a:off x="3022" y="3918"/>
              <a:ext cx="539" cy="29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rgbClr val="FF0000"/>
                  </a:solidFill>
                  <a:ea typeface="宋体" pitchFamily="2" charset="-122"/>
                </a:rPr>
                <a:t>下标</a:t>
              </a:r>
            </a:p>
          </p:txBody>
        </p:sp>
      </p:grpSp>
      <p:grpSp>
        <p:nvGrpSpPr>
          <p:cNvPr id="66581" name="Group 27"/>
          <p:cNvGrpSpPr>
            <a:grpSpLocks/>
          </p:cNvGrpSpPr>
          <p:nvPr/>
        </p:nvGrpSpPr>
        <p:grpSpPr bwMode="auto">
          <a:xfrm>
            <a:off x="7947025" y="5062538"/>
            <a:ext cx="809625" cy="893762"/>
            <a:chOff x="5006" y="3189"/>
            <a:chExt cx="510" cy="563"/>
          </a:xfrm>
        </p:grpSpPr>
        <p:sp>
          <p:nvSpPr>
            <p:cNvPr id="66582" name="AutoShape 28"/>
            <p:cNvSpPr>
              <a:spLocks noChangeArrowheads="1"/>
            </p:cNvSpPr>
            <p:nvPr/>
          </p:nvSpPr>
          <p:spPr bwMode="auto">
            <a:xfrm>
              <a:off x="5120" y="3189"/>
              <a:ext cx="231" cy="269"/>
            </a:xfrm>
            <a:prstGeom prst="downArrow">
              <a:avLst>
                <a:gd name="adj1" fmla="val 50000"/>
                <a:gd name="adj2" fmla="val 31278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  <p:sp>
          <p:nvSpPr>
            <p:cNvPr id="66583" name="Text Box 29"/>
            <p:cNvSpPr txBox="1">
              <a:spLocks noChangeArrowheads="1"/>
            </p:cNvSpPr>
            <p:nvPr/>
          </p:nvSpPr>
          <p:spPr bwMode="auto">
            <a:xfrm>
              <a:off x="5006" y="3464"/>
              <a:ext cx="5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1pPr>
              <a:lvl2pPr marL="742950" indent="-28575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accent2"/>
                  </a:solidFill>
                  <a:latin typeface="Arial" charset="0"/>
                  <a:ea typeface="华文行楷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>
                  <a:solidFill>
                    <a:schemeClr val="tx1"/>
                  </a:solidFill>
                  <a:ea typeface="宋体" pitchFamily="2" charset="-122"/>
                </a:rPr>
                <a:t>数组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39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985195" y="1068754"/>
            <a:ext cx="6400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zh-CN" altLang="en-US" sz="3200" dirty="0" smtClean="0">
                <a:solidFill>
                  <a:srgbClr val="0033CC"/>
                </a:solidFill>
                <a:latin typeface="Times New Roman" pitchFamily="18" charset="0"/>
                <a:ea typeface="宋体" pitchFamily="2" charset="-122"/>
              </a:rPr>
              <a:t>小结：</a:t>
            </a:r>
            <a:endParaRPr lang="en-US" altLang="zh-CN" sz="3200" dirty="0">
              <a:solidFill>
                <a:srgbClr val="0033CC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78" name="Text Box 34"/>
          <p:cNvSpPr txBox="1">
            <a:spLocks noChangeArrowheads="1"/>
          </p:cNvSpPr>
          <p:nvPr/>
        </p:nvSpPr>
        <p:spPr bwMode="auto">
          <a:xfrm>
            <a:off x="1017588" y="1854200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1pPr>
            <a:lvl2pPr marL="742950" indent="-28575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2pPr>
            <a:lvl3pPr marL="11430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3pPr>
            <a:lvl4pPr marL="16002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4pPr>
            <a:lvl5pPr marL="2057400" indent="-228600" eaLnBrk="0" hangingPunct="0"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accent2"/>
                </a:solidFill>
                <a:latin typeface="Arial" charset="0"/>
                <a:ea typeface="华文行楷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散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列仅仅</a:t>
            </a:r>
            <a:r>
              <a:rPr lang="zh-CN" altLang="en-US" sz="2800" dirty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rPr>
              <a:t>是一种查找技术吗？</a:t>
            </a:r>
            <a:endParaRPr lang="zh-CN" altLang="en-US" sz="2400" dirty="0">
              <a:solidFill>
                <a:schemeClr val="tx1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6102" name="Rectangle 38"/>
          <p:cNvSpPr>
            <a:spLocks noChangeArrowheads="1"/>
          </p:cNvSpPr>
          <p:nvPr/>
        </p:nvSpPr>
        <p:spPr bwMode="auto">
          <a:xfrm>
            <a:off x="522288" y="2663825"/>
            <a:ext cx="805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tx1"/>
                </a:solidFill>
                <a:ea typeface="宋体" pitchFamily="2" charset="-122"/>
              </a:rPr>
              <a:t>散列既是一种查找技术，也是一种存储技术。</a:t>
            </a:r>
          </a:p>
        </p:txBody>
      </p:sp>
      <p:sp>
        <p:nvSpPr>
          <p:cNvPr id="216103" name="Rectangle 39"/>
          <p:cNvSpPr>
            <a:spLocks noChangeArrowheads="1"/>
          </p:cNvSpPr>
          <p:nvPr/>
        </p:nvSpPr>
        <p:spPr bwMode="auto">
          <a:xfrm>
            <a:off x="520954" y="3861048"/>
            <a:ext cx="822751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ea typeface="宋体" pitchFamily="2" charset="-122"/>
              </a:rPr>
              <a:t>在存储时</a:t>
            </a:r>
            <a:r>
              <a:rPr lang="zh-CN" altLang="en-US" sz="2800" b="1" dirty="0" smtClean="0">
                <a:solidFill>
                  <a:schemeClr val="tx1"/>
                </a:solidFill>
                <a:ea typeface="宋体" pitchFamily="2" charset="-122"/>
              </a:rPr>
              <a:t>，通过散列函数得到数据元素的存储位置，并按该存储位置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itchFamily="2" charset="-122"/>
              </a:rPr>
              <a:t>存储</a:t>
            </a:r>
            <a:r>
              <a:rPr lang="zh-CN" altLang="en-US" sz="2800" b="1" dirty="0" smtClean="0">
                <a:solidFill>
                  <a:schemeClr val="tx1"/>
                </a:solidFill>
                <a:ea typeface="宋体" pitchFamily="2" charset="-122"/>
              </a:rPr>
              <a:t>数据元素。</a:t>
            </a:r>
            <a:endParaRPr lang="en-US" altLang="zh-CN" sz="2800" b="1" dirty="0" smtClean="0">
              <a:solidFill>
                <a:schemeClr val="tx1"/>
              </a:solidFill>
              <a:ea typeface="宋体" pitchFamily="2" charset="-122"/>
            </a:endParaRPr>
          </a:p>
        </p:txBody>
      </p:sp>
      <p:graphicFrame>
        <p:nvGraphicFramePr>
          <p:cNvPr id="3074" name="Object 45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635364406"/>
              </p:ext>
            </p:extLst>
          </p:nvPr>
        </p:nvGraphicFramePr>
        <p:xfrm>
          <a:off x="385763" y="1854200"/>
          <a:ext cx="5842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Clip" r:id="rId3" imgW="861120" imgH="844560" progId="MS_ClipArt_Gallery.5">
                  <p:embed/>
                </p:oleObj>
              </mc:Choice>
              <mc:Fallback>
                <p:oleObj name="Clip" r:id="rId3" imgW="861120" imgH="84456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1854200"/>
                        <a:ext cx="5842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523177" y="5157192"/>
            <a:ext cx="822751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ea typeface="宋体" pitchFamily="2" charset="-122"/>
              </a:rPr>
              <a:t>在查找时</a:t>
            </a:r>
            <a:r>
              <a:rPr lang="zh-CN" altLang="en-US" sz="2800" b="1" dirty="0" smtClean="0">
                <a:solidFill>
                  <a:schemeClr val="tx1"/>
                </a:solidFill>
                <a:ea typeface="宋体" pitchFamily="2" charset="-122"/>
              </a:rPr>
              <a:t>，同样通过散列函数得到数据元素的存储位置，并按该存储位置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itchFamily="2" charset="-122"/>
              </a:rPr>
              <a:t>访问</a:t>
            </a:r>
            <a:r>
              <a:rPr lang="zh-CN" altLang="en-US" sz="2800" b="1" dirty="0" smtClean="0">
                <a:solidFill>
                  <a:schemeClr val="tx1"/>
                </a:solidFill>
                <a:ea typeface="宋体" pitchFamily="2" charset="-122"/>
              </a:rPr>
              <a:t>数据元素。</a:t>
            </a:r>
            <a:endParaRPr lang="en-US" altLang="zh-CN" sz="2800" b="1" dirty="0" smtClean="0">
              <a:solidFill>
                <a:schemeClr val="tx1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96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102" grpId="0"/>
      <p:bldP spid="216103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.4"/>
</p:tagLst>
</file>

<file path=ppt/theme/theme1.xml><?xml version="1.0" encoding="utf-8"?>
<a:theme xmlns:a="http://schemas.openxmlformats.org/drawingml/2006/main" name="1_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4238</Words>
  <Application>Microsoft Office PowerPoint</Application>
  <PresentationFormat>全屏显示(4:3)</PresentationFormat>
  <Paragraphs>795</Paragraphs>
  <Slides>56</Slides>
  <Notes>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58" baseType="lpstr">
      <vt:lpstr>1_Nature</vt:lpstr>
      <vt:lpstr>Clip</vt:lpstr>
      <vt:lpstr>散列表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冲突处理方法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对增量 di  有三种取法：</vt:lpstr>
      <vt:lpstr>PowerPoint 演示文稿</vt:lpstr>
      <vt:lpstr>PowerPoint 演示文稿</vt:lpstr>
    </vt:vector>
  </TitlesOfParts>
  <Company>JT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队列的定义</dc:title>
  <dc:creator>Administrator</dc:creator>
  <cp:lastModifiedBy>Administrator</cp:lastModifiedBy>
  <cp:revision>49</cp:revision>
  <dcterms:created xsi:type="dcterms:W3CDTF">2017-10-06T09:23:55Z</dcterms:created>
  <dcterms:modified xsi:type="dcterms:W3CDTF">2017-10-24T01:03:21Z</dcterms:modified>
</cp:coreProperties>
</file>