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88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160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8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99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46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52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1199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3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74392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4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3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7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7285-8FCF-4BC3-A8A0-9512C6A2CF3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3EEA-9A3B-41C6-8898-F557DAA7A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48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6EE7C3C-15C3-4C80-A41C-D73CABB4B215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741189" y="796131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741189" y="289719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755650" y="1196752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单链表</a:t>
            </a: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1812925" y="1196752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的基本运算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806426" y="2060848"/>
            <a:ext cx="5509592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8001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单链表的</a:t>
            </a:r>
            <a:r>
              <a:rPr kumimoji="1" lang="zh-CN" altLang="en-US" dirty="0" smtClean="0">
                <a:solidFill>
                  <a:srgbClr val="002060"/>
                </a:solidFill>
              </a:rPr>
              <a:t>建立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单链表</a:t>
            </a:r>
            <a:r>
              <a:rPr kumimoji="1" lang="zh-CN" altLang="en-US" dirty="0" smtClean="0">
                <a:solidFill>
                  <a:srgbClr val="002060"/>
                </a:solidFill>
              </a:rPr>
              <a:t>查找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单</a:t>
            </a:r>
            <a:r>
              <a:rPr kumimoji="1" lang="zh-CN" altLang="en-US" dirty="0">
                <a:solidFill>
                  <a:srgbClr val="FF0000"/>
                </a:solidFill>
              </a:rPr>
              <a:t>链表</a:t>
            </a:r>
            <a:r>
              <a:rPr kumimoji="1" lang="zh-CN" altLang="en-US" dirty="0" smtClean="0">
                <a:solidFill>
                  <a:srgbClr val="002060"/>
                </a:solidFill>
              </a:rPr>
              <a:t>插入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新结点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单链表</a:t>
            </a:r>
            <a:r>
              <a:rPr kumimoji="1" lang="zh-CN" altLang="en-US" dirty="0">
                <a:solidFill>
                  <a:srgbClr val="002060"/>
                </a:solidFill>
              </a:rPr>
              <a:t>中结点的删除</a:t>
            </a: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单</a:t>
            </a:r>
            <a:r>
              <a:rPr kumimoji="1" lang="zh-CN" altLang="en-US" dirty="0">
                <a:solidFill>
                  <a:srgbClr val="FF0000"/>
                </a:solidFill>
              </a:rPr>
              <a:t>链表的</a:t>
            </a:r>
            <a:r>
              <a:rPr kumimoji="1" lang="zh-CN" altLang="en-US" dirty="0" smtClean="0">
                <a:solidFill>
                  <a:srgbClr val="002060"/>
                </a:solidFill>
              </a:rPr>
              <a:t>长度</a:t>
            </a:r>
            <a:endParaRPr kumimoji="1" lang="en-US" altLang="zh-CN" dirty="0" smtClean="0">
              <a:solidFill>
                <a:srgbClr val="002060"/>
              </a:solidFill>
            </a:endParaRP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单</a:t>
            </a:r>
            <a:r>
              <a:rPr kumimoji="1" lang="zh-CN" altLang="en-US" dirty="0">
                <a:solidFill>
                  <a:srgbClr val="FF0000"/>
                </a:solidFill>
              </a:rPr>
              <a:t>链表</a:t>
            </a:r>
            <a:r>
              <a:rPr kumimoji="1" lang="zh-CN" altLang="en-US" dirty="0" smtClean="0">
                <a:solidFill>
                  <a:srgbClr val="002060"/>
                </a:solidFill>
              </a:rPr>
              <a:t>输出</a:t>
            </a:r>
            <a:endParaRPr kumimoji="1" lang="en-US" altLang="zh-CN" dirty="0" smtClean="0">
              <a:solidFill>
                <a:srgbClr val="002060"/>
              </a:solidFill>
            </a:endParaRPr>
          </a:p>
          <a:p>
            <a:pPr marL="971550" lvl="1" indent="-51435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单链表</a:t>
            </a:r>
            <a:r>
              <a:rPr kumimoji="1" lang="zh-CN" altLang="en-US" dirty="0" smtClean="0">
                <a:solidFill>
                  <a:srgbClr val="002060"/>
                </a:solidFill>
              </a:rPr>
              <a:t>的清空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4EA1D62-CC3B-493F-955B-4B2B471A2242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539626" y="764704"/>
            <a:ext cx="4968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按序号查找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00113" y="23495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按序号查找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18797" y="2924175"/>
            <a:ext cx="884569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latin typeface="楷体_GB2312" pitchFamily="49" charset="-122"/>
              </a:rPr>
              <a:t>已知</a:t>
            </a:r>
            <a:r>
              <a:rPr kumimoji="1" lang="zh-CN" altLang="en-US" sz="2400" dirty="0">
                <a:latin typeface="楷体_GB2312" pitchFamily="49" charset="-122"/>
              </a:rPr>
              <a:t>带头结点的单</a:t>
            </a:r>
            <a:r>
              <a:rPr kumimoji="1" lang="zh-CN" altLang="en-US" sz="2400" dirty="0" smtClean="0">
                <a:latin typeface="楷体_GB2312" pitchFamily="49" charset="-122"/>
              </a:rPr>
              <a:t>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，</a:t>
            </a:r>
            <a:r>
              <a:rPr kumimoji="1" lang="zh-CN" altLang="en-US" sz="2400" dirty="0">
                <a:latin typeface="楷体_GB2312" pitchFamily="49" charset="-122"/>
              </a:rPr>
              <a:t>要查找表中第</a:t>
            </a:r>
            <a:r>
              <a:rPr kumimoji="1" lang="en-US" altLang="zh-CN" sz="2400" dirty="0">
                <a:latin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</a:rPr>
              <a:t>个结点</a:t>
            </a:r>
            <a:r>
              <a:rPr kumimoji="1" lang="zh-CN" altLang="en-US" sz="2400" dirty="0" smtClean="0">
                <a:latin typeface="楷体_GB2312" pitchFamily="49" charset="-122"/>
              </a:rPr>
              <a:t>，则需要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从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单链表的头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指针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出发</a:t>
            </a:r>
            <a:r>
              <a:rPr kumimoji="1" lang="zh-CN" altLang="en-US" sz="2400" dirty="0">
                <a:latin typeface="楷体_GB2312" pitchFamily="49" charset="-122"/>
              </a:rPr>
              <a:t>，从第一个</a:t>
            </a:r>
            <a:r>
              <a:rPr kumimoji="1" lang="zh-CN" altLang="en-US" sz="2400" dirty="0" smtClean="0">
                <a:latin typeface="楷体_GB2312" pitchFamily="49" charset="-122"/>
              </a:rPr>
              <a:t>结点开始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顺着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链域扫描</a:t>
            </a:r>
            <a:r>
              <a:rPr kumimoji="1" lang="zh-CN" altLang="en-US" sz="2400" dirty="0">
                <a:latin typeface="楷体_GB2312" pitchFamily="49" charset="-122"/>
              </a:rPr>
              <a:t>。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>
              <a:latin typeface="楷体_GB2312" pitchFamily="49" charset="-122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latin typeface="楷体_GB2312" pitchFamily="49" charset="-122"/>
              </a:rPr>
              <a:t>用</a:t>
            </a:r>
            <a:r>
              <a:rPr kumimoji="1" lang="zh-CN" altLang="en-US" sz="2400" dirty="0">
                <a:latin typeface="楷体_GB2312" pitchFamily="49" charset="-122"/>
              </a:rPr>
              <a:t>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>
                <a:latin typeface="楷体_GB2312" pitchFamily="49" charset="-122"/>
              </a:rPr>
              <a:t>指向当前扫描到的结点</a:t>
            </a:r>
            <a:r>
              <a:rPr kumimoji="1" lang="en-US" altLang="zh-CN" sz="2400" dirty="0" smtClean="0">
                <a:latin typeface="楷体_GB2312" pitchFamily="49" charset="-122"/>
              </a:rPr>
              <a:t>,p</a:t>
            </a:r>
            <a:r>
              <a:rPr kumimoji="1" lang="zh-CN" altLang="en-US" sz="2400" dirty="0" smtClean="0">
                <a:latin typeface="楷体_GB2312" pitchFamily="49" charset="-122"/>
              </a:rPr>
              <a:t>的初值为头结点，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latin typeface="楷体_GB2312" pitchFamily="49" charset="-122"/>
              </a:rPr>
              <a:t>用</a:t>
            </a:r>
            <a:r>
              <a:rPr kumimoji="1" lang="en-US" altLang="zh-CN" sz="2400" dirty="0">
                <a:latin typeface="楷体_GB2312" pitchFamily="49" charset="-122"/>
              </a:rPr>
              <a:t>j</a:t>
            </a:r>
            <a:r>
              <a:rPr kumimoji="1" lang="zh-CN" altLang="en-US" sz="2400" dirty="0">
                <a:latin typeface="楷体_GB2312" pitchFamily="49" charset="-122"/>
              </a:rPr>
              <a:t>做记数器，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累计当前扫描过的结点数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（初值为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），当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j = i 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时，指针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p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所指的结点就是要找的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个结点 。</a:t>
            </a:r>
          </a:p>
        </p:txBody>
      </p:sp>
    </p:spTree>
    <p:extLst>
      <p:ext uri="{BB962C8B-B14F-4D97-AF65-F5344CB8AC3E}">
        <p14:creationId xmlns:p14="http://schemas.microsoft.com/office/powerpoint/2010/main" val="424087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4EA1D62-CC3B-493F-955B-4B2B471A2242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395536" y="673532"/>
            <a:ext cx="4968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按序号查找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99528" y="1219856"/>
            <a:ext cx="8116888" cy="474591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	   	Get  </a:t>
            </a: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j=0</a:t>
            </a:r>
            <a:r>
              <a:rPr kumimoji="1" lang="en-US" altLang="zh-CN" dirty="0" smtClean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	while (j&lt;i)</a:t>
            </a: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  p=p-&gt;next;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  j++;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	return   </a:t>
            </a:r>
            <a:r>
              <a:rPr kumimoji="1" lang="en-US" altLang="zh-CN" dirty="0"/>
              <a:t>p;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5659363" y="4765119"/>
            <a:ext cx="3484637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17864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LinkList</a:t>
            </a:r>
            <a:endParaRPr kumimoji="1" lang="zh-CN" altLang="en-US" sz="2800" b="1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8239" y="1218343"/>
            <a:ext cx="2959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LinkList</a:t>
            </a: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h, 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i)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3708025" y="2347070"/>
            <a:ext cx="4824415" cy="577874"/>
            <a:chOff x="2878" y="2818"/>
            <a:chExt cx="2922" cy="350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256" y="2833"/>
              <a:ext cx="25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若是空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表或者序号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超出范围？</a:t>
              </a: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2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nimBg="1" autoUpdateAnimBg="0"/>
      <p:bldP spid="15" grpId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4EA1D62-CC3B-493F-955B-4B2B471A2242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395536" y="673532"/>
            <a:ext cx="4968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按序号查找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99528" y="1219856"/>
            <a:ext cx="8116888" cy="55215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	   	Get  </a:t>
            </a: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j=0</a:t>
            </a:r>
            <a:r>
              <a:rPr kumimoji="1" lang="en-US" altLang="zh-CN" dirty="0" smtClean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      if(i&lt;1)  return  </a:t>
            </a:r>
            <a:r>
              <a:rPr kumimoji="1" lang="en-US" altLang="zh-CN" dirty="0"/>
              <a:t>NULL;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 ((p-&gt;next!=NULL)&amp;&amp;(j&lt;i))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  p=p-&gt;next;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  j++;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if(i==j)         return   p;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else           return  NULL;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}</a:t>
            </a:r>
          </a:p>
        </p:txBody>
      </p:sp>
      <p:sp>
        <p:nvSpPr>
          <p:cNvPr id="14" name="矩形 13"/>
          <p:cNvSpPr/>
          <p:nvPr/>
        </p:nvSpPr>
        <p:spPr>
          <a:xfrm>
            <a:off x="2123728" y="3573016"/>
            <a:ext cx="259655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有没有到表尾</a:t>
            </a:r>
          </a:p>
        </p:txBody>
      </p: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5659363" y="4765119"/>
            <a:ext cx="3484637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17864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LinkList</a:t>
            </a:r>
            <a:endParaRPr kumimoji="1" lang="zh-CN" altLang="en-US" sz="2800" b="1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8239" y="1218343"/>
            <a:ext cx="2959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LinkList</a:t>
            </a: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h, 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i)</a:t>
            </a:r>
          </a:p>
        </p:txBody>
      </p:sp>
      <p:sp>
        <p:nvSpPr>
          <p:cNvPr id="13" name="矩形 12"/>
          <p:cNvSpPr/>
          <p:nvPr/>
        </p:nvSpPr>
        <p:spPr>
          <a:xfrm>
            <a:off x="894060" y="5517232"/>
            <a:ext cx="410998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何时返回</a:t>
            </a:r>
            <a:r>
              <a:rPr kumimoji="1" lang="en-US" altLang="zh-CN" sz="2400" dirty="0">
                <a:solidFill>
                  <a:srgbClr val="000066"/>
                </a:solidFill>
              </a:rPr>
              <a:t>p，</a:t>
            </a:r>
            <a:r>
              <a:rPr kumimoji="1" lang="zh-CN" altLang="en-US" sz="2400" dirty="0">
                <a:solidFill>
                  <a:srgbClr val="000066"/>
                </a:solidFill>
              </a:rPr>
              <a:t>何时返回</a:t>
            </a:r>
            <a:r>
              <a:rPr kumimoji="1" lang="en-US" altLang="zh-CN" sz="2400" dirty="0">
                <a:solidFill>
                  <a:srgbClr val="000066"/>
                </a:solidFill>
              </a:rPr>
              <a:t>NULL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4860844" y="1988841"/>
            <a:ext cx="3815612" cy="1225093"/>
            <a:chOff x="2878" y="2818"/>
            <a:chExt cx="2311" cy="742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if(p-&gt;next==NULL)         return   NULL;  </a:t>
              </a:r>
            </a:p>
            <a:p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else  return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宋体" pitchFamily="2" charset="-122"/>
                </a:rPr>
                <a:t>p;</a:t>
              </a:r>
            </a:p>
          </p:txBody>
        </p:sp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88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nimBg="1" autoUpdateAnimBg="0"/>
      <p:bldP spid="14" grpId="0" animBg="1"/>
      <p:bldP spid="14" grpId="1" animBg="1"/>
      <p:bldP spid="15" grpId="0" animBg="1"/>
      <p:bldP spid="2" grpId="0"/>
      <p:bldP spid="3" grpId="0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3200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523978" y="997277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7785" y="2245338"/>
            <a:ext cx="8060679" cy="245605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采用</a:t>
            </a:r>
            <a:r>
              <a:rPr kumimoji="1" lang="zh-CN" altLang="en-US" sz="2400" dirty="0"/>
              <a:t>“</a:t>
            </a:r>
            <a:r>
              <a:rPr kumimoji="1" lang="zh-CN" altLang="en-US" sz="2400" dirty="0">
                <a:latin typeface="楷体_GB2312" pitchFamily="49" charset="-122"/>
              </a:rPr>
              <a:t>数</a:t>
            </a:r>
            <a:r>
              <a:rPr kumimoji="1" lang="zh-CN" altLang="en-US" sz="2400" dirty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结点的方法来求出单链表的长度</a:t>
            </a:r>
            <a:r>
              <a:rPr kumimoji="1" lang="zh-CN" altLang="en-US" sz="2400" dirty="0" smtClean="0">
                <a:latin typeface="楷体_GB2312" pitchFamily="49" charset="-122"/>
              </a:rPr>
              <a:t>，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>
                <a:latin typeface="楷体_GB2312" pitchFamily="49" charset="-122"/>
              </a:rPr>
              <a:t>依次指向各个结点</a:t>
            </a:r>
            <a:r>
              <a:rPr kumimoji="1" lang="en-US" altLang="zh-CN" sz="2400" dirty="0">
                <a:latin typeface="楷体_GB2312" pitchFamily="49" charset="-122"/>
              </a:rPr>
              <a:t>,</a:t>
            </a:r>
            <a:r>
              <a:rPr kumimoji="1" lang="zh-CN" altLang="en-US" sz="2400" dirty="0" smtClean="0">
                <a:latin typeface="楷体_GB2312" pitchFamily="49" charset="-122"/>
              </a:rPr>
              <a:t>从头结点开始数，头结点算</a:t>
            </a:r>
            <a:r>
              <a:rPr kumimoji="1" lang="en-US" altLang="zh-CN" sz="2400" dirty="0" smtClean="0">
                <a:latin typeface="楷体_GB2312" pitchFamily="49" charset="-122"/>
              </a:rPr>
              <a:t>0，</a:t>
            </a:r>
            <a:r>
              <a:rPr kumimoji="1" lang="zh-CN" altLang="en-US" sz="2400" dirty="0" smtClean="0">
                <a:latin typeface="楷体_GB2312" pitchFamily="49" charset="-122"/>
              </a:rPr>
              <a:t>一直</a:t>
            </a:r>
            <a:r>
              <a:rPr kumimoji="1" lang="zh-CN" altLang="en-US" sz="2400" dirty="0" smtClean="0"/>
              <a:t>“</a:t>
            </a:r>
            <a:r>
              <a:rPr kumimoji="1" lang="zh-CN" altLang="en-US" sz="2400" dirty="0" smtClean="0">
                <a:latin typeface="楷体_GB2312" pitchFamily="49" charset="-122"/>
              </a:rPr>
              <a:t>数</a:t>
            </a:r>
            <a:r>
              <a:rPr kumimoji="1" lang="zh-CN" altLang="en-US" sz="2400" dirty="0" smtClean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到最后一个结点（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p-&gt;next=NULL</a:t>
            </a:r>
            <a:r>
              <a:rPr kumimoji="1" lang="zh-CN" altLang="en-US" sz="2400" dirty="0">
                <a:latin typeface="楷体_GB2312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994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p-</a:t>
            </a:r>
            <a:r>
              <a:rPr kumimoji="1" lang="en-US" altLang="zh-CN" dirty="0"/>
              <a:t>&gt;next!=</a:t>
            </a:r>
            <a:r>
              <a:rPr kumimoji="1" lang="en-US" altLang="zh-CN" dirty="0" smtClean="0"/>
              <a:t>NULL 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407493" y="3687648"/>
            <a:ext cx="259655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循环条件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16016" y="2348880"/>
            <a:ext cx="3815612" cy="855254"/>
            <a:chOff x="2878" y="2818"/>
            <a:chExt cx="2311" cy="518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可否不定义结点指针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p，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而使用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宋体" pitchFamily="2" charset="-122"/>
                </a:rPr>
                <a:t>h=h-&gt;next;</a:t>
              </a:r>
            </a:p>
          </p:txBody>
        </p:sp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22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smtClean="0"/>
              <a:t>p=h-&gt;next;</a:t>
            </a:r>
            <a:r>
              <a:rPr kumimoji="1" lang="en-US" altLang="zh-CN" dirty="0"/>
              <a:t>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j=1;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p-</a:t>
            </a:r>
            <a:r>
              <a:rPr kumimoji="1" lang="en-US" altLang="zh-CN" dirty="0"/>
              <a:t>&gt;next!=</a:t>
            </a:r>
            <a:r>
              <a:rPr kumimoji="1" lang="en-US" altLang="zh-CN" dirty="0" smtClean="0"/>
              <a:t>NULL 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16016" y="2348877"/>
            <a:ext cx="3815612" cy="577874"/>
            <a:chOff x="2878" y="2818"/>
            <a:chExt cx="2311" cy="350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这样写对吗？</a:t>
              </a:r>
              <a:endParaRPr kumimoji="1" lang="en-US" altLang="zh-CN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4572000" y="4797155"/>
            <a:ext cx="3815612" cy="855254"/>
            <a:chOff x="2878" y="2818"/>
            <a:chExt cx="2311" cy="518"/>
          </a:xfrm>
        </p:grpSpPr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判断条件如何修改？返回值如何修改？</a:t>
              </a:r>
              <a:endParaRPr kumimoji="1" lang="en-US" altLang="zh-CN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2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4EA1D62-CC3B-493F-955B-4B2B471A2242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755650" y="764704"/>
            <a:ext cx="7992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按序号查找</a:t>
            </a:r>
            <a:r>
              <a:rPr kumimoji="1"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配合使用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ListLength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函数）</a:t>
            </a:r>
            <a:endParaRPr kumimoji="1" lang="zh-CN" altLang="en-US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00113" y="23495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按序号查找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0632" y="2924175"/>
            <a:ext cx="915988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楷体_GB2312" pitchFamily="49" charset="-122"/>
              </a:rPr>
              <a:t>    </a:t>
            </a:r>
            <a:r>
              <a:rPr kumimoji="1" lang="zh-CN" altLang="en-US" sz="2400" dirty="0">
                <a:latin typeface="楷体_GB2312" pitchFamily="49" charset="-122"/>
              </a:rPr>
              <a:t>已知带头结点的单</a:t>
            </a:r>
            <a:r>
              <a:rPr kumimoji="1" lang="zh-CN" altLang="en-US" sz="2400" dirty="0" smtClean="0">
                <a:latin typeface="楷体_GB2312" pitchFamily="49" charset="-122"/>
              </a:rPr>
              <a:t>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，</a:t>
            </a:r>
            <a:r>
              <a:rPr kumimoji="1" lang="zh-CN" altLang="en-US" sz="2400" dirty="0">
                <a:latin typeface="楷体_GB2312" pitchFamily="49" charset="-122"/>
              </a:rPr>
              <a:t>要查找表中第</a:t>
            </a:r>
            <a:r>
              <a:rPr kumimoji="1" lang="en-US" altLang="zh-CN" sz="2400" dirty="0">
                <a:latin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</a:rPr>
              <a:t>个结点，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楷体_GB2312" pitchFamily="49" charset="-122"/>
              </a:rPr>
              <a:t>则需要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从单链表的头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指针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出发</a:t>
            </a:r>
            <a:r>
              <a:rPr kumimoji="1" lang="zh-CN" altLang="en-US" sz="2400" dirty="0">
                <a:latin typeface="楷体_GB2312" pitchFamily="49" charset="-122"/>
              </a:rPr>
              <a:t>，从第一个结点</a:t>
            </a:r>
            <a:r>
              <a:rPr kumimoji="1" lang="zh-CN" altLang="en-US" sz="2400" dirty="0" smtClean="0">
                <a:latin typeface="楷体_GB2312" pitchFamily="49" charset="-122"/>
              </a:rPr>
              <a:t>（</a:t>
            </a:r>
            <a:r>
              <a:rPr kumimoji="1" lang="en-US" altLang="zh-CN" sz="2400" dirty="0" smtClean="0">
                <a:latin typeface="楷体_GB2312" pitchFamily="49" charset="-122"/>
              </a:rPr>
              <a:t>h-</a:t>
            </a:r>
            <a:r>
              <a:rPr kumimoji="1" lang="en-US" altLang="zh-CN" sz="2400" dirty="0">
                <a:latin typeface="楷体_GB2312" pitchFamily="49" charset="-122"/>
              </a:rPr>
              <a:t>&gt;next</a:t>
            </a:r>
            <a:r>
              <a:rPr kumimoji="1" lang="zh-CN" altLang="en-US" sz="2400" dirty="0">
                <a:latin typeface="楷体_GB2312" pitchFamily="49" charset="-122"/>
              </a:rPr>
              <a:t>）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楷体_GB2312" pitchFamily="49" charset="-122"/>
              </a:rPr>
              <a:t>开始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顺着链域扫描</a:t>
            </a:r>
            <a:r>
              <a:rPr kumimoji="1" lang="zh-CN" altLang="en-US" sz="2400" dirty="0">
                <a:latin typeface="楷体_GB2312" pitchFamily="49" charset="-122"/>
              </a:rPr>
              <a:t>。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楷体_GB2312" pitchFamily="49" charset="-122"/>
              </a:rPr>
              <a:t>    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>
                <a:latin typeface="楷体_GB2312" pitchFamily="49" charset="-122"/>
              </a:rPr>
              <a:t>指向当前扫描到的结点</a:t>
            </a:r>
            <a:r>
              <a:rPr kumimoji="1" lang="en-US" altLang="zh-CN" sz="2400" dirty="0" smtClean="0">
                <a:latin typeface="楷体_GB2312" pitchFamily="49" charset="-122"/>
              </a:rPr>
              <a:t>,p</a:t>
            </a:r>
            <a:r>
              <a:rPr kumimoji="1" lang="zh-CN" altLang="en-US" sz="2400" dirty="0" smtClean="0">
                <a:latin typeface="楷体_GB2312" pitchFamily="49" charset="-122"/>
              </a:rPr>
              <a:t>的初值为指向</a:t>
            </a:r>
            <a:r>
              <a:rPr kumimoji="1" lang="zh-CN" altLang="en-US" sz="2400" dirty="0">
                <a:latin typeface="楷体_GB2312" pitchFamily="49" charset="-122"/>
              </a:rPr>
              <a:t>第一个结点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楷体_GB2312" pitchFamily="49" charset="-122"/>
              </a:rPr>
              <a:t>（</a:t>
            </a:r>
            <a:r>
              <a:rPr kumimoji="1" lang="en-US" altLang="zh-CN" sz="2400" dirty="0">
                <a:latin typeface="楷体_GB2312" pitchFamily="49" charset="-122"/>
              </a:rPr>
              <a:t>p=L-&gt;next</a:t>
            </a:r>
            <a:r>
              <a:rPr kumimoji="1" lang="zh-CN" altLang="en-US" sz="2400" dirty="0">
                <a:latin typeface="楷体_GB2312" pitchFamily="49" charset="-122"/>
              </a:rPr>
              <a:t>），用</a:t>
            </a:r>
            <a:r>
              <a:rPr kumimoji="1" lang="en-US" altLang="zh-CN" sz="2400" dirty="0">
                <a:latin typeface="楷体_GB2312" pitchFamily="49" charset="-122"/>
              </a:rPr>
              <a:t>j</a:t>
            </a:r>
            <a:r>
              <a:rPr kumimoji="1" lang="zh-CN" altLang="en-US" sz="2400" dirty="0">
                <a:latin typeface="楷体_GB2312" pitchFamily="49" charset="-122"/>
              </a:rPr>
              <a:t>做记数器，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累计当前扫描过的结点数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（初值为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），当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j = i 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时，指针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p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所指的结点就是要找的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个结点 。</a:t>
            </a: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67544" y="1340768"/>
            <a:ext cx="8280920" cy="54107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 Get(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h,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{		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m;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m=</a:t>
            </a:r>
            <a:r>
              <a:rPr kumimoji="1" lang="en-US" altLang="zh-CN" sz="2400" dirty="0" err="1"/>
              <a:t>ListLength</a:t>
            </a:r>
            <a:r>
              <a:rPr kumimoji="1" lang="en-US" altLang="zh-CN" sz="2400" dirty="0"/>
              <a:t>(h);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p;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p=h;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if(i&lt;1||i&gt;m)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  return  NULL;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while (j&lt;i)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  p=p-&gt;next;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  j++;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return   p;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236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6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6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6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7" grpId="0" autoUpdateAnimBg="0"/>
      <p:bldP spid="962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0530193-099C-4376-84E3-0CBA7D7D7861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467544" y="908720"/>
            <a:ext cx="612068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按值查找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900113" y="1700808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FF0000"/>
                </a:solidFill>
              </a:rPr>
              <a:t>按值查找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148283" y="2564904"/>
            <a:ext cx="8856984" cy="388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指</a:t>
            </a:r>
            <a:r>
              <a:rPr kumimoji="1" lang="zh-CN" altLang="en-US" dirty="0"/>
              <a:t>在单链表中查找是否有结点值等于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的结点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若</a:t>
            </a:r>
            <a:r>
              <a:rPr kumimoji="1" lang="zh-CN" altLang="en-US" dirty="0"/>
              <a:t>有</a:t>
            </a:r>
            <a:r>
              <a:rPr kumimoji="1" lang="zh-CN" altLang="en-US" dirty="0" smtClean="0"/>
              <a:t>的话</a:t>
            </a:r>
            <a:r>
              <a:rPr kumimoji="1" lang="zh-CN" altLang="en-US" dirty="0"/>
              <a:t>，则返回首次找到的其值为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的结点</a:t>
            </a:r>
            <a:r>
              <a:rPr kumimoji="1" lang="zh-CN" altLang="en-US" dirty="0" smtClean="0"/>
              <a:t>的序号，</a:t>
            </a:r>
            <a:endParaRPr kumimoji="1" lang="en-US" altLang="zh-CN" dirty="0" smtClean="0"/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否则返回</a:t>
            </a:r>
            <a:r>
              <a:rPr kumimoji="1" lang="en-US" altLang="zh-CN" dirty="0"/>
              <a:t>NULL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/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查找</a:t>
            </a:r>
            <a:r>
              <a:rPr kumimoji="1" lang="zh-CN" altLang="en-US" dirty="0"/>
              <a:t>过程从单链表的头指针指向的</a:t>
            </a:r>
            <a:r>
              <a:rPr kumimoji="1" lang="zh-CN" altLang="en-US" dirty="0">
                <a:solidFill>
                  <a:srgbClr val="C00000"/>
                </a:solidFill>
              </a:rPr>
              <a:t>第一个结点出发</a:t>
            </a:r>
            <a:r>
              <a:rPr kumimoji="1" lang="zh-CN" altLang="en-US" dirty="0"/>
              <a:t>，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顺着链逐个将结点的值和给定值</a:t>
            </a:r>
            <a:r>
              <a:rPr kumimoji="1" lang="en-US" altLang="zh-CN" dirty="0"/>
              <a:t>e</a:t>
            </a:r>
            <a:r>
              <a:rPr kumimoji="1" lang="zh-CN" altLang="en-US" dirty="0"/>
              <a:t>作比较。</a:t>
            </a:r>
          </a:p>
        </p:txBody>
      </p:sp>
    </p:spTree>
    <p:extLst>
      <p:ext uri="{BB962C8B-B14F-4D97-AF65-F5344CB8AC3E}">
        <p14:creationId xmlns:p14="http://schemas.microsoft.com/office/powerpoint/2010/main" val="21367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467544" y="289124"/>
            <a:ext cx="612068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查找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按值查找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900113" y="23495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</a:rPr>
              <a:t>按值查找</a:t>
            </a:r>
          </a:p>
        </p:txBody>
      </p:sp>
      <p:sp useBgFill="1"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432692" y="1046341"/>
            <a:ext cx="8459788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Locate(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h,ElemType</a:t>
            </a:r>
            <a:r>
              <a:rPr kumimoji="1" lang="en-US" altLang="zh-CN" sz="2400" dirty="0"/>
              <a:t> 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p=h-&gt;next;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while 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if(p-</a:t>
            </a:r>
            <a:r>
              <a:rPr kumimoji="1" lang="en-US" altLang="zh-CN" sz="2400" dirty="0"/>
              <a:t>&gt;data==e) break;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else </a:t>
            </a:r>
            <a:endParaRPr kumimoji="1" lang="en-US" altLang="zh-CN" sz="2400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 {</a:t>
            </a:r>
            <a:r>
              <a:rPr kumimoji="1" lang="en-US" altLang="zh-CN" sz="2400" dirty="0"/>
              <a:t>p=p-&gt;next;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j</a:t>
            </a:r>
            <a:r>
              <a:rPr kumimoji="1" lang="en-US" altLang="zh-CN" sz="2400" dirty="0"/>
              <a:t>++;}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    }</a:t>
            </a:r>
            <a:endParaRPr kumimoji="1" lang="en-US" altLang="zh-CN" sz="2400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if(p==NULL)  return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  else 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}</a:t>
            </a: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5295678" y="2204864"/>
            <a:ext cx="341563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 </a:t>
            </a:r>
            <a:r>
              <a:rPr kumimoji="1" lang="zh-CN" altLang="en-US" sz="2000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472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850900" y="692696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链表插入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1561" y="1259433"/>
            <a:ext cx="8352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问题：要</a:t>
            </a:r>
            <a:r>
              <a:rPr kumimoji="1" lang="zh-CN" altLang="en-US" sz="2400" dirty="0"/>
              <a:t>在带头结点的单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</a:t>
            </a:r>
            <a:r>
              <a:rPr kumimoji="1" lang="zh-CN" altLang="en-US" sz="2400" dirty="0" smtClean="0"/>
              <a:t>个结点之前</a:t>
            </a:r>
            <a:r>
              <a:rPr kumimoji="1" lang="zh-CN" altLang="en-US" sz="2400" dirty="0"/>
              <a:t>插入一个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数据域为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的结点。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1、</a:t>
            </a:r>
            <a:r>
              <a:rPr kumimoji="1" lang="zh-CN" altLang="en-US" sz="2400" dirty="0" smtClean="0"/>
              <a:t>首先</a:t>
            </a:r>
            <a:r>
              <a:rPr kumimoji="1" lang="zh-CN" altLang="en-US" sz="2400" dirty="0"/>
              <a:t>在单链表中找到第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个结点并由</a:t>
            </a:r>
            <a:r>
              <a:rPr kumimoji="1" lang="zh-CN" altLang="en-US" sz="2400" dirty="0" smtClean="0"/>
              <a:t>指针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 smtClean="0"/>
              <a:t>指示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2、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/>
              <a:t>申请一个新的</a:t>
            </a:r>
            <a:r>
              <a:rPr kumimoji="1" lang="zh-CN" altLang="en-US" sz="2400" dirty="0" smtClean="0"/>
              <a:t>结点（假设由指针</a:t>
            </a:r>
            <a:r>
              <a:rPr kumimoji="1" lang="en-US" altLang="zh-CN" sz="2400" dirty="0"/>
              <a:t>s</a:t>
            </a:r>
            <a:r>
              <a:rPr kumimoji="1" lang="zh-CN" altLang="en-US" sz="2400" dirty="0" smtClean="0"/>
              <a:t>指示），将其数据域赋值为</a:t>
            </a:r>
            <a:r>
              <a:rPr kumimoji="1" lang="en-US" altLang="zh-CN" sz="2400" dirty="0" smtClean="0"/>
              <a:t>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3、</a:t>
            </a:r>
            <a:r>
              <a:rPr kumimoji="1" lang="zh-CN" altLang="en-US" sz="2400" dirty="0">
                <a:solidFill>
                  <a:srgbClr val="FF0000"/>
                </a:solidFill>
              </a:rPr>
              <a:t>使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/>
              <a:t>结点的指针域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指向第</a:t>
            </a:r>
            <a:r>
              <a:rPr kumimoji="1" lang="en-US" altLang="zh-CN" sz="2400" dirty="0">
                <a:solidFill>
                  <a:srgbClr val="FF0000"/>
                </a:solidFill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</a:rPr>
              <a:t>个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修改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个结点的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指针其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787900" y="5523731"/>
            <a:ext cx="1054100" cy="757238"/>
            <a:chOff x="3152" y="3657"/>
            <a:chExt cx="664" cy="477"/>
          </a:xfrm>
        </p:grpSpPr>
        <p:sp>
          <p:nvSpPr>
            <p:cNvPr id="41014" name="Text Box 56"/>
            <p:cNvSpPr txBox="1">
              <a:spLocks noChangeArrowheads="1"/>
            </p:cNvSpPr>
            <p:nvPr/>
          </p:nvSpPr>
          <p:spPr bwMode="auto">
            <a:xfrm>
              <a:off x="3152" y="388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41015" name="Line 57"/>
            <p:cNvSpPr>
              <a:spLocks noChangeShapeType="1"/>
            </p:cNvSpPr>
            <p:nvPr/>
          </p:nvSpPr>
          <p:spPr bwMode="auto">
            <a:xfrm flipV="1">
              <a:off x="3243" y="3929"/>
              <a:ext cx="227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16" name="Group 58"/>
            <p:cNvGrpSpPr>
              <a:grpSpLocks/>
            </p:cNvGrpSpPr>
            <p:nvPr/>
          </p:nvGrpSpPr>
          <p:grpSpPr bwMode="auto">
            <a:xfrm>
              <a:off x="3365" y="3657"/>
              <a:ext cx="451" cy="253"/>
              <a:chOff x="2797" y="2659"/>
              <a:chExt cx="451" cy="253"/>
            </a:xfrm>
          </p:grpSpPr>
          <p:sp>
            <p:nvSpPr>
              <p:cNvPr id="41017" name="Text Box 5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41018" name="Freeform 6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9" name="Text Box 6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219700" y="451566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 useBgFill="1">
        <p:nvSpPr>
          <p:cNvPr id="98371" name="Text Box 67"/>
          <p:cNvSpPr txBox="1">
            <a:spLocks noChangeArrowheads="1"/>
          </p:cNvSpPr>
          <p:nvPr/>
        </p:nvSpPr>
        <p:spPr bwMode="auto">
          <a:xfrm>
            <a:off x="5540375" y="5579294"/>
            <a:ext cx="1841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1400"/>
          </a:p>
        </p:txBody>
      </p:sp>
      <p:sp>
        <p:nvSpPr>
          <p:cNvPr id="98372" name="Line 68"/>
          <p:cNvSpPr>
            <a:spLocks noChangeShapeType="1"/>
          </p:cNvSpPr>
          <p:nvPr/>
        </p:nvSpPr>
        <p:spPr bwMode="auto">
          <a:xfrm flipV="1">
            <a:off x="5651500" y="5739631"/>
            <a:ext cx="649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3" name="Line 69"/>
          <p:cNvSpPr>
            <a:spLocks noChangeShapeType="1"/>
          </p:cNvSpPr>
          <p:nvPr/>
        </p:nvSpPr>
        <p:spPr bwMode="auto">
          <a:xfrm flipH="1" flipV="1">
            <a:off x="5940425" y="5020494"/>
            <a:ext cx="360363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4" name="Text Box 70"/>
          <p:cNvSpPr txBox="1">
            <a:spLocks noChangeArrowheads="1"/>
          </p:cNvSpPr>
          <p:nvPr/>
        </p:nvSpPr>
        <p:spPr bwMode="auto">
          <a:xfrm>
            <a:off x="6084888" y="5236394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①s-&gt;next=pre-&gt;next;</a:t>
            </a:r>
          </a:p>
        </p:txBody>
      </p:sp>
      <p:sp>
        <p:nvSpPr>
          <p:cNvPr id="98375" name="Line 71"/>
          <p:cNvSpPr>
            <a:spLocks noChangeShapeType="1"/>
          </p:cNvSpPr>
          <p:nvPr/>
        </p:nvSpPr>
        <p:spPr bwMode="auto">
          <a:xfrm flipH="1">
            <a:off x="4716463" y="4876031"/>
            <a:ext cx="576262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4716463" y="5739631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7" name="Text Box 73"/>
          <p:cNvSpPr txBox="1">
            <a:spLocks noChangeArrowheads="1"/>
          </p:cNvSpPr>
          <p:nvPr/>
        </p:nvSpPr>
        <p:spPr bwMode="auto">
          <a:xfrm>
            <a:off x="2987675" y="5163369"/>
            <a:ext cx="196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②pre-&gt;next=s;</a:t>
            </a:r>
          </a:p>
        </p:txBody>
      </p:sp>
      <p:sp>
        <p:nvSpPr>
          <p:cNvPr id="98378" name="AutoShape 74"/>
          <p:cNvSpPr>
            <a:spLocks noChangeArrowheads="1"/>
          </p:cNvSpPr>
          <p:nvPr/>
        </p:nvSpPr>
        <p:spPr bwMode="auto">
          <a:xfrm>
            <a:off x="6516688" y="5668194"/>
            <a:ext cx="2232025" cy="1008062"/>
          </a:xfrm>
          <a:prstGeom prst="cloudCallout">
            <a:avLst>
              <a:gd name="adj1" fmla="val -43741"/>
              <a:gd name="adj2" fmla="val -29843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68313" y="3933056"/>
            <a:ext cx="7488237" cy="1087438"/>
            <a:chOff x="295" y="482"/>
            <a:chExt cx="4717" cy="685"/>
          </a:xfrm>
        </p:grpSpPr>
        <p:sp>
          <p:nvSpPr>
            <p:cNvPr id="40981" name="Text Box 15"/>
            <p:cNvSpPr txBox="1">
              <a:spLocks noChangeArrowheads="1"/>
            </p:cNvSpPr>
            <p:nvPr/>
          </p:nvSpPr>
          <p:spPr bwMode="auto">
            <a:xfrm>
              <a:off x="1383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0982" name="Freeform 16"/>
            <p:cNvSpPr>
              <a:spLocks/>
            </p:cNvSpPr>
            <p:nvPr/>
          </p:nvSpPr>
          <p:spPr bwMode="auto">
            <a:xfrm>
              <a:off x="1605" y="897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3" name="Line 18"/>
            <p:cNvSpPr>
              <a:spLocks noChangeShapeType="1"/>
            </p:cNvSpPr>
            <p:nvPr/>
          </p:nvSpPr>
          <p:spPr bwMode="auto">
            <a:xfrm>
              <a:off x="1111" y="1033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4" name="Line 19"/>
            <p:cNvSpPr>
              <a:spLocks noChangeShapeType="1"/>
            </p:cNvSpPr>
            <p:nvPr/>
          </p:nvSpPr>
          <p:spPr bwMode="auto">
            <a:xfrm>
              <a:off x="1700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5" name="Text Box 21"/>
            <p:cNvSpPr txBox="1">
              <a:spLocks noChangeArrowheads="1"/>
            </p:cNvSpPr>
            <p:nvPr/>
          </p:nvSpPr>
          <p:spPr bwMode="auto">
            <a:xfrm>
              <a:off x="1927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0986" name="Freeform 22"/>
            <p:cNvSpPr>
              <a:spLocks/>
            </p:cNvSpPr>
            <p:nvPr/>
          </p:nvSpPr>
          <p:spPr bwMode="auto">
            <a:xfrm>
              <a:off x="2154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7" name="Line 23"/>
            <p:cNvSpPr>
              <a:spLocks noChangeShapeType="1"/>
            </p:cNvSpPr>
            <p:nvPr/>
          </p:nvSpPr>
          <p:spPr bwMode="auto">
            <a:xfrm>
              <a:off x="2245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2744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2971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3238" y="889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3333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2" name="Text Box 33"/>
            <p:cNvSpPr txBox="1">
              <a:spLocks noChangeArrowheads="1"/>
            </p:cNvSpPr>
            <p:nvPr/>
          </p:nvSpPr>
          <p:spPr bwMode="auto">
            <a:xfrm>
              <a:off x="3560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0993" name="Freeform 34"/>
            <p:cNvSpPr>
              <a:spLocks/>
            </p:cNvSpPr>
            <p:nvPr/>
          </p:nvSpPr>
          <p:spPr bwMode="auto">
            <a:xfrm>
              <a:off x="3787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>
              <a:off x="3878" y="1033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4377" y="1033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6" name="Text Box 46"/>
            <p:cNvSpPr txBox="1">
              <a:spLocks noChangeArrowheads="1"/>
            </p:cNvSpPr>
            <p:nvPr/>
          </p:nvSpPr>
          <p:spPr bwMode="auto">
            <a:xfrm>
              <a:off x="4559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0997" name="Freeform 47"/>
            <p:cNvSpPr>
              <a:spLocks/>
            </p:cNvSpPr>
            <p:nvPr/>
          </p:nvSpPr>
          <p:spPr bwMode="auto">
            <a:xfrm>
              <a:off x="4785" y="897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8" name="Rectangle 48"/>
            <p:cNvSpPr>
              <a:spLocks noChangeArrowheads="1"/>
            </p:cNvSpPr>
            <p:nvPr/>
          </p:nvSpPr>
          <p:spPr bwMode="auto">
            <a:xfrm>
              <a:off x="4735" y="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0999" name="Text Box 50"/>
            <p:cNvSpPr txBox="1">
              <a:spLocks noChangeArrowheads="1"/>
            </p:cNvSpPr>
            <p:nvPr/>
          </p:nvSpPr>
          <p:spPr bwMode="auto">
            <a:xfrm>
              <a:off x="2426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/>
                <a:t>…</a:t>
              </a:r>
            </a:p>
          </p:txBody>
        </p:sp>
        <p:sp>
          <p:nvSpPr>
            <p:cNvPr id="41000" name="Text Box 51"/>
            <p:cNvSpPr txBox="1">
              <a:spLocks noChangeArrowheads="1"/>
            </p:cNvSpPr>
            <p:nvPr/>
          </p:nvSpPr>
          <p:spPr bwMode="auto">
            <a:xfrm>
              <a:off x="4059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1001" name="Text Box 64"/>
            <p:cNvSpPr txBox="1">
              <a:spLocks noChangeArrowheads="1"/>
            </p:cNvSpPr>
            <p:nvPr/>
          </p:nvSpPr>
          <p:spPr bwMode="auto">
            <a:xfrm>
              <a:off x="2971" y="48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1002" name="Line 65"/>
            <p:cNvSpPr>
              <a:spLocks noChangeShapeType="1"/>
            </p:cNvSpPr>
            <p:nvPr/>
          </p:nvSpPr>
          <p:spPr bwMode="auto">
            <a:xfrm>
              <a:off x="3107" y="664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1003" name="Text Box 76"/>
            <p:cNvSpPr txBox="1">
              <a:spLocks noChangeArrowheads="1"/>
            </p:cNvSpPr>
            <p:nvPr/>
          </p:nvSpPr>
          <p:spPr bwMode="auto">
            <a:xfrm>
              <a:off x="295" y="89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L</a:t>
              </a:r>
            </a:p>
          </p:txBody>
        </p:sp>
        <p:sp>
          <p:nvSpPr>
            <p:cNvPr id="41004" name="Line 77"/>
            <p:cNvSpPr>
              <a:spLocks noChangeShapeType="1"/>
            </p:cNvSpPr>
            <p:nvPr/>
          </p:nvSpPr>
          <p:spPr bwMode="auto">
            <a:xfrm>
              <a:off x="522" y="101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05" name="Group 79"/>
            <p:cNvGrpSpPr>
              <a:grpSpLocks/>
            </p:cNvGrpSpPr>
            <p:nvPr/>
          </p:nvGrpSpPr>
          <p:grpSpPr bwMode="auto">
            <a:xfrm>
              <a:off x="794" y="890"/>
              <a:ext cx="416" cy="277"/>
              <a:chOff x="2418" y="1339"/>
              <a:chExt cx="416" cy="277"/>
            </a:xfrm>
          </p:grpSpPr>
          <p:grpSp>
            <p:nvGrpSpPr>
              <p:cNvPr id="41006" name="Group 80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1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1013" name="Line 82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1007" name="Freeform 83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8" name="Freeform 84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9" name="Freeform 85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0" name="Freeform 86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1" name="Freeform 87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3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67" grpId="0" autoUpdateAnimBg="0"/>
      <p:bldP spid="98371" grpId="0" animBg="1" autoUpdateAnimBg="0"/>
      <p:bldP spid="98372" grpId="0" animBg="1"/>
      <p:bldP spid="98373" grpId="0" animBg="1"/>
      <p:bldP spid="98374" grpId="0" autoUpdateAnimBg="0"/>
      <p:bldP spid="98375" grpId="0" animBg="1"/>
      <p:bldP spid="98376" grpId="0" animBg="1"/>
      <p:bldP spid="98377" grpId="0" autoUpdateAnimBg="0"/>
      <p:bldP spid="9837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</p:spPr>
        <p:txBody>
          <a:bodyPr/>
          <a:lstStyle/>
          <a:p>
            <a:r>
              <a:rPr lang="zh-CN" altLang="en-US" sz="3600" dirty="0"/>
              <a:t>单链表的创建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992888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算法</a:t>
            </a:r>
            <a:r>
              <a:rPr lang="zh-CN" altLang="en-US" sz="2400" dirty="0" smtClean="0"/>
              <a:t>思想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输入结束标记作为链表创建的结束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）构造带头结点的空链表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）读入一个元素的值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）当读入的元素值不是“输入结束标记”时，循环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-7</a:t>
            </a:r>
            <a:r>
              <a:rPr lang="zh-CN" altLang="en-US" sz="2400" dirty="0"/>
              <a:t>），如果是“输入结束标记”时，转步骤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）申请一个新结点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）将读入的元素值存入新结点的值域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）将新结点插入在链表中</a:t>
            </a:r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）读入下一个元素的值，转步骤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）建立完毕，返回头指针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8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1987" name="Text Box 53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64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④</a:t>
            </a:r>
            <a:r>
              <a:rPr kumimoji="1" lang="zh-CN" altLang="en-US"/>
              <a:t>单链表插入</a:t>
            </a: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79512" y="188640"/>
            <a:ext cx="8784976" cy="618630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InsList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e)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pre,s</a:t>
            </a:r>
            <a:r>
              <a:rPr kumimoji="1" lang="en-US" altLang="zh-CN" sz="2000" dirty="0"/>
              <a:t>;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 j=0;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pre=h;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m=</a:t>
            </a:r>
            <a:r>
              <a:rPr kumimoji="1" lang="en-US" altLang="zh-CN" sz="2000" dirty="0" err="1"/>
              <a:t>ListLength</a:t>
            </a:r>
            <a:r>
              <a:rPr kumimoji="1" lang="en-US" altLang="zh-CN" sz="2000" dirty="0"/>
              <a:t>(h);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if(i&lt;1||</a:t>
            </a:r>
            <a:r>
              <a:rPr kumimoji="1" lang="en-US" altLang="zh-CN" sz="2000" dirty="0"/>
              <a:t>i&gt;m+1)   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</a:t>
            </a:r>
            <a:r>
              <a:rPr kumimoji="1" lang="en-US" altLang="zh-CN" sz="2000" dirty="0" err="1"/>
              <a:t>cout</a:t>
            </a:r>
            <a:r>
              <a:rPr kumimoji="1" lang="en-US" altLang="zh-CN" sz="2000" dirty="0"/>
              <a:t> &lt;&lt;"</a:t>
            </a:r>
            <a:r>
              <a:rPr kumimoji="1" lang="zh-CN" altLang="en-US" sz="2000" dirty="0"/>
              <a:t>插入位置不合理</a:t>
            </a:r>
            <a:r>
              <a:rPr kumimoji="1" lang="en-US" altLang="zh-CN" sz="2000" dirty="0"/>
              <a:t>!"&lt;&lt;</a:t>
            </a:r>
            <a:r>
              <a:rPr kumimoji="1" lang="en-US" altLang="zh-CN" sz="2000" dirty="0" err="1"/>
              <a:t>endl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return  0;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while(j&lt;i-1)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pre=pre-&gt;next;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j=j+1;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s=(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*)</a:t>
            </a:r>
            <a:r>
              <a:rPr kumimoji="1" lang="en-US" altLang="zh-CN" sz="2000" dirty="0" err="1"/>
              <a:t>malloc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sizeof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));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s-&gt;data=e;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s-&gt;next=pre-&gt;next;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pre-&gt;next=s;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return </a:t>
            </a:r>
            <a:r>
              <a:rPr kumimoji="1" lang="en-US" altLang="zh-CN" sz="2000" dirty="0"/>
              <a:t>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 </a:t>
            </a:r>
          </a:p>
        </p:txBody>
      </p:sp>
      <p:sp>
        <p:nvSpPr>
          <p:cNvPr id="6" name="矩形 5"/>
          <p:cNvSpPr/>
          <p:nvPr/>
        </p:nvSpPr>
        <p:spPr>
          <a:xfrm>
            <a:off x="683567" y="1924844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判断插入位置是否合法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3212976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找到第</a:t>
            </a:r>
            <a:r>
              <a:rPr kumimoji="1" lang="en-US" altLang="zh-CN" sz="2400" dirty="0">
                <a:solidFill>
                  <a:srgbClr val="000066"/>
                </a:solidFill>
              </a:rPr>
              <a:t>i-1</a:t>
            </a:r>
            <a:r>
              <a:rPr kumimoji="1" lang="zh-CN" altLang="en-US" sz="2400" dirty="0">
                <a:solidFill>
                  <a:srgbClr val="000066"/>
                </a:solidFill>
              </a:rPr>
              <a:t>个位置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8" y="4488769"/>
            <a:ext cx="4608512" cy="668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动态生成新的结点并赋值</a:t>
            </a:r>
          </a:p>
        </p:txBody>
      </p:sp>
      <p:sp>
        <p:nvSpPr>
          <p:cNvPr id="11" name="矩形 10"/>
          <p:cNvSpPr/>
          <p:nvPr/>
        </p:nvSpPr>
        <p:spPr>
          <a:xfrm>
            <a:off x="666798" y="5157192"/>
            <a:ext cx="462528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完成新结点</a:t>
            </a:r>
            <a:r>
              <a:rPr kumimoji="1" lang="en-US" altLang="zh-CN" sz="2400" dirty="0">
                <a:solidFill>
                  <a:srgbClr val="000066"/>
                </a:solidFill>
              </a:rPr>
              <a:t>s</a:t>
            </a:r>
            <a:r>
              <a:rPr kumimoji="1" lang="zh-CN" altLang="en-US" sz="2400" dirty="0">
                <a:solidFill>
                  <a:srgbClr val="000066"/>
                </a:solidFill>
              </a:rPr>
              <a:t>的插入</a:t>
            </a:r>
          </a:p>
        </p:txBody>
      </p:sp>
    </p:spTree>
    <p:extLst>
      <p:ext uri="{BB962C8B-B14F-4D97-AF65-F5344CB8AC3E}">
        <p14:creationId xmlns:p14="http://schemas.microsoft.com/office/powerpoint/2010/main" val="28339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274814C-F38B-4D86-BA50-4B5A16B7FF0D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6889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单链表中结点的删除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1116013" y="2386013"/>
            <a:ext cx="78790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个结点，则首先要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通过计数方式找到第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个结点并使</a:t>
            </a:r>
            <a:r>
              <a:rPr kumimoji="1" lang="en-US" altLang="zh-CN" sz="2400" dirty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/>
              <a:t>指向第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而后删除第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个结点并</a:t>
            </a:r>
            <a:r>
              <a:rPr kumimoji="1" lang="zh-CN" altLang="en-US" sz="2400" dirty="0" smtClean="0"/>
              <a:t>释放该结点所占存储空间。</a:t>
            </a:r>
            <a:endParaRPr kumimoji="1" lang="zh-CN" altLang="en-US" sz="2400" dirty="0"/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5340350" y="4318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00409" name="Line 57"/>
          <p:cNvSpPr>
            <a:spLocks noChangeShapeType="1"/>
          </p:cNvSpPr>
          <p:nvPr/>
        </p:nvSpPr>
        <p:spPr bwMode="auto">
          <a:xfrm>
            <a:off x="5435600" y="4627563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0" name="Line 58"/>
          <p:cNvSpPr>
            <a:spLocks noChangeShapeType="1"/>
          </p:cNvSpPr>
          <p:nvPr/>
        </p:nvSpPr>
        <p:spPr bwMode="auto">
          <a:xfrm>
            <a:off x="5435600" y="5059363"/>
            <a:ext cx="14414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 flipV="1">
            <a:off x="6877050" y="4772025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4503738" y="5132388"/>
            <a:ext cx="413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pre-&gt;next=pre-&gt;next-&gt;next;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11188" y="3644900"/>
            <a:ext cx="8497887" cy="1152525"/>
            <a:chOff x="-114" y="3611"/>
            <a:chExt cx="5353" cy="726"/>
          </a:xfrm>
        </p:grpSpPr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975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3027" name="Freeform 15"/>
            <p:cNvSpPr>
              <a:spLocks/>
            </p:cNvSpPr>
            <p:nvPr/>
          </p:nvSpPr>
          <p:spPr bwMode="auto">
            <a:xfrm>
              <a:off x="1197" y="4071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8" name="Line 17"/>
            <p:cNvSpPr>
              <a:spLocks noChangeShapeType="1"/>
            </p:cNvSpPr>
            <p:nvPr/>
          </p:nvSpPr>
          <p:spPr bwMode="auto">
            <a:xfrm>
              <a:off x="703" y="4207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9" name="Line 18"/>
            <p:cNvSpPr>
              <a:spLocks noChangeShapeType="1"/>
            </p:cNvSpPr>
            <p:nvPr/>
          </p:nvSpPr>
          <p:spPr bwMode="auto">
            <a:xfrm>
              <a:off x="1292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0" name="Text Box 19"/>
            <p:cNvSpPr txBox="1">
              <a:spLocks noChangeArrowheads="1"/>
            </p:cNvSpPr>
            <p:nvPr/>
          </p:nvSpPr>
          <p:spPr bwMode="auto">
            <a:xfrm>
              <a:off x="1519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3031" name="Freeform 20"/>
            <p:cNvSpPr>
              <a:spLocks/>
            </p:cNvSpPr>
            <p:nvPr/>
          </p:nvSpPr>
          <p:spPr bwMode="auto">
            <a:xfrm>
              <a:off x="1746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2" name="Line 21"/>
            <p:cNvSpPr>
              <a:spLocks noChangeShapeType="1"/>
            </p:cNvSpPr>
            <p:nvPr/>
          </p:nvSpPr>
          <p:spPr bwMode="auto">
            <a:xfrm>
              <a:off x="1837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3" name="Line 22"/>
            <p:cNvSpPr>
              <a:spLocks noChangeShapeType="1"/>
            </p:cNvSpPr>
            <p:nvPr/>
          </p:nvSpPr>
          <p:spPr bwMode="auto">
            <a:xfrm>
              <a:off x="2336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4" name="Text Box 23"/>
            <p:cNvSpPr txBox="1">
              <a:spLocks noChangeArrowheads="1"/>
            </p:cNvSpPr>
            <p:nvPr/>
          </p:nvSpPr>
          <p:spPr bwMode="auto">
            <a:xfrm>
              <a:off x="2563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3035" name="Freeform 24"/>
            <p:cNvSpPr>
              <a:spLocks/>
            </p:cNvSpPr>
            <p:nvPr/>
          </p:nvSpPr>
          <p:spPr bwMode="auto">
            <a:xfrm>
              <a:off x="2830" y="4063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6" name="Line 25"/>
            <p:cNvSpPr>
              <a:spLocks noChangeShapeType="1"/>
            </p:cNvSpPr>
            <p:nvPr/>
          </p:nvSpPr>
          <p:spPr bwMode="auto">
            <a:xfrm>
              <a:off x="2925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7" name="Text Box 26"/>
            <p:cNvSpPr txBox="1">
              <a:spLocks noChangeArrowheads="1"/>
            </p:cNvSpPr>
            <p:nvPr/>
          </p:nvSpPr>
          <p:spPr bwMode="auto">
            <a:xfrm>
              <a:off x="3152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3038" name="Freeform 27"/>
            <p:cNvSpPr>
              <a:spLocks/>
            </p:cNvSpPr>
            <p:nvPr/>
          </p:nvSpPr>
          <p:spPr bwMode="auto">
            <a:xfrm>
              <a:off x="3379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9" name="Line 28"/>
            <p:cNvSpPr>
              <a:spLocks noChangeShapeType="1"/>
            </p:cNvSpPr>
            <p:nvPr/>
          </p:nvSpPr>
          <p:spPr bwMode="auto">
            <a:xfrm>
              <a:off x="3470" y="4207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0" name="Line 29"/>
            <p:cNvSpPr>
              <a:spLocks noChangeShapeType="1"/>
            </p:cNvSpPr>
            <p:nvPr/>
          </p:nvSpPr>
          <p:spPr bwMode="auto">
            <a:xfrm>
              <a:off x="4604" y="4207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1" name="Text Box 30"/>
            <p:cNvSpPr txBox="1">
              <a:spLocks noChangeArrowheads="1"/>
            </p:cNvSpPr>
            <p:nvPr/>
          </p:nvSpPr>
          <p:spPr bwMode="auto">
            <a:xfrm>
              <a:off x="4786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3042" name="Freeform 31"/>
            <p:cNvSpPr>
              <a:spLocks/>
            </p:cNvSpPr>
            <p:nvPr/>
          </p:nvSpPr>
          <p:spPr bwMode="auto">
            <a:xfrm>
              <a:off x="5012" y="4071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3" name="Rectangle 32"/>
            <p:cNvSpPr>
              <a:spLocks noChangeArrowheads="1"/>
            </p:cNvSpPr>
            <p:nvPr/>
          </p:nvSpPr>
          <p:spPr bwMode="auto">
            <a:xfrm>
              <a:off x="4962" y="407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3044" name="Text Box 33"/>
            <p:cNvSpPr txBox="1">
              <a:spLocks noChangeArrowheads="1"/>
            </p:cNvSpPr>
            <p:nvPr/>
          </p:nvSpPr>
          <p:spPr bwMode="auto">
            <a:xfrm>
              <a:off x="2018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5" name="Text Box 34"/>
            <p:cNvSpPr txBox="1">
              <a:spLocks noChangeArrowheads="1"/>
            </p:cNvSpPr>
            <p:nvPr/>
          </p:nvSpPr>
          <p:spPr bwMode="auto">
            <a:xfrm>
              <a:off x="4286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6" name="Text Box 35"/>
            <p:cNvSpPr txBox="1">
              <a:spLocks noChangeArrowheads="1"/>
            </p:cNvSpPr>
            <p:nvPr/>
          </p:nvSpPr>
          <p:spPr bwMode="auto">
            <a:xfrm>
              <a:off x="2608" y="361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3047" name="Line 36"/>
            <p:cNvSpPr>
              <a:spLocks noChangeShapeType="1"/>
            </p:cNvSpPr>
            <p:nvPr/>
          </p:nvSpPr>
          <p:spPr bwMode="auto">
            <a:xfrm>
              <a:off x="2699" y="3838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8" name="Text Box 39"/>
            <p:cNvSpPr txBox="1">
              <a:spLocks noChangeArrowheads="1"/>
            </p:cNvSpPr>
            <p:nvPr/>
          </p:nvSpPr>
          <p:spPr bwMode="auto">
            <a:xfrm>
              <a:off x="3696" y="4072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i+1</a:t>
              </a:r>
            </a:p>
          </p:txBody>
        </p:sp>
        <p:sp>
          <p:nvSpPr>
            <p:cNvPr id="43049" name="Freeform 40"/>
            <p:cNvSpPr>
              <a:spLocks/>
            </p:cNvSpPr>
            <p:nvPr/>
          </p:nvSpPr>
          <p:spPr bwMode="auto">
            <a:xfrm>
              <a:off x="3963" y="4064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0" name="Line 41"/>
            <p:cNvSpPr>
              <a:spLocks noChangeShapeType="1"/>
            </p:cNvSpPr>
            <p:nvPr/>
          </p:nvSpPr>
          <p:spPr bwMode="auto">
            <a:xfrm>
              <a:off x="4014" y="420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1" name="Line 52"/>
            <p:cNvSpPr>
              <a:spLocks noChangeShapeType="1"/>
            </p:cNvSpPr>
            <p:nvPr/>
          </p:nvSpPr>
          <p:spPr bwMode="auto">
            <a:xfrm>
              <a:off x="3243" y="3838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2" name="Text Box 53"/>
            <p:cNvSpPr txBox="1">
              <a:spLocks noChangeArrowheads="1"/>
            </p:cNvSpPr>
            <p:nvPr/>
          </p:nvSpPr>
          <p:spPr bwMode="auto">
            <a:xfrm>
              <a:off x="3156" y="363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3053" name="Text Box 86"/>
            <p:cNvSpPr txBox="1">
              <a:spLocks noChangeArrowheads="1"/>
            </p:cNvSpPr>
            <p:nvPr/>
          </p:nvSpPr>
          <p:spPr bwMode="auto">
            <a:xfrm>
              <a:off x="-114" y="405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/>
                <a:t>h</a:t>
              </a:r>
              <a:endParaRPr kumimoji="1" lang="en-US" altLang="zh-CN" sz="2000" dirty="0"/>
            </a:p>
          </p:txBody>
        </p:sp>
        <p:sp>
          <p:nvSpPr>
            <p:cNvPr id="43054" name="Line 87"/>
            <p:cNvSpPr>
              <a:spLocks noChangeShapeType="1"/>
            </p:cNvSpPr>
            <p:nvPr/>
          </p:nvSpPr>
          <p:spPr bwMode="auto">
            <a:xfrm>
              <a:off x="113" y="4179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3055" name="Group 88"/>
            <p:cNvGrpSpPr>
              <a:grpSpLocks/>
            </p:cNvGrpSpPr>
            <p:nvPr/>
          </p:nvGrpSpPr>
          <p:grpSpPr bwMode="auto">
            <a:xfrm>
              <a:off x="385" y="4060"/>
              <a:ext cx="416" cy="277"/>
              <a:chOff x="2418" y="1339"/>
              <a:chExt cx="416" cy="277"/>
            </a:xfrm>
          </p:grpSpPr>
          <p:grpSp>
            <p:nvGrpSpPr>
              <p:cNvPr id="43056" name="Group 89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30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3063" name="Line 91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3057" name="Freeform 92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8" name="Freeform 93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9" name="Freeform 94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0" name="Freeform 95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1" name="Freeform 96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  <p:sp useBgFill="1">
        <p:nvSpPr>
          <p:cNvPr id="100450" name="Text Box 98"/>
          <p:cNvSpPr txBox="1">
            <a:spLocks noChangeArrowheads="1"/>
          </p:cNvSpPr>
          <p:nvPr/>
        </p:nvSpPr>
        <p:spPr bwMode="auto">
          <a:xfrm>
            <a:off x="5500688" y="3786188"/>
            <a:ext cx="1150937" cy="11906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/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3600"/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5500688" y="43576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free(r);</a:t>
            </a:r>
          </a:p>
        </p:txBody>
      </p:sp>
      <p:grpSp>
        <p:nvGrpSpPr>
          <p:cNvPr id="43023" name="Group 99"/>
          <p:cNvGrpSpPr>
            <a:grpSpLocks/>
          </p:cNvGrpSpPr>
          <p:nvPr/>
        </p:nvGrpSpPr>
        <p:grpSpPr bwMode="auto">
          <a:xfrm>
            <a:off x="841375" y="836613"/>
            <a:ext cx="5459413" cy="519112"/>
            <a:chOff x="530" y="527"/>
            <a:chExt cx="3439" cy="327"/>
          </a:xfrm>
        </p:grpSpPr>
        <p:sp>
          <p:nvSpPr>
            <p:cNvPr id="43024" name="Text Box 100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0" dirty="0" smtClean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线性表</a:t>
              </a:r>
              <a:r>
                <a:rPr kumimoji="1" lang="zh-CN" altLang="en-US" b="0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的链式存储结构</a:t>
              </a:r>
            </a:p>
          </p:txBody>
        </p:sp>
        <p:sp>
          <p:nvSpPr>
            <p:cNvPr id="43025" name="Line 101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9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9" grpId="0" autoUpdateAnimBg="0"/>
      <p:bldP spid="100407" grpId="0" autoUpdateAnimBg="0"/>
      <p:bldP spid="100409" grpId="0" animBg="1"/>
      <p:bldP spid="100410" grpId="0" animBg="1"/>
      <p:bldP spid="100411" grpId="0" animBg="1"/>
      <p:bldP spid="100413" grpId="0" autoUpdateAnimBg="0"/>
      <p:bldP spid="100450" grpId="0" animBg="1" autoUpdateAnimBg="0"/>
      <p:bldP spid="1004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F700281-FD31-46A0-9CE9-78DE9C9F9D23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4035" name="Text Box 11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85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⑤</a:t>
            </a:r>
            <a:r>
              <a:rPr kumimoji="1" lang="zh-CN" altLang="en-US"/>
              <a:t>单链表删除</a:t>
            </a:r>
          </a:p>
        </p:txBody>
      </p:sp>
      <p:sp useBgFill="1"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23528" y="44624"/>
            <a:ext cx="8281988" cy="655564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DelList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*e)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pre,r</a:t>
            </a:r>
            <a:r>
              <a:rPr kumimoji="1" lang="en-US" altLang="zh-CN" sz="2000" dirty="0"/>
              <a:t>; </a:t>
            </a:r>
            <a:r>
              <a:rPr kumimoji="1" lang="en-US" altLang="zh-CN" sz="2000" dirty="0" smtClean="0"/>
              <a:t>	pre=h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j </a:t>
            </a:r>
            <a:r>
              <a:rPr kumimoji="1" lang="en-US" altLang="zh-CN" sz="2000" dirty="0"/>
              <a:t>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m=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ListLength</a:t>
            </a:r>
            <a:r>
              <a:rPr kumimoji="1" lang="en-US" altLang="zh-CN" sz="2000" dirty="0">
                <a:solidFill>
                  <a:srgbClr val="0070C0"/>
                </a:solidFill>
              </a:rPr>
              <a:t>(h);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if(i&lt;1||i&gt;m)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cout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&lt;&lt;"</a:t>
            </a:r>
            <a:r>
              <a:rPr kumimoji="1" lang="zh-CN" altLang="en-US" sz="2000" dirty="0">
                <a:solidFill>
                  <a:srgbClr val="0070C0"/>
                </a:solidFill>
              </a:rPr>
              <a:t>删除位置不合法</a:t>
            </a:r>
            <a:r>
              <a:rPr kumimoji="1" lang="en-US" altLang="zh-CN" sz="2000" dirty="0">
                <a:solidFill>
                  <a:srgbClr val="0070C0"/>
                </a:solidFill>
              </a:rPr>
              <a:t>!"&lt;&lt;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endl</a:t>
            </a:r>
            <a:r>
              <a:rPr kumimoji="1" lang="en-US" altLang="zh-CN" sz="2000" dirty="0">
                <a:solidFill>
                  <a:srgbClr val="0070C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return(0</a:t>
            </a:r>
            <a:r>
              <a:rPr kumimoji="1" lang="en-US" altLang="zh-CN" sz="2000" dirty="0">
                <a:solidFill>
                  <a:srgbClr val="0070C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}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while(j&lt;i-1</a:t>
            </a:r>
            <a:r>
              <a:rPr kumimoji="1" lang="en-US" altLang="zh-CN" sz="2000" dirty="0">
                <a:solidFill>
                  <a:srgbClr val="CC3300"/>
                </a:solidFill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pre=pre-&gt;next;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j=j+1</a:t>
            </a:r>
            <a:r>
              <a:rPr kumimoji="1" lang="en-US" altLang="zh-CN" sz="2000" dirty="0">
                <a:solidFill>
                  <a:srgbClr val="CC330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FF"/>
                </a:solidFill>
              </a:rPr>
              <a:t>        r=pre-&gt;next;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00000"/>
                </a:solidFill>
              </a:rPr>
              <a:t>        pre-&gt;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next=r-&gt;</a:t>
            </a:r>
            <a:r>
              <a:rPr kumimoji="1" lang="en-US" altLang="zh-CN" sz="2000" dirty="0">
                <a:solidFill>
                  <a:srgbClr val="C00000"/>
                </a:solidFill>
              </a:rPr>
              <a:t>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*e=r-&gt;data;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C00000"/>
                </a:solidFill>
              </a:rPr>
              <a:t>	free(r</a:t>
            </a:r>
            <a:r>
              <a:rPr kumimoji="1" lang="en-US" altLang="zh-CN" sz="2000" dirty="0">
                <a:solidFill>
                  <a:srgbClr val="C0000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return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2028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27419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 smtClean="0">
                <a:latin typeface="楷体_GB2312" pitchFamily="49" charset="-122"/>
              </a:rPr>
              <a:t>顺序逐个往下扫描，输出扫描到的结点的数据域的值，直到终端结点为止。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输出带头结点的单链表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中的所有结点值。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8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101387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043608" y="2213193"/>
            <a:ext cx="7429500" cy="415498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void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ListTra</a:t>
            </a:r>
            <a:r>
              <a:rPr kumimoji="1" lang="en-US" altLang="zh-CN" sz="2400" dirty="0">
                <a:solidFill>
                  <a:srgbClr val="C0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LinkList</a:t>
            </a:r>
            <a:r>
              <a:rPr kumimoji="1" lang="en-US" altLang="zh-CN" sz="2400" dirty="0">
                <a:solidFill>
                  <a:srgbClr val="C00000"/>
                </a:solidFill>
              </a:rPr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C00000"/>
                </a:solidFill>
              </a:rPr>
              <a:t>LinkList</a:t>
            </a:r>
            <a:r>
              <a:rPr kumimoji="1" lang="en-US" altLang="zh-CN" sz="2400" dirty="0">
                <a:solidFill>
                  <a:srgbClr val="C00000"/>
                </a:solidFill>
              </a:rPr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p=h-&gt;next;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	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cout</a:t>
            </a:r>
            <a:r>
              <a:rPr kumimoji="1" lang="en-US" altLang="zh-CN" sz="2400" dirty="0">
                <a:solidFill>
                  <a:srgbClr val="C00000"/>
                </a:solidFill>
              </a:rPr>
              <a:t>&lt;&lt;p-&gt;data&lt;&lt;',';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	p=p-&gt;next;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	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cout</a:t>
            </a:r>
            <a:r>
              <a:rPr kumimoji="1" lang="en-US" altLang="zh-CN" sz="2400" dirty="0">
                <a:solidFill>
                  <a:srgbClr val="C00000"/>
                </a:solidFill>
              </a:rPr>
              <a:t>&lt;&lt;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endl</a:t>
            </a:r>
            <a:r>
              <a:rPr kumimoji="1" lang="en-US" altLang="zh-CN" sz="2400" dirty="0">
                <a:solidFill>
                  <a:srgbClr val="C00000"/>
                </a:solidFill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}</a:t>
            </a:r>
            <a:endParaRPr kumimoji="1" lang="en-US" altLang="zh-CN" sz="24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131840" y="2852936"/>
            <a:ext cx="5928980" cy="577874"/>
            <a:chOff x="2878" y="2818"/>
            <a:chExt cx="3591" cy="350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000" b="1" dirty="0" smtClean="0">
                  <a:solidFill>
                    <a:srgbClr val="000000"/>
                  </a:solidFill>
                  <a:latin typeface="宋体" pitchFamily="2" charset="-122"/>
                </a:rPr>
                <a:t>假设扫描指针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宋体" pitchFamily="2" charset="-122"/>
                </a:rPr>
                <a:t>p</a:t>
              </a:r>
              <a:r>
                <a:rPr kumimoji="1" lang="zh-CN" altLang="en-US" sz="2000" b="1" dirty="0" smtClean="0">
                  <a:solidFill>
                    <a:srgbClr val="000000"/>
                  </a:solidFill>
                  <a:latin typeface="宋体" pitchFamily="2" charset="-122"/>
                </a:rPr>
                <a:t>从</a:t>
              </a:r>
              <a:r>
                <a:rPr kumimoji="1" lang="en-US" altLang="zh-CN" sz="2000" b="1" dirty="0" smtClean="0">
                  <a:solidFill>
                    <a:srgbClr val="000000"/>
                  </a:solidFill>
                  <a:latin typeface="宋体" pitchFamily="2" charset="-122"/>
                </a:rPr>
                <a:t>h</a:t>
              </a:r>
              <a:r>
                <a:rPr kumimoji="1" lang="zh-CN" altLang="en-US" sz="2000" b="1" dirty="0" smtClean="0">
                  <a:solidFill>
                    <a:srgbClr val="000000"/>
                  </a:solidFill>
                  <a:latin typeface="宋体" pitchFamily="2" charset="-122"/>
                </a:rPr>
                <a:t>开始，如果修改程序？</a:t>
              </a:r>
              <a:endParaRPr kumimoji="1" lang="zh-CN" altLang="en-US" sz="20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15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清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空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71739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从第一个结点开始，顺序逐个往下清除结点，直到</a:t>
            </a:r>
            <a:r>
              <a:rPr kumimoji="1" lang="zh-CN" altLang="en-US" sz="2400" dirty="0">
                <a:latin typeface="楷体_GB2312" pitchFamily="49" charset="-122"/>
              </a:rPr>
              <a:t>最后一个</a:t>
            </a:r>
            <a:r>
              <a:rPr kumimoji="1" lang="zh-CN" altLang="en-US" sz="2400" dirty="0" smtClean="0">
                <a:latin typeface="楷体_GB2312" pitchFamily="49" charset="-122"/>
              </a:rPr>
              <a:t>结点。</a:t>
            </a:r>
            <a:endParaRPr kumimoji="1" lang="zh-CN" altLang="en-US" sz="2400" dirty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endParaRPr kumimoji="1" lang="zh-CN" altLang="en-US" sz="2400" dirty="0">
              <a:latin typeface="楷体_GB2312" pitchFamily="49" charset="-122"/>
            </a:endParaRP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清除带头结点的单链表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763688" y="5111570"/>
            <a:ext cx="5928980" cy="979084"/>
            <a:chOff x="2878" y="2818"/>
            <a:chExt cx="3591" cy="593"/>
          </a:xfrm>
        </p:grpSpPr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提问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：清空单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链表等价于只是</a:t>
              </a:r>
              <a:endParaRPr kumimoji="1" lang="en-US" altLang="zh-CN" sz="2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h-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&gt;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next=NULL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吗？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8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94606" y="1437383"/>
            <a:ext cx="742950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ClearList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p,r</a:t>
            </a:r>
            <a:r>
              <a:rPr kumimoji="1" lang="en-US" altLang="zh-CN" dirty="0"/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p=h-&gt;next;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r=p;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p=p-&gt;next;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free(r);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h-&gt;next=NULL;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的清空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0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737686" y="332656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912813" y="981497"/>
            <a:ext cx="5027339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737687" y="980728"/>
            <a:ext cx="8082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例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2-1  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编写算法，实现两个带头结点单链表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和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的连接。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要求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结果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链表仍旧使用原来两个链表的存储空间，不另外开辟空间。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37686" y="2276872"/>
            <a:ext cx="8082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算法思路：用指针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p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指向链表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的最后一个结点，然后通过语句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p-&gt;next=b-&gt;next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进行连接。注意回收单链表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的头结点。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3863" y="3477201"/>
            <a:ext cx="80827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4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LinkAdd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ha,LinkList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p=ha;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while(p-&gt;next!=NULL)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{p=p-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&gt;next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kumimoji="1" lang="en-US" altLang="zh-C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p-&gt;next=</a:t>
            </a:r>
            <a:r>
              <a:rPr kumimoji="1" lang="en-US" altLang="zh-CN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free(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kumimoji="1" lang="en-US" altLang="zh-CN" sz="2400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课后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2.2-7~2.2-15</a:t>
            </a:r>
          </a:p>
        </p:txBody>
      </p:sp>
    </p:spTree>
    <p:extLst>
      <p:ext uri="{BB962C8B-B14F-4D97-AF65-F5344CB8AC3E}">
        <p14:creationId xmlns:p14="http://schemas.microsoft.com/office/powerpoint/2010/main" val="94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7808"/>
            <a:ext cx="8208912" cy="11430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2-2	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编写算法，将带头结点的单链表就地逆置。要求仍旧使用原链表的空间，不另外开辟空间。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0" y="2152600"/>
            <a:ext cx="4026024" cy="4876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void  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turnlist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(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linklist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 h)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{	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linklist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p,q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cs typeface="Arial" charset="0"/>
              </a:rPr>
              <a:t>	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p=h-&gt;next;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h-&gt;next=NULL;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</a:t>
            </a: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while (p!=NULL)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{  q=p-&gt;next;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p-&gt;next= h-&gt;next;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   h-&gt;next =p;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    p=q</a:t>
            </a:r>
            <a:r>
              <a:rPr lang="zh-CN" altLang="en-US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；</a:t>
            </a:r>
            <a:endParaRPr lang="en-US" altLang="zh-CN" sz="2400" b="1" dirty="0" smtClean="0">
              <a:solidFill>
                <a:srgbClr val="993300"/>
              </a:solidFill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 </a:t>
            </a: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23686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算法思路：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使用头插法，即从单链表的第一个结点开始，依次取每个节点，把它插到头结点的后面。</a:t>
            </a:r>
          </a:p>
        </p:txBody>
      </p:sp>
    </p:spTree>
    <p:extLst>
      <p:ext uri="{BB962C8B-B14F-4D97-AF65-F5344CB8AC3E}">
        <p14:creationId xmlns:p14="http://schemas.microsoft.com/office/powerpoint/2010/main" val="34087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</p:spPr>
        <p:txBody>
          <a:bodyPr/>
          <a:lstStyle/>
          <a:p>
            <a:r>
              <a:rPr lang="zh-CN" altLang="en-US" sz="3600" dirty="0"/>
              <a:t>单链表的创建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92088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算法思想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）构造带头结点的空链表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 smtClean="0"/>
              <a:t>）给出初始希望链表中结点的个数</a:t>
            </a:r>
            <a:r>
              <a:rPr lang="en-US" altLang="zh-CN" sz="2400" dirty="0" smtClean="0"/>
              <a:t>n</a:t>
            </a:r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）对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-6</a:t>
            </a:r>
            <a:r>
              <a:rPr lang="zh-CN" altLang="en-US" sz="2400" dirty="0" smtClean="0"/>
              <a:t>）循环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）申请一个新结点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）将读入的元素值存入新结点的值域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）将新结点插入在链表中</a:t>
            </a:r>
          </a:p>
          <a:p>
            <a:pPr marL="0" indent="0"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建立完毕，返回头指针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501317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99"/>
                </a:solidFill>
              </a:rPr>
              <a:t>指定将要创建的链表的结点个数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444208" y="3933056"/>
            <a:ext cx="108012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39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028853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3A2816-21BA-4B72-B543-68192C7A0A2C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5845" name="Text Box 12"/>
          <p:cNvSpPr txBox="1">
            <a:spLocks noChangeArrowheads="1"/>
          </p:cNvSpPr>
          <p:nvPr/>
        </p:nvSpPr>
        <p:spPr bwMode="auto">
          <a:xfrm>
            <a:off x="722313" y="476672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552450" y="980728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头插法建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表（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向前插入法）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886200" y="2579341"/>
            <a:ext cx="1125538" cy="833437"/>
            <a:chOff x="2539" y="2387"/>
            <a:chExt cx="709" cy="525"/>
          </a:xfrm>
        </p:grpSpPr>
        <p:sp>
          <p:nvSpPr>
            <p:cNvPr id="35933" name="Text Box 30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34" name="Line 31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35" name="Group 43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36" name="Text Box 35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37" name="Freeform 36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38" name="Text Box 42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5075238" y="2795241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059113" y="3939828"/>
            <a:ext cx="1519237" cy="439738"/>
            <a:chOff x="3061" y="1888"/>
            <a:chExt cx="957" cy="277"/>
          </a:xfrm>
        </p:grpSpPr>
        <p:sp>
          <p:nvSpPr>
            <p:cNvPr id="35920" name="Text Box 47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5921" name="Line 48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22" name="Group 49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5923" name="Group 50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5925" name="Group 51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593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593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26" name="Freeform 54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7" name="Freeform 55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8" name="Freeform 56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9" name="Freeform 57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30" name="Freeform 58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5924" name="Text Box 59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4587875" y="3514378"/>
            <a:ext cx="1125538" cy="833438"/>
            <a:chOff x="2539" y="2387"/>
            <a:chExt cx="709" cy="525"/>
          </a:xfrm>
        </p:grpSpPr>
        <p:sp>
          <p:nvSpPr>
            <p:cNvPr id="35914" name="Text Box 79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15" name="Line 80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16" name="Group 81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17" name="Text Box 82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18" name="Freeform 83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19" name="Text Box 84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1221" name="Text Box 85"/>
          <p:cNvSpPr txBox="1">
            <a:spLocks noChangeArrowheads="1"/>
          </p:cNvSpPr>
          <p:nvPr/>
        </p:nvSpPr>
        <p:spPr bwMode="auto">
          <a:xfrm>
            <a:off x="4259263" y="3969991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22" name="Line 86"/>
          <p:cNvSpPr>
            <a:spLocks noChangeShapeType="1"/>
          </p:cNvSpPr>
          <p:nvPr/>
        </p:nvSpPr>
        <p:spPr bwMode="auto">
          <a:xfrm>
            <a:off x="4443413" y="4162078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23" name="Text Box 87"/>
          <p:cNvSpPr txBox="1">
            <a:spLocks noChangeArrowheads="1"/>
          </p:cNvSpPr>
          <p:nvPr/>
        </p:nvSpPr>
        <p:spPr bwMode="auto">
          <a:xfrm>
            <a:off x="539750" y="390807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1224" name="Text Box 88"/>
          <p:cNvSpPr txBox="1">
            <a:spLocks noChangeArrowheads="1"/>
          </p:cNvSpPr>
          <p:nvPr/>
        </p:nvSpPr>
        <p:spPr bwMode="auto">
          <a:xfrm>
            <a:off x="539750" y="4871691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3059113" y="4974878"/>
            <a:ext cx="2654300" cy="439738"/>
            <a:chOff x="2290" y="3697"/>
            <a:chExt cx="1672" cy="277"/>
          </a:xfrm>
        </p:grpSpPr>
        <p:grpSp>
          <p:nvGrpSpPr>
            <p:cNvPr id="35894" name="Group 89"/>
            <p:cNvGrpSpPr>
              <a:grpSpLocks/>
            </p:cNvGrpSpPr>
            <p:nvPr/>
          </p:nvGrpSpPr>
          <p:grpSpPr bwMode="auto">
            <a:xfrm>
              <a:off x="2290" y="3697"/>
              <a:ext cx="957" cy="277"/>
              <a:chOff x="3061" y="1888"/>
              <a:chExt cx="957" cy="277"/>
            </a:xfrm>
          </p:grpSpPr>
          <p:sp>
            <p:nvSpPr>
              <p:cNvPr id="35901" name="Text Box 9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902" name="Line 9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903" name="Group 9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904" name="Group 9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906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912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913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907" name="Freeform 9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8" name="Freeform 9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9" name="Freeform 9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0" name="Freeform 10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1" name="Freeform 10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0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grpSp>
          <p:nvGrpSpPr>
            <p:cNvPr id="35895" name="Group 106"/>
            <p:cNvGrpSpPr>
              <a:grpSpLocks/>
            </p:cNvGrpSpPr>
            <p:nvPr/>
          </p:nvGrpSpPr>
          <p:grpSpPr bwMode="auto">
            <a:xfrm>
              <a:off x="3511" y="3701"/>
              <a:ext cx="451" cy="253"/>
              <a:chOff x="2797" y="2659"/>
              <a:chExt cx="451" cy="253"/>
            </a:xfrm>
          </p:grpSpPr>
          <p:sp>
            <p:nvSpPr>
              <p:cNvPr id="35898" name="Text Box 10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899" name="Freeform 10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00" name="Text Box 10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  <p:sp useBgFill="1">
          <p:nvSpPr>
            <p:cNvPr id="35896" name="Text Box 110"/>
            <p:cNvSpPr txBox="1">
              <a:spLocks noChangeArrowheads="1"/>
            </p:cNvSpPr>
            <p:nvPr/>
          </p:nvSpPr>
          <p:spPr bwMode="auto">
            <a:xfrm>
              <a:off x="3046" y="3716"/>
              <a:ext cx="116" cy="2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/>
            </a:p>
          </p:txBody>
        </p:sp>
        <p:sp>
          <p:nvSpPr>
            <p:cNvPr id="35897" name="Line 111"/>
            <p:cNvSpPr>
              <a:spLocks noChangeShapeType="1"/>
            </p:cNvSpPr>
            <p:nvPr/>
          </p:nvSpPr>
          <p:spPr bwMode="auto">
            <a:xfrm>
              <a:off x="3162" y="3837"/>
              <a:ext cx="36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4030663" y="5562253"/>
            <a:ext cx="1162050" cy="617538"/>
            <a:chOff x="2811" y="3948"/>
            <a:chExt cx="732" cy="389"/>
          </a:xfrm>
        </p:grpSpPr>
        <p:sp>
          <p:nvSpPr>
            <p:cNvPr id="35888" name="Text Box 114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889" name="Line 115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890" name="Group 116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5891" name="Text Box 11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5892" name="Freeform 11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893" name="Text Box 11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539750" y="1499840"/>
            <a:ext cx="8064500" cy="1231899"/>
            <a:chOff x="340" y="1389"/>
            <a:chExt cx="5080" cy="776"/>
          </a:xfrm>
        </p:grpSpPr>
        <p:sp>
          <p:nvSpPr>
            <p:cNvPr id="35886" name="Text Box 14"/>
            <p:cNvSpPr txBox="1">
              <a:spLocks noChangeArrowheads="1"/>
            </p:cNvSpPr>
            <p:nvPr/>
          </p:nvSpPr>
          <p:spPr bwMode="auto">
            <a:xfrm>
              <a:off x="390" y="1389"/>
              <a:ext cx="3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/>
                <a:t>从一个空表开始</a:t>
              </a:r>
              <a:r>
                <a:rPr kumimoji="1" lang="zh-CN" altLang="en-US" sz="2400" dirty="0" smtClean="0"/>
                <a:t>，生成</a:t>
              </a:r>
              <a:r>
                <a:rPr kumimoji="1" lang="zh-CN" altLang="en-US" sz="2400" dirty="0"/>
                <a:t>新结点</a:t>
              </a:r>
              <a:r>
                <a:rPr kumimoji="1" lang="zh-CN" altLang="en-US" sz="2400" dirty="0" smtClean="0"/>
                <a:t>，读入</a:t>
              </a:r>
              <a:r>
                <a:rPr kumimoji="1" lang="zh-CN" altLang="en-US" sz="2400" dirty="0"/>
                <a:t>数据</a:t>
              </a:r>
            </a:p>
          </p:txBody>
        </p:sp>
        <p:sp>
          <p:nvSpPr>
            <p:cNvPr id="35887" name="Text Box 120"/>
            <p:cNvSpPr txBox="1">
              <a:spLocks noChangeArrowheads="1"/>
            </p:cNvSpPr>
            <p:nvPr/>
          </p:nvSpPr>
          <p:spPr bwMode="auto">
            <a:xfrm>
              <a:off x="340" y="1642"/>
              <a:ext cx="50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读入数据存放到新结点的数据域中，然后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新结点插入到当前链表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的头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结点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之后。</a:t>
              </a:r>
              <a:endParaRPr kumimoji="1"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260" name="Text Box 124"/>
          <p:cNvSpPr txBox="1">
            <a:spLocks noChangeArrowheads="1"/>
          </p:cNvSpPr>
          <p:nvPr/>
        </p:nvSpPr>
        <p:spPr bwMode="auto">
          <a:xfrm>
            <a:off x="4427538" y="4884391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91261" name="Line 125"/>
          <p:cNvSpPr>
            <a:spLocks noChangeShapeType="1"/>
          </p:cNvSpPr>
          <p:nvPr/>
        </p:nvSpPr>
        <p:spPr bwMode="auto">
          <a:xfrm flipH="1">
            <a:off x="3924300" y="5316191"/>
            <a:ext cx="503238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2" name="Line 126"/>
          <p:cNvSpPr>
            <a:spLocks noChangeShapeType="1"/>
          </p:cNvSpPr>
          <p:nvPr/>
        </p:nvSpPr>
        <p:spPr bwMode="auto">
          <a:xfrm>
            <a:off x="3924300" y="5747991"/>
            <a:ext cx="5032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 useBgFill="1">
        <p:nvSpPr>
          <p:cNvPr id="91263" name="Text Box 127"/>
          <p:cNvSpPr txBox="1">
            <a:spLocks noChangeArrowheads="1"/>
          </p:cNvSpPr>
          <p:nvPr/>
        </p:nvSpPr>
        <p:spPr bwMode="auto">
          <a:xfrm>
            <a:off x="4860925" y="5603528"/>
            <a:ext cx="21590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64" name="Line 128"/>
          <p:cNvSpPr>
            <a:spLocks noChangeShapeType="1"/>
          </p:cNvSpPr>
          <p:nvPr/>
        </p:nvSpPr>
        <p:spPr bwMode="auto">
          <a:xfrm>
            <a:off x="4932363" y="5747991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5" name="Line 129"/>
          <p:cNvSpPr>
            <a:spLocks noChangeShapeType="1"/>
          </p:cNvSpPr>
          <p:nvPr/>
        </p:nvSpPr>
        <p:spPr bwMode="auto">
          <a:xfrm flipH="1" flipV="1">
            <a:off x="5219700" y="5387628"/>
            <a:ext cx="2889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6" name="Text Box 130"/>
          <p:cNvSpPr txBox="1">
            <a:spLocks noChangeArrowheads="1"/>
          </p:cNvSpPr>
          <p:nvPr/>
        </p:nvSpPr>
        <p:spPr bwMode="auto">
          <a:xfrm>
            <a:off x="5580063" y="5387628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</a:t>
            </a:r>
            <a:r>
              <a:rPr kumimoji="1" lang="en-US" altLang="zh-CN" sz="2400">
                <a:solidFill>
                  <a:srgbClr val="FF0000"/>
                </a:solidFill>
              </a:rPr>
              <a:t>s-&gt;next=H-&gt;next;</a:t>
            </a:r>
          </a:p>
        </p:txBody>
      </p:sp>
      <p:sp>
        <p:nvSpPr>
          <p:cNvPr id="91267" name="Text Box 131"/>
          <p:cNvSpPr txBox="1">
            <a:spLocks noChangeArrowheads="1"/>
          </p:cNvSpPr>
          <p:nvPr/>
        </p:nvSpPr>
        <p:spPr bwMode="auto">
          <a:xfrm>
            <a:off x="2090738" y="5362228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  <a:r>
              <a:rPr kumimoji="1" lang="en-US" altLang="zh-CN" sz="2400">
                <a:solidFill>
                  <a:srgbClr val="FF0000"/>
                </a:solidFill>
              </a:rPr>
              <a:t>H-&gt;next=s;</a:t>
            </a:r>
          </a:p>
        </p:txBody>
      </p:sp>
      <p:sp>
        <p:nvSpPr>
          <p:cNvPr id="91268" name="AutoShape 132"/>
          <p:cNvSpPr>
            <a:spLocks noChangeArrowheads="1"/>
          </p:cNvSpPr>
          <p:nvPr/>
        </p:nvSpPr>
        <p:spPr bwMode="auto">
          <a:xfrm>
            <a:off x="6372225" y="3876328"/>
            <a:ext cx="2232025" cy="1008063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1403350" y="3011141"/>
            <a:ext cx="1822450" cy="830262"/>
            <a:chOff x="884" y="2341"/>
            <a:chExt cx="1148" cy="523"/>
          </a:xfrm>
        </p:grpSpPr>
        <p:grpSp>
          <p:nvGrpSpPr>
            <p:cNvPr id="35871" name="Group 15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5873" name="Text Box 16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874" name="Line 17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875" name="Group 18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876" name="Group 19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8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88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88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879" name="Freeform 23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0" name="Freeform 24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1" name="Freeform 2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2" name="Freeform 26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3" name="Freeform 27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8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5872" name="Text Box 134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6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utoUpdateAnimBg="0"/>
      <p:bldP spid="91181" grpId="0" autoUpdateAnimBg="0"/>
      <p:bldP spid="91221" grpId="0" animBg="1" autoUpdateAnimBg="0"/>
      <p:bldP spid="91222" grpId="0" animBg="1"/>
      <p:bldP spid="91223" grpId="0" autoUpdateAnimBg="0"/>
      <p:bldP spid="91224" grpId="0" autoUpdateAnimBg="0"/>
      <p:bldP spid="91260" grpId="0" autoUpdateAnimBg="0"/>
      <p:bldP spid="91261" grpId="0" animBg="1"/>
      <p:bldP spid="91262" grpId="0" animBg="1"/>
      <p:bldP spid="91263" grpId="0" animBg="1" autoUpdateAnimBg="0"/>
      <p:bldP spid="91264" grpId="0" animBg="1"/>
      <p:bldP spid="91265" grpId="0" animBg="1"/>
      <p:bldP spid="91266" grpId="0" autoUpdateAnimBg="0"/>
      <p:bldP spid="91267" grpId="0" autoUpdateAnimBg="0"/>
      <p:bldP spid="9126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头插</a:t>
            </a:r>
            <a:r>
              <a:rPr kumimoji="1" lang="zh-CN" altLang="en-US" sz="2400" dirty="0"/>
              <a:t>法建表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5" name="Text Box 98"/>
          <p:cNvSpPr txBox="1">
            <a:spLocks noChangeArrowheads="1"/>
          </p:cNvSpPr>
          <p:nvPr/>
        </p:nvSpPr>
        <p:spPr bwMode="auto">
          <a:xfrm>
            <a:off x="107504" y="82830"/>
            <a:ext cx="7416801" cy="698037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CreateListFromHead</a:t>
            </a:r>
            <a:r>
              <a:rPr kumimoji="1" lang="en-US" altLang="zh-CN" sz="2400" dirty="0" smtClean="0"/>
              <a:t> (   ) 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ElemType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x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/>
              <a:t>h,s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    </a:t>
            </a:r>
            <a:r>
              <a:rPr kumimoji="1" lang="en-US" altLang="zh-CN" sz="2400" dirty="0"/>
              <a:t>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while(x!=-100)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s=new 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s-&gt;data=x;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s-&gt;next=h-&gt;next;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h-&gt;next=s;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5580112" y="3573016"/>
            <a:ext cx="3544813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19094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头插</a:t>
            </a:r>
            <a:r>
              <a:rPr kumimoji="1" lang="zh-CN" altLang="en-US" sz="2400" dirty="0"/>
              <a:t>法建表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5" name="Text Box 98"/>
          <p:cNvSpPr txBox="1">
            <a:spLocks noChangeArrowheads="1"/>
          </p:cNvSpPr>
          <p:nvPr/>
        </p:nvSpPr>
        <p:spPr bwMode="auto">
          <a:xfrm>
            <a:off x="251520" y="548680"/>
            <a:ext cx="7416801" cy="588238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</a:t>
            </a:r>
            <a:r>
              <a:rPr kumimoji="1" lang="en-US" altLang="zh-CN" sz="2400" dirty="0" err="1" smtClean="0"/>
              <a:t>CreateListFromHead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 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</a:t>
            </a:r>
            <a:endParaRPr kumimoji="1" lang="en-US" altLang="zh-CN" sz="2400" dirty="0"/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h,s</a:t>
            </a:r>
            <a:r>
              <a:rPr kumimoji="1" lang="en-US" altLang="zh-CN" sz="2400" dirty="0"/>
              <a:t>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s-&gt;next=h-&gt;next;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h-&gt;next=s;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5796136" y="4338179"/>
            <a:ext cx="3143597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2086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85F7F19-F426-4649-BF71-453C06A393E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828675" y="620688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23664" y="126893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尾插法建表（向后插入法）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86200" y="3284538"/>
            <a:ext cx="1125538" cy="833437"/>
            <a:chOff x="2539" y="2387"/>
            <a:chExt cx="709" cy="525"/>
          </a:xfrm>
        </p:grpSpPr>
        <p:sp>
          <p:nvSpPr>
            <p:cNvPr id="33895" name="Text Box 26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96" name="Line 27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97" name="Group 28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98" name="Text Box 2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99" name="Freeform 3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900" name="Text Box 3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075238" y="3500438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059113" y="4645025"/>
            <a:ext cx="1519237" cy="439738"/>
            <a:chOff x="3061" y="1888"/>
            <a:chExt cx="957" cy="277"/>
          </a:xfrm>
        </p:grpSpPr>
        <p:sp>
          <p:nvSpPr>
            <p:cNvPr id="33882" name="Text Box 34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3883" name="Line 35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84" name="Group 36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3885" name="Group 37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87" name="Group 3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9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88" name="Freeform 4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89" name="Freeform 4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0" name="Freeform 4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1" name="Freeform 4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2" name="Freeform 4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86" name="Text Box 46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587875" y="4219575"/>
            <a:ext cx="1125538" cy="833438"/>
            <a:chOff x="2539" y="2387"/>
            <a:chExt cx="709" cy="525"/>
          </a:xfrm>
        </p:grpSpPr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7" name="Line 49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8" name="Group 50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79" name="Text Box 51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80" name="Freeform 52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8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4259263" y="4675188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4443413" y="4867275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4264" name="Text Box 56"/>
          <p:cNvSpPr txBox="1">
            <a:spLocks noChangeArrowheads="1"/>
          </p:cNvSpPr>
          <p:nvPr/>
        </p:nvSpPr>
        <p:spPr bwMode="auto">
          <a:xfrm>
            <a:off x="539750" y="46132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39750" y="557688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5724525" y="5661025"/>
            <a:ext cx="1162050" cy="617538"/>
            <a:chOff x="2811" y="3948"/>
            <a:chExt cx="732" cy="389"/>
          </a:xfrm>
        </p:grpSpPr>
        <p:sp>
          <p:nvSpPr>
            <p:cNvPr id="33870" name="Text Box 80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1" name="Line 81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2" name="Group 82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3873" name="Text Box 83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3874" name="Freeform 84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75" name="Text Box 85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2" name="Group 141"/>
          <p:cNvGrpSpPr>
            <a:grpSpLocks/>
          </p:cNvGrpSpPr>
          <p:nvPr/>
        </p:nvGrpSpPr>
        <p:grpSpPr bwMode="auto">
          <a:xfrm>
            <a:off x="971550" y="2205036"/>
            <a:ext cx="7632898" cy="965199"/>
            <a:chOff x="612" y="1389"/>
            <a:chExt cx="4287" cy="608"/>
          </a:xfrm>
        </p:grpSpPr>
        <p:sp>
          <p:nvSpPr>
            <p:cNvPr id="33868" name="Text Box 87"/>
            <p:cNvSpPr txBox="1">
              <a:spLocks noChangeArrowheads="1"/>
            </p:cNvSpPr>
            <p:nvPr/>
          </p:nvSpPr>
          <p:spPr bwMode="auto">
            <a:xfrm>
              <a:off x="620" y="1389"/>
              <a:ext cx="3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新结点插到当前单链表的表尾上。</a:t>
              </a:r>
            </a:p>
          </p:txBody>
        </p:sp>
        <p:sp>
          <p:nvSpPr>
            <p:cNvPr id="33869" name="Text Box 88"/>
            <p:cNvSpPr txBox="1">
              <a:spLocks noChangeArrowheads="1"/>
            </p:cNvSpPr>
            <p:nvPr/>
          </p:nvSpPr>
          <p:spPr bwMode="auto">
            <a:xfrm>
              <a:off x="612" y="1706"/>
              <a:ext cx="42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思路：增加</a:t>
              </a:r>
              <a:r>
                <a:rPr kumimoji="1" lang="zh-CN" altLang="en-US" sz="2400" dirty="0"/>
                <a:t>一个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尾</a:t>
              </a:r>
              <a:r>
                <a:rPr kumimoji="1" lang="zh-CN" altLang="en-US" sz="2400" dirty="0" smtClean="0">
                  <a:solidFill>
                    <a:srgbClr val="FF0000"/>
                  </a:solidFill>
                </a:rPr>
                <a:t>指针</a:t>
              </a: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r>
                <a:rPr kumimoji="1" lang="zh-CN" altLang="en-US" sz="2400" dirty="0" smtClean="0"/>
                <a:t>，</a:t>
              </a:r>
              <a:r>
                <a:rPr kumimoji="1" lang="zh-CN" altLang="en-US" sz="2400" dirty="0"/>
                <a:t>使之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指向当前单链表的表尾。</a:t>
              </a:r>
            </a:p>
          </p:txBody>
        </p:sp>
      </p:grpSp>
      <p:sp>
        <p:nvSpPr>
          <p:cNvPr id="94303" name="Text Box 95"/>
          <p:cNvSpPr txBox="1">
            <a:spLocks noChangeArrowheads="1"/>
          </p:cNvSpPr>
          <p:nvPr/>
        </p:nvSpPr>
        <p:spPr bwMode="auto">
          <a:xfrm>
            <a:off x="7161213" y="5564188"/>
            <a:ext cx="1741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&gt;next=s;</a:t>
            </a:r>
          </a:p>
        </p:txBody>
      </p:sp>
      <p:sp>
        <p:nvSpPr>
          <p:cNvPr id="94304" name="Text Box 96"/>
          <p:cNvSpPr txBox="1">
            <a:spLocks noChangeArrowheads="1"/>
          </p:cNvSpPr>
          <p:nvPr/>
        </p:nvSpPr>
        <p:spPr bwMode="auto">
          <a:xfrm>
            <a:off x="7164388" y="5949950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p=s</a:t>
            </a:r>
            <a:r>
              <a:rPr kumimoji="1" lang="en-US" altLang="zh-CN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4305" name="AutoShape 97"/>
          <p:cNvSpPr>
            <a:spLocks noChangeArrowheads="1"/>
          </p:cNvSpPr>
          <p:nvPr/>
        </p:nvSpPr>
        <p:spPr bwMode="auto">
          <a:xfrm>
            <a:off x="6516688" y="4221163"/>
            <a:ext cx="2232025" cy="1008062"/>
          </a:xfrm>
          <a:prstGeom prst="cloudCallout">
            <a:avLst>
              <a:gd name="adj1" fmla="val -43741"/>
              <a:gd name="adj2" fmla="val 62755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1309688" y="3357563"/>
            <a:ext cx="1822450" cy="830262"/>
            <a:chOff x="884" y="2341"/>
            <a:chExt cx="1148" cy="523"/>
          </a:xfrm>
        </p:grpSpPr>
        <p:grpSp>
          <p:nvGrpSpPr>
            <p:cNvPr id="33853" name="Group 99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3855" name="Text Box 10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3856" name="Line 10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3857" name="Group 10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3858" name="Group 10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386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3866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3867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61" name="Freeform 10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2" name="Freeform 10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3" name="Freeform 10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4" name="Freeform 11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5" name="Freeform 11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5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3854" name="Text Box 113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403350" y="3692529"/>
            <a:ext cx="647700" cy="461963"/>
            <a:chOff x="884" y="2326"/>
            <a:chExt cx="408" cy="291"/>
          </a:xfrm>
        </p:grpSpPr>
        <p:sp>
          <p:nvSpPr>
            <p:cNvPr id="33851" name="Line 114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2" name="Text Box 115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4500563" y="4987929"/>
            <a:ext cx="647700" cy="461963"/>
            <a:chOff x="884" y="2326"/>
            <a:chExt cx="408" cy="291"/>
          </a:xfrm>
        </p:grpSpPr>
        <p:sp>
          <p:nvSpPr>
            <p:cNvPr id="33849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0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897188" y="5669759"/>
            <a:ext cx="2654300" cy="803276"/>
            <a:chOff x="1927" y="3578"/>
            <a:chExt cx="1672" cy="506"/>
          </a:xfrm>
        </p:grpSpPr>
        <p:grpSp>
          <p:nvGrpSpPr>
            <p:cNvPr id="33825" name="Group 58"/>
            <p:cNvGrpSpPr>
              <a:grpSpLocks/>
            </p:cNvGrpSpPr>
            <p:nvPr/>
          </p:nvGrpSpPr>
          <p:grpSpPr bwMode="auto">
            <a:xfrm>
              <a:off x="1927" y="3578"/>
              <a:ext cx="1672" cy="277"/>
              <a:chOff x="2290" y="3697"/>
              <a:chExt cx="1672" cy="277"/>
            </a:xfrm>
          </p:grpSpPr>
          <p:grpSp>
            <p:nvGrpSpPr>
              <p:cNvPr id="33829" name="Group 59"/>
              <p:cNvGrpSpPr>
                <a:grpSpLocks/>
              </p:cNvGrpSpPr>
              <p:nvPr/>
            </p:nvGrpSpPr>
            <p:grpSpPr bwMode="auto">
              <a:xfrm>
                <a:off x="2290" y="3697"/>
                <a:ext cx="957" cy="277"/>
                <a:chOff x="3061" y="1888"/>
                <a:chExt cx="957" cy="277"/>
              </a:xfrm>
            </p:grpSpPr>
            <p:sp>
              <p:nvSpPr>
                <p:cNvPr id="33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061" y="188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3837" name="Line 61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grpSp>
              <p:nvGrpSpPr>
                <p:cNvPr id="33838" name="Group 62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58" cy="277"/>
                  <a:chOff x="1746" y="1933"/>
                  <a:chExt cx="458" cy="277"/>
                </a:xfrm>
              </p:grpSpPr>
              <p:grpSp>
                <p:nvGrpSpPr>
                  <p:cNvPr id="3383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33841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33847" name="Text Box 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fontAlgn="base" hangingPunct="1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:endParaRPr kumimoji="1" lang="zh-CN" altLang="zh-CN" sz="2000"/>
                      </a:p>
                    </p:txBody>
                  </p:sp>
                  <p:sp>
                    <p:nvSpPr>
                      <p:cNvPr id="3384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5B524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842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3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5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6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40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27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/>
                      <a:t>∧</a:t>
                    </a:r>
                  </a:p>
                </p:txBody>
              </p:sp>
            </p:grpSp>
          </p:grpSp>
          <p:grpSp>
            <p:nvGrpSpPr>
              <p:cNvPr id="33830" name="Group 73"/>
              <p:cNvGrpSpPr>
                <a:grpSpLocks/>
              </p:cNvGrpSpPr>
              <p:nvPr/>
            </p:nvGrpSpPr>
            <p:grpSpPr bwMode="auto">
              <a:xfrm>
                <a:off x="3511" y="3701"/>
                <a:ext cx="451" cy="253"/>
                <a:chOff x="2797" y="2659"/>
                <a:chExt cx="451" cy="253"/>
              </a:xfrm>
            </p:grpSpPr>
            <p:sp>
              <p:nvSpPr>
                <p:cNvPr id="338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797" y="2664"/>
                  <a:ext cx="408" cy="247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/>
                    <a:t>A</a:t>
                  </a:r>
                </a:p>
              </p:txBody>
            </p:sp>
            <p:sp>
              <p:nvSpPr>
                <p:cNvPr id="33834" name="Freeform 75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71" y="265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dirty="0"/>
                    <a:t>∧</a:t>
                  </a:r>
                </a:p>
              </p:txBody>
            </p:sp>
          </p:grpSp>
          <p:sp useBgFill="1">
            <p:nvSpPr>
              <p:cNvPr id="33831" name="Text Box 77"/>
              <p:cNvSpPr txBox="1">
                <a:spLocks noChangeArrowheads="1"/>
              </p:cNvSpPr>
              <p:nvPr/>
            </p:nvSpPr>
            <p:spPr bwMode="auto">
              <a:xfrm>
                <a:off x="3046" y="3716"/>
                <a:ext cx="116" cy="21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600"/>
              </a:p>
            </p:txBody>
          </p:sp>
          <p:sp>
            <p:nvSpPr>
              <p:cNvPr id="33832" name="Line 78"/>
              <p:cNvSpPr>
                <a:spLocks noChangeShapeType="1"/>
              </p:cNvSpPr>
              <p:nvPr/>
            </p:nvSpPr>
            <p:spPr bwMode="auto">
              <a:xfrm>
                <a:off x="3162" y="3837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3826" name="Group 124"/>
            <p:cNvGrpSpPr>
              <a:grpSpLocks/>
            </p:cNvGrpSpPr>
            <p:nvPr/>
          </p:nvGrpSpPr>
          <p:grpSpPr bwMode="auto">
            <a:xfrm>
              <a:off x="2835" y="3793"/>
              <a:ext cx="408" cy="291"/>
              <a:chOff x="884" y="2326"/>
              <a:chExt cx="408" cy="291"/>
            </a:xfrm>
          </p:grpSpPr>
          <p:sp>
            <p:nvSpPr>
              <p:cNvPr id="33827" name="Line 125"/>
              <p:cNvSpPr>
                <a:spLocks noChangeShapeType="1"/>
              </p:cNvSpPr>
              <p:nvPr/>
            </p:nvSpPr>
            <p:spPr bwMode="auto">
              <a:xfrm flipV="1">
                <a:off x="1020" y="2387"/>
                <a:ext cx="272" cy="9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28" name="Text Box 126"/>
              <p:cNvSpPr txBox="1">
                <a:spLocks noChangeArrowheads="1"/>
              </p:cNvSpPr>
              <p:nvPr/>
            </p:nvSpPr>
            <p:spPr bwMode="auto">
              <a:xfrm>
                <a:off x="884" y="232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p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</p:txBody>
          </p:sp>
        </p:grpSp>
      </p:grpSp>
      <p:sp useBgFill="1">
        <p:nvSpPr>
          <p:cNvPr id="94336" name="Text Box 128"/>
          <p:cNvSpPr txBox="1">
            <a:spLocks noChangeArrowheads="1"/>
          </p:cNvSpPr>
          <p:nvPr/>
        </p:nvSpPr>
        <p:spPr bwMode="auto">
          <a:xfrm>
            <a:off x="5220072" y="5684738"/>
            <a:ext cx="255587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337" name="Line 129"/>
          <p:cNvSpPr>
            <a:spLocks noChangeShapeType="1"/>
          </p:cNvSpPr>
          <p:nvPr/>
        </p:nvSpPr>
        <p:spPr bwMode="auto">
          <a:xfrm>
            <a:off x="5508625" y="5876925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28" name="Group 142"/>
          <p:cNvGrpSpPr>
            <a:grpSpLocks/>
          </p:cNvGrpSpPr>
          <p:nvPr/>
        </p:nvGrpSpPr>
        <p:grpSpPr bwMode="auto">
          <a:xfrm>
            <a:off x="5715000" y="5105400"/>
            <a:ext cx="685800" cy="533400"/>
            <a:chOff x="3600" y="3216"/>
            <a:chExt cx="432" cy="336"/>
          </a:xfrm>
        </p:grpSpPr>
        <p:sp>
          <p:nvSpPr>
            <p:cNvPr id="33823" name="Line 139"/>
            <p:cNvSpPr>
              <a:spLocks noChangeShapeType="1"/>
            </p:cNvSpPr>
            <p:nvPr/>
          </p:nvSpPr>
          <p:spPr bwMode="auto">
            <a:xfrm>
              <a:off x="3744" y="3408"/>
              <a:ext cx="288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24" name="Text Box 140"/>
            <p:cNvSpPr txBox="1">
              <a:spLocks noChangeArrowheads="1"/>
            </p:cNvSpPr>
            <p:nvPr/>
          </p:nvSpPr>
          <p:spPr bwMode="auto">
            <a:xfrm>
              <a:off x="3600" y="321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8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0" grpId="0" autoUpdateAnimBg="0"/>
      <p:bldP spid="94262" grpId="0" animBg="1" autoUpdateAnimBg="0"/>
      <p:bldP spid="94263" grpId="0" animBg="1"/>
      <p:bldP spid="94264" grpId="0" autoUpdateAnimBg="0"/>
      <p:bldP spid="94265" grpId="0" autoUpdateAnimBg="0"/>
      <p:bldP spid="94303" grpId="0" autoUpdateAnimBg="0"/>
      <p:bldP spid="94304" grpId="0" autoUpdateAnimBg="0"/>
      <p:bldP spid="94305" grpId="0" animBg="1" autoUpdateAnimBg="0"/>
      <p:bldP spid="94336" grpId="0" animBg="1" autoUpdateAnimBg="0"/>
      <p:bldP spid="943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323528" y="-99392"/>
            <a:ext cx="7416800" cy="659257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/>
              <a:t>LinkList</a:t>
            </a:r>
            <a:r>
              <a:rPr kumimoji="1" lang="en-US" altLang="zh-CN" sz="2400" dirty="0" smtClean="0"/>
              <a:t>  </a:t>
            </a:r>
            <a:r>
              <a:rPr kumimoji="1" lang="en-US" altLang="zh-CN" sz="2400" dirty="0" err="1" smtClean="0"/>
              <a:t>CreateListFromTail</a:t>
            </a:r>
            <a:r>
              <a:rPr kumimoji="1" lang="en-US" altLang="zh-CN" sz="2400" dirty="0" smtClean="0"/>
              <a:t>(   ) 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ElemType</a:t>
            </a:r>
            <a:r>
              <a:rPr kumimoji="1" lang="en-US" altLang="zh-CN" sz="2400" dirty="0"/>
              <a:t> 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h=new 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while(x!=-100)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smtClean="0"/>
              <a:t>{   s=new 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s-&gt;data=x;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&gt;&gt;x</a:t>
            </a:r>
            <a:r>
              <a:rPr kumimoji="1" lang="en-US" altLang="zh-CN" sz="2400" dirty="0" smtClean="0"/>
              <a:t>;		 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next=NULL;</a:t>
            </a:r>
            <a:r>
              <a:rPr kumimoji="1" lang="en-US" altLang="zh-CN" sz="2400" dirty="0" smtClean="0"/>
              <a:t>	return </a:t>
            </a:r>
            <a:r>
              <a:rPr kumimoji="1" lang="en-US" altLang="zh-CN" sz="2400" dirty="0"/>
              <a:t>h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652120" y="122238"/>
            <a:ext cx="3384376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39475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51520" y="-99392"/>
            <a:ext cx="74168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580112" y="4365104"/>
            <a:ext cx="324036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15156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1846</Words>
  <Application>Microsoft Office PowerPoint</Application>
  <PresentationFormat>全屏显示(4:3)</PresentationFormat>
  <Paragraphs>528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主题​​</vt:lpstr>
      <vt:lpstr>Nature</vt:lpstr>
      <vt:lpstr>PowerPoint 演示文稿</vt:lpstr>
      <vt:lpstr>单链表的创建</vt:lpstr>
      <vt:lpstr>单链表的创建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例2-2 编写算法，将带头结点的单链表就地逆置。要求仍旧使用原链表的空间，不另外开辟空间。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2017-09-18T11:24:24Z</dcterms:created>
  <dcterms:modified xsi:type="dcterms:W3CDTF">2017-09-20T09:02:23Z</dcterms:modified>
</cp:coreProperties>
</file>