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9"/>
  </p:notesMasterIdLst>
  <p:sldIdLst>
    <p:sldId id="256" r:id="rId3"/>
    <p:sldId id="260" r:id="rId4"/>
    <p:sldId id="262" r:id="rId5"/>
    <p:sldId id="263" r:id="rId6"/>
    <p:sldId id="265" r:id="rId7"/>
    <p:sldId id="269" r:id="rId8"/>
    <p:sldId id="270" r:id="rId9"/>
    <p:sldId id="335" r:id="rId10"/>
    <p:sldId id="271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8" r:id="rId20"/>
    <p:sldId id="289" r:id="rId21"/>
    <p:sldId id="290" r:id="rId22"/>
    <p:sldId id="291" r:id="rId23"/>
    <p:sldId id="292" r:id="rId24"/>
    <p:sldId id="293" r:id="rId25"/>
    <p:sldId id="341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42" r:id="rId46"/>
    <p:sldId id="343" r:id="rId47"/>
    <p:sldId id="344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4660"/>
  </p:normalViewPr>
  <p:slideViewPr>
    <p:cSldViewPr>
      <p:cViewPr varScale="1">
        <p:scale>
          <a:sx n="108" d="100"/>
          <a:sy n="108" d="100"/>
        </p:scale>
        <p:origin x="-194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02209-33E2-4193-A926-2A524641830E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5612C-3F65-475E-AA40-E138833BAE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4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103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420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5364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43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54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46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206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63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4835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7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43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286312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72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949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rgbClr val="2E2925"/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rgbClr val="2E2925"/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rgbClr val="2E2925"/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11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756341" y="692150"/>
            <a:ext cx="8123113" cy="523875"/>
            <a:chOff x="494" y="436"/>
            <a:chExt cx="3439" cy="330"/>
          </a:xfrm>
        </p:grpSpPr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94" y="436"/>
              <a:ext cx="34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 smtClean="0">
                  <a:solidFill>
                    <a:srgbClr val="FF0000"/>
                  </a:solidFill>
                </a:rPr>
                <a:t>单链表的运算回顾</a:t>
              </a:r>
              <a:endParaRPr kumimoji="1"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V="1">
              <a:off x="524" y="754"/>
              <a:ext cx="3089" cy="0"/>
            </a:xfrm>
            <a:prstGeom prst="line">
              <a:avLst/>
            </a:prstGeom>
            <a:noFill/>
            <a:ln w="5397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>
                    <a:lumMod val="50000"/>
                  </a:srgbClr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539551" y="1340768"/>
            <a:ext cx="8496943" cy="5213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单链表的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建立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2" action="ppaction://hlinksldjump"/>
              </a:rPr>
              <a:t>（头插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2" action="ppaction://hlinksldjump"/>
              </a:rPr>
              <a:t>法）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：新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结点始终插入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到当前链表的头结点之后。</a:t>
            </a:r>
          </a:p>
          <a:p>
            <a:pPr marL="0" lvl="1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链表的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建立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（尾插法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3" action="ppaction://hlinksldjump"/>
              </a:rPr>
              <a:t>）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：新结点插到当前单链表的表尾上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。需要增加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一个尾指针</a:t>
            </a:r>
            <a:r>
              <a:rPr lang="en-US" altLang="zh-CN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p。</a:t>
            </a:r>
            <a:endParaRPr lang="zh-CN" altLang="en-US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lvl="1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单链表的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长度：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 action="ppaction://hlinksldjump"/>
              </a:rPr>
              <a:t>从头结点开始数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5" action="ppaction://hlinksldjump"/>
              </a:rPr>
              <a:t>从第一个结点开始数</a:t>
            </a:r>
            <a:endParaRPr lang="en-US" altLang="zh-CN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0" lvl="1">
              <a:lnSpc>
                <a:spcPct val="130000"/>
              </a:lnSpc>
            </a:pPr>
            <a:r>
              <a:rPr lang="zh-CN" altLang="en-US" sz="32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6" action="ppaction://hlinksldjump"/>
              </a:rPr>
              <a:t>插入</a:t>
            </a: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新结点</a:t>
            </a:r>
          </a:p>
          <a:p>
            <a:pPr marL="0" lvl="1">
              <a:lnSpc>
                <a:spcPct val="13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单链表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中结点的</a:t>
            </a:r>
            <a:r>
              <a:rPr lang="zh-CN" altLang="en-US" sz="3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7" action="ppaction://hlinksldjump"/>
              </a:rPr>
              <a:t>删除</a:t>
            </a:r>
            <a:endParaRPr lang="zh-CN" altLang="en-US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1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850900" y="692696"/>
            <a:ext cx="307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链表插入</a:t>
            </a:r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11561" y="1259433"/>
            <a:ext cx="835292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问题：要</a:t>
            </a:r>
            <a:r>
              <a:rPr kumimoji="1" lang="zh-CN" altLang="en-US" sz="2400" dirty="0"/>
              <a:t>在带头结点的单</a:t>
            </a:r>
            <a:r>
              <a:rPr kumimoji="1" lang="zh-CN" altLang="en-US" sz="2400" dirty="0" smtClean="0"/>
              <a:t>链表</a:t>
            </a:r>
            <a:r>
              <a:rPr kumimoji="1" lang="en-US" altLang="zh-CN" sz="2400" dirty="0" smtClean="0"/>
              <a:t>h</a:t>
            </a:r>
            <a:r>
              <a:rPr kumimoji="1" lang="zh-CN" altLang="en-US" sz="2400" dirty="0" smtClean="0"/>
              <a:t>中</a:t>
            </a:r>
            <a:r>
              <a:rPr kumimoji="1" lang="zh-CN" altLang="en-US" sz="2400" dirty="0"/>
              <a:t>第</a:t>
            </a:r>
            <a:r>
              <a:rPr kumimoji="1" lang="en-US" altLang="zh-CN" sz="2400" dirty="0"/>
              <a:t>i</a:t>
            </a:r>
            <a:r>
              <a:rPr kumimoji="1" lang="zh-CN" altLang="en-US" sz="2400" dirty="0" smtClean="0"/>
              <a:t>个结点之前</a:t>
            </a:r>
            <a:r>
              <a:rPr kumimoji="1" lang="zh-CN" altLang="en-US" sz="2400" dirty="0"/>
              <a:t>插入一个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数据域为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的结点。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1、</a:t>
            </a:r>
            <a:r>
              <a:rPr kumimoji="1" lang="zh-CN" altLang="en-US" sz="2400" dirty="0" smtClean="0"/>
              <a:t>首先</a:t>
            </a:r>
            <a:r>
              <a:rPr kumimoji="1" lang="zh-CN" altLang="en-US" sz="2400" dirty="0"/>
              <a:t>在单链表中找到第</a:t>
            </a:r>
            <a:r>
              <a:rPr kumimoji="1" lang="en-US" altLang="zh-CN" sz="2400" dirty="0">
                <a:solidFill>
                  <a:srgbClr val="FF0000"/>
                </a:solidFill>
              </a:rPr>
              <a:t>i-1</a:t>
            </a:r>
            <a:r>
              <a:rPr kumimoji="1" lang="zh-CN" altLang="en-US" sz="2400" dirty="0"/>
              <a:t>个结点并由</a:t>
            </a:r>
            <a:r>
              <a:rPr kumimoji="1" lang="zh-CN" altLang="en-US" sz="2400" dirty="0" smtClean="0"/>
              <a:t>指针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pre</a:t>
            </a:r>
            <a:r>
              <a:rPr kumimoji="1" lang="zh-CN" altLang="en-US" sz="2400" dirty="0" smtClean="0"/>
              <a:t>指示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2、</a:t>
            </a:r>
            <a:r>
              <a:rPr kumimoji="1" lang="zh-CN" altLang="en-US" sz="2400" dirty="0" smtClean="0"/>
              <a:t>然后</a:t>
            </a:r>
            <a:r>
              <a:rPr kumimoji="1" lang="zh-CN" altLang="en-US" sz="2400" dirty="0"/>
              <a:t>申请一个新的</a:t>
            </a:r>
            <a:r>
              <a:rPr kumimoji="1" lang="zh-CN" altLang="en-US" sz="2400" dirty="0" smtClean="0"/>
              <a:t>结点（假设由指针</a:t>
            </a:r>
            <a:r>
              <a:rPr kumimoji="1" lang="en-US" altLang="zh-CN" sz="2400" dirty="0"/>
              <a:t>s</a:t>
            </a:r>
            <a:r>
              <a:rPr kumimoji="1" lang="zh-CN" altLang="en-US" sz="2400" dirty="0" smtClean="0"/>
              <a:t>指示），将其数据域赋值为</a:t>
            </a:r>
            <a:r>
              <a:rPr kumimoji="1" lang="en-US" altLang="zh-CN" sz="2400" dirty="0" smtClean="0"/>
              <a:t>e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3、</a:t>
            </a:r>
            <a:r>
              <a:rPr kumimoji="1" lang="zh-CN" altLang="en-US" sz="2400" dirty="0">
                <a:solidFill>
                  <a:srgbClr val="FF0000"/>
                </a:solidFill>
              </a:rPr>
              <a:t>使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r>
              <a:rPr kumimoji="1" lang="zh-CN" altLang="en-US" sz="2400" dirty="0"/>
              <a:t>结点的指针域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指向第</a:t>
            </a:r>
            <a:r>
              <a:rPr kumimoji="1" lang="en-US" altLang="zh-CN" sz="2400" dirty="0">
                <a:solidFill>
                  <a:srgbClr val="FF0000"/>
                </a:solidFill>
              </a:rPr>
              <a:t>i</a:t>
            </a:r>
            <a:r>
              <a:rPr kumimoji="1" lang="zh-CN" altLang="en-US" sz="2400" dirty="0">
                <a:solidFill>
                  <a:srgbClr val="FF0000"/>
                </a:solidFill>
              </a:rPr>
              <a:t>个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结点</a:t>
            </a:r>
            <a:r>
              <a:rPr kumimoji="1" lang="zh-CN" altLang="en-US" sz="2400" dirty="0"/>
              <a:t>，</a:t>
            </a:r>
            <a:r>
              <a:rPr kumimoji="1" lang="zh-CN" altLang="en-US" sz="2400" dirty="0" smtClean="0"/>
              <a:t>然后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修改</a:t>
            </a:r>
            <a:r>
              <a:rPr kumimoji="1" lang="zh-CN" altLang="en-US" sz="2400" dirty="0"/>
              <a:t>第</a:t>
            </a:r>
            <a:r>
              <a:rPr kumimoji="1" lang="en-US" altLang="zh-CN" sz="2400" dirty="0"/>
              <a:t>i-1</a:t>
            </a:r>
            <a:r>
              <a:rPr kumimoji="1" lang="zh-CN" altLang="en-US" sz="2400" dirty="0"/>
              <a:t>个结点的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指针其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s</a:t>
            </a:r>
            <a:r>
              <a:rPr kumimoji="1" lang="zh-CN" altLang="en-US" sz="2400" dirty="0" smtClean="0"/>
              <a:t>。</a:t>
            </a:r>
            <a:endParaRPr kumimoji="1" lang="zh-CN" altLang="en-US" sz="2400" dirty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787900" y="5523731"/>
            <a:ext cx="1054100" cy="757238"/>
            <a:chOff x="3152" y="3657"/>
            <a:chExt cx="664" cy="477"/>
          </a:xfrm>
        </p:grpSpPr>
        <p:sp>
          <p:nvSpPr>
            <p:cNvPr id="41014" name="Text Box 56"/>
            <p:cNvSpPr txBox="1">
              <a:spLocks noChangeArrowheads="1"/>
            </p:cNvSpPr>
            <p:nvPr/>
          </p:nvSpPr>
          <p:spPr bwMode="auto">
            <a:xfrm>
              <a:off x="3152" y="388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41015" name="Line 57"/>
            <p:cNvSpPr>
              <a:spLocks noChangeShapeType="1"/>
            </p:cNvSpPr>
            <p:nvPr/>
          </p:nvSpPr>
          <p:spPr bwMode="auto">
            <a:xfrm flipV="1">
              <a:off x="3243" y="3929"/>
              <a:ext cx="227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1016" name="Group 58"/>
            <p:cNvGrpSpPr>
              <a:grpSpLocks/>
            </p:cNvGrpSpPr>
            <p:nvPr/>
          </p:nvGrpSpPr>
          <p:grpSpPr bwMode="auto">
            <a:xfrm>
              <a:off x="3365" y="3657"/>
              <a:ext cx="451" cy="253"/>
              <a:chOff x="2797" y="2659"/>
              <a:chExt cx="451" cy="253"/>
            </a:xfrm>
          </p:grpSpPr>
          <p:sp>
            <p:nvSpPr>
              <p:cNvPr id="41017" name="Text Box 5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>
                    <a:solidFill>
                      <a:srgbClr val="FF0000"/>
                    </a:solidFill>
                  </a:rPr>
                  <a:t>e</a:t>
                </a:r>
              </a:p>
            </p:txBody>
          </p:sp>
          <p:sp>
            <p:nvSpPr>
              <p:cNvPr id="41018" name="Freeform 6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9" name="Text Box 6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8367" name="Text Box 63"/>
          <p:cNvSpPr txBox="1">
            <a:spLocks noChangeArrowheads="1"/>
          </p:cNvSpPr>
          <p:nvPr/>
        </p:nvSpPr>
        <p:spPr bwMode="auto">
          <a:xfrm>
            <a:off x="5219700" y="4515669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 useBgFill="1">
        <p:nvSpPr>
          <p:cNvPr id="98371" name="Text Box 67"/>
          <p:cNvSpPr txBox="1">
            <a:spLocks noChangeArrowheads="1"/>
          </p:cNvSpPr>
          <p:nvPr/>
        </p:nvSpPr>
        <p:spPr bwMode="auto">
          <a:xfrm>
            <a:off x="5540375" y="5579294"/>
            <a:ext cx="184150" cy="304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zh-CN" sz="1400"/>
          </a:p>
        </p:txBody>
      </p:sp>
      <p:sp>
        <p:nvSpPr>
          <p:cNvPr id="98372" name="Line 68"/>
          <p:cNvSpPr>
            <a:spLocks noChangeShapeType="1"/>
          </p:cNvSpPr>
          <p:nvPr/>
        </p:nvSpPr>
        <p:spPr bwMode="auto">
          <a:xfrm flipV="1">
            <a:off x="5651500" y="5739631"/>
            <a:ext cx="64928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3" name="Line 69"/>
          <p:cNvSpPr>
            <a:spLocks noChangeShapeType="1"/>
          </p:cNvSpPr>
          <p:nvPr/>
        </p:nvSpPr>
        <p:spPr bwMode="auto">
          <a:xfrm flipH="1" flipV="1">
            <a:off x="5940425" y="5020494"/>
            <a:ext cx="360363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4" name="Text Box 70"/>
          <p:cNvSpPr txBox="1">
            <a:spLocks noChangeArrowheads="1"/>
          </p:cNvSpPr>
          <p:nvPr/>
        </p:nvSpPr>
        <p:spPr bwMode="auto">
          <a:xfrm>
            <a:off x="6084888" y="5236394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①s-&gt;next=pre-&gt;next;</a:t>
            </a:r>
          </a:p>
        </p:txBody>
      </p:sp>
      <p:sp>
        <p:nvSpPr>
          <p:cNvPr id="98375" name="Line 71"/>
          <p:cNvSpPr>
            <a:spLocks noChangeShapeType="1"/>
          </p:cNvSpPr>
          <p:nvPr/>
        </p:nvSpPr>
        <p:spPr bwMode="auto">
          <a:xfrm flipH="1">
            <a:off x="4716463" y="4876031"/>
            <a:ext cx="576262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6" name="Line 72"/>
          <p:cNvSpPr>
            <a:spLocks noChangeShapeType="1"/>
          </p:cNvSpPr>
          <p:nvPr/>
        </p:nvSpPr>
        <p:spPr bwMode="auto">
          <a:xfrm>
            <a:off x="4716463" y="5739631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8377" name="Text Box 73"/>
          <p:cNvSpPr txBox="1">
            <a:spLocks noChangeArrowheads="1"/>
          </p:cNvSpPr>
          <p:nvPr/>
        </p:nvSpPr>
        <p:spPr bwMode="auto">
          <a:xfrm>
            <a:off x="2987675" y="5163369"/>
            <a:ext cx="1960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②pre-&gt;next=s;</a:t>
            </a:r>
          </a:p>
        </p:txBody>
      </p:sp>
      <p:sp>
        <p:nvSpPr>
          <p:cNvPr id="98378" name="AutoShape 74"/>
          <p:cNvSpPr>
            <a:spLocks noChangeArrowheads="1"/>
          </p:cNvSpPr>
          <p:nvPr/>
        </p:nvSpPr>
        <p:spPr bwMode="auto">
          <a:xfrm>
            <a:off x="6516688" y="5668194"/>
            <a:ext cx="2232025" cy="1008062"/>
          </a:xfrm>
          <a:prstGeom prst="cloudCallout">
            <a:avLst>
              <a:gd name="adj1" fmla="val -43741"/>
              <a:gd name="adj2" fmla="val -29843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68313" y="3933056"/>
            <a:ext cx="7488237" cy="1087438"/>
            <a:chOff x="295" y="482"/>
            <a:chExt cx="4717" cy="685"/>
          </a:xfrm>
        </p:grpSpPr>
        <p:sp>
          <p:nvSpPr>
            <p:cNvPr id="40981" name="Text Box 15"/>
            <p:cNvSpPr txBox="1">
              <a:spLocks noChangeArrowheads="1"/>
            </p:cNvSpPr>
            <p:nvPr/>
          </p:nvSpPr>
          <p:spPr bwMode="auto">
            <a:xfrm>
              <a:off x="1383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0982" name="Freeform 16"/>
            <p:cNvSpPr>
              <a:spLocks/>
            </p:cNvSpPr>
            <p:nvPr/>
          </p:nvSpPr>
          <p:spPr bwMode="auto">
            <a:xfrm>
              <a:off x="1605" y="897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3" name="Line 18"/>
            <p:cNvSpPr>
              <a:spLocks noChangeShapeType="1"/>
            </p:cNvSpPr>
            <p:nvPr/>
          </p:nvSpPr>
          <p:spPr bwMode="auto">
            <a:xfrm>
              <a:off x="1111" y="1033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4" name="Line 19"/>
            <p:cNvSpPr>
              <a:spLocks noChangeShapeType="1"/>
            </p:cNvSpPr>
            <p:nvPr/>
          </p:nvSpPr>
          <p:spPr bwMode="auto">
            <a:xfrm>
              <a:off x="1700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5" name="Text Box 21"/>
            <p:cNvSpPr txBox="1">
              <a:spLocks noChangeArrowheads="1"/>
            </p:cNvSpPr>
            <p:nvPr/>
          </p:nvSpPr>
          <p:spPr bwMode="auto">
            <a:xfrm>
              <a:off x="1927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0986" name="Freeform 22"/>
            <p:cNvSpPr>
              <a:spLocks/>
            </p:cNvSpPr>
            <p:nvPr/>
          </p:nvSpPr>
          <p:spPr bwMode="auto">
            <a:xfrm>
              <a:off x="2154" y="897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7" name="Line 23"/>
            <p:cNvSpPr>
              <a:spLocks noChangeShapeType="1"/>
            </p:cNvSpPr>
            <p:nvPr/>
          </p:nvSpPr>
          <p:spPr bwMode="auto">
            <a:xfrm>
              <a:off x="2245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8" name="Line 27"/>
            <p:cNvSpPr>
              <a:spLocks noChangeShapeType="1"/>
            </p:cNvSpPr>
            <p:nvPr/>
          </p:nvSpPr>
          <p:spPr bwMode="auto">
            <a:xfrm>
              <a:off x="2744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2971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0990" name="Freeform 30"/>
            <p:cNvSpPr>
              <a:spLocks/>
            </p:cNvSpPr>
            <p:nvPr/>
          </p:nvSpPr>
          <p:spPr bwMode="auto">
            <a:xfrm>
              <a:off x="3238" y="889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3333" y="1033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2" name="Text Box 33"/>
            <p:cNvSpPr txBox="1">
              <a:spLocks noChangeArrowheads="1"/>
            </p:cNvSpPr>
            <p:nvPr/>
          </p:nvSpPr>
          <p:spPr bwMode="auto">
            <a:xfrm>
              <a:off x="3560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0993" name="Freeform 34"/>
            <p:cNvSpPr>
              <a:spLocks/>
            </p:cNvSpPr>
            <p:nvPr/>
          </p:nvSpPr>
          <p:spPr bwMode="auto">
            <a:xfrm>
              <a:off x="3787" y="897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4" name="Line 35"/>
            <p:cNvSpPr>
              <a:spLocks noChangeShapeType="1"/>
            </p:cNvSpPr>
            <p:nvPr/>
          </p:nvSpPr>
          <p:spPr bwMode="auto">
            <a:xfrm>
              <a:off x="3878" y="1033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5" name="Line 43"/>
            <p:cNvSpPr>
              <a:spLocks noChangeShapeType="1"/>
            </p:cNvSpPr>
            <p:nvPr/>
          </p:nvSpPr>
          <p:spPr bwMode="auto">
            <a:xfrm>
              <a:off x="4377" y="1033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6" name="Text Box 46"/>
            <p:cNvSpPr txBox="1">
              <a:spLocks noChangeArrowheads="1"/>
            </p:cNvSpPr>
            <p:nvPr/>
          </p:nvSpPr>
          <p:spPr bwMode="auto">
            <a:xfrm>
              <a:off x="4559" y="897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0997" name="Freeform 47"/>
            <p:cNvSpPr>
              <a:spLocks/>
            </p:cNvSpPr>
            <p:nvPr/>
          </p:nvSpPr>
          <p:spPr bwMode="auto">
            <a:xfrm>
              <a:off x="4785" y="897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0998" name="Rectangle 48"/>
            <p:cNvSpPr>
              <a:spLocks noChangeArrowheads="1"/>
            </p:cNvSpPr>
            <p:nvPr/>
          </p:nvSpPr>
          <p:spPr bwMode="auto">
            <a:xfrm>
              <a:off x="4735" y="897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5B5249"/>
                  </a:solidFill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40999" name="Text Box 50"/>
            <p:cNvSpPr txBox="1">
              <a:spLocks noChangeArrowheads="1"/>
            </p:cNvSpPr>
            <p:nvPr/>
          </p:nvSpPr>
          <p:spPr bwMode="auto">
            <a:xfrm>
              <a:off x="2426" y="8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/>
                <a:t>…</a:t>
              </a:r>
            </a:p>
          </p:txBody>
        </p:sp>
        <p:sp>
          <p:nvSpPr>
            <p:cNvPr id="41000" name="Text Box 51"/>
            <p:cNvSpPr txBox="1">
              <a:spLocks noChangeArrowheads="1"/>
            </p:cNvSpPr>
            <p:nvPr/>
          </p:nvSpPr>
          <p:spPr bwMode="auto">
            <a:xfrm>
              <a:off x="4059" y="8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1001" name="Text Box 64"/>
            <p:cNvSpPr txBox="1">
              <a:spLocks noChangeArrowheads="1"/>
            </p:cNvSpPr>
            <p:nvPr/>
          </p:nvSpPr>
          <p:spPr bwMode="auto">
            <a:xfrm>
              <a:off x="2971" y="482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pre</a:t>
              </a:r>
            </a:p>
          </p:txBody>
        </p:sp>
        <p:sp>
          <p:nvSpPr>
            <p:cNvPr id="41002" name="Line 65"/>
            <p:cNvSpPr>
              <a:spLocks noChangeShapeType="1"/>
            </p:cNvSpPr>
            <p:nvPr/>
          </p:nvSpPr>
          <p:spPr bwMode="auto">
            <a:xfrm>
              <a:off x="3107" y="664"/>
              <a:ext cx="0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1003" name="Text Box 76"/>
            <p:cNvSpPr txBox="1">
              <a:spLocks noChangeArrowheads="1"/>
            </p:cNvSpPr>
            <p:nvPr/>
          </p:nvSpPr>
          <p:spPr bwMode="auto">
            <a:xfrm>
              <a:off x="295" y="89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L</a:t>
              </a:r>
            </a:p>
          </p:txBody>
        </p:sp>
        <p:sp>
          <p:nvSpPr>
            <p:cNvPr id="41004" name="Line 77"/>
            <p:cNvSpPr>
              <a:spLocks noChangeShapeType="1"/>
            </p:cNvSpPr>
            <p:nvPr/>
          </p:nvSpPr>
          <p:spPr bwMode="auto">
            <a:xfrm>
              <a:off x="522" y="101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1005" name="Group 79"/>
            <p:cNvGrpSpPr>
              <a:grpSpLocks/>
            </p:cNvGrpSpPr>
            <p:nvPr/>
          </p:nvGrpSpPr>
          <p:grpSpPr bwMode="auto">
            <a:xfrm>
              <a:off x="794" y="890"/>
              <a:ext cx="416" cy="277"/>
              <a:chOff x="2418" y="1339"/>
              <a:chExt cx="416" cy="277"/>
            </a:xfrm>
          </p:grpSpPr>
          <p:grpSp>
            <p:nvGrpSpPr>
              <p:cNvPr id="41006" name="Group 80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1012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1013" name="Line 82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1007" name="Freeform 83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08" name="Freeform 84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09" name="Freeform 85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0" name="Freeform 86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1011" name="Freeform 87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563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8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8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67" grpId="0" autoUpdateAnimBg="0"/>
      <p:bldP spid="98371" grpId="0" animBg="1" autoUpdateAnimBg="0"/>
      <p:bldP spid="98372" grpId="0" animBg="1"/>
      <p:bldP spid="98373" grpId="0" animBg="1"/>
      <p:bldP spid="98374" grpId="0" autoUpdateAnimBg="0"/>
      <p:bldP spid="98375" grpId="0" animBg="1"/>
      <p:bldP spid="98376" grpId="0" animBg="1"/>
      <p:bldP spid="98377" grpId="0" autoUpdateAnimBg="0"/>
      <p:bldP spid="9837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BE7085-B2DC-48E8-8C3F-1BA989C2DE8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1987" name="Text Box 53"/>
          <p:cNvSpPr txBox="1">
            <a:spLocks noChangeArrowheads="1"/>
          </p:cNvSpPr>
          <p:nvPr/>
        </p:nvSpPr>
        <p:spPr bwMode="auto">
          <a:xfrm>
            <a:off x="3059113" y="16859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</a:t>
            </a:r>
          </a:p>
        </p:txBody>
      </p:sp>
      <p:sp>
        <p:nvSpPr>
          <p:cNvPr id="41992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264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④</a:t>
            </a:r>
            <a:r>
              <a:rPr kumimoji="1" lang="zh-CN" altLang="en-US"/>
              <a:t>单链表插入</a:t>
            </a:r>
          </a:p>
        </p:txBody>
      </p:sp>
      <p:sp useBgFill="1"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79512" y="188640"/>
            <a:ext cx="8784976" cy="618630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InsList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h,int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e)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	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pre,s</a:t>
            </a:r>
            <a:r>
              <a:rPr kumimoji="1" lang="en-US" altLang="zh-CN" sz="2000" dirty="0"/>
              <a:t>;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 j=0;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pre=h;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/>
              <a:t>m=</a:t>
            </a:r>
            <a:r>
              <a:rPr kumimoji="1" lang="en-US" altLang="zh-CN" sz="2000" dirty="0" err="1"/>
              <a:t>ListLength</a:t>
            </a:r>
            <a:r>
              <a:rPr kumimoji="1" lang="en-US" altLang="zh-CN" sz="2000" dirty="0"/>
              <a:t>(h);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if(i&lt;1||</a:t>
            </a:r>
            <a:r>
              <a:rPr kumimoji="1" lang="en-US" altLang="zh-CN" sz="2000" dirty="0"/>
              <a:t>i&gt;m+1)    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 </a:t>
            </a:r>
            <a:r>
              <a:rPr kumimoji="1" lang="en-US" altLang="zh-CN" sz="2000" dirty="0" err="1"/>
              <a:t>cout</a:t>
            </a:r>
            <a:r>
              <a:rPr kumimoji="1" lang="en-US" altLang="zh-CN" sz="2000" dirty="0"/>
              <a:t> &lt;&lt;"</a:t>
            </a:r>
            <a:r>
              <a:rPr kumimoji="1" lang="zh-CN" altLang="en-US" sz="2000" dirty="0"/>
              <a:t>插入位置不合理</a:t>
            </a:r>
            <a:r>
              <a:rPr kumimoji="1" lang="en-US" altLang="zh-CN" sz="2000" dirty="0"/>
              <a:t>!"&lt;&lt;</a:t>
            </a:r>
            <a:r>
              <a:rPr kumimoji="1" lang="en-US" altLang="zh-CN" sz="2000" dirty="0" err="1"/>
              <a:t>endl</a:t>
            </a:r>
            <a:r>
              <a:rPr kumimoji="1" lang="en-US" altLang="zh-CN" sz="2000" dirty="0"/>
              <a:t>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 return  0;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while(j&lt;i-1)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pre=pre-&gt;next;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j=j+1;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s=(</a:t>
            </a:r>
            <a:r>
              <a:rPr kumimoji="1" lang="en-US" altLang="zh-CN" sz="2000" dirty="0" err="1"/>
              <a:t>LNode</a:t>
            </a:r>
            <a:r>
              <a:rPr kumimoji="1" lang="en-US" altLang="zh-CN" sz="2000" dirty="0"/>
              <a:t>*)</a:t>
            </a:r>
            <a:r>
              <a:rPr kumimoji="1" lang="en-US" altLang="zh-CN" sz="2000" dirty="0" err="1"/>
              <a:t>malloc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sizeof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LNode</a:t>
            </a:r>
            <a:r>
              <a:rPr kumimoji="1" lang="en-US" altLang="zh-CN" sz="2000" dirty="0"/>
              <a:t>));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s-&gt;data=e;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s-&gt;next=pre-&gt;next;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pre-&gt;next=s;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return </a:t>
            </a:r>
            <a:r>
              <a:rPr kumimoji="1" lang="en-US" altLang="zh-CN" sz="2000" dirty="0"/>
              <a:t>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 </a:t>
            </a:r>
          </a:p>
        </p:txBody>
      </p:sp>
      <p:sp>
        <p:nvSpPr>
          <p:cNvPr id="6" name="矩形 5"/>
          <p:cNvSpPr/>
          <p:nvPr/>
        </p:nvSpPr>
        <p:spPr>
          <a:xfrm>
            <a:off x="683567" y="1924844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判断插入位置是否合法</a:t>
            </a:r>
          </a:p>
        </p:txBody>
      </p:sp>
      <p:sp>
        <p:nvSpPr>
          <p:cNvPr id="9" name="矩形 8"/>
          <p:cNvSpPr/>
          <p:nvPr/>
        </p:nvSpPr>
        <p:spPr>
          <a:xfrm>
            <a:off x="683567" y="3212976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找到第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i-1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个位置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3568" y="4488769"/>
            <a:ext cx="4608512" cy="6684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动态生成新的结点并赋值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6798" y="5157192"/>
            <a:ext cx="4625281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完成新结点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的插入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7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nimBg="1"/>
      <p:bldP spid="6" grpId="0" animBg="1"/>
      <p:bldP spid="6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274814C-F38B-4D86-BA50-4B5A16B7FF0D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3011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68894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单链表中结点的删除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0389" name="Text Box 37"/>
          <p:cNvSpPr txBox="1">
            <a:spLocks noChangeArrowheads="1"/>
          </p:cNvSpPr>
          <p:nvPr/>
        </p:nvSpPr>
        <p:spPr bwMode="auto">
          <a:xfrm>
            <a:off x="1116013" y="2386013"/>
            <a:ext cx="78790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在</a:t>
            </a:r>
            <a:r>
              <a:rPr kumimoji="1" lang="zh-CN" altLang="en-US" sz="2400" dirty="0"/>
              <a:t>带头结点的单</a:t>
            </a:r>
            <a:r>
              <a:rPr kumimoji="1" lang="zh-CN" altLang="en-US" sz="2400" dirty="0" smtClean="0"/>
              <a:t>链表</a:t>
            </a:r>
            <a:r>
              <a:rPr kumimoji="1" lang="en-US" altLang="zh-CN" sz="2400" dirty="0" smtClean="0"/>
              <a:t>h</a:t>
            </a:r>
            <a:r>
              <a:rPr kumimoji="1" lang="zh-CN" altLang="en-US" sz="2400" dirty="0" smtClean="0"/>
              <a:t>中</a:t>
            </a:r>
            <a:r>
              <a:rPr kumimoji="1" lang="zh-CN" altLang="en-US" sz="2400" dirty="0"/>
              <a:t>删除第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个结点，则首先要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通过计数方式找到第</a:t>
            </a:r>
            <a:r>
              <a:rPr kumimoji="1" lang="en-US" altLang="zh-CN" sz="2400" dirty="0">
                <a:solidFill>
                  <a:srgbClr val="FF0000"/>
                </a:solidFill>
              </a:rPr>
              <a:t>i-1</a:t>
            </a:r>
            <a:r>
              <a:rPr kumimoji="1" lang="zh-CN" altLang="en-US" sz="2400" dirty="0"/>
              <a:t>个结点并使</a:t>
            </a:r>
            <a:r>
              <a:rPr kumimoji="1" lang="en-US" altLang="zh-CN" sz="2400" dirty="0">
                <a:solidFill>
                  <a:srgbClr val="FF0000"/>
                </a:solidFill>
              </a:rPr>
              <a:t>pre</a:t>
            </a:r>
            <a:r>
              <a:rPr kumimoji="1" lang="zh-CN" altLang="en-US" sz="2400" dirty="0"/>
              <a:t>指向第</a:t>
            </a:r>
            <a:r>
              <a:rPr kumimoji="1" lang="en-US" altLang="zh-CN" sz="2400" dirty="0"/>
              <a:t>i-1</a:t>
            </a:r>
            <a:r>
              <a:rPr kumimoji="1" lang="zh-CN" altLang="en-US" sz="2400" dirty="0"/>
              <a:t>个结点，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而后删除第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个结点并</a:t>
            </a:r>
            <a:r>
              <a:rPr kumimoji="1" lang="zh-CN" altLang="en-US" sz="2400" dirty="0" smtClean="0"/>
              <a:t>释放该结点所占存储空间。</a:t>
            </a:r>
            <a:endParaRPr kumimoji="1" lang="zh-CN" altLang="en-US" sz="2400" dirty="0"/>
          </a:p>
        </p:txBody>
      </p:sp>
      <p:sp>
        <p:nvSpPr>
          <p:cNvPr id="100407" name="Text Box 55"/>
          <p:cNvSpPr txBox="1">
            <a:spLocks noChangeArrowheads="1"/>
          </p:cNvSpPr>
          <p:nvPr/>
        </p:nvSpPr>
        <p:spPr bwMode="auto">
          <a:xfrm>
            <a:off x="5340350" y="43180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00409" name="Line 57"/>
          <p:cNvSpPr>
            <a:spLocks noChangeShapeType="1"/>
          </p:cNvSpPr>
          <p:nvPr/>
        </p:nvSpPr>
        <p:spPr bwMode="auto">
          <a:xfrm>
            <a:off x="5435600" y="4627563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0" name="Line 58"/>
          <p:cNvSpPr>
            <a:spLocks noChangeShapeType="1"/>
          </p:cNvSpPr>
          <p:nvPr/>
        </p:nvSpPr>
        <p:spPr bwMode="auto">
          <a:xfrm>
            <a:off x="5435600" y="5059363"/>
            <a:ext cx="14414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1" name="Line 59"/>
          <p:cNvSpPr>
            <a:spLocks noChangeShapeType="1"/>
          </p:cNvSpPr>
          <p:nvPr/>
        </p:nvSpPr>
        <p:spPr bwMode="auto">
          <a:xfrm flipV="1">
            <a:off x="6877050" y="4772025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00413" name="Text Box 61"/>
          <p:cNvSpPr txBox="1">
            <a:spLocks noChangeArrowheads="1"/>
          </p:cNvSpPr>
          <p:nvPr/>
        </p:nvSpPr>
        <p:spPr bwMode="auto">
          <a:xfrm>
            <a:off x="4503738" y="5132388"/>
            <a:ext cx="413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pre-&gt;next=pre-&gt;next-&gt;next;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11188" y="3644900"/>
            <a:ext cx="8497887" cy="1152525"/>
            <a:chOff x="-114" y="3611"/>
            <a:chExt cx="5353" cy="726"/>
          </a:xfrm>
        </p:grpSpPr>
        <p:sp>
          <p:nvSpPr>
            <p:cNvPr id="43026" name="Text Box 14"/>
            <p:cNvSpPr txBox="1">
              <a:spLocks noChangeArrowheads="1"/>
            </p:cNvSpPr>
            <p:nvPr/>
          </p:nvSpPr>
          <p:spPr bwMode="auto">
            <a:xfrm>
              <a:off x="975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3027" name="Freeform 15"/>
            <p:cNvSpPr>
              <a:spLocks/>
            </p:cNvSpPr>
            <p:nvPr/>
          </p:nvSpPr>
          <p:spPr bwMode="auto">
            <a:xfrm>
              <a:off x="1197" y="4071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28" name="Line 17"/>
            <p:cNvSpPr>
              <a:spLocks noChangeShapeType="1"/>
            </p:cNvSpPr>
            <p:nvPr/>
          </p:nvSpPr>
          <p:spPr bwMode="auto">
            <a:xfrm>
              <a:off x="703" y="4207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29" name="Line 18"/>
            <p:cNvSpPr>
              <a:spLocks noChangeShapeType="1"/>
            </p:cNvSpPr>
            <p:nvPr/>
          </p:nvSpPr>
          <p:spPr bwMode="auto">
            <a:xfrm>
              <a:off x="1292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0" name="Text Box 19"/>
            <p:cNvSpPr txBox="1">
              <a:spLocks noChangeArrowheads="1"/>
            </p:cNvSpPr>
            <p:nvPr/>
          </p:nvSpPr>
          <p:spPr bwMode="auto">
            <a:xfrm>
              <a:off x="1519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3031" name="Freeform 20"/>
            <p:cNvSpPr>
              <a:spLocks/>
            </p:cNvSpPr>
            <p:nvPr/>
          </p:nvSpPr>
          <p:spPr bwMode="auto">
            <a:xfrm>
              <a:off x="1746" y="4071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2" name="Line 21"/>
            <p:cNvSpPr>
              <a:spLocks noChangeShapeType="1"/>
            </p:cNvSpPr>
            <p:nvPr/>
          </p:nvSpPr>
          <p:spPr bwMode="auto">
            <a:xfrm>
              <a:off x="1837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3" name="Line 22"/>
            <p:cNvSpPr>
              <a:spLocks noChangeShapeType="1"/>
            </p:cNvSpPr>
            <p:nvPr/>
          </p:nvSpPr>
          <p:spPr bwMode="auto">
            <a:xfrm>
              <a:off x="2336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4" name="Text Box 23"/>
            <p:cNvSpPr txBox="1">
              <a:spLocks noChangeArrowheads="1"/>
            </p:cNvSpPr>
            <p:nvPr/>
          </p:nvSpPr>
          <p:spPr bwMode="auto">
            <a:xfrm>
              <a:off x="2563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3035" name="Freeform 24"/>
            <p:cNvSpPr>
              <a:spLocks/>
            </p:cNvSpPr>
            <p:nvPr/>
          </p:nvSpPr>
          <p:spPr bwMode="auto">
            <a:xfrm>
              <a:off x="2830" y="4063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6" name="Line 25"/>
            <p:cNvSpPr>
              <a:spLocks noChangeShapeType="1"/>
            </p:cNvSpPr>
            <p:nvPr/>
          </p:nvSpPr>
          <p:spPr bwMode="auto">
            <a:xfrm>
              <a:off x="2925" y="4207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7" name="Text Box 26"/>
            <p:cNvSpPr txBox="1">
              <a:spLocks noChangeArrowheads="1"/>
            </p:cNvSpPr>
            <p:nvPr/>
          </p:nvSpPr>
          <p:spPr bwMode="auto">
            <a:xfrm>
              <a:off x="3152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3038" name="Freeform 27"/>
            <p:cNvSpPr>
              <a:spLocks/>
            </p:cNvSpPr>
            <p:nvPr/>
          </p:nvSpPr>
          <p:spPr bwMode="auto">
            <a:xfrm>
              <a:off x="3379" y="4071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39" name="Line 28"/>
            <p:cNvSpPr>
              <a:spLocks noChangeShapeType="1"/>
            </p:cNvSpPr>
            <p:nvPr/>
          </p:nvSpPr>
          <p:spPr bwMode="auto">
            <a:xfrm>
              <a:off x="3470" y="4207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0" name="Line 29"/>
            <p:cNvSpPr>
              <a:spLocks noChangeShapeType="1"/>
            </p:cNvSpPr>
            <p:nvPr/>
          </p:nvSpPr>
          <p:spPr bwMode="auto">
            <a:xfrm>
              <a:off x="4604" y="4207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1" name="Text Box 30"/>
            <p:cNvSpPr txBox="1">
              <a:spLocks noChangeArrowheads="1"/>
            </p:cNvSpPr>
            <p:nvPr/>
          </p:nvSpPr>
          <p:spPr bwMode="auto">
            <a:xfrm>
              <a:off x="4786" y="4071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3042" name="Freeform 31"/>
            <p:cNvSpPr>
              <a:spLocks/>
            </p:cNvSpPr>
            <p:nvPr/>
          </p:nvSpPr>
          <p:spPr bwMode="auto">
            <a:xfrm>
              <a:off x="5012" y="4071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3" name="Rectangle 32"/>
            <p:cNvSpPr>
              <a:spLocks noChangeArrowheads="1"/>
            </p:cNvSpPr>
            <p:nvPr/>
          </p:nvSpPr>
          <p:spPr bwMode="auto">
            <a:xfrm>
              <a:off x="4962" y="407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5B5249"/>
                  </a:solidFill>
                  <a:ea typeface="楷体_GB2312" pitchFamily="49" charset="-122"/>
                </a:rPr>
                <a:t>∧</a:t>
              </a:r>
            </a:p>
          </p:txBody>
        </p:sp>
        <p:sp>
          <p:nvSpPr>
            <p:cNvPr id="43044" name="Text Box 33"/>
            <p:cNvSpPr txBox="1">
              <a:spLocks noChangeArrowheads="1"/>
            </p:cNvSpPr>
            <p:nvPr/>
          </p:nvSpPr>
          <p:spPr bwMode="auto">
            <a:xfrm>
              <a:off x="2018" y="39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3045" name="Text Box 34"/>
            <p:cNvSpPr txBox="1">
              <a:spLocks noChangeArrowheads="1"/>
            </p:cNvSpPr>
            <p:nvPr/>
          </p:nvSpPr>
          <p:spPr bwMode="auto">
            <a:xfrm>
              <a:off x="4286" y="398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3046" name="Text Box 35"/>
            <p:cNvSpPr txBox="1">
              <a:spLocks noChangeArrowheads="1"/>
            </p:cNvSpPr>
            <p:nvPr/>
          </p:nvSpPr>
          <p:spPr bwMode="auto">
            <a:xfrm>
              <a:off x="2608" y="3611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pre</a:t>
              </a:r>
            </a:p>
          </p:txBody>
        </p:sp>
        <p:sp>
          <p:nvSpPr>
            <p:cNvPr id="43047" name="Line 36"/>
            <p:cNvSpPr>
              <a:spLocks noChangeShapeType="1"/>
            </p:cNvSpPr>
            <p:nvPr/>
          </p:nvSpPr>
          <p:spPr bwMode="auto">
            <a:xfrm>
              <a:off x="2699" y="3838"/>
              <a:ext cx="0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48" name="Text Box 39"/>
            <p:cNvSpPr txBox="1">
              <a:spLocks noChangeArrowheads="1"/>
            </p:cNvSpPr>
            <p:nvPr/>
          </p:nvSpPr>
          <p:spPr bwMode="auto">
            <a:xfrm>
              <a:off x="3696" y="4072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i+1</a:t>
              </a:r>
            </a:p>
          </p:txBody>
        </p:sp>
        <p:sp>
          <p:nvSpPr>
            <p:cNvPr id="43049" name="Freeform 40"/>
            <p:cNvSpPr>
              <a:spLocks/>
            </p:cNvSpPr>
            <p:nvPr/>
          </p:nvSpPr>
          <p:spPr bwMode="auto">
            <a:xfrm>
              <a:off x="3963" y="4064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0" name="Line 41"/>
            <p:cNvSpPr>
              <a:spLocks noChangeShapeType="1"/>
            </p:cNvSpPr>
            <p:nvPr/>
          </p:nvSpPr>
          <p:spPr bwMode="auto">
            <a:xfrm>
              <a:off x="4014" y="420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1" name="Line 52"/>
            <p:cNvSpPr>
              <a:spLocks noChangeShapeType="1"/>
            </p:cNvSpPr>
            <p:nvPr/>
          </p:nvSpPr>
          <p:spPr bwMode="auto">
            <a:xfrm>
              <a:off x="3243" y="3838"/>
              <a:ext cx="0" cy="22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3052" name="Text Box 53"/>
            <p:cNvSpPr txBox="1">
              <a:spLocks noChangeArrowheads="1"/>
            </p:cNvSpPr>
            <p:nvPr/>
          </p:nvSpPr>
          <p:spPr bwMode="auto">
            <a:xfrm>
              <a:off x="3156" y="363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3053" name="Text Box 86"/>
            <p:cNvSpPr txBox="1">
              <a:spLocks noChangeArrowheads="1"/>
            </p:cNvSpPr>
            <p:nvPr/>
          </p:nvSpPr>
          <p:spPr bwMode="auto">
            <a:xfrm>
              <a:off x="-114" y="4059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 smtClean="0"/>
                <a:t>h</a:t>
              </a:r>
              <a:endParaRPr kumimoji="1" lang="en-US" altLang="zh-CN" sz="2000" dirty="0"/>
            </a:p>
          </p:txBody>
        </p:sp>
        <p:sp>
          <p:nvSpPr>
            <p:cNvPr id="43054" name="Line 87"/>
            <p:cNvSpPr>
              <a:spLocks noChangeShapeType="1"/>
            </p:cNvSpPr>
            <p:nvPr/>
          </p:nvSpPr>
          <p:spPr bwMode="auto">
            <a:xfrm>
              <a:off x="113" y="4179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3055" name="Group 88"/>
            <p:cNvGrpSpPr>
              <a:grpSpLocks/>
            </p:cNvGrpSpPr>
            <p:nvPr/>
          </p:nvGrpSpPr>
          <p:grpSpPr bwMode="auto">
            <a:xfrm>
              <a:off x="385" y="4060"/>
              <a:ext cx="416" cy="277"/>
              <a:chOff x="2418" y="1339"/>
              <a:chExt cx="416" cy="277"/>
            </a:xfrm>
          </p:grpSpPr>
          <p:grpSp>
            <p:nvGrpSpPr>
              <p:cNvPr id="43056" name="Group 89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3062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3063" name="Line 91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3057" name="Freeform 92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58" name="Freeform 93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59" name="Freeform 94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60" name="Freeform 95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3061" name="Freeform 96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</p:grpSp>
      <p:sp useBgFill="1">
        <p:nvSpPr>
          <p:cNvPr id="100450" name="Text Box 98"/>
          <p:cNvSpPr txBox="1">
            <a:spLocks noChangeArrowheads="1"/>
          </p:cNvSpPr>
          <p:nvPr/>
        </p:nvSpPr>
        <p:spPr bwMode="auto">
          <a:xfrm>
            <a:off x="5500688" y="3786188"/>
            <a:ext cx="1150937" cy="119062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/>
              <a:t>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3600"/>
          </a:p>
        </p:txBody>
      </p:sp>
      <p:sp>
        <p:nvSpPr>
          <p:cNvPr id="100403" name="Text Box 51"/>
          <p:cNvSpPr txBox="1">
            <a:spLocks noChangeArrowheads="1"/>
          </p:cNvSpPr>
          <p:nvPr/>
        </p:nvSpPr>
        <p:spPr bwMode="auto">
          <a:xfrm>
            <a:off x="5500688" y="4357688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free(r);</a:t>
            </a:r>
          </a:p>
        </p:txBody>
      </p:sp>
      <p:grpSp>
        <p:nvGrpSpPr>
          <p:cNvPr id="43023" name="Group 99"/>
          <p:cNvGrpSpPr>
            <a:grpSpLocks/>
          </p:cNvGrpSpPr>
          <p:nvPr/>
        </p:nvGrpSpPr>
        <p:grpSpPr bwMode="auto">
          <a:xfrm>
            <a:off x="841375" y="836613"/>
            <a:ext cx="5459413" cy="519112"/>
            <a:chOff x="530" y="527"/>
            <a:chExt cx="3439" cy="327"/>
          </a:xfrm>
        </p:grpSpPr>
        <p:sp>
          <p:nvSpPr>
            <p:cNvPr id="43024" name="Text Box 100"/>
            <p:cNvSpPr txBox="1">
              <a:spLocks noChangeArrowheads="1"/>
            </p:cNvSpPr>
            <p:nvPr/>
          </p:nvSpPr>
          <p:spPr bwMode="auto">
            <a:xfrm>
              <a:off x="530" y="527"/>
              <a:ext cx="3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0" dirty="0" smtClean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线性表</a:t>
              </a:r>
              <a:r>
                <a:rPr kumimoji="1" lang="zh-CN" altLang="en-US" b="0" dirty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的链式存储结构</a:t>
              </a:r>
            </a:p>
          </p:txBody>
        </p:sp>
        <p:sp>
          <p:nvSpPr>
            <p:cNvPr id="43025" name="Line 101"/>
            <p:cNvSpPr>
              <a:spLocks noChangeShapeType="1"/>
            </p:cNvSpPr>
            <p:nvPr/>
          </p:nvSpPr>
          <p:spPr bwMode="auto">
            <a:xfrm flipV="1">
              <a:off x="575" y="845"/>
              <a:ext cx="2668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3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9" grpId="0" autoUpdateAnimBg="0"/>
      <p:bldP spid="100407" grpId="0" autoUpdateAnimBg="0"/>
      <p:bldP spid="100409" grpId="0" animBg="1"/>
      <p:bldP spid="100410" grpId="0" animBg="1"/>
      <p:bldP spid="100411" grpId="0" animBg="1"/>
      <p:bldP spid="100413" grpId="0" autoUpdateAnimBg="0"/>
      <p:bldP spid="100450" grpId="0" animBg="1" autoUpdateAnimBg="0"/>
      <p:bldP spid="10040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F700281-FD31-46A0-9CE9-78DE9C9F9D23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4035" name="Text Box 11"/>
          <p:cNvSpPr txBox="1">
            <a:spLocks noChangeArrowheads="1"/>
          </p:cNvSpPr>
          <p:nvPr/>
        </p:nvSpPr>
        <p:spPr bwMode="auto">
          <a:xfrm>
            <a:off x="3059113" y="1685925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</a:t>
            </a:r>
          </a:p>
        </p:txBody>
      </p:sp>
      <p:sp>
        <p:nvSpPr>
          <p:cNvPr id="44040" name="Text Box 9"/>
          <p:cNvSpPr txBox="1">
            <a:spLocks noChangeArrowheads="1"/>
          </p:cNvSpPr>
          <p:nvPr/>
        </p:nvSpPr>
        <p:spPr bwMode="auto">
          <a:xfrm>
            <a:off x="850900" y="1665288"/>
            <a:ext cx="285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⑤</a:t>
            </a:r>
            <a:r>
              <a:rPr kumimoji="1" lang="zh-CN" altLang="en-US"/>
              <a:t>单链表删除</a:t>
            </a:r>
          </a:p>
        </p:txBody>
      </p:sp>
      <p:sp useBgFill="1"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323528" y="44624"/>
            <a:ext cx="8281988" cy="6555641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DelList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h,int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*e)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/>
              <a:t>LinkList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pre,r</a:t>
            </a:r>
            <a:r>
              <a:rPr kumimoji="1" lang="en-US" altLang="zh-CN" sz="2000" dirty="0"/>
              <a:t>; </a:t>
            </a:r>
            <a:r>
              <a:rPr kumimoji="1" lang="en-US" altLang="zh-CN" sz="2000" dirty="0" smtClean="0"/>
              <a:t>	pre=h</a:t>
            </a:r>
            <a:r>
              <a:rPr kumimoji="1" lang="en-US" altLang="zh-CN" sz="2000" dirty="0"/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j </a:t>
            </a:r>
            <a:r>
              <a:rPr kumimoji="1" lang="en-US" altLang="zh-CN" sz="2000" dirty="0"/>
              <a:t>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err="1" smtClean="0">
                <a:solidFill>
                  <a:srgbClr val="0070C0"/>
                </a:solidFill>
              </a:rPr>
              <a:t>int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m=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ListLength</a:t>
            </a:r>
            <a:r>
              <a:rPr kumimoji="1" lang="en-US" altLang="zh-CN" sz="2000" dirty="0">
                <a:solidFill>
                  <a:srgbClr val="0070C0"/>
                </a:solidFill>
              </a:rPr>
              <a:t>(h);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if(i&lt;1||i&gt;m)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{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	</a:t>
            </a:r>
            <a:r>
              <a:rPr kumimoji="1" lang="en-US" altLang="zh-CN" sz="2000" dirty="0" err="1" smtClean="0">
                <a:solidFill>
                  <a:srgbClr val="0070C0"/>
                </a:solidFill>
              </a:rPr>
              <a:t>cout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</a:rPr>
              <a:t>&lt;&lt;"</a:t>
            </a:r>
            <a:r>
              <a:rPr kumimoji="1" lang="zh-CN" altLang="en-US" sz="2000" dirty="0">
                <a:solidFill>
                  <a:srgbClr val="0070C0"/>
                </a:solidFill>
              </a:rPr>
              <a:t>删除位置不合法</a:t>
            </a:r>
            <a:r>
              <a:rPr kumimoji="1" lang="en-US" altLang="zh-CN" sz="2000" dirty="0">
                <a:solidFill>
                  <a:srgbClr val="0070C0"/>
                </a:solidFill>
              </a:rPr>
              <a:t>!"&lt;&lt;</a:t>
            </a:r>
            <a:r>
              <a:rPr kumimoji="1" lang="en-US" altLang="zh-CN" sz="2000" dirty="0" err="1">
                <a:solidFill>
                  <a:srgbClr val="0070C0"/>
                </a:solidFill>
              </a:rPr>
              <a:t>endl</a:t>
            </a:r>
            <a:r>
              <a:rPr kumimoji="1" lang="en-US" altLang="zh-CN" sz="2000" dirty="0">
                <a:solidFill>
                  <a:srgbClr val="0070C0"/>
                </a:solidFill>
              </a:rPr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	</a:t>
            </a:r>
            <a:r>
              <a:rPr kumimoji="1" lang="en-US" altLang="zh-CN" sz="2000" dirty="0" smtClean="0">
                <a:solidFill>
                  <a:srgbClr val="0070C0"/>
                </a:solidFill>
              </a:rPr>
              <a:t>return(0</a:t>
            </a:r>
            <a:r>
              <a:rPr kumimoji="1" lang="en-US" altLang="zh-CN" sz="2000" dirty="0">
                <a:solidFill>
                  <a:srgbClr val="0070C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0070C0"/>
                </a:solidFill>
              </a:rPr>
              <a:t>        }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>
                <a:solidFill>
                  <a:srgbClr val="CC3300"/>
                </a:solidFill>
              </a:rPr>
              <a:t>while(j&lt;i-1</a:t>
            </a:r>
            <a:r>
              <a:rPr kumimoji="1" lang="en-US" altLang="zh-CN" sz="2000" dirty="0">
                <a:solidFill>
                  <a:srgbClr val="CC3300"/>
                </a:solidFill>
              </a:rPr>
              <a:t>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{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      pre=pre-&gt;next;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      </a:t>
            </a:r>
            <a:r>
              <a:rPr kumimoji="1" lang="en-US" altLang="zh-CN" sz="2000" dirty="0" smtClean="0">
                <a:solidFill>
                  <a:srgbClr val="CC3300"/>
                </a:solidFill>
              </a:rPr>
              <a:t>j=j+1</a:t>
            </a:r>
            <a:r>
              <a:rPr kumimoji="1" lang="en-US" altLang="zh-CN" sz="2000" dirty="0">
                <a:solidFill>
                  <a:srgbClr val="CC3300"/>
                </a:solidFill>
              </a:rPr>
              <a:t>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C3300"/>
                </a:solidFill>
              </a:rPr>
              <a:t>  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FF"/>
                </a:solidFill>
              </a:rPr>
              <a:t>        r=pre-&gt;next;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C00000"/>
                </a:solidFill>
              </a:rPr>
              <a:t>        pre-&gt;</a:t>
            </a:r>
            <a:r>
              <a:rPr kumimoji="1" lang="en-US" altLang="zh-CN" sz="2000" dirty="0" smtClean="0">
                <a:solidFill>
                  <a:srgbClr val="C00000"/>
                </a:solidFill>
              </a:rPr>
              <a:t>next=r-&gt;</a:t>
            </a:r>
            <a:r>
              <a:rPr kumimoji="1" lang="en-US" altLang="zh-CN" sz="2000" dirty="0">
                <a:solidFill>
                  <a:srgbClr val="C00000"/>
                </a:solidFill>
              </a:rPr>
              <a:t>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*e=r-&gt;data;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C00000"/>
                </a:solidFill>
              </a:rPr>
              <a:t>	free(r</a:t>
            </a:r>
            <a:r>
              <a:rPr kumimoji="1" lang="en-US" altLang="zh-CN" sz="2000" dirty="0">
                <a:solidFill>
                  <a:srgbClr val="C0000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return 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0767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24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24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4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24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24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的输出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042987" y="3356992"/>
            <a:ext cx="7672387" cy="127419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从第一个结点开始，用指针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 smtClean="0">
                <a:latin typeface="楷体_GB2312" pitchFamily="49" charset="-122"/>
              </a:rPr>
              <a:t>顺序逐个往下扫描，输出扫描到的结点的数据域的值，直到终端结点为止。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71600" y="1470125"/>
            <a:ext cx="7672387" cy="9048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要求：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输出带头结点的单链表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中的所有结点值。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48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  <p:bldP spid="101387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1043608" y="2213193"/>
            <a:ext cx="7429500" cy="378565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</a:rPr>
              <a:t>void 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ListTra</a:t>
            </a:r>
            <a:r>
              <a:rPr kumimoji="1" lang="en-US" altLang="zh-CN" sz="2400" dirty="0">
                <a:solidFill>
                  <a:srgbClr val="C00000"/>
                </a:solidFill>
              </a:rPr>
              <a:t>(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LinkList</a:t>
            </a:r>
            <a:r>
              <a:rPr kumimoji="1" lang="en-US" altLang="zh-CN" sz="2400" dirty="0">
                <a:solidFill>
                  <a:srgbClr val="C00000"/>
                </a:solidFill>
              </a:rPr>
              <a:t> h)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p=h-&gt;next;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while(p!=NULL)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/>
              <a:t>cout</a:t>
            </a:r>
            <a:r>
              <a:rPr kumimoji="1" lang="en-US" altLang="zh-CN" sz="2400" dirty="0"/>
              <a:t>&lt;&lt;p-&gt;data&lt;&lt;',';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p=p-&gt;next;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的输出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79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清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空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单链表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 useBgFill="1"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1042987" y="3356992"/>
            <a:ext cx="7672387" cy="171739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从第一个结点开始，顺序逐个往下清除结点，直到</a:t>
            </a:r>
            <a:r>
              <a:rPr kumimoji="1" lang="zh-CN" altLang="en-US" sz="2400" dirty="0">
                <a:latin typeface="楷体_GB2312" pitchFamily="49" charset="-122"/>
              </a:rPr>
              <a:t>最后一个</a:t>
            </a:r>
            <a:r>
              <a:rPr kumimoji="1" lang="zh-CN" altLang="en-US" sz="2400" dirty="0" smtClean="0">
                <a:latin typeface="楷体_GB2312" pitchFamily="49" charset="-122"/>
              </a:rPr>
              <a:t>结点。</a:t>
            </a:r>
            <a:endParaRPr kumimoji="1" lang="zh-CN" altLang="en-US" sz="2400" dirty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endParaRPr kumimoji="1" lang="zh-CN" altLang="en-US" sz="2400" dirty="0">
              <a:latin typeface="楷体_GB2312" pitchFamily="49" charset="-122"/>
            </a:endParaRPr>
          </a:p>
        </p:txBody>
      </p:sp>
      <p:sp useBgFill="1"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71600" y="1470125"/>
            <a:ext cx="7672387" cy="904863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要求：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清除带头结点的单链表</a:t>
            </a:r>
            <a:r>
              <a:rPr kumimoji="1" lang="en-US" altLang="zh-CN" sz="2400" dirty="0" smtClean="0">
                <a:latin typeface="楷体_GB2312" pitchFamily="49" charset="-122"/>
              </a:rPr>
              <a:t>h</a:t>
            </a:r>
            <a:r>
              <a:rPr kumimoji="1" lang="zh-CN" altLang="en-US" sz="2400" dirty="0" smtClean="0">
                <a:latin typeface="楷体_GB2312" pitchFamily="49" charset="-122"/>
              </a:rPr>
              <a:t>中的所有结点。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1763688" y="5111570"/>
            <a:ext cx="5928980" cy="979084"/>
            <a:chOff x="2878" y="2818"/>
            <a:chExt cx="3591" cy="593"/>
          </a:xfrm>
        </p:grpSpPr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31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提问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：清空单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链表等价于只是</a:t>
              </a:r>
              <a:endParaRPr kumimoji="1" lang="en-US" altLang="zh-CN" sz="2800" b="1" dirty="0" smtClean="0">
                <a:solidFill>
                  <a:srgbClr val="000000"/>
                </a:solidFill>
                <a:latin typeface="宋体" pitchFamily="2" charset="-122"/>
              </a:endParaRPr>
            </a:p>
            <a:p>
              <a:r>
                <a:rPr kumimoji="1" lang="en-US" altLang="zh-CN" sz="2800" b="1" dirty="0" smtClean="0">
                  <a:solidFill>
                    <a:srgbClr val="000000"/>
                  </a:solidFill>
                  <a:latin typeface="宋体" pitchFamily="2" charset="-122"/>
                </a:rPr>
                <a:t>h-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itchFamily="2" charset="-122"/>
                </a:rPr>
                <a:t>&gt;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宋体" pitchFamily="2" charset="-122"/>
                </a:rPr>
                <a:t>next=NULL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吗？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10" name="图片 9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71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94606" y="1437383"/>
            <a:ext cx="742950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void </a:t>
            </a:r>
            <a:r>
              <a:rPr kumimoji="1" lang="en-US" altLang="zh-CN" dirty="0" err="1"/>
              <a:t>ClearList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p,r</a:t>
            </a:r>
            <a:r>
              <a:rPr kumimoji="1" lang="en-US" altLang="zh-CN" dirty="0"/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r=p=h-</a:t>
            </a:r>
            <a:r>
              <a:rPr kumimoji="1" lang="en-US" altLang="zh-CN" dirty="0"/>
              <a:t>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while(p!=NULL)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	</a:t>
            </a:r>
            <a:r>
              <a:rPr kumimoji="1" lang="en-US" altLang="zh-CN" dirty="0" smtClean="0"/>
              <a:t>r=r-next;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	</a:t>
            </a:r>
            <a:r>
              <a:rPr kumimoji="1" lang="en-US" altLang="zh-CN" dirty="0" smtClean="0"/>
              <a:t>free(p);</a:t>
            </a:r>
            <a:r>
              <a:rPr kumimoji="1" lang="en-US" altLang="zh-CN" dirty="0"/>
              <a:t> 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 smtClean="0"/>
              <a:t>	p=r;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	</a:t>
            </a:r>
            <a:r>
              <a:rPr kumimoji="1" lang="en-US" altLang="zh-CN" dirty="0">
                <a:solidFill>
                  <a:srgbClr val="C00000"/>
                </a:solidFill>
              </a:rPr>
              <a:t>h-&gt;next=NULL;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单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的清空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1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84213" y="1002953"/>
            <a:ext cx="4822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双链表</a:t>
            </a:r>
            <a:r>
              <a:rPr kumimoji="1" lang="en-US" altLang="zh-CN" dirty="0"/>
              <a:t>(Double Linked List) </a:t>
            </a:r>
          </a:p>
        </p:txBody>
      </p:sp>
      <p:sp>
        <p:nvSpPr>
          <p:cNvPr id="109579" name="Text Box 11"/>
          <p:cNvSpPr txBox="1">
            <a:spLocks noChangeArrowheads="1"/>
          </p:cNvSpPr>
          <p:nvPr/>
        </p:nvSpPr>
        <p:spPr bwMode="auto">
          <a:xfrm>
            <a:off x="719064" y="2996952"/>
            <a:ext cx="752534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在单</a:t>
            </a:r>
            <a:r>
              <a:rPr kumimoji="1" lang="zh-CN" altLang="en-US" dirty="0" smtClean="0"/>
              <a:t>链表的</a:t>
            </a:r>
            <a:r>
              <a:rPr kumimoji="1" lang="zh-CN" altLang="en-US" dirty="0"/>
              <a:t>每个结点里再</a:t>
            </a:r>
            <a:r>
              <a:rPr kumimoji="1" lang="zh-CN" altLang="en-US" dirty="0">
                <a:solidFill>
                  <a:srgbClr val="FF0000"/>
                </a:solidFill>
              </a:rPr>
              <a:t>增加一个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指向其前驱结点的指针域</a:t>
            </a:r>
            <a:r>
              <a:rPr kumimoji="1" lang="en-US" altLang="zh-CN" dirty="0">
                <a:solidFill>
                  <a:srgbClr val="FF0000"/>
                </a:solidFill>
              </a:rPr>
              <a:t>prior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这样</a:t>
            </a:r>
            <a:r>
              <a:rPr kumimoji="1" lang="zh-CN" altLang="en-US" dirty="0"/>
              <a:t>形成的链表中就有两条方向不同的</a:t>
            </a:r>
            <a:r>
              <a:rPr kumimoji="1" lang="zh-CN" altLang="en-US" dirty="0" smtClean="0"/>
              <a:t>链，</a:t>
            </a:r>
            <a:endParaRPr kumimoji="1" lang="en-US" altLang="zh-CN" dirty="0" smtClean="0"/>
          </a:p>
          <a:p>
            <a:pPr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我们称之为双向链表，简称</a:t>
            </a:r>
            <a:r>
              <a:rPr kumimoji="1"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双链表</a:t>
            </a:r>
            <a:r>
              <a:rPr kumimoji="1" lang="zh-CN" altLang="en-US" dirty="0" smtClean="0"/>
              <a:t>。</a:t>
            </a:r>
            <a:endParaRPr kumimoji="1" lang="zh-CN" altLang="en-US" dirty="0"/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755650" y="1916832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FF0000"/>
                </a:solidFill>
              </a:rPr>
              <a:t>定义：</a:t>
            </a:r>
          </a:p>
        </p:txBody>
      </p:sp>
    </p:spTree>
    <p:extLst>
      <p:ext uri="{BB962C8B-B14F-4D97-AF65-F5344CB8AC3E}">
        <p14:creationId xmlns:p14="http://schemas.microsoft.com/office/powerpoint/2010/main" val="318501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9" grpId="0" autoUpdateAnimBg="0"/>
      <p:bldP spid="1095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84213" y="1002953"/>
            <a:ext cx="4822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双链表</a:t>
            </a:r>
            <a:r>
              <a:rPr kumimoji="1" lang="en-US" altLang="zh-CN" dirty="0"/>
              <a:t>(Double Linked List)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88380" y="1945308"/>
            <a:ext cx="2286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600" b="1" dirty="0">
                <a:solidFill>
                  <a:srgbClr val="3333CC"/>
                </a:solidFill>
                <a:latin typeface="黑体" pitchFamily="49" charset="-122"/>
                <a:ea typeface="黑体" pitchFamily="49" charset="-122"/>
              </a:rPr>
              <a:t>结点结构：</a:t>
            </a: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2670175" y="3158951"/>
            <a:ext cx="3911600" cy="561975"/>
            <a:chOff x="1520" y="2352"/>
            <a:chExt cx="2464" cy="354"/>
          </a:xfrm>
        </p:grpSpPr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520" y="2352"/>
              <a:ext cx="816" cy="3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prior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44" y="2352"/>
              <a:ext cx="816" cy="3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168" y="2352"/>
              <a:ext cx="816" cy="35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t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next</a:t>
              </a:r>
            </a:p>
          </p:txBody>
        </p:sp>
      </p:grp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750888" y="4152726"/>
            <a:ext cx="81534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数据域，存储数据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元素的值；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prior：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指针域，存储该结点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的前驱结点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地址；</a:t>
            </a:r>
          </a:p>
          <a:p>
            <a:pPr algn="just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Pct val="85000"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next：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指针域，存储该结点的后继结点地址。</a:t>
            </a:r>
          </a:p>
        </p:txBody>
      </p:sp>
    </p:spTree>
    <p:extLst>
      <p:ext uri="{BB962C8B-B14F-4D97-AF65-F5344CB8AC3E}">
        <p14:creationId xmlns:p14="http://schemas.microsoft.com/office/powerpoint/2010/main" val="18626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028853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73A2816-21BA-4B72-B543-68192C7A0A2C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5845" name="Text Box 12"/>
          <p:cNvSpPr txBox="1">
            <a:spLocks noChangeArrowheads="1"/>
          </p:cNvSpPr>
          <p:nvPr/>
        </p:nvSpPr>
        <p:spPr bwMode="auto">
          <a:xfrm>
            <a:off x="722313" y="476672"/>
            <a:ext cx="295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552450" y="980728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头插法建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表（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向前插入法）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886200" y="2579341"/>
            <a:ext cx="1125538" cy="833437"/>
            <a:chOff x="2539" y="2387"/>
            <a:chExt cx="709" cy="525"/>
          </a:xfrm>
        </p:grpSpPr>
        <p:sp>
          <p:nvSpPr>
            <p:cNvPr id="35933" name="Text Box 30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934" name="Line 31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35" name="Group 43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5936" name="Text Box 35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937" name="Freeform 36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38" name="Text Box 42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5075238" y="2795241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059113" y="3939828"/>
            <a:ext cx="1519237" cy="439738"/>
            <a:chOff x="3061" y="1888"/>
            <a:chExt cx="957" cy="277"/>
          </a:xfrm>
        </p:grpSpPr>
        <p:sp>
          <p:nvSpPr>
            <p:cNvPr id="35920" name="Text Box 47"/>
            <p:cNvSpPr txBox="1">
              <a:spLocks noChangeArrowheads="1"/>
            </p:cNvSpPr>
            <p:nvPr/>
          </p:nvSpPr>
          <p:spPr bwMode="auto">
            <a:xfrm>
              <a:off x="3061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H</a:t>
              </a:r>
            </a:p>
          </p:txBody>
        </p:sp>
        <p:sp>
          <p:nvSpPr>
            <p:cNvPr id="35921" name="Line 48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22" name="Group 49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5923" name="Group 50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5925" name="Group 51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5931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5932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926" name="Freeform 54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7" name="Freeform 55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8" name="Freeform 56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29" name="Freeform 57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5930" name="Freeform 58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5924" name="Text Box 59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4587875" y="3514378"/>
            <a:ext cx="1125538" cy="833438"/>
            <a:chOff x="2539" y="2387"/>
            <a:chExt cx="709" cy="525"/>
          </a:xfrm>
        </p:grpSpPr>
        <p:sp>
          <p:nvSpPr>
            <p:cNvPr id="35914" name="Text Box 79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915" name="Line 80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916" name="Group 81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5917" name="Text Box 82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918" name="Freeform 83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19" name="Text Box 84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1221" name="Text Box 85"/>
          <p:cNvSpPr txBox="1">
            <a:spLocks noChangeArrowheads="1"/>
          </p:cNvSpPr>
          <p:nvPr/>
        </p:nvSpPr>
        <p:spPr bwMode="auto">
          <a:xfrm>
            <a:off x="4259263" y="3969991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1222" name="Line 86"/>
          <p:cNvSpPr>
            <a:spLocks noChangeShapeType="1"/>
          </p:cNvSpPr>
          <p:nvPr/>
        </p:nvSpPr>
        <p:spPr bwMode="auto">
          <a:xfrm>
            <a:off x="4443413" y="4162078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23" name="Text Box 87"/>
          <p:cNvSpPr txBox="1">
            <a:spLocks noChangeArrowheads="1"/>
          </p:cNvSpPr>
          <p:nvPr/>
        </p:nvSpPr>
        <p:spPr bwMode="auto">
          <a:xfrm>
            <a:off x="539750" y="390807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1224" name="Text Box 88"/>
          <p:cNvSpPr txBox="1">
            <a:spLocks noChangeArrowheads="1"/>
          </p:cNvSpPr>
          <p:nvPr/>
        </p:nvSpPr>
        <p:spPr bwMode="auto">
          <a:xfrm>
            <a:off x="539750" y="4871691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3059113" y="4974878"/>
            <a:ext cx="2654300" cy="439738"/>
            <a:chOff x="2290" y="3697"/>
            <a:chExt cx="1672" cy="277"/>
          </a:xfrm>
        </p:grpSpPr>
        <p:grpSp>
          <p:nvGrpSpPr>
            <p:cNvPr id="35894" name="Group 89"/>
            <p:cNvGrpSpPr>
              <a:grpSpLocks/>
            </p:cNvGrpSpPr>
            <p:nvPr/>
          </p:nvGrpSpPr>
          <p:grpSpPr bwMode="auto">
            <a:xfrm>
              <a:off x="2290" y="3697"/>
              <a:ext cx="957" cy="277"/>
              <a:chOff x="3061" y="1888"/>
              <a:chExt cx="957" cy="277"/>
            </a:xfrm>
          </p:grpSpPr>
          <p:sp>
            <p:nvSpPr>
              <p:cNvPr id="35901" name="Text Box 90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5902" name="Line 91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5903" name="Group 92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5904" name="Group 93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5906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5912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5913" name="Line 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5907" name="Freeform 9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08" name="Freeform 9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09" name="Freeform 9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10" name="Freeform 10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911" name="Freeform 10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905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grpSp>
          <p:nvGrpSpPr>
            <p:cNvPr id="35895" name="Group 106"/>
            <p:cNvGrpSpPr>
              <a:grpSpLocks/>
            </p:cNvGrpSpPr>
            <p:nvPr/>
          </p:nvGrpSpPr>
          <p:grpSpPr bwMode="auto">
            <a:xfrm>
              <a:off x="3511" y="3701"/>
              <a:ext cx="451" cy="253"/>
              <a:chOff x="2797" y="2659"/>
              <a:chExt cx="451" cy="253"/>
            </a:xfrm>
          </p:grpSpPr>
          <p:sp>
            <p:nvSpPr>
              <p:cNvPr id="35898" name="Text Box 107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5899" name="Freeform 108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900" name="Text Box 109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  <p:sp useBgFill="1">
          <p:nvSpPr>
            <p:cNvPr id="35896" name="Text Box 110"/>
            <p:cNvSpPr txBox="1">
              <a:spLocks noChangeArrowheads="1"/>
            </p:cNvSpPr>
            <p:nvPr/>
          </p:nvSpPr>
          <p:spPr bwMode="auto">
            <a:xfrm>
              <a:off x="3046" y="3716"/>
              <a:ext cx="116" cy="21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1600"/>
            </a:p>
          </p:txBody>
        </p:sp>
        <p:sp>
          <p:nvSpPr>
            <p:cNvPr id="35897" name="Line 111"/>
            <p:cNvSpPr>
              <a:spLocks noChangeShapeType="1"/>
            </p:cNvSpPr>
            <p:nvPr/>
          </p:nvSpPr>
          <p:spPr bwMode="auto">
            <a:xfrm>
              <a:off x="3162" y="3837"/>
              <a:ext cx="363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16" name="Group 122"/>
          <p:cNvGrpSpPr>
            <a:grpSpLocks/>
          </p:cNvGrpSpPr>
          <p:nvPr/>
        </p:nvGrpSpPr>
        <p:grpSpPr bwMode="auto">
          <a:xfrm>
            <a:off x="4030663" y="5562253"/>
            <a:ext cx="1162050" cy="617538"/>
            <a:chOff x="2811" y="3948"/>
            <a:chExt cx="732" cy="389"/>
          </a:xfrm>
        </p:grpSpPr>
        <p:sp>
          <p:nvSpPr>
            <p:cNvPr id="35888" name="Text Box 114"/>
            <p:cNvSpPr txBox="1">
              <a:spLocks noChangeArrowheads="1"/>
            </p:cNvSpPr>
            <p:nvPr/>
          </p:nvSpPr>
          <p:spPr bwMode="auto">
            <a:xfrm>
              <a:off x="2811" y="40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5889" name="Line 115"/>
            <p:cNvSpPr>
              <a:spLocks noChangeShapeType="1"/>
            </p:cNvSpPr>
            <p:nvPr/>
          </p:nvSpPr>
          <p:spPr bwMode="auto">
            <a:xfrm flipV="1">
              <a:off x="2880" y="4201"/>
              <a:ext cx="363" cy="11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5890" name="Group 116"/>
            <p:cNvGrpSpPr>
              <a:grpSpLocks/>
            </p:cNvGrpSpPr>
            <p:nvPr/>
          </p:nvGrpSpPr>
          <p:grpSpPr bwMode="auto">
            <a:xfrm>
              <a:off x="3092" y="3948"/>
              <a:ext cx="451" cy="253"/>
              <a:chOff x="2797" y="2659"/>
              <a:chExt cx="451" cy="253"/>
            </a:xfrm>
          </p:grpSpPr>
          <p:sp>
            <p:nvSpPr>
              <p:cNvPr id="35891" name="Text Box 117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5892" name="Freeform 118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5893" name="Text Box 119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18" name="Group 133"/>
          <p:cNvGrpSpPr>
            <a:grpSpLocks/>
          </p:cNvGrpSpPr>
          <p:nvPr/>
        </p:nvGrpSpPr>
        <p:grpSpPr bwMode="auto">
          <a:xfrm>
            <a:off x="539750" y="1499840"/>
            <a:ext cx="8064500" cy="1231899"/>
            <a:chOff x="340" y="1389"/>
            <a:chExt cx="5080" cy="776"/>
          </a:xfrm>
        </p:grpSpPr>
        <p:sp>
          <p:nvSpPr>
            <p:cNvPr id="35886" name="Text Box 14"/>
            <p:cNvSpPr txBox="1">
              <a:spLocks noChangeArrowheads="1"/>
            </p:cNvSpPr>
            <p:nvPr/>
          </p:nvSpPr>
          <p:spPr bwMode="auto">
            <a:xfrm>
              <a:off x="390" y="1389"/>
              <a:ext cx="36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/>
                <a:t>从一个空表开始</a:t>
              </a:r>
              <a:r>
                <a:rPr kumimoji="1" lang="zh-CN" altLang="en-US" sz="2400" dirty="0" smtClean="0"/>
                <a:t>，生成</a:t>
              </a:r>
              <a:r>
                <a:rPr kumimoji="1" lang="zh-CN" altLang="en-US" sz="2400" dirty="0"/>
                <a:t>新结点</a:t>
              </a:r>
              <a:r>
                <a:rPr kumimoji="1" lang="zh-CN" altLang="en-US" sz="2400" dirty="0" smtClean="0"/>
                <a:t>，读入</a:t>
              </a:r>
              <a:r>
                <a:rPr kumimoji="1" lang="zh-CN" altLang="en-US" sz="2400" dirty="0"/>
                <a:t>数据</a:t>
              </a:r>
            </a:p>
          </p:txBody>
        </p:sp>
        <p:sp>
          <p:nvSpPr>
            <p:cNvPr id="35887" name="Text Box 120"/>
            <p:cNvSpPr txBox="1">
              <a:spLocks noChangeArrowheads="1"/>
            </p:cNvSpPr>
            <p:nvPr/>
          </p:nvSpPr>
          <p:spPr bwMode="auto">
            <a:xfrm>
              <a:off x="340" y="1642"/>
              <a:ext cx="508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将</a:t>
              </a:r>
              <a:r>
                <a:rPr kumimoji="1" lang="zh-CN" altLang="en-US" sz="2400" dirty="0"/>
                <a:t>读入数据存放到新结点的数据域中，然后</a:t>
              </a:r>
              <a:r>
                <a:rPr kumimoji="1" lang="zh-CN" altLang="en-US" sz="2400" dirty="0">
                  <a:solidFill>
                    <a:srgbClr val="C00000"/>
                  </a:solidFill>
                </a:rPr>
                <a:t>新结点插入到当前链表</a:t>
              </a:r>
              <a:r>
                <a:rPr kumimoji="1" lang="zh-CN" altLang="en-US" sz="2400" dirty="0" smtClean="0">
                  <a:solidFill>
                    <a:srgbClr val="C00000"/>
                  </a:solidFill>
                </a:rPr>
                <a:t>的头</a:t>
              </a:r>
              <a:r>
                <a:rPr kumimoji="1" lang="zh-CN" altLang="en-US" sz="2400" dirty="0">
                  <a:solidFill>
                    <a:srgbClr val="C00000"/>
                  </a:solidFill>
                </a:rPr>
                <a:t>结点</a:t>
              </a:r>
              <a:r>
                <a:rPr kumimoji="1" lang="zh-CN" altLang="en-US" sz="2400" dirty="0" smtClean="0">
                  <a:solidFill>
                    <a:srgbClr val="C00000"/>
                  </a:solidFill>
                </a:rPr>
                <a:t>之后。</a:t>
              </a:r>
              <a:endParaRPr kumimoji="1"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91260" name="Text Box 124"/>
          <p:cNvSpPr txBox="1">
            <a:spLocks noChangeArrowheads="1"/>
          </p:cNvSpPr>
          <p:nvPr/>
        </p:nvSpPr>
        <p:spPr bwMode="auto">
          <a:xfrm>
            <a:off x="4427538" y="4884391"/>
            <a:ext cx="5921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91261" name="Line 125"/>
          <p:cNvSpPr>
            <a:spLocks noChangeShapeType="1"/>
          </p:cNvSpPr>
          <p:nvPr/>
        </p:nvSpPr>
        <p:spPr bwMode="auto">
          <a:xfrm flipH="1">
            <a:off x="3924300" y="5316191"/>
            <a:ext cx="503238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2" name="Line 126"/>
          <p:cNvSpPr>
            <a:spLocks noChangeShapeType="1"/>
          </p:cNvSpPr>
          <p:nvPr/>
        </p:nvSpPr>
        <p:spPr bwMode="auto">
          <a:xfrm>
            <a:off x="3924300" y="5747991"/>
            <a:ext cx="5032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 useBgFill="1">
        <p:nvSpPr>
          <p:cNvPr id="91263" name="Text Box 127"/>
          <p:cNvSpPr txBox="1">
            <a:spLocks noChangeArrowheads="1"/>
          </p:cNvSpPr>
          <p:nvPr/>
        </p:nvSpPr>
        <p:spPr bwMode="auto">
          <a:xfrm>
            <a:off x="4860925" y="5603528"/>
            <a:ext cx="21590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1264" name="Line 128"/>
          <p:cNvSpPr>
            <a:spLocks noChangeShapeType="1"/>
          </p:cNvSpPr>
          <p:nvPr/>
        </p:nvSpPr>
        <p:spPr bwMode="auto">
          <a:xfrm>
            <a:off x="4932363" y="5747991"/>
            <a:ext cx="576262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5" name="Line 129"/>
          <p:cNvSpPr>
            <a:spLocks noChangeShapeType="1"/>
          </p:cNvSpPr>
          <p:nvPr/>
        </p:nvSpPr>
        <p:spPr bwMode="auto">
          <a:xfrm flipH="1" flipV="1">
            <a:off x="5219700" y="5387628"/>
            <a:ext cx="288925" cy="3603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1266" name="Text Box 130"/>
          <p:cNvSpPr txBox="1">
            <a:spLocks noChangeArrowheads="1"/>
          </p:cNvSpPr>
          <p:nvPr/>
        </p:nvSpPr>
        <p:spPr bwMode="auto">
          <a:xfrm>
            <a:off x="5580063" y="5387628"/>
            <a:ext cx="292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</a:t>
            </a:r>
            <a:r>
              <a:rPr kumimoji="1" lang="en-US" altLang="zh-CN" sz="2400">
                <a:solidFill>
                  <a:srgbClr val="FF0000"/>
                </a:solidFill>
              </a:rPr>
              <a:t>s-&gt;next=H-&gt;next;</a:t>
            </a:r>
          </a:p>
        </p:txBody>
      </p:sp>
      <p:sp>
        <p:nvSpPr>
          <p:cNvPr id="91267" name="Text Box 131"/>
          <p:cNvSpPr txBox="1">
            <a:spLocks noChangeArrowheads="1"/>
          </p:cNvSpPr>
          <p:nvPr/>
        </p:nvSpPr>
        <p:spPr bwMode="auto">
          <a:xfrm>
            <a:off x="2090738" y="5362228"/>
            <a:ext cx="201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</a:t>
            </a:r>
            <a:r>
              <a:rPr kumimoji="1" lang="en-US" altLang="zh-CN" sz="2400">
                <a:solidFill>
                  <a:srgbClr val="FF0000"/>
                </a:solidFill>
              </a:rPr>
              <a:t>H-&gt;next=s;</a:t>
            </a:r>
          </a:p>
        </p:txBody>
      </p:sp>
      <p:sp>
        <p:nvSpPr>
          <p:cNvPr id="91268" name="AutoShape 132"/>
          <p:cNvSpPr>
            <a:spLocks noChangeArrowheads="1"/>
          </p:cNvSpPr>
          <p:nvPr/>
        </p:nvSpPr>
        <p:spPr bwMode="auto">
          <a:xfrm>
            <a:off x="6372225" y="3876328"/>
            <a:ext cx="2232025" cy="1008063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19" name="Group 135"/>
          <p:cNvGrpSpPr>
            <a:grpSpLocks/>
          </p:cNvGrpSpPr>
          <p:nvPr/>
        </p:nvGrpSpPr>
        <p:grpSpPr bwMode="auto">
          <a:xfrm>
            <a:off x="1403350" y="3011141"/>
            <a:ext cx="1822450" cy="830262"/>
            <a:chOff x="884" y="2341"/>
            <a:chExt cx="1148" cy="523"/>
          </a:xfrm>
        </p:grpSpPr>
        <p:grpSp>
          <p:nvGrpSpPr>
            <p:cNvPr id="35871" name="Group 15"/>
            <p:cNvGrpSpPr>
              <a:grpSpLocks/>
            </p:cNvGrpSpPr>
            <p:nvPr/>
          </p:nvGrpSpPr>
          <p:grpSpPr bwMode="auto">
            <a:xfrm>
              <a:off x="884" y="2341"/>
              <a:ext cx="957" cy="277"/>
              <a:chOff x="3061" y="1888"/>
              <a:chExt cx="957" cy="277"/>
            </a:xfrm>
          </p:grpSpPr>
          <p:sp>
            <p:nvSpPr>
              <p:cNvPr id="35873" name="Text Box 16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5874" name="Line 17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5875" name="Group 18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5876" name="Group 19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5878" name="Group 20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5884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5885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5879" name="Freeform 23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0" name="Freeform 24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1" name="Freeform 25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2" name="Freeform 26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5883" name="Freeform 27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5877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sp>
          <p:nvSpPr>
            <p:cNvPr id="35872" name="Text Box 134"/>
            <p:cNvSpPr txBox="1">
              <a:spLocks noChangeArrowheads="1"/>
            </p:cNvSpPr>
            <p:nvPr/>
          </p:nvSpPr>
          <p:spPr bwMode="auto">
            <a:xfrm>
              <a:off x="1111" y="261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初始化空表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4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9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9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 autoUpdateAnimBg="0"/>
      <p:bldP spid="91181" grpId="0" autoUpdateAnimBg="0"/>
      <p:bldP spid="91221" grpId="0" animBg="1" autoUpdateAnimBg="0"/>
      <p:bldP spid="91222" grpId="0" animBg="1"/>
      <p:bldP spid="91223" grpId="0" autoUpdateAnimBg="0"/>
      <p:bldP spid="91224" grpId="0" autoUpdateAnimBg="0"/>
      <p:bldP spid="91260" grpId="0" autoUpdateAnimBg="0"/>
      <p:bldP spid="91261" grpId="0" animBg="1"/>
      <p:bldP spid="91262" grpId="0" animBg="1"/>
      <p:bldP spid="91263" grpId="0" animBg="1" autoUpdateAnimBg="0"/>
      <p:bldP spid="91264" grpId="0" animBg="1"/>
      <p:bldP spid="91265" grpId="0" animBg="1"/>
      <p:bldP spid="91266" grpId="0" autoUpdateAnimBg="0"/>
      <p:bldP spid="91267" grpId="0" autoUpdateAnimBg="0"/>
      <p:bldP spid="91268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109580" name="Text Box 12"/>
          <p:cNvSpPr txBox="1">
            <a:spLocks noChangeArrowheads="1"/>
          </p:cNvSpPr>
          <p:nvPr/>
        </p:nvSpPr>
        <p:spPr bwMode="auto">
          <a:xfrm>
            <a:off x="1043608" y="692696"/>
            <a:ext cx="4824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结点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类型定义</a:t>
            </a: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>
            <a:off x="827584" y="1124744"/>
            <a:ext cx="7843143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002060"/>
                </a:solidFill>
              </a:rPr>
              <a:t>typedef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struct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endParaRPr kumimoji="1" lang="en-US" altLang="zh-CN" dirty="0">
              <a:solidFill>
                <a:srgbClr val="002060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2060"/>
                </a:solidFill>
              </a:rPr>
              <a:t>{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206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2060"/>
                </a:solidFill>
              </a:rPr>
              <a:t>ElemType</a:t>
            </a:r>
            <a:r>
              <a:rPr kumimoji="1" lang="en-US" altLang="zh-CN" dirty="0" smtClean="0">
                <a:solidFill>
                  <a:srgbClr val="002060"/>
                </a:solidFill>
              </a:rPr>
              <a:t> 	data</a:t>
            </a:r>
            <a:r>
              <a:rPr kumimoji="1" lang="en-US" altLang="zh-CN" dirty="0">
                <a:solidFill>
                  <a:srgbClr val="002060"/>
                </a:solidFill>
              </a:rPr>
              <a:t>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206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2060"/>
                </a:solidFill>
              </a:rPr>
              <a:t>struct</a:t>
            </a:r>
            <a:r>
              <a:rPr kumimoji="1" lang="en-US" altLang="zh-CN" dirty="0" smtClean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smtClean="0">
                <a:solidFill>
                  <a:srgbClr val="002060"/>
                </a:solidFill>
              </a:rPr>
              <a:t>	*</a:t>
            </a:r>
            <a:r>
              <a:rPr kumimoji="1" lang="en-US" altLang="zh-CN" dirty="0">
                <a:solidFill>
                  <a:srgbClr val="002060"/>
                </a:solidFill>
              </a:rPr>
              <a:t>next;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002060"/>
                </a:solidFill>
              </a:rPr>
              <a:t>	</a:t>
            </a:r>
            <a:r>
              <a:rPr kumimoji="1" lang="en-US" altLang="zh-CN" dirty="0" err="1" smtClean="0">
                <a:solidFill>
                  <a:srgbClr val="002060"/>
                </a:solidFill>
              </a:rPr>
              <a:t>struct</a:t>
            </a:r>
            <a:r>
              <a:rPr kumimoji="1" lang="en-US" altLang="zh-CN" dirty="0" smtClean="0">
                <a:solidFill>
                  <a:srgbClr val="002060"/>
                </a:solidFill>
              </a:rPr>
              <a:t> 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r>
              <a:rPr kumimoji="1" lang="en-US" altLang="zh-CN" dirty="0">
                <a:solidFill>
                  <a:srgbClr val="002060"/>
                </a:solidFill>
              </a:rPr>
              <a:t> </a:t>
            </a:r>
            <a:r>
              <a:rPr kumimoji="1" lang="en-US" altLang="zh-CN" dirty="0" smtClean="0">
                <a:solidFill>
                  <a:srgbClr val="002060"/>
                </a:solidFill>
              </a:rPr>
              <a:t>	*</a:t>
            </a:r>
            <a:r>
              <a:rPr kumimoji="1" lang="en-US" altLang="zh-CN" dirty="0">
                <a:solidFill>
                  <a:srgbClr val="002060"/>
                </a:solidFill>
              </a:rPr>
              <a:t>prior;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2060"/>
                </a:solidFill>
              </a:rPr>
              <a:t>}</a:t>
            </a:r>
            <a:r>
              <a:rPr kumimoji="1" lang="en-US" altLang="zh-CN" dirty="0" err="1">
                <a:solidFill>
                  <a:srgbClr val="002060"/>
                </a:solidFill>
              </a:rPr>
              <a:t>DNode</a:t>
            </a:r>
            <a:r>
              <a:rPr kumimoji="1" lang="en-US" altLang="zh-CN" dirty="0">
                <a:solidFill>
                  <a:srgbClr val="002060"/>
                </a:solidFill>
              </a:rPr>
              <a:t>,*</a:t>
            </a:r>
            <a:r>
              <a:rPr kumimoji="1" lang="en-US" altLang="zh-CN" dirty="0" err="1">
                <a:solidFill>
                  <a:srgbClr val="002060"/>
                </a:solidFill>
              </a:rPr>
              <a:t>DLinkList</a:t>
            </a:r>
            <a:r>
              <a:rPr kumimoji="1" lang="en-US" altLang="zh-CN" dirty="0">
                <a:solidFill>
                  <a:srgbClr val="002060"/>
                </a:solidFill>
              </a:rPr>
              <a:t>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rgbClr val="002060"/>
              </a:solidFill>
            </a:endParaRPr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3637906" y="4077072"/>
            <a:ext cx="3095625" cy="944562"/>
            <a:chOff x="2245" y="2563"/>
            <a:chExt cx="1950" cy="595"/>
          </a:xfrm>
        </p:grpSpPr>
        <p:grpSp>
          <p:nvGrpSpPr>
            <p:cNvPr id="58" name="Group 5"/>
            <p:cNvGrpSpPr>
              <a:grpSpLocks/>
            </p:cNvGrpSpPr>
            <p:nvPr/>
          </p:nvGrpSpPr>
          <p:grpSpPr bwMode="auto">
            <a:xfrm>
              <a:off x="2609" y="2563"/>
              <a:ext cx="1356" cy="272"/>
              <a:chOff x="2715" y="1200"/>
              <a:chExt cx="1356" cy="272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3168" y="1200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solidFill>
                      <a:srgbClr val="002060"/>
                    </a:solidFill>
                  </a:rPr>
                  <a:t>data</a:t>
                </a:r>
              </a:p>
            </p:txBody>
          </p: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3618" y="1200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>
                    <a:solidFill>
                      <a:srgbClr val="002060"/>
                    </a:solidFill>
                  </a:rPr>
                  <a:t>next</a:t>
                </a:r>
              </a:p>
            </p:txBody>
          </p:sp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2715" y="1200"/>
                <a:ext cx="453" cy="27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b="1" dirty="0">
                    <a:solidFill>
                      <a:srgbClr val="002060"/>
                    </a:solidFill>
                  </a:rPr>
                  <a:t>prior</a:t>
                </a:r>
              </a:p>
            </p:txBody>
          </p:sp>
        </p:grpSp>
        <p:sp>
          <p:nvSpPr>
            <p:cNvPr id="59" name="Rectangle 9"/>
            <p:cNvSpPr>
              <a:spLocks noChangeArrowheads="1"/>
            </p:cNvSpPr>
            <p:nvPr/>
          </p:nvSpPr>
          <p:spPr bwMode="auto">
            <a:xfrm>
              <a:off x="2245" y="2948"/>
              <a:ext cx="195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 dirty="0" smtClean="0">
                  <a:solidFill>
                    <a:srgbClr val="002060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kumimoji="1" lang="en-US" altLang="zh-CN" sz="2000" b="1" dirty="0" smtClean="0">
                  <a:solidFill>
                    <a:srgbClr val="002060"/>
                  </a:solidFill>
                  <a:ea typeface="楷体_GB2312" pitchFamily="49" charset="-122"/>
                </a:rPr>
                <a:t>    </a:t>
              </a:r>
              <a:r>
                <a:rPr kumimoji="1" lang="zh-CN" altLang="en-US" sz="2000" b="1" dirty="0">
                  <a:solidFill>
                    <a:srgbClr val="002060"/>
                  </a:solidFill>
                  <a:latin typeface="楷体_GB2312" pitchFamily="49" charset="-122"/>
                  <a:ea typeface="楷体_GB2312" pitchFamily="49" charset="-122"/>
                </a:rPr>
                <a:t>双向链表结点形式</a:t>
              </a: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743272" y="4877172"/>
            <a:ext cx="8077200" cy="1350962"/>
            <a:chOff x="384" y="2989"/>
            <a:chExt cx="5088" cy="851"/>
          </a:xfrm>
        </p:grpSpPr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4176" y="3229"/>
              <a:ext cx="40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2060"/>
                  </a:solidFill>
                  <a:cs typeface="Times New Roman" pitchFamily="18" charset="0"/>
                </a:rPr>
                <a:t>……</a:t>
              </a:r>
              <a:endParaRPr kumimoji="1" lang="en-US" altLang="zh-CN" sz="2400" b="1">
                <a:solidFill>
                  <a:srgbClr val="002060"/>
                </a:solidFill>
              </a:endParaRPr>
            </a:p>
          </p:txBody>
        </p: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384" y="2989"/>
              <a:ext cx="5088" cy="851"/>
              <a:chOff x="384" y="2784"/>
              <a:chExt cx="5088" cy="851"/>
            </a:xfrm>
          </p:grpSpPr>
          <p:grpSp>
            <p:nvGrpSpPr>
              <p:cNvPr id="23" name="Group 14"/>
              <p:cNvGrpSpPr>
                <a:grpSpLocks/>
              </p:cNvGrpSpPr>
              <p:nvPr/>
            </p:nvGrpSpPr>
            <p:grpSpPr bwMode="auto">
              <a:xfrm>
                <a:off x="1554" y="2832"/>
                <a:ext cx="3918" cy="803"/>
                <a:chOff x="1680" y="2832"/>
                <a:chExt cx="3918" cy="803"/>
              </a:xfrm>
            </p:grpSpPr>
            <p:sp>
              <p:nvSpPr>
                <p:cNvPr id="31" name="Rectangle 15"/>
                <p:cNvSpPr>
                  <a:spLocks noChangeArrowheads="1"/>
                </p:cNvSpPr>
                <p:nvPr/>
              </p:nvSpPr>
              <p:spPr bwMode="auto">
                <a:xfrm>
                  <a:off x="3325" y="3408"/>
                  <a:ext cx="1043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002060"/>
                      </a:solidFill>
                    </a:rPr>
                    <a:t>非空双向链表</a:t>
                  </a:r>
                </a:p>
              </p:txBody>
            </p:sp>
            <p:grpSp>
              <p:nvGrpSpPr>
                <p:cNvPr id="32" name="Group 16"/>
                <p:cNvGrpSpPr>
                  <a:grpSpLocks/>
                </p:cNvGrpSpPr>
                <p:nvPr/>
              </p:nvGrpSpPr>
              <p:grpSpPr bwMode="auto">
                <a:xfrm>
                  <a:off x="1680" y="2832"/>
                  <a:ext cx="3918" cy="458"/>
                  <a:chOff x="1680" y="2832"/>
                  <a:chExt cx="3918" cy="458"/>
                </a:xfrm>
              </p:grpSpPr>
              <p:grpSp>
                <p:nvGrpSpPr>
                  <p:cNvPr id="33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1680" y="2832"/>
                    <a:ext cx="708" cy="458"/>
                    <a:chOff x="1680" y="2832"/>
                    <a:chExt cx="708" cy="458"/>
                  </a:xfrm>
                </p:grpSpPr>
                <p:sp>
                  <p:nvSpPr>
                    <p:cNvPr id="54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832"/>
                      <a:ext cx="408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 dirty="0" smtClean="0">
                          <a:solidFill>
                            <a:srgbClr val="002060"/>
                          </a:solidFill>
                        </a:rPr>
                        <a:t>h</a:t>
                      </a:r>
                      <a:endParaRPr kumimoji="1" lang="en-US" altLang="zh-CN" sz="2400" b="1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5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9" y="3063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6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 b="1" dirty="0">
                          <a:solidFill>
                            <a:srgbClr val="FF0000"/>
                          </a:solidFill>
                        </a:rPr>
                        <a:t>⋀</a:t>
                      </a:r>
                    </a:p>
                  </p:txBody>
                </p:sp>
                <p:sp>
                  <p:nvSpPr>
                    <p:cNvPr id="57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29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34" name="Group 22"/>
                  <p:cNvGrpSpPr>
                    <a:grpSpLocks/>
                  </p:cNvGrpSpPr>
                  <p:nvPr/>
                </p:nvGrpSpPr>
                <p:grpSpPr bwMode="auto">
                  <a:xfrm>
                    <a:off x="3411" y="3063"/>
                    <a:ext cx="708" cy="227"/>
                    <a:chOff x="3411" y="3063"/>
                    <a:chExt cx="708" cy="227"/>
                  </a:xfrm>
                </p:grpSpPr>
                <p:sp>
                  <p:nvSpPr>
                    <p:cNvPr id="5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0" y="3063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kumimoji="1" lang="en-US" altLang="zh-CN" sz="2400" b="1" baseline="-2500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5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11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60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35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2541" y="3063"/>
                    <a:ext cx="708" cy="227"/>
                    <a:chOff x="2550" y="3063"/>
                    <a:chExt cx="708" cy="227"/>
                  </a:xfrm>
                </p:grpSpPr>
                <p:sp>
                  <p:nvSpPr>
                    <p:cNvPr id="48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9" y="3063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kumimoji="1" lang="en-US" altLang="zh-CN" sz="2400" b="1" baseline="-2500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49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50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50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99" y="3063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</p:grpSp>
              <p:grpSp>
                <p:nvGrpSpPr>
                  <p:cNvPr id="3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4899" y="3060"/>
                    <a:ext cx="699" cy="227"/>
                    <a:chOff x="4899" y="3060"/>
                    <a:chExt cx="699" cy="227"/>
                  </a:xfrm>
                </p:grpSpPr>
                <p:sp>
                  <p:nvSpPr>
                    <p:cNvPr id="45" name="Rectangle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58" y="3060"/>
                      <a:ext cx="385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2400" b="1">
                          <a:solidFill>
                            <a:srgbClr val="002060"/>
                          </a:solidFill>
                        </a:rPr>
                        <a:t>a</a:t>
                      </a:r>
                      <a:r>
                        <a:rPr kumimoji="1" lang="en-US" altLang="zh-CN" sz="2400" b="1" baseline="-25000">
                          <a:solidFill>
                            <a:srgbClr val="002060"/>
                          </a:solidFill>
                        </a:rPr>
                        <a:t>n</a:t>
                      </a:r>
                    </a:p>
                  </p:txBody>
                </p:sp>
                <p:sp>
                  <p:nvSpPr>
                    <p:cNvPr id="46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99" y="3060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47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39" y="3060"/>
                      <a:ext cx="159" cy="22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zh-CN" altLang="en-US" sz="2400" b="1" dirty="0">
                          <a:solidFill>
                            <a:srgbClr val="FF0000"/>
                          </a:solidFill>
                        </a:rPr>
                        <a:t>⋀</a:t>
                      </a:r>
                    </a:p>
                  </p:txBody>
                </p:sp>
              </p:grpSp>
              <p:sp>
                <p:nvSpPr>
                  <p:cNvPr id="3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41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3198" y="3138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9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071" y="3114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0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686" y="3138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1" name="Line 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64" y="3225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2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137" y="3243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3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00" y="3225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4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61" y="3216"/>
                    <a:ext cx="20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  <p:grpSp>
            <p:nvGrpSpPr>
              <p:cNvPr id="24" name="Group 42"/>
              <p:cNvGrpSpPr>
                <a:grpSpLocks/>
              </p:cNvGrpSpPr>
              <p:nvPr/>
            </p:nvGrpSpPr>
            <p:grpSpPr bwMode="auto">
              <a:xfrm>
                <a:off x="384" y="2784"/>
                <a:ext cx="912" cy="808"/>
                <a:chOff x="379" y="2923"/>
                <a:chExt cx="912" cy="808"/>
              </a:xfrm>
            </p:grpSpPr>
            <p:sp>
              <p:nvSpPr>
                <p:cNvPr id="25" name="Rectangle 43"/>
                <p:cNvSpPr>
                  <a:spLocks noChangeArrowheads="1"/>
                </p:cNvSpPr>
                <p:nvPr/>
              </p:nvSpPr>
              <p:spPr bwMode="auto">
                <a:xfrm>
                  <a:off x="384" y="3504"/>
                  <a:ext cx="907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2000" b="1">
                      <a:solidFill>
                        <a:srgbClr val="002060"/>
                      </a:solidFill>
                    </a:rPr>
                    <a:t>空双向链表</a:t>
                  </a:r>
                </a:p>
              </p:txBody>
            </p:sp>
            <p:grpSp>
              <p:nvGrpSpPr>
                <p:cNvPr id="26" name="Group 44"/>
                <p:cNvGrpSpPr>
                  <a:grpSpLocks/>
                </p:cNvGrpSpPr>
                <p:nvPr/>
              </p:nvGrpSpPr>
              <p:grpSpPr bwMode="auto">
                <a:xfrm>
                  <a:off x="379" y="2923"/>
                  <a:ext cx="773" cy="485"/>
                  <a:chOff x="379" y="2923"/>
                  <a:chExt cx="773" cy="485"/>
                </a:xfrm>
              </p:grpSpPr>
              <p:sp>
                <p:nvSpPr>
                  <p:cNvPr id="2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2923"/>
                    <a:ext cx="431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400" b="1" dirty="0" smtClean="0">
                        <a:solidFill>
                          <a:srgbClr val="002060"/>
                        </a:solidFill>
                      </a:rPr>
                      <a:t>h</a:t>
                    </a:r>
                    <a:endParaRPr kumimoji="1" lang="en-US" altLang="zh-CN" sz="2400" b="1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2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79" y="3181"/>
                    <a:ext cx="227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002060"/>
                        </a:solidFill>
                      </a:rPr>
                      <a:t>⋀</a:t>
                    </a:r>
                  </a:p>
                </p:txBody>
              </p:sp>
              <p:sp>
                <p:nvSpPr>
                  <p:cNvPr id="2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604" y="3181"/>
                    <a:ext cx="317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925" y="3180"/>
                    <a:ext cx="227" cy="22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b="1">
                        <a:solidFill>
                          <a:srgbClr val="002060"/>
                        </a:solidFill>
                      </a:rPr>
                      <a:t>⋀</a:t>
                    </a:r>
                  </a:p>
                </p:txBody>
              </p:sp>
            </p:grpSp>
          </p:grpSp>
        </p:grpSp>
      </p:grpSp>
      <p:sp>
        <p:nvSpPr>
          <p:cNvPr id="20" name="Rectangle 49"/>
          <p:cNvSpPr>
            <a:spLocks noChangeArrowheads="1"/>
          </p:cNvSpPr>
          <p:nvPr/>
        </p:nvSpPr>
        <p:spPr bwMode="auto">
          <a:xfrm>
            <a:off x="2257747" y="6261472"/>
            <a:ext cx="465455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图</a:t>
            </a:r>
            <a:r>
              <a:rPr kumimoji="1" lang="en-US" altLang="zh-CN" sz="2000" b="1" dirty="0" smtClean="0">
                <a:solidFill>
                  <a:srgbClr val="002060"/>
                </a:solidFill>
                <a:ea typeface="楷体_GB2312" pitchFamily="49" charset="-122"/>
              </a:rPr>
              <a:t>   </a:t>
            </a:r>
            <a:r>
              <a:rPr kumimoji="1" lang="zh-CN" altLang="en-US" sz="2000" b="1" dirty="0">
                <a:solidFill>
                  <a:srgbClr val="002060"/>
                </a:solidFill>
                <a:latin typeface="楷体_GB2312" pitchFamily="49" charset="-122"/>
                <a:ea typeface="楷体_GB2312" pitchFamily="49" charset="-122"/>
              </a:rPr>
              <a:t>带头结点的双向链表形式</a:t>
            </a:r>
          </a:p>
        </p:txBody>
      </p:sp>
    </p:spTree>
    <p:extLst>
      <p:ext uri="{BB962C8B-B14F-4D97-AF65-F5344CB8AC3E}">
        <p14:creationId xmlns:p14="http://schemas.microsoft.com/office/powerpoint/2010/main" val="413677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0" grpId="0" autoUpdateAnimBg="0"/>
      <p:bldP spid="109581" grpId="0" autoUpdateAnimBg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/>
          </p:nvPr>
        </p:nvSpPr>
        <p:spPr>
          <a:xfrm>
            <a:off x="899592" y="836712"/>
            <a:ext cx="7848872" cy="2880320"/>
          </a:xfrm>
          <a:noFill/>
          <a:ln/>
        </p:spPr>
        <p:txBody>
          <a:bodyPr/>
          <a:lstStyle/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/>
              <a:t>        双向链表结构</a:t>
            </a:r>
            <a:r>
              <a:rPr lang="zh-CN" altLang="en-US" sz="2400" b="1" dirty="0">
                <a:solidFill>
                  <a:srgbClr val="FF0000"/>
                </a:solidFill>
              </a:rPr>
              <a:t>具有对称性</a:t>
            </a:r>
            <a:r>
              <a:rPr lang="zh-CN" altLang="en-US" sz="2400" b="1" dirty="0"/>
              <a:t>，设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指向双向链表中的某一结点，则其对称性可用下式描述：</a:t>
            </a:r>
          </a:p>
          <a:p>
            <a:pPr marL="723900" lvl="1" indent="0">
              <a:lnSpc>
                <a:spcPct val="110000"/>
              </a:lnSpc>
              <a:buFontTx/>
              <a:buNone/>
            </a:pPr>
            <a:endParaRPr lang="en-US" altLang="zh-CN" b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marL="723900" lvl="1" indent="0">
              <a:lnSpc>
                <a:spcPct val="110000"/>
              </a:lnSpc>
              <a:buFontTx/>
              <a:buNone/>
            </a:pPr>
            <a:r>
              <a:rPr lang="en-US" altLang="zh-CN" sz="3200" b="1" dirty="0" smtClean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3200" b="1" dirty="0">
                <a:solidFill>
                  <a:schemeClr val="accent5">
                    <a:lumMod val="25000"/>
                  </a:schemeClr>
                </a:solidFill>
              </a:rPr>
              <a:t>p-&gt;prior)-&gt;next=p=(p-&gt;next)-&gt;prior </a:t>
            </a:r>
          </a:p>
          <a:p>
            <a:pPr marL="0" indent="0">
              <a:lnSpc>
                <a:spcPct val="110000"/>
              </a:lnSpc>
              <a:buFont typeface="Wingdings" pitchFamily="2" charset="2"/>
              <a:buNone/>
            </a:pPr>
            <a:endParaRPr lang="en-US" altLang="zh-CN" sz="2400" b="1" dirty="0" smtClean="0"/>
          </a:p>
        </p:txBody>
      </p:sp>
      <p:grpSp>
        <p:nvGrpSpPr>
          <p:cNvPr id="72" name="Group 16"/>
          <p:cNvGrpSpPr>
            <a:grpSpLocks/>
          </p:cNvGrpSpPr>
          <p:nvPr/>
        </p:nvGrpSpPr>
        <p:grpSpPr bwMode="auto">
          <a:xfrm>
            <a:off x="1763575" y="5035249"/>
            <a:ext cx="6135856" cy="481983"/>
            <a:chOff x="2334" y="3060"/>
            <a:chExt cx="2928" cy="230"/>
          </a:xfrm>
        </p:grpSpPr>
        <p:grpSp>
          <p:nvGrpSpPr>
            <p:cNvPr id="74" name="Group 22"/>
            <p:cNvGrpSpPr>
              <a:grpSpLocks/>
            </p:cNvGrpSpPr>
            <p:nvPr/>
          </p:nvGrpSpPr>
          <p:grpSpPr bwMode="auto">
            <a:xfrm>
              <a:off x="3411" y="3063"/>
              <a:ext cx="708" cy="227"/>
              <a:chOff x="3411" y="3063"/>
              <a:chExt cx="708" cy="227"/>
            </a:xfrm>
          </p:grpSpPr>
          <p:sp>
            <p:nvSpPr>
              <p:cNvPr id="91" name="Rectangle 23"/>
              <p:cNvSpPr>
                <a:spLocks noChangeArrowheads="1"/>
              </p:cNvSpPr>
              <p:nvPr/>
            </p:nvSpPr>
            <p:spPr bwMode="auto">
              <a:xfrm>
                <a:off x="3570" y="3063"/>
                <a:ext cx="38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err="1" smtClean="0">
                    <a:solidFill>
                      <a:srgbClr val="E1EBF7">
                        <a:lumMod val="25000"/>
                      </a:srgbClr>
                    </a:solidFill>
                  </a:rPr>
                  <a:t>a</a:t>
                </a:r>
                <a:r>
                  <a:rPr kumimoji="1" lang="en-US" altLang="zh-CN" sz="2800" b="1" baseline="-25000" dirty="0" err="1" smtClean="0">
                    <a:solidFill>
                      <a:srgbClr val="E1EBF7">
                        <a:lumMod val="25000"/>
                      </a:srgbClr>
                    </a:solidFill>
                  </a:rPr>
                  <a:t>i</a:t>
                </a:r>
                <a:endParaRPr kumimoji="1" lang="en-US" altLang="zh-CN" sz="2800" b="1" baseline="-25000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92" name="Rectangle 24"/>
              <p:cNvSpPr>
                <a:spLocks noChangeArrowheads="1"/>
              </p:cNvSpPr>
              <p:nvPr/>
            </p:nvSpPr>
            <p:spPr bwMode="auto">
              <a:xfrm>
                <a:off x="3411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93" name="Rectangle 25"/>
              <p:cNvSpPr>
                <a:spLocks noChangeArrowheads="1"/>
              </p:cNvSpPr>
              <p:nvPr/>
            </p:nvSpPr>
            <p:spPr bwMode="auto">
              <a:xfrm>
                <a:off x="3960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</p:grpSp>
        <p:grpSp>
          <p:nvGrpSpPr>
            <p:cNvPr id="75" name="Group 26"/>
            <p:cNvGrpSpPr>
              <a:grpSpLocks/>
            </p:cNvGrpSpPr>
            <p:nvPr/>
          </p:nvGrpSpPr>
          <p:grpSpPr bwMode="auto">
            <a:xfrm>
              <a:off x="2541" y="3063"/>
              <a:ext cx="708" cy="227"/>
              <a:chOff x="2550" y="3063"/>
              <a:chExt cx="708" cy="227"/>
            </a:xfrm>
          </p:grpSpPr>
          <p:sp>
            <p:nvSpPr>
              <p:cNvPr id="88" name="Rectangle 27"/>
              <p:cNvSpPr>
                <a:spLocks noChangeArrowheads="1"/>
              </p:cNvSpPr>
              <p:nvPr/>
            </p:nvSpPr>
            <p:spPr bwMode="auto">
              <a:xfrm>
                <a:off x="2709" y="3063"/>
                <a:ext cx="38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E1EBF7">
                        <a:lumMod val="25000"/>
                      </a:srgbClr>
                    </a:solidFill>
                  </a:rPr>
                  <a:t>a</a:t>
                </a:r>
                <a:r>
                  <a:rPr kumimoji="1" lang="en-US" altLang="zh-CN" sz="2800" b="1" baseline="-25000" dirty="0" smtClean="0">
                    <a:solidFill>
                      <a:srgbClr val="E1EBF7">
                        <a:lumMod val="25000"/>
                      </a:srgbClr>
                    </a:solidFill>
                  </a:rPr>
                  <a:t>i-1</a:t>
                </a:r>
                <a:endParaRPr kumimoji="1" lang="en-US" altLang="zh-CN" sz="2800" b="1" baseline="-25000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89" name="Rectangle 28"/>
              <p:cNvSpPr>
                <a:spLocks noChangeArrowheads="1"/>
              </p:cNvSpPr>
              <p:nvPr/>
            </p:nvSpPr>
            <p:spPr bwMode="auto">
              <a:xfrm>
                <a:off x="2550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90" name="Rectangle 29"/>
              <p:cNvSpPr>
                <a:spLocks noChangeArrowheads="1"/>
              </p:cNvSpPr>
              <p:nvPr/>
            </p:nvSpPr>
            <p:spPr bwMode="auto">
              <a:xfrm>
                <a:off x="3099" y="3063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</p:grpSp>
        <p:grpSp>
          <p:nvGrpSpPr>
            <p:cNvPr id="76" name="Group 30"/>
            <p:cNvGrpSpPr>
              <a:grpSpLocks/>
            </p:cNvGrpSpPr>
            <p:nvPr/>
          </p:nvGrpSpPr>
          <p:grpSpPr bwMode="auto">
            <a:xfrm>
              <a:off x="4314" y="3060"/>
              <a:ext cx="699" cy="227"/>
              <a:chOff x="4314" y="3060"/>
              <a:chExt cx="699" cy="227"/>
            </a:xfrm>
          </p:grpSpPr>
          <p:sp>
            <p:nvSpPr>
              <p:cNvPr id="85" name="Rectangle 31"/>
              <p:cNvSpPr>
                <a:spLocks noChangeArrowheads="1"/>
              </p:cNvSpPr>
              <p:nvPr/>
            </p:nvSpPr>
            <p:spPr bwMode="auto">
              <a:xfrm>
                <a:off x="4473" y="3060"/>
                <a:ext cx="385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800" b="1" dirty="0" smtClean="0">
                    <a:solidFill>
                      <a:srgbClr val="E1EBF7">
                        <a:lumMod val="25000"/>
                      </a:srgbClr>
                    </a:solidFill>
                  </a:rPr>
                  <a:t>a</a:t>
                </a:r>
                <a:r>
                  <a:rPr kumimoji="1" lang="en-US" altLang="zh-CN" sz="2800" b="1" baseline="-25000" dirty="0" smtClean="0">
                    <a:solidFill>
                      <a:srgbClr val="E1EBF7">
                        <a:lumMod val="25000"/>
                      </a:srgbClr>
                    </a:solidFill>
                  </a:rPr>
                  <a:t>i+1</a:t>
                </a:r>
                <a:endParaRPr kumimoji="1" lang="en-US" altLang="zh-CN" sz="2800" b="1" baseline="-25000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86" name="Rectangle 32"/>
              <p:cNvSpPr>
                <a:spLocks noChangeArrowheads="1"/>
              </p:cNvSpPr>
              <p:nvPr/>
            </p:nvSpPr>
            <p:spPr bwMode="auto">
              <a:xfrm>
                <a:off x="4314" y="3060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  <p:sp>
            <p:nvSpPr>
              <p:cNvPr id="87" name="Rectangle 33"/>
              <p:cNvSpPr>
                <a:spLocks noChangeArrowheads="1"/>
              </p:cNvSpPr>
              <p:nvPr/>
            </p:nvSpPr>
            <p:spPr bwMode="auto">
              <a:xfrm>
                <a:off x="4854" y="3060"/>
                <a:ext cx="159" cy="22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 dirty="0">
                  <a:solidFill>
                    <a:srgbClr val="E1EBF7">
                      <a:lumMod val="25000"/>
                    </a:srgbClr>
                  </a:solidFill>
                </a:endParaRPr>
              </a:p>
            </p:txBody>
          </p:sp>
        </p:grpSp>
        <p:sp>
          <p:nvSpPr>
            <p:cNvPr id="77" name="Line 34"/>
            <p:cNvSpPr>
              <a:spLocks noChangeShapeType="1"/>
            </p:cNvSpPr>
            <p:nvPr/>
          </p:nvSpPr>
          <p:spPr bwMode="auto">
            <a:xfrm>
              <a:off x="2334" y="3141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78" name="Line 35"/>
            <p:cNvSpPr>
              <a:spLocks noChangeShapeType="1"/>
            </p:cNvSpPr>
            <p:nvPr/>
          </p:nvSpPr>
          <p:spPr bwMode="auto">
            <a:xfrm>
              <a:off x="3198" y="313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79" name="Line 36"/>
            <p:cNvSpPr>
              <a:spLocks noChangeShapeType="1"/>
            </p:cNvSpPr>
            <p:nvPr/>
          </p:nvSpPr>
          <p:spPr bwMode="auto">
            <a:xfrm>
              <a:off x="4071" y="3114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81" name="Line 38"/>
            <p:cNvSpPr>
              <a:spLocks noChangeShapeType="1"/>
            </p:cNvSpPr>
            <p:nvPr/>
          </p:nvSpPr>
          <p:spPr bwMode="auto">
            <a:xfrm flipH="1">
              <a:off x="3264" y="3225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82" name="Line 39"/>
            <p:cNvSpPr>
              <a:spLocks noChangeShapeType="1"/>
            </p:cNvSpPr>
            <p:nvPr/>
          </p:nvSpPr>
          <p:spPr bwMode="auto">
            <a:xfrm flipH="1">
              <a:off x="4137" y="3243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 flipH="1">
              <a:off x="2400" y="3225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98" name="Line 34"/>
            <p:cNvSpPr>
              <a:spLocks noChangeShapeType="1"/>
            </p:cNvSpPr>
            <p:nvPr/>
          </p:nvSpPr>
          <p:spPr bwMode="auto">
            <a:xfrm>
              <a:off x="4992" y="3148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  <p:sp>
          <p:nvSpPr>
            <p:cNvPr id="99" name="Line 40"/>
            <p:cNvSpPr>
              <a:spLocks noChangeShapeType="1"/>
            </p:cNvSpPr>
            <p:nvPr/>
          </p:nvSpPr>
          <p:spPr bwMode="auto">
            <a:xfrm flipH="1">
              <a:off x="5058" y="3232"/>
              <a:ext cx="2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E1EBF7">
                    <a:lumMod val="25000"/>
                  </a:srgbClr>
                </a:solidFill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>
            <a:off x="4644008" y="4581128"/>
            <a:ext cx="0" cy="454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353711" y="4149080"/>
            <a:ext cx="57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E1EBF7">
                    <a:lumMod val="25000"/>
                  </a:srgbClr>
                </a:solidFill>
              </a:rPr>
              <a:t> p</a:t>
            </a:r>
            <a:endParaRPr kumimoji="1" lang="zh-CN" altLang="en-US" sz="2400" b="1" dirty="0">
              <a:solidFill>
                <a:srgbClr val="E1EBF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9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828675" y="620688"/>
            <a:ext cx="280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建立双链表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623664" y="1268934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尾插法建表（向后插入法）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86200" y="3284538"/>
            <a:ext cx="1125538" cy="833437"/>
            <a:chOff x="2539" y="2387"/>
            <a:chExt cx="709" cy="525"/>
          </a:xfrm>
        </p:grpSpPr>
        <p:sp>
          <p:nvSpPr>
            <p:cNvPr id="33895" name="Text Box 26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96" name="Line 27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97" name="Group 28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98" name="Text Box 2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99" name="Freeform 3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900" name="Text Box 3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075238" y="3500438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700333" y="4645025"/>
            <a:ext cx="1878010" cy="439738"/>
            <a:chOff x="2835" y="1888"/>
            <a:chExt cx="1183" cy="277"/>
          </a:xfrm>
        </p:grpSpPr>
        <p:sp>
          <p:nvSpPr>
            <p:cNvPr id="33882" name="Text Box 34"/>
            <p:cNvSpPr txBox="1">
              <a:spLocks noChangeArrowheads="1"/>
            </p:cNvSpPr>
            <p:nvPr/>
          </p:nvSpPr>
          <p:spPr bwMode="auto">
            <a:xfrm>
              <a:off x="2835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/>
                <a:t>H</a:t>
              </a:r>
            </a:p>
          </p:txBody>
        </p:sp>
        <p:sp>
          <p:nvSpPr>
            <p:cNvPr id="33883" name="Line 35"/>
            <p:cNvSpPr>
              <a:spLocks noChangeShapeType="1"/>
            </p:cNvSpPr>
            <p:nvPr/>
          </p:nvSpPr>
          <p:spPr bwMode="auto">
            <a:xfrm>
              <a:off x="3062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84" name="Group 36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3885" name="Group 37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3887" name="Group 3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389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389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88" name="Freeform 4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89" name="Freeform 4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0" name="Freeform 4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1" name="Freeform 4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2" name="Freeform 4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3886" name="Text Box 46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030638" y="4219575"/>
            <a:ext cx="1125538" cy="833438"/>
            <a:chOff x="2539" y="2387"/>
            <a:chExt cx="709" cy="525"/>
          </a:xfrm>
        </p:grpSpPr>
        <p:sp>
          <p:nvSpPr>
            <p:cNvPr id="33876" name="Text Box 48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7" name="Line 49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8" name="Group 50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79" name="Text Box 51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80" name="Freeform 52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81" name="Text Box 53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4262" name="Text Box 54"/>
          <p:cNvSpPr txBox="1">
            <a:spLocks noChangeArrowheads="1"/>
          </p:cNvSpPr>
          <p:nvPr/>
        </p:nvSpPr>
        <p:spPr bwMode="auto">
          <a:xfrm>
            <a:off x="4259263" y="4675188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4499794" y="4725144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4264" name="Text Box 56"/>
          <p:cNvSpPr txBox="1">
            <a:spLocks noChangeArrowheads="1"/>
          </p:cNvSpPr>
          <p:nvPr/>
        </p:nvSpPr>
        <p:spPr bwMode="auto">
          <a:xfrm>
            <a:off x="539750" y="4613275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39750" y="557688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694152" y="5699134"/>
            <a:ext cx="1011240" cy="933452"/>
            <a:chOff x="2787" y="3972"/>
            <a:chExt cx="637" cy="588"/>
          </a:xfrm>
        </p:grpSpPr>
        <p:sp>
          <p:nvSpPr>
            <p:cNvPr id="33870" name="Text Box 80"/>
            <p:cNvSpPr txBox="1">
              <a:spLocks noChangeArrowheads="1"/>
            </p:cNvSpPr>
            <p:nvPr/>
          </p:nvSpPr>
          <p:spPr bwMode="auto">
            <a:xfrm>
              <a:off x="2787" y="431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/>
                <a:t>s</a:t>
              </a:r>
            </a:p>
          </p:txBody>
        </p:sp>
        <p:sp>
          <p:nvSpPr>
            <p:cNvPr id="33871" name="Line 81"/>
            <p:cNvSpPr>
              <a:spLocks noChangeShapeType="1"/>
            </p:cNvSpPr>
            <p:nvPr/>
          </p:nvSpPr>
          <p:spPr bwMode="auto">
            <a:xfrm flipV="1">
              <a:off x="2983" y="4230"/>
              <a:ext cx="127" cy="22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2" name="Group 82"/>
            <p:cNvGrpSpPr>
              <a:grpSpLocks/>
            </p:cNvGrpSpPr>
            <p:nvPr/>
          </p:nvGrpSpPr>
          <p:grpSpPr bwMode="auto">
            <a:xfrm>
              <a:off x="2992" y="3972"/>
              <a:ext cx="432" cy="257"/>
              <a:chOff x="2697" y="2683"/>
              <a:chExt cx="432" cy="257"/>
            </a:xfrm>
          </p:grpSpPr>
          <p:sp>
            <p:nvSpPr>
              <p:cNvPr id="33873" name="Text Box 83"/>
              <p:cNvSpPr txBox="1">
                <a:spLocks noChangeArrowheads="1"/>
              </p:cNvSpPr>
              <p:nvPr/>
            </p:nvSpPr>
            <p:spPr bwMode="auto">
              <a:xfrm>
                <a:off x="2697" y="268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3874" name="Freeform 84"/>
              <p:cNvSpPr>
                <a:spLocks/>
              </p:cNvSpPr>
              <p:nvPr/>
            </p:nvSpPr>
            <p:spPr bwMode="auto">
              <a:xfrm>
                <a:off x="2873" y="2683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75" name="Text Box 85"/>
              <p:cNvSpPr txBox="1">
                <a:spLocks noChangeArrowheads="1"/>
              </p:cNvSpPr>
              <p:nvPr/>
            </p:nvSpPr>
            <p:spPr bwMode="auto">
              <a:xfrm>
                <a:off x="2852" y="2690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/>
                  <a:t>∧</a:t>
                </a:r>
              </a:p>
            </p:txBody>
          </p:sp>
        </p:grpSp>
      </p:grpSp>
      <p:sp>
        <p:nvSpPr>
          <p:cNvPr id="33868" name="Text Box 87"/>
          <p:cNvSpPr txBox="1">
            <a:spLocks noChangeArrowheads="1"/>
          </p:cNvSpPr>
          <p:nvPr/>
        </p:nvSpPr>
        <p:spPr bwMode="auto">
          <a:xfrm>
            <a:off x="826164" y="2369820"/>
            <a:ext cx="7797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思路</a:t>
            </a:r>
            <a:r>
              <a:rPr kumimoji="1" lang="zh-CN" altLang="en-US" sz="2400" dirty="0" smtClean="0"/>
              <a:t>：</a:t>
            </a:r>
            <a:r>
              <a:rPr kumimoji="1" lang="zh-CN" altLang="en-US" sz="2400" dirty="0"/>
              <a:t>增加一个</a:t>
            </a:r>
            <a:r>
              <a:rPr kumimoji="1" lang="zh-CN" altLang="en-US" sz="2400" dirty="0">
                <a:solidFill>
                  <a:srgbClr val="FF0000"/>
                </a:solidFill>
              </a:rPr>
              <a:t>尾指针</a:t>
            </a:r>
            <a:r>
              <a:rPr kumimoji="1" lang="en-US" altLang="zh-CN" sz="2400" dirty="0">
                <a:solidFill>
                  <a:srgbClr val="FF0000"/>
                </a:solidFill>
              </a:rPr>
              <a:t>p</a:t>
            </a:r>
            <a:r>
              <a:rPr kumimoji="1" lang="zh-CN" altLang="en-US" sz="2400" dirty="0"/>
              <a:t>，使之</a:t>
            </a:r>
            <a:r>
              <a:rPr kumimoji="1" lang="zh-CN" altLang="en-US" sz="2400" dirty="0">
                <a:solidFill>
                  <a:srgbClr val="FF0000"/>
                </a:solidFill>
              </a:rPr>
              <a:t>指向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当前双链表</a:t>
            </a:r>
            <a:r>
              <a:rPr kumimoji="1" lang="zh-CN" altLang="en-US" sz="2400" dirty="0">
                <a:solidFill>
                  <a:srgbClr val="FF0000"/>
                </a:solidFill>
              </a:rPr>
              <a:t>的表尾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33853" name="Group 99"/>
          <p:cNvGrpSpPr>
            <a:grpSpLocks/>
          </p:cNvGrpSpPr>
          <p:nvPr/>
        </p:nvGrpSpPr>
        <p:grpSpPr bwMode="auto">
          <a:xfrm>
            <a:off x="900116" y="3357567"/>
            <a:ext cx="6119820" cy="2735264"/>
            <a:chOff x="2803" y="1888"/>
            <a:chExt cx="3855" cy="1723"/>
          </a:xfrm>
        </p:grpSpPr>
        <p:sp>
          <p:nvSpPr>
            <p:cNvPr id="33855" name="Text Box 100"/>
            <p:cNvSpPr txBox="1">
              <a:spLocks noChangeArrowheads="1"/>
            </p:cNvSpPr>
            <p:nvPr/>
          </p:nvSpPr>
          <p:spPr bwMode="auto">
            <a:xfrm>
              <a:off x="2803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/>
                <a:t>H</a:t>
              </a:r>
            </a:p>
          </p:txBody>
        </p:sp>
        <p:sp>
          <p:nvSpPr>
            <p:cNvPr id="33856" name="Line 101"/>
            <p:cNvSpPr>
              <a:spLocks noChangeShapeType="1"/>
            </p:cNvSpPr>
            <p:nvPr/>
          </p:nvSpPr>
          <p:spPr bwMode="auto">
            <a:xfrm>
              <a:off x="3030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57" name="Group 102"/>
            <p:cNvGrpSpPr>
              <a:grpSpLocks/>
            </p:cNvGrpSpPr>
            <p:nvPr/>
          </p:nvGrpSpPr>
          <p:grpSpPr bwMode="auto">
            <a:xfrm>
              <a:off x="3357" y="1888"/>
              <a:ext cx="3301" cy="1723"/>
              <a:chOff x="1543" y="1933"/>
              <a:chExt cx="3301" cy="1723"/>
            </a:xfrm>
          </p:grpSpPr>
          <p:grpSp>
            <p:nvGrpSpPr>
              <p:cNvPr id="33858" name="Group 103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3860" name="Group 104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3866" name="Text Box 1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3867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61" name="Freeform 107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2" name="Freeform 108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3" name="Freeform 109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4" name="Freeform 110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65" name="Freeform 111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3859" name="Text Box 112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/>
                  <a:t>∧</a:t>
                </a:r>
              </a:p>
            </p:txBody>
          </p:sp>
          <p:sp>
            <p:nvSpPr>
              <p:cNvPr id="106" name="Text Box 112"/>
              <p:cNvSpPr txBox="1">
                <a:spLocks noChangeArrowheads="1"/>
              </p:cNvSpPr>
              <p:nvPr/>
            </p:nvSpPr>
            <p:spPr bwMode="auto">
              <a:xfrm>
                <a:off x="1543" y="1938"/>
                <a:ext cx="217" cy="27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  <p:sp>
            <p:nvSpPr>
              <p:cNvPr id="107" name="Text Box 112"/>
              <p:cNvSpPr txBox="1">
                <a:spLocks noChangeArrowheads="1"/>
              </p:cNvSpPr>
              <p:nvPr/>
            </p:nvSpPr>
            <p:spPr bwMode="auto">
              <a:xfrm>
                <a:off x="2904" y="2159"/>
                <a:ext cx="217" cy="24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  <p:sp>
            <p:nvSpPr>
              <p:cNvPr id="108" name="Text Box 112"/>
              <p:cNvSpPr txBox="1">
                <a:spLocks noChangeArrowheads="1"/>
              </p:cNvSpPr>
              <p:nvPr/>
            </p:nvSpPr>
            <p:spPr bwMode="auto">
              <a:xfrm>
                <a:off x="2631" y="2759"/>
                <a:ext cx="217" cy="24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  <p:sp>
            <p:nvSpPr>
              <p:cNvPr id="109" name="Text Box 112"/>
              <p:cNvSpPr txBox="1">
                <a:spLocks noChangeArrowheads="1"/>
              </p:cNvSpPr>
              <p:nvPr/>
            </p:nvSpPr>
            <p:spPr bwMode="auto">
              <a:xfrm>
                <a:off x="3629" y="2748"/>
                <a:ext cx="217" cy="25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/>
              </a:p>
            </p:txBody>
          </p:sp>
          <p:sp>
            <p:nvSpPr>
              <p:cNvPr id="110" name="Text Box 112"/>
              <p:cNvSpPr txBox="1">
                <a:spLocks noChangeArrowheads="1"/>
              </p:cNvSpPr>
              <p:nvPr/>
            </p:nvSpPr>
            <p:spPr bwMode="auto">
              <a:xfrm>
                <a:off x="3586" y="3396"/>
                <a:ext cx="217" cy="25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4627" y="3404"/>
                <a:ext cx="217" cy="25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en-US" altLang="zh-CN" sz="2000" dirty="0"/>
              </a:p>
            </p:txBody>
          </p:sp>
          <p:sp>
            <p:nvSpPr>
              <p:cNvPr id="116" name="Text Box 112"/>
              <p:cNvSpPr txBox="1">
                <a:spLocks noChangeArrowheads="1"/>
              </p:cNvSpPr>
              <p:nvPr/>
            </p:nvSpPr>
            <p:spPr bwMode="auto">
              <a:xfrm>
                <a:off x="2547" y="3394"/>
                <a:ext cx="217" cy="249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2">
                    <a:lumMod val="75000"/>
                  </a:schemeClr>
                </a:solidFill>
                <a:miter lim="800000"/>
                <a:headEnd/>
                <a:tailEnd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∧</a:t>
                </a:r>
                <a:endParaRPr kumimoji="1" lang="en-US" altLang="zh-CN" sz="2000" dirty="0"/>
              </a:p>
            </p:txBody>
          </p:sp>
        </p:grpSp>
      </p:grpSp>
      <p:sp>
        <p:nvSpPr>
          <p:cNvPr id="33854" name="Text Box 113"/>
          <p:cNvSpPr txBox="1">
            <a:spLocks noChangeArrowheads="1"/>
          </p:cNvSpPr>
          <p:nvPr/>
        </p:nvSpPr>
        <p:spPr bwMode="auto">
          <a:xfrm>
            <a:off x="1707361" y="3986217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FF0000"/>
                </a:solidFill>
              </a:rPr>
              <a:t>初始化空表</a:t>
            </a:r>
          </a:p>
        </p:txBody>
      </p: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1349375" y="3752854"/>
            <a:ext cx="882650" cy="461963"/>
            <a:chOff x="850" y="2364"/>
            <a:chExt cx="556" cy="291"/>
          </a:xfrm>
        </p:grpSpPr>
        <p:sp>
          <p:nvSpPr>
            <p:cNvPr id="33851" name="Line 114"/>
            <p:cNvSpPr>
              <a:spLocks noChangeShapeType="1"/>
            </p:cNvSpPr>
            <p:nvPr/>
          </p:nvSpPr>
          <p:spPr bwMode="auto">
            <a:xfrm flipV="1">
              <a:off x="1020" y="2426"/>
              <a:ext cx="386" cy="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2" name="Text Box 115"/>
            <p:cNvSpPr txBox="1">
              <a:spLocks noChangeArrowheads="1"/>
            </p:cNvSpPr>
            <p:nvPr/>
          </p:nvSpPr>
          <p:spPr bwMode="auto">
            <a:xfrm>
              <a:off x="850" y="2364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4788396" y="4987929"/>
            <a:ext cx="647700" cy="461963"/>
            <a:chOff x="884" y="2326"/>
            <a:chExt cx="408" cy="291"/>
          </a:xfrm>
        </p:grpSpPr>
        <p:sp>
          <p:nvSpPr>
            <p:cNvPr id="33849" name="Line 122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0" name="Text Box 123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2555880" y="5669759"/>
            <a:ext cx="3455992" cy="803276"/>
            <a:chOff x="1712" y="3578"/>
            <a:chExt cx="2177" cy="506"/>
          </a:xfrm>
        </p:grpSpPr>
        <p:grpSp>
          <p:nvGrpSpPr>
            <p:cNvPr id="33825" name="Group 58"/>
            <p:cNvGrpSpPr>
              <a:grpSpLocks/>
            </p:cNvGrpSpPr>
            <p:nvPr/>
          </p:nvGrpSpPr>
          <p:grpSpPr bwMode="auto">
            <a:xfrm>
              <a:off x="1712" y="3578"/>
              <a:ext cx="2177" cy="277"/>
              <a:chOff x="2075" y="3697"/>
              <a:chExt cx="2177" cy="277"/>
            </a:xfrm>
          </p:grpSpPr>
          <p:grpSp>
            <p:nvGrpSpPr>
              <p:cNvPr id="33829" name="Group 59"/>
              <p:cNvGrpSpPr>
                <a:grpSpLocks/>
              </p:cNvGrpSpPr>
              <p:nvPr/>
            </p:nvGrpSpPr>
            <p:grpSpPr bwMode="auto">
              <a:xfrm>
                <a:off x="2075" y="3697"/>
                <a:ext cx="1130" cy="277"/>
                <a:chOff x="2846" y="1888"/>
                <a:chExt cx="1130" cy="277"/>
              </a:xfrm>
            </p:grpSpPr>
            <p:sp>
              <p:nvSpPr>
                <p:cNvPr id="338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846" y="188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H</a:t>
                  </a:r>
                </a:p>
              </p:txBody>
            </p:sp>
            <p:sp>
              <p:nvSpPr>
                <p:cNvPr id="33837" name="Line 61"/>
                <p:cNvSpPr>
                  <a:spLocks noChangeShapeType="1"/>
                </p:cNvSpPr>
                <p:nvPr/>
              </p:nvSpPr>
              <p:spPr bwMode="auto">
                <a:xfrm>
                  <a:off x="3073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grpSp>
              <p:nvGrpSpPr>
                <p:cNvPr id="33839" name="Group 63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384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3847" name="Text Box 6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384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42" name="Freeform 6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3" name="Freeform 6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4" name="Freeform 6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5" name="Freeform 7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46" name="Freeform 7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</p:grpSp>
          <p:grpSp>
            <p:nvGrpSpPr>
              <p:cNvPr id="33830" name="Group 73"/>
              <p:cNvGrpSpPr>
                <a:grpSpLocks/>
              </p:cNvGrpSpPr>
              <p:nvPr/>
            </p:nvGrpSpPr>
            <p:grpSpPr bwMode="auto">
              <a:xfrm>
                <a:off x="3844" y="3706"/>
                <a:ext cx="408" cy="248"/>
                <a:chOff x="3130" y="2664"/>
                <a:chExt cx="408" cy="248"/>
              </a:xfrm>
            </p:grpSpPr>
            <p:sp>
              <p:nvSpPr>
                <p:cNvPr id="3383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130" y="2664"/>
                  <a:ext cx="408" cy="247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/>
                    <a:t>A</a:t>
                  </a:r>
                </a:p>
              </p:txBody>
            </p:sp>
            <p:sp>
              <p:nvSpPr>
                <p:cNvPr id="33834" name="Freeform 75"/>
                <p:cNvSpPr>
                  <a:spLocks/>
                </p:cNvSpPr>
                <p:nvPr/>
              </p:nvSpPr>
              <p:spPr bwMode="auto">
                <a:xfrm>
                  <a:off x="3311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 useBgFill="1">
            <p:nvSpPr>
              <p:cNvPr id="33831" name="Text Box 77"/>
              <p:cNvSpPr txBox="1">
                <a:spLocks noChangeArrowheads="1"/>
              </p:cNvSpPr>
              <p:nvPr/>
            </p:nvSpPr>
            <p:spPr bwMode="auto">
              <a:xfrm>
                <a:off x="3046" y="3716"/>
                <a:ext cx="116" cy="212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600"/>
              </a:p>
            </p:txBody>
          </p:sp>
          <p:sp>
            <p:nvSpPr>
              <p:cNvPr id="33832" name="Line 78"/>
              <p:cNvSpPr>
                <a:spLocks noChangeShapeType="1"/>
              </p:cNvSpPr>
              <p:nvPr/>
            </p:nvSpPr>
            <p:spPr bwMode="auto">
              <a:xfrm>
                <a:off x="3209" y="3782"/>
                <a:ext cx="454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grpSp>
          <p:nvGrpSpPr>
            <p:cNvPr id="33826" name="Group 124"/>
            <p:cNvGrpSpPr>
              <a:grpSpLocks/>
            </p:cNvGrpSpPr>
            <p:nvPr/>
          </p:nvGrpSpPr>
          <p:grpSpPr bwMode="auto">
            <a:xfrm>
              <a:off x="3066" y="3793"/>
              <a:ext cx="415" cy="291"/>
              <a:chOff x="1115" y="2326"/>
              <a:chExt cx="415" cy="291"/>
            </a:xfrm>
          </p:grpSpPr>
          <p:sp>
            <p:nvSpPr>
              <p:cNvPr id="33827" name="Line 125"/>
              <p:cNvSpPr>
                <a:spLocks noChangeShapeType="1"/>
              </p:cNvSpPr>
              <p:nvPr/>
            </p:nvSpPr>
            <p:spPr bwMode="auto">
              <a:xfrm flipV="1">
                <a:off x="1258" y="2387"/>
                <a:ext cx="272" cy="9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28" name="Text Box 126"/>
              <p:cNvSpPr txBox="1">
                <a:spLocks noChangeArrowheads="1"/>
              </p:cNvSpPr>
              <p:nvPr/>
            </p:nvSpPr>
            <p:spPr bwMode="auto">
              <a:xfrm>
                <a:off x="1115" y="2326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p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94337" name="Line 129"/>
          <p:cNvSpPr>
            <a:spLocks noChangeShapeType="1"/>
          </p:cNvSpPr>
          <p:nvPr/>
        </p:nvSpPr>
        <p:spPr bwMode="auto">
          <a:xfrm>
            <a:off x="6011869" y="5818984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28" name="Group 142"/>
          <p:cNvGrpSpPr>
            <a:grpSpLocks/>
          </p:cNvGrpSpPr>
          <p:nvPr/>
        </p:nvGrpSpPr>
        <p:grpSpPr bwMode="auto">
          <a:xfrm>
            <a:off x="6440475" y="5056986"/>
            <a:ext cx="685800" cy="533400"/>
            <a:chOff x="3600" y="3216"/>
            <a:chExt cx="432" cy="336"/>
          </a:xfrm>
        </p:grpSpPr>
        <p:sp>
          <p:nvSpPr>
            <p:cNvPr id="33823" name="Line 139"/>
            <p:cNvSpPr>
              <a:spLocks noChangeShapeType="1"/>
            </p:cNvSpPr>
            <p:nvPr/>
          </p:nvSpPr>
          <p:spPr bwMode="auto">
            <a:xfrm>
              <a:off x="3744" y="3408"/>
              <a:ext cx="288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24" name="Text Box 140"/>
            <p:cNvSpPr txBox="1">
              <a:spLocks noChangeArrowheads="1"/>
            </p:cNvSpPr>
            <p:nvPr/>
          </p:nvSpPr>
          <p:spPr bwMode="auto">
            <a:xfrm>
              <a:off x="3600" y="321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2" name="Line 55"/>
          <p:cNvSpPr>
            <a:spLocks noChangeShapeType="1"/>
          </p:cNvSpPr>
          <p:nvPr/>
        </p:nvSpPr>
        <p:spPr bwMode="auto">
          <a:xfrm flipH="1">
            <a:off x="4520884" y="4959359"/>
            <a:ext cx="6146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4389624" y="6004731"/>
            <a:ext cx="61467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4" name="Line 129"/>
          <p:cNvSpPr>
            <a:spLocks noChangeShapeType="1"/>
          </p:cNvSpPr>
          <p:nvPr/>
        </p:nvSpPr>
        <p:spPr bwMode="auto">
          <a:xfrm flipH="1" flipV="1">
            <a:off x="5980881" y="6002353"/>
            <a:ext cx="71325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0303" y="1844824"/>
            <a:ext cx="59573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将新结点插</a:t>
            </a:r>
            <a:r>
              <a:rPr kumimoji="1" lang="en-US" altLang="zh-CN" sz="24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s</a:t>
            </a:r>
            <a:r>
              <a:rPr kumimoji="1" lang="zh-CN" altLang="en-US" sz="2400" b="1" dirty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到当前双链表的表尾上。</a:t>
            </a:r>
          </a:p>
        </p:txBody>
      </p:sp>
      <p:grpSp>
        <p:nvGrpSpPr>
          <p:cNvPr id="105" name="Group 121"/>
          <p:cNvGrpSpPr>
            <a:grpSpLocks/>
          </p:cNvGrpSpPr>
          <p:nvPr/>
        </p:nvGrpSpPr>
        <p:grpSpPr bwMode="auto">
          <a:xfrm>
            <a:off x="3132143" y="5017913"/>
            <a:ext cx="647700" cy="461963"/>
            <a:chOff x="884" y="2326"/>
            <a:chExt cx="408" cy="291"/>
          </a:xfrm>
        </p:grpSpPr>
        <p:sp>
          <p:nvSpPr>
            <p:cNvPr id="111" name="Line 122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7" name="Text Box 123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33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48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 smtClean="0"/>
              <a:t>建立双链表</a:t>
            </a:r>
            <a:endParaRPr kumimoji="1" lang="zh-CN" altLang="en-US" dirty="0"/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699883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923928" y="2348878"/>
            <a:ext cx="5040706" cy="577874"/>
            <a:chOff x="2878" y="2818"/>
            <a:chExt cx="3053" cy="350"/>
          </a:xfrm>
        </p:grpSpPr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2660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 smtClean="0">
                  <a:solidFill>
                    <a:srgbClr val="5B5249">
                      <a:lumMod val="50000"/>
                    </a:srgbClr>
                  </a:solidFill>
                  <a:latin typeface="宋体" pitchFamily="2" charset="-122"/>
                </a:rPr>
                <a:t>如何修改为双链表的创建</a:t>
              </a:r>
              <a:r>
                <a:rPr kumimoji="1" lang="zh-CN" altLang="en-US" sz="2800" b="1" dirty="0" smtClean="0">
                  <a:solidFill>
                    <a:srgbClr val="000000"/>
                  </a:solidFill>
                  <a:latin typeface="宋体" pitchFamily="2" charset="-122"/>
                </a:rPr>
                <a:t>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9" name="图片 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6120172" y="11663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创建一个包含</a:t>
            </a:r>
            <a:r>
              <a:rPr kumimoji="1" lang="en-US" altLang="zh-CN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个结点的双链表，返回头指针。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4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48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 smtClean="0"/>
              <a:t>建立双链表</a:t>
            </a:r>
            <a:endParaRPr kumimoji="1" lang="zh-CN" altLang="en-US" dirty="0"/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0" y="0"/>
            <a:ext cx="9144000" cy="6592574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>
                <a:solidFill>
                  <a:srgbClr val="FF0000"/>
                </a:solidFill>
              </a:rPr>
              <a:t>h-&gt;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next=h-&gt;prior=NULL</a:t>
            </a:r>
            <a:r>
              <a:rPr kumimoji="1" lang="en-US" altLang="zh-CN" sz="2400" dirty="0">
                <a:solidFill>
                  <a:srgbClr val="FF0000"/>
                </a:solidFill>
              </a:rPr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smtClean="0"/>
              <a:t>{   s</a:t>
            </a:r>
            <a:r>
              <a:rPr kumimoji="1" lang="en-US" altLang="zh-CN" sz="2400" dirty="0"/>
              <a:t>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</a:t>
            </a:r>
            <a:r>
              <a:rPr kumimoji="1" lang="en-US" altLang="zh-CN" sz="2400" dirty="0" smtClean="0"/>
              <a:t>;</a:t>
            </a:r>
            <a:endParaRPr kumimoji="1" lang="en-US" altLang="zh-CN" sz="2400" dirty="0"/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        p-&gt;next=s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         s-&gt;prior=p;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</a:t>
            </a:r>
            <a:r>
              <a:rPr kumimoji="1" lang="en-US" altLang="zh-CN" sz="2400" dirty="0" smtClean="0"/>
              <a:t>;		}</a:t>
            </a:r>
            <a:endParaRPr kumimoji="1" lang="en-US" altLang="zh-CN" sz="2400" dirty="0"/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0172" y="1670672"/>
            <a:ext cx="2664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创建一个包含</a:t>
            </a:r>
            <a:r>
              <a:rPr kumimoji="1" lang="en-US" altLang="zh-CN" sz="24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400" b="1" dirty="0" smtClean="0">
                <a:solidFill>
                  <a:schemeClr val="accent5">
                    <a:lumMod val="25000"/>
                  </a:schemeClr>
                </a:solidFill>
                <a:latin typeface="黑体" pitchFamily="49" charset="-122"/>
                <a:ea typeface="黑体" pitchFamily="49" charset="-122"/>
              </a:rPr>
              <a:t>个结点的双链表，返回头指针。</a:t>
            </a:r>
            <a:endParaRPr kumimoji="1" lang="zh-CN" altLang="en-US" sz="2400" b="1" dirty="0">
              <a:solidFill>
                <a:schemeClr val="accent5">
                  <a:lumMod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57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5"/>
          <p:cNvSpPr>
            <a:spLocks noChangeShapeType="1"/>
          </p:cNvSpPr>
          <p:nvPr/>
        </p:nvSpPr>
        <p:spPr bwMode="auto">
          <a:xfrm>
            <a:off x="741189" y="796131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741189" y="289719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32773" name="Text Box 9"/>
          <p:cNvSpPr txBox="1">
            <a:spLocks noChangeArrowheads="1"/>
          </p:cNvSpPr>
          <p:nvPr/>
        </p:nvSpPr>
        <p:spPr bwMode="auto">
          <a:xfrm>
            <a:off x="755650" y="980728"/>
            <a:ext cx="1728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双链表</a:t>
            </a:r>
            <a:endParaRPr kumimoji="1" lang="zh-CN" altLang="en-US" dirty="0"/>
          </a:p>
        </p:txBody>
      </p:sp>
      <p:sp>
        <p:nvSpPr>
          <p:cNvPr id="32774" name="Text Box 10"/>
          <p:cNvSpPr txBox="1">
            <a:spLocks noChangeArrowheads="1"/>
          </p:cNvSpPr>
          <p:nvPr/>
        </p:nvSpPr>
        <p:spPr bwMode="auto">
          <a:xfrm>
            <a:off x="1812925" y="980728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的部分运算</a:t>
            </a:r>
            <a:endParaRPr kumimoji="1" lang="zh-CN" altLang="en-US" dirty="0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95536" y="1628800"/>
            <a:ext cx="8568952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8001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1、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双链表的按</a:t>
            </a:r>
            <a:r>
              <a:rPr kumimoji="1" lang="zh-CN" altLang="en-US" sz="2400" dirty="0">
                <a:solidFill>
                  <a:srgbClr val="C00000"/>
                </a:solidFill>
              </a:rPr>
              <a:t>序号查找（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返回序号</a:t>
            </a:r>
            <a:r>
              <a:rPr kumimoji="1" lang="en-US" altLang="zh-CN" sz="2400" dirty="0">
                <a:solidFill>
                  <a:srgbClr val="C00000"/>
                </a:solidFill>
              </a:rPr>
              <a:t>i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结点的指针）</a:t>
            </a:r>
            <a:r>
              <a:rPr kumimoji="1" lang="zh-CN" altLang="en-US" sz="2400" dirty="0">
                <a:solidFill>
                  <a:srgbClr val="C00000"/>
                </a:solidFill>
              </a:rPr>
              <a:t>：</a:t>
            </a:r>
            <a:endParaRPr kumimoji="1" lang="en-US" altLang="zh-CN" sz="2400" dirty="0" smtClean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</a:t>
            </a:r>
            <a:r>
              <a:rPr kumimoji="1" lang="sv-SE" altLang="zh-CN" sz="2400" dirty="0" smtClean="0">
                <a:solidFill>
                  <a:srgbClr val="E1EBF7">
                    <a:lumMod val="25000"/>
                  </a:srgbClr>
                </a:solidFill>
              </a:rPr>
              <a:t> 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Get</a:t>
            </a: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Elem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(DLinkList </a:t>
            </a:r>
            <a:r>
              <a:rPr kumimoji="1" lang="sv-SE" altLang="zh-CN" sz="2400" dirty="0" smtClean="0">
                <a:solidFill>
                  <a:srgbClr val="E1EBF7">
                    <a:lumMod val="25000"/>
                  </a:srgbClr>
                </a:solidFill>
              </a:rPr>
              <a:t>  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h, int </a:t>
            </a:r>
            <a:r>
              <a:rPr kumimoji="1" lang="sv-SE" altLang="zh-CN" sz="2400" dirty="0" smtClean="0">
                <a:solidFill>
                  <a:srgbClr val="E1EBF7">
                    <a:lumMod val="25000"/>
                  </a:srgbClr>
                </a:solidFill>
              </a:rPr>
              <a:t> i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2、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双链表的按值查找（返回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e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值所在结点的序号</a:t>
            </a:r>
            <a:r>
              <a:rPr kumimoji="1" lang="en-US" altLang="zh-CN" sz="2400" dirty="0" smtClean="0">
                <a:solidFill>
                  <a:srgbClr val="C00000"/>
                </a:solidFill>
              </a:rPr>
              <a:t>）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：</a:t>
            </a:r>
            <a:endParaRPr kumimoji="1" lang="en-US" altLang="zh-CN" sz="2400" dirty="0" smtClean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E1EBF7">
                    <a:lumMod val="25000"/>
                  </a:srgbClr>
                </a:solidFill>
              </a:rPr>
              <a:t>int</a:t>
            </a: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Locate(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 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h,ElemType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e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3、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求双链表的表长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Int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ListLength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(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 </a:t>
            </a: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h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</a:rPr>
              <a:t>4、</a:t>
            </a:r>
            <a:r>
              <a:rPr kumimoji="1" lang="zh-CN" altLang="en-US" sz="2400" dirty="0" smtClean="0">
                <a:solidFill>
                  <a:srgbClr val="C00000"/>
                </a:solidFill>
              </a:rPr>
              <a:t>输出双链表</a:t>
            </a:r>
            <a:endParaRPr kumimoji="1" lang="zh-CN" altLang="en-US" sz="2400" dirty="0">
              <a:solidFill>
                <a:srgbClr val="C00000"/>
              </a:solidFill>
            </a:endParaRPr>
          </a:p>
          <a:p>
            <a:pPr marL="457200" lvl="1" indent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E1EBF7">
                    <a:lumMod val="25000"/>
                  </a:srgbClr>
                </a:solidFill>
              </a:rPr>
              <a:t>void 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ListTra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(</a:t>
            </a:r>
            <a:r>
              <a:rPr kumimoji="1" lang="en-US" altLang="zh-CN" sz="2400" dirty="0" err="1" smtClean="0">
                <a:solidFill>
                  <a:srgbClr val="E1EBF7">
                    <a:lumMod val="25000"/>
                  </a:srgbClr>
                </a:solidFill>
              </a:rPr>
              <a:t>DLinkList</a:t>
            </a:r>
            <a:r>
              <a:rPr kumimoji="1" lang="en-US" altLang="zh-CN" sz="2400" dirty="0" smtClean="0">
                <a:solidFill>
                  <a:srgbClr val="E1EBF7">
                    <a:lumMod val="25000"/>
                  </a:srgbClr>
                </a:solidFill>
              </a:rPr>
              <a:t>   h</a:t>
            </a:r>
            <a:r>
              <a:rPr kumimoji="1" lang="sv-SE" altLang="zh-CN" sz="2400" dirty="0">
                <a:solidFill>
                  <a:srgbClr val="E1EBF7">
                    <a:lumMod val="25000"/>
                  </a:srgbClr>
                </a:solidFill>
              </a:rPr>
              <a:t>){……} 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6444208" y="5163426"/>
            <a:ext cx="2232242" cy="855254"/>
            <a:chOff x="2878" y="2818"/>
            <a:chExt cx="1352" cy="518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959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大家回去思考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宋体" pitchFamily="2" charset="-122"/>
                </a:rPr>
                <a:t>完成</a:t>
              </a:r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243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06C636-0D4F-4B31-8412-9DCE159BE79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427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603251" y="691109"/>
            <a:ext cx="479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双向链表</a:t>
            </a:r>
            <a:r>
              <a:rPr kumimoji="1" lang="en-US" altLang="zh-CN" sz="2400" dirty="0"/>
              <a:t>(</a:t>
            </a:r>
            <a:r>
              <a:rPr kumimoji="1" lang="en-US" altLang="zh-CN" dirty="0"/>
              <a:t>Double</a:t>
            </a:r>
            <a:r>
              <a:rPr kumimoji="1" lang="en-US" altLang="zh-CN" sz="2400" dirty="0"/>
              <a:t> Linked List) 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496492" y="1236772"/>
            <a:ext cx="846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结点插入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操作：要在带头结点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的双链表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中第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个结点之前插入一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个数据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域为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400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836738" y="2565400"/>
            <a:ext cx="5111750" cy="592138"/>
            <a:chOff x="1157" y="1616"/>
            <a:chExt cx="3220" cy="373"/>
          </a:xfrm>
        </p:grpSpPr>
        <p:grpSp>
          <p:nvGrpSpPr>
            <p:cNvPr id="54311" name="Group 98"/>
            <p:cNvGrpSpPr>
              <a:grpSpLocks/>
            </p:cNvGrpSpPr>
            <p:nvPr/>
          </p:nvGrpSpPr>
          <p:grpSpPr bwMode="auto">
            <a:xfrm>
              <a:off x="1860" y="1717"/>
              <a:ext cx="635" cy="272"/>
              <a:chOff x="2653" y="2614"/>
              <a:chExt cx="635" cy="272"/>
            </a:xfrm>
          </p:grpSpPr>
          <p:sp>
            <p:nvSpPr>
              <p:cNvPr id="54325" name="Rectangle 99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6" name="Line 100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7" name="Line 101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8" name="Text Box 102"/>
              <p:cNvSpPr txBox="1">
                <a:spLocks noChangeArrowheads="1"/>
              </p:cNvSpPr>
              <p:nvPr/>
            </p:nvSpPr>
            <p:spPr bwMode="auto">
              <a:xfrm>
                <a:off x="2811" y="2614"/>
                <a:ext cx="3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a</a:t>
                </a:r>
                <a:r>
                  <a:rPr kumimoji="1" lang="en-US" altLang="zh-CN" sz="2000" baseline="-25000" dirty="0" smtClean="0"/>
                  <a:t>i-1</a:t>
                </a:r>
                <a:endParaRPr kumimoji="1" lang="en-US" altLang="zh-CN" sz="2000" baseline="-25000" dirty="0"/>
              </a:p>
            </p:txBody>
          </p:sp>
        </p:grpSp>
        <p:grpSp>
          <p:nvGrpSpPr>
            <p:cNvPr id="54312" name="Group 103"/>
            <p:cNvGrpSpPr>
              <a:grpSpLocks/>
            </p:cNvGrpSpPr>
            <p:nvPr/>
          </p:nvGrpSpPr>
          <p:grpSpPr bwMode="auto">
            <a:xfrm>
              <a:off x="2858" y="1717"/>
              <a:ext cx="635" cy="272"/>
              <a:chOff x="2653" y="2614"/>
              <a:chExt cx="635" cy="272"/>
            </a:xfrm>
          </p:grpSpPr>
          <p:sp>
            <p:nvSpPr>
              <p:cNvPr id="54321" name="Rectangle 104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2" name="Line 105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3" name="Line 106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4" name="Text Box 107"/>
              <p:cNvSpPr txBox="1">
                <a:spLocks noChangeArrowheads="1"/>
              </p:cNvSpPr>
              <p:nvPr/>
            </p:nvSpPr>
            <p:spPr bwMode="auto">
              <a:xfrm>
                <a:off x="2880" y="2614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err="1" smtClean="0"/>
                  <a:t>a</a:t>
                </a:r>
                <a:r>
                  <a:rPr kumimoji="1" lang="en-US" altLang="zh-CN" sz="2000" baseline="-25000" dirty="0" err="1" smtClean="0"/>
                  <a:t>i</a:t>
                </a:r>
                <a:endParaRPr kumimoji="1" lang="en-US" altLang="zh-CN" sz="2000" dirty="0"/>
              </a:p>
            </p:txBody>
          </p:sp>
        </p:grpSp>
        <p:sp>
          <p:nvSpPr>
            <p:cNvPr id="54313" name="Line 113"/>
            <p:cNvSpPr>
              <a:spLocks noChangeShapeType="1"/>
            </p:cNvSpPr>
            <p:nvPr/>
          </p:nvSpPr>
          <p:spPr bwMode="auto">
            <a:xfrm>
              <a:off x="1542" y="1807"/>
              <a:ext cx="31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4" name="Line 114"/>
            <p:cNvSpPr>
              <a:spLocks noChangeShapeType="1"/>
            </p:cNvSpPr>
            <p:nvPr/>
          </p:nvSpPr>
          <p:spPr bwMode="auto">
            <a:xfrm>
              <a:off x="2404" y="180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5" name="Line 115"/>
            <p:cNvSpPr>
              <a:spLocks noChangeShapeType="1"/>
            </p:cNvSpPr>
            <p:nvPr/>
          </p:nvSpPr>
          <p:spPr bwMode="auto">
            <a:xfrm>
              <a:off x="3402" y="180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6" name="Line 123"/>
            <p:cNvSpPr>
              <a:spLocks noChangeShapeType="1"/>
            </p:cNvSpPr>
            <p:nvPr/>
          </p:nvSpPr>
          <p:spPr bwMode="auto">
            <a:xfrm flipH="1">
              <a:off x="1634" y="1897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7" name="Line 124"/>
            <p:cNvSpPr>
              <a:spLocks noChangeShapeType="1"/>
            </p:cNvSpPr>
            <p:nvPr/>
          </p:nvSpPr>
          <p:spPr bwMode="auto">
            <a:xfrm flipH="1">
              <a:off x="2495" y="189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8" name="Line 125"/>
            <p:cNvSpPr>
              <a:spLocks noChangeShapeType="1"/>
            </p:cNvSpPr>
            <p:nvPr/>
          </p:nvSpPr>
          <p:spPr bwMode="auto">
            <a:xfrm flipH="1">
              <a:off x="3493" y="189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9" name="Text Box 126"/>
            <p:cNvSpPr txBox="1">
              <a:spLocks noChangeArrowheads="1"/>
            </p:cNvSpPr>
            <p:nvPr/>
          </p:nvSpPr>
          <p:spPr bwMode="auto">
            <a:xfrm>
              <a:off x="1157" y="166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4320" name="Text Box 127"/>
            <p:cNvSpPr txBox="1">
              <a:spLocks noChangeArrowheads="1"/>
            </p:cNvSpPr>
            <p:nvPr/>
          </p:nvSpPr>
          <p:spPr bwMode="auto">
            <a:xfrm>
              <a:off x="4037" y="16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5" name="Group 129"/>
          <p:cNvGrpSpPr>
            <a:grpSpLocks/>
          </p:cNvGrpSpPr>
          <p:nvPr/>
        </p:nvGrpSpPr>
        <p:grpSpPr bwMode="auto">
          <a:xfrm>
            <a:off x="3779838" y="3644900"/>
            <a:ext cx="1008062" cy="431800"/>
            <a:chOff x="2653" y="2614"/>
            <a:chExt cx="635" cy="272"/>
          </a:xfrm>
        </p:grpSpPr>
        <p:sp>
          <p:nvSpPr>
            <p:cNvPr id="54307" name="Rectangle 130"/>
            <p:cNvSpPr>
              <a:spLocks noChangeArrowheads="1"/>
            </p:cNvSpPr>
            <p:nvPr/>
          </p:nvSpPr>
          <p:spPr bwMode="auto">
            <a:xfrm>
              <a:off x="2653" y="2614"/>
              <a:ext cx="635" cy="272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54308" name="Line 131"/>
            <p:cNvSpPr>
              <a:spLocks noChangeShapeType="1"/>
            </p:cNvSpPr>
            <p:nvPr/>
          </p:nvSpPr>
          <p:spPr bwMode="auto">
            <a:xfrm>
              <a:off x="2835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09" name="Line 132"/>
            <p:cNvSpPr>
              <a:spLocks noChangeShapeType="1"/>
            </p:cNvSpPr>
            <p:nvPr/>
          </p:nvSpPr>
          <p:spPr bwMode="auto">
            <a:xfrm>
              <a:off x="3107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0" name="Text Box 133"/>
            <p:cNvSpPr txBox="1">
              <a:spLocks noChangeArrowheads="1"/>
            </p:cNvSpPr>
            <p:nvPr/>
          </p:nvSpPr>
          <p:spPr bwMode="auto">
            <a:xfrm>
              <a:off x="2880" y="261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111751" name="Text Box 135"/>
          <p:cNvSpPr txBox="1">
            <a:spLocks noChangeArrowheads="1"/>
          </p:cNvSpPr>
          <p:nvPr/>
        </p:nvSpPr>
        <p:spPr bwMode="auto">
          <a:xfrm>
            <a:off x="3203575" y="41275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11752" name="Line 136"/>
          <p:cNvSpPr>
            <a:spLocks noChangeShapeType="1"/>
          </p:cNvSpPr>
          <p:nvPr/>
        </p:nvSpPr>
        <p:spPr bwMode="auto">
          <a:xfrm flipV="1">
            <a:off x="3421063" y="4076700"/>
            <a:ext cx="358775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5" name="Text Box 139"/>
          <p:cNvSpPr txBox="1">
            <a:spLocks noChangeArrowheads="1"/>
          </p:cNvSpPr>
          <p:nvPr/>
        </p:nvSpPr>
        <p:spPr bwMode="auto">
          <a:xfrm>
            <a:off x="3157538" y="1999455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1756" name="Line 140"/>
          <p:cNvSpPr>
            <a:spLocks noChangeShapeType="1"/>
          </p:cNvSpPr>
          <p:nvPr/>
        </p:nvSpPr>
        <p:spPr bwMode="auto">
          <a:xfrm>
            <a:off x="3455195" y="2205037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8" name="Text Box 142"/>
          <p:cNvSpPr txBox="1">
            <a:spLocks noChangeArrowheads="1"/>
          </p:cNvSpPr>
          <p:nvPr/>
        </p:nvSpPr>
        <p:spPr bwMode="auto">
          <a:xfrm>
            <a:off x="3924300" y="25654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60" name="Line 144"/>
          <p:cNvSpPr>
            <a:spLocks noChangeShapeType="1"/>
          </p:cNvSpPr>
          <p:nvPr/>
        </p:nvSpPr>
        <p:spPr bwMode="auto">
          <a:xfrm>
            <a:off x="3851275" y="2997200"/>
            <a:ext cx="433388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1" name="Text Box 145"/>
          <p:cNvSpPr txBox="1">
            <a:spLocks noChangeArrowheads="1"/>
          </p:cNvSpPr>
          <p:nvPr/>
        </p:nvSpPr>
        <p:spPr bwMode="auto">
          <a:xfrm>
            <a:off x="3708400" y="321310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11762" name="Text Box 146"/>
          <p:cNvSpPr txBox="1">
            <a:spLocks noChangeArrowheads="1"/>
          </p:cNvSpPr>
          <p:nvPr/>
        </p:nvSpPr>
        <p:spPr bwMode="auto">
          <a:xfrm>
            <a:off x="1692275" y="4797425"/>
            <a:ext cx="25987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①</a:t>
            </a:r>
            <a:r>
              <a:rPr kumimoji="1" lang="en-US" altLang="zh-CN" dirty="0"/>
              <a:t>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s-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next=p-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next;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64" name="Line 148"/>
          <p:cNvSpPr>
            <a:spLocks noChangeShapeType="1"/>
          </p:cNvSpPr>
          <p:nvPr/>
        </p:nvSpPr>
        <p:spPr bwMode="auto">
          <a:xfrm>
            <a:off x="3492500" y="3860800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5" name="Line 149"/>
          <p:cNvSpPr>
            <a:spLocks noChangeShapeType="1"/>
          </p:cNvSpPr>
          <p:nvPr/>
        </p:nvSpPr>
        <p:spPr bwMode="auto">
          <a:xfrm flipV="1">
            <a:off x="3492500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6" name="Text Box 150"/>
          <p:cNvSpPr txBox="1">
            <a:spLocks noChangeArrowheads="1"/>
          </p:cNvSpPr>
          <p:nvPr/>
        </p:nvSpPr>
        <p:spPr bwMode="auto">
          <a:xfrm>
            <a:off x="3132138" y="3357563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1767" name="Text Box 151"/>
          <p:cNvSpPr txBox="1">
            <a:spLocks noChangeArrowheads="1"/>
          </p:cNvSpPr>
          <p:nvPr/>
        </p:nvSpPr>
        <p:spPr bwMode="auto">
          <a:xfrm>
            <a:off x="1692275" y="5387975"/>
            <a:ext cx="18646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② s-&gt;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prior=p;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68" name="AutoShape 152"/>
          <p:cNvSpPr>
            <a:spLocks noChangeArrowheads="1"/>
          </p:cNvSpPr>
          <p:nvPr/>
        </p:nvSpPr>
        <p:spPr bwMode="auto">
          <a:xfrm>
            <a:off x="215901" y="4022725"/>
            <a:ext cx="2232025" cy="1008063"/>
          </a:xfrm>
          <a:prstGeom prst="cloudCallout">
            <a:avLst>
              <a:gd name="adj1" fmla="val 7042"/>
              <a:gd name="adj2" fmla="val 78347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sp>
        <p:nvSpPr>
          <p:cNvPr id="111769" name="Text Box 153"/>
          <p:cNvSpPr txBox="1">
            <a:spLocks noChangeArrowheads="1"/>
          </p:cNvSpPr>
          <p:nvPr/>
        </p:nvSpPr>
        <p:spPr bwMode="auto">
          <a:xfrm>
            <a:off x="4067175" y="270827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70" name="Line 154"/>
          <p:cNvSpPr>
            <a:spLocks noChangeShapeType="1"/>
          </p:cNvSpPr>
          <p:nvPr/>
        </p:nvSpPr>
        <p:spPr bwMode="auto">
          <a:xfrm flipH="1">
            <a:off x="4356100" y="2997200"/>
            <a:ext cx="360363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1" name="Text Box 155"/>
          <p:cNvSpPr txBox="1">
            <a:spLocks noChangeArrowheads="1"/>
          </p:cNvSpPr>
          <p:nvPr/>
        </p:nvSpPr>
        <p:spPr bwMode="auto">
          <a:xfrm>
            <a:off x="4427538" y="3213100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1772" name="Text Box 156"/>
          <p:cNvSpPr txBox="1">
            <a:spLocks noChangeArrowheads="1"/>
          </p:cNvSpPr>
          <p:nvPr/>
        </p:nvSpPr>
        <p:spPr bwMode="auto">
          <a:xfrm>
            <a:off x="4956175" y="4868863"/>
            <a:ext cx="27109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p-&gt;next-&gt;prior=s</a:t>
            </a:r>
            <a:r>
              <a:rPr kumimoji="1" lang="en-US" altLang="zh-CN" sz="20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11773" name="Line 157"/>
          <p:cNvSpPr>
            <a:spLocks noChangeShapeType="1"/>
          </p:cNvSpPr>
          <p:nvPr/>
        </p:nvSpPr>
        <p:spPr bwMode="auto">
          <a:xfrm>
            <a:off x="4643438" y="3860800"/>
            <a:ext cx="4333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4" name="Line 158"/>
          <p:cNvSpPr>
            <a:spLocks noChangeShapeType="1"/>
          </p:cNvSpPr>
          <p:nvPr/>
        </p:nvSpPr>
        <p:spPr bwMode="auto">
          <a:xfrm flipV="1">
            <a:off x="5076825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5" name="Text Box 159"/>
          <p:cNvSpPr txBox="1">
            <a:spLocks noChangeArrowheads="1"/>
          </p:cNvSpPr>
          <p:nvPr/>
        </p:nvSpPr>
        <p:spPr bwMode="auto">
          <a:xfrm>
            <a:off x="5003800" y="3357563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①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6" name="Text Box 160"/>
          <p:cNvSpPr txBox="1">
            <a:spLocks noChangeArrowheads="1"/>
          </p:cNvSpPr>
          <p:nvPr/>
        </p:nvSpPr>
        <p:spPr bwMode="auto">
          <a:xfrm>
            <a:off x="4932363" y="5387975"/>
            <a:ext cx="18085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④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next=</a:t>
            </a:r>
            <a:r>
              <a:rPr kumimoji="1" lang="en-US" altLang="zh-CN" sz="2000" dirty="0">
                <a:solidFill>
                  <a:srgbClr val="FF0000"/>
                </a:solidFill>
              </a:rPr>
              <a:t>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54306" name="Line 15"/>
          <p:cNvSpPr>
            <a:spLocks noChangeShapeType="1"/>
          </p:cNvSpPr>
          <p:nvPr/>
        </p:nvSpPr>
        <p:spPr bwMode="auto">
          <a:xfrm flipV="1">
            <a:off x="912812" y="846"/>
            <a:ext cx="42354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1564" y="1774149"/>
            <a:ext cx="519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首先找到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i-1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个结点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并由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指示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  <p:sp>
        <p:nvSpPr>
          <p:cNvPr id="54" name="AutoShape 152"/>
          <p:cNvSpPr>
            <a:spLocks noChangeArrowheads="1"/>
          </p:cNvSpPr>
          <p:nvPr/>
        </p:nvSpPr>
        <p:spPr bwMode="auto">
          <a:xfrm>
            <a:off x="6192840" y="3411537"/>
            <a:ext cx="2843656" cy="1008063"/>
          </a:xfrm>
          <a:prstGeom prst="cloudCallout">
            <a:avLst>
              <a:gd name="adj1" fmla="val -55985"/>
              <a:gd name="adj2" fmla="val 82708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>
                <a:solidFill>
                  <a:srgbClr val="FF0000"/>
                </a:solidFill>
                <a:ea typeface="楷体_GB2312" pitchFamily="49" charset="-122"/>
              </a:rPr>
              <a:t>注意相对顺序</a:t>
            </a:r>
            <a:endParaRPr kumimoji="1" lang="zh-CN" altLang="en-US" sz="2000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92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11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1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1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1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1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1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1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11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1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 autoUpdateAnimBg="0"/>
      <p:bldP spid="111751" grpId="0" autoUpdateAnimBg="0"/>
      <p:bldP spid="111752" grpId="0" animBg="1"/>
      <p:bldP spid="111755" grpId="0" autoUpdateAnimBg="0"/>
      <p:bldP spid="111756" grpId="0" animBg="1"/>
      <p:bldP spid="111758" grpId="0" autoUpdateAnimBg="0"/>
      <p:bldP spid="111760" grpId="0" animBg="1"/>
      <p:bldP spid="111761" grpId="0" autoUpdateAnimBg="0"/>
      <p:bldP spid="111762" grpId="0" autoUpdateAnimBg="0"/>
      <p:bldP spid="111764" grpId="0" animBg="1"/>
      <p:bldP spid="111765" grpId="0" animBg="1"/>
      <p:bldP spid="111766" grpId="0" autoUpdateAnimBg="0"/>
      <p:bldP spid="111767" grpId="0" autoUpdateAnimBg="0"/>
      <p:bldP spid="111768" grpId="0" animBg="1" autoUpdateAnimBg="0"/>
      <p:bldP spid="111769" grpId="0" autoUpdateAnimBg="0"/>
      <p:bldP spid="111770" grpId="0" animBg="1"/>
      <p:bldP spid="111771" grpId="0" autoUpdateAnimBg="0"/>
      <p:bldP spid="111772" grpId="0" autoUpdateAnimBg="0"/>
      <p:bldP spid="111773" grpId="0" animBg="1"/>
      <p:bldP spid="111774" grpId="0" animBg="1"/>
      <p:bldP spid="111775" grpId="0" autoUpdateAnimBg="0"/>
      <p:bldP spid="111776" grpId="0" autoUpdateAnimBg="0"/>
      <p:bldP spid="3" grpId="0"/>
      <p:bldP spid="5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506C636-0D4F-4B31-8412-9DCE159BE79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4275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4276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4277" name="Text Box 9"/>
          <p:cNvSpPr txBox="1">
            <a:spLocks noChangeArrowheads="1"/>
          </p:cNvSpPr>
          <p:nvPr/>
        </p:nvSpPr>
        <p:spPr bwMode="auto">
          <a:xfrm>
            <a:off x="603251" y="691109"/>
            <a:ext cx="479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双向链表</a:t>
            </a:r>
            <a:r>
              <a:rPr kumimoji="1" lang="en-US" altLang="zh-CN" sz="2400" dirty="0"/>
              <a:t>(</a:t>
            </a:r>
            <a:r>
              <a:rPr kumimoji="1" lang="en-US" altLang="zh-CN" dirty="0"/>
              <a:t>Double</a:t>
            </a:r>
            <a:r>
              <a:rPr kumimoji="1" lang="en-US" altLang="zh-CN" sz="2400" dirty="0"/>
              <a:t> Linked List) 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496492" y="1236772"/>
            <a:ext cx="8467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结点插入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操作：要在带头结点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的双链表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中第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个结点之前插入一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个数据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域为</a:t>
            </a:r>
            <a:r>
              <a:rPr kumimoji="1" lang="en-US" altLang="zh-CN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e</a:t>
            </a:r>
            <a:r>
              <a:rPr kumimoji="1" lang="zh-CN" altLang="en-US" sz="2400" dirty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的结点</a:t>
            </a:r>
            <a:r>
              <a:rPr kumimoji="1" lang="zh-CN" altLang="en-US" sz="2400" dirty="0" smtClean="0">
                <a:solidFill>
                  <a:srgbClr val="2A3D7A">
                    <a:lumMod val="75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400" dirty="0">
              <a:solidFill>
                <a:srgbClr val="2A3D7A">
                  <a:lumMod val="75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134"/>
          <p:cNvGrpSpPr>
            <a:grpSpLocks/>
          </p:cNvGrpSpPr>
          <p:nvPr/>
        </p:nvGrpSpPr>
        <p:grpSpPr bwMode="auto">
          <a:xfrm>
            <a:off x="1836738" y="2565400"/>
            <a:ext cx="5111750" cy="592138"/>
            <a:chOff x="1157" y="1616"/>
            <a:chExt cx="3220" cy="373"/>
          </a:xfrm>
        </p:grpSpPr>
        <p:grpSp>
          <p:nvGrpSpPr>
            <p:cNvPr id="54311" name="Group 98"/>
            <p:cNvGrpSpPr>
              <a:grpSpLocks/>
            </p:cNvGrpSpPr>
            <p:nvPr/>
          </p:nvGrpSpPr>
          <p:grpSpPr bwMode="auto">
            <a:xfrm>
              <a:off x="1860" y="1717"/>
              <a:ext cx="635" cy="272"/>
              <a:chOff x="2653" y="2614"/>
              <a:chExt cx="635" cy="272"/>
            </a:xfrm>
          </p:grpSpPr>
          <p:sp>
            <p:nvSpPr>
              <p:cNvPr id="54325" name="Rectangle 99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6" name="Line 100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7" name="Line 101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8" name="Text Box 102"/>
              <p:cNvSpPr txBox="1">
                <a:spLocks noChangeArrowheads="1"/>
              </p:cNvSpPr>
              <p:nvPr/>
            </p:nvSpPr>
            <p:spPr bwMode="auto">
              <a:xfrm>
                <a:off x="2811" y="2614"/>
                <a:ext cx="33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/>
                  <a:t>a</a:t>
                </a:r>
                <a:r>
                  <a:rPr kumimoji="1" lang="en-US" altLang="zh-CN" sz="2000" baseline="-25000" dirty="0" smtClean="0"/>
                  <a:t>i-1</a:t>
                </a:r>
                <a:endParaRPr kumimoji="1" lang="en-US" altLang="zh-CN" sz="2000" baseline="-25000" dirty="0"/>
              </a:p>
            </p:txBody>
          </p:sp>
        </p:grpSp>
        <p:grpSp>
          <p:nvGrpSpPr>
            <p:cNvPr id="54312" name="Group 103"/>
            <p:cNvGrpSpPr>
              <a:grpSpLocks/>
            </p:cNvGrpSpPr>
            <p:nvPr/>
          </p:nvGrpSpPr>
          <p:grpSpPr bwMode="auto">
            <a:xfrm>
              <a:off x="2858" y="1717"/>
              <a:ext cx="635" cy="272"/>
              <a:chOff x="2653" y="2614"/>
              <a:chExt cx="635" cy="272"/>
            </a:xfrm>
          </p:grpSpPr>
          <p:sp>
            <p:nvSpPr>
              <p:cNvPr id="54321" name="Rectangle 104"/>
              <p:cNvSpPr>
                <a:spLocks noChangeArrowheads="1"/>
              </p:cNvSpPr>
              <p:nvPr/>
            </p:nvSpPr>
            <p:spPr bwMode="auto">
              <a:xfrm>
                <a:off x="2653" y="2614"/>
                <a:ext cx="635" cy="272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4322" name="Line 105"/>
              <p:cNvSpPr>
                <a:spLocks noChangeShapeType="1"/>
              </p:cNvSpPr>
              <p:nvPr/>
            </p:nvSpPr>
            <p:spPr bwMode="auto">
              <a:xfrm>
                <a:off x="2835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3" name="Line 106"/>
              <p:cNvSpPr>
                <a:spLocks noChangeShapeType="1"/>
              </p:cNvSpPr>
              <p:nvPr/>
            </p:nvSpPr>
            <p:spPr bwMode="auto">
              <a:xfrm>
                <a:off x="3107" y="2614"/>
                <a:ext cx="0" cy="272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4324" name="Text Box 107"/>
              <p:cNvSpPr txBox="1">
                <a:spLocks noChangeArrowheads="1"/>
              </p:cNvSpPr>
              <p:nvPr/>
            </p:nvSpPr>
            <p:spPr bwMode="auto">
              <a:xfrm>
                <a:off x="2880" y="2614"/>
                <a:ext cx="23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err="1" smtClean="0"/>
                  <a:t>a</a:t>
                </a:r>
                <a:r>
                  <a:rPr kumimoji="1" lang="en-US" altLang="zh-CN" sz="2000" baseline="-25000" dirty="0" err="1" smtClean="0"/>
                  <a:t>i</a:t>
                </a:r>
                <a:endParaRPr kumimoji="1" lang="en-US" altLang="zh-CN" sz="2000" dirty="0"/>
              </a:p>
            </p:txBody>
          </p:sp>
        </p:grpSp>
        <p:sp>
          <p:nvSpPr>
            <p:cNvPr id="54313" name="Line 113"/>
            <p:cNvSpPr>
              <a:spLocks noChangeShapeType="1"/>
            </p:cNvSpPr>
            <p:nvPr/>
          </p:nvSpPr>
          <p:spPr bwMode="auto">
            <a:xfrm>
              <a:off x="1542" y="1807"/>
              <a:ext cx="31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4" name="Line 114"/>
            <p:cNvSpPr>
              <a:spLocks noChangeShapeType="1"/>
            </p:cNvSpPr>
            <p:nvPr/>
          </p:nvSpPr>
          <p:spPr bwMode="auto">
            <a:xfrm>
              <a:off x="2404" y="180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5" name="Line 115"/>
            <p:cNvSpPr>
              <a:spLocks noChangeShapeType="1"/>
            </p:cNvSpPr>
            <p:nvPr/>
          </p:nvSpPr>
          <p:spPr bwMode="auto">
            <a:xfrm>
              <a:off x="3402" y="180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6" name="Line 123"/>
            <p:cNvSpPr>
              <a:spLocks noChangeShapeType="1"/>
            </p:cNvSpPr>
            <p:nvPr/>
          </p:nvSpPr>
          <p:spPr bwMode="auto">
            <a:xfrm flipH="1">
              <a:off x="1634" y="1897"/>
              <a:ext cx="31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7" name="Line 124"/>
            <p:cNvSpPr>
              <a:spLocks noChangeShapeType="1"/>
            </p:cNvSpPr>
            <p:nvPr/>
          </p:nvSpPr>
          <p:spPr bwMode="auto">
            <a:xfrm flipH="1">
              <a:off x="2495" y="1897"/>
              <a:ext cx="45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8" name="Line 125"/>
            <p:cNvSpPr>
              <a:spLocks noChangeShapeType="1"/>
            </p:cNvSpPr>
            <p:nvPr/>
          </p:nvSpPr>
          <p:spPr bwMode="auto">
            <a:xfrm flipH="1">
              <a:off x="3493" y="1897"/>
              <a:ext cx="49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9" name="Text Box 126"/>
            <p:cNvSpPr txBox="1">
              <a:spLocks noChangeArrowheads="1"/>
            </p:cNvSpPr>
            <p:nvPr/>
          </p:nvSpPr>
          <p:spPr bwMode="auto">
            <a:xfrm>
              <a:off x="1157" y="166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4320" name="Text Box 127"/>
            <p:cNvSpPr txBox="1">
              <a:spLocks noChangeArrowheads="1"/>
            </p:cNvSpPr>
            <p:nvPr/>
          </p:nvSpPr>
          <p:spPr bwMode="auto">
            <a:xfrm>
              <a:off x="4037" y="161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</p:grpSp>
      <p:grpSp>
        <p:nvGrpSpPr>
          <p:cNvPr id="5" name="Group 129"/>
          <p:cNvGrpSpPr>
            <a:grpSpLocks/>
          </p:cNvGrpSpPr>
          <p:nvPr/>
        </p:nvGrpSpPr>
        <p:grpSpPr bwMode="auto">
          <a:xfrm>
            <a:off x="3779838" y="3644900"/>
            <a:ext cx="1008062" cy="431800"/>
            <a:chOff x="2653" y="2614"/>
            <a:chExt cx="635" cy="272"/>
          </a:xfrm>
        </p:grpSpPr>
        <p:sp>
          <p:nvSpPr>
            <p:cNvPr id="54307" name="Rectangle 130"/>
            <p:cNvSpPr>
              <a:spLocks noChangeArrowheads="1"/>
            </p:cNvSpPr>
            <p:nvPr/>
          </p:nvSpPr>
          <p:spPr bwMode="auto">
            <a:xfrm>
              <a:off x="2653" y="2614"/>
              <a:ext cx="635" cy="272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54308" name="Line 131"/>
            <p:cNvSpPr>
              <a:spLocks noChangeShapeType="1"/>
            </p:cNvSpPr>
            <p:nvPr/>
          </p:nvSpPr>
          <p:spPr bwMode="auto">
            <a:xfrm>
              <a:off x="2835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09" name="Line 132"/>
            <p:cNvSpPr>
              <a:spLocks noChangeShapeType="1"/>
            </p:cNvSpPr>
            <p:nvPr/>
          </p:nvSpPr>
          <p:spPr bwMode="auto">
            <a:xfrm>
              <a:off x="3107" y="2614"/>
              <a:ext cx="0" cy="27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4310" name="Text Box 133"/>
            <p:cNvSpPr txBox="1">
              <a:spLocks noChangeArrowheads="1"/>
            </p:cNvSpPr>
            <p:nvPr/>
          </p:nvSpPr>
          <p:spPr bwMode="auto">
            <a:xfrm>
              <a:off x="2880" y="261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>
                  <a:solidFill>
                    <a:srgbClr val="FF0000"/>
                  </a:solidFill>
                </a:rPr>
                <a:t>e</a:t>
              </a:r>
            </a:p>
          </p:txBody>
        </p:sp>
      </p:grpSp>
      <p:sp>
        <p:nvSpPr>
          <p:cNvPr id="111751" name="Text Box 135"/>
          <p:cNvSpPr txBox="1">
            <a:spLocks noChangeArrowheads="1"/>
          </p:cNvSpPr>
          <p:nvPr/>
        </p:nvSpPr>
        <p:spPr bwMode="auto">
          <a:xfrm>
            <a:off x="3203575" y="41275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11752" name="Line 136"/>
          <p:cNvSpPr>
            <a:spLocks noChangeShapeType="1"/>
          </p:cNvSpPr>
          <p:nvPr/>
        </p:nvSpPr>
        <p:spPr bwMode="auto">
          <a:xfrm flipV="1">
            <a:off x="3421063" y="4076700"/>
            <a:ext cx="358775" cy="2889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5" name="Text Box 139"/>
          <p:cNvSpPr txBox="1">
            <a:spLocks noChangeArrowheads="1"/>
          </p:cNvSpPr>
          <p:nvPr/>
        </p:nvSpPr>
        <p:spPr bwMode="auto">
          <a:xfrm>
            <a:off x="4643438" y="191611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1756" name="Line 140"/>
          <p:cNvSpPr>
            <a:spLocks noChangeShapeType="1"/>
          </p:cNvSpPr>
          <p:nvPr/>
        </p:nvSpPr>
        <p:spPr bwMode="auto">
          <a:xfrm>
            <a:off x="4932363" y="2205038"/>
            <a:ext cx="0" cy="5032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58" name="Text Box 142"/>
          <p:cNvSpPr txBox="1">
            <a:spLocks noChangeArrowheads="1"/>
          </p:cNvSpPr>
          <p:nvPr/>
        </p:nvSpPr>
        <p:spPr bwMode="auto">
          <a:xfrm>
            <a:off x="3924300" y="25654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60" name="Line 144"/>
          <p:cNvSpPr>
            <a:spLocks noChangeShapeType="1"/>
          </p:cNvSpPr>
          <p:nvPr/>
        </p:nvSpPr>
        <p:spPr bwMode="auto">
          <a:xfrm>
            <a:off x="3851275" y="2997200"/>
            <a:ext cx="433388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1" name="Text Box 145"/>
          <p:cNvSpPr txBox="1">
            <a:spLocks noChangeArrowheads="1"/>
          </p:cNvSpPr>
          <p:nvPr/>
        </p:nvSpPr>
        <p:spPr bwMode="auto">
          <a:xfrm>
            <a:off x="3708400" y="3213100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1762" name="Text Box 146"/>
          <p:cNvSpPr txBox="1">
            <a:spLocks noChangeArrowheads="1"/>
          </p:cNvSpPr>
          <p:nvPr/>
        </p:nvSpPr>
        <p:spPr bwMode="auto">
          <a:xfrm>
            <a:off x="1692275" y="4797425"/>
            <a:ext cx="17379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①s-&gt;next=p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64" name="Line 148"/>
          <p:cNvSpPr>
            <a:spLocks noChangeShapeType="1"/>
          </p:cNvSpPr>
          <p:nvPr/>
        </p:nvSpPr>
        <p:spPr bwMode="auto">
          <a:xfrm>
            <a:off x="3492500" y="3860800"/>
            <a:ext cx="43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5" name="Line 149"/>
          <p:cNvSpPr>
            <a:spLocks noChangeShapeType="1"/>
          </p:cNvSpPr>
          <p:nvPr/>
        </p:nvSpPr>
        <p:spPr bwMode="auto">
          <a:xfrm flipV="1">
            <a:off x="3492500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66" name="Text Box 150"/>
          <p:cNvSpPr txBox="1">
            <a:spLocks noChangeArrowheads="1"/>
          </p:cNvSpPr>
          <p:nvPr/>
        </p:nvSpPr>
        <p:spPr bwMode="auto">
          <a:xfrm>
            <a:off x="3132138" y="3357563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1767" name="Text Box 151"/>
          <p:cNvSpPr txBox="1">
            <a:spLocks noChangeArrowheads="1"/>
          </p:cNvSpPr>
          <p:nvPr/>
        </p:nvSpPr>
        <p:spPr bwMode="auto">
          <a:xfrm>
            <a:off x="1692275" y="5387975"/>
            <a:ext cx="2657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② s-&gt;prior=p-&gt;prior;</a:t>
            </a:r>
          </a:p>
        </p:txBody>
      </p:sp>
      <p:sp>
        <p:nvSpPr>
          <p:cNvPr id="111769" name="Text Box 153"/>
          <p:cNvSpPr txBox="1">
            <a:spLocks noChangeArrowheads="1"/>
          </p:cNvSpPr>
          <p:nvPr/>
        </p:nvSpPr>
        <p:spPr bwMode="auto">
          <a:xfrm>
            <a:off x="4067175" y="2708275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1770" name="Line 154"/>
          <p:cNvSpPr>
            <a:spLocks noChangeShapeType="1"/>
          </p:cNvSpPr>
          <p:nvPr/>
        </p:nvSpPr>
        <p:spPr bwMode="auto">
          <a:xfrm flipH="1">
            <a:off x="4356100" y="2997200"/>
            <a:ext cx="360363" cy="647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1" name="Text Box 155"/>
          <p:cNvSpPr txBox="1">
            <a:spLocks noChangeArrowheads="1"/>
          </p:cNvSpPr>
          <p:nvPr/>
        </p:nvSpPr>
        <p:spPr bwMode="auto">
          <a:xfrm>
            <a:off x="4427538" y="3213100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④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2" name="Text Box 156"/>
          <p:cNvSpPr txBox="1">
            <a:spLocks noChangeArrowheads="1"/>
          </p:cNvSpPr>
          <p:nvPr/>
        </p:nvSpPr>
        <p:spPr bwMode="auto">
          <a:xfrm>
            <a:off x="4956175" y="4868863"/>
            <a:ext cx="26260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③ p-&gt;prior-&gt;next=s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;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3" name="Line 157"/>
          <p:cNvSpPr>
            <a:spLocks noChangeShapeType="1"/>
          </p:cNvSpPr>
          <p:nvPr/>
        </p:nvSpPr>
        <p:spPr bwMode="auto">
          <a:xfrm>
            <a:off x="4643438" y="3860800"/>
            <a:ext cx="43338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4" name="Line 158"/>
          <p:cNvSpPr>
            <a:spLocks noChangeShapeType="1"/>
          </p:cNvSpPr>
          <p:nvPr/>
        </p:nvSpPr>
        <p:spPr bwMode="auto">
          <a:xfrm flipV="1">
            <a:off x="5076825" y="3141663"/>
            <a:ext cx="0" cy="71913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1775" name="Text Box 159"/>
          <p:cNvSpPr txBox="1">
            <a:spLocks noChangeArrowheads="1"/>
          </p:cNvSpPr>
          <p:nvPr/>
        </p:nvSpPr>
        <p:spPr bwMode="auto">
          <a:xfrm>
            <a:off x="5003800" y="3357563"/>
            <a:ext cx="4427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FF0000"/>
                </a:solidFill>
              </a:rPr>
              <a:t>①</a:t>
            </a: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6" name="Text Box 160"/>
          <p:cNvSpPr txBox="1">
            <a:spLocks noChangeArrowheads="1"/>
          </p:cNvSpPr>
          <p:nvPr/>
        </p:nvSpPr>
        <p:spPr bwMode="auto">
          <a:xfrm>
            <a:off x="4932363" y="5387975"/>
            <a:ext cx="17940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④p-&gt;prior=s;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111777" name="AutoShape 161"/>
          <p:cNvSpPr>
            <a:spLocks noChangeArrowheads="1"/>
          </p:cNvSpPr>
          <p:nvPr/>
        </p:nvSpPr>
        <p:spPr bwMode="auto">
          <a:xfrm>
            <a:off x="6660232" y="3559176"/>
            <a:ext cx="2232025" cy="1008062"/>
          </a:xfrm>
          <a:prstGeom prst="cloudCallout">
            <a:avLst>
              <a:gd name="adj1" fmla="val -62231"/>
              <a:gd name="adj2" fmla="val 59764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sp>
        <p:nvSpPr>
          <p:cNvPr id="54306" name="Line 15"/>
          <p:cNvSpPr>
            <a:spLocks noChangeShapeType="1"/>
          </p:cNvSpPr>
          <p:nvPr/>
        </p:nvSpPr>
        <p:spPr bwMode="auto">
          <a:xfrm flipV="1">
            <a:off x="912812" y="846"/>
            <a:ext cx="4235450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588224" y="1748373"/>
            <a:ext cx="2303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找到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个结点</a:t>
            </a:r>
            <a:endParaRPr kumimoji="1" lang="en-US" altLang="zh-CN" sz="2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并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由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</a:rPr>
              <a:t>指示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0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1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1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1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1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1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1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11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1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11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11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11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1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6" grpId="0" autoUpdateAnimBg="0"/>
      <p:bldP spid="111751" grpId="0" autoUpdateAnimBg="0"/>
      <p:bldP spid="111752" grpId="0" animBg="1"/>
      <p:bldP spid="111755" grpId="0" autoUpdateAnimBg="0"/>
      <p:bldP spid="111756" grpId="0" animBg="1"/>
      <p:bldP spid="111758" grpId="0" autoUpdateAnimBg="0"/>
      <p:bldP spid="111760" grpId="0" animBg="1"/>
      <p:bldP spid="111761" grpId="0" autoUpdateAnimBg="0"/>
      <p:bldP spid="111762" grpId="0" autoUpdateAnimBg="0"/>
      <p:bldP spid="111764" grpId="0" animBg="1"/>
      <p:bldP spid="111765" grpId="0" animBg="1"/>
      <p:bldP spid="111766" grpId="0" autoUpdateAnimBg="0"/>
      <p:bldP spid="111767" grpId="0" autoUpdateAnimBg="0"/>
      <p:bldP spid="111769" grpId="0" autoUpdateAnimBg="0"/>
      <p:bldP spid="111770" grpId="0" animBg="1"/>
      <p:bldP spid="111771" grpId="0" autoUpdateAnimBg="0"/>
      <p:bldP spid="111772" grpId="0" autoUpdateAnimBg="0"/>
      <p:bldP spid="111773" grpId="0" animBg="1"/>
      <p:bldP spid="111774" grpId="0" animBg="1"/>
      <p:bldP spid="111775" grpId="0" autoUpdateAnimBg="0"/>
      <p:bldP spid="111776" grpId="0" autoUpdateAnimBg="0"/>
      <p:bldP spid="111777" grpId="0" animBg="1" autoUpdateAnimBg="0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D7D63FE-ED28-4895-8B41-CE034EF371C4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5299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第 </a:t>
            </a:r>
            <a:r>
              <a:rPr kumimoji="1" lang="en-US" altLang="zh-CN"/>
              <a:t>2 </a:t>
            </a:r>
            <a:r>
              <a:rPr kumimoji="1" lang="zh-CN" altLang="en-US"/>
              <a:t>章  线性表</a:t>
            </a:r>
          </a:p>
        </p:txBody>
      </p:sp>
      <p:sp>
        <p:nvSpPr>
          <p:cNvPr id="55301" name="Text Box 7"/>
          <p:cNvSpPr txBox="1">
            <a:spLocks noChangeArrowheads="1"/>
          </p:cNvSpPr>
          <p:nvPr/>
        </p:nvSpPr>
        <p:spPr bwMode="auto">
          <a:xfrm>
            <a:off x="841375" y="836613"/>
            <a:ext cx="3730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2.3</a:t>
            </a:r>
            <a:r>
              <a:rPr kumimoji="1" lang="zh-CN" altLang="en-US"/>
              <a:t>线性表的链式存储</a:t>
            </a:r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912813" y="1341438"/>
            <a:ext cx="34432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684213" y="1563688"/>
            <a:ext cx="6142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双向链表</a:t>
            </a:r>
            <a:r>
              <a:rPr kumimoji="1" lang="en-US" altLang="zh-CN" sz="2400"/>
              <a:t>(</a:t>
            </a:r>
            <a:r>
              <a:rPr kumimoji="1" lang="en-US" altLang="zh-CN"/>
              <a:t>Double</a:t>
            </a:r>
            <a:r>
              <a:rPr kumimoji="1" lang="en-US" altLang="zh-CN" sz="2400"/>
              <a:t> Linked List)</a:t>
            </a:r>
            <a:r>
              <a:rPr kumimoji="1" lang="zh-CN" altLang="en-US"/>
              <a:t>前插操作</a:t>
            </a:r>
            <a:endParaRPr kumimoji="1" lang="zh-CN" altLang="en-US" sz="2400"/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6659563" y="1557338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>
                <a:solidFill>
                  <a:srgbClr val="FF0000"/>
                </a:solidFill>
              </a:rPr>
              <a:t>算法实现：</a:t>
            </a:r>
          </a:p>
        </p:txBody>
      </p:sp>
      <p:sp useBgFill="1"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762000" y="152400"/>
            <a:ext cx="7772400" cy="590931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DLinkList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DLinkList</a:t>
            </a:r>
            <a:r>
              <a:rPr kumimoji="1" lang="en-US" altLang="zh-CN" dirty="0"/>
              <a:t> </a:t>
            </a:r>
            <a:r>
              <a:rPr kumimoji="1" lang="en-US" altLang="zh-CN" dirty="0" err="1" smtClean="0"/>
              <a:t>h,int</a:t>
            </a:r>
            <a:r>
              <a:rPr kumimoji="1" lang="en-US" altLang="zh-CN" dirty="0" smtClean="0"/>
              <a:t> </a:t>
            </a:r>
            <a:r>
              <a:rPr kumimoji="1" lang="en-US" altLang="zh-CN" dirty="0" err="1"/>
              <a:t>i,ElemType</a:t>
            </a:r>
            <a:r>
              <a:rPr kumimoji="1" lang="en-US" altLang="zh-CN" dirty="0"/>
              <a:t> e)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    </a:t>
            </a:r>
            <a:r>
              <a:rPr kumimoji="1" lang="en-US" altLang="zh-CN" dirty="0" err="1" smtClean="0"/>
              <a:t>DLinkList</a:t>
            </a:r>
            <a:r>
              <a:rPr kumimoji="1" lang="en-US" altLang="zh-CN" dirty="0" smtClean="0"/>
              <a:t>  </a:t>
            </a:r>
            <a:r>
              <a:rPr kumimoji="1" lang="en-US" altLang="zh-CN" dirty="0" err="1" smtClean="0"/>
              <a:t>s,p</a:t>
            </a:r>
            <a:r>
              <a:rPr kumimoji="1" lang="en-US" altLang="zh-CN" dirty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smtClean="0">
                <a:solidFill>
                  <a:srgbClr val="FF33CC"/>
                </a:solidFill>
              </a:rPr>
              <a:t>p=</a:t>
            </a:r>
            <a:r>
              <a:rPr kumimoji="1" lang="en-US" altLang="zh-CN" dirty="0" err="1" smtClean="0">
                <a:solidFill>
                  <a:srgbClr val="FF33CC"/>
                </a:solidFill>
              </a:rPr>
              <a:t>GetElem</a:t>
            </a:r>
            <a:r>
              <a:rPr kumimoji="1" lang="en-US" altLang="zh-CN" dirty="0" smtClean="0">
                <a:solidFill>
                  <a:srgbClr val="FF33CC"/>
                </a:solidFill>
              </a:rPr>
              <a:t>(h</a:t>
            </a:r>
            <a:r>
              <a:rPr kumimoji="1" lang="en-US" altLang="zh-CN" dirty="0">
                <a:solidFill>
                  <a:srgbClr val="FF33CC"/>
                </a:solidFill>
              </a:rPr>
              <a:t>, </a:t>
            </a:r>
            <a:r>
              <a:rPr kumimoji="1" lang="en-US" altLang="zh-CN" dirty="0" smtClean="0">
                <a:solidFill>
                  <a:srgbClr val="FF33CC"/>
                </a:solidFill>
              </a:rPr>
              <a:t>i);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FF33CC"/>
                </a:solidFill>
              </a:rPr>
              <a:t>      if(p==NULL)  return 0;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dirty="0">
              <a:solidFill>
                <a:srgbClr val="FF33CC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s=(</a:t>
            </a:r>
            <a:r>
              <a:rPr kumimoji="1" lang="en-US" altLang="zh-CN" dirty="0" err="1"/>
              <a:t>DNode</a:t>
            </a:r>
            <a:r>
              <a:rPr kumimoji="1" lang="en-US" altLang="zh-CN" dirty="0"/>
              <a:t>*)</a:t>
            </a:r>
            <a:r>
              <a:rPr kumimoji="1" lang="en-US" altLang="zh-CN" dirty="0" err="1"/>
              <a:t>malloc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sizeof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DNode</a:t>
            </a:r>
            <a:r>
              <a:rPr kumimoji="1" lang="en-US" altLang="zh-CN" dirty="0"/>
              <a:t>));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s-&gt;data=e;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>
                <a:solidFill>
                  <a:srgbClr val="FF0000"/>
                </a:solidFill>
              </a:rPr>
              <a:t>s-&gt;next=p; 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>
                <a:solidFill>
                  <a:srgbClr val="FF0000"/>
                </a:solidFill>
              </a:rPr>
              <a:t>      s-</a:t>
            </a:r>
            <a:r>
              <a:rPr kumimoji="1" lang="en-US" altLang="zh-CN" dirty="0">
                <a:solidFill>
                  <a:srgbClr val="FF0000"/>
                </a:solidFill>
              </a:rPr>
              <a:t>&gt;prior=p-&gt;prior;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      p-&gt;prior-&gt;next=s;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dirty="0">
                <a:solidFill>
                  <a:srgbClr val="FF0000"/>
                </a:solidFill>
              </a:rPr>
              <a:t>&gt;prior=s;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</a:t>
            </a:r>
            <a:r>
              <a:rPr kumimoji="1" lang="en-US" altLang="zh-CN" dirty="0" smtClean="0"/>
              <a:t>1;</a:t>
            </a:r>
            <a:endParaRPr kumimoji="1" lang="en-US" altLang="zh-CN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}</a:t>
            </a:r>
          </a:p>
        </p:txBody>
      </p:sp>
      <p:sp>
        <p:nvSpPr>
          <p:cNvPr id="10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8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D7D2937-F7A4-4AB5-B715-3900A9C8B5B6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56323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6325" name="Text Box 9"/>
          <p:cNvSpPr txBox="1">
            <a:spLocks noChangeArrowheads="1"/>
          </p:cNvSpPr>
          <p:nvPr/>
        </p:nvSpPr>
        <p:spPr bwMode="auto">
          <a:xfrm>
            <a:off x="684213" y="1002953"/>
            <a:ext cx="479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双向链表</a:t>
            </a:r>
            <a:r>
              <a:rPr kumimoji="1" lang="en-US" altLang="zh-CN" sz="2400" dirty="0"/>
              <a:t>(</a:t>
            </a:r>
            <a:r>
              <a:rPr kumimoji="1" lang="en-US" altLang="zh-CN" dirty="0"/>
              <a:t>Double</a:t>
            </a:r>
            <a:r>
              <a:rPr kumimoji="1" lang="en-US" altLang="zh-CN" sz="2400" dirty="0"/>
              <a:t> Linked List) </a:t>
            </a:r>
          </a:p>
        </p:txBody>
      </p:sp>
      <p:sp>
        <p:nvSpPr>
          <p:cNvPr id="56326" name="Text Box 10"/>
          <p:cNvSpPr txBox="1">
            <a:spLocks noChangeArrowheads="1"/>
          </p:cNvSpPr>
          <p:nvPr/>
        </p:nvSpPr>
        <p:spPr bwMode="auto">
          <a:xfrm>
            <a:off x="5219700" y="980728"/>
            <a:ext cx="2305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删除操作：</a:t>
            </a:r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75593" y="3463701"/>
            <a:ext cx="6516687" cy="649288"/>
            <a:chOff x="884" y="1706"/>
            <a:chExt cx="4105" cy="409"/>
          </a:xfrm>
        </p:grpSpPr>
        <p:grpSp>
          <p:nvGrpSpPr>
            <p:cNvPr id="56347" name="Group 102"/>
            <p:cNvGrpSpPr>
              <a:grpSpLocks/>
            </p:cNvGrpSpPr>
            <p:nvPr/>
          </p:nvGrpSpPr>
          <p:grpSpPr bwMode="auto">
            <a:xfrm>
              <a:off x="1247" y="1843"/>
              <a:ext cx="3402" cy="272"/>
              <a:chOff x="1247" y="1843"/>
              <a:chExt cx="3402" cy="272"/>
            </a:xfrm>
          </p:grpSpPr>
          <p:grpSp>
            <p:nvGrpSpPr>
              <p:cNvPr id="56350" name="Group 72"/>
              <p:cNvGrpSpPr>
                <a:grpSpLocks/>
              </p:cNvGrpSpPr>
              <p:nvPr/>
            </p:nvGrpSpPr>
            <p:grpSpPr bwMode="auto">
              <a:xfrm>
                <a:off x="1565" y="1843"/>
                <a:ext cx="635" cy="272"/>
                <a:chOff x="2653" y="2614"/>
                <a:chExt cx="635" cy="272"/>
              </a:xfrm>
            </p:grpSpPr>
            <p:sp>
              <p:nvSpPr>
                <p:cNvPr id="56369" name="Rectangle 73"/>
                <p:cNvSpPr>
                  <a:spLocks noChangeArrowheads="1"/>
                </p:cNvSpPr>
                <p:nvPr/>
              </p:nvSpPr>
              <p:spPr bwMode="auto">
                <a:xfrm>
                  <a:off x="2653" y="2614"/>
                  <a:ext cx="635" cy="27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6370" name="Line 74"/>
                <p:cNvSpPr>
                  <a:spLocks noChangeShapeType="1"/>
                </p:cNvSpPr>
                <p:nvPr/>
              </p:nvSpPr>
              <p:spPr bwMode="auto">
                <a:xfrm>
                  <a:off x="2835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71" name="Line 75"/>
                <p:cNvSpPr>
                  <a:spLocks noChangeShapeType="1"/>
                </p:cNvSpPr>
                <p:nvPr/>
              </p:nvSpPr>
              <p:spPr bwMode="auto">
                <a:xfrm>
                  <a:off x="3107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7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880" y="261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a</a:t>
                  </a:r>
                </a:p>
              </p:txBody>
            </p:sp>
          </p:grpSp>
          <p:grpSp>
            <p:nvGrpSpPr>
              <p:cNvPr id="56351" name="Group 77"/>
              <p:cNvGrpSpPr>
                <a:grpSpLocks/>
              </p:cNvGrpSpPr>
              <p:nvPr/>
            </p:nvGrpSpPr>
            <p:grpSpPr bwMode="auto">
              <a:xfrm>
                <a:off x="2563" y="1843"/>
                <a:ext cx="635" cy="272"/>
                <a:chOff x="2653" y="2614"/>
                <a:chExt cx="635" cy="272"/>
              </a:xfrm>
            </p:grpSpPr>
            <p:sp>
              <p:nvSpPr>
                <p:cNvPr id="56365" name="Rectangle 78"/>
                <p:cNvSpPr>
                  <a:spLocks noChangeArrowheads="1"/>
                </p:cNvSpPr>
                <p:nvPr/>
              </p:nvSpPr>
              <p:spPr bwMode="auto">
                <a:xfrm>
                  <a:off x="2653" y="2614"/>
                  <a:ext cx="635" cy="27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6366" name="Line 79"/>
                <p:cNvSpPr>
                  <a:spLocks noChangeShapeType="1"/>
                </p:cNvSpPr>
                <p:nvPr/>
              </p:nvSpPr>
              <p:spPr bwMode="auto">
                <a:xfrm>
                  <a:off x="2835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7" name="Line 80"/>
                <p:cNvSpPr>
                  <a:spLocks noChangeShapeType="1"/>
                </p:cNvSpPr>
                <p:nvPr/>
              </p:nvSpPr>
              <p:spPr bwMode="auto">
                <a:xfrm>
                  <a:off x="3107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8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880" y="2614"/>
                  <a:ext cx="21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b</a:t>
                  </a:r>
                </a:p>
              </p:txBody>
            </p:sp>
          </p:grpSp>
          <p:grpSp>
            <p:nvGrpSpPr>
              <p:cNvPr id="56352" name="Group 82"/>
              <p:cNvGrpSpPr>
                <a:grpSpLocks/>
              </p:cNvGrpSpPr>
              <p:nvPr/>
            </p:nvGrpSpPr>
            <p:grpSpPr bwMode="auto">
              <a:xfrm>
                <a:off x="3606" y="1843"/>
                <a:ext cx="635" cy="272"/>
                <a:chOff x="2653" y="2614"/>
                <a:chExt cx="635" cy="272"/>
              </a:xfrm>
            </p:grpSpPr>
            <p:sp>
              <p:nvSpPr>
                <p:cNvPr id="56361" name="Rectangle 83"/>
                <p:cNvSpPr>
                  <a:spLocks noChangeArrowheads="1"/>
                </p:cNvSpPr>
                <p:nvPr/>
              </p:nvSpPr>
              <p:spPr bwMode="auto">
                <a:xfrm>
                  <a:off x="2653" y="2614"/>
                  <a:ext cx="635" cy="272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56362" name="Line 84"/>
                <p:cNvSpPr>
                  <a:spLocks noChangeShapeType="1"/>
                </p:cNvSpPr>
                <p:nvPr/>
              </p:nvSpPr>
              <p:spPr bwMode="auto">
                <a:xfrm>
                  <a:off x="2835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3" name="Line 85"/>
                <p:cNvSpPr>
                  <a:spLocks noChangeShapeType="1"/>
                </p:cNvSpPr>
                <p:nvPr/>
              </p:nvSpPr>
              <p:spPr bwMode="auto">
                <a:xfrm>
                  <a:off x="3107" y="2614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56364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2880" y="261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c</a:t>
                  </a:r>
                </a:p>
              </p:txBody>
            </p:sp>
          </p:grpSp>
          <p:sp>
            <p:nvSpPr>
              <p:cNvPr id="56353" name="Line 87"/>
              <p:cNvSpPr>
                <a:spLocks noChangeShapeType="1"/>
              </p:cNvSpPr>
              <p:nvPr/>
            </p:nvSpPr>
            <p:spPr bwMode="auto">
              <a:xfrm>
                <a:off x="1247" y="1933"/>
                <a:ext cx="318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4" name="Line 88"/>
              <p:cNvSpPr>
                <a:spLocks noChangeShapeType="1"/>
              </p:cNvSpPr>
              <p:nvPr/>
            </p:nvSpPr>
            <p:spPr bwMode="auto">
              <a:xfrm>
                <a:off x="2109" y="1933"/>
                <a:ext cx="454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5" name="Line 89"/>
              <p:cNvSpPr>
                <a:spLocks noChangeShapeType="1"/>
              </p:cNvSpPr>
              <p:nvPr/>
            </p:nvSpPr>
            <p:spPr bwMode="auto">
              <a:xfrm>
                <a:off x="3107" y="1933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6" name="Line 97"/>
              <p:cNvSpPr>
                <a:spLocks noChangeShapeType="1"/>
              </p:cNvSpPr>
              <p:nvPr/>
            </p:nvSpPr>
            <p:spPr bwMode="auto">
              <a:xfrm flipH="1">
                <a:off x="1339" y="2023"/>
                <a:ext cx="317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7" name="Line 98"/>
              <p:cNvSpPr>
                <a:spLocks noChangeShapeType="1"/>
              </p:cNvSpPr>
              <p:nvPr/>
            </p:nvSpPr>
            <p:spPr bwMode="auto">
              <a:xfrm flipH="1">
                <a:off x="2200" y="2023"/>
                <a:ext cx="454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8" name="Line 99"/>
              <p:cNvSpPr>
                <a:spLocks noChangeShapeType="1"/>
              </p:cNvSpPr>
              <p:nvPr/>
            </p:nvSpPr>
            <p:spPr bwMode="auto">
              <a:xfrm flipH="1">
                <a:off x="3198" y="2023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59" name="Line 100"/>
              <p:cNvSpPr>
                <a:spLocks noChangeShapeType="1"/>
              </p:cNvSpPr>
              <p:nvPr/>
            </p:nvSpPr>
            <p:spPr bwMode="auto">
              <a:xfrm>
                <a:off x="4150" y="1933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56360" name="Line 101"/>
              <p:cNvSpPr>
                <a:spLocks noChangeShapeType="1"/>
              </p:cNvSpPr>
              <p:nvPr/>
            </p:nvSpPr>
            <p:spPr bwMode="auto">
              <a:xfrm flipH="1">
                <a:off x="4241" y="2024"/>
                <a:ext cx="408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56348" name="Text Box 103"/>
            <p:cNvSpPr txBox="1">
              <a:spLocks noChangeArrowheads="1"/>
            </p:cNvSpPr>
            <p:nvPr/>
          </p:nvSpPr>
          <p:spPr bwMode="auto">
            <a:xfrm>
              <a:off x="884" y="17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56349" name="Text Box 104"/>
            <p:cNvSpPr txBox="1">
              <a:spLocks noChangeArrowheads="1"/>
            </p:cNvSpPr>
            <p:nvPr/>
          </p:nvSpPr>
          <p:spPr bwMode="auto">
            <a:xfrm>
              <a:off x="4649" y="170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</p:grpSp>
      <p:sp>
        <p:nvSpPr>
          <p:cNvPr id="113770" name="Text Box 106"/>
          <p:cNvSpPr txBox="1">
            <a:spLocks noChangeArrowheads="1"/>
          </p:cNvSpPr>
          <p:nvPr/>
        </p:nvSpPr>
        <p:spPr bwMode="auto">
          <a:xfrm>
            <a:off x="3528343" y="299538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3771" name="Line 107"/>
          <p:cNvSpPr>
            <a:spLocks noChangeShapeType="1"/>
          </p:cNvSpPr>
          <p:nvPr/>
        </p:nvSpPr>
        <p:spPr bwMode="auto">
          <a:xfrm>
            <a:off x="3815680" y="3247801"/>
            <a:ext cx="0" cy="28733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2" name="Text Box 108"/>
          <p:cNvSpPr txBox="1">
            <a:spLocks noChangeArrowheads="1"/>
          </p:cNvSpPr>
          <p:nvPr/>
        </p:nvSpPr>
        <p:spPr bwMode="auto">
          <a:xfrm>
            <a:off x="2663155" y="3535139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3773" name="Line 109"/>
          <p:cNvSpPr>
            <a:spLocks noChangeShapeType="1"/>
          </p:cNvSpPr>
          <p:nvPr/>
        </p:nvSpPr>
        <p:spPr bwMode="auto">
          <a:xfrm flipV="1">
            <a:off x="2520280" y="3103339"/>
            <a:ext cx="0" cy="6477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4" name="Line 110"/>
          <p:cNvSpPr>
            <a:spLocks noChangeShapeType="1"/>
          </p:cNvSpPr>
          <p:nvPr/>
        </p:nvSpPr>
        <p:spPr bwMode="auto">
          <a:xfrm>
            <a:off x="2520280" y="3103339"/>
            <a:ext cx="287972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5" name="Line 111"/>
          <p:cNvSpPr>
            <a:spLocks noChangeShapeType="1"/>
          </p:cNvSpPr>
          <p:nvPr/>
        </p:nvSpPr>
        <p:spPr bwMode="auto">
          <a:xfrm>
            <a:off x="5400005" y="3103339"/>
            <a:ext cx="0" cy="576262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76" name="Text Box 112"/>
          <p:cNvSpPr txBox="1">
            <a:spLocks noChangeArrowheads="1"/>
          </p:cNvSpPr>
          <p:nvPr/>
        </p:nvSpPr>
        <p:spPr bwMode="auto">
          <a:xfrm>
            <a:off x="2067843" y="4938489"/>
            <a:ext cx="5024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①  p-&gt;prior-&gt;next=p-&gt;next;</a:t>
            </a:r>
          </a:p>
        </p:txBody>
      </p:sp>
      <p:sp>
        <p:nvSpPr>
          <p:cNvPr id="113777" name="Text Box 113"/>
          <p:cNvSpPr txBox="1">
            <a:spLocks noChangeArrowheads="1"/>
          </p:cNvSpPr>
          <p:nvPr/>
        </p:nvSpPr>
        <p:spPr bwMode="auto">
          <a:xfrm>
            <a:off x="3960143" y="2742976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3778" name="Text Box 114"/>
          <p:cNvSpPr txBox="1">
            <a:spLocks noChangeArrowheads="1"/>
          </p:cNvSpPr>
          <p:nvPr/>
        </p:nvSpPr>
        <p:spPr bwMode="auto">
          <a:xfrm>
            <a:off x="4320505" y="36796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×</a:t>
            </a:r>
          </a:p>
        </p:txBody>
      </p:sp>
      <p:sp>
        <p:nvSpPr>
          <p:cNvPr id="113779" name="Line 115"/>
          <p:cNvSpPr>
            <a:spLocks noChangeShapeType="1"/>
          </p:cNvSpPr>
          <p:nvPr/>
        </p:nvSpPr>
        <p:spPr bwMode="auto">
          <a:xfrm>
            <a:off x="5039643" y="4039964"/>
            <a:ext cx="0" cy="360362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80" name="Line 116"/>
          <p:cNvSpPr>
            <a:spLocks noChangeShapeType="1"/>
          </p:cNvSpPr>
          <p:nvPr/>
        </p:nvSpPr>
        <p:spPr bwMode="auto">
          <a:xfrm>
            <a:off x="2159918" y="4400326"/>
            <a:ext cx="287972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81" name="Line 117"/>
          <p:cNvSpPr>
            <a:spLocks noChangeShapeType="1"/>
          </p:cNvSpPr>
          <p:nvPr/>
        </p:nvSpPr>
        <p:spPr bwMode="auto">
          <a:xfrm flipV="1">
            <a:off x="2159918" y="4111401"/>
            <a:ext cx="0" cy="288925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113782" name="Text Box 118"/>
          <p:cNvSpPr txBox="1">
            <a:spLocks noChangeArrowheads="1"/>
          </p:cNvSpPr>
          <p:nvPr/>
        </p:nvSpPr>
        <p:spPr bwMode="auto">
          <a:xfrm>
            <a:off x="3599780" y="4363814"/>
            <a:ext cx="439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3783" name="Text Box 119"/>
          <p:cNvSpPr txBox="1">
            <a:spLocks noChangeArrowheads="1"/>
          </p:cNvSpPr>
          <p:nvPr/>
        </p:nvSpPr>
        <p:spPr bwMode="auto">
          <a:xfrm flipH="1">
            <a:off x="2088478" y="5408389"/>
            <a:ext cx="5219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②  p-&gt;next-&gt;prior=p-&gt;prior;</a:t>
            </a:r>
          </a:p>
        </p:txBody>
      </p:sp>
      <p:sp useBgFill="1">
        <p:nvSpPr>
          <p:cNvPr id="113784" name="Text Box 120"/>
          <p:cNvSpPr txBox="1">
            <a:spLocks noChangeArrowheads="1"/>
          </p:cNvSpPr>
          <p:nvPr/>
        </p:nvSpPr>
        <p:spPr bwMode="auto">
          <a:xfrm>
            <a:off x="2663155" y="3608164"/>
            <a:ext cx="2232025" cy="57943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3200"/>
          </a:p>
        </p:txBody>
      </p:sp>
      <p:sp>
        <p:nvSpPr>
          <p:cNvPr id="113788" name="Text Box 124"/>
          <p:cNvSpPr txBox="1">
            <a:spLocks noChangeArrowheads="1"/>
          </p:cNvSpPr>
          <p:nvPr/>
        </p:nvSpPr>
        <p:spPr bwMode="auto">
          <a:xfrm>
            <a:off x="3167980" y="3679601"/>
            <a:ext cx="105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>
                <a:solidFill>
                  <a:srgbClr val="FF0000"/>
                </a:solidFill>
              </a:rPr>
              <a:t>free(p);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5649" y="1772816"/>
            <a:ext cx="4076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设置指针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指向待删除的结点</a:t>
            </a:r>
            <a:endParaRPr kumimoji="1"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00686" y="15195"/>
            <a:ext cx="4572000" cy="2677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1、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这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两个语句的顺序可以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颠倒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2、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执行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上述语句后结点</a:t>
            </a:r>
            <a:r>
              <a:rPr kumimoji="1" lang="en-US" altLang="zh-CN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的两个指针域仍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指向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其前驱结点和后继结点，但在双链表中已经找不到结点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执行完上述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语句之后，还要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将结点</a:t>
            </a:r>
            <a:r>
              <a:rPr kumimoji="1" lang="en-US" altLang="zh-CN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P</a:t>
            </a:r>
            <a:r>
              <a:rPr kumimoji="1"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所占的存储空间</a:t>
            </a:r>
            <a:r>
              <a:rPr kumimoji="1"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释放</a:t>
            </a:r>
            <a:r>
              <a:rPr kumimoji="1" lang="en-US" altLang="zh-CN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68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1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1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3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11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1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11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1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/>
      <p:bldP spid="56326" grpId="0"/>
      <p:bldP spid="113770" grpId="0" autoUpdateAnimBg="0"/>
      <p:bldP spid="113771" grpId="0" animBg="1"/>
      <p:bldP spid="113772" grpId="0" autoUpdateAnimBg="0"/>
      <p:bldP spid="113773" grpId="0" animBg="1"/>
      <p:bldP spid="113774" grpId="0" animBg="1"/>
      <p:bldP spid="113775" grpId="0" animBg="1"/>
      <p:bldP spid="113776" grpId="0" autoUpdateAnimBg="0"/>
      <p:bldP spid="113777" grpId="0" autoUpdateAnimBg="0"/>
      <p:bldP spid="113778" grpId="0" autoUpdateAnimBg="0"/>
      <p:bldP spid="113779" grpId="0" animBg="1"/>
      <p:bldP spid="113780" grpId="0" animBg="1"/>
      <p:bldP spid="113781" grpId="0" animBg="1"/>
      <p:bldP spid="113782" grpId="0" autoUpdateAnimBg="0"/>
      <p:bldP spid="113783" grpId="0" autoUpdateAnimBg="0"/>
      <p:bldP spid="113784" grpId="0" animBg="1" autoUpdateAnimBg="0"/>
      <p:bldP spid="113788" grpId="0" autoUpdateAnimBg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头插</a:t>
            </a:r>
            <a:r>
              <a:rPr kumimoji="1" lang="zh-CN" altLang="en-US" sz="2400" dirty="0"/>
              <a:t>法建表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5" name="Text Box 98"/>
          <p:cNvSpPr txBox="1">
            <a:spLocks noChangeArrowheads="1"/>
          </p:cNvSpPr>
          <p:nvPr/>
        </p:nvSpPr>
        <p:spPr bwMode="auto">
          <a:xfrm>
            <a:off x="251520" y="548680"/>
            <a:ext cx="7416801" cy="588238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</a:t>
            </a:r>
            <a:r>
              <a:rPr kumimoji="1" lang="en-US" altLang="zh-CN" sz="2400" dirty="0" err="1" smtClean="0"/>
              <a:t>CreateListFromHead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 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</a:t>
            </a:r>
            <a:endParaRPr kumimoji="1" lang="en-US" altLang="zh-CN" sz="2400" dirty="0"/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h,s</a:t>
            </a:r>
            <a:r>
              <a:rPr kumimoji="1" lang="en-US" altLang="zh-CN" sz="2400" dirty="0"/>
              <a:t>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s-&gt;next=h-&gt;next;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h-&gt;next=s;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lvl="1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6" name="Text Box 67"/>
          <p:cNvSpPr txBox="1">
            <a:spLocks noChangeArrowheads="1"/>
          </p:cNvSpPr>
          <p:nvPr/>
        </p:nvSpPr>
        <p:spPr bwMode="auto">
          <a:xfrm>
            <a:off x="5796136" y="4338179"/>
            <a:ext cx="3143597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data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956376" y="24845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7315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734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7349" name="Text Box 9"/>
          <p:cNvSpPr txBox="1">
            <a:spLocks noChangeArrowheads="1"/>
          </p:cNvSpPr>
          <p:nvPr/>
        </p:nvSpPr>
        <p:spPr bwMode="auto">
          <a:xfrm>
            <a:off x="684213" y="836712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双向</a:t>
            </a:r>
            <a:r>
              <a:rPr kumimoji="1" lang="zh-CN" altLang="en-US" dirty="0" smtClean="0"/>
              <a:t>链表删除</a:t>
            </a:r>
            <a:r>
              <a:rPr kumimoji="1" lang="zh-CN" altLang="en-US" dirty="0"/>
              <a:t>操作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3923928" y="886495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算法实现：</a:t>
            </a:r>
          </a:p>
        </p:txBody>
      </p:sp>
      <p:sp useBgFill="1">
        <p:nvSpPr>
          <p:cNvPr id="114742" name="Text Box 54"/>
          <p:cNvSpPr txBox="1">
            <a:spLocks noChangeArrowheads="1"/>
          </p:cNvSpPr>
          <p:nvPr/>
        </p:nvSpPr>
        <p:spPr bwMode="auto">
          <a:xfrm>
            <a:off x="714375" y="1534567"/>
            <a:ext cx="4847802" cy="4524315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	</a:t>
            </a:r>
            <a:r>
              <a:rPr kumimoji="1" lang="en-US" altLang="zh-CN" sz="2400" dirty="0" err="1"/>
              <a:t>DlinkDel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DLinkList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 smtClean="0"/>
              <a:t>h,int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i)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</a:t>
            </a:r>
            <a:r>
              <a:rPr kumimoji="1" lang="en-US" altLang="zh-CN" sz="2400" dirty="0" err="1"/>
              <a:t>DLinkList</a:t>
            </a:r>
            <a:r>
              <a:rPr kumimoji="1" lang="en-US" altLang="zh-CN" sz="2400" dirty="0"/>
              <a:t>  </a:t>
            </a:r>
            <a:r>
              <a:rPr kumimoji="1" lang="en-US" altLang="zh-CN" sz="2400" dirty="0" smtClean="0"/>
              <a:t> 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</a:t>
            </a:r>
            <a:r>
              <a:rPr kumimoji="1" lang="en-US" altLang="zh-CN" sz="2400" dirty="0">
                <a:solidFill>
                  <a:srgbClr val="FF33CC"/>
                </a:solidFill>
              </a:rPr>
              <a:t>p=</a:t>
            </a:r>
            <a:r>
              <a:rPr kumimoji="1" lang="en-US" altLang="zh-CN" sz="2400" dirty="0" err="1">
                <a:solidFill>
                  <a:srgbClr val="FF33CC"/>
                </a:solidFill>
              </a:rPr>
              <a:t>GetElem</a:t>
            </a:r>
            <a:r>
              <a:rPr kumimoji="1" lang="en-US" altLang="zh-CN" sz="2400" dirty="0">
                <a:solidFill>
                  <a:srgbClr val="FF33CC"/>
                </a:solidFill>
              </a:rPr>
              <a:t>(h, i); </a:t>
            </a:r>
            <a:endParaRPr kumimoji="1" lang="en-US" altLang="zh-CN" sz="2400" dirty="0" smtClean="0">
              <a:solidFill>
                <a:srgbClr val="FF33CC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33CC"/>
                </a:solidFill>
              </a:rPr>
              <a:t> </a:t>
            </a:r>
            <a:r>
              <a:rPr kumimoji="1" lang="en-US" altLang="zh-CN" sz="2400" dirty="0" smtClean="0">
                <a:solidFill>
                  <a:srgbClr val="FF33CC"/>
                </a:solidFill>
              </a:rPr>
              <a:t>        if(p</a:t>
            </a:r>
            <a:r>
              <a:rPr kumimoji="1" lang="en-US" altLang="zh-CN" sz="2400" dirty="0">
                <a:solidFill>
                  <a:srgbClr val="FF33CC"/>
                </a:solidFill>
              </a:rPr>
              <a:t>==NULL)  return 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	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&gt;prior-&gt;next=p-&gt;next;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	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&gt;next-&gt;prior=p-&gt;prior;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	free(p</a:t>
            </a:r>
            <a:r>
              <a:rPr kumimoji="1" lang="en-US" altLang="zh-CN" sz="2400" dirty="0">
                <a:solidFill>
                  <a:srgbClr val="FF0000"/>
                </a:solidFill>
              </a:rPr>
              <a:t>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 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return 1;</a:t>
            </a:r>
            <a:endParaRPr kumimoji="1" lang="en-US" altLang="zh-CN" sz="2400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} </a:t>
            </a:r>
            <a:endParaRPr kumimoji="1" lang="en-US" altLang="zh-CN" sz="2400" dirty="0"/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5940152" y="4149080"/>
            <a:ext cx="3024336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	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*next;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	*prior;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DNode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,*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DLinkList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0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47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42" grpId="0" autoUpdateAnimBg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21672" y="764704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静态链表</a:t>
            </a:r>
            <a:endParaRPr kumimoji="1" lang="en-US" altLang="zh-CN" sz="3200" dirty="0"/>
          </a:p>
        </p:txBody>
      </p:sp>
      <p:sp>
        <p:nvSpPr>
          <p:cNvPr id="109589" name="Text Box 21"/>
          <p:cNvSpPr txBox="1">
            <a:spLocks noChangeArrowheads="1"/>
          </p:cNvSpPr>
          <p:nvPr/>
        </p:nvSpPr>
        <p:spPr bwMode="auto">
          <a:xfrm>
            <a:off x="2782209" y="818550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FF0000"/>
                </a:solidFill>
              </a:rPr>
              <a:t>引入：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6393" y="1421487"/>
            <a:ext cx="84582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</a:rPr>
              <a:t>静态</a:t>
            </a:r>
            <a:r>
              <a:rPr kumimoji="1" lang="zh-CN" altLang="en-US" sz="2800" b="1" dirty="0" smtClean="0">
                <a:solidFill>
                  <a:srgbClr val="FF3300"/>
                </a:solidFill>
              </a:rPr>
              <a:t>链表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是用一维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数</a:t>
            </a:r>
            <a:r>
              <a:rPr kumimoji="1" lang="zh-CN" altLang="en-US" sz="2800" b="1" dirty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组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来模拟链表</a:t>
            </a:r>
            <a:r>
              <a:rPr kumimoji="1" lang="zh-CN" altLang="en-US" sz="2800" b="1" dirty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，用数组元素的下标来</a:t>
            </a:r>
            <a:r>
              <a:rPr kumimoji="1" lang="zh-CN" altLang="en-US" sz="2800" b="1" dirty="0" smtClean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模拟链表</a:t>
            </a:r>
            <a:r>
              <a:rPr kumimoji="1" lang="zh-CN" altLang="en-US" sz="2800" b="1" dirty="0">
                <a:solidFill>
                  <a:srgbClr val="E1EBF7">
                    <a:lumMod val="25000"/>
                  </a:srgbClr>
                </a:solidFill>
                <a:latin typeface="宋体" charset="-122"/>
              </a:rPr>
              <a:t>的指针。</a:t>
            </a:r>
            <a:endParaRPr kumimoji="1" lang="zh-CN" altLang="en-US" sz="2400" b="1" dirty="0">
              <a:solidFill>
                <a:srgbClr val="E1EBF7">
                  <a:lumMod val="25000"/>
                </a:srgbClr>
              </a:solidFill>
              <a:ea typeface="华文行楷" pitchFamily="2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36912"/>
            <a:ext cx="4648200" cy="563562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chemeClr val="accent5">
                    <a:lumMod val="25000"/>
                  </a:schemeClr>
                </a:solidFill>
              </a:rPr>
              <a:t>需要展开讨论的问题：</a:t>
            </a:r>
            <a:endParaRPr lang="zh-CN" altLang="en-US" sz="28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5" y="3356992"/>
            <a:ext cx="860704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E1EBF7">
                    <a:lumMod val="25000"/>
                  </a:srgbClr>
                </a:solidFill>
              </a:rPr>
              <a:t>1、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静态链表是用什么方式表示元素间的逻辑关系？</a:t>
            </a:r>
            <a:endParaRPr lang="en-US" altLang="zh-CN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E1EBF7">
                    <a:lumMod val="25000"/>
                  </a:srgbClr>
                </a:solidFill>
              </a:rPr>
              <a:t>2、</a:t>
            </a:r>
            <a:r>
              <a:rPr lang="zh-CN" altLang="en-US" b="1" dirty="0">
                <a:solidFill>
                  <a:srgbClr val="E1EBF7">
                    <a:lumMod val="25000"/>
                  </a:srgbClr>
                </a:solidFill>
              </a:rPr>
              <a:t>静态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链表如何实现非顺序存储？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E1EBF7">
                    <a:lumMod val="25000"/>
                  </a:srgbClr>
                </a:solidFill>
              </a:rPr>
              <a:t>3、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静态链表如何模拟链表的操作？</a:t>
            </a:r>
          </a:p>
          <a:p>
            <a:pPr>
              <a:buFont typeface="Wingdings" pitchFamily="2" charset="2"/>
              <a:buNone/>
            </a:pP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    包括 ：结点的</a:t>
            </a:r>
            <a:r>
              <a:rPr lang="zh-CN" altLang="en-US" b="1" dirty="0">
                <a:solidFill>
                  <a:srgbClr val="E1EBF7">
                    <a:lumMod val="25000"/>
                  </a:srgbClr>
                </a:solidFill>
              </a:rPr>
              <a:t>查找、插入、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</a:rPr>
              <a:t>删除；结点空间的分配、释放（回收）等基本操作</a:t>
            </a:r>
            <a:r>
              <a:rPr lang="zh-CN" altLang="en-US" b="1" dirty="0" smtClean="0">
                <a:solidFill>
                  <a:srgbClr val="E1EBF7">
                    <a:lumMod val="25000"/>
                  </a:srgbClr>
                </a:solidFill>
                <a:sym typeface="Arial" pitchFamily="34" charset="0"/>
              </a:rPr>
              <a:t>？</a:t>
            </a:r>
            <a:endParaRPr lang="zh-CN" altLang="en-US" b="1" dirty="0">
              <a:solidFill>
                <a:srgbClr val="E1EBF7">
                  <a:lumMod val="25000"/>
                </a:srgbClr>
              </a:solidFill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5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109589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21672" y="764704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静态链表</a:t>
            </a:r>
            <a:endParaRPr kumimoji="1" lang="en-US" altLang="zh-CN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4" y="1484784"/>
            <a:ext cx="8607048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E1EBF7">
                    <a:lumMod val="25000"/>
                  </a:srgbClr>
                </a:solidFill>
              </a:rPr>
              <a:t>1、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静态链表是用什么方式表示元素间的逻辑关系？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E1EBF7">
                    <a:lumMod val="25000"/>
                  </a:srgbClr>
                </a:solidFill>
              </a:rPr>
              <a:t>2、</a:t>
            </a: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静态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链表如何实现非顺序存储？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544" y="3140968"/>
            <a:ext cx="8607048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实现方法：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定义一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个足够大的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结构体数组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，数组的一个数组元素表示一个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结点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，每个结点由两部分组成。</a:t>
            </a: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分别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是：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数据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域：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用于存放结点的值。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FF0000"/>
                </a:solidFill>
              </a:rPr>
              <a:t>指针域（游标）：</a:t>
            </a: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用于存放后继结点在数组中的相对位置（下标）。</a:t>
            </a:r>
            <a:endParaRPr lang="en-US" altLang="zh-CN" sz="2800" b="1" dirty="0" smtClean="0">
              <a:solidFill>
                <a:srgbClr val="E1EBF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2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621672" y="764704"/>
            <a:ext cx="18325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静态链表</a:t>
            </a:r>
            <a:endParaRPr kumimoji="1" lang="en-US" altLang="zh-CN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4" y="1484784"/>
            <a:ext cx="860704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E1EBF7">
                    <a:lumMod val="25000"/>
                  </a:srgbClr>
                </a:solidFill>
              </a:rPr>
              <a:t>静态链表的结点类型</a:t>
            </a:r>
            <a:r>
              <a:rPr lang="zh-CN" altLang="en-US" sz="2800" b="1" dirty="0">
                <a:solidFill>
                  <a:srgbClr val="E1EBF7">
                    <a:lumMod val="25000"/>
                  </a:srgbClr>
                </a:solidFill>
              </a:rPr>
              <a:t>描述如下：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#define MAXSIZE 100</a:t>
            </a:r>
            <a:r>
              <a:rPr lang="en-US" altLang="zh-CN" sz="2400" b="1" dirty="0">
                <a:solidFill>
                  <a:srgbClr val="FF00FF"/>
                </a:solidFill>
              </a:rPr>
              <a:t>//</a:t>
            </a:r>
            <a:r>
              <a:rPr lang="zh-CN" altLang="en-US" sz="2400" b="1" dirty="0">
                <a:solidFill>
                  <a:srgbClr val="FF00FF"/>
                </a:solidFill>
              </a:rPr>
              <a:t>静态链表的最大长度，根据实际情况定义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err="1">
                <a:solidFill>
                  <a:srgbClr val="FF0000"/>
                </a:solidFill>
              </a:rPr>
              <a:t>typedef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struct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2800" b="1" dirty="0" err="1">
                <a:solidFill>
                  <a:srgbClr val="FF0000"/>
                </a:solidFill>
              </a:rPr>
              <a:t>ElemType</a:t>
            </a:r>
            <a:r>
              <a:rPr lang="en-US" altLang="zh-CN" sz="2800" b="1" dirty="0">
                <a:solidFill>
                  <a:srgbClr val="FF0000"/>
                </a:solidFill>
              </a:rPr>
              <a:t> data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	</a:t>
            </a:r>
            <a:r>
              <a:rPr lang="en-US" altLang="zh-CN" sz="2400" b="1" dirty="0">
                <a:solidFill>
                  <a:srgbClr val="FF00FF"/>
                </a:solidFill>
              </a:rPr>
              <a:t>//</a:t>
            </a:r>
            <a:r>
              <a:rPr lang="zh-CN" altLang="en-US" sz="2400" b="1" dirty="0">
                <a:solidFill>
                  <a:srgbClr val="FF00FF"/>
                </a:solidFill>
              </a:rPr>
              <a:t>数据域：用于存放结点的值。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cur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;	</a:t>
            </a:r>
            <a:r>
              <a:rPr lang="en-US" altLang="zh-CN" sz="2400" b="1" dirty="0" smtClean="0">
                <a:solidFill>
                  <a:srgbClr val="FF00FF"/>
                </a:solidFill>
              </a:rPr>
              <a:t>//</a:t>
            </a:r>
            <a:r>
              <a:rPr lang="zh-CN" altLang="en-US" sz="2400" b="1" dirty="0" smtClean="0">
                <a:solidFill>
                  <a:srgbClr val="FF00FF"/>
                </a:solidFill>
              </a:rPr>
              <a:t>指针域或游标，存放后继结点的存储位置，即存放后继结点的数组元素的下标值</a:t>
            </a:r>
            <a:endParaRPr lang="en-US" altLang="zh-CN" sz="2400" b="1" dirty="0" smtClean="0">
              <a:solidFill>
                <a:srgbClr val="FF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}Slink[MAXSIZE];	</a:t>
            </a:r>
            <a:r>
              <a:rPr lang="en-US" altLang="zh-CN" sz="2400" b="1" dirty="0" smtClean="0">
                <a:solidFill>
                  <a:srgbClr val="FF00FF"/>
                </a:solidFill>
              </a:rPr>
              <a:t>//</a:t>
            </a:r>
            <a:r>
              <a:rPr lang="zh-CN" altLang="en-US" sz="2400" b="1" dirty="0" smtClean="0">
                <a:solidFill>
                  <a:srgbClr val="FF00FF"/>
                </a:solidFill>
              </a:rPr>
              <a:t>定义了一个结构体数组类型</a:t>
            </a:r>
            <a:endParaRPr lang="en-US" altLang="zh-CN" sz="2400" b="1" dirty="0" smtClean="0">
              <a:solidFill>
                <a:srgbClr val="FF00FF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E1EBF7">
                    <a:lumMod val="25000"/>
                  </a:srgbClr>
                </a:solidFill>
              </a:rPr>
              <a:t>	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E1EBF7">
                    <a:lumMod val="25000"/>
                  </a:srgbClr>
                </a:solidFill>
              </a:rPr>
              <a:t>Slink space； </a:t>
            </a:r>
            <a:r>
              <a:rPr lang="zh-CN" altLang="en-US" sz="2400" b="1" dirty="0" smtClean="0">
                <a:solidFill>
                  <a:srgbClr val="E1EBF7">
                    <a:lumMod val="25000"/>
                  </a:srgbClr>
                </a:solidFill>
              </a:rPr>
              <a:t>表示？</a:t>
            </a:r>
            <a:endParaRPr lang="en-US" altLang="zh-CN" sz="2400" b="1" dirty="0">
              <a:solidFill>
                <a:srgbClr val="E1EBF7">
                  <a:lumMod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5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4812" y="1268760"/>
            <a:ext cx="86316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例：线性表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(a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的静态链表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存储示意图：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Text Box 71"/>
          <p:cNvSpPr txBox="1">
            <a:spLocks noChangeArrowheads="1"/>
          </p:cNvSpPr>
          <p:nvPr/>
        </p:nvSpPr>
        <p:spPr bwMode="auto">
          <a:xfrm>
            <a:off x="398462" y="692696"/>
            <a:ext cx="381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3333CC"/>
                </a:solidFill>
              </a:rPr>
              <a:t>静态链表</a:t>
            </a: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1707624" y="2419368"/>
            <a:ext cx="1439862" cy="468312"/>
            <a:chOff x="2496" y="1296"/>
            <a:chExt cx="768" cy="585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58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itchFamily="18" charset="0"/>
                </a:rPr>
                <a:t>   b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585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1707624" y="2886093"/>
            <a:ext cx="1439862" cy="468312"/>
            <a:chOff x="2496" y="1296"/>
            <a:chExt cx="768" cy="453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 e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707624" y="3348055"/>
            <a:ext cx="1439862" cy="468313"/>
            <a:chOff x="2496" y="1296"/>
            <a:chExt cx="768" cy="453"/>
          </a:xfrm>
        </p:grpSpPr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1707624" y="3824305"/>
            <a:ext cx="1439862" cy="468313"/>
            <a:chOff x="2496" y="1296"/>
            <a:chExt cx="768" cy="453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c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1" name="Group 18"/>
          <p:cNvGrpSpPr>
            <a:grpSpLocks/>
          </p:cNvGrpSpPr>
          <p:nvPr/>
        </p:nvGrpSpPr>
        <p:grpSpPr bwMode="auto">
          <a:xfrm>
            <a:off x="1707624" y="4300555"/>
            <a:ext cx="1439862" cy="468313"/>
            <a:chOff x="2496" y="1296"/>
            <a:chExt cx="768" cy="453"/>
          </a:xfrm>
        </p:grpSpPr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1256774" y="2006618"/>
            <a:ext cx="323850" cy="46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9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1707624" y="4781568"/>
            <a:ext cx="1439862" cy="468312"/>
            <a:chOff x="2496" y="1296"/>
            <a:chExt cx="768" cy="453"/>
          </a:xfrm>
        </p:grpSpPr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8" name="Group 25"/>
          <p:cNvGrpSpPr>
            <a:grpSpLocks/>
          </p:cNvGrpSpPr>
          <p:nvPr/>
        </p:nvGrpSpPr>
        <p:grpSpPr bwMode="auto">
          <a:xfrm>
            <a:off x="1707624" y="5257818"/>
            <a:ext cx="1439862" cy="468312"/>
            <a:chOff x="2496" y="1296"/>
            <a:chExt cx="768" cy="453"/>
          </a:xfrm>
        </p:grpSpPr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1" name="Group 28"/>
          <p:cNvGrpSpPr>
            <a:grpSpLocks/>
          </p:cNvGrpSpPr>
          <p:nvPr/>
        </p:nvGrpSpPr>
        <p:grpSpPr bwMode="auto">
          <a:xfrm>
            <a:off x="1707624" y="5734068"/>
            <a:ext cx="1439862" cy="468312"/>
            <a:chOff x="2496" y="1296"/>
            <a:chExt cx="768" cy="453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rPr>
                <a:t>   d</a:t>
              </a: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1707624" y="1952643"/>
            <a:ext cx="1439862" cy="468312"/>
            <a:chOff x="2496" y="1296"/>
            <a:chExt cx="768" cy="453"/>
          </a:xfrm>
        </p:grpSpPr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12249" y="5085184"/>
            <a:ext cx="500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1239" y="2197820"/>
            <a:ext cx="4841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62" name="Text Box 100"/>
          <p:cNvSpPr txBox="1">
            <a:spLocks noChangeArrowheads="1"/>
          </p:cNvSpPr>
          <p:nvPr/>
        </p:nvSpPr>
        <p:spPr bwMode="auto">
          <a:xfrm>
            <a:off x="429686" y="4615284"/>
            <a:ext cx="8270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</a:rPr>
              <a:t>head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63" name="Text Box 101"/>
          <p:cNvSpPr txBox="1">
            <a:spLocks noChangeArrowheads="1"/>
          </p:cNvSpPr>
          <p:nvPr/>
        </p:nvSpPr>
        <p:spPr bwMode="auto">
          <a:xfrm>
            <a:off x="409464" y="1712045"/>
            <a:ext cx="739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华文行楷" pitchFamily="2" charset="-122"/>
              </a:rPr>
              <a:t>avail</a:t>
            </a:r>
          </a:p>
        </p:txBody>
      </p:sp>
      <p:sp>
        <p:nvSpPr>
          <p:cNvPr id="64" name="Text Box 102"/>
          <p:cNvSpPr txBox="1">
            <a:spLocks noChangeArrowheads="1"/>
          </p:cNvSpPr>
          <p:nvPr/>
        </p:nvSpPr>
        <p:spPr bwMode="auto">
          <a:xfrm>
            <a:off x="3347864" y="1928069"/>
            <a:ext cx="568863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数组的第一个数组元素，作为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备用链表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头结点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avail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：存放备用链表的头结点的下标值，其值为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0；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head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静态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链表的头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指针，其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值通常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为下标值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1，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或是其他下标值。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为了方便操作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，通常静态链表带头结点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；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游标值为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的结点，表示是静态链表的尾结点或是备用链表的尾结点。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65" name="Group 28"/>
          <p:cNvGrpSpPr>
            <a:grpSpLocks/>
          </p:cNvGrpSpPr>
          <p:nvPr/>
        </p:nvGrpSpPr>
        <p:grpSpPr bwMode="auto">
          <a:xfrm>
            <a:off x="1691680" y="6201048"/>
            <a:ext cx="1439862" cy="468312"/>
            <a:chOff x="2496" y="1296"/>
            <a:chExt cx="768" cy="453"/>
          </a:xfrm>
        </p:grpSpPr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2496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dirty="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r>
                <a:rPr kumimoji="1" lang="en-US" altLang="zh-CN" sz="28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8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7" name="Text Box 30"/>
            <p:cNvSpPr txBox="1">
              <a:spLocks noChangeArrowheads="1"/>
            </p:cNvSpPr>
            <p:nvPr/>
          </p:nvSpPr>
          <p:spPr bwMode="auto">
            <a:xfrm>
              <a:off x="2880" y="1296"/>
              <a:ext cx="384" cy="453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t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 b="1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88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7" y="1052736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FF0000"/>
                </a:solidFill>
              </a:rPr>
              <a:t>静态</a:t>
            </a:r>
            <a:r>
              <a:rPr kumimoji="1" lang="zh-CN" altLang="en-US" sz="3200" dirty="0" smtClean="0">
                <a:solidFill>
                  <a:srgbClr val="FF0000"/>
                </a:solidFill>
              </a:rPr>
              <a:t>链表的插入操作</a:t>
            </a:r>
            <a:endParaRPr kumimoji="1" lang="en-US" altLang="zh-CN" sz="3200" dirty="0">
              <a:solidFill>
                <a:srgbClr val="FF000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743344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要求：在静态链表</a:t>
            </a:r>
            <a:r>
              <a:rPr kumimoji="1" lang="en-US" altLang="zh-CN" sz="3200" dirty="0" smtClean="0"/>
              <a:t>head</a:t>
            </a:r>
            <a:r>
              <a:rPr kumimoji="1" lang="zh-CN" altLang="en-US" sz="3200" dirty="0" smtClean="0"/>
              <a:t>的第</a:t>
            </a:r>
            <a:r>
              <a:rPr kumimoji="1" lang="en-US" altLang="zh-CN" sz="3200" dirty="0" smtClean="0"/>
              <a:t>i</a:t>
            </a:r>
            <a:r>
              <a:rPr kumimoji="1" lang="zh-CN" altLang="en-US" sz="3200" dirty="0" smtClean="0"/>
              <a:t>个结点之前</a:t>
            </a:r>
            <a:endParaRPr kumimoji="1" lang="en-US" altLang="zh-CN" sz="32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插入一个值为</a:t>
            </a:r>
            <a:r>
              <a:rPr kumimoji="1" lang="en-US" altLang="zh-CN" sz="3200" dirty="0" smtClean="0"/>
              <a:t>x</a:t>
            </a:r>
            <a:r>
              <a:rPr kumimoji="1" lang="zh-CN" altLang="en-US" sz="3200" dirty="0" smtClean="0"/>
              <a:t>的新结点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算法思路：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1</a:t>
            </a:r>
            <a:r>
              <a:rPr kumimoji="1" lang="zh-CN" altLang="en-US" dirty="0"/>
              <a:t>、首先</a:t>
            </a:r>
            <a:r>
              <a:rPr kumimoji="1" lang="zh-CN" altLang="en-US" dirty="0" smtClean="0"/>
              <a:t>在静态链表</a:t>
            </a:r>
            <a:r>
              <a:rPr kumimoji="1" lang="zh-CN" altLang="en-US" dirty="0"/>
              <a:t>中找到第</a:t>
            </a:r>
            <a:r>
              <a:rPr kumimoji="1" lang="en-US" altLang="zh-CN" dirty="0"/>
              <a:t>i-1</a:t>
            </a:r>
            <a:r>
              <a:rPr kumimoji="1" lang="zh-CN" altLang="en-US" dirty="0"/>
              <a:t>个结点</a:t>
            </a:r>
            <a:r>
              <a:rPr kumimoji="1" lang="zh-CN" altLang="en-US" dirty="0" smtClean="0"/>
              <a:t>并记下该节点所在的数组元素的下标</a:t>
            </a:r>
            <a:r>
              <a:rPr kumimoji="1" lang="en-US" altLang="zh-CN" dirty="0" smtClean="0">
                <a:solidFill>
                  <a:srgbClr val="FF0000"/>
                </a:solidFill>
              </a:rPr>
              <a:t>k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、从备用链表中申请</a:t>
            </a:r>
            <a:r>
              <a:rPr kumimoji="1" lang="zh-CN" altLang="en-US" dirty="0"/>
              <a:t>一个新的</a:t>
            </a:r>
            <a:r>
              <a:rPr kumimoji="1" lang="zh-CN" altLang="en-US" dirty="0" smtClean="0"/>
              <a:t>结点，得到该</a:t>
            </a:r>
            <a:r>
              <a:rPr kumimoji="1" lang="zh-CN" altLang="en-US" dirty="0"/>
              <a:t>新结点所在的数组元素的</a:t>
            </a:r>
            <a:r>
              <a:rPr kumimoji="1" lang="zh-CN" altLang="en-US" dirty="0" smtClean="0"/>
              <a:t>下标</a:t>
            </a:r>
            <a:r>
              <a:rPr kumimoji="1" lang="en-US" altLang="zh-CN" dirty="0" smtClean="0">
                <a:solidFill>
                  <a:srgbClr val="FF0000"/>
                </a:solidFill>
              </a:rPr>
              <a:t>m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3</a:t>
            </a:r>
            <a:r>
              <a:rPr kumimoji="1" lang="zh-CN" altLang="en-US" dirty="0" smtClean="0"/>
              <a:t>、修改</a:t>
            </a:r>
            <a:r>
              <a:rPr kumimoji="1" lang="zh-CN" altLang="en-US" dirty="0" smtClean="0">
                <a:solidFill>
                  <a:srgbClr val="FF0000"/>
                </a:solidFill>
              </a:rPr>
              <a:t>新结点</a:t>
            </a:r>
            <a:r>
              <a:rPr kumimoji="1" lang="zh-CN" altLang="en-US" dirty="0" smtClean="0"/>
              <a:t>的游标值</a:t>
            </a:r>
            <a:r>
              <a:rPr kumimoji="1" lang="zh-CN" altLang="en-US" dirty="0"/>
              <a:t>，修改</a:t>
            </a:r>
            <a:r>
              <a:rPr kumimoji="1" lang="zh-CN" altLang="en-US" dirty="0">
                <a:solidFill>
                  <a:srgbClr val="FF0000"/>
                </a:solidFill>
              </a:rPr>
              <a:t>第</a:t>
            </a:r>
            <a:r>
              <a:rPr kumimoji="1" lang="en-US" altLang="zh-CN" dirty="0">
                <a:solidFill>
                  <a:srgbClr val="FF0000"/>
                </a:solidFill>
              </a:rPr>
              <a:t>i-1</a:t>
            </a:r>
            <a:r>
              <a:rPr kumimoji="1" lang="zh-CN" altLang="en-US" dirty="0">
                <a:solidFill>
                  <a:srgbClr val="FF0000"/>
                </a:solidFill>
              </a:rPr>
              <a:t>个</a:t>
            </a:r>
            <a:r>
              <a:rPr kumimoji="1" lang="zh-CN" altLang="en-US" dirty="0" smtClean="0">
                <a:solidFill>
                  <a:srgbClr val="FF0000"/>
                </a:solidFill>
              </a:rPr>
              <a:t>结点</a:t>
            </a:r>
            <a:r>
              <a:rPr kumimoji="1" lang="zh-CN" altLang="en-US" dirty="0" smtClean="0"/>
              <a:t>的游标值，完成新结点的插入。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4、</a:t>
            </a:r>
            <a:r>
              <a:rPr kumimoji="1" lang="zh-CN" altLang="en-US" dirty="0" smtClean="0"/>
              <a:t>修改备用链表头结点的游标值。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2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BE7085-B2DC-48E8-8C3F-1BA989C2DE8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 useBgFill="1"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29647" y="671691"/>
            <a:ext cx="8784976" cy="590931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 smtClean="0"/>
              <a:t>InsList</a:t>
            </a:r>
            <a:r>
              <a:rPr kumimoji="1" lang="en-US" altLang="zh-CN" sz="2000" dirty="0" smtClean="0"/>
              <a:t>(Slink </a:t>
            </a:r>
            <a:r>
              <a:rPr kumimoji="1" lang="en-US" altLang="zh-CN" sz="2000" dirty="0" err="1" smtClean="0"/>
              <a:t>space,int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head,int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i,ElemType</a:t>
            </a:r>
            <a:r>
              <a:rPr kumimoji="1" lang="en-US" altLang="zh-CN" sz="2000" dirty="0" smtClean="0"/>
              <a:t> x)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{	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err="1" smtClean="0"/>
              <a:t>int</a:t>
            </a:r>
            <a:r>
              <a:rPr kumimoji="1" lang="en-US" altLang="zh-CN" sz="2000" dirty="0" smtClean="0"/>
              <a:t> </a:t>
            </a:r>
            <a:r>
              <a:rPr kumimoji="1" lang="en-US" altLang="zh-CN" sz="2000" dirty="0" err="1" smtClean="0"/>
              <a:t>j,k,m</a:t>
            </a:r>
            <a:r>
              <a:rPr kumimoji="1" lang="en-US" altLang="zh-CN" sz="2000" dirty="0" smtClean="0"/>
              <a:t>;  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smtClean="0"/>
              <a:t>k=</a:t>
            </a:r>
            <a:r>
              <a:rPr kumimoji="1" lang="en-US" altLang="zh-CN" sz="2000" dirty="0" err="1" smtClean="0"/>
              <a:t>head;j</a:t>
            </a:r>
            <a:r>
              <a:rPr kumimoji="1" lang="en-US" altLang="zh-CN" sz="2000" dirty="0" smtClean="0"/>
              <a:t>=0</a:t>
            </a:r>
            <a:r>
              <a:rPr kumimoji="1" lang="en-US" altLang="zh-CN" sz="2000" dirty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</a:t>
            </a:r>
            <a:r>
              <a:rPr kumimoji="1" lang="en-US" altLang="zh-CN" sz="2000" dirty="0" smtClean="0"/>
              <a:t>       while(j&lt;i-1</a:t>
            </a:r>
            <a:r>
              <a:rPr kumimoji="1" lang="en-US" altLang="zh-CN" sz="2000" dirty="0"/>
              <a:t>)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</a:t>
            </a:r>
            <a:r>
              <a:rPr kumimoji="1" lang="en-US" altLang="zh-CN" sz="2000" dirty="0" smtClean="0"/>
              <a:t>	k=space[k].cur;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	j++;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smtClean="0"/>
              <a:t>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000" dirty="0" smtClean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        	m=takeoff(space);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endParaRPr kumimoji="1" lang="en-US" altLang="zh-CN" sz="2000" dirty="0" smtClean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if(m!=0)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	{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space[m].data=x;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space[m].cur=</a:t>
            </a:r>
            <a:r>
              <a:rPr kumimoji="1" lang="en-US" altLang="zh-CN" sz="2000" dirty="0" err="1" smtClean="0"/>
              <a:t>spack</a:t>
            </a:r>
            <a:r>
              <a:rPr kumimoji="1" lang="en-US" altLang="zh-CN" sz="2000" dirty="0" smtClean="0"/>
              <a:t>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space[k].cur=m;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return </a:t>
            </a:r>
            <a:r>
              <a:rPr kumimoji="1" lang="en-US" altLang="zh-CN" sz="2000" dirty="0"/>
              <a:t>1</a:t>
            </a:r>
            <a:r>
              <a:rPr kumimoji="1" lang="en-US" altLang="zh-CN" sz="2000" dirty="0" smtClean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/>
              <a:t>	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	</a:t>
            </a:r>
            <a:r>
              <a:rPr kumimoji="1" lang="en-US" altLang="zh-CN" sz="2000" dirty="0" smtClean="0"/>
              <a:t>else return 0;	</a:t>
            </a:r>
            <a:endParaRPr kumimoji="1" lang="en-US" altLang="zh-CN" sz="20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} 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1844824"/>
            <a:ext cx="4608513" cy="12757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寻找第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i-1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个结点的下标值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3583" y="3120617"/>
            <a:ext cx="4612474" cy="7404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分配新结点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3583" y="4005064"/>
            <a:ext cx="4625281" cy="216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 smtClean="0">
                <a:solidFill>
                  <a:srgbClr val="000066"/>
                </a:solidFill>
              </a:rPr>
              <a:t>完成新结点</a:t>
            </a:r>
            <a:r>
              <a:rPr kumimoji="1" lang="en-US" altLang="zh-CN" sz="2400" dirty="0" smtClean="0">
                <a:solidFill>
                  <a:srgbClr val="000066"/>
                </a:solidFill>
              </a:rPr>
              <a:t>s</a:t>
            </a:r>
            <a:r>
              <a:rPr kumimoji="1" lang="zh-CN" altLang="en-US" sz="2400" dirty="0" smtClean="0">
                <a:solidFill>
                  <a:srgbClr val="000066"/>
                </a:solidFill>
              </a:rPr>
              <a:t>的插入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5890287" y="4072423"/>
            <a:ext cx="3024336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cur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}Slink[MAXSIZE];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0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9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9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9933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933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nimBg="1"/>
      <p:bldP spid="6" grpId="0" animBg="1"/>
      <p:bldP spid="6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6" y="1052736"/>
            <a:ext cx="52281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</a:t>
            </a:r>
            <a:r>
              <a:rPr kumimoji="1" lang="zh-CN" altLang="en-US" sz="3200" dirty="0" smtClean="0"/>
              <a:t>链表的分配结点函数</a:t>
            </a:r>
            <a:endParaRPr kumimoji="1" lang="en-US" altLang="zh-CN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718818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要求：从备用链表中获取一个新结点，</a:t>
            </a:r>
            <a:endParaRPr kumimoji="1" lang="en-US" altLang="zh-CN" sz="32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如果备用链表已空，获取结点操作失败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 smtClean="0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smtClean="0"/>
              <a:t>takeoff(Slink space)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 smtClean="0"/>
              <a:t>int</a:t>
            </a:r>
            <a:r>
              <a:rPr kumimoji="1" lang="en-US" altLang="zh-CN" dirty="0" smtClean="0"/>
              <a:t> i;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i=space[0].cur;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if(i==-1) return 0;	</a:t>
            </a:r>
            <a:r>
              <a:rPr kumimoji="1" lang="en-US" altLang="zh-CN" sz="2400" dirty="0" smtClean="0"/>
              <a:t>//</a:t>
            </a:r>
            <a:r>
              <a:rPr kumimoji="1" lang="zh-CN" altLang="en-US" sz="2400" dirty="0" smtClean="0"/>
              <a:t>备用链表已空，分配空间失败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space[0].cur=space[i].cur;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return i;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5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7" y="1052736"/>
            <a:ext cx="471635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</a:t>
            </a:r>
            <a:r>
              <a:rPr kumimoji="1" lang="zh-CN" altLang="en-US" sz="3200" dirty="0" smtClean="0"/>
              <a:t>链表的删除结点操作</a:t>
            </a:r>
            <a:endParaRPr kumimoji="1" lang="en-US" altLang="zh-CN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74334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要求：将静态链表</a:t>
            </a:r>
            <a:r>
              <a:rPr kumimoji="1" lang="en-US" altLang="zh-CN" sz="3200" dirty="0" smtClean="0"/>
              <a:t>head</a:t>
            </a:r>
            <a:r>
              <a:rPr kumimoji="1" lang="zh-CN" altLang="en-US" sz="3200" dirty="0" smtClean="0"/>
              <a:t>的第</a:t>
            </a:r>
            <a:r>
              <a:rPr kumimoji="1" lang="en-US" altLang="zh-CN" sz="3200" dirty="0" smtClean="0"/>
              <a:t>i</a:t>
            </a:r>
            <a:r>
              <a:rPr kumimoji="1" lang="zh-CN" altLang="en-US" sz="3200" dirty="0" smtClean="0"/>
              <a:t>个结点删除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算法</a:t>
            </a:r>
            <a:r>
              <a:rPr kumimoji="1" lang="zh-CN" altLang="en-US" dirty="0"/>
              <a:t>思路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1、</a:t>
            </a:r>
            <a:r>
              <a:rPr kumimoji="1" lang="zh-CN" altLang="en-US" dirty="0" smtClean="0"/>
              <a:t>在</a:t>
            </a:r>
            <a:r>
              <a:rPr kumimoji="1" lang="zh-CN" altLang="en-US" dirty="0"/>
              <a:t>带头结点</a:t>
            </a:r>
            <a:r>
              <a:rPr kumimoji="1" lang="zh-CN" altLang="en-US" dirty="0" smtClean="0"/>
              <a:t>的静态链表</a:t>
            </a:r>
            <a:r>
              <a:rPr kumimoji="1" lang="en-US" altLang="zh-CN" dirty="0" smtClean="0"/>
              <a:t>head</a:t>
            </a:r>
            <a:r>
              <a:rPr kumimoji="1" lang="zh-CN" altLang="en-US" dirty="0" smtClean="0"/>
              <a:t>中</a:t>
            </a:r>
            <a:r>
              <a:rPr kumimoji="1" lang="zh-CN" altLang="en-US" dirty="0"/>
              <a:t>删除第</a:t>
            </a:r>
            <a:r>
              <a:rPr kumimoji="1" lang="en-US" altLang="zh-CN" dirty="0"/>
              <a:t>i</a:t>
            </a:r>
            <a:r>
              <a:rPr kumimoji="1" lang="zh-CN" altLang="en-US" dirty="0"/>
              <a:t>个结点，则首先</a:t>
            </a:r>
            <a:r>
              <a:rPr kumimoji="1" lang="zh-CN" altLang="en-US" dirty="0" smtClean="0"/>
              <a:t>要通过</a:t>
            </a:r>
            <a:r>
              <a:rPr kumimoji="1" lang="zh-CN" altLang="en-US" dirty="0"/>
              <a:t>计数方式找到第</a:t>
            </a:r>
            <a:r>
              <a:rPr kumimoji="1" lang="en-US" altLang="zh-CN" dirty="0"/>
              <a:t>i-1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结点，并</a:t>
            </a:r>
            <a:r>
              <a:rPr kumimoji="1" lang="zh-CN" altLang="en-US" dirty="0"/>
              <a:t>记下该节点所在的数组元素的下标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endParaRPr kumimoji="1" lang="zh-CN" altLang="en-US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2、</a:t>
            </a:r>
            <a:r>
              <a:rPr kumimoji="1" lang="zh-CN" altLang="en-US" dirty="0" smtClean="0"/>
              <a:t>修改第</a:t>
            </a:r>
            <a:r>
              <a:rPr kumimoji="1" lang="en-US" altLang="zh-CN" dirty="0"/>
              <a:t>i-1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结点的游标值</a:t>
            </a:r>
            <a:r>
              <a:rPr kumimoji="1" lang="zh-CN" altLang="en-US" dirty="0"/>
              <a:t>，完成第</a:t>
            </a:r>
            <a:r>
              <a:rPr kumimoji="1" lang="en-US" altLang="zh-CN" dirty="0" smtClean="0"/>
              <a:t>i</a:t>
            </a:r>
            <a:r>
              <a:rPr kumimoji="1" lang="zh-CN" altLang="en-US" dirty="0" smtClean="0"/>
              <a:t>个结点的删除。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6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0BE7085-B2DC-48E8-8C3F-1BA989C2DE8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 useBgFill="1"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129647" y="671691"/>
            <a:ext cx="8784976" cy="54107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delete(Slink </a:t>
            </a:r>
            <a:r>
              <a:rPr kumimoji="1" lang="en-US" altLang="zh-CN" sz="2400" dirty="0" err="1" smtClean="0"/>
              <a:t>space,int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head,int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i,ElemType</a:t>
            </a:r>
            <a:r>
              <a:rPr kumimoji="1" lang="en-US" altLang="zh-CN" sz="2400" dirty="0" smtClean="0"/>
              <a:t> *e)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{	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 smtClean="0"/>
              <a:t>int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j,k,m</a:t>
            </a:r>
            <a:r>
              <a:rPr kumimoji="1" lang="en-US" altLang="zh-CN" sz="2400" dirty="0" smtClean="0"/>
              <a:t>; 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smtClean="0"/>
              <a:t>k=</a:t>
            </a:r>
            <a:r>
              <a:rPr kumimoji="1" lang="en-US" altLang="zh-CN" sz="2400" dirty="0" err="1" smtClean="0"/>
              <a:t>head;j</a:t>
            </a:r>
            <a:r>
              <a:rPr kumimoji="1" lang="en-US" altLang="zh-CN" sz="2400" dirty="0" smtClean="0"/>
              <a:t>=0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      while(j&lt;i-1</a:t>
            </a:r>
            <a:r>
              <a:rPr kumimoji="1" lang="en-US" altLang="zh-CN" sz="2400" dirty="0"/>
              <a:t>) 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{ 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k=space[k].cur;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j++;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smtClean="0"/>
              <a:t>}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        </a:t>
            </a: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m=space[k].cur;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space[k].cur=space[m].</a:t>
            </a:r>
            <a:r>
              <a:rPr kumimoji="1" lang="en-US" altLang="zh-CN" sz="2400" dirty="0" smtClean="0"/>
              <a:t>cur;</a:t>
            </a:r>
            <a:endParaRPr kumimoji="1" lang="en-US" altLang="zh-CN" sz="2400" dirty="0"/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en-US" altLang="zh-CN" sz="2400" dirty="0"/>
              <a:t>*e=space[m].</a:t>
            </a:r>
            <a:r>
              <a:rPr kumimoji="1" lang="en-US" altLang="zh-CN" sz="2400" dirty="0" smtClean="0"/>
              <a:t>data;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err="1" smtClean="0"/>
              <a:t>takeback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space,m</a:t>
            </a:r>
            <a:r>
              <a:rPr kumimoji="1" lang="en-US" altLang="zh-CN" sz="2400" dirty="0" smtClean="0"/>
              <a:t>);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return 1;</a:t>
            </a:r>
          </a:p>
          <a:p>
            <a:pPr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} </a:t>
            </a:r>
            <a:endParaRPr kumimoji="1" lang="en-US" altLang="zh-CN" sz="2400" dirty="0"/>
          </a:p>
        </p:txBody>
      </p:sp>
      <p:sp>
        <p:nvSpPr>
          <p:cNvPr id="12" name="Text Box 67"/>
          <p:cNvSpPr txBox="1">
            <a:spLocks noChangeArrowheads="1"/>
          </p:cNvSpPr>
          <p:nvPr/>
        </p:nvSpPr>
        <p:spPr bwMode="auto">
          <a:xfrm>
            <a:off x="5890287" y="4072423"/>
            <a:ext cx="3024336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data;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int</a:t>
            </a:r>
            <a:r>
              <a:rPr kumimoji="1" lang="en-US" altLang="zh-CN" sz="2000" b="1" dirty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 cur</a:t>
            </a: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smtClean="0">
                <a:solidFill>
                  <a:srgbClr val="E1EBF7">
                    <a:lumMod val="25000"/>
                  </a:srgbClr>
                </a:solidFill>
                <a:ea typeface="楷体_GB2312" pitchFamily="49" charset="-122"/>
                <a:cs typeface="Times New Roman" pitchFamily="18" charset="0"/>
              </a:rPr>
              <a:t>}Slink[MAXSIZE];</a:t>
            </a:r>
            <a:endParaRPr kumimoji="1" lang="en-US" altLang="zh-CN" sz="2000" b="1" dirty="0">
              <a:solidFill>
                <a:srgbClr val="E1EBF7">
                  <a:lumMod val="25000"/>
                </a:srgbClr>
              </a:solidFill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5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9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9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9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9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9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9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85F7F19-F426-4649-BF71-453C06A393E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33797" name="Text Box 9"/>
          <p:cNvSpPr txBox="1">
            <a:spLocks noChangeArrowheads="1"/>
          </p:cNvSpPr>
          <p:nvPr/>
        </p:nvSpPr>
        <p:spPr bwMode="auto">
          <a:xfrm>
            <a:off x="828675" y="620688"/>
            <a:ext cx="280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建立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623664" y="1268934"/>
            <a:ext cx="3897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尾插法建表（向后插入法）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886200" y="3284538"/>
            <a:ext cx="1125538" cy="833437"/>
            <a:chOff x="2539" y="2387"/>
            <a:chExt cx="709" cy="525"/>
          </a:xfrm>
        </p:grpSpPr>
        <p:sp>
          <p:nvSpPr>
            <p:cNvPr id="33895" name="Text Box 26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96" name="Line 27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97" name="Group 28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98" name="Text Box 29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99" name="Freeform 30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900" name="Text Box 31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075238" y="3500438"/>
            <a:ext cx="23701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</a:t>
            </a:r>
            <a:r>
              <a:rPr kumimoji="1" lang="zh-CN" altLang="en-US" sz="2000"/>
              <a:t>指向新申请的结点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/>
              <a:t>s-&gt;data=A;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059113" y="4645025"/>
            <a:ext cx="1519237" cy="439738"/>
            <a:chOff x="3061" y="1888"/>
            <a:chExt cx="957" cy="277"/>
          </a:xfrm>
        </p:grpSpPr>
        <p:sp>
          <p:nvSpPr>
            <p:cNvPr id="33882" name="Text Box 34"/>
            <p:cNvSpPr txBox="1">
              <a:spLocks noChangeArrowheads="1"/>
            </p:cNvSpPr>
            <p:nvPr/>
          </p:nvSpPr>
          <p:spPr bwMode="auto">
            <a:xfrm>
              <a:off x="3061" y="188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H</a:t>
              </a:r>
            </a:p>
          </p:txBody>
        </p:sp>
        <p:sp>
          <p:nvSpPr>
            <p:cNvPr id="33883" name="Line 35"/>
            <p:cNvSpPr>
              <a:spLocks noChangeShapeType="1"/>
            </p:cNvSpPr>
            <p:nvPr/>
          </p:nvSpPr>
          <p:spPr bwMode="auto">
            <a:xfrm>
              <a:off x="3288" y="200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84" name="Group 36"/>
            <p:cNvGrpSpPr>
              <a:grpSpLocks/>
            </p:cNvGrpSpPr>
            <p:nvPr/>
          </p:nvGrpSpPr>
          <p:grpSpPr bwMode="auto">
            <a:xfrm>
              <a:off x="3560" y="1888"/>
              <a:ext cx="458" cy="277"/>
              <a:chOff x="1746" y="1933"/>
              <a:chExt cx="458" cy="277"/>
            </a:xfrm>
          </p:grpSpPr>
          <p:grpSp>
            <p:nvGrpSpPr>
              <p:cNvPr id="33885" name="Group 37"/>
              <p:cNvGrpSpPr>
                <a:grpSpLocks/>
              </p:cNvGrpSpPr>
              <p:nvPr/>
            </p:nvGrpSpPr>
            <p:grpSpPr bwMode="auto">
              <a:xfrm>
                <a:off x="1746" y="1933"/>
                <a:ext cx="416" cy="277"/>
                <a:chOff x="2418" y="1339"/>
                <a:chExt cx="416" cy="277"/>
              </a:xfrm>
            </p:grpSpPr>
            <p:grpSp>
              <p:nvGrpSpPr>
                <p:cNvPr id="33887" name="Group 3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3389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3389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88" name="Freeform 4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89" name="Freeform 4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0" name="Freeform 4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1" name="Freeform 4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92" name="Freeform 4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33886" name="Text Box 46"/>
              <p:cNvSpPr txBox="1">
                <a:spLocks noChangeArrowheads="1"/>
              </p:cNvSpPr>
              <p:nvPr/>
            </p:nvSpPr>
            <p:spPr bwMode="auto">
              <a:xfrm>
                <a:off x="1927" y="1933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4587875" y="4219575"/>
            <a:ext cx="1125538" cy="833438"/>
            <a:chOff x="2539" y="2387"/>
            <a:chExt cx="709" cy="525"/>
          </a:xfrm>
        </p:grpSpPr>
        <p:sp>
          <p:nvSpPr>
            <p:cNvPr id="33876" name="Text Box 48"/>
            <p:cNvSpPr txBox="1">
              <a:spLocks noChangeArrowheads="1"/>
            </p:cNvSpPr>
            <p:nvPr/>
          </p:nvSpPr>
          <p:spPr bwMode="auto">
            <a:xfrm>
              <a:off x="2539" y="23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7" name="Line 49"/>
            <p:cNvSpPr>
              <a:spLocks noChangeShapeType="1"/>
            </p:cNvSpPr>
            <p:nvPr/>
          </p:nvSpPr>
          <p:spPr bwMode="auto">
            <a:xfrm>
              <a:off x="2653" y="2432"/>
              <a:ext cx="227" cy="21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8" name="Group 50"/>
            <p:cNvGrpSpPr>
              <a:grpSpLocks/>
            </p:cNvGrpSpPr>
            <p:nvPr/>
          </p:nvGrpSpPr>
          <p:grpSpPr bwMode="auto">
            <a:xfrm>
              <a:off x="2797" y="2659"/>
              <a:ext cx="451" cy="253"/>
              <a:chOff x="2797" y="2659"/>
              <a:chExt cx="451" cy="253"/>
            </a:xfrm>
          </p:grpSpPr>
          <p:sp>
            <p:nvSpPr>
              <p:cNvPr id="33879" name="Text Box 51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A</a:t>
                </a:r>
              </a:p>
            </p:txBody>
          </p:sp>
          <p:sp>
            <p:nvSpPr>
              <p:cNvPr id="33880" name="Freeform 52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81" name="Text Box 53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sp useBgFill="1">
        <p:nvSpPr>
          <p:cNvPr id="94262" name="Text Box 54"/>
          <p:cNvSpPr txBox="1">
            <a:spLocks noChangeArrowheads="1"/>
          </p:cNvSpPr>
          <p:nvPr/>
        </p:nvSpPr>
        <p:spPr bwMode="auto">
          <a:xfrm>
            <a:off x="4259263" y="4675188"/>
            <a:ext cx="184150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263" name="Line 55"/>
          <p:cNvSpPr>
            <a:spLocks noChangeShapeType="1"/>
          </p:cNvSpPr>
          <p:nvPr/>
        </p:nvSpPr>
        <p:spPr bwMode="auto">
          <a:xfrm>
            <a:off x="4443413" y="4867275"/>
            <a:ext cx="576262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94264" name="Text Box 56"/>
          <p:cNvSpPr txBox="1">
            <a:spLocks noChangeArrowheads="1"/>
          </p:cNvSpPr>
          <p:nvPr/>
        </p:nvSpPr>
        <p:spPr bwMode="auto">
          <a:xfrm>
            <a:off x="539750" y="4613275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插入第一个结点：</a:t>
            </a:r>
          </a:p>
        </p:txBody>
      </p:sp>
      <p:sp>
        <p:nvSpPr>
          <p:cNvPr id="94265" name="Text Box 57"/>
          <p:cNvSpPr txBox="1">
            <a:spLocks noChangeArrowheads="1"/>
          </p:cNvSpPr>
          <p:nvPr/>
        </p:nvSpPr>
        <p:spPr bwMode="auto">
          <a:xfrm>
            <a:off x="539750" y="5576888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</a:rPr>
              <a:t>插入某一个结点：</a:t>
            </a:r>
          </a:p>
        </p:txBody>
      </p: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5724525" y="5661025"/>
            <a:ext cx="1162050" cy="617538"/>
            <a:chOff x="2811" y="3948"/>
            <a:chExt cx="732" cy="389"/>
          </a:xfrm>
        </p:grpSpPr>
        <p:sp>
          <p:nvSpPr>
            <p:cNvPr id="33870" name="Text Box 80"/>
            <p:cNvSpPr txBox="1">
              <a:spLocks noChangeArrowheads="1"/>
            </p:cNvSpPr>
            <p:nvPr/>
          </p:nvSpPr>
          <p:spPr bwMode="auto">
            <a:xfrm>
              <a:off x="2811" y="408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/>
                <a:t>s</a:t>
              </a:r>
            </a:p>
          </p:txBody>
        </p:sp>
        <p:sp>
          <p:nvSpPr>
            <p:cNvPr id="33871" name="Line 81"/>
            <p:cNvSpPr>
              <a:spLocks noChangeShapeType="1"/>
            </p:cNvSpPr>
            <p:nvPr/>
          </p:nvSpPr>
          <p:spPr bwMode="auto">
            <a:xfrm flipV="1">
              <a:off x="2880" y="4201"/>
              <a:ext cx="363" cy="119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33872" name="Group 82"/>
            <p:cNvGrpSpPr>
              <a:grpSpLocks/>
            </p:cNvGrpSpPr>
            <p:nvPr/>
          </p:nvGrpSpPr>
          <p:grpSpPr bwMode="auto">
            <a:xfrm>
              <a:off x="3092" y="3948"/>
              <a:ext cx="451" cy="253"/>
              <a:chOff x="2797" y="2659"/>
              <a:chExt cx="451" cy="253"/>
            </a:xfrm>
          </p:grpSpPr>
          <p:sp>
            <p:nvSpPr>
              <p:cNvPr id="33873" name="Text Box 83"/>
              <p:cNvSpPr txBox="1">
                <a:spLocks noChangeArrowheads="1"/>
              </p:cNvSpPr>
              <p:nvPr/>
            </p:nvSpPr>
            <p:spPr bwMode="auto">
              <a:xfrm>
                <a:off x="2797" y="2664"/>
                <a:ext cx="408" cy="247"/>
              </a:xfrm>
              <a:prstGeom prst="rect">
                <a:avLst/>
              </a:prstGeom>
              <a:noFill/>
              <a:ln w="25400">
                <a:solidFill>
                  <a:srgbClr val="0000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1800"/>
                  <a:t>B</a:t>
                </a:r>
              </a:p>
            </p:txBody>
          </p:sp>
          <p:sp>
            <p:nvSpPr>
              <p:cNvPr id="33874" name="Freeform 84"/>
              <p:cNvSpPr>
                <a:spLocks/>
              </p:cNvSpPr>
              <p:nvPr/>
            </p:nvSpPr>
            <p:spPr bwMode="auto">
              <a:xfrm>
                <a:off x="3018" y="2664"/>
                <a:ext cx="6" cy="248"/>
              </a:xfrm>
              <a:custGeom>
                <a:avLst/>
                <a:gdLst>
                  <a:gd name="T0" fmla="*/ 6 w 6"/>
                  <a:gd name="T1" fmla="*/ 0 h 248"/>
                  <a:gd name="T2" fmla="*/ 0 w 6"/>
                  <a:gd name="T3" fmla="*/ 248 h 248"/>
                  <a:gd name="T4" fmla="*/ 0 60000 65536"/>
                  <a:gd name="T5" fmla="*/ 0 60000 65536"/>
                  <a:gd name="T6" fmla="*/ 0 w 6"/>
                  <a:gd name="T7" fmla="*/ 0 h 248"/>
                  <a:gd name="T8" fmla="*/ 6 w 6"/>
                  <a:gd name="T9" fmla="*/ 248 h 24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248">
                    <a:moveTo>
                      <a:pt x="6" y="0"/>
                    </a:moveTo>
                    <a:lnTo>
                      <a:pt x="0" y="24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75" name="Text Box 85"/>
              <p:cNvSpPr txBox="1">
                <a:spLocks noChangeArrowheads="1"/>
              </p:cNvSpPr>
              <p:nvPr/>
            </p:nvSpPr>
            <p:spPr bwMode="auto">
              <a:xfrm>
                <a:off x="2971" y="2659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∧</a:t>
                </a:r>
              </a:p>
            </p:txBody>
          </p:sp>
        </p:grpSp>
      </p:grpSp>
      <p:grpSp>
        <p:nvGrpSpPr>
          <p:cNvPr id="12" name="Group 141"/>
          <p:cNvGrpSpPr>
            <a:grpSpLocks/>
          </p:cNvGrpSpPr>
          <p:nvPr/>
        </p:nvGrpSpPr>
        <p:grpSpPr bwMode="auto">
          <a:xfrm>
            <a:off x="971550" y="2205036"/>
            <a:ext cx="7632898" cy="965199"/>
            <a:chOff x="612" y="1389"/>
            <a:chExt cx="4287" cy="608"/>
          </a:xfrm>
        </p:grpSpPr>
        <p:sp>
          <p:nvSpPr>
            <p:cNvPr id="33868" name="Text Box 87"/>
            <p:cNvSpPr txBox="1">
              <a:spLocks noChangeArrowheads="1"/>
            </p:cNvSpPr>
            <p:nvPr/>
          </p:nvSpPr>
          <p:spPr bwMode="auto">
            <a:xfrm>
              <a:off x="620" y="1389"/>
              <a:ext cx="3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将</a:t>
              </a:r>
              <a:r>
                <a:rPr kumimoji="1" lang="zh-CN" altLang="en-US" sz="2400" dirty="0"/>
                <a:t>新结点插到当前单链表的表尾上。</a:t>
              </a:r>
            </a:p>
          </p:txBody>
        </p:sp>
        <p:sp>
          <p:nvSpPr>
            <p:cNvPr id="33869" name="Text Box 88"/>
            <p:cNvSpPr txBox="1">
              <a:spLocks noChangeArrowheads="1"/>
            </p:cNvSpPr>
            <p:nvPr/>
          </p:nvSpPr>
          <p:spPr bwMode="auto">
            <a:xfrm>
              <a:off x="612" y="1706"/>
              <a:ext cx="42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 smtClean="0"/>
                <a:t>思路：增加</a:t>
              </a:r>
              <a:r>
                <a:rPr kumimoji="1" lang="zh-CN" altLang="en-US" sz="2400" dirty="0"/>
                <a:t>一个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尾</a:t>
              </a:r>
              <a:r>
                <a:rPr kumimoji="1" lang="zh-CN" altLang="en-US" sz="2400" dirty="0" smtClean="0">
                  <a:solidFill>
                    <a:srgbClr val="FF0000"/>
                  </a:solidFill>
                </a:rPr>
                <a:t>指针</a:t>
              </a: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r>
                <a:rPr kumimoji="1" lang="zh-CN" altLang="en-US" sz="2400" dirty="0" smtClean="0"/>
                <a:t>，</a:t>
              </a:r>
              <a:r>
                <a:rPr kumimoji="1" lang="zh-CN" altLang="en-US" sz="2400" dirty="0"/>
                <a:t>使之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指向当前单链表的表尾。</a:t>
              </a:r>
            </a:p>
          </p:txBody>
        </p:sp>
      </p:grpSp>
      <p:sp>
        <p:nvSpPr>
          <p:cNvPr id="94303" name="Text Box 95"/>
          <p:cNvSpPr txBox="1">
            <a:spLocks noChangeArrowheads="1"/>
          </p:cNvSpPr>
          <p:nvPr/>
        </p:nvSpPr>
        <p:spPr bwMode="auto">
          <a:xfrm>
            <a:off x="7161213" y="5564188"/>
            <a:ext cx="17411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sz="2400" dirty="0">
                <a:solidFill>
                  <a:srgbClr val="FF0000"/>
                </a:solidFill>
              </a:rPr>
              <a:t>&gt;next=s;</a:t>
            </a:r>
          </a:p>
        </p:txBody>
      </p:sp>
      <p:sp>
        <p:nvSpPr>
          <p:cNvPr id="94304" name="Text Box 96"/>
          <p:cNvSpPr txBox="1">
            <a:spLocks noChangeArrowheads="1"/>
          </p:cNvSpPr>
          <p:nvPr/>
        </p:nvSpPr>
        <p:spPr bwMode="auto">
          <a:xfrm>
            <a:off x="7164388" y="5949950"/>
            <a:ext cx="825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p=s</a:t>
            </a:r>
            <a:r>
              <a:rPr kumimoji="1" lang="en-US" altLang="zh-CN" sz="24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4305" name="AutoShape 97"/>
          <p:cNvSpPr>
            <a:spLocks noChangeArrowheads="1"/>
          </p:cNvSpPr>
          <p:nvPr/>
        </p:nvSpPr>
        <p:spPr bwMode="auto">
          <a:xfrm>
            <a:off x="6516688" y="4221163"/>
            <a:ext cx="2232025" cy="1008062"/>
          </a:xfrm>
          <a:prstGeom prst="cloudCallout">
            <a:avLst>
              <a:gd name="adj1" fmla="val -43741"/>
              <a:gd name="adj2" fmla="val 62755"/>
            </a:avLst>
          </a:prstGeom>
          <a:noFill/>
          <a:ln w="25400">
            <a:pattFill prst="weave">
              <a:fgClr>
                <a:srgbClr val="FF0000"/>
              </a:fgClr>
              <a:bgClr>
                <a:srgbClr val="FFFF66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顺序可以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FF0000"/>
                </a:solidFill>
                <a:ea typeface="楷体_GB2312" pitchFamily="49" charset="-122"/>
              </a:rPr>
              <a:t>颠倒吗？</a:t>
            </a:r>
          </a:p>
        </p:txBody>
      </p:sp>
      <p:grpSp>
        <p:nvGrpSpPr>
          <p:cNvPr id="13" name="Group 98"/>
          <p:cNvGrpSpPr>
            <a:grpSpLocks/>
          </p:cNvGrpSpPr>
          <p:nvPr/>
        </p:nvGrpSpPr>
        <p:grpSpPr bwMode="auto">
          <a:xfrm>
            <a:off x="1309688" y="3357563"/>
            <a:ext cx="1822450" cy="830262"/>
            <a:chOff x="884" y="2341"/>
            <a:chExt cx="1148" cy="523"/>
          </a:xfrm>
        </p:grpSpPr>
        <p:grpSp>
          <p:nvGrpSpPr>
            <p:cNvPr id="33853" name="Group 99"/>
            <p:cNvGrpSpPr>
              <a:grpSpLocks/>
            </p:cNvGrpSpPr>
            <p:nvPr/>
          </p:nvGrpSpPr>
          <p:grpSpPr bwMode="auto">
            <a:xfrm>
              <a:off x="884" y="2341"/>
              <a:ext cx="957" cy="277"/>
              <a:chOff x="3061" y="1888"/>
              <a:chExt cx="957" cy="277"/>
            </a:xfrm>
          </p:grpSpPr>
          <p:sp>
            <p:nvSpPr>
              <p:cNvPr id="33855" name="Text Box 100"/>
              <p:cNvSpPr txBox="1">
                <a:spLocks noChangeArrowheads="1"/>
              </p:cNvSpPr>
              <p:nvPr/>
            </p:nvSpPr>
            <p:spPr bwMode="auto">
              <a:xfrm>
                <a:off x="3061" y="1888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/>
                  <a:t>H</a:t>
                </a:r>
              </a:p>
            </p:txBody>
          </p:sp>
          <p:sp>
            <p:nvSpPr>
              <p:cNvPr id="33856" name="Line 101"/>
              <p:cNvSpPr>
                <a:spLocks noChangeShapeType="1"/>
              </p:cNvSpPr>
              <p:nvPr/>
            </p:nvSpPr>
            <p:spPr bwMode="auto">
              <a:xfrm>
                <a:off x="3288" y="200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33857" name="Group 102"/>
              <p:cNvGrpSpPr>
                <a:grpSpLocks/>
              </p:cNvGrpSpPr>
              <p:nvPr/>
            </p:nvGrpSpPr>
            <p:grpSpPr bwMode="auto">
              <a:xfrm>
                <a:off x="3560" y="1888"/>
                <a:ext cx="458" cy="277"/>
                <a:chOff x="1746" y="1933"/>
                <a:chExt cx="458" cy="277"/>
              </a:xfrm>
            </p:grpSpPr>
            <p:grpSp>
              <p:nvGrpSpPr>
                <p:cNvPr id="33858" name="Group 103"/>
                <p:cNvGrpSpPr>
                  <a:grpSpLocks/>
                </p:cNvGrpSpPr>
                <p:nvPr/>
              </p:nvGrpSpPr>
              <p:grpSpPr bwMode="auto">
                <a:xfrm>
                  <a:off x="1746" y="1933"/>
                  <a:ext cx="416" cy="277"/>
                  <a:chOff x="2418" y="1339"/>
                  <a:chExt cx="416" cy="277"/>
                </a:xfrm>
              </p:grpSpPr>
              <p:grpSp>
                <p:nvGrpSpPr>
                  <p:cNvPr id="33860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426" y="1344"/>
                    <a:ext cx="408" cy="272"/>
                    <a:chOff x="975" y="3748"/>
                    <a:chExt cx="408" cy="272"/>
                  </a:xfrm>
                </p:grpSpPr>
                <p:sp>
                  <p:nvSpPr>
                    <p:cNvPr id="33866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75" y="3748"/>
                      <a:ext cx="408" cy="266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800" b="1">
                          <a:solidFill>
                            <a:srgbClr val="000066"/>
                          </a:solidFill>
                          <a:latin typeface="Arial" charset="0"/>
                          <a:ea typeface="楷体_GB2312" pitchFamily="49" charset="-122"/>
                        </a:defRPr>
                      </a:lvl9pPr>
                    </a:lstStyle>
                    <a:p>
                      <a:pPr eaLnBrk="1" fontAlgn="base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</a:pPr>
                      <a:endParaRPr kumimoji="1" lang="zh-CN" altLang="zh-CN" sz="2000"/>
                    </a:p>
                  </p:txBody>
                </p:sp>
                <p:sp>
                  <p:nvSpPr>
                    <p:cNvPr id="33867" name="Line 10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748"/>
                      <a:ext cx="0" cy="272"/>
                    </a:xfrm>
                    <a:prstGeom prst="line">
                      <a:avLst/>
                    </a:pr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61" name="Freeform 107"/>
                  <p:cNvSpPr>
                    <a:spLocks/>
                  </p:cNvSpPr>
                  <p:nvPr/>
                </p:nvSpPr>
                <p:spPr bwMode="auto">
                  <a:xfrm>
                    <a:off x="2418" y="1339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2" name="Freeform 108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3" name="Freeform 109"/>
                  <p:cNvSpPr>
                    <a:spLocks/>
                  </p:cNvSpPr>
                  <p:nvPr/>
                </p:nvSpPr>
                <p:spPr bwMode="auto">
                  <a:xfrm>
                    <a:off x="2426" y="1344"/>
                    <a:ext cx="228" cy="262"/>
                  </a:xfrm>
                  <a:custGeom>
                    <a:avLst/>
                    <a:gdLst>
                      <a:gd name="T0" fmla="*/ 228 w 228"/>
                      <a:gd name="T1" fmla="*/ 0 h 262"/>
                      <a:gd name="T2" fmla="*/ 0 w 228"/>
                      <a:gd name="T3" fmla="*/ 262 h 262"/>
                      <a:gd name="T4" fmla="*/ 0 60000 65536"/>
                      <a:gd name="T5" fmla="*/ 0 60000 65536"/>
                      <a:gd name="T6" fmla="*/ 0 w 228"/>
                      <a:gd name="T7" fmla="*/ 0 h 262"/>
                      <a:gd name="T8" fmla="*/ 228 w 228"/>
                      <a:gd name="T9" fmla="*/ 262 h 262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28" h="262">
                        <a:moveTo>
                          <a:pt x="228" y="0"/>
                        </a:moveTo>
                        <a:lnTo>
                          <a:pt x="0" y="262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4" name="Freeform 110"/>
                  <p:cNvSpPr>
                    <a:spLocks/>
                  </p:cNvSpPr>
                  <p:nvPr/>
                </p:nvSpPr>
                <p:spPr bwMode="auto">
                  <a:xfrm>
                    <a:off x="2507" y="1420"/>
                    <a:ext cx="154" cy="178"/>
                  </a:xfrm>
                  <a:custGeom>
                    <a:avLst/>
                    <a:gdLst>
                      <a:gd name="T0" fmla="*/ 154 w 154"/>
                      <a:gd name="T1" fmla="*/ 0 h 178"/>
                      <a:gd name="T2" fmla="*/ 0 w 154"/>
                      <a:gd name="T3" fmla="*/ 178 h 178"/>
                      <a:gd name="T4" fmla="*/ 0 60000 65536"/>
                      <a:gd name="T5" fmla="*/ 0 60000 65536"/>
                      <a:gd name="T6" fmla="*/ 0 w 154"/>
                      <a:gd name="T7" fmla="*/ 0 h 178"/>
                      <a:gd name="T8" fmla="*/ 154 w 154"/>
                      <a:gd name="T9" fmla="*/ 178 h 17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54" h="178">
                        <a:moveTo>
                          <a:pt x="154" y="0"/>
                        </a:moveTo>
                        <a:lnTo>
                          <a:pt x="0" y="178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  <p:sp>
                <p:nvSpPr>
                  <p:cNvPr id="33865" name="Freeform 111"/>
                  <p:cNvSpPr>
                    <a:spLocks/>
                  </p:cNvSpPr>
                  <p:nvPr/>
                </p:nvSpPr>
                <p:spPr bwMode="auto">
                  <a:xfrm>
                    <a:off x="2556" y="1503"/>
                    <a:ext cx="97" cy="113"/>
                  </a:xfrm>
                  <a:custGeom>
                    <a:avLst/>
                    <a:gdLst>
                      <a:gd name="T0" fmla="*/ 97 w 97"/>
                      <a:gd name="T1" fmla="*/ 0 h 113"/>
                      <a:gd name="T2" fmla="*/ 0 w 97"/>
                      <a:gd name="T3" fmla="*/ 113 h 113"/>
                      <a:gd name="T4" fmla="*/ 0 60000 65536"/>
                      <a:gd name="T5" fmla="*/ 0 60000 65536"/>
                      <a:gd name="T6" fmla="*/ 0 w 97"/>
                      <a:gd name="T7" fmla="*/ 0 h 113"/>
                      <a:gd name="T8" fmla="*/ 97 w 97"/>
                      <a:gd name="T9" fmla="*/ 113 h 113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97" h="113">
                        <a:moveTo>
                          <a:pt x="97" y="0"/>
                        </a:moveTo>
                        <a:lnTo>
                          <a:pt x="0" y="113"/>
                        </a:lnTo>
                      </a:path>
                    </a:pathLst>
                  </a:cu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33859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927" y="1933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∧</a:t>
                  </a:r>
                </a:p>
              </p:txBody>
            </p:sp>
          </p:grpSp>
        </p:grpSp>
        <p:sp>
          <p:nvSpPr>
            <p:cNvPr id="33854" name="Text Box 113"/>
            <p:cNvSpPr txBox="1">
              <a:spLocks noChangeArrowheads="1"/>
            </p:cNvSpPr>
            <p:nvPr/>
          </p:nvSpPr>
          <p:spPr bwMode="auto">
            <a:xfrm>
              <a:off x="1111" y="261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初始化空表</a:t>
              </a:r>
            </a:p>
          </p:txBody>
        </p:sp>
      </p:grpSp>
      <p:grpSp>
        <p:nvGrpSpPr>
          <p:cNvPr id="18" name="Group 120"/>
          <p:cNvGrpSpPr>
            <a:grpSpLocks/>
          </p:cNvGrpSpPr>
          <p:nvPr/>
        </p:nvGrpSpPr>
        <p:grpSpPr bwMode="auto">
          <a:xfrm>
            <a:off x="1403350" y="3692529"/>
            <a:ext cx="647700" cy="461963"/>
            <a:chOff x="884" y="2326"/>
            <a:chExt cx="408" cy="291"/>
          </a:xfrm>
        </p:grpSpPr>
        <p:sp>
          <p:nvSpPr>
            <p:cNvPr id="33851" name="Line 114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2" name="Text Box 115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21"/>
          <p:cNvGrpSpPr>
            <a:grpSpLocks/>
          </p:cNvGrpSpPr>
          <p:nvPr/>
        </p:nvGrpSpPr>
        <p:grpSpPr bwMode="auto">
          <a:xfrm>
            <a:off x="4500563" y="4987929"/>
            <a:ext cx="647700" cy="461963"/>
            <a:chOff x="884" y="2326"/>
            <a:chExt cx="408" cy="291"/>
          </a:xfrm>
        </p:grpSpPr>
        <p:sp>
          <p:nvSpPr>
            <p:cNvPr id="33849" name="Line 122"/>
            <p:cNvSpPr>
              <a:spLocks noChangeShapeType="1"/>
            </p:cNvSpPr>
            <p:nvPr/>
          </p:nvSpPr>
          <p:spPr bwMode="auto">
            <a:xfrm flipV="1">
              <a:off x="1020" y="2387"/>
              <a:ext cx="272" cy="9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50" name="Text Box 123"/>
            <p:cNvSpPr txBox="1">
              <a:spLocks noChangeArrowheads="1"/>
            </p:cNvSpPr>
            <p:nvPr/>
          </p:nvSpPr>
          <p:spPr bwMode="auto">
            <a:xfrm>
              <a:off x="884" y="232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27"/>
          <p:cNvGrpSpPr>
            <a:grpSpLocks/>
          </p:cNvGrpSpPr>
          <p:nvPr/>
        </p:nvGrpSpPr>
        <p:grpSpPr bwMode="auto">
          <a:xfrm>
            <a:off x="2897188" y="5669759"/>
            <a:ext cx="2654300" cy="803276"/>
            <a:chOff x="1927" y="3578"/>
            <a:chExt cx="1672" cy="506"/>
          </a:xfrm>
        </p:grpSpPr>
        <p:grpSp>
          <p:nvGrpSpPr>
            <p:cNvPr id="33825" name="Group 58"/>
            <p:cNvGrpSpPr>
              <a:grpSpLocks/>
            </p:cNvGrpSpPr>
            <p:nvPr/>
          </p:nvGrpSpPr>
          <p:grpSpPr bwMode="auto">
            <a:xfrm>
              <a:off x="1927" y="3578"/>
              <a:ext cx="1672" cy="277"/>
              <a:chOff x="2290" y="3697"/>
              <a:chExt cx="1672" cy="277"/>
            </a:xfrm>
          </p:grpSpPr>
          <p:grpSp>
            <p:nvGrpSpPr>
              <p:cNvPr id="33829" name="Group 59"/>
              <p:cNvGrpSpPr>
                <a:grpSpLocks/>
              </p:cNvGrpSpPr>
              <p:nvPr/>
            </p:nvGrpSpPr>
            <p:grpSpPr bwMode="auto">
              <a:xfrm>
                <a:off x="2290" y="3697"/>
                <a:ext cx="957" cy="277"/>
                <a:chOff x="3061" y="1888"/>
                <a:chExt cx="957" cy="277"/>
              </a:xfrm>
            </p:grpSpPr>
            <p:sp>
              <p:nvSpPr>
                <p:cNvPr id="3383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061" y="1888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/>
                    <a:t>H</a:t>
                  </a:r>
                </a:p>
              </p:txBody>
            </p:sp>
            <p:sp>
              <p:nvSpPr>
                <p:cNvPr id="33837" name="Line 61"/>
                <p:cNvSpPr>
                  <a:spLocks noChangeShapeType="1"/>
                </p:cNvSpPr>
                <p:nvPr/>
              </p:nvSpPr>
              <p:spPr bwMode="auto">
                <a:xfrm>
                  <a:off x="3288" y="2008"/>
                  <a:ext cx="272" cy="0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grpSp>
              <p:nvGrpSpPr>
                <p:cNvPr id="33838" name="Group 62"/>
                <p:cNvGrpSpPr>
                  <a:grpSpLocks/>
                </p:cNvGrpSpPr>
                <p:nvPr/>
              </p:nvGrpSpPr>
              <p:grpSpPr bwMode="auto">
                <a:xfrm>
                  <a:off x="3560" y="1888"/>
                  <a:ext cx="458" cy="277"/>
                  <a:chOff x="1746" y="1933"/>
                  <a:chExt cx="458" cy="277"/>
                </a:xfrm>
              </p:grpSpPr>
              <p:grpSp>
                <p:nvGrpSpPr>
                  <p:cNvPr id="33839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46" y="1933"/>
                    <a:ext cx="416" cy="277"/>
                    <a:chOff x="2418" y="1339"/>
                    <a:chExt cx="416" cy="277"/>
                  </a:xfrm>
                </p:grpSpPr>
                <p:grpSp>
                  <p:nvGrpSpPr>
                    <p:cNvPr id="33841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1344"/>
                      <a:ext cx="408" cy="272"/>
                      <a:chOff x="975" y="3748"/>
                      <a:chExt cx="408" cy="272"/>
                    </a:xfrm>
                  </p:grpSpPr>
                  <p:sp>
                    <p:nvSpPr>
                      <p:cNvPr id="33847" name="Text Box 6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75" y="3748"/>
                        <a:ext cx="408" cy="266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>
                        <a:spAutoFit/>
                      </a:bodyPr>
                      <a:lstStyle>
                        <a:lvl1pPr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1pPr>
                        <a:lvl2pPr marL="742950" indent="-28575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2pPr>
                        <a:lvl3pPr marL="11430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3pPr>
                        <a:lvl4pPr marL="16002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4pPr>
                        <a:lvl5pPr marL="2057400" indent="-228600" eaLnBrk="0" hangingPunct="0"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800" b="1">
                            <a:solidFill>
                              <a:srgbClr val="000066"/>
                            </a:solidFill>
                            <a:latin typeface="Arial" charset="0"/>
                            <a:ea typeface="楷体_GB2312" pitchFamily="49" charset="-122"/>
                          </a:defRPr>
                        </a:lvl9pPr>
                      </a:lstStyle>
                      <a:p>
                        <a:pPr eaLnBrk="1" fontAlgn="base" hangingPunct="1">
                          <a:spcBef>
                            <a:spcPct val="50000"/>
                          </a:spcBef>
                          <a:spcAft>
                            <a:spcPct val="0"/>
                          </a:spcAft>
                        </a:pPr>
                        <a:endParaRPr kumimoji="1" lang="zh-CN" altLang="zh-CN" sz="2000"/>
                      </a:p>
                    </p:txBody>
                  </p:sp>
                  <p:sp>
                    <p:nvSpPr>
                      <p:cNvPr id="33848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202" y="3748"/>
                        <a:ext cx="0" cy="272"/>
                      </a:xfrm>
                      <a:prstGeom prst="line">
                        <a:avLst/>
                      </a:prstGeom>
                      <a:noFill/>
                      <a:ln w="25400">
                        <a:solidFill>
                          <a:srgbClr val="0000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5B5249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33842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418" y="1339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3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4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2426" y="1344"/>
                      <a:ext cx="228" cy="262"/>
                    </a:xfrm>
                    <a:custGeom>
                      <a:avLst/>
                      <a:gdLst>
                        <a:gd name="T0" fmla="*/ 228 w 228"/>
                        <a:gd name="T1" fmla="*/ 0 h 262"/>
                        <a:gd name="T2" fmla="*/ 0 w 228"/>
                        <a:gd name="T3" fmla="*/ 262 h 262"/>
                        <a:gd name="T4" fmla="*/ 0 60000 65536"/>
                        <a:gd name="T5" fmla="*/ 0 60000 65536"/>
                        <a:gd name="T6" fmla="*/ 0 w 228"/>
                        <a:gd name="T7" fmla="*/ 0 h 262"/>
                        <a:gd name="T8" fmla="*/ 228 w 228"/>
                        <a:gd name="T9" fmla="*/ 262 h 262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228" h="262">
                          <a:moveTo>
                            <a:pt x="228" y="0"/>
                          </a:moveTo>
                          <a:lnTo>
                            <a:pt x="0" y="262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5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2507" y="1420"/>
                      <a:ext cx="154" cy="178"/>
                    </a:xfrm>
                    <a:custGeom>
                      <a:avLst/>
                      <a:gdLst>
                        <a:gd name="T0" fmla="*/ 154 w 154"/>
                        <a:gd name="T1" fmla="*/ 0 h 178"/>
                        <a:gd name="T2" fmla="*/ 0 w 154"/>
                        <a:gd name="T3" fmla="*/ 178 h 178"/>
                        <a:gd name="T4" fmla="*/ 0 60000 65536"/>
                        <a:gd name="T5" fmla="*/ 0 60000 65536"/>
                        <a:gd name="T6" fmla="*/ 0 w 154"/>
                        <a:gd name="T7" fmla="*/ 0 h 178"/>
                        <a:gd name="T8" fmla="*/ 154 w 154"/>
                        <a:gd name="T9" fmla="*/ 178 h 178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154" h="178">
                          <a:moveTo>
                            <a:pt x="154" y="0"/>
                          </a:moveTo>
                          <a:lnTo>
                            <a:pt x="0" y="178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  <p:sp>
                  <p:nvSpPr>
                    <p:cNvPr id="33846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2556" y="1503"/>
                      <a:ext cx="97" cy="113"/>
                    </a:xfrm>
                    <a:custGeom>
                      <a:avLst/>
                      <a:gdLst>
                        <a:gd name="T0" fmla="*/ 97 w 97"/>
                        <a:gd name="T1" fmla="*/ 0 h 113"/>
                        <a:gd name="T2" fmla="*/ 0 w 97"/>
                        <a:gd name="T3" fmla="*/ 113 h 113"/>
                        <a:gd name="T4" fmla="*/ 0 60000 65536"/>
                        <a:gd name="T5" fmla="*/ 0 60000 65536"/>
                        <a:gd name="T6" fmla="*/ 0 w 97"/>
                        <a:gd name="T7" fmla="*/ 0 h 113"/>
                        <a:gd name="T8" fmla="*/ 97 w 97"/>
                        <a:gd name="T9" fmla="*/ 113 h 113"/>
                      </a:gdLst>
                      <a:ahLst/>
                      <a:cxnLst>
                        <a:cxn ang="T4">
                          <a:pos x="T0" y="T1"/>
                        </a:cxn>
                        <a:cxn ang="T5">
                          <a:pos x="T2" y="T3"/>
                        </a:cxn>
                      </a:cxnLst>
                      <a:rect l="T6" t="T7" r="T8" b="T9"/>
                      <a:pathLst>
                        <a:path w="97" h="113">
                          <a:moveTo>
                            <a:pt x="97" y="0"/>
                          </a:moveTo>
                          <a:lnTo>
                            <a:pt x="0" y="113"/>
                          </a:lnTo>
                        </a:path>
                      </a:pathLst>
                    </a:custGeom>
                    <a:noFill/>
                    <a:ln w="25400">
                      <a:solidFill>
                        <a:srgbClr val="0000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5B5249"/>
                        </a:solidFill>
                      </a:endParaRPr>
                    </a:p>
                  </p:txBody>
                </p:sp>
              </p:grpSp>
              <p:sp>
                <p:nvSpPr>
                  <p:cNvPr id="33840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933"/>
                    <a:ext cx="27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en-US" altLang="zh-CN" sz="2000"/>
                      <a:t>∧</a:t>
                    </a:r>
                  </a:p>
                </p:txBody>
              </p:sp>
            </p:grpSp>
          </p:grpSp>
          <p:grpSp>
            <p:nvGrpSpPr>
              <p:cNvPr id="33830" name="Group 73"/>
              <p:cNvGrpSpPr>
                <a:grpSpLocks/>
              </p:cNvGrpSpPr>
              <p:nvPr/>
            </p:nvGrpSpPr>
            <p:grpSpPr bwMode="auto">
              <a:xfrm>
                <a:off x="3511" y="3701"/>
                <a:ext cx="451" cy="253"/>
                <a:chOff x="2797" y="2659"/>
                <a:chExt cx="451" cy="253"/>
              </a:xfrm>
            </p:grpSpPr>
            <p:sp>
              <p:nvSpPr>
                <p:cNvPr id="3383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797" y="2664"/>
                  <a:ext cx="408" cy="247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800"/>
                    <a:t>A</a:t>
                  </a:r>
                </a:p>
              </p:txBody>
            </p:sp>
            <p:sp>
              <p:nvSpPr>
                <p:cNvPr id="33834" name="Freeform 75"/>
                <p:cNvSpPr>
                  <a:spLocks/>
                </p:cNvSpPr>
                <p:nvPr/>
              </p:nvSpPr>
              <p:spPr bwMode="auto">
                <a:xfrm>
                  <a:off x="3018" y="2664"/>
                  <a:ext cx="6" cy="248"/>
                </a:xfrm>
                <a:custGeom>
                  <a:avLst/>
                  <a:gdLst>
                    <a:gd name="T0" fmla="*/ 6 w 6"/>
                    <a:gd name="T1" fmla="*/ 0 h 248"/>
                    <a:gd name="T2" fmla="*/ 0 w 6"/>
                    <a:gd name="T3" fmla="*/ 248 h 248"/>
                    <a:gd name="T4" fmla="*/ 0 60000 65536"/>
                    <a:gd name="T5" fmla="*/ 0 60000 65536"/>
                    <a:gd name="T6" fmla="*/ 0 w 6"/>
                    <a:gd name="T7" fmla="*/ 0 h 248"/>
                    <a:gd name="T8" fmla="*/ 6 w 6"/>
                    <a:gd name="T9" fmla="*/ 248 h 24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6" h="248">
                      <a:moveTo>
                        <a:pt x="6" y="0"/>
                      </a:moveTo>
                      <a:lnTo>
                        <a:pt x="0" y="24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338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971" y="2659"/>
                  <a:ext cx="27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2000" dirty="0"/>
                    <a:t>∧</a:t>
                  </a:r>
                </a:p>
              </p:txBody>
            </p:sp>
          </p:grpSp>
          <p:sp useBgFill="1">
            <p:nvSpPr>
              <p:cNvPr id="33831" name="Text Box 77"/>
              <p:cNvSpPr txBox="1">
                <a:spLocks noChangeArrowheads="1"/>
              </p:cNvSpPr>
              <p:nvPr/>
            </p:nvSpPr>
            <p:spPr bwMode="auto">
              <a:xfrm>
                <a:off x="3046" y="3716"/>
                <a:ext cx="116" cy="212"/>
              </a:xfrm>
              <a:prstGeom prst="rect">
                <a:avLst/>
              </a:prstGeom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zh-CN" sz="1600"/>
              </a:p>
            </p:txBody>
          </p:sp>
          <p:sp>
            <p:nvSpPr>
              <p:cNvPr id="33832" name="Line 78"/>
              <p:cNvSpPr>
                <a:spLocks noChangeShapeType="1"/>
              </p:cNvSpPr>
              <p:nvPr/>
            </p:nvSpPr>
            <p:spPr bwMode="auto">
              <a:xfrm>
                <a:off x="3162" y="3837"/>
                <a:ext cx="363" cy="0"/>
              </a:xfrm>
              <a:prstGeom prst="line">
                <a:avLst/>
              </a:prstGeom>
              <a:noFill/>
              <a:ln w="25400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grpSp>
          <p:nvGrpSpPr>
            <p:cNvPr id="33826" name="Group 124"/>
            <p:cNvGrpSpPr>
              <a:grpSpLocks/>
            </p:cNvGrpSpPr>
            <p:nvPr/>
          </p:nvGrpSpPr>
          <p:grpSpPr bwMode="auto">
            <a:xfrm>
              <a:off x="2835" y="3793"/>
              <a:ext cx="408" cy="291"/>
              <a:chOff x="884" y="2326"/>
              <a:chExt cx="408" cy="291"/>
            </a:xfrm>
          </p:grpSpPr>
          <p:sp>
            <p:nvSpPr>
              <p:cNvPr id="33827" name="Line 125"/>
              <p:cNvSpPr>
                <a:spLocks noChangeShapeType="1"/>
              </p:cNvSpPr>
              <p:nvPr/>
            </p:nvSpPr>
            <p:spPr bwMode="auto">
              <a:xfrm flipV="1">
                <a:off x="1020" y="2387"/>
                <a:ext cx="272" cy="9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33828" name="Text Box 126"/>
              <p:cNvSpPr txBox="1">
                <a:spLocks noChangeArrowheads="1"/>
              </p:cNvSpPr>
              <p:nvPr/>
            </p:nvSpPr>
            <p:spPr bwMode="auto">
              <a:xfrm>
                <a:off x="884" y="2326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400" dirty="0" smtClean="0">
                    <a:solidFill>
                      <a:srgbClr val="FF0000"/>
                    </a:solidFill>
                  </a:rPr>
                  <a:t>p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</p:txBody>
          </p:sp>
        </p:grpSp>
      </p:grpSp>
      <p:sp useBgFill="1">
        <p:nvSpPr>
          <p:cNvPr id="94336" name="Text Box 128"/>
          <p:cNvSpPr txBox="1">
            <a:spLocks noChangeArrowheads="1"/>
          </p:cNvSpPr>
          <p:nvPr/>
        </p:nvSpPr>
        <p:spPr bwMode="auto">
          <a:xfrm>
            <a:off x="5220072" y="5684738"/>
            <a:ext cx="255587" cy="3365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 sz="1600"/>
          </a:p>
        </p:txBody>
      </p:sp>
      <p:sp>
        <p:nvSpPr>
          <p:cNvPr id="94337" name="Line 129"/>
          <p:cNvSpPr>
            <a:spLocks noChangeShapeType="1"/>
          </p:cNvSpPr>
          <p:nvPr/>
        </p:nvSpPr>
        <p:spPr bwMode="auto">
          <a:xfrm>
            <a:off x="5508625" y="5876925"/>
            <a:ext cx="6477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grpSp>
        <p:nvGrpSpPr>
          <p:cNvPr id="28" name="Group 142"/>
          <p:cNvGrpSpPr>
            <a:grpSpLocks/>
          </p:cNvGrpSpPr>
          <p:nvPr/>
        </p:nvGrpSpPr>
        <p:grpSpPr bwMode="auto">
          <a:xfrm>
            <a:off x="5715000" y="5105400"/>
            <a:ext cx="685800" cy="533400"/>
            <a:chOff x="3600" y="3216"/>
            <a:chExt cx="432" cy="336"/>
          </a:xfrm>
        </p:grpSpPr>
        <p:sp>
          <p:nvSpPr>
            <p:cNvPr id="33823" name="Line 139"/>
            <p:cNvSpPr>
              <a:spLocks noChangeShapeType="1"/>
            </p:cNvSpPr>
            <p:nvPr/>
          </p:nvSpPr>
          <p:spPr bwMode="auto">
            <a:xfrm>
              <a:off x="3744" y="3408"/>
              <a:ext cx="288" cy="1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3824" name="Text Box 140"/>
            <p:cNvSpPr txBox="1">
              <a:spLocks noChangeArrowheads="1"/>
            </p:cNvSpPr>
            <p:nvPr/>
          </p:nvSpPr>
          <p:spPr bwMode="auto">
            <a:xfrm>
              <a:off x="3600" y="3216"/>
              <a:ext cx="23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dirty="0" smtClean="0">
                  <a:solidFill>
                    <a:srgbClr val="FF0000"/>
                  </a:solidFill>
                </a:rPr>
                <a:t>p</a:t>
              </a:r>
              <a:endParaRPr kumimoji="1" lang="en-US" altLang="zh-CN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5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0" grpId="0" autoUpdateAnimBg="0"/>
      <p:bldP spid="94262" grpId="0" animBg="1" autoUpdateAnimBg="0"/>
      <p:bldP spid="94263" grpId="0" animBg="1"/>
      <p:bldP spid="94264" grpId="0" autoUpdateAnimBg="0"/>
      <p:bldP spid="94265" grpId="0" autoUpdateAnimBg="0"/>
      <p:bldP spid="94303" grpId="0" autoUpdateAnimBg="0"/>
      <p:bldP spid="94304" grpId="0" autoUpdateAnimBg="0"/>
      <p:bldP spid="94305" grpId="0" animBg="1" autoUpdateAnimBg="0"/>
      <p:bldP spid="94336" grpId="0" animBg="1" autoUpdateAnimBg="0"/>
      <p:bldP spid="9433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928066" y="1052736"/>
            <a:ext cx="68842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静态</a:t>
            </a:r>
            <a:r>
              <a:rPr kumimoji="1" lang="zh-CN" altLang="en-US" sz="3200" dirty="0" smtClean="0"/>
              <a:t>链表的释放（回收）结点函数</a:t>
            </a:r>
            <a:endParaRPr kumimoji="1" lang="en-US" altLang="zh-CN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70" y="1772816"/>
            <a:ext cx="80121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要求：从静态链表删除的结点，回收到备用</a:t>
            </a:r>
            <a:endParaRPr kumimoji="1" lang="en-US" altLang="zh-CN" sz="32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/>
              <a:t>链表的头结点后。</a:t>
            </a:r>
            <a:endParaRPr kumimoji="1" lang="en-US" altLang="zh-CN" sz="3200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744140" y="3068960"/>
            <a:ext cx="800432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void </a:t>
            </a:r>
            <a:r>
              <a:rPr kumimoji="1" lang="en-US" altLang="zh-CN" dirty="0" err="1" smtClean="0"/>
              <a:t>takeback</a:t>
            </a:r>
            <a:r>
              <a:rPr kumimoji="1" lang="en-US" altLang="zh-CN" dirty="0" smtClean="0"/>
              <a:t>(Slink </a:t>
            </a:r>
            <a:r>
              <a:rPr kumimoji="1" lang="en-US" altLang="zh-CN" dirty="0" err="1" smtClean="0"/>
              <a:t>space,int</a:t>
            </a:r>
            <a:r>
              <a:rPr kumimoji="1" lang="en-US" altLang="zh-CN" dirty="0" smtClean="0"/>
              <a:t> i)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space[i].cur=space[0].cur;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space[0].cur=i;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24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54541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5A5DDD-6BD1-4974-98A6-D5D09E711F16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710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47109" name="Text Box 9"/>
          <p:cNvSpPr txBox="1">
            <a:spLocks noChangeArrowheads="1"/>
          </p:cNvSpPr>
          <p:nvPr/>
        </p:nvSpPr>
        <p:spPr bwMode="auto">
          <a:xfrm>
            <a:off x="762408" y="814120"/>
            <a:ext cx="26564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循环单链表：</a:t>
            </a:r>
            <a:endParaRPr kumimoji="1"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3208650" y="836712"/>
            <a:ext cx="4402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dirty="0" smtClean="0">
                <a:solidFill>
                  <a:srgbClr val="FF0000"/>
                </a:solidFill>
              </a:rPr>
              <a:t>一</a:t>
            </a:r>
            <a:r>
              <a:rPr kumimoji="1" lang="zh-CN" altLang="en-US" dirty="0">
                <a:solidFill>
                  <a:srgbClr val="FF0000"/>
                </a:solidFill>
              </a:rPr>
              <a:t>个首尾相接</a:t>
            </a:r>
            <a:r>
              <a:rPr kumimoji="1" lang="zh-CN" altLang="en-US" dirty="0" smtClean="0">
                <a:solidFill>
                  <a:srgbClr val="FF0000"/>
                </a:solidFill>
              </a:rPr>
              <a:t>的单链表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104496" name="Text Box 48"/>
          <p:cNvSpPr txBox="1">
            <a:spLocks noChangeArrowheads="1"/>
          </p:cNvSpPr>
          <p:nvPr/>
        </p:nvSpPr>
        <p:spPr bwMode="auto">
          <a:xfrm>
            <a:off x="682997" y="1412974"/>
            <a:ext cx="8388350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特点：将单链表</a:t>
            </a:r>
            <a:r>
              <a:rPr kumimoji="1" lang="zh-CN" altLang="en-US" sz="2400" dirty="0">
                <a:solidFill>
                  <a:srgbClr val="FF0000"/>
                </a:solidFill>
              </a:rPr>
              <a:t>最后一个结点的指针域由</a:t>
            </a:r>
            <a:r>
              <a:rPr kumimoji="1" lang="en-US" altLang="zh-CN" sz="2400" dirty="0">
                <a:solidFill>
                  <a:srgbClr val="FF0000"/>
                </a:solidFill>
              </a:rPr>
              <a:t>NULL</a:t>
            </a:r>
            <a:r>
              <a:rPr kumimoji="1" lang="zh-CN" altLang="en-US" sz="2400" dirty="0">
                <a:solidFill>
                  <a:srgbClr val="FF0000"/>
                </a:solidFill>
              </a:rPr>
              <a:t>改为指向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头结点</a:t>
            </a:r>
            <a:r>
              <a:rPr kumimoji="1" lang="zh-CN" altLang="en-US" sz="2400" dirty="0"/>
              <a:t>或链表中的第一个结点，就得到了单链形式的循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环链表，并称为循环单链表。在循环单链表中，表中所有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B5249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dirty="0"/>
              <a:t>结点被链在一个环</a:t>
            </a:r>
            <a:r>
              <a:rPr kumimoji="1" lang="zh-CN" altLang="en-US" sz="2400" dirty="0" smtClean="0"/>
              <a:t>上，因此从任意一个节点出发都可以访问到表中所有结点。</a:t>
            </a:r>
            <a:endParaRPr kumimoji="1" lang="zh-CN" altLang="en-US" sz="2400" dirty="0"/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924300" y="3626197"/>
            <a:ext cx="3006725" cy="1192212"/>
            <a:chOff x="657" y="2568"/>
            <a:chExt cx="1894" cy="751"/>
          </a:xfrm>
        </p:grpSpPr>
        <p:sp>
          <p:nvSpPr>
            <p:cNvPr id="47189" name="Text Box 54"/>
            <p:cNvSpPr txBox="1">
              <a:spLocks noChangeArrowheads="1"/>
            </p:cNvSpPr>
            <p:nvPr/>
          </p:nvSpPr>
          <p:spPr bwMode="auto">
            <a:xfrm>
              <a:off x="884" y="275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dirty="0" smtClean="0"/>
                <a:t>h</a:t>
              </a:r>
              <a:endParaRPr kumimoji="1" lang="en-US" altLang="zh-CN" sz="2000" dirty="0"/>
            </a:p>
          </p:txBody>
        </p:sp>
        <p:sp>
          <p:nvSpPr>
            <p:cNvPr id="47190" name="Line 55"/>
            <p:cNvSpPr>
              <a:spLocks noChangeShapeType="1"/>
            </p:cNvSpPr>
            <p:nvPr/>
          </p:nvSpPr>
          <p:spPr bwMode="auto">
            <a:xfrm>
              <a:off x="1111" y="2870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7191" name="Group 57"/>
            <p:cNvGrpSpPr>
              <a:grpSpLocks/>
            </p:cNvGrpSpPr>
            <p:nvPr/>
          </p:nvGrpSpPr>
          <p:grpSpPr bwMode="auto">
            <a:xfrm>
              <a:off x="1383" y="2750"/>
              <a:ext cx="416" cy="277"/>
              <a:chOff x="2418" y="1339"/>
              <a:chExt cx="416" cy="277"/>
            </a:xfrm>
          </p:grpSpPr>
          <p:grpSp>
            <p:nvGrpSpPr>
              <p:cNvPr id="47197" name="Group 58"/>
              <p:cNvGrpSpPr>
                <a:grpSpLocks/>
              </p:cNvGrpSpPr>
              <p:nvPr/>
            </p:nvGrpSpPr>
            <p:grpSpPr bwMode="auto">
              <a:xfrm>
                <a:off x="2426" y="1344"/>
                <a:ext cx="408" cy="272"/>
                <a:chOff x="975" y="3748"/>
                <a:chExt cx="408" cy="272"/>
              </a:xfrm>
            </p:grpSpPr>
            <p:sp>
              <p:nvSpPr>
                <p:cNvPr id="4720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975" y="3748"/>
                  <a:ext cx="408" cy="266"/>
                </a:xfrm>
                <a:prstGeom prst="rect">
                  <a:avLst/>
                </a:prstGeom>
                <a:noFill/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 b="1">
                      <a:solidFill>
                        <a:srgbClr val="000066"/>
                      </a:solidFill>
                      <a:latin typeface="Arial" charset="0"/>
                      <a:ea typeface="楷体_GB2312" pitchFamily="49" charset="-122"/>
                    </a:defRPr>
                  </a:lvl9pPr>
                </a:lstStyle>
                <a:p>
                  <a:pPr eaLnBrk="1" fontAlgn="base" hangingPunct="1">
                    <a:spcBef>
                      <a:spcPct val="50000"/>
                    </a:spcBef>
                    <a:spcAft>
                      <a:spcPct val="0"/>
                    </a:spcAft>
                  </a:pPr>
                  <a:endParaRPr kumimoji="1" lang="zh-CN" altLang="zh-CN" sz="2000"/>
                </a:p>
              </p:txBody>
            </p:sp>
            <p:sp>
              <p:nvSpPr>
                <p:cNvPr id="47204" name="Line 60"/>
                <p:cNvSpPr>
                  <a:spLocks noChangeShapeType="1"/>
                </p:cNvSpPr>
                <p:nvPr/>
              </p:nvSpPr>
              <p:spPr bwMode="auto">
                <a:xfrm>
                  <a:off x="1202" y="3748"/>
                  <a:ext cx="0" cy="272"/>
                </a:xfrm>
                <a:prstGeom prst="line">
                  <a:avLst/>
                </a:pr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  <p:sp>
            <p:nvSpPr>
              <p:cNvPr id="47198" name="Freeform 61"/>
              <p:cNvSpPr>
                <a:spLocks/>
              </p:cNvSpPr>
              <p:nvPr/>
            </p:nvSpPr>
            <p:spPr bwMode="auto">
              <a:xfrm>
                <a:off x="2418" y="1339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199" name="Freeform 62"/>
              <p:cNvSpPr>
                <a:spLocks/>
              </p:cNvSpPr>
              <p:nvPr/>
            </p:nvSpPr>
            <p:spPr bwMode="auto">
              <a:xfrm>
                <a:off x="2426" y="1344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200" name="Freeform 63"/>
              <p:cNvSpPr>
                <a:spLocks/>
              </p:cNvSpPr>
              <p:nvPr/>
            </p:nvSpPr>
            <p:spPr bwMode="auto">
              <a:xfrm>
                <a:off x="2426" y="1344"/>
                <a:ext cx="228" cy="262"/>
              </a:xfrm>
              <a:custGeom>
                <a:avLst/>
                <a:gdLst>
                  <a:gd name="T0" fmla="*/ 228 w 228"/>
                  <a:gd name="T1" fmla="*/ 0 h 262"/>
                  <a:gd name="T2" fmla="*/ 0 w 228"/>
                  <a:gd name="T3" fmla="*/ 262 h 262"/>
                  <a:gd name="T4" fmla="*/ 0 60000 65536"/>
                  <a:gd name="T5" fmla="*/ 0 60000 65536"/>
                  <a:gd name="T6" fmla="*/ 0 w 228"/>
                  <a:gd name="T7" fmla="*/ 0 h 262"/>
                  <a:gd name="T8" fmla="*/ 228 w 228"/>
                  <a:gd name="T9" fmla="*/ 262 h 26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" h="262">
                    <a:moveTo>
                      <a:pt x="228" y="0"/>
                    </a:moveTo>
                    <a:lnTo>
                      <a:pt x="0" y="262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201" name="Freeform 64"/>
              <p:cNvSpPr>
                <a:spLocks/>
              </p:cNvSpPr>
              <p:nvPr/>
            </p:nvSpPr>
            <p:spPr bwMode="auto">
              <a:xfrm>
                <a:off x="2507" y="1420"/>
                <a:ext cx="154" cy="178"/>
              </a:xfrm>
              <a:custGeom>
                <a:avLst/>
                <a:gdLst>
                  <a:gd name="T0" fmla="*/ 154 w 154"/>
                  <a:gd name="T1" fmla="*/ 0 h 178"/>
                  <a:gd name="T2" fmla="*/ 0 w 154"/>
                  <a:gd name="T3" fmla="*/ 178 h 178"/>
                  <a:gd name="T4" fmla="*/ 0 60000 65536"/>
                  <a:gd name="T5" fmla="*/ 0 60000 65536"/>
                  <a:gd name="T6" fmla="*/ 0 w 154"/>
                  <a:gd name="T7" fmla="*/ 0 h 178"/>
                  <a:gd name="T8" fmla="*/ 154 w 154"/>
                  <a:gd name="T9" fmla="*/ 178 h 1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4" h="178">
                    <a:moveTo>
                      <a:pt x="154" y="0"/>
                    </a:moveTo>
                    <a:lnTo>
                      <a:pt x="0" y="178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sp>
            <p:nvSpPr>
              <p:cNvPr id="47202" name="Freeform 65"/>
              <p:cNvSpPr>
                <a:spLocks/>
              </p:cNvSpPr>
              <p:nvPr/>
            </p:nvSpPr>
            <p:spPr bwMode="auto">
              <a:xfrm>
                <a:off x="2556" y="1503"/>
                <a:ext cx="97" cy="113"/>
              </a:xfrm>
              <a:custGeom>
                <a:avLst/>
                <a:gdLst>
                  <a:gd name="T0" fmla="*/ 97 w 97"/>
                  <a:gd name="T1" fmla="*/ 0 h 113"/>
                  <a:gd name="T2" fmla="*/ 0 w 97"/>
                  <a:gd name="T3" fmla="*/ 113 h 113"/>
                  <a:gd name="T4" fmla="*/ 0 60000 65536"/>
                  <a:gd name="T5" fmla="*/ 0 60000 65536"/>
                  <a:gd name="T6" fmla="*/ 0 w 97"/>
                  <a:gd name="T7" fmla="*/ 0 h 113"/>
                  <a:gd name="T8" fmla="*/ 97 w 97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" h="113">
                    <a:moveTo>
                      <a:pt x="97" y="0"/>
                    </a:moveTo>
                    <a:lnTo>
                      <a:pt x="0" y="113"/>
                    </a:lnTo>
                  </a:path>
                </a:pathLst>
              </a:custGeom>
              <a:noFill/>
              <a:ln w="25400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</p:grpSp>
        <p:sp>
          <p:nvSpPr>
            <p:cNvPr id="47192" name="Text Box 67"/>
            <p:cNvSpPr txBox="1">
              <a:spLocks noChangeArrowheads="1"/>
            </p:cNvSpPr>
            <p:nvPr/>
          </p:nvSpPr>
          <p:spPr bwMode="auto">
            <a:xfrm>
              <a:off x="657" y="3067"/>
              <a:ext cx="18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带头结点的空循环单链表</a:t>
              </a:r>
            </a:p>
          </p:txBody>
        </p:sp>
        <p:sp>
          <p:nvSpPr>
            <p:cNvPr id="47193" name="Line 68"/>
            <p:cNvSpPr>
              <a:spLocks noChangeShapeType="1"/>
            </p:cNvSpPr>
            <p:nvPr/>
          </p:nvSpPr>
          <p:spPr bwMode="auto">
            <a:xfrm>
              <a:off x="1701" y="2886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94" name="Line 69"/>
            <p:cNvSpPr>
              <a:spLocks noChangeShapeType="1"/>
            </p:cNvSpPr>
            <p:nvPr/>
          </p:nvSpPr>
          <p:spPr bwMode="auto">
            <a:xfrm flipV="1">
              <a:off x="1927" y="2568"/>
              <a:ext cx="0" cy="318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95" name="Line 70"/>
            <p:cNvSpPr>
              <a:spLocks noChangeShapeType="1"/>
            </p:cNvSpPr>
            <p:nvPr/>
          </p:nvSpPr>
          <p:spPr bwMode="auto">
            <a:xfrm flipH="1">
              <a:off x="1519" y="2568"/>
              <a:ext cx="408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96" name="Line 71"/>
            <p:cNvSpPr>
              <a:spLocks noChangeShapeType="1"/>
            </p:cNvSpPr>
            <p:nvPr/>
          </p:nvSpPr>
          <p:spPr bwMode="auto">
            <a:xfrm>
              <a:off x="1519" y="2568"/>
              <a:ext cx="0" cy="18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grpSp>
        <p:nvGrpSpPr>
          <p:cNvPr id="5" name="Group 227"/>
          <p:cNvGrpSpPr>
            <a:grpSpLocks/>
          </p:cNvGrpSpPr>
          <p:nvPr/>
        </p:nvGrpSpPr>
        <p:grpSpPr bwMode="auto">
          <a:xfrm>
            <a:off x="900113" y="4773959"/>
            <a:ext cx="7634287" cy="1103313"/>
            <a:chOff x="567" y="2928"/>
            <a:chExt cx="4809" cy="695"/>
          </a:xfrm>
        </p:grpSpPr>
        <p:sp>
          <p:nvSpPr>
            <p:cNvPr id="47153" name="Text Box 75"/>
            <p:cNvSpPr txBox="1">
              <a:spLocks noChangeArrowheads="1"/>
            </p:cNvSpPr>
            <p:nvPr/>
          </p:nvSpPr>
          <p:spPr bwMode="auto">
            <a:xfrm>
              <a:off x="1656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1</a:t>
              </a:r>
            </a:p>
          </p:txBody>
        </p:sp>
        <p:sp>
          <p:nvSpPr>
            <p:cNvPr id="47154" name="Freeform 76"/>
            <p:cNvSpPr>
              <a:spLocks/>
            </p:cNvSpPr>
            <p:nvPr/>
          </p:nvSpPr>
          <p:spPr bwMode="auto">
            <a:xfrm>
              <a:off x="1878" y="3118"/>
              <a:ext cx="5" cy="250"/>
            </a:xfrm>
            <a:custGeom>
              <a:avLst/>
              <a:gdLst>
                <a:gd name="T0" fmla="*/ 5 w 5"/>
                <a:gd name="T1" fmla="*/ 0 h 250"/>
                <a:gd name="T2" fmla="*/ 0 w 5"/>
                <a:gd name="T3" fmla="*/ 250 h 250"/>
                <a:gd name="T4" fmla="*/ 0 60000 65536"/>
                <a:gd name="T5" fmla="*/ 0 60000 65536"/>
                <a:gd name="T6" fmla="*/ 0 w 5"/>
                <a:gd name="T7" fmla="*/ 0 h 250"/>
                <a:gd name="T8" fmla="*/ 5 w 5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" h="250">
                  <a:moveTo>
                    <a:pt x="5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5" name="Line 79"/>
            <p:cNvSpPr>
              <a:spLocks noChangeShapeType="1"/>
            </p:cNvSpPr>
            <p:nvPr/>
          </p:nvSpPr>
          <p:spPr bwMode="auto">
            <a:xfrm>
              <a:off x="1973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6" name="Text Box 80"/>
            <p:cNvSpPr txBox="1">
              <a:spLocks noChangeArrowheads="1"/>
            </p:cNvSpPr>
            <p:nvPr/>
          </p:nvSpPr>
          <p:spPr bwMode="auto">
            <a:xfrm>
              <a:off x="2200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2</a:t>
              </a:r>
            </a:p>
          </p:txBody>
        </p:sp>
        <p:sp>
          <p:nvSpPr>
            <p:cNvPr id="47157" name="Freeform 81"/>
            <p:cNvSpPr>
              <a:spLocks/>
            </p:cNvSpPr>
            <p:nvPr/>
          </p:nvSpPr>
          <p:spPr bwMode="auto">
            <a:xfrm>
              <a:off x="2427" y="3118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8" name="Line 82"/>
            <p:cNvSpPr>
              <a:spLocks noChangeShapeType="1"/>
            </p:cNvSpPr>
            <p:nvPr/>
          </p:nvSpPr>
          <p:spPr bwMode="auto">
            <a:xfrm>
              <a:off x="2518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59" name="Line 83"/>
            <p:cNvSpPr>
              <a:spLocks noChangeShapeType="1"/>
            </p:cNvSpPr>
            <p:nvPr/>
          </p:nvSpPr>
          <p:spPr bwMode="auto">
            <a:xfrm>
              <a:off x="3017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0" name="Text Box 84"/>
            <p:cNvSpPr txBox="1">
              <a:spLocks noChangeArrowheads="1"/>
            </p:cNvSpPr>
            <p:nvPr/>
          </p:nvSpPr>
          <p:spPr bwMode="auto">
            <a:xfrm>
              <a:off x="3244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i-1</a:t>
              </a:r>
            </a:p>
          </p:txBody>
        </p:sp>
        <p:sp>
          <p:nvSpPr>
            <p:cNvPr id="47161" name="Freeform 85"/>
            <p:cNvSpPr>
              <a:spLocks/>
            </p:cNvSpPr>
            <p:nvPr/>
          </p:nvSpPr>
          <p:spPr bwMode="auto">
            <a:xfrm>
              <a:off x="3511" y="3110"/>
              <a:ext cx="1" cy="258"/>
            </a:xfrm>
            <a:custGeom>
              <a:avLst/>
              <a:gdLst>
                <a:gd name="T0" fmla="*/ 0 w 1"/>
                <a:gd name="T1" fmla="*/ 0 h 258"/>
                <a:gd name="T2" fmla="*/ 0 w 1"/>
                <a:gd name="T3" fmla="*/ 258 h 258"/>
                <a:gd name="T4" fmla="*/ 0 60000 65536"/>
                <a:gd name="T5" fmla="*/ 0 60000 65536"/>
                <a:gd name="T6" fmla="*/ 0 w 1"/>
                <a:gd name="T7" fmla="*/ 0 h 258"/>
                <a:gd name="T8" fmla="*/ 1 w 1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8">
                  <a:moveTo>
                    <a:pt x="0" y="0"/>
                  </a:moveTo>
                  <a:lnTo>
                    <a:pt x="0" y="258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2" name="Line 86"/>
            <p:cNvSpPr>
              <a:spLocks noChangeShapeType="1"/>
            </p:cNvSpPr>
            <p:nvPr/>
          </p:nvSpPr>
          <p:spPr bwMode="auto">
            <a:xfrm>
              <a:off x="3606" y="3254"/>
              <a:ext cx="227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3" name="Text Box 87"/>
            <p:cNvSpPr txBox="1">
              <a:spLocks noChangeArrowheads="1"/>
            </p:cNvSpPr>
            <p:nvPr/>
          </p:nvSpPr>
          <p:spPr bwMode="auto">
            <a:xfrm>
              <a:off x="3833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>
                  <a:solidFill>
                    <a:srgbClr val="FF0000"/>
                  </a:solidFill>
                </a:rPr>
                <a:t>a</a:t>
              </a:r>
              <a:r>
                <a:rPr kumimoji="1" lang="en-US" altLang="zh-CN" sz="1800" baseline="-25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47164" name="Freeform 88"/>
            <p:cNvSpPr>
              <a:spLocks/>
            </p:cNvSpPr>
            <p:nvPr/>
          </p:nvSpPr>
          <p:spPr bwMode="auto">
            <a:xfrm>
              <a:off x="4060" y="3118"/>
              <a:ext cx="1" cy="250"/>
            </a:xfrm>
            <a:custGeom>
              <a:avLst/>
              <a:gdLst>
                <a:gd name="T0" fmla="*/ 0 w 1"/>
                <a:gd name="T1" fmla="*/ 0 h 250"/>
                <a:gd name="T2" fmla="*/ 1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0" y="0"/>
                  </a:moveTo>
                  <a:lnTo>
                    <a:pt x="1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5" name="Line 89"/>
            <p:cNvSpPr>
              <a:spLocks noChangeShapeType="1"/>
            </p:cNvSpPr>
            <p:nvPr/>
          </p:nvSpPr>
          <p:spPr bwMode="auto">
            <a:xfrm>
              <a:off x="4151" y="3254"/>
              <a:ext cx="22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6" name="Line 90"/>
            <p:cNvSpPr>
              <a:spLocks noChangeShapeType="1"/>
            </p:cNvSpPr>
            <p:nvPr/>
          </p:nvSpPr>
          <p:spPr bwMode="auto">
            <a:xfrm>
              <a:off x="4650" y="3254"/>
              <a:ext cx="18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7" name="Text Box 91"/>
            <p:cNvSpPr txBox="1">
              <a:spLocks noChangeArrowheads="1"/>
            </p:cNvSpPr>
            <p:nvPr/>
          </p:nvSpPr>
          <p:spPr bwMode="auto">
            <a:xfrm>
              <a:off x="4832" y="3118"/>
              <a:ext cx="408" cy="247"/>
            </a:xfrm>
            <a:prstGeom prst="rect">
              <a:avLst/>
            </a:prstGeom>
            <a:noFill/>
            <a:ln w="25400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800"/>
                <a:t>a</a:t>
              </a:r>
              <a:r>
                <a:rPr kumimoji="1" lang="en-US" altLang="zh-CN" sz="1800" baseline="-25000"/>
                <a:t>n</a:t>
              </a:r>
            </a:p>
          </p:txBody>
        </p:sp>
        <p:sp>
          <p:nvSpPr>
            <p:cNvPr id="47168" name="Freeform 92"/>
            <p:cNvSpPr>
              <a:spLocks/>
            </p:cNvSpPr>
            <p:nvPr/>
          </p:nvSpPr>
          <p:spPr bwMode="auto">
            <a:xfrm>
              <a:off x="5058" y="3118"/>
              <a:ext cx="1" cy="250"/>
            </a:xfrm>
            <a:custGeom>
              <a:avLst/>
              <a:gdLst>
                <a:gd name="T0" fmla="*/ 1 w 1"/>
                <a:gd name="T1" fmla="*/ 0 h 250"/>
                <a:gd name="T2" fmla="*/ 0 w 1"/>
                <a:gd name="T3" fmla="*/ 250 h 250"/>
                <a:gd name="T4" fmla="*/ 0 60000 65536"/>
                <a:gd name="T5" fmla="*/ 0 60000 65536"/>
                <a:gd name="T6" fmla="*/ 0 w 1"/>
                <a:gd name="T7" fmla="*/ 0 h 250"/>
                <a:gd name="T8" fmla="*/ 1 w 1"/>
                <a:gd name="T9" fmla="*/ 250 h 2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0">
                  <a:moveTo>
                    <a:pt x="1" y="0"/>
                  </a:moveTo>
                  <a:lnTo>
                    <a:pt x="0" y="250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69" name="Text Box 94"/>
            <p:cNvSpPr txBox="1">
              <a:spLocks noChangeArrowheads="1"/>
            </p:cNvSpPr>
            <p:nvPr/>
          </p:nvSpPr>
          <p:spPr bwMode="auto">
            <a:xfrm>
              <a:off x="2699" y="302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7170" name="Text Box 95"/>
            <p:cNvSpPr txBox="1">
              <a:spLocks noChangeArrowheads="1"/>
            </p:cNvSpPr>
            <p:nvPr/>
          </p:nvSpPr>
          <p:spPr bwMode="auto">
            <a:xfrm>
              <a:off x="4332" y="302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/>
                <a:t>…</a:t>
              </a:r>
            </a:p>
          </p:txBody>
        </p:sp>
        <p:sp>
          <p:nvSpPr>
            <p:cNvPr id="47171" name="Line 99"/>
            <p:cNvSpPr>
              <a:spLocks noChangeShapeType="1"/>
            </p:cNvSpPr>
            <p:nvPr/>
          </p:nvSpPr>
          <p:spPr bwMode="auto">
            <a:xfrm flipV="1">
              <a:off x="5376" y="2928"/>
              <a:ext cx="0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72" name="Line 100"/>
            <p:cNvSpPr>
              <a:spLocks noChangeShapeType="1"/>
            </p:cNvSpPr>
            <p:nvPr/>
          </p:nvSpPr>
          <p:spPr bwMode="auto">
            <a:xfrm>
              <a:off x="1384" y="2931"/>
              <a:ext cx="399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73" name="Line 101"/>
            <p:cNvSpPr>
              <a:spLocks noChangeShapeType="1"/>
            </p:cNvSpPr>
            <p:nvPr/>
          </p:nvSpPr>
          <p:spPr bwMode="auto">
            <a:xfrm>
              <a:off x="1384" y="2931"/>
              <a:ext cx="0" cy="18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grpSp>
          <p:nvGrpSpPr>
            <p:cNvPr id="47174" name="Group 136"/>
            <p:cNvGrpSpPr>
              <a:grpSpLocks/>
            </p:cNvGrpSpPr>
            <p:nvPr/>
          </p:nvGrpSpPr>
          <p:grpSpPr bwMode="auto">
            <a:xfrm>
              <a:off x="567" y="3112"/>
              <a:ext cx="915" cy="277"/>
              <a:chOff x="431" y="3838"/>
              <a:chExt cx="915" cy="277"/>
            </a:xfrm>
          </p:grpSpPr>
          <p:sp>
            <p:nvSpPr>
              <p:cNvPr id="47178" name="Text Box 125"/>
              <p:cNvSpPr txBox="1">
                <a:spLocks noChangeArrowheads="1"/>
              </p:cNvSpPr>
              <p:nvPr/>
            </p:nvSpPr>
            <p:spPr bwMode="auto">
              <a:xfrm>
                <a:off x="431" y="3838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000066"/>
                    </a:solidFill>
                    <a:latin typeface="Arial" charset="0"/>
                    <a:ea typeface="楷体_GB2312" pitchFamily="49" charset="-122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2000" dirty="0" smtClean="0">
                    <a:solidFill>
                      <a:srgbClr val="FF0000"/>
                    </a:solidFill>
                  </a:rPr>
                  <a:t>h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179" name="Line 126"/>
              <p:cNvSpPr>
                <a:spLocks noChangeShapeType="1"/>
              </p:cNvSpPr>
              <p:nvPr/>
            </p:nvSpPr>
            <p:spPr bwMode="auto">
              <a:xfrm>
                <a:off x="658" y="3958"/>
                <a:ext cx="272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>
                  <a:solidFill>
                    <a:srgbClr val="5B5249"/>
                  </a:solidFill>
                </a:endParaRPr>
              </a:p>
            </p:txBody>
          </p:sp>
          <p:grpSp>
            <p:nvGrpSpPr>
              <p:cNvPr id="47180" name="Group 127"/>
              <p:cNvGrpSpPr>
                <a:grpSpLocks/>
              </p:cNvGrpSpPr>
              <p:nvPr/>
            </p:nvGrpSpPr>
            <p:grpSpPr bwMode="auto">
              <a:xfrm>
                <a:off x="930" y="3838"/>
                <a:ext cx="416" cy="277"/>
                <a:chOff x="2418" y="1339"/>
                <a:chExt cx="416" cy="277"/>
              </a:xfrm>
            </p:grpSpPr>
            <p:grpSp>
              <p:nvGrpSpPr>
                <p:cNvPr id="47181" name="Group 128"/>
                <p:cNvGrpSpPr>
                  <a:grpSpLocks/>
                </p:cNvGrpSpPr>
                <p:nvPr/>
              </p:nvGrpSpPr>
              <p:grpSpPr bwMode="auto">
                <a:xfrm>
                  <a:off x="2426" y="1344"/>
                  <a:ext cx="408" cy="272"/>
                  <a:chOff x="975" y="3748"/>
                  <a:chExt cx="408" cy="272"/>
                </a:xfrm>
              </p:grpSpPr>
              <p:sp>
                <p:nvSpPr>
                  <p:cNvPr id="47187" name="Text Box 1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75" y="3748"/>
                    <a:ext cx="408" cy="266"/>
                  </a:xfrm>
                  <a:prstGeom prst="rect">
                    <a:avLst/>
                  </a:prstGeom>
                  <a:noFill/>
                  <a:ln w="25400">
                    <a:solidFill>
                      <a:srgbClr val="000066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 b="1">
                        <a:solidFill>
                          <a:srgbClr val="000066"/>
                        </a:solidFill>
                        <a:latin typeface="Arial" charset="0"/>
                        <a:ea typeface="楷体_GB2312" pitchFamily="49" charset="-122"/>
                      </a:defRPr>
                    </a:lvl9pPr>
                  </a:lstStyle>
                  <a:p>
                    <a:pPr eaLnBrk="1" fontAlgn="base" hangingPunct="1">
                      <a:spcBef>
                        <a:spcPct val="50000"/>
                      </a:spcBef>
                      <a:spcAft>
                        <a:spcPct val="0"/>
                      </a:spcAft>
                    </a:pPr>
                    <a:endParaRPr kumimoji="1" lang="zh-CN" altLang="zh-CN" sz="2000"/>
                  </a:p>
                </p:txBody>
              </p:sp>
              <p:sp>
                <p:nvSpPr>
                  <p:cNvPr id="4718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748"/>
                    <a:ext cx="0" cy="272"/>
                  </a:xfrm>
                  <a:prstGeom prst="line">
                    <a:avLst/>
                  </a:prstGeom>
                  <a:noFill/>
                  <a:ln w="25400">
                    <a:solidFill>
                      <a:srgbClr val="0000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>
                      <a:solidFill>
                        <a:srgbClr val="5B5249"/>
                      </a:solidFill>
                    </a:endParaRPr>
                  </a:p>
                </p:txBody>
              </p:sp>
            </p:grpSp>
            <p:sp>
              <p:nvSpPr>
                <p:cNvPr id="47182" name="Freeform 131"/>
                <p:cNvSpPr>
                  <a:spLocks/>
                </p:cNvSpPr>
                <p:nvPr/>
              </p:nvSpPr>
              <p:spPr bwMode="auto">
                <a:xfrm>
                  <a:off x="2418" y="1339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3" name="Freeform 132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4" name="Freeform 133"/>
                <p:cNvSpPr>
                  <a:spLocks/>
                </p:cNvSpPr>
                <p:nvPr/>
              </p:nvSpPr>
              <p:spPr bwMode="auto">
                <a:xfrm>
                  <a:off x="2426" y="1344"/>
                  <a:ext cx="228" cy="262"/>
                </a:xfrm>
                <a:custGeom>
                  <a:avLst/>
                  <a:gdLst>
                    <a:gd name="T0" fmla="*/ 228 w 228"/>
                    <a:gd name="T1" fmla="*/ 0 h 262"/>
                    <a:gd name="T2" fmla="*/ 0 w 228"/>
                    <a:gd name="T3" fmla="*/ 262 h 262"/>
                    <a:gd name="T4" fmla="*/ 0 60000 65536"/>
                    <a:gd name="T5" fmla="*/ 0 60000 65536"/>
                    <a:gd name="T6" fmla="*/ 0 w 228"/>
                    <a:gd name="T7" fmla="*/ 0 h 262"/>
                    <a:gd name="T8" fmla="*/ 228 w 228"/>
                    <a:gd name="T9" fmla="*/ 262 h 2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28" h="262">
                      <a:moveTo>
                        <a:pt x="228" y="0"/>
                      </a:moveTo>
                      <a:lnTo>
                        <a:pt x="0" y="262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5" name="Freeform 134"/>
                <p:cNvSpPr>
                  <a:spLocks/>
                </p:cNvSpPr>
                <p:nvPr/>
              </p:nvSpPr>
              <p:spPr bwMode="auto">
                <a:xfrm>
                  <a:off x="2507" y="1420"/>
                  <a:ext cx="154" cy="178"/>
                </a:xfrm>
                <a:custGeom>
                  <a:avLst/>
                  <a:gdLst>
                    <a:gd name="T0" fmla="*/ 154 w 154"/>
                    <a:gd name="T1" fmla="*/ 0 h 178"/>
                    <a:gd name="T2" fmla="*/ 0 w 154"/>
                    <a:gd name="T3" fmla="*/ 178 h 178"/>
                    <a:gd name="T4" fmla="*/ 0 60000 65536"/>
                    <a:gd name="T5" fmla="*/ 0 60000 65536"/>
                    <a:gd name="T6" fmla="*/ 0 w 154"/>
                    <a:gd name="T7" fmla="*/ 0 h 178"/>
                    <a:gd name="T8" fmla="*/ 154 w 154"/>
                    <a:gd name="T9" fmla="*/ 178 h 17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54" h="178">
                      <a:moveTo>
                        <a:pt x="154" y="0"/>
                      </a:moveTo>
                      <a:lnTo>
                        <a:pt x="0" y="178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  <p:sp>
              <p:nvSpPr>
                <p:cNvPr id="47186" name="Freeform 135"/>
                <p:cNvSpPr>
                  <a:spLocks/>
                </p:cNvSpPr>
                <p:nvPr/>
              </p:nvSpPr>
              <p:spPr bwMode="auto">
                <a:xfrm>
                  <a:off x="2556" y="1503"/>
                  <a:ext cx="97" cy="113"/>
                </a:xfrm>
                <a:custGeom>
                  <a:avLst/>
                  <a:gdLst>
                    <a:gd name="T0" fmla="*/ 97 w 97"/>
                    <a:gd name="T1" fmla="*/ 0 h 113"/>
                    <a:gd name="T2" fmla="*/ 0 w 97"/>
                    <a:gd name="T3" fmla="*/ 113 h 113"/>
                    <a:gd name="T4" fmla="*/ 0 60000 65536"/>
                    <a:gd name="T5" fmla="*/ 0 60000 65536"/>
                    <a:gd name="T6" fmla="*/ 0 w 97"/>
                    <a:gd name="T7" fmla="*/ 0 h 113"/>
                    <a:gd name="T8" fmla="*/ 97 w 97"/>
                    <a:gd name="T9" fmla="*/ 113 h 113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97" h="113">
                      <a:moveTo>
                        <a:pt x="97" y="0"/>
                      </a:moveTo>
                      <a:lnTo>
                        <a:pt x="0" y="113"/>
                      </a:lnTo>
                    </a:path>
                  </a:pathLst>
                </a:custGeom>
                <a:noFill/>
                <a:ln w="25400">
                  <a:solidFill>
                    <a:srgbClr val="00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5B5249"/>
                    </a:solidFill>
                  </a:endParaRPr>
                </a:p>
              </p:txBody>
            </p:sp>
          </p:grpSp>
        </p:grpSp>
        <p:sp>
          <p:nvSpPr>
            <p:cNvPr id="47175" name="Line 137"/>
            <p:cNvSpPr>
              <a:spLocks noChangeShapeType="1"/>
            </p:cNvSpPr>
            <p:nvPr/>
          </p:nvSpPr>
          <p:spPr bwMode="auto">
            <a:xfrm>
              <a:off x="1384" y="3248"/>
              <a:ext cx="272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7176" name="Text Box 140"/>
            <p:cNvSpPr txBox="1">
              <a:spLocks noChangeArrowheads="1"/>
            </p:cNvSpPr>
            <p:nvPr/>
          </p:nvSpPr>
          <p:spPr bwMode="auto">
            <a:xfrm>
              <a:off x="1927" y="3373"/>
              <a:ext cx="17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>
                  <a:solidFill>
                    <a:srgbClr val="FF0000"/>
                  </a:solidFill>
                </a:rPr>
                <a:t>带头结点的循环单链表</a:t>
              </a:r>
            </a:p>
          </p:txBody>
        </p:sp>
        <p:sp>
          <p:nvSpPr>
            <p:cNvPr id="47177" name="Line 222"/>
            <p:cNvSpPr>
              <a:spLocks noChangeShapeType="1"/>
            </p:cNvSpPr>
            <p:nvPr/>
          </p:nvSpPr>
          <p:spPr bwMode="auto">
            <a:xfrm>
              <a:off x="5136" y="3264"/>
              <a:ext cx="240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29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4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8" grpId="0" autoUpdateAnimBg="0"/>
      <p:bldP spid="10449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51520" y="-99392"/>
            <a:ext cx="7416800" cy="699883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</a:t>
            </a:r>
            <a:r>
              <a:rPr kumimoji="1"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580112" y="4365104"/>
            <a:ext cx="324036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data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25842" y="5498068"/>
            <a:ext cx="108012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h;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2228" name="Text Box 6"/>
          <p:cNvSpPr txBox="1">
            <a:spLocks noChangeArrowheads="1"/>
          </p:cNvSpPr>
          <p:nvPr/>
        </p:nvSpPr>
        <p:spPr bwMode="auto">
          <a:xfrm>
            <a:off x="971550" y="65088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第 </a:t>
            </a:r>
            <a:r>
              <a:rPr kumimoji="1" lang="en-US" altLang="zh-CN" dirty="0"/>
              <a:t>2 </a:t>
            </a:r>
            <a:r>
              <a:rPr kumimoji="1" lang="zh-CN" altLang="en-US" dirty="0"/>
              <a:t>章  </a:t>
            </a:r>
            <a:r>
              <a:rPr kumimoji="1" lang="zh-CN" altLang="en-US" dirty="0" smtClean="0"/>
              <a:t>表结构</a:t>
            </a:r>
            <a:endParaRPr kumimoji="1" lang="zh-CN" alt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786669" y="1124744"/>
            <a:ext cx="66768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</a:t>
            </a:r>
            <a:r>
              <a:rPr kumimoji="1" lang="zh-CN" altLang="en-US" dirty="0" smtClean="0"/>
              <a:t>链表和循环单链表的结点类型完全相同</a:t>
            </a:r>
            <a:endParaRPr kumimoji="1" lang="en-US" altLang="zh-CN" dirty="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95537" y="2870939"/>
            <a:ext cx="46085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ListLength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    </a:t>
            </a:r>
            <a:r>
              <a:rPr kumimoji="1" lang="en-US" altLang="zh-CN" sz="2400" dirty="0" err="1" smtClean="0"/>
              <a:t>LinkList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p=h;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j=0;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while( p-&gt;next!=</a:t>
            </a:r>
            <a:r>
              <a:rPr kumimoji="1" lang="en-US" altLang="zh-CN" sz="2400" dirty="0">
                <a:solidFill>
                  <a:srgbClr val="FF0000"/>
                </a:solidFill>
              </a:rPr>
              <a:t>NULL </a:t>
            </a:r>
            <a:r>
              <a:rPr kumimoji="1" lang="en-US" altLang="zh-CN" sz="2400" dirty="0"/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return j</a:t>
            </a:r>
            <a:r>
              <a:rPr kumimoji="1" lang="en-US" altLang="zh-CN" sz="2400" dirty="0" smtClean="0"/>
              <a:t>;		}</a:t>
            </a:r>
            <a:endParaRPr kumimoji="1" lang="en-US" altLang="zh-CN" sz="2400" dirty="0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62408" y="601524"/>
            <a:ext cx="22974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FF0000"/>
                </a:solidFill>
              </a:rPr>
              <a:t>循环单链表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：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55650" y="1916832"/>
            <a:ext cx="631615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单</a:t>
            </a:r>
            <a:r>
              <a:rPr kumimoji="1" lang="zh-CN" altLang="en-US" dirty="0" smtClean="0"/>
              <a:t>链表和循环单链表的操作基本一致，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唯一差别在于扫描链表时的判断条件。</a:t>
            </a:r>
            <a:endParaRPr kumimoji="1" lang="en-US" altLang="zh-CN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427984" y="2873760"/>
            <a:ext cx="46085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ListLength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{    </a:t>
            </a:r>
            <a:r>
              <a:rPr kumimoji="1" lang="en-US" altLang="zh-CN" sz="2400" dirty="0" err="1" smtClean="0"/>
              <a:t>LinkList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p=h;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j=0;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while( p-&gt;next</a:t>
            </a:r>
            <a:r>
              <a:rPr kumimoji="1" lang="en-US" altLang="zh-CN" sz="2400" dirty="0" smtClean="0"/>
              <a:t>!=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h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return j</a:t>
            </a:r>
            <a:r>
              <a:rPr kumimoji="1" lang="en-US" altLang="zh-CN" sz="2400" dirty="0" smtClean="0"/>
              <a:t>;		}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60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737686" y="332656"/>
            <a:ext cx="531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链表</a:t>
            </a:r>
            <a:r>
              <a:rPr kumimoji="1" lang="en-US" altLang="zh-CN" dirty="0" smtClean="0">
                <a:latin typeface="黑体" pitchFamily="49" charset="-122"/>
                <a:ea typeface="黑体" pitchFamily="49" charset="-122"/>
              </a:rPr>
              <a:t>---</a:t>
            </a: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练习</a:t>
            </a:r>
            <a:endParaRPr kumimoji="1"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086" name="Line 8"/>
          <p:cNvSpPr>
            <a:spLocks noChangeShapeType="1"/>
          </p:cNvSpPr>
          <p:nvPr/>
        </p:nvSpPr>
        <p:spPr bwMode="auto">
          <a:xfrm>
            <a:off x="912813" y="981497"/>
            <a:ext cx="5027339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737687" y="980728"/>
            <a:ext cx="8082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例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2-1  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编写算法，实现两个带头结点单链表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和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的连接。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要求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结果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链表仍旧使用原来两个链表的存储空间，不另外开辟空间。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37686" y="2276872"/>
            <a:ext cx="80827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算法思路：用指针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p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指向链表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的最后一个结点，然后通过语句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p-&gt;next=b-&gt;next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进行连接。注意回收单链表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的头结点。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23863" y="3477201"/>
            <a:ext cx="808278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void </a:t>
            </a:r>
            <a:r>
              <a:rPr kumimoji="1" lang="en-US" altLang="zh-CN" sz="24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LinkAdd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kumimoji="1" lang="en-US" altLang="zh-CN" sz="2400" dirty="0" err="1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LinkList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ha,LinkList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hb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LinkList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p=ha;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while(p-&gt;next!=NULL)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{p=p-</a:t>
            </a:r>
            <a:r>
              <a:rPr kumimoji="1" lang="en-US" altLang="zh-C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&gt;next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kumimoji="1" lang="en-US" altLang="zh-C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p-&gt;next=</a:t>
            </a:r>
            <a:r>
              <a:rPr kumimoji="1" lang="en-US" altLang="zh-CN" sz="2400" dirty="0" err="1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hb</a:t>
            </a:r>
            <a:r>
              <a:rPr kumimoji="1" lang="en-US" altLang="zh-CN" sz="24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kumimoji="1" lang="en-US" altLang="zh-CN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next;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free(</a:t>
            </a:r>
            <a:r>
              <a:rPr kumimoji="1" lang="en-US" altLang="zh-CN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hb</a:t>
            </a:r>
            <a:r>
              <a:rPr kumimoji="1" lang="en-US" altLang="zh-CN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	}</a:t>
            </a:r>
            <a:endParaRPr kumimoji="1" lang="en-US" altLang="zh-CN" sz="2400" dirty="0">
              <a:solidFill>
                <a:srgbClr val="5B5249">
                  <a:lumMod val="50000"/>
                </a:srgb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课后</a:t>
            </a:r>
            <a:r>
              <a:rPr lang="zh-CN" altLang="en-US" dirty="0" smtClean="0"/>
              <a:t>练习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2.2-7~2.2-15</a:t>
            </a:r>
          </a:p>
        </p:txBody>
      </p:sp>
    </p:spTree>
    <p:extLst>
      <p:ext uri="{BB962C8B-B14F-4D97-AF65-F5344CB8AC3E}">
        <p14:creationId xmlns:p14="http://schemas.microsoft.com/office/powerpoint/2010/main" val="280569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557808"/>
            <a:ext cx="8208912" cy="114300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例</a:t>
            </a:r>
            <a:r>
              <a:rPr lang="en-US" altLang="zh-CN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2-2	</a:t>
            </a:r>
            <a:r>
              <a:rPr lang="zh-CN" altLang="en-US" sz="2800" b="1" dirty="0" smtClean="0">
                <a:solidFill>
                  <a:srgbClr val="000066"/>
                </a:solidFill>
                <a:latin typeface="Arial" charset="0"/>
                <a:ea typeface="楷体_GB2312" pitchFamily="49" charset="-122"/>
                <a:cs typeface="+mn-cs"/>
              </a:rPr>
              <a:t>编写算法，将带头结点的单链表就地逆置。要求仍旧使用原链表的空间，不另外开辟空间。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2040" y="2152600"/>
            <a:ext cx="4026024" cy="4876800"/>
          </a:xfrm>
        </p:spPr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void  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turnlist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(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linklist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 h)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{	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linklist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 </a:t>
            </a:r>
            <a:r>
              <a:rPr lang="en-US" altLang="zh-CN" sz="2400" b="1" dirty="0" err="1" smtClean="0">
                <a:latin typeface="Arial" charset="0"/>
                <a:cs typeface="Arial" charset="0"/>
              </a:rPr>
              <a:t>p,q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cs typeface="Arial" charset="0"/>
              </a:rPr>
              <a:t>	</a:t>
            </a:r>
            <a:r>
              <a:rPr lang="en-US" altLang="zh-CN" sz="2400" b="1" dirty="0" smtClean="0">
                <a:latin typeface="Arial" charset="0"/>
                <a:cs typeface="Arial" charset="0"/>
              </a:rPr>
              <a:t>p=h-&gt;next;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     h-&gt;next=NULL;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     </a:t>
            </a: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while (p!=NULL)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    {  q=p-&gt;next;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p-&gt;next= h-&gt;next;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        h-&gt;next =p;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         p=q</a:t>
            </a:r>
            <a:r>
              <a:rPr lang="zh-CN" altLang="en-US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；</a:t>
            </a:r>
            <a:endParaRPr lang="en-US" altLang="zh-CN" sz="2400" b="1" dirty="0" smtClean="0">
              <a:solidFill>
                <a:srgbClr val="993300"/>
              </a:solidFill>
              <a:latin typeface="Arial" charset="0"/>
              <a:cs typeface="Arial" charset="0"/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      </a:t>
            </a:r>
            <a:r>
              <a:rPr lang="en-US" altLang="zh-CN" sz="2400" b="1" dirty="0" smtClean="0">
                <a:solidFill>
                  <a:srgbClr val="993300"/>
                </a:solidFill>
                <a:latin typeface="Arial" charset="0"/>
                <a:cs typeface="Arial" charset="0"/>
              </a:rPr>
              <a:t>}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latin typeface="Arial" charset="0"/>
                <a:cs typeface="Arial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5576" y="2368624"/>
            <a:ext cx="3168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算法思路：</a:t>
            </a:r>
            <a:endParaRPr kumimoji="1" lang="en-US" altLang="zh-CN" sz="2400" b="1" dirty="0" smtClean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使用头插</a:t>
            </a:r>
            <a:r>
              <a:rPr kumimoji="1" lang="zh-CN" altLang="en-US" sz="2400" b="1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法，即从单链表的第一个结点开始，依次取每个节点，把它插到头结点的后面。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16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Text Box 9"/>
          <p:cNvSpPr txBox="1">
            <a:spLocks noChangeArrowheads="1"/>
          </p:cNvSpPr>
          <p:nvPr/>
        </p:nvSpPr>
        <p:spPr bwMode="auto">
          <a:xfrm>
            <a:off x="850900" y="1685925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② </a:t>
            </a:r>
            <a:r>
              <a:rPr kumimoji="1" lang="zh-CN" altLang="en-US" dirty="0"/>
              <a:t>建立单链表</a:t>
            </a:r>
          </a:p>
        </p:txBody>
      </p:sp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/>
              <a:t>尾插法建表</a:t>
            </a:r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051050" y="22050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FF0000"/>
                </a:solidFill>
              </a:rPr>
              <a:t>算法</a:t>
            </a:r>
          </a:p>
        </p:txBody>
      </p:sp>
      <p:sp useBgFill="1"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251520" y="-99392"/>
            <a:ext cx="7416800" cy="699883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CreateListFromTail</a:t>
            </a:r>
            <a:r>
              <a:rPr kumimoji="1" lang="en-US" altLang="zh-CN" sz="2400" dirty="0"/>
              <a:t> (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n)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LinkList</a:t>
            </a:r>
            <a:r>
              <a:rPr kumimoji="1" lang="en-US" altLang="zh-CN" sz="2400" dirty="0"/>
              <a:t> 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 err="1" smtClean="0"/>
              <a:t>h,s,p</a:t>
            </a:r>
            <a:r>
              <a:rPr kumimoji="1" lang="en-US" altLang="zh-CN" sz="2400" dirty="0"/>
              <a:t>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i;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h-&gt;next=NULL;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p=h;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for(i=1;i&lt;=</a:t>
            </a:r>
            <a:r>
              <a:rPr kumimoji="1" lang="en-US" altLang="zh-CN" sz="2400" dirty="0" err="1"/>
              <a:t>n;i</a:t>
            </a:r>
            <a:r>
              <a:rPr kumimoji="1" lang="en-US" altLang="zh-CN" sz="2400" dirty="0"/>
              <a:t>++)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{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s=(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*)</a:t>
            </a:r>
            <a:r>
              <a:rPr kumimoji="1" lang="en-US" altLang="zh-CN" sz="2400" dirty="0" err="1"/>
              <a:t>malloc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sizeof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LNode</a:t>
            </a:r>
            <a:r>
              <a:rPr kumimoji="1" lang="en-US" altLang="zh-CN" sz="2400" dirty="0"/>
              <a:t>));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</a:t>
            </a:r>
            <a:r>
              <a:rPr kumimoji="1" lang="en-US" altLang="zh-CN" sz="2400" dirty="0" err="1"/>
              <a:t>cin</a:t>
            </a:r>
            <a:r>
              <a:rPr kumimoji="1" lang="en-US" altLang="zh-CN" sz="2400" dirty="0"/>
              <a:t>&gt;&gt;s-&gt;data;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p-&gt;next=s;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p=s;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}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p-&gt;next=NULL;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return h;</a:t>
            </a:r>
          </a:p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}</a:t>
            </a:r>
          </a:p>
        </p:txBody>
      </p:sp>
      <p:sp>
        <p:nvSpPr>
          <p:cNvPr id="14" name="Text Box 67"/>
          <p:cNvSpPr txBox="1">
            <a:spLocks noChangeArrowheads="1"/>
          </p:cNvSpPr>
          <p:nvPr/>
        </p:nvSpPr>
        <p:spPr bwMode="auto">
          <a:xfrm>
            <a:off x="5580112" y="4365104"/>
            <a:ext cx="3240360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typedef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  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{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ElemType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data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struct</a:t>
            </a:r>
            <a:r>
              <a:rPr kumimoji="1" lang="en-US" altLang="zh-CN" sz="2000" b="1" dirty="0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  </a:t>
            </a:r>
            <a:r>
              <a:rPr kumimoji="1" lang="en-US" altLang="zh-CN" sz="2000" b="1" dirty="0" err="1" smtClean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  *next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}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LNode</a:t>
            </a:r>
            <a:r>
              <a:rPr kumimoji="1" lang="en-US" altLang="zh-CN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, *</a:t>
            </a:r>
            <a:r>
              <a:rPr kumimoji="1" lang="en-US" altLang="zh-CN" sz="2000" b="1" dirty="0" err="1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LinkList</a:t>
            </a:r>
            <a:r>
              <a:rPr kumimoji="1"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itchFamily="49" charset="-122"/>
                <a:cs typeface="Times New Roman" pitchFamily="18" charset="0"/>
              </a:rPr>
              <a:t>；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56376" y="248450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849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2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5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5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5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4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524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44" grpId="0" build="allAtOnce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908720"/>
            <a:ext cx="40324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sz="3200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sz="3200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4523978" y="997277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87785" y="2245338"/>
            <a:ext cx="8060679" cy="2456057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算法思路：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采用</a:t>
            </a:r>
            <a:r>
              <a:rPr kumimoji="1" lang="zh-CN" altLang="en-US" sz="2400" dirty="0"/>
              <a:t>“</a:t>
            </a:r>
            <a:r>
              <a:rPr kumimoji="1" lang="zh-CN" altLang="en-US" sz="2400" dirty="0">
                <a:latin typeface="楷体_GB2312" pitchFamily="49" charset="-122"/>
              </a:rPr>
              <a:t>数</a:t>
            </a:r>
            <a:r>
              <a:rPr kumimoji="1" lang="zh-CN" altLang="en-US" sz="2400" dirty="0"/>
              <a:t>”</a:t>
            </a:r>
            <a:r>
              <a:rPr kumimoji="1" lang="zh-CN" altLang="en-US" sz="2400" dirty="0">
                <a:latin typeface="楷体_GB2312" pitchFamily="49" charset="-122"/>
              </a:rPr>
              <a:t>结点的方法来求出单链表的长度</a:t>
            </a:r>
            <a:r>
              <a:rPr kumimoji="1" lang="zh-CN" altLang="en-US" sz="2400" dirty="0" smtClean="0">
                <a:latin typeface="楷体_GB2312" pitchFamily="49" charset="-122"/>
              </a:rPr>
              <a:t>，</a:t>
            </a:r>
            <a:endParaRPr kumimoji="1" lang="en-US" altLang="zh-CN" sz="2400" dirty="0" smtClean="0">
              <a:latin typeface="楷体_GB2312" pitchFamily="49" charset="-122"/>
            </a:endParaRPr>
          </a:p>
          <a:p>
            <a:pPr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75000"/>
              <a:buFont typeface="Wingdings" pitchFamily="2" charset="2"/>
              <a:buNone/>
            </a:pPr>
            <a:r>
              <a:rPr kumimoji="1" lang="zh-CN" altLang="en-US" sz="2400" dirty="0" smtClean="0">
                <a:latin typeface="楷体_GB2312" pitchFamily="49" charset="-122"/>
              </a:rPr>
              <a:t>用指针</a:t>
            </a:r>
            <a:r>
              <a:rPr kumimoji="1" lang="en-US" altLang="zh-CN" sz="2400" dirty="0">
                <a:latin typeface="楷体_GB2312" pitchFamily="49" charset="-122"/>
              </a:rPr>
              <a:t>p</a:t>
            </a:r>
            <a:r>
              <a:rPr kumimoji="1" lang="zh-CN" altLang="en-US" sz="2400" dirty="0">
                <a:latin typeface="楷体_GB2312" pitchFamily="49" charset="-122"/>
              </a:rPr>
              <a:t>依次指向各个结点</a:t>
            </a:r>
            <a:r>
              <a:rPr kumimoji="1" lang="en-US" altLang="zh-CN" sz="2400" dirty="0">
                <a:latin typeface="楷体_GB2312" pitchFamily="49" charset="-122"/>
              </a:rPr>
              <a:t>,</a:t>
            </a:r>
            <a:r>
              <a:rPr kumimoji="1" lang="zh-CN" altLang="en-US" sz="2400" dirty="0" smtClean="0">
                <a:latin typeface="楷体_GB2312" pitchFamily="49" charset="-122"/>
              </a:rPr>
              <a:t>从头结点开始数，头结点算</a:t>
            </a:r>
            <a:r>
              <a:rPr kumimoji="1" lang="en-US" altLang="zh-CN" sz="2400" dirty="0" smtClean="0">
                <a:latin typeface="楷体_GB2312" pitchFamily="49" charset="-122"/>
              </a:rPr>
              <a:t>0，</a:t>
            </a:r>
            <a:r>
              <a:rPr kumimoji="1" lang="zh-CN" altLang="en-US" sz="2400" dirty="0" smtClean="0">
                <a:latin typeface="楷体_GB2312" pitchFamily="49" charset="-122"/>
              </a:rPr>
              <a:t>一直</a:t>
            </a:r>
            <a:r>
              <a:rPr kumimoji="1" lang="zh-CN" altLang="en-US" sz="2400" dirty="0" smtClean="0"/>
              <a:t>“</a:t>
            </a:r>
            <a:r>
              <a:rPr kumimoji="1" lang="zh-CN" altLang="en-US" sz="2400" dirty="0" smtClean="0">
                <a:latin typeface="楷体_GB2312" pitchFamily="49" charset="-122"/>
              </a:rPr>
              <a:t>数</a:t>
            </a:r>
            <a:r>
              <a:rPr kumimoji="1" lang="zh-CN" altLang="en-US" sz="2400" dirty="0" smtClean="0"/>
              <a:t>”</a:t>
            </a:r>
            <a:r>
              <a:rPr kumimoji="1" lang="zh-CN" altLang="en-US" sz="2400" dirty="0">
                <a:latin typeface="楷体_GB2312" pitchFamily="49" charset="-122"/>
              </a:rPr>
              <a:t>到最后一个结点（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p-&gt;next=NULL</a:t>
            </a:r>
            <a:r>
              <a:rPr kumimoji="1" lang="zh-CN" altLang="en-US" sz="2400" dirty="0">
                <a:latin typeface="楷体_GB2312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86606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p=h;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j=0;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</a:t>
            </a:r>
            <a:r>
              <a:rPr kumimoji="1" lang="en-US" altLang="zh-CN" dirty="0" smtClean="0"/>
              <a:t>( p-</a:t>
            </a:r>
            <a:r>
              <a:rPr kumimoji="1" lang="en-US" altLang="zh-CN" dirty="0"/>
              <a:t>&gt;next!=</a:t>
            </a:r>
            <a:r>
              <a:rPr kumimoji="1" lang="en-US" altLang="zh-CN" dirty="0" smtClean="0"/>
              <a:t>NULL )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28384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49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p=h-&gt;next;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j=1;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while( p!=NULL 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return j-1;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06680" y="515719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2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9517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56BCA46-8607-420A-9298-843CC4755967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683568" y="764704"/>
            <a:ext cx="349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marL="457200" indent="-4572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u"/>
            </a:pPr>
            <a:r>
              <a:rPr kumimoji="1" lang="zh-CN" altLang="en-US" dirty="0" smtClean="0">
                <a:latin typeface="黑体" pitchFamily="49" charset="-122"/>
                <a:ea typeface="黑体" pitchFamily="49" charset="-122"/>
              </a:rPr>
              <a:t>求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单链表的长度</a:t>
            </a:r>
          </a:p>
        </p:txBody>
      </p:sp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3907631" y="918245"/>
            <a:ext cx="1943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算法实现</a:t>
            </a:r>
          </a:p>
        </p:txBody>
      </p:sp>
      <p:sp useBgFill="1">
        <p:nvSpPr>
          <p:cNvPr id="101388" name="Text Box 12"/>
          <p:cNvSpPr txBox="1">
            <a:spLocks noChangeArrowheads="1"/>
          </p:cNvSpPr>
          <p:nvPr/>
        </p:nvSpPr>
        <p:spPr bwMode="auto">
          <a:xfrm>
            <a:off x="683568" y="1484784"/>
            <a:ext cx="7555160" cy="526297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ListLength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h)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/>
              <a:t>LinkList</a:t>
            </a:r>
            <a:r>
              <a:rPr kumimoji="1" lang="en-US" altLang="zh-CN" dirty="0"/>
              <a:t> p;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    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p=h-&gt;next;</a:t>
            </a:r>
            <a:r>
              <a:rPr kumimoji="1" lang="en-US" altLang="zh-CN" dirty="0">
                <a:solidFill>
                  <a:srgbClr val="FF0000"/>
                </a:solidFill>
              </a:rPr>
              <a:t>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 err="1">
                <a:solidFill>
                  <a:srgbClr val="FF0000"/>
                </a:solidFill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j=1;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while</a:t>
            </a:r>
            <a:r>
              <a:rPr kumimoji="1" lang="en-US" altLang="zh-CN" dirty="0" smtClean="0"/>
              <a:t>(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p-</a:t>
            </a:r>
            <a:r>
              <a:rPr kumimoji="1" lang="en-US" altLang="zh-CN" dirty="0">
                <a:solidFill>
                  <a:srgbClr val="FF0000"/>
                </a:solidFill>
              </a:rPr>
              <a:t>&gt;next!=</a:t>
            </a:r>
            <a:r>
              <a:rPr kumimoji="1" lang="en-US" altLang="zh-CN" dirty="0" smtClean="0">
                <a:solidFill>
                  <a:srgbClr val="FF0000"/>
                </a:solidFill>
              </a:rPr>
              <a:t>NULL 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{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p=p-&gt;next;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    j ++;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 </a:t>
            </a:r>
            <a:r>
              <a:rPr kumimoji="1" lang="en-US" altLang="zh-CN" dirty="0">
                <a:solidFill>
                  <a:srgbClr val="FF0000"/>
                </a:solidFill>
              </a:rPr>
              <a:t>return j;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</a:t>
            </a:r>
          </a:p>
        </p:txBody>
      </p: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4716016" y="2348877"/>
            <a:ext cx="3815612" cy="577874"/>
            <a:chOff x="2878" y="2818"/>
            <a:chExt cx="2311" cy="350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3274" y="2833"/>
              <a:ext cx="191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400" b="1" dirty="0" smtClean="0">
                  <a:solidFill>
                    <a:srgbClr val="000000"/>
                  </a:solidFill>
                  <a:latin typeface="宋体" pitchFamily="2" charset="-122"/>
                </a:rPr>
                <a:t>这样写对吗？</a:t>
              </a:r>
              <a:endParaRPr kumimoji="1" lang="en-US" altLang="zh-CN" sz="2400" b="1" dirty="0" smtClean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pic>
          <p:nvPicPr>
            <p:cNvPr id="12" name="图片 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TextBox 15"/>
          <p:cNvSpPr txBox="1"/>
          <p:nvPr/>
        </p:nvSpPr>
        <p:spPr>
          <a:xfrm>
            <a:off x="8009466" y="479715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hlinkClick r:id="rId3" action="ppaction://hlinksldjump"/>
              </a:rPr>
              <a:t>返回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27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1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1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1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1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1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7" grpId="0"/>
      <p:bldP spid="1013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3167</Words>
  <Application>Microsoft Office PowerPoint</Application>
  <PresentationFormat>全屏显示(4:3)</PresentationFormat>
  <Paragraphs>837</Paragraphs>
  <Slides>46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8" baseType="lpstr">
      <vt:lpstr>Office 主题</vt:lpstr>
      <vt:lpstr>Nature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需要展开讨论的问题：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例2-2 编写算法，将带头结点的单链表就地逆置。要求仍旧使用原链表的空间，不另外开辟空间。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</cp:revision>
  <dcterms:created xsi:type="dcterms:W3CDTF">2017-09-21T07:55:58Z</dcterms:created>
  <dcterms:modified xsi:type="dcterms:W3CDTF">2017-09-24T09:54:25Z</dcterms:modified>
</cp:coreProperties>
</file>