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  <p:sldMasterId id="2147483774" r:id="rId2"/>
    <p:sldMasterId id="2147483790" r:id="rId3"/>
  </p:sldMasterIdLst>
  <p:notesMasterIdLst>
    <p:notesMasterId r:id="rId66"/>
  </p:notesMasterIdLst>
  <p:handoutMasterIdLst>
    <p:handoutMasterId r:id="rId67"/>
  </p:handoutMasterIdLst>
  <p:sldIdLst>
    <p:sldId id="834" r:id="rId4"/>
    <p:sldId id="917" r:id="rId5"/>
    <p:sldId id="930" r:id="rId6"/>
    <p:sldId id="918" r:id="rId7"/>
    <p:sldId id="919" r:id="rId8"/>
    <p:sldId id="931" r:id="rId9"/>
    <p:sldId id="920" r:id="rId10"/>
    <p:sldId id="932" r:id="rId11"/>
    <p:sldId id="921" r:id="rId12"/>
    <p:sldId id="933" r:id="rId13"/>
    <p:sldId id="923" r:id="rId14"/>
    <p:sldId id="948" r:id="rId15"/>
    <p:sldId id="944" r:id="rId16"/>
    <p:sldId id="945" r:id="rId17"/>
    <p:sldId id="946" r:id="rId18"/>
    <p:sldId id="947" r:id="rId19"/>
    <p:sldId id="960" r:id="rId20"/>
    <p:sldId id="961" r:id="rId21"/>
    <p:sldId id="963" r:id="rId22"/>
    <p:sldId id="964" r:id="rId23"/>
    <p:sldId id="962" r:id="rId24"/>
    <p:sldId id="924" r:id="rId25"/>
    <p:sldId id="949" r:id="rId26"/>
    <p:sldId id="950" r:id="rId27"/>
    <p:sldId id="926" r:id="rId28"/>
    <p:sldId id="951" r:id="rId29"/>
    <p:sldId id="952" r:id="rId30"/>
    <p:sldId id="953" r:id="rId31"/>
    <p:sldId id="955" r:id="rId32"/>
    <p:sldId id="954" r:id="rId33"/>
    <p:sldId id="936" r:id="rId34"/>
    <p:sldId id="927" r:id="rId35"/>
    <p:sldId id="928" r:id="rId36"/>
    <p:sldId id="938" r:id="rId37"/>
    <p:sldId id="937" r:id="rId38"/>
    <p:sldId id="965" r:id="rId39"/>
    <p:sldId id="966" r:id="rId40"/>
    <p:sldId id="967" r:id="rId41"/>
    <p:sldId id="939" r:id="rId42"/>
    <p:sldId id="956" r:id="rId43"/>
    <p:sldId id="957" r:id="rId44"/>
    <p:sldId id="958" r:id="rId45"/>
    <p:sldId id="959" r:id="rId46"/>
    <p:sldId id="941" r:id="rId47"/>
    <p:sldId id="968" r:id="rId48"/>
    <p:sldId id="942" r:id="rId49"/>
    <p:sldId id="969" r:id="rId50"/>
    <p:sldId id="970" r:id="rId51"/>
    <p:sldId id="971" r:id="rId52"/>
    <p:sldId id="972" r:id="rId53"/>
    <p:sldId id="973" r:id="rId54"/>
    <p:sldId id="974" r:id="rId55"/>
    <p:sldId id="975" r:id="rId56"/>
    <p:sldId id="976" r:id="rId57"/>
    <p:sldId id="977" r:id="rId58"/>
    <p:sldId id="984" r:id="rId59"/>
    <p:sldId id="943" r:id="rId60"/>
    <p:sldId id="979" r:id="rId61"/>
    <p:sldId id="978" r:id="rId62"/>
    <p:sldId id="980" r:id="rId63"/>
    <p:sldId id="981" r:id="rId64"/>
    <p:sldId id="982" r:id="rId6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00FF"/>
    <a:srgbClr val="000000"/>
    <a:srgbClr val="0000FF"/>
    <a:srgbClr val="003399"/>
    <a:srgbClr val="CC3300"/>
    <a:srgbClr val="9966FF"/>
    <a:srgbClr val="FFFF00"/>
    <a:srgbClr val="00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2" autoAdjust="0"/>
    <p:restoredTop sz="97173" autoAdjust="0"/>
  </p:normalViewPr>
  <p:slideViewPr>
    <p:cSldViewPr>
      <p:cViewPr>
        <p:scale>
          <a:sx n="70" d="100"/>
          <a:sy n="70" d="100"/>
        </p:scale>
        <p:origin x="-2352" y="-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066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zh-CN" altLang="en-US"/>
              <a:t>数据结构课件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7FA127A-43E2-4EC9-961E-48DA008526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4420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42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96AEB3D-7E70-4ACE-9EB5-15E0E5E3EC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25501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DC7DF02-351A-46B2-BB1E-FB42B7590F30}" type="slidenum">
              <a:rPr lang="en-US" altLang="zh-CN" sz="1200" smtClean="0">
                <a:solidFill>
                  <a:prstClr val="black"/>
                </a:solidFill>
              </a:rPr>
              <a:pPr eaLnBrk="1" hangingPunct="1"/>
              <a:t>1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19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9pPr>
          </a:lstStyle>
          <a:p>
            <a:pPr eaLnBrk="1" hangingPunct="1"/>
            <a:fld id="{F6983D81-9A0A-4FCC-B793-32D0E0DAC95E}" type="slidenum">
              <a:rPr lang="zh-CN" altLang="en-US" sz="1200" smtClean="0"/>
              <a:pPr eaLnBrk="1" hangingPunct="1"/>
              <a:t>53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9pPr>
          </a:lstStyle>
          <a:p>
            <a:pPr eaLnBrk="1" hangingPunct="1"/>
            <a:fld id="{62B95463-556C-44B1-B5A6-0041C497469E}" type="slidenum">
              <a:rPr lang="zh-CN" altLang="en-US" sz="1200" smtClean="0"/>
              <a:pPr eaLnBrk="1" hangingPunct="1"/>
              <a:t>54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9pPr>
          </a:lstStyle>
          <a:p>
            <a:pPr eaLnBrk="1" hangingPunct="1"/>
            <a:fld id="{17CE7192-E695-4E90-9EB8-29DA259AD247}" type="slidenum">
              <a:rPr lang="zh-CN" altLang="en-US" sz="1200" smtClean="0"/>
              <a:pPr eaLnBrk="1" hangingPunct="1"/>
              <a:t>55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E2E51CF-9E78-461E-9224-64B95BACA03F}" type="slidenum">
              <a:rPr lang="en-US" altLang="zh-CN" sz="1200" b="0" smtClean="0">
                <a:solidFill>
                  <a:schemeClr val="tx1"/>
                </a:solidFill>
              </a:rPr>
              <a:pPr eaLnBrk="1" hangingPunct="1"/>
              <a:t>12</a:t>
            </a:fld>
            <a:endParaRPr lang="en-US" altLang="zh-CN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FDC1F0-77B8-4850-90F2-EC57B79760D8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</a:t>
            </a:r>
          </a:p>
          <a:p>
            <a:r>
              <a:rPr lang="en-US" altLang="zh-CN"/>
              <a:t>D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9pPr>
          </a:lstStyle>
          <a:p>
            <a:pPr eaLnBrk="1" hangingPunct="1"/>
            <a:fld id="{67129460-2E53-4182-A168-98308F3B9FB9}" type="slidenum">
              <a:rPr lang="zh-CN" altLang="en-US" sz="1200" smtClean="0"/>
              <a:pPr eaLnBrk="1" hangingPunct="1"/>
              <a:t>47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9pPr>
          </a:lstStyle>
          <a:p>
            <a:pPr eaLnBrk="1" hangingPunct="1"/>
            <a:fld id="{F30C7FEC-3D0D-4E51-93D6-F5241E6B39FF}" type="slidenum">
              <a:rPr lang="zh-CN" altLang="en-US" sz="1200" smtClean="0"/>
              <a:pPr eaLnBrk="1" hangingPunct="1"/>
              <a:t>48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9pPr>
          </a:lstStyle>
          <a:p>
            <a:pPr eaLnBrk="1" hangingPunct="1"/>
            <a:fld id="{B857AC0F-1AE5-4770-89D2-76602B303E87}" type="slidenum">
              <a:rPr lang="zh-CN" altLang="en-US" sz="1200" smtClean="0"/>
              <a:pPr eaLnBrk="1" hangingPunct="1"/>
              <a:t>49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9pPr>
          </a:lstStyle>
          <a:p>
            <a:pPr eaLnBrk="1" hangingPunct="1"/>
            <a:fld id="{17A569C1-CA36-45AC-8CD2-4E3E4312B5A8}" type="slidenum">
              <a:rPr lang="zh-CN" altLang="en-US" sz="1200" smtClean="0"/>
              <a:pPr eaLnBrk="1" hangingPunct="1"/>
              <a:t>50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9pPr>
          </a:lstStyle>
          <a:p>
            <a:pPr eaLnBrk="1" hangingPunct="1"/>
            <a:fld id="{EB8B3CFB-401A-4D92-ADAF-9AFBA2B1619F}" type="slidenum">
              <a:rPr lang="zh-CN" altLang="en-US" sz="1200" smtClean="0"/>
              <a:pPr eaLnBrk="1" hangingPunct="1"/>
              <a:t>51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9pPr>
          </a:lstStyle>
          <a:p>
            <a:pPr eaLnBrk="1" hangingPunct="1"/>
            <a:fld id="{8702F3A4-A01B-48B3-86B1-288293B3C2B6}" type="slidenum">
              <a:rPr lang="zh-CN" altLang="en-US" sz="1200" smtClean="0"/>
              <a:pPr eaLnBrk="1" hangingPunct="1"/>
              <a:t>52</a:t>
            </a:fld>
            <a:endParaRPr lang="en-US" altLang="zh-CN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5B5249"/>
              </a:solidFill>
            </a:endParaRPr>
          </a:p>
        </p:txBody>
      </p:sp>
      <p:pic>
        <p:nvPicPr>
          <p:cNvPr id="5" name="Picture 3" descr="D:\FRONTPAGE THEMES\NATURE\ANABN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5B5249"/>
              </a:solidFill>
            </a:endParaRPr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01010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170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452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040423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1541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AA035-D31B-4E82-A77F-8A403B9B37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9505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5B5249"/>
              </a:solidFill>
            </a:endParaRPr>
          </a:p>
        </p:txBody>
      </p:sp>
      <p:pic>
        <p:nvPicPr>
          <p:cNvPr id="5" name="Picture 3" descr="D:\FRONTPAGE THEMES\NATURE\ANABN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5B5249"/>
              </a:solidFill>
            </a:endParaRPr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65162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8746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7371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664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008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0668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557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43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31997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505340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185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54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5906239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17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889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zh-CN" noProof="0" smtClean="0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3271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12922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2155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11189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2189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446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3721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482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877573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28034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249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87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076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38" y="522288"/>
            <a:ext cx="7772400" cy="8255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24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793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832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093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5377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3006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5B5249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5B5249"/>
              </a:solidFill>
            </a:endParaRPr>
          </a:p>
        </p:txBody>
      </p:sp>
      <p:sp>
        <p:nvSpPr>
          <p:cNvPr id="102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6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5B5249"/>
              </a:solidFill>
            </a:endParaRPr>
          </a:p>
        </p:txBody>
      </p:sp>
      <p:sp>
        <p:nvSpPr>
          <p:cNvPr id="102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6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5B5249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31" name="Picture 9" descr="C:\Wendy\anabnr2.GI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5B5249"/>
              </a:solidFill>
            </a:endParaRPr>
          </a:p>
        </p:txBody>
      </p:sp>
      <p:sp>
        <p:nvSpPr>
          <p:cNvPr id="1033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8540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89" r:id="rId13"/>
    <p:sldLayoutId id="2147483803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kumimoji="1" sz="32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  <a:cs typeface="+mn-cs"/>
        </a:defRPr>
      </a:lvl1pPr>
      <a:lvl2pPr marL="1027113" indent="-4556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8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</a:defRPr>
      </a:lvl2pPr>
      <a:lvl3pPr marL="1370013" indent="-228600" algn="l" rtl="0" eaLnBrk="0" fontAlgn="base" hangingPunct="0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kumimoji="1" sz="24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kumimoji="1" sz="20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5B5249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5B5249"/>
              </a:solidFill>
            </a:endParaRPr>
          </a:p>
        </p:txBody>
      </p:sp>
      <p:sp>
        <p:nvSpPr>
          <p:cNvPr id="102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6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5B5249"/>
              </a:solidFill>
            </a:endParaRPr>
          </a:p>
        </p:txBody>
      </p:sp>
      <p:sp>
        <p:nvSpPr>
          <p:cNvPr id="102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6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5B5249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31" name="Picture 9" descr="C:\Wendy\anabnr2.GI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5B5249"/>
              </a:solidFill>
            </a:endParaRPr>
          </a:p>
        </p:txBody>
      </p:sp>
      <p:sp>
        <p:nvSpPr>
          <p:cNvPr id="1033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5514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kumimoji="1" sz="32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  <a:cs typeface="+mn-cs"/>
        </a:defRPr>
      </a:lvl1pPr>
      <a:lvl2pPr marL="1027113" indent="-4556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8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</a:defRPr>
      </a:lvl2pPr>
      <a:lvl3pPr marL="1370013" indent="-228600" algn="l" rtl="0" eaLnBrk="0" fontAlgn="base" hangingPunct="0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kumimoji="1" sz="24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kumimoji="1" sz="20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chemeClr val="bg1"/>
            </a:gs>
            <a:gs pos="100000">
              <a:srgbClr val="CCFF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4878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jpeg"/><Relationship Id="rId4" Type="http://schemas.openxmlformats.org/officeDocument/2006/relationships/image" Target="../media/image4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5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WordArt 5"/>
          <p:cNvSpPr>
            <a:spLocks noChangeArrowheads="1" noChangeShapeType="1" noTextEdit="1"/>
          </p:cNvSpPr>
          <p:nvPr/>
        </p:nvSpPr>
        <p:spPr bwMode="auto">
          <a:xfrm>
            <a:off x="1885098" y="2132856"/>
            <a:ext cx="5638800" cy="10572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4000" b="1" kern="10" dirty="0">
                <a:ln w="19050">
                  <a:solidFill>
                    <a:srgbClr val="99CCFF"/>
                  </a:solidFill>
                  <a:miter lim="800000"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华文彩云"/>
                <a:ea typeface="华文彩云"/>
              </a:rPr>
              <a:t>数据结构与算法</a:t>
            </a:r>
          </a:p>
        </p:txBody>
      </p:sp>
    </p:spTree>
    <p:extLst>
      <p:ext uri="{BB962C8B-B14F-4D97-AF65-F5344CB8AC3E}">
        <p14:creationId xmlns:p14="http://schemas.microsoft.com/office/powerpoint/2010/main" val="22469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5" descr="水滴"/>
          <p:cNvSpPr txBox="1">
            <a:spLocks noChangeArrowheads="1"/>
          </p:cNvSpPr>
          <p:nvPr/>
        </p:nvSpPr>
        <p:spPr bwMode="auto">
          <a:xfrm>
            <a:off x="4716016" y="524386"/>
            <a:ext cx="4320480" cy="3046988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>
            <a:spAutoFit/>
          </a:bodyPr>
          <a:lstStyle/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后序（根）遍历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若二叉树为空，则空操作返回；否则：</a:t>
            </a:r>
          </a:p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①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后序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遍历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根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结点的左子树；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(L)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②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后序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遍历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根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结点的右子树。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(R)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③访问根结点；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(D)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" name="Text Box 38"/>
          <p:cNvSpPr txBox="1">
            <a:spLocks noChangeArrowheads="1"/>
          </p:cNvSpPr>
          <p:nvPr/>
        </p:nvSpPr>
        <p:spPr bwMode="auto">
          <a:xfrm>
            <a:off x="1135063" y="5329213"/>
            <a:ext cx="2717874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后序遍历序列：</a:t>
            </a:r>
            <a:endParaRPr kumimoji="0" lang="en-US" altLang="zh-CN" sz="2800" b="1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1241500" y="1250925"/>
            <a:ext cx="3106737" cy="3475037"/>
            <a:chOff x="3487" y="1271"/>
            <a:chExt cx="1957" cy="2189"/>
          </a:xfrm>
        </p:grpSpPr>
        <p:sp>
          <p:nvSpPr>
            <p:cNvPr id="5" name="Line 40"/>
            <p:cNvSpPr>
              <a:spLocks noChangeShapeType="1"/>
            </p:cNvSpPr>
            <p:nvPr/>
          </p:nvSpPr>
          <p:spPr bwMode="auto">
            <a:xfrm flipH="1">
              <a:off x="4058" y="1508"/>
              <a:ext cx="322" cy="35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Line 41"/>
            <p:cNvSpPr>
              <a:spLocks noChangeShapeType="1"/>
            </p:cNvSpPr>
            <p:nvPr/>
          </p:nvSpPr>
          <p:spPr bwMode="auto">
            <a:xfrm>
              <a:off x="4615" y="1527"/>
              <a:ext cx="322" cy="35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Line 42"/>
            <p:cNvSpPr>
              <a:spLocks noChangeShapeType="1"/>
            </p:cNvSpPr>
            <p:nvPr/>
          </p:nvSpPr>
          <p:spPr bwMode="auto">
            <a:xfrm flipH="1">
              <a:off x="3666" y="2082"/>
              <a:ext cx="215" cy="35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Line 43"/>
            <p:cNvSpPr>
              <a:spLocks noChangeShapeType="1"/>
            </p:cNvSpPr>
            <p:nvPr/>
          </p:nvSpPr>
          <p:spPr bwMode="auto">
            <a:xfrm>
              <a:off x="3675" y="2724"/>
              <a:ext cx="250" cy="38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Line 44"/>
            <p:cNvSpPr>
              <a:spLocks noChangeShapeType="1"/>
            </p:cNvSpPr>
            <p:nvPr/>
          </p:nvSpPr>
          <p:spPr bwMode="auto">
            <a:xfrm flipH="1">
              <a:off x="4747" y="2127"/>
              <a:ext cx="161" cy="35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Line 45"/>
            <p:cNvSpPr>
              <a:spLocks noChangeShapeType="1"/>
            </p:cNvSpPr>
            <p:nvPr/>
          </p:nvSpPr>
          <p:spPr bwMode="auto">
            <a:xfrm>
              <a:off x="5089" y="2127"/>
              <a:ext cx="167" cy="39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Oval 46"/>
            <p:cNvSpPr>
              <a:spLocks noChangeArrowheads="1"/>
            </p:cNvSpPr>
            <p:nvPr/>
          </p:nvSpPr>
          <p:spPr bwMode="auto">
            <a:xfrm>
              <a:off x="4358" y="1296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B4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Text Box 47"/>
            <p:cNvSpPr txBox="1">
              <a:spLocks noChangeArrowheads="1"/>
            </p:cNvSpPr>
            <p:nvPr/>
          </p:nvSpPr>
          <p:spPr bwMode="auto">
            <a:xfrm>
              <a:off x="4390" y="1271"/>
              <a:ext cx="250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A</a:t>
              </a:r>
            </a:p>
          </p:txBody>
        </p:sp>
        <p:sp>
          <p:nvSpPr>
            <p:cNvPr id="13" name="Oval 48"/>
            <p:cNvSpPr>
              <a:spLocks noChangeArrowheads="1"/>
            </p:cNvSpPr>
            <p:nvPr/>
          </p:nvSpPr>
          <p:spPr bwMode="auto">
            <a:xfrm>
              <a:off x="3810" y="1817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B4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Text Box 49"/>
            <p:cNvSpPr txBox="1">
              <a:spLocks noChangeArrowheads="1"/>
            </p:cNvSpPr>
            <p:nvPr/>
          </p:nvSpPr>
          <p:spPr bwMode="auto">
            <a:xfrm>
              <a:off x="3842" y="1792"/>
              <a:ext cx="250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B</a:t>
              </a:r>
            </a:p>
          </p:txBody>
        </p:sp>
        <p:sp>
          <p:nvSpPr>
            <p:cNvPr id="15" name="Oval 50"/>
            <p:cNvSpPr>
              <a:spLocks noChangeArrowheads="1"/>
            </p:cNvSpPr>
            <p:nvPr/>
          </p:nvSpPr>
          <p:spPr bwMode="auto">
            <a:xfrm>
              <a:off x="4850" y="1855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B4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Text Box 51"/>
            <p:cNvSpPr txBox="1">
              <a:spLocks noChangeArrowheads="1"/>
            </p:cNvSpPr>
            <p:nvPr/>
          </p:nvSpPr>
          <p:spPr bwMode="auto">
            <a:xfrm>
              <a:off x="4882" y="1830"/>
              <a:ext cx="250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C</a:t>
              </a:r>
            </a:p>
          </p:txBody>
        </p:sp>
        <p:sp>
          <p:nvSpPr>
            <p:cNvPr id="17" name="Oval 52"/>
            <p:cNvSpPr>
              <a:spLocks noChangeArrowheads="1"/>
            </p:cNvSpPr>
            <p:nvPr/>
          </p:nvSpPr>
          <p:spPr bwMode="auto">
            <a:xfrm>
              <a:off x="3487" y="2430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B4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 Box 53"/>
            <p:cNvSpPr txBox="1">
              <a:spLocks noChangeArrowheads="1"/>
            </p:cNvSpPr>
            <p:nvPr/>
          </p:nvSpPr>
          <p:spPr bwMode="auto">
            <a:xfrm>
              <a:off x="3519" y="2414"/>
              <a:ext cx="250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D</a:t>
              </a:r>
            </a:p>
          </p:txBody>
        </p:sp>
        <p:sp>
          <p:nvSpPr>
            <p:cNvPr id="19" name="Oval 54"/>
            <p:cNvSpPr>
              <a:spLocks noChangeArrowheads="1"/>
            </p:cNvSpPr>
            <p:nvPr/>
          </p:nvSpPr>
          <p:spPr bwMode="auto">
            <a:xfrm>
              <a:off x="4601" y="2477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B4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Text Box 55"/>
            <p:cNvSpPr txBox="1">
              <a:spLocks noChangeArrowheads="1"/>
            </p:cNvSpPr>
            <p:nvPr/>
          </p:nvSpPr>
          <p:spPr bwMode="auto">
            <a:xfrm>
              <a:off x="4633" y="2452"/>
              <a:ext cx="250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E</a:t>
              </a:r>
            </a:p>
          </p:txBody>
        </p:sp>
        <p:sp>
          <p:nvSpPr>
            <p:cNvPr id="21" name="Oval 56"/>
            <p:cNvSpPr>
              <a:spLocks noChangeArrowheads="1"/>
            </p:cNvSpPr>
            <p:nvPr/>
          </p:nvSpPr>
          <p:spPr bwMode="auto">
            <a:xfrm>
              <a:off x="5149" y="2504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B4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Text Box 57"/>
            <p:cNvSpPr txBox="1">
              <a:spLocks noChangeArrowheads="1"/>
            </p:cNvSpPr>
            <p:nvPr/>
          </p:nvSpPr>
          <p:spPr bwMode="auto">
            <a:xfrm>
              <a:off x="5181" y="2479"/>
              <a:ext cx="250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F</a:t>
              </a:r>
            </a:p>
          </p:txBody>
        </p:sp>
        <p:sp>
          <p:nvSpPr>
            <p:cNvPr id="23" name="Oval 58"/>
            <p:cNvSpPr>
              <a:spLocks noChangeArrowheads="1"/>
            </p:cNvSpPr>
            <p:nvPr/>
          </p:nvSpPr>
          <p:spPr bwMode="auto">
            <a:xfrm>
              <a:off x="3830" y="3099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B4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Text Box 59"/>
            <p:cNvSpPr txBox="1">
              <a:spLocks noChangeArrowheads="1"/>
            </p:cNvSpPr>
            <p:nvPr/>
          </p:nvSpPr>
          <p:spPr bwMode="auto">
            <a:xfrm>
              <a:off x="3862" y="3074"/>
              <a:ext cx="250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G</a:t>
              </a:r>
            </a:p>
          </p:txBody>
        </p:sp>
      </p:grpSp>
      <p:sp>
        <p:nvSpPr>
          <p:cNvPr id="25" name="矩形 24"/>
          <p:cNvSpPr/>
          <p:nvPr/>
        </p:nvSpPr>
        <p:spPr>
          <a:xfrm>
            <a:off x="478280" y="836712"/>
            <a:ext cx="2024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CN" altLang="en-US" sz="2800" b="1" kern="0" dirty="0">
                <a:solidFill>
                  <a:srgbClr val="FF3300"/>
                </a:solidFill>
                <a:ea typeface="宋体" charset="-122"/>
              </a:rPr>
              <a:t>后序</a:t>
            </a:r>
            <a:r>
              <a:rPr kumimoji="0" lang="zh-CN" altLang="en-US" sz="2800" b="1" kern="0" dirty="0">
                <a:solidFill>
                  <a:srgbClr val="000000"/>
                </a:solidFill>
                <a:ea typeface="宋体" charset="-122"/>
              </a:rPr>
              <a:t>：</a:t>
            </a:r>
            <a:r>
              <a:rPr kumimoji="0" lang="en-US" altLang="zh-CN" sz="2800" b="1" kern="0" dirty="0">
                <a:solidFill>
                  <a:srgbClr val="000000"/>
                </a:solidFill>
                <a:ea typeface="宋体" charset="-122"/>
              </a:rPr>
              <a:t>LRD</a:t>
            </a:r>
          </a:p>
        </p:txBody>
      </p:sp>
      <p:sp>
        <p:nvSpPr>
          <p:cNvPr id="27" name="矩形 26"/>
          <p:cNvSpPr/>
          <p:nvPr/>
        </p:nvSpPr>
        <p:spPr>
          <a:xfrm>
            <a:off x="3654499" y="5329213"/>
            <a:ext cx="2436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CN" sz="2800" b="1" i="1" kern="0" dirty="0">
                <a:solidFill>
                  <a:srgbClr val="000000"/>
                </a:solidFill>
                <a:ea typeface="宋体" charset="-122"/>
              </a:rPr>
              <a:t>G D B E F C A</a:t>
            </a:r>
          </a:p>
        </p:txBody>
      </p:sp>
    </p:spTree>
    <p:extLst>
      <p:ext uri="{BB962C8B-B14F-4D97-AF65-F5344CB8AC3E}">
        <p14:creationId xmlns:p14="http://schemas.microsoft.com/office/powerpoint/2010/main" val="62984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7589838" y="3875311"/>
            <a:ext cx="352425" cy="606425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Line 8"/>
          <p:cNvSpPr>
            <a:spLocks noChangeShapeType="1"/>
          </p:cNvSpPr>
          <p:nvPr/>
        </p:nvSpPr>
        <p:spPr bwMode="auto">
          <a:xfrm>
            <a:off x="8366125" y="2260823"/>
            <a:ext cx="282575" cy="606425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6742113" y="2260823"/>
            <a:ext cx="352425" cy="606425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>
            <a:off x="7165975" y="3068861"/>
            <a:ext cx="352425" cy="604837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 flipH="1">
            <a:off x="7872413" y="2260823"/>
            <a:ext cx="282575" cy="538163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 flipH="1">
            <a:off x="7165975" y="3875311"/>
            <a:ext cx="282575" cy="53975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 flipH="1">
            <a:off x="6811963" y="3068861"/>
            <a:ext cx="282575" cy="538162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 flipH="1">
            <a:off x="6318250" y="2329086"/>
            <a:ext cx="282575" cy="538162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>
            <a:off x="7518400" y="1521048"/>
            <a:ext cx="636588" cy="538163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 flipH="1">
            <a:off x="6811963" y="1521048"/>
            <a:ext cx="565150" cy="538163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val 17"/>
          <p:cNvSpPr>
            <a:spLocks noChangeArrowheads="1"/>
          </p:cNvSpPr>
          <p:nvPr/>
        </p:nvSpPr>
        <p:spPr bwMode="auto">
          <a:xfrm>
            <a:off x="7235825" y="1184498"/>
            <a:ext cx="495300" cy="471488"/>
          </a:xfrm>
          <a:prstGeom prst="ellipse">
            <a:avLst/>
          </a:prstGeom>
          <a:gradFill rotWithShape="0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Oval 18"/>
          <p:cNvSpPr>
            <a:spLocks noChangeArrowheads="1"/>
          </p:cNvSpPr>
          <p:nvPr/>
        </p:nvSpPr>
        <p:spPr bwMode="auto">
          <a:xfrm>
            <a:off x="6035675" y="2732311"/>
            <a:ext cx="493713" cy="471487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Oval 19"/>
          <p:cNvSpPr>
            <a:spLocks noChangeArrowheads="1"/>
          </p:cNvSpPr>
          <p:nvPr/>
        </p:nvSpPr>
        <p:spPr bwMode="auto">
          <a:xfrm>
            <a:off x="6883400" y="2732311"/>
            <a:ext cx="493713" cy="471487"/>
          </a:xfrm>
          <a:prstGeom prst="ellipse">
            <a:avLst/>
          </a:prstGeom>
          <a:gradFill rotWithShape="0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Oval 20"/>
          <p:cNvSpPr>
            <a:spLocks noChangeArrowheads="1"/>
          </p:cNvSpPr>
          <p:nvPr/>
        </p:nvSpPr>
        <p:spPr bwMode="auto">
          <a:xfrm>
            <a:off x="7589838" y="2732311"/>
            <a:ext cx="493712" cy="471487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Oval 21"/>
          <p:cNvSpPr>
            <a:spLocks noChangeArrowheads="1"/>
          </p:cNvSpPr>
          <p:nvPr/>
        </p:nvSpPr>
        <p:spPr bwMode="auto">
          <a:xfrm>
            <a:off x="8437563" y="2732311"/>
            <a:ext cx="493712" cy="471487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Oval 22"/>
          <p:cNvSpPr>
            <a:spLocks noChangeArrowheads="1"/>
          </p:cNvSpPr>
          <p:nvPr/>
        </p:nvSpPr>
        <p:spPr bwMode="auto">
          <a:xfrm>
            <a:off x="6459538" y="1924273"/>
            <a:ext cx="493712" cy="471488"/>
          </a:xfrm>
          <a:prstGeom prst="ellipse">
            <a:avLst/>
          </a:prstGeom>
          <a:gradFill rotWithShape="0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Oval 23"/>
          <p:cNvSpPr>
            <a:spLocks noChangeArrowheads="1"/>
          </p:cNvSpPr>
          <p:nvPr/>
        </p:nvSpPr>
        <p:spPr bwMode="auto">
          <a:xfrm>
            <a:off x="8013700" y="1924273"/>
            <a:ext cx="493713" cy="471488"/>
          </a:xfrm>
          <a:prstGeom prst="ellipse">
            <a:avLst/>
          </a:prstGeom>
          <a:gradFill rotWithShape="0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Oval 24"/>
          <p:cNvSpPr>
            <a:spLocks noChangeArrowheads="1"/>
          </p:cNvSpPr>
          <p:nvPr/>
        </p:nvSpPr>
        <p:spPr bwMode="auto">
          <a:xfrm>
            <a:off x="6459538" y="3540348"/>
            <a:ext cx="493712" cy="4699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Oval 25"/>
          <p:cNvSpPr>
            <a:spLocks noChangeArrowheads="1"/>
          </p:cNvSpPr>
          <p:nvPr/>
        </p:nvSpPr>
        <p:spPr bwMode="auto">
          <a:xfrm>
            <a:off x="7307263" y="3540348"/>
            <a:ext cx="493712" cy="469900"/>
          </a:xfrm>
          <a:prstGeom prst="ellipse">
            <a:avLst/>
          </a:prstGeom>
          <a:gradFill rotWithShape="0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Oval 26"/>
          <p:cNvSpPr>
            <a:spLocks noChangeArrowheads="1"/>
          </p:cNvSpPr>
          <p:nvPr/>
        </p:nvSpPr>
        <p:spPr bwMode="auto">
          <a:xfrm>
            <a:off x="6883400" y="4280123"/>
            <a:ext cx="493713" cy="4699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Oval 27"/>
          <p:cNvSpPr>
            <a:spLocks noChangeArrowheads="1"/>
          </p:cNvSpPr>
          <p:nvPr/>
        </p:nvSpPr>
        <p:spPr bwMode="auto">
          <a:xfrm>
            <a:off x="7731125" y="4280123"/>
            <a:ext cx="493713" cy="4699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7261225" y="1052736"/>
            <a:ext cx="4143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3600" b="1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kumimoji="1" lang="en-US" altLang="zh-CN" sz="2400" b="1">
              <a:solidFill>
                <a:srgbClr val="FFFF99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24" name="Text Box 29"/>
          <p:cNvSpPr txBox="1">
            <a:spLocks noChangeArrowheads="1"/>
          </p:cNvSpPr>
          <p:nvPr/>
        </p:nvSpPr>
        <p:spPr bwMode="auto">
          <a:xfrm>
            <a:off x="7332663" y="3435573"/>
            <a:ext cx="4143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3600" b="1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kumimoji="1" lang="en-US" altLang="zh-CN" sz="2400" b="1">
              <a:solidFill>
                <a:srgbClr val="FFFF99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25" name="Text Box 30"/>
          <p:cNvSpPr txBox="1">
            <a:spLocks noChangeArrowheads="1"/>
          </p:cNvSpPr>
          <p:nvPr/>
        </p:nvSpPr>
        <p:spPr bwMode="auto">
          <a:xfrm>
            <a:off x="8051800" y="1851248"/>
            <a:ext cx="388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3200" b="1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/</a:t>
            </a:r>
            <a:endParaRPr kumimoji="1" lang="en-US" altLang="zh-CN" sz="2400" b="1">
              <a:solidFill>
                <a:srgbClr val="FFFF99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6472238" y="1762348"/>
            <a:ext cx="4397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4000" b="1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+</a:t>
            </a:r>
            <a:endParaRPr kumimoji="1" lang="en-US" altLang="zh-CN" sz="3600" b="1">
              <a:solidFill>
                <a:srgbClr val="FFFF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6896100" y="2568798"/>
            <a:ext cx="4397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4000" b="1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*</a:t>
            </a:r>
            <a:endParaRPr kumimoji="1" lang="zh-CN" altLang="en-US" sz="3600" b="1">
              <a:solidFill>
                <a:srgbClr val="FFFF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8" name="Text Box 33"/>
          <p:cNvSpPr txBox="1">
            <a:spLocks noChangeArrowheads="1"/>
          </p:cNvSpPr>
          <p:nvPr/>
        </p:nvSpPr>
        <p:spPr bwMode="auto">
          <a:xfrm>
            <a:off x="6062663" y="2600548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3600" b="1" i="1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a</a:t>
            </a:r>
            <a:endParaRPr kumimoji="1" lang="en-US" altLang="zh-CN" sz="3600" b="1">
              <a:solidFill>
                <a:srgbClr val="FFFF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9" name="Text Box 34"/>
          <p:cNvSpPr txBox="1">
            <a:spLocks noChangeArrowheads="1"/>
          </p:cNvSpPr>
          <p:nvPr/>
        </p:nvSpPr>
        <p:spPr bwMode="auto">
          <a:xfrm>
            <a:off x="6515100" y="3406998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3600" b="1" i="1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b</a:t>
            </a:r>
            <a:endParaRPr kumimoji="1" lang="en-US" altLang="zh-CN" sz="3600" b="1">
              <a:solidFill>
                <a:srgbClr val="FFFF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0" name="Text Box 35"/>
          <p:cNvSpPr txBox="1">
            <a:spLocks noChangeArrowheads="1"/>
          </p:cNvSpPr>
          <p:nvPr/>
        </p:nvSpPr>
        <p:spPr bwMode="auto">
          <a:xfrm>
            <a:off x="6934200" y="4146773"/>
            <a:ext cx="387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3600" b="1" i="1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c</a:t>
            </a:r>
            <a:endParaRPr kumimoji="1" lang="en-US" altLang="zh-CN" sz="3600" b="1">
              <a:solidFill>
                <a:srgbClr val="FFFF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1" name="Text Box 36"/>
          <p:cNvSpPr txBox="1">
            <a:spLocks noChangeArrowheads="1"/>
          </p:cNvSpPr>
          <p:nvPr/>
        </p:nvSpPr>
        <p:spPr bwMode="auto">
          <a:xfrm>
            <a:off x="7716838" y="4175348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3600" b="1" i="1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d</a:t>
            </a:r>
            <a:endParaRPr kumimoji="1" lang="en-US" altLang="zh-CN" sz="3600" b="1">
              <a:solidFill>
                <a:srgbClr val="FFFF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7640638" y="2600548"/>
            <a:ext cx="387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3600" b="1" i="1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e</a:t>
            </a:r>
            <a:endParaRPr kumimoji="1" lang="en-US" altLang="zh-CN" sz="3600" b="1">
              <a:solidFill>
                <a:srgbClr val="FFFF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3" name="Text Box 38"/>
          <p:cNvSpPr txBox="1">
            <a:spLocks noChangeArrowheads="1"/>
          </p:cNvSpPr>
          <p:nvPr/>
        </p:nvSpPr>
        <p:spPr bwMode="auto">
          <a:xfrm>
            <a:off x="8537575" y="2627536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3600" b="1" i="1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f</a:t>
            </a:r>
            <a:endParaRPr kumimoji="1" lang="en-US" altLang="zh-CN" sz="3600" b="1">
              <a:solidFill>
                <a:srgbClr val="FFFF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4" name="Text Box 39"/>
          <p:cNvSpPr txBox="1">
            <a:spLocks noChangeArrowheads="1"/>
          </p:cNvSpPr>
          <p:nvPr/>
        </p:nvSpPr>
        <p:spPr bwMode="auto">
          <a:xfrm>
            <a:off x="325438" y="1052736"/>
            <a:ext cx="4335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  <a:ea typeface="宋体" charset="-122"/>
              </a:rPr>
              <a:t>二叉树遍历操作练习</a:t>
            </a:r>
          </a:p>
        </p:txBody>
      </p:sp>
      <p:sp>
        <p:nvSpPr>
          <p:cNvPr id="35" name="Text Box 40"/>
          <p:cNvSpPr txBox="1">
            <a:spLocks noChangeArrowheads="1"/>
          </p:cNvSpPr>
          <p:nvPr/>
        </p:nvSpPr>
        <p:spPr bwMode="auto">
          <a:xfrm>
            <a:off x="391085" y="4459474"/>
            <a:ext cx="27124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179388" algn="l"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79388" marR="0" lvl="1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C78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后序遍历结果：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51849" y="2239290"/>
            <a:ext cx="27516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800" b="1" kern="0" dirty="0">
                <a:solidFill>
                  <a:srgbClr val="003C78"/>
                </a:solidFill>
                <a:ea typeface="宋体" charset="-122"/>
              </a:rPr>
              <a:t>先</a:t>
            </a:r>
            <a:r>
              <a:rPr lang="zh-CN" altLang="en-US" sz="2800" b="1" kern="0" dirty="0" smtClean="0">
                <a:solidFill>
                  <a:srgbClr val="003C78"/>
                </a:solidFill>
                <a:ea typeface="宋体" charset="-122"/>
              </a:rPr>
              <a:t>序</a:t>
            </a:r>
            <a:r>
              <a:rPr lang="zh-CN" altLang="en-US" sz="2800" b="1" kern="0" dirty="0">
                <a:solidFill>
                  <a:srgbClr val="003C78"/>
                </a:solidFill>
                <a:ea typeface="宋体" charset="-122"/>
              </a:rPr>
              <a:t>遍历结果</a:t>
            </a:r>
            <a:r>
              <a:rPr lang="zh-CN" altLang="en-US" sz="2800" b="1" kern="0" dirty="0" smtClean="0">
                <a:solidFill>
                  <a:srgbClr val="003C78"/>
                </a:solidFill>
                <a:ea typeface="宋体" charset="-122"/>
              </a:rPr>
              <a:t>：</a:t>
            </a:r>
            <a:endParaRPr lang="en-US" altLang="zh-CN" sz="2800" b="1" kern="0" dirty="0">
              <a:solidFill>
                <a:srgbClr val="003C78"/>
              </a:solidFill>
              <a:ea typeface="宋体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001083" y="2219876"/>
            <a:ext cx="3006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9388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003C78"/>
                </a:solidFill>
                <a:ea typeface="宋体" charset="-122"/>
              </a:rPr>
              <a:t>- + a * b - c d / e f</a:t>
            </a:r>
          </a:p>
        </p:txBody>
      </p:sp>
      <p:sp>
        <p:nvSpPr>
          <p:cNvPr id="38" name="矩形 37"/>
          <p:cNvSpPr/>
          <p:nvPr/>
        </p:nvSpPr>
        <p:spPr>
          <a:xfrm>
            <a:off x="323528" y="3048857"/>
            <a:ext cx="28083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lvl="1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kern="0" dirty="0">
                <a:solidFill>
                  <a:srgbClr val="003C78"/>
                </a:solidFill>
                <a:ea typeface="宋体" charset="-122"/>
              </a:rPr>
              <a:t>中序遍历结果</a:t>
            </a:r>
            <a:r>
              <a:rPr lang="zh-CN" altLang="en-US" sz="2800" b="1" kern="0" dirty="0" smtClean="0">
                <a:solidFill>
                  <a:srgbClr val="003C78"/>
                </a:solidFill>
                <a:ea typeface="宋体" charset="-122"/>
              </a:rPr>
              <a:t>：</a:t>
            </a:r>
            <a:endParaRPr lang="en-US" altLang="zh-CN" sz="2800" b="1" kern="0" dirty="0">
              <a:solidFill>
                <a:srgbClr val="003C78"/>
              </a:solidFill>
              <a:ea typeface="宋体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771800" y="3052451"/>
            <a:ext cx="31549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lvl="1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003C78"/>
                </a:solidFill>
                <a:ea typeface="宋体" charset="-122"/>
              </a:rPr>
              <a:t>a + b * c - d - e / f</a:t>
            </a:r>
          </a:p>
        </p:txBody>
      </p:sp>
      <p:sp>
        <p:nvSpPr>
          <p:cNvPr id="40" name="矩形 39"/>
          <p:cNvSpPr/>
          <p:nvPr/>
        </p:nvSpPr>
        <p:spPr>
          <a:xfrm>
            <a:off x="3001083" y="4427270"/>
            <a:ext cx="3006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9388" lvl="1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003C78"/>
                </a:solidFill>
                <a:ea typeface="宋体" charset="-122"/>
              </a:rPr>
              <a:t>a b c d - * + e f / -</a:t>
            </a:r>
            <a:endParaRPr kumimoji="0" lang="zh-CN" altLang="en-US" sz="2800" b="1" kern="0" dirty="0">
              <a:solidFill>
                <a:srgbClr val="3333CC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399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9900" y="764704"/>
            <a:ext cx="7480300" cy="617537"/>
          </a:xfrm>
        </p:spPr>
        <p:txBody>
          <a:bodyPr/>
          <a:lstStyle/>
          <a:p>
            <a:pPr eaLnBrk="1" hangingPunct="1"/>
            <a:r>
              <a:rPr lang="zh-CN" altLang="en-US" sz="3600" dirty="0" smtClean="0"/>
              <a:t>遍历路线</a:t>
            </a:r>
          </a:p>
        </p:txBody>
      </p:sp>
      <p:sp>
        <p:nvSpPr>
          <p:cNvPr id="34820" name="Rectangle 9"/>
          <p:cNvSpPr>
            <a:spLocks noChangeArrowheads="1"/>
          </p:cNvSpPr>
          <p:nvPr/>
        </p:nvSpPr>
        <p:spPr bwMode="auto">
          <a:xfrm>
            <a:off x="538164" y="1646238"/>
            <a:ext cx="7019924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环绕二叉树半封闭式的外轮郭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</a:rPr>
              <a:t>线遍历路线</a:t>
            </a:r>
            <a:endParaRPr lang="zh-CN" altLang="en-US" sz="2800" b="1" dirty="0">
              <a:solidFill>
                <a:srgbClr val="000000"/>
              </a:solidFill>
              <a:latin typeface="宋体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起点在根的左上方</a:t>
            </a:r>
          </a:p>
          <a:p>
            <a:pPr marL="342900" indent="-342900">
              <a:lnSpc>
                <a:spcPct val="110000"/>
              </a:lnSpc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终点在根的右上方</a:t>
            </a:r>
            <a:r>
              <a:rPr lang="zh-CN" altLang="en-US" sz="2800" b="1" dirty="0">
                <a:solidFill>
                  <a:srgbClr val="000000"/>
                </a:solidFill>
              </a:rPr>
              <a:t> 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027613" y="2857500"/>
            <a:ext cx="2555875" cy="3281363"/>
            <a:chOff x="3055" y="1888"/>
            <a:chExt cx="1610" cy="2067"/>
          </a:xfrm>
        </p:grpSpPr>
        <p:sp>
          <p:nvSpPr>
            <p:cNvPr id="34832" name="Rectangle 11"/>
            <p:cNvSpPr>
              <a:spLocks noChangeArrowheads="1"/>
            </p:cNvSpPr>
            <p:nvPr/>
          </p:nvSpPr>
          <p:spPr bwMode="auto">
            <a:xfrm>
              <a:off x="3055" y="1888"/>
              <a:ext cx="621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dirty="0">
                  <a:solidFill>
                    <a:srgbClr val="000000"/>
                  </a:solidFill>
                  <a:latin typeface="宋体" pitchFamily="2" charset="-122"/>
                </a:rPr>
                <a:t>起点</a:t>
              </a:r>
            </a:p>
          </p:txBody>
        </p:sp>
        <p:grpSp>
          <p:nvGrpSpPr>
            <p:cNvPr id="34833" name="Group 12"/>
            <p:cNvGrpSpPr>
              <a:grpSpLocks/>
            </p:cNvGrpSpPr>
            <p:nvPr/>
          </p:nvGrpSpPr>
          <p:grpSpPr bwMode="auto">
            <a:xfrm>
              <a:off x="3110" y="2056"/>
              <a:ext cx="1424" cy="1899"/>
              <a:chOff x="3110" y="2056"/>
              <a:chExt cx="1424" cy="1899"/>
            </a:xfrm>
          </p:grpSpPr>
          <p:sp>
            <p:nvSpPr>
              <p:cNvPr id="34835" name="Oval 13"/>
              <p:cNvSpPr>
                <a:spLocks noChangeArrowheads="1"/>
              </p:cNvSpPr>
              <p:nvPr/>
            </p:nvSpPr>
            <p:spPr bwMode="auto">
              <a:xfrm>
                <a:off x="3222" y="2627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836" name="Oval 14"/>
              <p:cNvSpPr>
                <a:spLocks noChangeArrowheads="1"/>
              </p:cNvSpPr>
              <p:nvPr/>
            </p:nvSpPr>
            <p:spPr bwMode="auto">
              <a:xfrm>
                <a:off x="4198" y="2635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837" name="Oval 15"/>
              <p:cNvSpPr>
                <a:spLocks noChangeArrowheads="1"/>
              </p:cNvSpPr>
              <p:nvPr/>
            </p:nvSpPr>
            <p:spPr bwMode="auto">
              <a:xfrm>
                <a:off x="4046" y="3131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838" name="Oval 16"/>
              <p:cNvSpPr>
                <a:spLocks noChangeArrowheads="1"/>
              </p:cNvSpPr>
              <p:nvPr/>
            </p:nvSpPr>
            <p:spPr bwMode="auto">
              <a:xfrm>
                <a:off x="3750" y="3619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839" name="Oval 17"/>
              <p:cNvSpPr>
                <a:spLocks noChangeArrowheads="1"/>
              </p:cNvSpPr>
              <p:nvPr/>
            </p:nvSpPr>
            <p:spPr bwMode="auto">
              <a:xfrm>
                <a:off x="3462" y="3139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840" name="Oval 18"/>
              <p:cNvSpPr>
                <a:spLocks noChangeArrowheads="1"/>
              </p:cNvSpPr>
              <p:nvPr/>
            </p:nvSpPr>
            <p:spPr bwMode="auto">
              <a:xfrm>
                <a:off x="3110" y="3619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841" name="Line 19"/>
              <p:cNvSpPr>
                <a:spLocks noChangeShapeType="1"/>
              </p:cNvSpPr>
              <p:nvPr/>
            </p:nvSpPr>
            <p:spPr bwMode="auto">
              <a:xfrm>
                <a:off x="3510" y="2056"/>
                <a:ext cx="212" cy="21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842" name="Line 20"/>
              <p:cNvSpPr>
                <a:spLocks noChangeShapeType="1"/>
              </p:cNvSpPr>
              <p:nvPr/>
            </p:nvSpPr>
            <p:spPr bwMode="auto">
              <a:xfrm>
                <a:off x="3395" y="2962"/>
                <a:ext cx="120" cy="22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843" name="Line 21"/>
              <p:cNvSpPr>
                <a:spLocks noChangeShapeType="1"/>
              </p:cNvSpPr>
              <p:nvPr/>
            </p:nvSpPr>
            <p:spPr bwMode="auto">
              <a:xfrm>
                <a:off x="3776" y="3397"/>
                <a:ext cx="123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844" name="Line 22"/>
              <p:cNvSpPr>
                <a:spLocks noChangeShapeType="1"/>
              </p:cNvSpPr>
              <p:nvPr/>
            </p:nvSpPr>
            <p:spPr bwMode="auto">
              <a:xfrm flipV="1">
                <a:off x="3962" y="2056"/>
                <a:ext cx="211" cy="21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845" name="Freeform 23"/>
              <p:cNvSpPr>
                <a:spLocks/>
              </p:cNvSpPr>
              <p:nvPr/>
            </p:nvSpPr>
            <p:spPr bwMode="auto">
              <a:xfrm>
                <a:off x="3665" y="2271"/>
                <a:ext cx="58" cy="177"/>
              </a:xfrm>
              <a:custGeom>
                <a:avLst/>
                <a:gdLst>
                  <a:gd name="T0" fmla="*/ 58 w 58"/>
                  <a:gd name="T1" fmla="*/ 0 h 177"/>
                  <a:gd name="T2" fmla="*/ 37 w 58"/>
                  <a:gd name="T3" fmla="*/ 15 h 177"/>
                  <a:gd name="T4" fmla="*/ 22 w 58"/>
                  <a:gd name="T5" fmla="*/ 45 h 177"/>
                  <a:gd name="T6" fmla="*/ 7 w 58"/>
                  <a:gd name="T7" fmla="*/ 81 h 177"/>
                  <a:gd name="T8" fmla="*/ 4 w 58"/>
                  <a:gd name="T9" fmla="*/ 108 h 177"/>
                  <a:gd name="T10" fmla="*/ 1 w 58"/>
                  <a:gd name="T11" fmla="*/ 132 h 177"/>
                  <a:gd name="T12" fmla="*/ 10 w 58"/>
                  <a:gd name="T13" fmla="*/ 177 h 1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8"/>
                  <a:gd name="T22" fmla="*/ 0 h 177"/>
                  <a:gd name="T23" fmla="*/ 58 w 58"/>
                  <a:gd name="T24" fmla="*/ 177 h 17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8" h="177">
                    <a:moveTo>
                      <a:pt x="58" y="0"/>
                    </a:moveTo>
                    <a:cubicBezTo>
                      <a:pt x="50" y="4"/>
                      <a:pt x="43" y="8"/>
                      <a:pt x="37" y="15"/>
                    </a:cubicBezTo>
                    <a:cubicBezTo>
                      <a:pt x="31" y="22"/>
                      <a:pt x="27" y="34"/>
                      <a:pt x="22" y="45"/>
                    </a:cubicBezTo>
                    <a:cubicBezTo>
                      <a:pt x="17" y="56"/>
                      <a:pt x="10" y="71"/>
                      <a:pt x="7" y="81"/>
                    </a:cubicBezTo>
                    <a:cubicBezTo>
                      <a:pt x="4" y="91"/>
                      <a:pt x="5" y="100"/>
                      <a:pt x="4" y="108"/>
                    </a:cubicBezTo>
                    <a:cubicBezTo>
                      <a:pt x="3" y="116"/>
                      <a:pt x="0" y="121"/>
                      <a:pt x="1" y="132"/>
                    </a:cubicBezTo>
                    <a:cubicBezTo>
                      <a:pt x="2" y="143"/>
                      <a:pt x="8" y="168"/>
                      <a:pt x="10" y="177"/>
                    </a:cubicBezTo>
                  </a:path>
                </a:pathLst>
              </a:cu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846" name="Freeform 24"/>
              <p:cNvSpPr>
                <a:spLocks/>
              </p:cNvSpPr>
              <p:nvPr/>
            </p:nvSpPr>
            <p:spPr bwMode="auto">
              <a:xfrm>
                <a:off x="3780" y="2547"/>
                <a:ext cx="132" cy="18"/>
              </a:xfrm>
              <a:custGeom>
                <a:avLst/>
                <a:gdLst>
                  <a:gd name="T0" fmla="*/ 0 w 132"/>
                  <a:gd name="T1" fmla="*/ 3 h 18"/>
                  <a:gd name="T2" fmla="*/ 36 w 132"/>
                  <a:gd name="T3" fmla="*/ 12 h 18"/>
                  <a:gd name="T4" fmla="*/ 75 w 132"/>
                  <a:gd name="T5" fmla="*/ 18 h 18"/>
                  <a:gd name="T6" fmla="*/ 102 w 132"/>
                  <a:gd name="T7" fmla="*/ 12 h 18"/>
                  <a:gd name="T8" fmla="*/ 132 w 132"/>
                  <a:gd name="T9" fmla="*/ 0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18"/>
                  <a:gd name="T17" fmla="*/ 132 w 132"/>
                  <a:gd name="T18" fmla="*/ 18 h 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18">
                    <a:moveTo>
                      <a:pt x="0" y="3"/>
                    </a:moveTo>
                    <a:cubicBezTo>
                      <a:pt x="12" y="6"/>
                      <a:pt x="24" y="10"/>
                      <a:pt x="36" y="12"/>
                    </a:cubicBezTo>
                    <a:cubicBezTo>
                      <a:pt x="48" y="14"/>
                      <a:pt x="64" y="18"/>
                      <a:pt x="75" y="18"/>
                    </a:cubicBezTo>
                    <a:cubicBezTo>
                      <a:pt x="86" y="18"/>
                      <a:pt x="93" y="15"/>
                      <a:pt x="102" y="12"/>
                    </a:cubicBezTo>
                    <a:cubicBezTo>
                      <a:pt x="111" y="9"/>
                      <a:pt x="127" y="3"/>
                      <a:pt x="132" y="0"/>
                    </a:cubicBezTo>
                  </a:path>
                </a:pathLst>
              </a:cu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847" name="Freeform 25"/>
              <p:cNvSpPr>
                <a:spLocks/>
              </p:cNvSpPr>
              <p:nvPr/>
            </p:nvSpPr>
            <p:spPr bwMode="auto">
              <a:xfrm>
                <a:off x="3963" y="2277"/>
                <a:ext cx="49" cy="153"/>
              </a:xfrm>
              <a:custGeom>
                <a:avLst/>
                <a:gdLst>
                  <a:gd name="T0" fmla="*/ 0 w 49"/>
                  <a:gd name="T1" fmla="*/ 0 h 153"/>
                  <a:gd name="T2" fmla="*/ 15 w 49"/>
                  <a:gd name="T3" fmla="*/ 18 h 153"/>
                  <a:gd name="T4" fmla="*/ 39 w 49"/>
                  <a:gd name="T5" fmla="*/ 57 h 153"/>
                  <a:gd name="T6" fmla="*/ 42 w 49"/>
                  <a:gd name="T7" fmla="*/ 69 h 153"/>
                  <a:gd name="T8" fmla="*/ 48 w 49"/>
                  <a:gd name="T9" fmla="*/ 87 h 153"/>
                  <a:gd name="T10" fmla="*/ 48 w 49"/>
                  <a:gd name="T11" fmla="*/ 114 h 153"/>
                  <a:gd name="T12" fmla="*/ 42 w 49"/>
                  <a:gd name="T13" fmla="*/ 153 h 15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9"/>
                  <a:gd name="T22" fmla="*/ 0 h 153"/>
                  <a:gd name="T23" fmla="*/ 49 w 49"/>
                  <a:gd name="T24" fmla="*/ 153 h 15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9" h="153">
                    <a:moveTo>
                      <a:pt x="0" y="0"/>
                    </a:moveTo>
                    <a:cubicBezTo>
                      <a:pt x="5" y="5"/>
                      <a:pt x="9" y="9"/>
                      <a:pt x="15" y="18"/>
                    </a:cubicBezTo>
                    <a:cubicBezTo>
                      <a:pt x="21" y="27"/>
                      <a:pt x="35" y="49"/>
                      <a:pt x="39" y="57"/>
                    </a:cubicBezTo>
                    <a:cubicBezTo>
                      <a:pt x="43" y="65"/>
                      <a:pt x="41" y="64"/>
                      <a:pt x="42" y="69"/>
                    </a:cubicBezTo>
                    <a:cubicBezTo>
                      <a:pt x="43" y="74"/>
                      <a:pt x="47" y="80"/>
                      <a:pt x="48" y="87"/>
                    </a:cubicBezTo>
                    <a:cubicBezTo>
                      <a:pt x="49" y="94"/>
                      <a:pt x="49" y="103"/>
                      <a:pt x="48" y="114"/>
                    </a:cubicBezTo>
                    <a:cubicBezTo>
                      <a:pt x="47" y="125"/>
                      <a:pt x="43" y="145"/>
                      <a:pt x="42" y="153"/>
                    </a:cubicBezTo>
                  </a:path>
                </a:pathLst>
              </a:cu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848" name="Freeform 26"/>
              <p:cNvSpPr>
                <a:spLocks/>
              </p:cNvSpPr>
              <p:nvPr/>
            </p:nvSpPr>
            <p:spPr bwMode="auto">
              <a:xfrm>
                <a:off x="3444" y="2640"/>
                <a:ext cx="75" cy="48"/>
              </a:xfrm>
              <a:custGeom>
                <a:avLst/>
                <a:gdLst>
                  <a:gd name="T0" fmla="*/ 0 w 75"/>
                  <a:gd name="T1" fmla="*/ 0 h 48"/>
                  <a:gd name="T2" fmla="*/ 24 w 75"/>
                  <a:gd name="T3" fmla="*/ 6 h 48"/>
                  <a:gd name="T4" fmla="*/ 54 w 75"/>
                  <a:gd name="T5" fmla="*/ 24 h 48"/>
                  <a:gd name="T6" fmla="*/ 75 w 75"/>
                  <a:gd name="T7" fmla="*/ 48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"/>
                  <a:gd name="T13" fmla="*/ 0 h 48"/>
                  <a:gd name="T14" fmla="*/ 75 w 75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" h="48">
                    <a:moveTo>
                      <a:pt x="0" y="0"/>
                    </a:moveTo>
                    <a:cubicBezTo>
                      <a:pt x="7" y="1"/>
                      <a:pt x="15" y="2"/>
                      <a:pt x="24" y="6"/>
                    </a:cubicBezTo>
                    <a:cubicBezTo>
                      <a:pt x="33" y="10"/>
                      <a:pt x="46" y="17"/>
                      <a:pt x="54" y="24"/>
                    </a:cubicBezTo>
                    <a:cubicBezTo>
                      <a:pt x="62" y="31"/>
                      <a:pt x="71" y="43"/>
                      <a:pt x="75" y="48"/>
                    </a:cubicBezTo>
                  </a:path>
                </a:pathLst>
              </a:custGeom>
              <a:noFill/>
              <a:ln w="28575">
                <a:solidFill>
                  <a:srgbClr val="C6FEEE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849" name="Freeform 27"/>
              <p:cNvSpPr>
                <a:spLocks/>
              </p:cNvSpPr>
              <p:nvPr/>
            </p:nvSpPr>
            <p:spPr bwMode="auto">
              <a:xfrm>
                <a:off x="3531" y="2697"/>
                <a:ext cx="23" cy="66"/>
              </a:xfrm>
              <a:custGeom>
                <a:avLst/>
                <a:gdLst>
                  <a:gd name="T0" fmla="*/ 0 w 23"/>
                  <a:gd name="T1" fmla="*/ 0 h 66"/>
                  <a:gd name="T2" fmla="*/ 6 w 23"/>
                  <a:gd name="T3" fmla="*/ 24 h 66"/>
                  <a:gd name="T4" fmla="*/ 21 w 23"/>
                  <a:gd name="T5" fmla="*/ 48 h 66"/>
                  <a:gd name="T6" fmla="*/ 21 w 23"/>
                  <a:gd name="T7" fmla="*/ 66 h 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"/>
                  <a:gd name="T13" fmla="*/ 0 h 66"/>
                  <a:gd name="T14" fmla="*/ 23 w 23"/>
                  <a:gd name="T15" fmla="*/ 66 h 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" h="66">
                    <a:moveTo>
                      <a:pt x="0" y="0"/>
                    </a:moveTo>
                    <a:cubicBezTo>
                      <a:pt x="1" y="3"/>
                      <a:pt x="3" y="16"/>
                      <a:pt x="6" y="24"/>
                    </a:cubicBezTo>
                    <a:cubicBezTo>
                      <a:pt x="9" y="32"/>
                      <a:pt x="19" y="41"/>
                      <a:pt x="21" y="48"/>
                    </a:cubicBezTo>
                    <a:cubicBezTo>
                      <a:pt x="23" y="55"/>
                      <a:pt x="21" y="64"/>
                      <a:pt x="21" y="66"/>
                    </a:cubicBezTo>
                  </a:path>
                </a:pathLst>
              </a:custGeom>
              <a:noFill/>
              <a:ln w="28575">
                <a:solidFill>
                  <a:srgbClr val="C6FEEE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850" name="Line 28"/>
              <p:cNvSpPr>
                <a:spLocks noChangeShapeType="1"/>
              </p:cNvSpPr>
              <p:nvPr/>
            </p:nvSpPr>
            <p:spPr bwMode="auto">
              <a:xfrm flipH="1">
                <a:off x="3444" y="2440"/>
                <a:ext cx="232" cy="20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851" name="Line 29"/>
              <p:cNvSpPr>
                <a:spLocks noChangeShapeType="1"/>
              </p:cNvSpPr>
              <p:nvPr/>
            </p:nvSpPr>
            <p:spPr bwMode="auto">
              <a:xfrm flipH="1">
                <a:off x="3558" y="2551"/>
                <a:ext cx="218" cy="20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852" name="Freeform 30"/>
              <p:cNvSpPr>
                <a:spLocks/>
              </p:cNvSpPr>
              <p:nvPr/>
            </p:nvSpPr>
            <p:spPr bwMode="auto">
              <a:xfrm>
                <a:off x="3471" y="2901"/>
                <a:ext cx="48" cy="39"/>
              </a:xfrm>
              <a:custGeom>
                <a:avLst/>
                <a:gdLst>
                  <a:gd name="T0" fmla="*/ 48 w 48"/>
                  <a:gd name="T1" fmla="*/ 0 h 39"/>
                  <a:gd name="T2" fmla="*/ 33 w 48"/>
                  <a:gd name="T3" fmla="*/ 18 h 39"/>
                  <a:gd name="T4" fmla="*/ 18 w 48"/>
                  <a:gd name="T5" fmla="*/ 33 h 39"/>
                  <a:gd name="T6" fmla="*/ 0 w 48"/>
                  <a:gd name="T7" fmla="*/ 39 h 3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39"/>
                  <a:gd name="T14" fmla="*/ 48 w 48"/>
                  <a:gd name="T15" fmla="*/ 39 h 3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39">
                    <a:moveTo>
                      <a:pt x="48" y="0"/>
                    </a:moveTo>
                    <a:cubicBezTo>
                      <a:pt x="43" y="6"/>
                      <a:pt x="38" y="13"/>
                      <a:pt x="33" y="18"/>
                    </a:cubicBezTo>
                    <a:cubicBezTo>
                      <a:pt x="28" y="23"/>
                      <a:pt x="23" y="30"/>
                      <a:pt x="18" y="33"/>
                    </a:cubicBezTo>
                    <a:cubicBezTo>
                      <a:pt x="13" y="36"/>
                      <a:pt x="3" y="38"/>
                      <a:pt x="0" y="39"/>
                    </a:cubicBezTo>
                  </a:path>
                </a:pathLst>
              </a:custGeom>
              <a:noFill/>
              <a:ln w="28575">
                <a:solidFill>
                  <a:srgbClr val="C6FEEE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853" name="Freeform 31"/>
              <p:cNvSpPr>
                <a:spLocks/>
              </p:cNvSpPr>
              <p:nvPr/>
            </p:nvSpPr>
            <p:spPr bwMode="auto">
              <a:xfrm>
                <a:off x="3399" y="2949"/>
                <a:ext cx="63" cy="15"/>
              </a:xfrm>
              <a:custGeom>
                <a:avLst/>
                <a:gdLst>
                  <a:gd name="T0" fmla="*/ 0 w 63"/>
                  <a:gd name="T1" fmla="*/ 15 h 15"/>
                  <a:gd name="T2" fmla="*/ 24 w 63"/>
                  <a:gd name="T3" fmla="*/ 9 h 15"/>
                  <a:gd name="T4" fmla="*/ 45 w 63"/>
                  <a:gd name="T5" fmla="*/ 3 h 15"/>
                  <a:gd name="T6" fmla="*/ 63 w 63"/>
                  <a:gd name="T7" fmla="*/ 0 h 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15"/>
                  <a:gd name="T14" fmla="*/ 63 w 63"/>
                  <a:gd name="T15" fmla="*/ 15 h 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15">
                    <a:moveTo>
                      <a:pt x="0" y="15"/>
                    </a:moveTo>
                    <a:cubicBezTo>
                      <a:pt x="8" y="13"/>
                      <a:pt x="17" y="11"/>
                      <a:pt x="24" y="9"/>
                    </a:cubicBezTo>
                    <a:cubicBezTo>
                      <a:pt x="31" y="7"/>
                      <a:pt x="39" y="4"/>
                      <a:pt x="45" y="3"/>
                    </a:cubicBezTo>
                    <a:cubicBezTo>
                      <a:pt x="51" y="2"/>
                      <a:pt x="60" y="1"/>
                      <a:pt x="63" y="0"/>
                    </a:cubicBezTo>
                  </a:path>
                </a:pathLst>
              </a:custGeom>
              <a:noFill/>
              <a:ln w="28575">
                <a:solidFill>
                  <a:srgbClr val="C6FEEE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854" name="Freeform 32"/>
              <p:cNvSpPr>
                <a:spLocks/>
              </p:cNvSpPr>
              <p:nvPr/>
            </p:nvSpPr>
            <p:spPr bwMode="auto">
              <a:xfrm>
                <a:off x="3516" y="3155"/>
                <a:ext cx="51" cy="33"/>
              </a:xfrm>
              <a:custGeom>
                <a:avLst/>
                <a:gdLst>
                  <a:gd name="T0" fmla="*/ 51 w 51"/>
                  <a:gd name="T1" fmla="*/ 0 h 33"/>
                  <a:gd name="T2" fmla="*/ 30 w 51"/>
                  <a:gd name="T3" fmla="*/ 12 h 33"/>
                  <a:gd name="T4" fmla="*/ 0 w 51"/>
                  <a:gd name="T5" fmla="*/ 33 h 33"/>
                  <a:gd name="T6" fmla="*/ 0 60000 65536"/>
                  <a:gd name="T7" fmla="*/ 0 60000 65536"/>
                  <a:gd name="T8" fmla="*/ 0 60000 65536"/>
                  <a:gd name="T9" fmla="*/ 0 w 51"/>
                  <a:gd name="T10" fmla="*/ 0 h 33"/>
                  <a:gd name="T11" fmla="*/ 51 w 51"/>
                  <a:gd name="T12" fmla="*/ 33 h 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1" h="33">
                    <a:moveTo>
                      <a:pt x="51" y="0"/>
                    </a:moveTo>
                    <a:cubicBezTo>
                      <a:pt x="44" y="4"/>
                      <a:pt x="38" y="7"/>
                      <a:pt x="30" y="12"/>
                    </a:cubicBezTo>
                    <a:cubicBezTo>
                      <a:pt x="22" y="17"/>
                      <a:pt x="6" y="29"/>
                      <a:pt x="0" y="33"/>
                    </a:cubicBezTo>
                  </a:path>
                </a:pathLst>
              </a:custGeom>
              <a:noFill/>
              <a:ln w="28575">
                <a:solidFill>
                  <a:srgbClr val="C6FEEE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855" name="Freeform 33"/>
              <p:cNvSpPr>
                <a:spLocks/>
              </p:cNvSpPr>
              <p:nvPr/>
            </p:nvSpPr>
            <p:spPr bwMode="auto">
              <a:xfrm>
                <a:off x="3579" y="3142"/>
                <a:ext cx="66" cy="3"/>
              </a:xfrm>
              <a:custGeom>
                <a:avLst/>
                <a:gdLst>
                  <a:gd name="T0" fmla="*/ 66 w 66"/>
                  <a:gd name="T1" fmla="*/ 0 h 3"/>
                  <a:gd name="T2" fmla="*/ 45 w 66"/>
                  <a:gd name="T3" fmla="*/ 0 h 3"/>
                  <a:gd name="T4" fmla="*/ 21 w 66"/>
                  <a:gd name="T5" fmla="*/ 3 h 3"/>
                  <a:gd name="T6" fmla="*/ 0 w 66"/>
                  <a:gd name="T7" fmla="*/ 3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6"/>
                  <a:gd name="T13" fmla="*/ 0 h 3"/>
                  <a:gd name="T14" fmla="*/ 66 w 66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6" h="3">
                    <a:moveTo>
                      <a:pt x="66" y="0"/>
                    </a:moveTo>
                    <a:cubicBezTo>
                      <a:pt x="59" y="0"/>
                      <a:pt x="52" y="0"/>
                      <a:pt x="45" y="0"/>
                    </a:cubicBezTo>
                    <a:cubicBezTo>
                      <a:pt x="38" y="0"/>
                      <a:pt x="28" y="3"/>
                      <a:pt x="21" y="3"/>
                    </a:cubicBezTo>
                    <a:cubicBezTo>
                      <a:pt x="14" y="3"/>
                      <a:pt x="4" y="3"/>
                      <a:pt x="0" y="3"/>
                    </a:cubicBezTo>
                  </a:path>
                </a:pathLst>
              </a:custGeom>
              <a:noFill/>
              <a:ln w="28575">
                <a:solidFill>
                  <a:srgbClr val="C6FEEE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856" name="Line 34"/>
              <p:cNvSpPr>
                <a:spLocks noChangeShapeType="1"/>
              </p:cNvSpPr>
              <p:nvPr/>
            </p:nvSpPr>
            <p:spPr bwMode="auto">
              <a:xfrm>
                <a:off x="3520" y="2904"/>
                <a:ext cx="126" cy="23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857" name="Freeform 35"/>
              <p:cNvSpPr>
                <a:spLocks/>
              </p:cNvSpPr>
              <p:nvPr/>
            </p:nvSpPr>
            <p:spPr bwMode="auto">
              <a:xfrm>
                <a:off x="4242" y="2643"/>
                <a:ext cx="84" cy="42"/>
              </a:xfrm>
              <a:custGeom>
                <a:avLst/>
                <a:gdLst>
                  <a:gd name="T0" fmla="*/ 130 w 78"/>
                  <a:gd name="T1" fmla="*/ 0 h 33"/>
                  <a:gd name="T2" fmla="*/ 86 w 78"/>
                  <a:gd name="T3" fmla="*/ 47 h 33"/>
                  <a:gd name="T4" fmla="*/ 50 w 78"/>
                  <a:gd name="T5" fmla="*/ 97 h 33"/>
                  <a:gd name="T6" fmla="*/ 0 w 78"/>
                  <a:gd name="T7" fmla="*/ 174 h 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"/>
                  <a:gd name="T13" fmla="*/ 0 h 33"/>
                  <a:gd name="T14" fmla="*/ 78 w 78"/>
                  <a:gd name="T15" fmla="*/ 33 h 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" h="33">
                    <a:moveTo>
                      <a:pt x="78" y="0"/>
                    </a:moveTo>
                    <a:cubicBezTo>
                      <a:pt x="68" y="3"/>
                      <a:pt x="59" y="6"/>
                      <a:pt x="51" y="9"/>
                    </a:cubicBezTo>
                    <a:cubicBezTo>
                      <a:pt x="43" y="12"/>
                      <a:pt x="38" y="14"/>
                      <a:pt x="30" y="18"/>
                    </a:cubicBezTo>
                    <a:cubicBezTo>
                      <a:pt x="22" y="22"/>
                      <a:pt x="6" y="29"/>
                      <a:pt x="0" y="33"/>
                    </a:cubicBezTo>
                  </a:path>
                </a:pathLst>
              </a:custGeom>
              <a:noFill/>
              <a:ln w="28575">
                <a:solidFill>
                  <a:srgbClr val="C6FEEE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858" name="Line 36"/>
              <p:cNvSpPr>
                <a:spLocks noChangeShapeType="1"/>
              </p:cNvSpPr>
              <p:nvPr/>
            </p:nvSpPr>
            <p:spPr bwMode="auto">
              <a:xfrm>
                <a:off x="3998" y="2421"/>
                <a:ext cx="328" cy="21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859" name="Freeform 37"/>
              <p:cNvSpPr>
                <a:spLocks/>
              </p:cNvSpPr>
              <p:nvPr/>
            </p:nvSpPr>
            <p:spPr bwMode="auto">
              <a:xfrm>
                <a:off x="4203" y="2691"/>
                <a:ext cx="33" cy="72"/>
              </a:xfrm>
              <a:custGeom>
                <a:avLst/>
                <a:gdLst>
                  <a:gd name="T0" fmla="*/ 33 w 33"/>
                  <a:gd name="T1" fmla="*/ 0 h 72"/>
                  <a:gd name="T2" fmla="*/ 21 w 33"/>
                  <a:gd name="T3" fmla="*/ 15 h 72"/>
                  <a:gd name="T4" fmla="*/ 6 w 33"/>
                  <a:gd name="T5" fmla="*/ 36 h 72"/>
                  <a:gd name="T6" fmla="*/ 0 w 33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3"/>
                  <a:gd name="T13" fmla="*/ 0 h 72"/>
                  <a:gd name="T14" fmla="*/ 33 w 33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3" h="72">
                    <a:moveTo>
                      <a:pt x="33" y="0"/>
                    </a:moveTo>
                    <a:cubicBezTo>
                      <a:pt x="29" y="4"/>
                      <a:pt x="25" y="9"/>
                      <a:pt x="21" y="15"/>
                    </a:cubicBezTo>
                    <a:cubicBezTo>
                      <a:pt x="17" y="21"/>
                      <a:pt x="9" y="27"/>
                      <a:pt x="6" y="36"/>
                    </a:cubicBezTo>
                    <a:cubicBezTo>
                      <a:pt x="3" y="45"/>
                      <a:pt x="1" y="65"/>
                      <a:pt x="0" y="72"/>
                    </a:cubicBezTo>
                  </a:path>
                </a:pathLst>
              </a:custGeom>
              <a:noFill/>
              <a:ln w="28575">
                <a:solidFill>
                  <a:srgbClr val="C6FEEE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860" name="Line 38"/>
              <p:cNvSpPr>
                <a:spLocks noChangeShapeType="1"/>
              </p:cNvSpPr>
              <p:nvPr/>
            </p:nvSpPr>
            <p:spPr bwMode="auto">
              <a:xfrm>
                <a:off x="3912" y="2545"/>
                <a:ext cx="294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861" name="Freeform 39"/>
              <p:cNvSpPr>
                <a:spLocks/>
              </p:cNvSpPr>
              <p:nvPr/>
            </p:nvSpPr>
            <p:spPr bwMode="auto">
              <a:xfrm>
                <a:off x="4251" y="2922"/>
                <a:ext cx="78" cy="39"/>
              </a:xfrm>
              <a:custGeom>
                <a:avLst/>
                <a:gdLst>
                  <a:gd name="T0" fmla="*/ 0 w 78"/>
                  <a:gd name="T1" fmla="*/ 0 h 39"/>
                  <a:gd name="T2" fmla="*/ 24 w 78"/>
                  <a:gd name="T3" fmla="*/ 24 h 39"/>
                  <a:gd name="T4" fmla="*/ 45 w 78"/>
                  <a:gd name="T5" fmla="*/ 30 h 39"/>
                  <a:gd name="T6" fmla="*/ 78 w 78"/>
                  <a:gd name="T7" fmla="*/ 39 h 3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"/>
                  <a:gd name="T13" fmla="*/ 0 h 39"/>
                  <a:gd name="T14" fmla="*/ 78 w 78"/>
                  <a:gd name="T15" fmla="*/ 39 h 3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" h="39">
                    <a:moveTo>
                      <a:pt x="0" y="0"/>
                    </a:moveTo>
                    <a:cubicBezTo>
                      <a:pt x="8" y="9"/>
                      <a:pt x="17" y="19"/>
                      <a:pt x="24" y="24"/>
                    </a:cubicBezTo>
                    <a:cubicBezTo>
                      <a:pt x="31" y="29"/>
                      <a:pt x="36" y="28"/>
                      <a:pt x="45" y="30"/>
                    </a:cubicBezTo>
                    <a:cubicBezTo>
                      <a:pt x="54" y="32"/>
                      <a:pt x="73" y="38"/>
                      <a:pt x="78" y="39"/>
                    </a:cubicBezTo>
                  </a:path>
                </a:pathLst>
              </a:custGeom>
              <a:noFill/>
              <a:ln w="28575">
                <a:solidFill>
                  <a:srgbClr val="C6FEEE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862" name="Freeform 40"/>
              <p:cNvSpPr>
                <a:spLocks/>
              </p:cNvSpPr>
              <p:nvPr/>
            </p:nvSpPr>
            <p:spPr bwMode="auto">
              <a:xfrm>
                <a:off x="4338" y="2964"/>
                <a:ext cx="69" cy="9"/>
              </a:xfrm>
              <a:custGeom>
                <a:avLst/>
                <a:gdLst>
                  <a:gd name="T0" fmla="*/ 0 w 69"/>
                  <a:gd name="T1" fmla="*/ 3 h 9"/>
                  <a:gd name="T2" fmla="*/ 30 w 69"/>
                  <a:gd name="T3" fmla="*/ 9 h 9"/>
                  <a:gd name="T4" fmla="*/ 69 w 69"/>
                  <a:gd name="T5" fmla="*/ 0 h 9"/>
                  <a:gd name="T6" fmla="*/ 0 60000 65536"/>
                  <a:gd name="T7" fmla="*/ 0 60000 65536"/>
                  <a:gd name="T8" fmla="*/ 0 60000 65536"/>
                  <a:gd name="T9" fmla="*/ 0 w 69"/>
                  <a:gd name="T10" fmla="*/ 0 h 9"/>
                  <a:gd name="T11" fmla="*/ 69 w 69"/>
                  <a:gd name="T12" fmla="*/ 9 h 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9" h="9">
                    <a:moveTo>
                      <a:pt x="0" y="3"/>
                    </a:moveTo>
                    <a:cubicBezTo>
                      <a:pt x="10" y="5"/>
                      <a:pt x="19" y="9"/>
                      <a:pt x="30" y="9"/>
                    </a:cubicBezTo>
                    <a:cubicBezTo>
                      <a:pt x="41" y="9"/>
                      <a:pt x="61" y="2"/>
                      <a:pt x="69" y="0"/>
                    </a:cubicBezTo>
                  </a:path>
                </a:pathLst>
              </a:custGeom>
              <a:noFill/>
              <a:ln w="28575">
                <a:solidFill>
                  <a:srgbClr val="C6FEEE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863" name="Freeform 41"/>
              <p:cNvSpPr>
                <a:spLocks/>
              </p:cNvSpPr>
              <p:nvPr/>
            </p:nvSpPr>
            <p:spPr bwMode="auto">
              <a:xfrm>
                <a:off x="4173" y="3133"/>
                <a:ext cx="90" cy="9"/>
              </a:xfrm>
              <a:custGeom>
                <a:avLst/>
                <a:gdLst>
                  <a:gd name="T0" fmla="*/ 0 w 90"/>
                  <a:gd name="T1" fmla="*/ 9 h 9"/>
                  <a:gd name="T2" fmla="*/ 27 w 90"/>
                  <a:gd name="T3" fmla="*/ 3 h 9"/>
                  <a:gd name="T4" fmla="*/ 45 w 90"/>
                  <a:gd name="T5" fmla="*/ 0 h 9"/>
                  <a:gd name="T6" fmla="*/ 90 w 90"/>
                  <a:gd name="T7" fmla="*/ 3 h 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9"/>
                  <a:gd name="T14" fmla="*/ 90 w 90"/>
                  <a:gd name="T15" fmla="*/ 9 h 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9">
                    <a:moveTo>
                      <a:pt x="0" y="9"/>
                    </a:moveTo>
                    <a:cubicBezTo>
                      <a:pt x="4" y="8"/>
                      <a:pt x="20" y="4"/>
                      <a:pt x="27" y="3"/>
                    </a:cubicBezTo>
                    <a:cubicBezTo>
                      <a:pt x="34" y="2"/>
                      <a:pt x="35" y="0"/>
                      <a:pt x="45" y="0"/>
                    </a:cubicBezTo>
                    <a:cubicBezTo>
                      <a:pt x="55" y="0"/>
                      <a:pt x="81" y="3"/>
                      <a:pt x="90" y="3"/>
                    </a:cubicBezTo>
                  </a:path>
                </a:pathLst>
              </a:custGeom>
              <a:noFill/>
              <a:ln w="28575">
                <a:solidFill>
                  <a:srgbClr val="C6FEEE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864" name="Line 42"/>
              <p:cNvSpPr>
                <a:spLocks noChangeShapeType="1"/>
              </p:cNvSpPr>
              <p:nvPr/>
            </p:nvSpPr>
            <p:spPr bwMode="auto">
              <a:xfrm flipH="1">
                <a:off x="4173" y="2925"/>
                <a:ext cx="77" cy="21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865" name="Freeform 43"/>
              <p:cNvSpPr>
                <a:spLocks/>
              </p:cNvSpPr>
              <p:nvPr/>
            </p:nvSpPr>
            <p:spPr bwMode="auto">
              <a:xfrm>
                <a:off x="4272" y="3144"/>
                <a:ext cx="63" cy="36"/>
              </a:xfrm>
              <a:custGeom>
                <a:avLst/>
                <a:gdLst>
                  <a:gd name="T0" fmla="*/ 0 w 63"/>
                  <a:gd name="T1" fmla="*/ 0 h 36"/>
                  <a:gd name="T2" fmla="*/ 24 w 63"/>
                  <a:gd name="T3" fmla="*/ 6 h 36"/>
                  <a:gd name="T4" fmla="*/ 45 w 63"/>
                  <a:gd name="T5" fmla="*/ 21 h 36"/>
                  <a:gd name="T6" fmla="*/ 63 w 63"/>
                  <a:gd name="T7" fmla="*/ 36 h 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36"/>
                  <a:gd name="T14" fmla="*/ 63 w 63"/>
                  <a:gd name="T15" fmla="*/ 36 h 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36">
                    <a:moveTo>
                      <a:pt x="0" y="0"/>
                    </a:moveTo>
                    <a:cubicBezTo>
                      <a:pt x="8" y="1"/>
                      <a:pt x="17" y="3"/>
                      <a:pt x="24" y="6"/>
                    </a:cubicBezTo>
                    <a:cubicBezTo>
                      <a:pt x="31" y="9"/>
                      <a:pt x="39" y="16"/>
                      <a:pt x="45" y="21"/>
                    </a:cubicBezTo>
                    <a:cubicBezTo>
                      <a:pt x="51" y="26"/>
                      <a:pt x="60" y="34"/>
                      <a:pt x="63" y="36"/>
                    </a:cubicBezTo>
                  </a:path>
                </a:pathLst>
              </a:custGeom>
              <a:noFill/>
              <a:ln w="28575">
                <a:solidFill>
                  <a:srgbClr val="C6FEEE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866" name="Line 44"/>
              <p:cNvSpPr>
                <a:spLocks noChangeShapeType="1"/>
              </p:cNvSpPr>
              <p:nvPr/>
            </p:nvSpPr>
            <p:spPr bwMode="auto">
              <a:xfrm flipH="1">
                <a:off x="4334" y="2965"/>
                <a:ext cx="77" cy="21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867" name="Freeform 45"/>
              <p:cNvSpPr>
                <a:spLocks/>
              </p:cNvSpPr>
              <p:nvPr/>
            </p:nvSpPr>
            <p:spPr bwMode="auto">
              <a:xfrm>
                <a:off x="3309" y="3621"/>
                <a:ext cx="60" cy="21"/>
              </a:xfrm>
              <a:custGeom>
                <a:avLst/>
                <a:gdLst>
                  <a:gd name="T0" fmla="*/ 0 w 60"/>
                  <a:gd name="T1" fmla="*/ 0 h 21"/>
                  <a:gd name="T2" fmla="*/ 21 w 60"/>
                  <a:gd name="T3" fmla="*/ 6 h 21"/>
                  <a:gd name="T4" fmla="*/ 60 w 60"/>
                  <a:gd name="T5" fmla="*/ 21 h 21"/>
                  <a:gd name="T6" fmla="*/ 0 60000 65536"/>
                  <a:gd name="T7" fmla="*/ 0 60000 65536"/>
                  <a:gd name="T8" fmla="*/ 0 60000 65536"/>
                  <a:gd name="T9" fmla="*/ 0 w 60"/>
                  <a:gd name="T10" fmla="*/ 0 h 21"/>
                  <a:gd name="T11" fmla="*/ 60 w 60"/>
                  <a:gd name="T12" fmla="*/ 21 h 2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0" h="21">
                    <a:moveTo>
                      <a:pt x="0" y="0"/>
                    </a:moveTo>
                    <a:cubicBezTo>
                      <a:pt x="7" y="1"/>
                      <a:pt x="11" y="3"/>
                      <a:pt x="21" y="6"/>
                    </a:cubicBezTo>
                    <a:cubicBezTo>
                      <a:pt x="31" y="9"/>
                      <a:pt x="52" y="18"/>
                      <a:pt x="60" y="21"/>
                    </a:cubicBezTo>
                  </a:path>
                </a:pathLst>
              </a:custGeom>
              <a:noFill/>
              <a:ln w="28575">
                <a:solidFill>
                  <a:srgbClr val="C6FEEE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868" name="Freeform 46"/>
              <p:cNvSpPr>
                <a:spLocks/>
              </p:cNvSpPr>
              <p:nvPr/>
            </p:nvSpPr>
            <p:spPr bwMode="auto">
              <a:xfrm>
                <a:off x="3378" y="3647"/>
                <a:ext cx="45" cy="45"/>
              </a:xfrm>
              <a:custGeom>
                <a:avLst/>
                <a:gdLst>
                  <a:gd name="T0" fmla="*/ 0 w 45"/>
                  <a:gd name="T1" fmla="*/ 0 h 45"/>
                  <a:gd name="T2" fmla="*/ 18 w 45"/>
                  <a:gd name="T3" fmla="*/ 18 h 45"/>
                  <a:gd name="T4" fmla="*/ 45 w 45"/>
                  <a:gd name="T5" fmla="*/ 45 h 45"/>
                  <a:gd name="T6" fmla="*/ 0 60000 65536"/>
                  <a:gd name="T7" fmla="*/ 0 60000 65536"/>
                  <a:gd name="T8" fmla="*/ 0 60000 65536"/>
                  <a:gd name="T9" fmla="*/ 0 w 45"/>
                  <a:gd name="T10" fmla="*/ 0 h 45"/>
                  <a:gd name="T11" fmla="*/ 45 w 45"/>
                  <a:gd name="T12" fmla="*/ 45 h 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" h="45">
                    <a:moveTo>
                      <a:pt x="0" y="0"/>
                    </a:moveTo>
                    <a:cubicBezTo>
                      <a:pt x="4" y="3"/>
                      <a:pt x="11" y="11"/>
                      <a:pt x="18" y="18"/>
                    </a:cubicBezTo>
                    <a:cubicBezTo>
                      <a:pt x="25" y="25"/>
                      <a:pt x="41" y="41"/>
                      <a:pt x="45" y="45"/>
                    </a:cubicBezTo>
                  </a:path>
                </a:pathLst>
              </a:custGeom>
              <a:noFill/>
              <a:ln w="28575">
                <a:solidFill>
                  <a:srgbClr val="C6FEEE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869" name="Freeform 47"/>
              <p:cNvSpPr>
                <a:spLocks/>
              </p:cNvSpPr>
              <p:nvPr/>
            </p:nvSpPr>
            <p:spPr bwMode="auto">
              <a:xfrm>
                <a:off x="3783" y="3648"/>
                <a:ext cx="46" cy="39"/>
              </a:xfrm>
              <a:custGeom>
                <a:avLst/>
                <a:gdLst>
                  <a:gd name="T0" fmla="*/ 31 w 49"/>
                  <a:gd name="T1" fmla="*/ 2 h 48"/>
                  <a:gd name="T2" fmla="*/ 29 w 49"/>
                  <a:gd name="T3" fmla="*/ 2 h 48"/>
                  <a:gd name="T4" fmla="*/ 17 w 49"/>
                  <a:gd name="T5" fmla="*/ 5 h 48"/>
                  <a:gd name="T6" fmla="*/ 0 w 49"/>
                  <a:gd name="T7" fmla="*/ 1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9"/>
                  <a:gd name="T13" fmla="*/ 0 h 48"/>
                  <a:gd name="T14" fmla="*/ 49 w 49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9" h="48">
                    <a:moveTo>
                      <a:pt x="48" y="3"/>
                    </a:moveTo>
                    <a:cubicBezTo>
                      <a:pt x="48" y="3"/>
                      <a:pt x="49" y="0"/>
                      <a:pt x="45" y="3"/>
                    </a:cubicBezTo>
                    <a:cubicBezTo>
                      <a:pt x="41" y="6"/>
                      <a:pt x="31" y="14"/>
                      <a:pt x="24" y="21"/>
                    </a:cubicBezTo>
                    <a:cubicBezTo>
                      <a:pt x="17" y="28"/>
                      <a:pt x="5" y="43"/>
                      <a:pt x="0" y="48"/>
                    </a:cubicBezTo>
                  </a:path>
                </a:pathLst>
              </a:custGeom>
              <a:noFill/>
              <a:ln w="28575">
                <a:solidFill>
                  <a:srgbClr val="C6FEEE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870" name="Freeform 48"/>
              <p:cNvSpPr>
                <a:spLocks/>
              </p:cNvSpPr>
              <p:nvPr/>
            </p:nvSpPr>
            <p:spPr bwMode="auto">
              <a:xfrm>
                <a:off x="3846" y="3615"/>
                <a:ext cx="48" cy="27"/>
              </a:xfrm>
              <a:custGeom>
                <a:avLst/>
                <a:gdLst>
                  <a:gd name="T0" fmla="*/ 0 w 54"/>
                  <a:gd name="T1" fmla="*/ 304 h 18"/>
                  <a:gd name="T2" fmla="*/ 10 w 54"/>
                  <a:gd name="T3" fmla="*/ 203 h 18"/>
                  <a:gd name="T4" fmla="*/ 24 w 54"/>
                  <a:gd name="T5" fmla="*/ 0 h 18"/>
                  <a:gd name="T6" fmla="*/ 0 60000 65536"/>
                  <a:gd name="T7" fmla="*/ 0 60000 65536"/>
                  <a:gd name="T8" fmla="*/ 0 60000 65536"/>
                  <a:gd name="T9" fmla="*/ 0 w 54"/>
                  <a:gd name="T10" fmla="*/ 0 h 18"/>
                  <a:gd name="T11" fmla="*/ 54 w 54"/>
                  <a:gd name="T12" fmla="*/ 18 h 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4" h="18">
                    <a:moveTo>
                      <a:pt x="0" y="18"/>
                    </a:moveTo>
                    <a:cubicBezTo>
                      <a:pt x="7" y="16"/>
                      <a:pt x="12" y="15"/>
                      <a:pt x="21" y="12"/>
                    </a:cubicBezTo>
                    <a:cubicBezTo>
                      <a:pt x="30" y="9"/>
                      <a:pt x="47" y="2"/>
                      <a:pt x="54" y="0"/>
                    </a:cubicBezTo>
                  </a:path>
                </a:pathLst>
              </a:custGeom>
              <a:noFill/>
              <a:ln w="28575">
                <a:solidFill>
                  <a:srgbClr val="C6FEEE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871" name="Freeform 49"/>
              <p:cNvSpPr>
                <a:spLocks/>
              </p:cNvSpPr>
              <p:nvPr/>
            </p:nvSpPr>
            <p:spPr bwMode="auto">
              <a:xfrm>
                <a:off x="3492" y="3393"/>
                <a:ext cx="36" cy="47"/>
              </a:xfrm>
              <a:custGeom>
                <a:avLst/>
                <a:gdLst>
                  <a:gd name="T0" fmla="*/ 0 w 33"/>
                  <a:gd name="T1" fmla="*/ 0 h 47"/>
                  <a:gd name="T2" fmla="*/ 23 w 33"/>
                  <a:gd name="T3" fmla="*/ 27 h 47"/>
                  <a:gd name="T4" fmla="*/ 61 w 33"/>
                  <a:gd name="T5" fmla="*/ 47 h 47"/>
                  <a:gd name="T6" fmla="*/ 0 60000 65536"/>
                  <a:gd name="T7" fmla="*/ 0 60000 65536"/>
                  <a:gd name="T8" fmla="*/ 0 60000 65536"/>
                  <a:gd name="T9" fmla="*/ 0 w 33"/>
                  <a:gd name="T10" fmla="*/ 0 h 47"/>
                  <a:gd name="T11" fmla="*/ 33 w 33"/>
                  <a:gd name="T12" fmla="*/ 47 h 4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" h="47">
                    <a:moveTo>
                      <a:pt x="0" y="0"/>
                    </a:moveTo>
                    <a:cubicBezTo>
                      <a:pt x="3" y="5"/>
                      <a:pt x="8" y="19"/>
                      <a:pt x="13" y="27"/>
                    </a:cubicBezTo>
                    <a:cubicBezTo>
                      <a:pt x="18" y="35"/>
                      <a:pt x="30" y="44"/>
                      <a:pt x="33" y="47"/>
                    </a:cubicBezTo>
                  </a:path>
                </a:pathLst>
              </a:custGeom>
              <a:noFill/>
              <a:ln w="28575">
                <a:solidFill>
                  <a:srgbClr val="C6FEEE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872" name="Line 50"/>
              <p:cNvSpPr>
                <a:spLocks noChangeShapeType="1"/>
              </p:cNvSpPr>
              <p:nvPr/>
            </p:nvSpPr>
            <p:spPr bwMode="auto">
              <a:xfrm flipH="1">
                <a:off x="3306" y="3397"/>
                <a:ext cx="178" cy="2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873" name="Freeform 51"/>
              <p:cNvSpPr>
                <a:spLocks/>
              </p:cNvSpPr>
              <p:nvPr/>
            </p:nvSpPr>
            <p:spPr bwMode="auto">
              <a:xfrm>
                <a:off x="3540" y="3444"/>
                <a:ext cx="63" cy="27"/>
              </a:xfrm>
              <a:custGeom>
                <a:avLst/>
                <a:gdLst>
                  <a:gd name="T0" fmla="*/ 0 w 63"/>
                  <a:gd name="T1" fmla="*/ 0 h 27"/>
                  <a:gd name="T2" fmla="*/ 21 w 63"/>
                  <a:gd name="T3" fmla="*/ 15 h 27"/>
                  <a:gd name="T4" fmla="*/ 42 w 63"/>
                  <a:gd name="T5" fmla="*/ 21 h 27"/>
                  <a:gd name="T6" fmla="*/ 63 w 63"/>
                  <a:gd name="T7" fmla="*/ 27 h 2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27"/>
                  <a:gd name="T14" fmla="*/ 63 w 63"/>
                  <a:gd name="T15" fmla="*/ 27 h 2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27">
                    <a:moveTo>
                      <a:pt x="0" y="0"/>
                    </a:moveTo>
                    <a:cubicBezTo>
                      <a:pt x="7" y="6"/>
                      <a:pt x="14" y="12"/>
                      <a:pt x="21" y="15"/>
                    </a:cubicBezTo>
                    <a:cubicBezTo>
                      <a:pt x="28" y="18"/>
                      <a:pt x="35" y="19"/>
                      <a:pt x="42" y="21"/>
                    </a:cubicBezTo>
                    <a:cubicBezTo>
                      <a:pt x="49" y="23"/>
                      <a:pt x="59" y="26"/>
                      <a:pt x="63" y="27"/>
                    </a:cubicBezTo>
                  </a:path>
                </a:pathLst>
              </a:custGeom>
              <a:noFill/>
              <a:ln w="28575">
                <a:solidFill>
                  <a:srgbClr val="C6FEEE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874" name="Line 52"/>
              <p:cNvSpPr>
                <a:spLocks noChangeShapeType="1"/>
              </p:cNvSpPr>
              <p:nvPr/>
            </p:nvSpPr>
            <p:spPr bwMode="auto">
              <a:xfrm flipH="1">
                <a:off x="3424" y="3470"/>
                <a:ext cx="175" cy="2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875" name="Freeform 53"/>
              <p:cNvSpPr>
                <a:spLocks/>
              </p:cNvSpPr>
              <p:nvPr/>
            </p:nvSpPr>
            <p:spPr bwMode="auto">
              <a:xfrm>
                <a:off x="3738" y="3393"/>
                <a:ext cx="36" cy="45"/>
              </a:xfrm>
              <a:custGeom>
                <a:avLst/>
                <a:gdLst>
                  <a:gd name="T0" fmla="*/ 36 w 36"/>
                  <a:gd name="T1" fmla="*/ 0 h 45"/>
                  <a:gd name="T2" fmla="*/ 21 w 36"/>
                  <a:gd name="T3" fmla="*/ 21 h 45"/>
                  <a:gd name="T4" fmla="*/ 0 w 36"/>
                  <a:gd name="T5" fmla="*/ 45 h 45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45"/>
                  <a:gd name="T11" fmla="*/ 36 w 36"/>
                  <a:gd name="T12" fmla="*/ 45 h 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45">
                    <a:moveTo>
                      <a:pt x="36" y="0"/>
                    </a:moveTo>
                    <a:cubicBezTo>
                      <a:pt x="31" y="7"/>
                      <a:pt x="27" y="14"/>
                      <a:pt x="21" y="21"/>
                    </a:cubicBezTo>
                    <a:cubicBezTo>
                      <a:pt x="15" y="28"/>
                      <a:pt x="3" y="41"/>
                      <a:pt x="0" y="45"/>
                    </a:cubicBezTo>
                  </a:path>
                </a:pathLst>
              </a:custGeom>
              <a:noFill/>
              <a:ln w="28575">
                <a:solidFill>
                  <a:srgbClr val="C6FEEE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876" name="Freeform 54"/>
              <p:cNvSpPr>
                <a:spLocks/>
              </p:cNvSpPr>
              <p:nvPr/>
            </p:nvSpPr>
            <p:spPr bwMode="auto">
              <a:xfrm>
                <a:off x="3663" y="3444"/>
                <a:ext cx="63" cy="30"/>
              </a:xfrm>
              <a:custGeom>
                <a:avLst/>
                <a:gdLst>
                  <a:gd name="T0" fmla="*/ 63 w 63"/>
                  <a:gd name="T1" fmla="*/ 0 h 30"/>
                  <a:gd name="T2" fmla="*/ 30 w 63"/>
                  <a:gd name="T3" fmla="*/ 15 h 30"/>
                  <a:gd name="T4" fmla="*/ 0 w 63"/>
                  <a:gd name="T5" fmla="*/ 30 h 30"/>
                  <a:gd name="T6" fmla="*/ 0 60000 65536"/>
                  <a:gd name="T7" fmla="*/ 0 60000 65536"/>
                  <a:gd name="T8" fmla="*/ 0 60000 65536"/>
                  <a:gd name="T9" fmla="*/ 0 w 63"/>
                  <a:gd name="T10" fmla="*/ 0 h 30"/>
                  <a:gd name="T11" fmla="*/ 63 w 63"/>
                  <a:gd name="T12" fmla="*/ 30 h 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3" h="30">
                    <a:moveTo>
                      <a:pt x="63" y="0"/>
                    </a:moveTo>
                    <a:cubicBezTo>
                      <a:pt x="51" y="5"/>
                      <a:pt x="40" y="10"/>
                      <a:pt x="30" y="15"/>
                    </a:cubicBezTo>
                    <a:cubicBezTo>
                      <a:pt x="20" y="20"/>
                      <a:pt x="5" y="28"/>
                      <a:pt x="0" y="30"/>
                    </a:cubicBezTo>
                  </a:path>
                </a:pathLst>
              </a:custGeom>
              <a:noFill/>
              <a:ln w="28575">
                <a:solidFill>
                  <a:srgbClr val="C6FEEE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877" name="Line 55"/>
              <p:cNvSpPr>
                <a:spLocks noChangeShapeType="1"/>
              </p:cNvSpPr>
              <p:nvPr/>
            </p:nvSpPr>
            <p:spPr bwMode="auto">
              <a:xfrm>
                <a:off x="3662" y="3471"/>
                <a:ext cx="117" cy="219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4878" name="Group 56"/>
              <p:cNvGrpSpPr>
                <a:grpSpLocks/>
              </p:cNvGrpSpPr>
              <p:nvPr/>
            </p:nvGrpSpPr>
            <p:grpSpPr bwMode="auto">
              <a:xfrm>
                <a:off x="3158" y="2265"/>
                <a:ext cx="1328" cy="1632"/>
                <a:chOff x="3158" y="2273"/>
                <a:chExt cx="1328" cy="1632"/>
              </a:xfrm>
            </p:grpSpPr>
            <p:sp>
              <p:nvSpPr>
                <p:cNvPr id="34879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4198" y="2817"/>
                  <a:ext cx="192" cy="50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880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3262" y="3303"/>
                  <a:ext cx="384" cy="48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881" name="Line 59"/>
                <p:cNvSpPr>
                  <a:spLocks noChangeShapeType="1"/>
                </p:cNvSpPr>
                <p:nvPr/>
              </p:nvSpPr>
              <p:spPr bwMode="auto">
                <a:xfrm>
                  <a:off x="3390" y="2807"/>
                  <a:ext cx="572" cy="10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882" name="Line 60"/>
                <p:cNvSpPr>
                  <a:spLocks noChangeShapeType="1"/>
                </p:cNvSpPr>
                <p:nvPr/>
              </p:nvSpPr>
              <p:spPr bwMode="auto">
                <a:xfrm>
                  <a:off x="3838" y="2417"/>
                  <a:ext cx="496" cy="3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883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3390" y="2409"/>
                  <a:ext cx="440" cy="40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884" name="Oval 62"/>
                <p:cNvSpPr>
                  <a:spLocks noChangeArrowheads="1"/>
                </p:cNvSpPr>
                <p:nvPr/>
              </p:nvSpPr>
              <p:spPr bwMode="auto">
                <a:xfrm>
                  <a:off x="3722" y="2273"/>
                  <a:ext cx="240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  <p:sp>
              <p:nvSpPr>
                <p:cNvPr id="34885" name="Oval 63"/>
                <p:cNvSpPr>
                  <a:spLocks noChangeArrowheads="1"/>
                </p:cNvSpPr>
                <p:nvPr/>
              </p:nvSpPr>
              <p:spPr bwMode="auto">
                <a:xfrm>
                  <a:off x="3270" y="2681"/>
                  <a:ext cx="240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  <p:sp>
              <p:nvSpPr>
                <p:cNvPr id="34886" name="Oval 64"/>
                <p:cNvSpPr>
                  <a:spLocks noChangeArrowheads="1"/>
                </p:cNvSpPr>
                <p:nvPr/>
              </p:nvSpPr>
              <p:spPr bwMode="auto">
                <a:xfrm>
                  <a:off x="4246" y="2681"/>
                  <a:ext cx="240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  <p:sp>
              <p:nvSpPr>
                <p:cNvPr id="34887" name="Oval 65"/>
                <p:cNvSpPr>
                  <a:spLocks noChangeArrowheads="1"/>
                </p:cNvSpPr>
                <p:nvPr/>
              </p:nvSpPr>
              <p:spPr bwMode="auto">
                <a:xfrm>
                  <a:off x="3510" y="3181"/>
                  <a:ext cx="240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solidFill>
                        <a:srgbClr val="000000"/>
                      </a:solidFill>
                    </a:rPr>
                    <a:t>D</a:t>
                  </a:r>
                </a:p>
              </p:txBody>
            </p:sp>
            <p:sp>
              <p:nvSpPr>
                <p:cNvPr id="34888" name="Oval 66"/>
                <p:cNvSpPr>
                  <a:spLocks noChangeArrowheads="1"/>
                </p:cNvSpPr>
                <p:nvPr/>
              </p:nvSpPr>
              <p:spPr bwMode="auto">
                <a:xfrm>
                  <a:off x="4094" y="3181"/>
                  <a:ext cx="240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solidFill>
                        <a:srgbClr val="000000"/>
                      </a:solidFill>
                    </a:rPr>
                    <a:t>E</a:t>
                  </a:r>
                </a:p>
              </p:txBody>
            </p:sp>
            <p:sp>
              <p:nvSpPr>
                <p:cNvPr id="34889" name="Oval 67"/>
                <p:cNvSpPr>
                  <a:spLocks noChangeArrowheads="1"/>
                </p:cNvSpPr>
                <p:nvPr/>
              </p:nvSpPr>
              <p:spPr bwMode="auto">
                <a:xfrm>
                  <a:off x="3798" y="3665"/>
                  <a:ext cx="240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solidFill>
                        <a:srgbClr val="000000"/>
                      </a:solidFill>
                    </a:rPr>
                    <a:t>G</a:t>
                  </a:r>
                </a:p>
              </p:txBody>
            </p:sp>
            <p:sp>
              <p:nvSpPr>
                <p:cNvPr id="34890" name="Oval 68"/>
                <p:cNvSpPr>
                  <a:spLocks noChangeArrowheads="1"/>
                </p:cNvSpPr>
                <p:nvPr/>
              </p:nvSpPr>
              <p:spPr bwMode="auto">
                <a:xfrm>
                  <a:off x="3158" y="3665"/>
                  <a:ext cx="240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>
                      <a:solidFill>
                        <a:srgbClr val="000000"/>
                      </a:solidFill>
                    </a:rPr>
                    <a:t>F</a:t>
                  </a:r>
                </a:p>
              </p:txBody>
            </p:sp>
          </p:grpSp>
        </p:grpSp>
        <p:sp>
          <p:nvSpPr>
            <p:cNvPr id="34834" name="Rectangle 69"/>
            <p:cNvSpPr>
              <a:spLocks noChangeArrowheads="1"/>
            </p:cNvSpPr>
            <p:nvPr/>
          </p:nvSpPr>
          <p:spPr bwMode="auto">
            <a:xfrm>
              <a:off x="4116" y="1888"/>
              <a:ext cx="549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dirty="0">
                  <a:solidFill>
                    <a:srgbClr val="000000"/>
                  </a:solidFill>
                  <a:latin typeface="宋体" pitchFamily="2" charset="-122"/>
                </a:rPr>
                <a:t>终点</a:t>
              </a:r>
            </a:p>
          </p:txBody>
        </p:sp>
      </p:grpSp>
      <p:grpSp>
        <p:nvGrpSpPr>
          <p:cNvPr id="5" name="Group 70"/>
          <p:cNvGrpSpPr>
            <a:grpSpLocks/>
          </p:cNvGrpSpPr>
          <p:nvPr/>
        </p:nvGrpSpPr>
        <p:grpSpPr bwMode="auto">
          <a:xfrm>
            <a:off x="3754438" y="4641850"/>
            <a:ext cx="1922462" cy="457200"/>
            <a:chOff x="1757" y="3036"/>
            <a:chExt cx="1211" cy="288"/>
          </a:xfrm>
        </p:grpSpPr>
        <p:sp>
          <p:nvSpPr>
            <p:cNvPr id="34830" name="Line 71"/>
            <p:cNvSpPr>
              <a:spLocks noChangeShapeType="1"/>
            </p:cNvSpPr>
            <p:nvPr/>
          </p:nvSpPr>
          <p:spPr bwMode="auto">
            <a:xfrm>
              <a:off x="2331" y="3142"/>
              <a:ext cx="637" cy="17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1" name="Rectangle 72"/>
            <p:cNvSpPr>
              <a:spLocks noChangeArrowheads="1"/>
            </p:cNvSpPr>
            <p:nvPr/>
          </p:nvSpPr>
          <p:spPr bwMode="auto">
            <a:xfrm>
              <a:off x="1757" y="3036"/>
              <a:ext cx="574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左侧</a:t>
              </a:r>
              <a:endParaRPr lang="zh-CN" altLang="en-US">
                <a:solidFill>
                  <a:schemeClr val="hlink"/>
                </a:solidFill>
              </a:endParaRPr>
            </a:p>
          </p:txBody>
        </p:sp>
      </p:grpSp>
      <p:grpSp>
        <p:nvGrpSpPr>
          <p:cNvPr id="6" name="Group 73"/>
          <p:cNvGrpSpPr>
            <a:grpSpLocks/>
          </p:cNvGrpSpPr>
          <p:nvPr/>
        </p:nvGrpSpPr>
        <p:grpSpPr bwMode="auto">
          <a:xfrm>
            <a:off x="6219825" y="4806950"/>
            <a:ext cx="2249488" cy="457200"/>
            <a:chOff x="3374" y="3148"/>
            <a:chExt cx="1417" cy="288"/>
          </a:xfrm>
        </p:grpSpPr>
        <p:sp>
          <p:nvSpPr>
            <p:cNvPr id="34828" name="Line 74"/>
            <p:cNvSpPr>
              <a:spLocks noChangeShapeType="1"/>
            </p:cNvSpPr>
            <p:nvPr/>
          </p:nvSpPr>
          <p:spPr bwMode="auto">
            <a:xfrm flipH="1" flipV="1">
              <a:off x="3374" y="3295"/>
              <a:ext cx="835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29" name="Rectangle 75"/>
            <p:cNvSpPr>
              <a:spLocks noChangeArrowheads="1"/>
            </p:cNvSpPr>
            <p:nvPr/>
          </p:nvSpPr>
          <p:spPr bwMode="auto">
            <a:xfrm>
              <a:off x="4217" y="3148"/>
              <a:ext cx="574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右侧</a:t>
              </a:r>
              <a:endParaRPr lang="zh-CN" altLang="en-US">
                <a:solidFill>
                  <a:schemeClr val="hlink"/>
                </a:solidFill>
              </a:endParaRPr>
            </a:p>
          </p:txBody>
        </p:sp>
      </p:grpSp>
      <p:grpSp>
        <p:nvGrpSpPr>
          <p:cNvPr id="7" name="Group 76"/>
          <p:cNvGrpSpPr>
            <a:grpSpLocks/>
          </p:cNvGrpSpPr>
          <p:nvPr/>
        </p:nvGrpSpPr>
        <p:grpSpPr bwMode="auto">
          <a:xfrm>
            <a:off x="5456238" y="5414963"/>
            <a:ext cx="1068387" cy="1322387"/>
            <a:chOff x="2869" y="3475"/>
            <a:chExt cx="673" cy="833"/>
          </a:xfrm>
        </p:grpSpPr>
        <p:sp>
          <p:nvSpPr>
            <p:cNvPr id="34826" name="Line 77"/>
            <p:cNvSpPr>
              <a:spLocks noChangeShapeType="1"/>
            </p:cNvSpPr>
            <p:nvPr/>
          </p:nvSpPr>
          <p:spPr bwMode="auto">
            <a:xfrm flipH="1" flipV="1">
              <a:off x="3186" y="3475"/>
              <a:ext cx="0" cy="54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27" name="Rectangle 78"/>
            <p:cNvSpPr>
              <a:spLocks noChangeArrowheads="1"/>
            </p:cNvSpPr>
            <p:nvPr/>
          </p:nvSpPr>
          <p:spPr bwMode="auto">
            <a:xfrm>
              <a:off x="2869" y="4020"/>
              <a:ext cx="673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正下方</a:t>
              </a:r>
              <a:endParaRPr lang="zh-CN" altLang="en-US">
                <a:solidFill>
                  <a:schemeClr val="hlink"/>
                </a:solidFill>
              </a:endParaRPr>
            </a:p>
          </p:txBody>
        </p:sp>
      </p:grpSp>
      <p:sp>
        <p:nvSpPr>
          <p:cNvPr id="625743" name="Rectangle 79"/>
          <p:cNvSpPr>
            <a:spLocks noChangeArrowheads="1"/>
          </p:cNvSpPr>
          <p:nvPr/>
        </p:nvSpPr>
        <p:spPr bwMode="auto">
          <a:xfrm>
            <a:off x="752475" y="4237038"/>
            <a:ext cx="2513013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</a:rPr>
              <a:t>三个特殊部位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</a:rPr>
              <a:t>对应三种遍历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69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74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800100" y="1233677"/>
            <a:ext cx="7772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800" b="1" dirty="0" smtClean="0">
                <a:ea typeface="楷体_GB2312" pitchFamily="49" charset="-122"/>
              </a:rPr>
              <a:t>观察</a:t>
            </a:r>
            <a:r>
              <a:rPr lang="zh-CN" altLang="en-US" sz="2800" b="1" dirty="0">
                <a:ea typeface="楷体_GB2312" pitchFamily="49" charset="-122"/>
              </a:rPr>
              <a:t>一下三种遍历行走的路线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前序遍历</a:t>
            </a:r>
          </a:p>
        </p:txBody>
      </p:sp>
      <p:cxnSp>
        <p:nvCxnSpPr>
          <p:cNvPr id="54276" name="AutoShape 4"/>
          <p:cNvCxnSpPr>
            <a:cxnSpLocks noChangeShapeType="1"/>
            <a:stCxn id="54320" idx="5"/>
            <a:endCxn id="54329" idx="0"/>
          </p:cNvCxnSpPr>
          <p:nvPr/>
        </p:nvCxnSpPr>
        <p:spPr bwMode="auto">
          <a:xfrm>
            <a:off x="6105525" y="5068888"/>
            <a:ext cx="295275" cy="5715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4277" name="Group 5"/>
          <p:cNvGrpSpPr>
            <a:grpSpLocks/>
          </p:cNvGrpSpPr>
          <p:nvPr/>
        </p:nvGrpSpPr>
        <p:grpSpPr bwMode="auto">
          <a:xfrm>
            <a:off x="2590800" y="2835275"/>
            <a:ext cx="5181600" cy="3276600"/>
            <a:chOff x="672" y="1056"/>
            <a:chExt cx="3264" cy="2064"/>
          </a:xfrm>
        </p:grpSpPr>
        <p:sp>
          <p:nvSpPr>
            <p:cNvPr id="54316" name="Oval 6"/>
            <p:cNvSpPr>
              <a:spLocks noChangeArrowheads="1"/>
            </p:cNvSpPr>
            <p:nvPr/>
          </p:nvSpPr>
          <p:spPr bwMode="auto">
            <a:xfrm>
              <a:off x="2112" y="1056"/>
              <a:ext cx="288" cy="2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A</a:t>
              </a:r>
            </a:p>
          </p:txBody>
        </p:sp>
        <p:sp>
          <p:nvSpPr>
            <p:cNvPr id="54317" name="Oval 7"/>
            <p:cNvSpPr>
              <a:spLocks noChangeArrowheads="1"/>
            </p:cNvSpPr>
            <p:nvPr/>
          </p:nvSpPr>
          <p:spPr bwMode="auto">
            <a:xfrm>
              <a:off x="1200" y="1584"/>
              <a:ext cx="288" cy="2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B</a:t>
              </a:r>
            </a:p>
          </p:txBody>
        </p:sp>
        <p:sp>
          <p:nvSpPr>
            <p:cNvPr id="54318" name="Oval 8"/>
            <p:cNvSpPr>
              <a:spLocks noChangeArrowheads="1"/>
            </p:cNvSpPr>
            <p:nvPr/>
          </p:nvSpPr>
          <p:spPr bwMode="auto">
            <a:xfrm>
              <a:off x="3072" y="1584"/>
              <a:ext cx="288" cy="2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C</a:t>
              </a:r>
            </a:p>
          </p:txBody>
        </p:sp>
        <p:sp>
          <p:nvSpPr>
            <p:cNvPr id="54319" name="Oval 9"/>
            <p:cNvSpPr>
              <a:spLocks noChangeArrowheads="1"/>
            </p:cNvSpPr>
            <p:nvPr/>
          </p:nvSpPr>
          <p:spPr bwMode="auto">
            <a:xfrm>
              <a:off x="672" y="2208"/>
              <a:ext cx="288" cy="2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E</a:t>
              </a:r>
            </a:p>
          </p:txBody>
        </p:sp>
        <p:sp>
          <p:nvSpPr>
            <p:cNvPr id="54320" name="Oval 10"/>
            <p:cNvSpPr>
              <a:spLocks noChangeArrowheads="1"/>
            </p:cNvSpPr>
            <p:nvPr/>
          </p:nvSpPr>
          <p:spPr bwMode="auto">
            <a:xfrm>
              <a:off x="2640" y="2208"/>
              <a:ext cx="288" cy="2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F</a:t>
              </a:r>
            </a:p>
          </p:txBody>
        </p:sp>
        <p:sp>
          <p:nvSpPr>
            <p:cNvPr id="54321" name="Oval 11"/>
            <p:cNvSpPr>
              <a:spLocks noChangeArrowheads="1"/>
            </p:cNvSpPr>
            <p:nvPr/>
          </p:nvSpPr>
          <p:spPr bwMode="auto">
            <a:xfrm>
              <a:off x="1632" y="2208"/>
              <a:ext cx="288" cy="2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H</a:t>
              </a:r>
            </a:p>
          </p:txBody>
        </p:sp>
        <p:cxnSp>
          <p:nvCxnSpPr>
            <p:cNvPr id="54322" name="AutoShape 12"/>
            <p:cNvCxnSpPr>
              <a:cxnSpLocks noChangeShapeType="1"/>
              <a:stCxn id="54316" idx="3"/>
              <a:endCxn id="54317" idx="7"/>
            </p:cNvCxnSpPr>
            <p:nvPr/>
          </p:nvCxnSpPr>
          <p:spPr bwMode="auto">
            <a:xfrm flipH="1">
              <a:off x="1446" y="1302"/>
              <a:ext cx="708" cy="32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23" name="AutoShape 13"/>
            <p:cNvCxnSpPr>
              <a:cxnSpLocks noChangeShapeType="1"/>
              <a:stCxn id="54316" idx="5"/>
              <a:endCxn id="54318" idx="1"/>
            </p:cNvCxnSpPr>
            <p:nvPr/>
          </p:nvCxnSpPr>
          <p:spPr bwMode="auto">
            <a:xfrm>
              <a:off x="2358" y="1302"/>
              <a:ext cx="756" cy="32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24" name="AutoShape 14"/>
            <p:cNvCxnSpPr>
              <a:cxnSpLocks noChangeShapeType="1"/>
              <a:stCxn id="54317" idx="3"/>
              <a:endCxn id="54319" idx="7"/>
            </p:cNvCxnSpPr>
            <p:nvPr/>
          </p:nvCxnSpPr>
          <p:spPr bwMode="auto">
            <a:xfrm flipH="1">
              <a:off x="918" y="1830"/>
              <a:ext cx="324" cy="42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25" name="AutoShape 15"/>
            <p:cNvCxnSpPr>
              <a:cxnSpLocks noChangeShapeType="1"/>
              <a:stCxn id="54318" idx="3"/>
              <a:endCxn id="54320" idx="7"/>
            </p:cNvCxnSpPr>
            <p:nvPr/>
          </p:nvCxnSpPr>
          <p:spPr bwMode="auto">
            <a:xfrm flipH="1">
              <a:off x="2886" y="1830"/>
              <a:ext cx="228" cy="42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26" name="AutoShape 16"/>
            <p:cNvCxnSpPr>
              <a:cxnSpLocks noChangeShapeType="1"/>
              <a:stCxn id="54317" idx="5"/>
              <a:endCxn id="54321" idx="1"/>
            </p:cNvCxnSpPr>
            <p:nvPr/>
          </p:nvCxnSpPr>
          <p:spPr bwMode="auto">
            <a:xfrm>
              <a:off x="1446" y="1830"/>
              <a:ext cx="228" cy="42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327" name="Oval 17"/>
            <p:cNvSpPr>
              <a:spLocks noChangeArrowheads="1"/>
            </p:cNvSpPr>
            <p:nvPr/>
          </p:nvSpPr>
          <p:spPr bwMode="auto">
            <a:xfrm>
              <a:off x="1392" y="2832"/>
              <a:ext cx="288" cy="2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G</a:t>
              </a:r>
            </a:p>
          </p:txBody>
        </p:sp>
        <p:cxnSp>
          <p:nvCxnSpPr>
            <p:cNvPr id="54328" name="AutoShape 18"/>
            <p:cNvCxnSpPr>
              <a:cxnSpLocks noChangeShapeType="1"/>
              <a:stCxn id="54321" idx="3"/>
              <a:endCxn id="54327" idx="0"/>
            </p:cNvCxnSpPr>
            <p:nvPr/>
          </p:nvCxnSpPr>
          <p:spPr bwMode="auto">
            <a:xfrm flipH="1">
              <a:off x="1536" y="2454"/>
              <a:ext cx="138" cy="3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329" name="Oval 19"/>
            <p:cNvSpPr>
              <a:spLocks noChangeArrowheads="1"/>
            </p:cNvSpPr>
            <p:nvPr/>
          </p:nvSpPr>
          <p:spPr bwMode="auto">
            <a:xfrm>
              <a:off x="2928" y="2832"/>
              <a:ext cx="288" cy="2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D</a:t>
              </a:r>
            </a:p>
          </p:txBody>
        </p:sp>
        <p:sp>
          <p:nvSpPr>
            <p:cNvPr id="54330" name="Oval 20"/>
            <p:cNvSpPr>
              <a:spLocks noChangeArrowheads="1"/>
            </p:cNvSpPr>
            <p:nvPr/>
          </p:nvSpPr>
          <p:spPr bwMode="auto">
            <a:xfrm>
              <a:off x="3648" y="2208"/>
              <a:ext cx="288" cy="2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I</a:t>
              </a:r>
            </a:p>
          </p:txBody>
        </p:sp>
        <p:cxnSp>
          <p:nvCxnSpPr>
            <p:cNvPr id="54331" name="AutoShape 21"/>
            <p:cNvCxnSpPr>
              <a:cxnSpLocks noChangeShapeType="1"/>
              <a:stCxn id="54318" idx="5"/>
              <a:endCxn id="54330" idx="1"/>
            </p:cNvCxnSpPr>
            <p:nvPr/>
          </p:nvCxnSpPr>
          <p:spPr bwMode="auto">
            <a:xfrm>
              <a:off x="3318" y="1830"/>
              <a:ext cx="372" cy="42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2006" name="Line 22"/>
          <p:cNvSpPr>
            <a:spLocks noChangeShapeType="1"/>
          </p:cNvSpPr>
          <p:nvPr/>
        </p:nvSpPr>
        <p:spPr bwMode="auto">
          <a:xfrm>
            <a:off x="4800600" y="2301875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H="1">
            <a:off x="3505200" y="3063875"/>
            <a:ext cx="1143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8" name="Line 24"/>
          <p:cNvSpPr>
            <a:spLocks noChangeShapeType="1"/>
          </p:cNvSpPr>
          <p:nvPr/>
        </p:nvSpPr>
        <p:spPr bwMode="auto">
          <a:xfrm flipH="1">
            <a:off x="2667000" y="3749675"/>
            <a:ext cx="6858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9" name="Freeform 25"/>
          <p:cNvSpPr>
            <a:spLocks/>
          </p:cNvSpPr>
          <p:nvPr/>
        </p:nvSpPr>
        <p:spPr bwMode="auto">
          <a:xfrm>
            <a:off x="2184400" y="4816475"/>
            <a:ext cx="425450" cy="628650"/>
          </a:xfrm>
          <a:custGeom>
            <a:avLst/>
            <a:gdLst>
              <a:gd name="T0" fmla="*/ 2147483647 w 268"/>
              <a:gd name="T1" fmla="*/ 0 h 396"/>
              <a:gd name="T2" fmla="*/ 2147483647 w 268"/>
              <a:gd name="T3" fmla="*/ 2147483647 h 396"/>
              <a:gd name="T4" fmla="*/ 2147483647 w 268"/>
              <a:gd name="T5" fmla="*/ 2147483647 h 396"/>
              <a:gd name="T6" fmla="*/ 2147483647 w 268"/>
              <a:gd name="T7" fmla="*/ 2147483647 h 396"/>
              <a:gd name="T8" fmla="*/ 0 60000 65536"/>
              <a:gd name="T9" fmla="*/ 0 60000 65536"/>
              <a:gd name="T10" fmla="*/ 0 60000 65536"/>
              <a:gd name="T11" fmla="*/ 0 60000 65536"/>
              <a:gd name="T12" fmla="*/ 0 w 268"/>
              <a:gd name="T13" fmla="*/ 0 h 396"/>
              <a:gd name="T14" fmla="*/ 268 w 268"/>
              <a:gd name="T15" fmla="*/ 396 h 3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" h="396">
                <a:moveTo>
                  <a:pt x="208" y="0"/>
                </a:moveTo>
                <a:cubicBezTo>
                  <a:pt x="124" y="112"/>
                  <a:pt x="32" y="224"/>
                  <a:pt x="16" y="288"/>
                </a:cubicBezTo>
                <a:cubicBezTo>
                  <a:pt x="0" y="352"/>
                  <a:pt x="70" y="396"/>
                  <a:pt x="112" y="384"/>
                </a:cubicBezTo>
                <a:cubicBezTo>
                  <a:pt x="154" y="372"/>
                  <a:pt x="236" y="251"/>
                  <a:pt x="268" y="21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0" name="Freeform 26"/>
          <p:cNvSpPr>
            <a:spLocks/>
          </p:cNvSpPr>
          <p:nvPr/>
        </p:nvSpPr>
        <p:spPr bwMode="auto">
          <a:xfrm>
            <a:off x="2895600" y="5016500"/>
            <a:ext cx="415925" cy="485775"/>
          </a:xfrm>
          <a:custGeom>
            <a:avLst/>
            <a:gdLst>
              <a:gd name="T0" fmla="*/ 2147483647 w 262"/>
              <a:gd name="T1" fmla="*/ 0 h 306"/>
              <a:gd name="T2" fmla="*/ 2147483647 w 262"/>
              <a:gd name="T3" fmla="*/ 2147483647 h 306"/>
              <a:gd name="T4" fmla="*/ 2147483647 w 262"/>
              <a:gd name="T5" fmla="*/ 2147483647 h 306"/>
              <a:gd name="T6" fmla="*/ 0 w 262"/>
              <a:gd name="T7" fmla="*/ 2147483647 h 306"/>
              <a:gd name="T8" fmla="*/ 0 60000 65536"/>
              <a:gd name="T9" fmla="*/ 0 60000 65536"/>
              <a:gd name="T10" fmla="*/ 0 60000 65536"/>
              <a:gd name="T11" fmla="*/ 0 60000 65536"/>
              <a:gd name="T12" fmla="*/ 0 w 262"/>
              <a:gd name="T13" fmla="*/ 0 h 306"/>
              <a:gd name="T14" fmla="*/ 262 w 262"/>
              <a:gd name="T15" fmla="*/ 306 h 3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2" h="306">
                <a:moveTo>
                  <a:pt x="144" y="0"/>
                </a:moveTo>
                <a:cubicBezTo>
                  <a:pt x="163" y="34"/>
                  <a:pt x="258" y="156"/>
                  <a:pt x="260" y="204"/>
                </a:cubicBezTo>
                <a:cubicBezTo>
                  <a:pt x="262" y="252"/>
                  <a:pt x="199" y="306"/>
                  <a:pt x="156" y="288"/>
                </a:cubicBezTo>
                <a:cubicBezTo>
                  <a:pt x="113" y="270"/>
                  <a:pt x="32" y="136"/>
                  <a:pt x="0" y="9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1" name="Line 27"/>
          <p:cNvSpPr>
            <a:spLocks noChangeShapeType="1"/>
          </p:cNvSpPr>
          <p:nvPr/>
        </p:nvSpPr>
        <p:spPr bwMode="auto">
          <a:xfrm flipV="1">
            <a:off x="3124200" y="4206875"/>
            <a:ext cx="4572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2" name="Line 28"/>
          <p:cNvSpPr>
            <a:spLocks noChangeShapeType="1"/>
          </p:cNvSpPr>
          <p:nvPr/>
        </p:nvSpPr>
        <p:spPr bwMode="auto">
          <a:xfrm>
            <a:off x="3733800" y="42830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3" name="Line 29"/>
          <p:cNvSpPr>
            <a:spLocks noChangeShapeType="1"/>
          </p:cNvSpPr>
          <p:nvPr/>
        </p:nvSpPr>
        <p:spPr bwMode="auto">
          <a:xfrm flipH="1">
            <a:off x="3657600" y="4968875"/>
            <a:ext cx="304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4" name="Freeform 30"/>
          <p:cNvSpPr>
            <a:spLocks/>
          </p:cNvSpPr>
          <p:nvPr/>
        </p:nvSpPr>
        <p:spPr bwMode="auto">
          <a:xfrm rot="-717299">
            <a:off x="3276600" y="5864225"/>
            <a:ext cx="425450" cy="628650"/>
          </a:xfrm>
          <a:custGeom>
            <a:avLst/>
            <a:gdLst>
              <a:gd name="T0" fmla="*/ 2147483647 w 268"/>
              <a:gd name="T1" fmla="*/ 0 h 396"/>
              <a:gd name="T2" fmla="*/ 2147483647 w 268"/>
              <a:gd name="T3" fmla="*/ 2147483647 h 396"/>
              <a:gd name="T4" fmla="*/ 2147483647 w 268"/>
              <a:gd name="T5" fmla="*/ 2147483647 h 396"/>
              <a:gd name="T6" fmla="*/ 2147483647 w 268"/>
              <a:gd name="T7" fmla="*/ 2147483647 h 396"/>
              <a:gd name="T8" fmla="*/ 0 60000 65536"/>
              <a:gd name="T9" fmla="*/ 0 60000 65536"/>
              <a:gd name="T10" fmla="*/ 0 60000 65536"/>
              <a:gd name="T11" fmla="*/ 0 60000 65536"/>
              <a:gd name="T12" fmla="*/ 0 w 268"/>
              <a:gd name="T13" fmla="*/ 0 h 396"/>
              <a:gd name="T14" fmla="*/ 268 w 268"/>
              <a:gd name="T15" fmla="*/ 396 h 3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" h="396">
                <a:moveTo>
                  <a:pt x="208" y="0"/>
                </a:moveTo>
                <a:cubicBezTo>
                  <a:pt x="124" y="112"/>
                  <a:pt x="32" y="224"/>
                  <a:pt x="16" y="288"/>
                </a:cubicBezTo>
                <a:cubicBezTo>
                  <a:pt x="0" y="352"/>
                  <a:pt x="70" y="396"/>
                  <a:pt x="112" y="384"/>
                </a:cubicBezTo>
                <a:cubicBezTo>
                  <a:pt x="154" y="372"/>
                  <a:pt x="236" y="251"/>
                  <a:pt x="268" y="21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5" name="Freeform 31"/>
          <p:cNvSpPr>
            <a:spLocks/>
          </p:cNvSpPr>
          <p:nvPr/>
        </p:nvSpPr>
        <p:spPr bwMode="auto">
          <a:xfrm>
            <a:off x="4064000" y="6035675"/>
            <a:ext cx="415925" cy="485775"/>
          </a:xfrm>
          <a:custGeom>
            <a:avLst/>
            <a:gdLst>
              <a:gd name="T0" fmla="*/ 2147483647 w 262"/>
              <a:gd name="T1" fmla="*/ 0 h 306"/>
              <a:gd name="T2" fmla="*/ 2147483647 w 262"/>
              <a:gd name="T3" fmla="*/ 2147483647 h 306"/>
              <a:gd name="T4" fmla="*/ 2147483647 w 262"/>
              <a:gd name="T5" fmla="*/ 2147483647 h 306"/>
              <a:gd name="T6" fmla="*/ 0 w 262"/>
              <a:gd name="T7" fmla="*/ 2147483647 h 306"/>
              <a:gd name="T8" fmla="*/ 0 60000 65536"/>
              <a:gd name="T9" fmla="*/ 0 60000 65536"/>
              <a:gd name="T10" fmla="*/ 0 60000 65536"/>
              <a:gd name="T11" fmla="*/ 0 60000 65536"/>
              <a:gd name="T12" fmla="*/ 0 w 262"/>
              <a:gd name="T13" fmla="*/ 0 h 306"/>
              <a:gd name="T14" fmla="*/ 262 w 262"/>
              <a:gd name="T15" fmla="*/ 306 h 3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2" h="306">
                <a:moveTo>
                  <a:pt x="144" y="0"/>
                </a:moveTo>
                <a:cubicBezTo>
                  <a:pt x="163" y="34"/>
                  <a:pt x="258" y="156"/>
                  <a:pt x="260" y="204"/>
                </a:cubicBezTo>
                <a:cubicBezTo>
                  <a:pt x="262" y="252"/>
                  <a:pt x="199" y="306"/>
                  <a:pt x="156" y="288"/>
                </a:cubicBezTo>
                <a:cubicBezTo>
                  <a:pt x="113" y="270"/>
                  <a:pt x="32" y="136"/>
                  <a:pt x="0" y="9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6" name="Line 32"/>
          <p:cNvSpPr>
            <a:spLocks noChangeShapeType="1"/>
          </p:cNvSpPr>
          <p:nvPr/>
        </p:nvSpPr>
        <p:spPr bwMode="auto">
          <a:xfrm flipV="1">
            <a:off x="4191000" y="5197475"/>
            <a:ext cx="152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7" name="Freeform 33"/>
          <p:cNvSpPr>
            <a:spLocks/>
          </p:cNvSpPr>
          <p:nvPr/>
        </p:nvSpPr>
        <p:spPr bwMode="auto">
          <a:xfrm>
            <a:off x="4537075" y="5045075"/>
            <a:ext cx="415925" cy="485775"/>
          </a:xfrm>
          <a:custGeom>
            <a:avLst/>
            <a:gdLst>
              <a:gd name="T0" fmla="*/ 2147483647 w 262"/>
              <a:gd name="T1" fmla="*/ 0 h 306"/>
              <a:gd name="T2" fmla="*/ 2147483647 w 262"/>
              <a:gd name="T3" fmla="*/ 2147483647 h 306"/>
              <a:gd name="T4" fmla="*/ 2147483647 w 262"/>
              <a:gd name="T5" fmla="*/ 2147483647 h 306"/>
              <a:gd name="T6" fmla="*/ 0 w 262"/>
              <a:gd name="T7" fmla="*/ 2147483647 h 306"/>
              <a:gd name="T8" fmla="*/ 0 60000 65536"/>
              <a:gd name="T9" fmla="*/ 0 60000 65536"/>
              <a:gd name="T10" fmla="*/ 0 60000 65536"/>
              <a:gd name="T11" fmla="*/ 0 60000 65536"/>
              <a:gd name="T12" fmla="*/ 0 w 262"/>
              <a:gd name="T13" fmla="*/ 0 h 306"/>
              <a:gd name="T14" fmla="*/ 262 w 262"/>
              <a:gd name="T15" fmla="*/ 306 h 3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2" h="306">
                <a:moveTo>
                  <a:pt x="144" y="0"/>
                </a:moveTo>
                <a:cubicBezTo>
                  <a:pt x="163" y="34"/>
                  <a:pt x="258" y="156"/>
                  <a:pt x="260" y="204"/>
                </a:cubicBezTo>
                <a:cubicBezTo>
                  <a:pt x="262" y="252"/>
                  <a:pt x="199" y="306"/>
                  <a:pt x="156" y="288"/>
                </a:cubicBezTo>
                <a:cubicBezTo>
                  <a:pt x="113" y="270"/>
                  <a:pt x="32" y="136"/>
                  <a:pt x="0" y="9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8" name="Line 34"/>
          <p:cNvSpPr>
            <a:spLocks noChangeShapeType="1"/>
          </p:cNvSpPr>
          <p:nvPr/>
        </p:nvSpPr>
        <p:spPr bwMode="auto">
          <a:xfrm flipH="1" flipV="1">
            <a:off x="4191000" y="3902075"/>
            <a:ext cx="457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9" name="Line 35"/>
          <p:cNvSpPr>
            <a:spLocks noChangeShapeType="1"/>
          </p:cNvSpPr>
          <p:nvPr/>
        </p:nvSpPr>
        <p:spPr bwMode="auto">
          <a:xfrm flipV="1">
            <a:off x="4267200" y="3368675"/>
            <a:ext cx="762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5181600" y="3444875"/>
            <a:ext cx="914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21" name="Line 37"/>
          <p:cNvSpPr>
            <a:spLocks noChangeShapeType="1"/>
          </p:cNvSpPr>
          <p:nvPr/>
        </p:nvSpPr>
        <p:spPr bwMode="auto">
          <a:xfrm flipH="1">
            <a:off x="5715000" y="3978275"/>
            <a:ext cx="381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22" name="Freeform 38"/>
          <p:cNvSpPr>
            <a:spLocks/>
          </p:cNvSpPr>
          <p:nvPr/>
        </p:nvSpPr>
        <p:spPr bwMode="auto">
          <a:xfrm rot="-717299">
            <a:off x="5334000" y="4968875"/>
            <a:ext cx="425450" cy="628650"/>
          </a:xfrm>
          <a:custGeom>
            <a:avLst/>
            <a:gdLst>
              <a:gd name="T0" fmla="*/ 2147483647 w 268"/>
              <a:gd name="T1" fmla="*/ 0 h 396"/>
              <a:gd name="T2" fmla="*/ 2147483647 w 268"/>
              <a:gd name="T3" fmla="*/ 2147483647 h 396"/>
              <a:gd name="T4" fmla="*/ 2147483647 w 268"/>
              <a:gd name="T5" fmla="*/ 2147483647 h 396"/>
              <a:gd name="T6" fmla="*/ 2147483647 w 268"/>
              <a:gd name="T7" fmla="*/ 2147483647 h 396"/>
              <a:gd name="T8" fmla="*/ 0 60000 65536"/>
              <a:gd name="T9" fmla="*/ 0 60000 65536"/>
              <a:gd name="T10" fmla="*/ 0 60000 65536"/>
              <a:gd name="T11" fmla="*/ 0 60000 65536"/>
              <a:gd name="T12" fmla="*/ 0 w 268"/>
              <a:gd name="T13" fmla="*/ 0 h 396"/>
              <a:gd name="T14" fmla="*/ 268 w 268"/>
              <a:gd name="T15" fmla="*/ 396 h 3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" h="396">
                <a:moveTo>
                  <a:pt x="208" y="0"/>
                </a:moveTo>
                <a:cubicBezTo>
                  <a:pt x="124" y="112"/>
                  <a:pt x="32" y="224"/>
                  <a:pt x="16" y="288"/>
                </a:cubicBezTo>
                <a:cubicBezTo>
                  <a:pt x="0" y="352"/>
                  <a:pt x="70" y="396"/>
                  <a:pt x="112" y="384"/>
                </a:cubicBezTo>
                <a:cubicBezTo>
                  <a:pt x="154" y="372"/>
                  <a:pt x="236" y="251"/>
                  <a:pt x="268" y="21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23" name="Line 39"/>
          <p:cNvSpPr>
            <a:spLocks noChangeShapeType="1"/>
          </p:cNvSpPr>
          <p:nvPr/>
        </p:nvSpPr>
        <p:spPr bwMode="auto">
          <a:xfrm>
            <a:off x="5867400" y="5349875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24" name="Freeform 40"/>
          <p:cNvSpPr>
            <a:spLocks/>
          </p:cNvSpPr>
          <p:nvPr/>
        </p:nvSpPr>
        <p:spPr bwMode="auto">
          <a:xfrm>
            <a:off x="5845175" y="6016625"/>
            <a:ext cx="460375" cy="688975"/>
          </a:xfrm>
          <a:custGeom>
            <a:avLst/>
            <a:gdLst>
              <a:gd name="T0" fmla="*/ 2147483647 w 290"/>
              <a:gd name="T1" fmla="*/ 0 h 434"/>
              <a:gd name="T2" fmla="*/ 2147483647 w 290"/>
              <a:gd name="T3" fmla="*/ 2147483647 h 434"/>
              <a:gd name="T4" fmla="*/ 2147483647 w 290"/>
              <a:gd name="T5" fmla="*/ 2147483647 h 434"/>
              <a:gd name="T6" fmla="*/ 2147483647 w 290"/>
              <a:gd name="T7" fmla="*/ 2147483647 h 434"/>
              <a:gd name="T8" fmla="*/ 0 60000 65536"/>
              <a:gd name="T9" fmla="*/ 0 60000 65536"/>
              <a:gd name="T10" fmla="*/ 0 60000 65536"/>
              <a:gd name="T11" fmla="*/ 0 60000 65536"/>
              <a:gd name="T12" fmla="*/ 0 w 290"/>
              <a:gd name="T13" fmla="*/ 0 h 434"/>
              <a:gd name="T14" fmla="*/ 290 w 290"/>
              <a:gd name="T15" fmla="*/ 434 h 4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0" h="434">
                <a:moveTo>
                  <a:pt x="131" y="0"/>
                </a:moveTo>
                <a:cubicBezTo>
                  <a:pt x="72" y="127"/>
                  <a:pt x="5" y="256"/>
                  <a:pt x="3" y="322"/>
                </a:cubicBezTo>
                <a:cubicBezTo>
                  <a:pt x="0" y="388"/>
                  <a:pt x="69" y="434"/>
                  <a:pt x="117" y="396"/>
                </a:cubicBezTo>
                <a:cubicBezTo>
                  <a:pt x="165" y="358"/>
                  <a:pt x="254" y="158"/>
                  <a:pt x="290" y="9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25" name="Freeform 41"/>
          <p:cNvSpPr>
            <a:spLocks/>
          </p:cNvSpPr>
          <p:nvPr/>
        </p:nvSpPr>
        <p:spPr bwMode="auto">
          <a:xfrm>
            <a:off x="6578600" y="5883275"/>
            <a:ext cx="423863" cy="685800"/>
          </a:xfrm>
          <a:custGeom>
            <a:avLst/>
            <a:gdLst>
              <a:gd name="T0" fmla="*/ 2147483647 w 267"/>
              <a:gd name="T1" fmla="*/ 0 h 432"/>
              <a:gd name="T2" fmla="*/ 2147483647 w 267"/>
              <a:gd name="T3" fmla="*/ 2147483647 h 432"/>
              <a:gd name="T4" fmla="*/ 2147483647 w 267"/>
              <a:gd name="T5" fmla="*/ 2147483647 h 432"/>
              <a:gd name="T6" fmla="*/ 0 w 267"/>
              <a:gd name="T7" fmla="*/ 2147483647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267"/>
              <a:gd name="T13" fmla="*/ 0 h 432"/>
              <a:gd name="T14" fmla="*/ 267 w 267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7" h="432">
                <a:moveTo>
                  <a:pt x="116" y="0"/>
                </a:moveTo>
                <a:cubicBezTo>
                  <a:pt x="140" y="55"/>
                  <a:pt x="253" y="261"/>
                  <a:pt x="260" y="330"/>
                </a:cubicBezTo>
                <a:cubicBezTo>
                  <a:pt x="267" y="399"/>
                  <a:pt x="199" y="432"/>
                  <a:pt x="156" y="414"/>
                </a:cubicBezTo>
                <a:cubicBezTo>
                  <a:pt x="113" y="396"/>
                  <a:pt x="32" y="262"/>
                  <a:pt x="0" y="222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26" name="Line 42"/>
          <p:cNvSpPr>
            <a:spLocks noChangeShapeType="1"/>
          </p:cNvSpPr>
          <p:nvPr/>
        </p:nvSpPr>
        <p:spPr bwMode="auto">
          <a:xfrm flipH="1" flipV="1">
            <a:off x="6248400" y="4968875"/>
            <a:ext cx="3810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27" name="Line 43"/>
          <p:cNvSpPr>
            <a:spLocks noChangeShapeType="1"/>
          </p:cNvSpPr>
          <p:nvPr/>
        </p:nvSpPr>
        <p:spPr bwMode="auto">
          <a:xfrm flipV="1">
            <a:off x="6324600" y="42830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28" name="Line 44"/>
          <p:cNvSpPr>
            <a:spLocks noChangeShapeType="1"/>
          </p:cNvSpPr>
          <p:nvPr/>
        </p:nvSpPr>
        <p:spPr bwMode="auto">
          <a:xfrm>
            <a:off x="6705600" y="4359275"/>
            <a:ext cx="5334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29" name="Freeform 45"/>
          <p:cNvSpPr>
            <a:spLocks/>
          </p:cNvSpPr>
          <p:nvPr/>
        </p:nvSpPr>
        <p:spPr bwMode="auto">
          <a:xfrm>
            <a:off x="7086600" y="5102225"/>
            <a:ext cx="460375" cy="688975"/>
          </a:xfrm>
          <a:custGeom>
            <a:avLst/>
            <a:gdLst>
              <a:gd name="T0" fmla="*/ 2147483647 w 290"/>
              <a:gd name="T1" fmla="*/ 0 h 434"/>
              <a:gd name="T2" fmla="*/ 2147483647 w 290"/>
              <a:gd name="T3" fmla="*/ 2147483647 h 434"/>
              <a:gd name="T4" fmla="*/ 2147483647 w 290"/>
              <a:gd name="T5" fmla="*/ 2147483647 h 434"/>
              <a:gd name="T6" fmla="*/ 2147483647 w 290"/>
              <a:gd name="T7" fmla="*/ 2147483647 h 434"/>
              <a:gd name="T8" fmla="*/ 0 60000 65536"/>
              <a:gd name="T9" fmla="*/ 0 60000 65536"/>
              <a:gd name="T10" fmla="*/ 0 60000 65536"/>
              <a:gd name="T11" fmla="*/ 0 60000 65536"/>
              <a:gd name="T12" fmla="*/ 0 w 290"/>
              <a:gd name="T13" fmla="*/ 0 h 434"/>
              <a:gd name="T14" fmla="*/ 290 w 290"/>
              <a:gd name="T15" fmla="*/ 434 h 4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0" h="434">
                <a:moveTo>
                  <a:pt x="131" y="0"/>
                </a:moveTo>
                <a:cubicBezTo>
                  <a:pt x="72" y="127"/>
                  <a:pt x="5" y="256"/>
                  <a:pt x="3" y="322"/>
                </a:cubicBezTo>
                <a:cubicBezTo>
                  <a:pt x="0" y="388"/>
                  <a:pt x="69" y="434"/>
                  <a:pt x="117" y="396"/>
                </a:cubicBezTo>
                <a:cubicBezTo>
                  <a:pt x="165" y="358"/>
                  <a:pt x="254" y="158"/>
                  <a:pt x="290" y="9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30" name="Freeform 46"/>
          <p:cNvSpPr>
            <a:spLocks/>
          </p:cNvSpPr>
          <p:nvPr/>
        </p:nvSpPr>
        <p:spPr bwMode="auto">
          <a:xfrm rot="-369203">
            <a:off x="7729538" y="4892675"/>
            <a:ext cx="423862" cy="685800"/>
          </a:xfrm>
          <a:custGeom>
            <a:avLst/>
            <a:gdLst>
              <a:gd name="T0" fmla="*/ 2147483647 w 267"/>
              <a:gd name="T1" fmla="*/ 0 h 432"/>
              <a:gd name="T2" fmla="*/ 2147483647 w 267"/>
              <a:gd name="T3" fmla="*/ 2147483647 h 432"/>
              <a:gd name="T4" fmla="*/ 2147483647 w 267"/>
              <a:gd name="T5" fmla="*/ 2147483647 h 432"/>
              <a:gd name="T6" fmla="*/ 0 w 267"/>
              <a:gd name="T7" fmla="*/ 2147483647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267"/>
              <a:gd name="T13" fmla="*/ 0 h 432"/>
              <a:gd name="T14" fmla="*/ 267 w 267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7" h="432">
                <a:moveTo>
                  <a:pt x="116" y="0"/>
                </a:moveTo>
                <a:cubicBezTo>
                  <a:pt x="140" y="55"/>
                  <a:pt x="253" y="261"/>
                  <a:pt x="260" y="330"/>
                </a:cubicBezTo>
                <a:cubicBezTo>
                  <a:pt x="267" y="399"/>
                  <a:pt x="199" y="432"/>
                  <a:pt x="156" y="414"/>
                </a:cubicBezTo>
                <a:cubicBezTo>
                  <a:pt x="113" y="396"/>
                  <a:pt x="32" y="262"/>
                  <a:pt x="0" y="222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31" name="Line 47"/>
          <p:cNvSpPr>
            <a:spLocks noChangeShapeType="1"/>
          </p:cNvSpPr>
          <p:nvPr/>
        </p:nvSpPr>
        <p:spPr bwMode="auto">
          <a:xfrm flipH="1" flipV="1">
            <a:off x="6934200" y="3749675"/>
            <a:ext cx="8382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32" name="Line 48"/>
          <p:cNvSpPr>
            <a:spLocks noChangeShapeType="1"/>
          </p:cNvSpPr>
          <p:nvPr/>
        </p:nvSpPr>
        <p:spPr bwMode="auto">
          <a:xfrm flipH="1" flipV="1">
            <a:off x="5410200" y="2987675"/>
            <a:ext cx="1295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33" name="Line 49"/>
          <p:cNvSpPr>
            <a:spLocks noChangeShapeType="1"/>
          </p:cNvSpPr>
          <p:nvPr/>
        </p:nvSpPr>
        <p:spPr bwMode="auto">
          <a:xfrm flipV="1">
            <a:off x="5257800" y="230187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34" name="Text Box 50"/>
          <p:cNvSpPr txBox="1">
            <a:spLocks noChangeArrowheads="1"/>
          </p:cNvSpPr>
          <p:nvPr/>
        </p:nvSpPr>
        <p:spPr bwMode="auto">
          <a:xfrm>
            <a:off x="4495800" y="275907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*</a:t>
            </a:r>
          </a:p>
        </p:txBody>
      </p:sp>
      <p:sp>
        <p:nvSpPr>
          <p:cNvPr id="42035" name="Text Box 51"/>
          <p:cNvSpPr txBox="1">
            <a:spLocks noChangeArrowheads="1"/>
          </p:cNvSpPr>
          <p:nvPr/>
        </p:nvSpPr>
        <p:spPr bwMode="auto">
          <a:xfrm>
            <a:off x="3200400" y="344487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*</a:t>
            </a:r>
          </a:p>
        </p:txBody>
      </p:sp>
      <p:sp>
        <p:nvSpPr>
          <p:cNvPr id="42036" name="Text Box 52"/>
          <p:cNvSpPr txBox="1">
            <a:spLocks noChangeArrowheads="1"/>
          </p:cNvSpPr>
          <p:nvPr/>
        </p:nvSpPr>
        <p:spPr bwMode="auto">
          <a:xfrm>
            <a:off x="2362200" y="451167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*</a:t>
            </a:r>
          </a:p>
        </p:txBody>
      </p:sp>
      <p:sp>
        <p:nvSpPr>
          <p:cNvPr id="42037" name="Text Box 53"/>
          <p:cNvSpPr txBox="1">
            <a:spLocks noChangeArrowheads="1"/>
          </p:cNvSpPr>
          <p:nvPr/>
        </p:nvSpPr>
        <p:spPr bwMode="auto">
          <a:xfrm>
            <a:off x="3810000" y="474027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*</a:t>
            </a:r>
          </a:p>
        </p:txBody>
      </p:sp>
      <p:sp>
        <p:nvSpPr>
          <p:cNvPr id="42038" name="Text Box 54"/>
          <p:cNvSpPr txBox="1">
            <a:spLocks noChangeArrowheads="1"/>
          </p:cNvSpPr>
          <p:nvPr/>
        </p:nvSpPr>
        <p:spPr bwMode="auto">
          <a:xfrm>
            <a:off x="3429000" y="557847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*</a:t>
            </a:r>
          </a:p>
        </p:txBody>
      </p:sp>
      <p:sp>
        <p:nvSpPr>
          <p:cNvPr id="42039" name="Text Box 55"/>
          <p:cNvSpPr txBox="1">
            <a:spLocks noChangeArrowheads="1"/>
          </p:cNvSpPr>
          <p:nvPr/>
        </p:nvSpPr>
        <p:spPr bwMode="auto">
          <a:xfrm>
            <a:off x="6019800" y="374967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*</a:t>
            </a:r>
          </a:p>
        </p:txBody>
      </p:sp>
      <p:sp>
        <p:nvSpPr>
          <p:cNvPr id="42040" name="Text Box 56"/>
          <p:cNvSpPr txBox="1">
            <a:spLocks noChangeArrowheads="1"/>
          </p:cNvSpPr>
          <p:nvPr/>
        </p:nvSpPr>
        <p:spPr bwMode="auto">
          <a:xfrm>
            <a:off x="5486400" y="466407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*</a:t>
            </a:r>
          </a:p>
        </p:txBody>
      </p:sp>
      <p:sp>
        <p:nvSpPr>
          <p:cNvPr id="42041" name="Text Box 57"/>
          <p:cNvSpPr txBox="1">
            <a:spLocks noChangeArrowheads="1"/>
          </p:cNvSpPr>
          <p:nvPr/>
        </p:nvSpPr>
        <p:spPr bwMode="auto">
          <a:xfrm>
            <a:off x="5867400" y="580707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*</a:t>
            </a:r>
          </a:p>
        </p:txBody>
      </p:sp>
      <p:sp>
        <p:nvSpPr>
          <p:cNvPr id="42042" name="Text Box 58"/>
          <p:cNvSpPr txBox="1">
            <a:spLocks noChangeArrowheads="1"/>
          </p:cNvSpPr>
          <p:nvPr/>
        </p:nvSpPr>
        <p:spPr bwMode="auto">
          <a:xfrm>
            <a:off x="7086600" y="489267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46205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2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2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2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2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2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2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2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2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2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2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2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2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2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2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2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2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2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2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2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2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2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2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2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20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20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2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2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2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2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2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2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2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2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2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2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2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2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2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2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2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2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2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2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2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2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2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2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2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2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2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42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42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42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42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42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42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42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42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42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42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42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42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42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42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42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42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42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42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42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42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42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42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42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42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42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42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42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42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42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42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42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42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42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42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42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42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42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42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42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42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42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6" grpId="0" animBg="1"/>
      <p:bldP spid="42007" grpId="0" animBg="1"/>
      <p:bldP spid="42008" grpId="0" animBg="1"/>
      <p:bldP spid="42009" grpId="0" animBg="1"/>
      <p:bldP spid="42010" grpId="0" animBg="1"/>
      <p:bldP spid="42011" grpId="0" animBg="1"/>
      <p:bldP spid="42012" grpId="0" animBg="1"/>
      <p:bldP spid="42013" grpId="0" animBg="1"/>
      <p:bldP spid="42014" grpId="0" animBg="1"/>
      <p:bldP spid="42015" grpId="0" animBg="1"/>
      <p:bldP spid="42016" grpId="0" animBg="1"/>
      <p:bldP spid="42017" grpId="0" animBg="1"/>
      <p:bldP spid="42018" grpId="0" animBg="1"/>
      <p:bldP spid="42019" grpId="0" animBg="1"/>
      <p:bldP spid="42020" grpId="0" animBg="1"/>
      <p:bldP spid="42021" grpId="0" animBg="1"/>
      <p:bldP spid="42022" grpId="0" animBg="1"/>
      <p:bldP spid="42023" grpId="0" animBg="1"/>
      <p:bldP spid="42024" grpId="0" animBg="1"/>
      <p:bldP spid="42025" grpId="0" animBg="1"/>
      <p:bldP spid="42026" grpId="0" animBg="1"/>
      <p:bldP spid="42027" grpId="0" animBg="1"/>
      <p:bldP spid="42028" grpId="0" animBg="1"/>
      <p:bldP spid="42029" grpId="0" animBg="1"/>
      <p:bldP spid="42030" grpId="0" animBg="1"/>
      <p:bldP spid="42031" grpId="0" animBg="1"/>
      <p:bldP spid="42032" grpId="0" animBg="1"/>
      <p:bldP spid="42033" grpId="0" animBg="1"/>
      <p:bldP spid="42034" grpId="0" autoUpdateAnimBg="0"/>
      <p:bldP spid="42035" grpId="0" autoUpdateAnimBg="0"/>
      <p:bldP spid="42036" grpId="0" autoUpdateAnimBg="0"/>
      <p:bldP spid="42037" grpId="0" autoUpdateAnimBg="0"/>
      <p:bldP spid="42038" grpId="0" autoUpdateAnimBg="0"/>
      <p:bldP spid="42039" grpId="0" autoUpdateAnimBg="0"/>
      <p:bldP spid="42040" grpId="0" autoUpdateAnimBg="0"/>
      <p:bldP spid="42041" grpId="0" autoUpdateAnimBg="0"/>
      <p:bldP spid="4204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Line 2"/>
          <p:cNvSpPr>
            <a:spLocks noChangeShapeType="1"/>
          </p:cNvSpPr>
          <p:nvPr/>
        </p:nvSpPr>
        <p:spPr bwMode="auto">
          <a:xfrm>
            <a:off x="4191000" y="1143000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3" name="Line 3"/>
          <p:cNvSpPr>
            <a:spLocks noChangeShapeType="1"/>
          </p:cNvSpPr>
          <p:nvPr/>
        </p:nvSpPr>
        <p:spPr bwMode="auto">
          <a:xfrm flipH="1">
            <a:off x="2895600" y="1905000"/>
            <a:ext cx="1143000" cy="533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 flipH="1">
            <a:off x="2057400" y="2590800"/>
            <a:ext cx="685800" cy="914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5" name="Freeform 5"/>
          <p:cNvSpPr>
            <a:spLocks/>
          </p:cNvSpPr>
          <p:nvPr/>
        </p:nvSpPr>
        <p:spPr bwMode="auto">
          <a:xfrm>
            <a:off x="1574800" y="3657600"/>
            <a:ext cx="425450" cy="628650"/>
          </a:xfrm>
          <a:custGeom>
            <a:avLst/>
            <a:gdLst>
              <a:gd name="T0" fmla="*/ 2147483647 w 268"/>
              <a:gd name="T1" fmla="*/ 0 h 396"/>
              <a:gd name="T2" fmla="*/ 2147483647 w 268"/>
              <a:gd name="T3" fmla="*/ 2147483647 h 396"/>
              <a:gd name="T4" fmla="*/ 2147483647 w 268"/>
              <a:gd name="T5" fmla="*/ 2147483647 h 396"/>
              <a:gd name="T6" fmla="*/ 2147483647 w 268"/>
              <a:gd name="T7" fmla="*/ 2147483647 h 396"/>
              <a:gd name="T8" fmla="*/ 0 60000 65536"/>
              <a:gd name="T9" fmla="*/ 0 60000 65536"/>
              <a:gd name="T10" fmla="*/ 0 60000 65536"/>
              <a:gd name="T11" fmla="*/ 0 60000 65536"/>
              <a:gd name="T12" fmla="*/ 0 w 268"/>
              <a:gd name="T13" fmla="*/ 0 h 396"/>
              <a:gd name="T14" fmla="*/ 268 w 268"/>
              <a:gd name="T15" fmla="*/ 396 h 3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" h="396">
                <a:moveTo>
                  <a:pt x="208" y="0"/>
                </a:moveTo>
                <a:cubicBezTo>
                  <a:pt x="124" y="112"/>
                  <a:pt x="32" y="224"/>
                  <a:pt x="16" y="288"/>
                </a:cubicBezTo>
                <a:cubicBezTo>
                  <a:pt x="0" y="352"/>
                  <a:pt x="70" y="396"/>
                  <a:pt x="112" y="384"/>
                </a:cubicBezTo>
                <a:cubicBezTo>
                  <a:pt x="154" y="372"/>
                  <a:pt x="236" y="251"/>
                  <a:pt x="268" y="216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6" name="Freeform 6"/>
          <p:cNvSpPr>
            <a:spLocks/>
          </p:cNvSpPr>
          <p:nvPr/>
        </p:nvSpPr>
        <p:spPr bwMode="auto">
          <a:xfrm>
            <a:off x="2286000" y="3857625"/>
            <a:ext cx="415925" cy="485775"/>
          </a:xfrm>
          <a:custGeom>
            <a:avLst/>
            <a:gdLst>
              <a:gd name="T0" fmla="*/ 2147483647 w 262"/>
              <a:gd name="T1" fmla="*/ 0 h 306"/>
              <a:gd name="T2" fmla="*/ 2147483647 w 262"/>
              <a:gd name="T3" fmla="*/ 2147483647 h 306"/>
              <a:gd name="T4" fmla="*/ 2147483647 w 262"/>
              <a:gd name="T5" fmla="*/ 2147483647 h 306"/>
              <a:gd name="T6" fmla="*/ 0 w 262"/>
              <a:gd name="T7" fmla="*/ 2147483647 h 306"/>
              <a:gd name="T8" fmla="*/ 0 60000 65536"/>
              <a:gd name="T9" fmla="*/ 0 60000 65536"/>
              <a:gd name="T10" fmla="*/ 0 60000 65536"/>
              <a:gd name="T11" fmla="*/ 0 60000 65536"/>
              <a:gd name="T12" fmla="*/ 0 w 262"/>
              <a:gd name="T13" fmla="*/ 0 h 306"/>
              <a:gd name="T14" fmla="*/ 262 w 262"/>
              <a:gd name="T15" fmla="*/ 306 h 3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2" h="306">
                <a:moveTo>
                  <a:pt x="144" y="0"/>
                </a:moveTo>
                <a:cubicBezTo>
                  <a:pt x="163" y="34"/>
                  <a:pt x="258" y="156"/>
                  <a:pt x="260" y="204"/>
                </a:cubicBezTo>
                <a:cubicBezTo>
                  <a:pt x="262" y="252"/>
                  <a:pt x="199" y="306"/>
                  <a:pt x="156" y="288"/>
                </a:cubicBezTo>
                <a:cubicBezTo>
                  <a:pt x="113" y="270"/>
                  <a:pt x="32" y="136"/>
                  <a:pt x="0" y="96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 flipV="1">
            <a:off x="2514600" y="3048000"/>
            <a:ext cx="45720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3124200" y="3124200"/>
            <a:ext cx="304800" cy="533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 flipH="1">
            <a:off x="3048000" y="3810000"/>
            <a:ext cx="304800" cy="685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0" name="Freeform 10"/>
          <p:cNvSpPr>
            <a:spLocks/>
          </p:cNvSpPr>
          <p:nvPr/>
        </p:nvSpPr>
        <p:spPr bwMode="auto">
          <a:xfrm rot="-717299">
            <a:off x="2667000" y="4705350"/>
            <a:ext cx="425450" cy="628650"/>
          </a:xfrm>
          <a:custGeom>
            <a:avLst/>
            <a:gdLst>
              <a:gd name="T0" fmla="*/ 2147483647 w 268"/>
              <a:gd name="T1" fmla="*/ 0 h 396"/>
              <a:gd name="T2" fmla="*/ 2147483647 w 268"/>
              <a:gd name="T3" fmla="*/ 2147483647 h 396"/>
              <a:gd name="T4" fmla="*/ 2147483647 w 268"/>
              <a:gd name="T5" fmla="*/ 2147483647 h 396"/>
              <a:gd name="T6" fmla="*/ 2147483647 w 268"/>
              <a:gd name="T7" fmla="*/ 2147483647 h 396"/>
              <a:gd name="T8" fmla="*/ 0 60000 65536"/>
              <a:gd name="T9" fmla="*/ 0 60000 65536"/>
              <a:gd name="T10" fmla="*/ 0 60000 65536"/>
              <a:gd name="T11" fmla="*/ 0 60000 65536"/>
              <a:gd name="T12" fmla="*/ 0 w 268"/>
              <a:gd name="T13" fmla="*/ 0 h 396"/>
              <a:gd name="T14" fmla="*/ 268 w 268"/>
              <a:gd name="T15" fmla="*/ 396 h 3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" h="396">
                <a:moveTo>
                  <a:pt x="208" y="0"/>
                </a:moveTo>
                <a:cubicBezTo>
                  <a:pt x="124" y="112"/>
                  <a:pt x="32" y="224"/>
                  <a:pt x="16" y="288"/>
                </a:cubicBezTo>
                <a:cubicBezTo>
                  <a:pt x="0" y="352"/>
                  <a:pt x="70" y="396"/>
                  <a:pt x="112" y="384"/>
                </a:cubicBezTo>
                <a:cubicBezTo>
                  <a:pt x="154" y="372"/>
                  <a:pt x="236" y="251"/>
                  <a:pt x="268" y="216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1" name="Freeform 11"/>
          <p:cNvSpPr>
            <a:spLocks/>
          </p:cNvSpPr>
          <p:nvPr/>
        </p:nvSpPr>
        <p:spPr bwMode="auto">
          <a:xfrm>
            <a:off x="3454400" y="4876800"/>
            <a:ext cx="415925" cy="485775"/>
          </a:xfrm>
          <a:custGeom>
            <a:avLst/>
            <a:gdLst>
              <a:gd name="T0" fmla="*/ 2147483647 w 262"/>
              <a:gd name="T1" fmla="*/ 0 h 306"/>
              <a:gd name="T2" fmla="*/ 2147483647 w 262"/>
              <a:gd name="T3" fmla="*/ 2147483647 h 306"/>
              <a:gd name="T4" fmla="*/ 2147483647 w 262"/>
              <a:gd name="T5" fmla="*/ 2147483647 h 306"/>
              <a:gd name="T6" fmla="*/ 0 w 262"/>
              <a:gd name="T7" fmla="*/ 2147483647 h 306"/>
              <a:gd name="T8" fmla="*/ 0 60000 65536"/>
              <a:gd name="T9" fmla="*/ 0 60000 65536"/>
              <a:gd name="T10" fmla="*/ 0 60000 65536"/>
              <a:gd name="T11" fmla="*/ 0 60000 65536"/>
              <a:gd name="T12" fmla="*/ 0 w 262"/>
              <a:gd name="T13" fmla="*/ 0 h 306"/>
              <a:gd name="T14" fmla="*/ 262 w 262"/>
              <a:gd name="T15" fmla="*/ 306 h 3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2" h="306">
                <a:moveTo>
                  <a:pt x="144" y="0"/>
                </a:moveTo>
                <a:cubicBezTo>
                  <a:pt x="163" y="34"/>
                  <a:pt x="258" y="156"/>
                  <a:pt x="260" y="204"/>
                </a:cubicBezTo>
                <a:cubicBezTo>
                  <a:pt x="262" y="252"/>
                  <a:pt x="199" y="306"/>
                  <a:pt x="156" y="288"/>
                </a:cubicBezTo>
                <a:cubicBezTo>
                  <a:pt x="113" y="270"/>
                  <a:pt x="32" y="136"/>
                  <a:pt x="0" y="96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 flipV="1">
            <a:off x="3581400" y="4038600"/>
            <a:ext cx="152400" cy="533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3" name="Freeform 13"/>
          <p:cNvSpPr>
            <a:spLocks/>
          </p:cNvSpPr>
          <p:nvPr/>
        </p:nvSpPr>
        <p:spPr bwMode="auto">
          <a:xfrm>
            <a:off x="3927475" y="3886200"/>
            <a:ext cx="415925" cy="485775"/>
          </a:xfrm>
          <a:custGeom>
            <a:avLst/>
            <a:gdLst>
              <a:gd name="T0" fmla="*/ 2147483647 w 262"/>
              <a:gd name="T1" fmla="*/ 0 h 306"/>
              <a:gd name="T2" fmla="*/ 2147483647 w 262"/>
              <a:gd name="T3" fmla="*/ 2147483647 h 306"/>
              <a:gd name="T4" fmla="*/ 2147483647 w 262"/>
              <a:gd name="T5" fmla="*/ 2147483647 h 306"/>
              <a:gd name="T6" fmla="*/ 0 w 262"/>
              <a:gd name="T7" fmla="*/ 2147483647 h 306"/>
              <a:gd name="T8" fmla="*/ 0 60000 65536"/>
              <a:gd name="T9" fmla="*/ 0 60000 65536"/>
              <a:gd name="T10" fmla="*/ 0 60000 65536"/>
              <a:gd name="T11" fmla="*/ 0 60000 65536"/>
              <a:gd name="T12" fmla="*/ 0 w 262"/>
              <a:gd name="T13" fmla="*/ 0 h 306"/>
              <a:gd name="T14" fmla="*/ 262 w 262"/>
              <a:gd name="T15" fmla="*/ 306 h 3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2" h="306">
                <a:moveTo>
                  <a:pt x="144" y="0"/>
                </a:moveTo>
                <a:cubicBezTo>
                  <a:pt x="163" y="34"/>
                  <a:pt x="258" y="156"/>
                  <a:pt x="260" y="204"/>
                </a:cubicBezTo>
                <a:cubicBezTo>
                  <a:pt x="262" y="252"/>
                  <a:pt x="199" y="306"/>
                  <a:pt x="156" y="288"/>
                </a:cubicBezTo>
                <a:cubicBezTo>
                  <a:pt x="113" y="270"/>
                  <a:pt x="32" y="136"/>
                  <a:pt x="0" y="96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 flipH="1" flipV="1">
            <a:off x="3581400" y="2743200"/>
            <a:ext cx="457200" cy="762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5" name="Line 15"/>
          <p:cNvSpPr>
            <a:spLocks noChangeShapeType="1"/>
          </p:cNvSpPr>
          <p:nvPr/>
        </p:nvSpPr>
        <p:spPr bwMode="auto">
          <a:xfrm flipV="1">
            <a:off x="3657600" y="2209800"/>
            <a:ext cx="76200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6" name="Line 16"/>
          <p:cNvSpPr>
            <a:spLocks noChangeShapeType="1"/>
          </p:cNvSpPr>
          <p:nvPr/>
        </p:nvSpPr>
        <p:spPr bwMode="auto">
          <a:xfrm>
            <a:off x="4572000" y="2286000"/>
            <a:ext cx="83820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 flipH="1">
            <a:off x="5105400" y="2819400"/>
            <a:ext cx="381000" cy="762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8" name="Freeform 18"/>
          <p:cNvSpPr>
            <a:spLocks/>
          </p:cNvSpPr>
          <p:nvPr/>
        </p:nvSpPr>
        <p:spPr bwMode="auto">
          <a:xfrm rot="-717299">
            <a:off x="4724400" y="3810000"/>
            <a:ext cx="425450" cy="628650"/>
          </a:xfrm>
          <a:custGeom>
            <a:avLst/>
            <a:gdLst>
              <a:gd name="T0" fmla="*/ 2147483647 w 268"/>
              <a:gd name="T1" fmla="*/ 0 h 396"/>
              <a:gd name="T2" fmla="*/ 2147483647 w 268"/>
              <a:gd name="T3" fmla="*/ 2147483647 h 396"/>
              <a:gd name="T4" fmla="*/ 2147483647 w 268"/>
              <a:gd name="T5" fmla="*/ 2147483647 h 396"/>
              <a:gd name="T6" fmla="*/ 2147483647 w 268"/>
              <a:gd name="T7" fmla="*/ 2147483647 h 396"/>
              <a:gd name="T8" fmla="*/ 0 60000 65536"/>
              <a:gd name="T9" fmla="*/ 0 60000 65536"/>
              <a:gd name="T10" fmla="*/ 0 60000 65536"/>
              <a:gd name="T11" fmla="*/ 0 60000 65536"/>
              <a:gd name="T12" fmla="*/ 0 w 268"/>
              <a:gd name="T13" fmla="*/ 0 h 396"/>
              <a:gd name="T14" fmla="*/ 268 w 268"/>
              <a:gd name="T15" fmla="*/ 396 h 3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" h="396">
                <a:moveTo>
                  <a:pt x="208" y="0"/>
                </a:moveTo>
                <a:cubicBezTo>
                  <a:pt x="124" y="112"/>
                  <a:pt x="32" y="224"/>
                  <a:pt x="16" y="288"/>
                </a:cubicBezTo>
                <a:cubicBezTo>
                  <a:pt x="0" y="352"/>
                  <a:pt x="70" y="396"/>
                  <a:pt x="112" y="384"/>
                </a:cubicBezTo>
                <a:cubicBezTo>
                  <a:pt x="154" y="372"/>
                  <a:pt x="236" y="251"/>
                  <a:pt x="268" y="216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auto">
          <a:xfrm>
            <a:off x="5257800" y="4191000"/>
            <a:ext cx="30480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0" name="Freeform 20"/>
          <p:cNvSpPr>
            <a:spLocks/>
          </p:cNvSpPr>
          <p:nvPr/>
        </p:nvSpPr>
        <p:spPr bwMode="auto">
          <a:xfrm>
            <a:off x="5235575" y="4857750"/>
            <a:ext cx="460375" cy="688975"/>
          </a:xfrm>
          <a:custGeom>
            <a:avLst/>
            <a:gdLst>
              <a:gd name="T0" fmla="*/ 2147483647 w 290"/>
              <a:gd name="T1" fmla="*/ 0 h 434"/>
              <a:gd name="T2" fmla="*/ 2147483647 w 290"/>
              <a:gd name="T3" fmla="*/ 2147483647 h 434"/>
              <a:gd name="T4" fmla="*/ 2147483647 w 290"/>
              <a:gd name="T5" fmla="*/ 2147483647 h 434"/>
              <a:gd name="T6" fmla="*/ 2147483647 w 290"/>
              <a:gd name="T7" fmla="*/ 2147483647 h 434"/>
              <a:gd name="T8" fmla="*/ 0 60000 65536"/>
              <a:gd name="T9" fmla="*/ 0 60000 65536"/>
              <a:gd name="T10" fmla="*/ 0 60000 65536"/>
              <a:gd name="T11" fmla="*/ 0 60000 65536"/>
              <a:gd name="T12" fmla="*/ 0 w 290"/>
              <a:gd name="T13" fmla="*/ 0 h 434"/>
              <a:gd name="T14" fmla="*/ 290 w 290"/>
              <a:gd name="T15" fmla="*/ 434 h 4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0" h="434">
                <a:moveTo>
                  <a:pt x="131" y="0"/>
                </a:moveTo>
                <a:cubicBezTo>
                  <a:pt x="72" y="127"/>
                  <a:pt x="5" y="256"/>
                  <a:pt x="3" y="322"/>
                </a:cubicBezTo>
                <a:cubicBezTo>
                  <a:pt x="0" y="388"/>
                  <a:pt x="69" y="434"/>
                  <a:pt x="117" y="396"/>
                </a:cubicBezTo>
                <a:cubicBezTo>
                  <a:pt x="165" y="358"/>
                  <a:pt x="254" y="158"/>
                  <a:pt x="290" y="96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1" name="Freeform 21"/>
          <p:cNvSpPr>
            <a:spLocks/>
          </p:cNvSpPr>
          <p:nvPr/>
        </p:nvSpPr>
        <p:spPr bwMode="auto">
          <a:xfrm>
            <a:off x="5969000" y="4724400"/>
            <a:ext cx="423863" cy="685800"/>
          </a:xfrm>
          <a:custGeom>
            <a:avLst/>
            <a:gdLst>
              <a:gd name="T0" fmla="*/ 2147483647 w 267"/>
              <a:gd name="T1" fmla="*/ 0 h 432"/>
              <a:gd name="T2" fmla="*/ 2147483647 w 267"/>
              <a:gd name="T3" fmla="*/ 2147483647 h 432"/>
              <a:gd name="T4" fmla="*/ 2147483647 w 267"/>
              <a:gd name="T5" fmla="*/ 2147483647 h 432"/>
              <a:gd name="T6" fmla="*/ 0 w 267"/>
              <a:gd name="T7" fmla="*/ 2147483647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267"/>
              <a:gd name="T13" fmla="*/ 0 h 432"/>
              <a:gd name="T14" fmla="*/ 267 w 267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7" h="432">
                <a:moveTo>
                  <a:pt x="116" y="0"/>
                </a:moveTo>
                <a:cubicBezTo>
                  <a:pt x="140" y="55"/>
                  <a:pt x="253" y="261"/>
                  <a:pt x="260" y="330"/>
                </a:cubicBezTo>
                <a:cubicBezTo>
                  <a:pt x="267" y="399"/>
                  <a:pt x="199" y="432"/>
                  <a:pt x="156" y="414"/>
                </a:cubicBezTo>
                <a:cubicBezTo>
                  <a:pt x="113" y="396"/>
                  <a:pt x="32" y="262"/>
                  <a:pt x="0" y="222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2" name="Line 22"/>
          <p:cNvSpPr>
            <a:spLocks noChangeShapeType="1"/>
          </p:cNvSpPr>
          <p:nvPr/>
        </p:nvSpPr>
        <p:spPr bwMode="auto">
          <a:xfrm flipH="1" flipV="1">
            <a:off x="5638800" y="3810000"/>
            <a:ext cx="381000" cy="685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 flipV="1">
            <a:off x="5715000" y="3124200"/>
            <a:ext cx="304800" cy="533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4" name="Line 24"/>
          <p:cNvSpPr>
            <a:spLocks noChangeShapeType="1"/>
          </p:cNvSpPr>
          <p:nvPr/>
        </p:nvSpPr>
        <p:spPr bwMode="auto">
          <a:xfrm>
            <a:off x="6096000" y="3200400"/>
            <a:ext cx="53340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5" name="Freeform 25"/>
          <p:cNvSpPr>
            <a:spLocks/>
          </p:cNvSpPr>
          <p:nvPr/>
        </p:nvSpPr>
        <p:spPr bwMode="auto">
          <a:xfrm>
            <a:off x="6477000" y="3943350"/>
            <a:ext cx="460375" cy="688975"/>
          </a:xfrm>
          <a:custGeom>
            <a:avLst/>
            <a:gdLst>
              <a:gd name="T0" fmla="*/ 2147483647 w 290"/>
              <a:gd name="T1" fmla="*/ 0 h 434"/>
              <a:gd name="T2" fmla="*/ 2147483647 w 290"/>
              <a:gd name="T3" fmla="*/ 2147483647 h 434"/>
              <a:gd name="T4" fmla="*/ 2147483647 w 290"/>
              <a:gd name="T5" fmla="*/ 2147483647 h 434"/>
              <a:gd name="T6" fmla="*/ 2147483647 w 290"/>
              <a:gd name="T7" fmla="*/ 2147483647 h 434"/>
              <a:gd name="T8" fmla="*/ 0 60000 65536"/>
              <a:gd name="T9" fmla="*/ 0 60000 65536"/>
              <a:gd name="T10" fmla="*/ 0 60000 65536"/>
              <a:gd name="T11" fmla="*/ 0 60000 65536"/>
              <a:gd name="T12" fmla="*/ 0 w 290"/>
              <a:gd name="T13" fmla="*/ 0 h 434"/>
              <a:gd name="T14" fmla="*/ 290 w 290"/>
              <a:gd name="T15" fmla="*/ 434 h 4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0" h="434">
                <a:moveTo>
                  <a:pt x="131" y="0"/>
                </a:moveTo>
                <a:cubicBezTo>
                  <a:pt x="72" y="127"/>
                  <a:pt x="5" y="256"/>
                  <a:pt x="3" y="322"/>
                </a:cubicBezTo>
                <a:cubicBezTo>
                  <a:pt x="0" y="388"/>
                  <a:pt x="69" y="434"/>
                  <a:pt x="117" y="396"/>
                </a:cubicBezTo>
                <a:cubicBezTo>
                  <a:pt x="165" y="358"/>
                  <a:pt x="254" y="158"/>
                  <a:pt x="290" y="96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6" name="Freeform 26"/>
          <p:cNvSpPr>
            <a:spLocks/>
          </p:cNvSpPr>
          <p:nvPr/>
        </p:nvSpPr>
        <p:spPr bwMode="auto">
          <a:xfrm rot="-369203">
            <a:off x="7119938" y="3733800"/>
            <a:ext cx="423862" cy="685800"/>
          </a:xfrm>
          <a:custGeom>
            <a:avLst/>
            <a:gdLst>
              <a:gd name="T0" fmla="*/ 2147483647 w 267"/>
              <a:gd name="T1" fmla="*/ 0 h 432"/>
              <a:gd name="T2" fmla="*/ 2147483647 w 267"/>
              <a:gd name="T3" fmla="*/ 2147483647 h 432"/>
              <a:gd name="T4" fmla="*/ 2147483647 w 267"/>
              <a:gd name="T5" fmla="*/ 2147483647 h 432"/>
              <a:gd name="T6" fmla="*/ 0 w 267"/>
              <a:gd name="T7" fmla="*/ 2147483647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267"/>
              <a:gd name="T13" fmla="*/ 0 h 432"/>
              <a:gd name="T14" fmla="*/ 267 w 267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7" h="432">
                <a:moveTo>
                  <a:pt x="116" y="0"/>
                </a:moveTo>
                <a:cubicBezTo>
                  <a:pt x="140" y="55"/>
                  <a:pt x="253" y="261"/>
                  <a:pt x="260" y="330"/>
                </a:cubicBezTo>
                <a:cubicBezTo>
                  <a:pt x="267" y="399"/>
                  <a:pt x="199" y="432"/>
                  <a:pt x="156" y="414"/>
                </a:cubicBezTo>
                <a:cubicBezTo>
                  <a:pt x="113" y="396"/>
                  <a:pt x="32" y="262"/>
                  <a:pt x="0" y="222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7" name="Line 27"/>
          <p:cNvSpPr>
            <a:spLocks noChangeShapeType="1"/>
          </p:cNvSpPr>
          <p:nvPr/>
        </p:nvSpPr>
        <p:spPr bwMode="auto">
          <a:xfrm flipH="1" flipV="1">
            <a:off x="6324600" y="2590800"/>
            <a:ext cx="838200" cy="914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 flipH="1" flipV="1">
            <a:off x="4800600" y="1828800"/>
            <a:ext cx="1295400" cy="533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9" name="Line 29"/>
          <p:cNvSpPr>
            <a:spLocks noChangeShapeType="1"/>
          </p:cNvSpPr>
          <p:nvPr/>
        </p:nvSpPr>
        <p:spPr bwMode="auto">
          <a:xfrm flipV="1">
            <a:off x="4648200" y="1143000"/>
            <a:ext cx="0" cy="457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auto">
          <a:xfrm>
            <a:off x="1981200" y="3886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FF"/>
                </a:solidFill>
              </a:rPr>
              <a:t>#</a:t>
            </a:r>
          </a:p>
        </p:txBody>
      </p:sp>
      <p:sp>
        <p:nvSpPr>
          <p:cNvPr id="40991" name="Text Box 31"/>
          <p:cNvSpPr txBox="1">
            <a:spLocks noChangeArrowheads="1"/>
          </p:cNvSpPr>
          <p:nvPr/>
        </p:nvSpPr>
        <p:spPr bwMode="auto">
          <a:xfrm>
            <a:off x="2895600" y="28956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FF"/>
                </a:solidFill>
              </a:rPr>
              <a:t>#</a:t>
            </a: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3124200" y="4876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993" name="Text Box 33"/>
          <p:cNvSpPr txBox="1">
            <a:spLocks noChangeArrowheads="1"/>
          </p:cNvSpPr>
          <p:nvPr/>
        </p:nvSpPr>
        <p:spPr bwMode="auto">
          <a:xfrm>
            <a:off x="3733800" y="3810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994" name="Text Box 34"/>
          <p:cNvSpPr txBox="1">
            <a:spLocks noChangeArrowheads="1"/>
          </p:cNvSpPr>
          <p:nvPr/>
        </p:nvSpPr>
        <p:spPr bwMode="auto">
          <a:xfrm>
            <a:off x="4343400" y="20574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FF"/>
                </a:solidFill>
              </a:rPr>
              <a:t>#</a:t>
            </a:r>
          </a:p>
        </p:txBody>
      </p:sp>
      <p:sp>
        <p:nvSpPr>
          <p:cNvPr id="40995" name="Text Box 35"/>
          <p:cNvSpPr txBox="1">
            <a:spLocks noChangeArrowheads="1"/>
          </p:cNvSpPr>
          <p:nvPr/>
        </p:nvSpPr>
        <p:spPr bwMode="auto">
          <a:xfrm>
            <a:off x="5029200" y="39624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FF"/>
                </a:solidFill>
              </a:rPr>
              <a:t>#</a:t>
            </a:r>
          </a:p>
        </p:txBody>
      </p:sp>
      <p:sp>
        <p:nvSpPr>
          <p:cNvPr id="40996" name="Text Box 36"/>
          <p:cNvSpPr txBox="1">
            <a:spLocks noChangeArrowheads="1"/>
          </p:cNvSpPr>
          <p:nvPr/>
        </p:nvSpPr>
        <p:spPr bwMode="auto">
          <a:xfrm>
            <a:off x="5715000" y="4876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FF"/>
                </a:solidFill>
              </a:rPr>
              <a:t>#</a:t>
            </a:r>
          </a:p>
        </p:txBody>
      </p:sp>
      <p:sp>
        <p:nvSpPr>
          <p:cNvPr id="40997" name="Text Box 37"/>
          <p:cNvSpPr txBox="1">
            <a:spLocks noChangeArrowheads="1"/>
          </p:cNvSpPr>
          <p:nvPr/>
        </p:nvSpPr>
        <p:spPr bwMode="auto">
          <a:xfrm>
            <a:off x="6858000" y="39624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FF"/>
                </a:solidFill>
              </a:rPr>
              <a:t>#</a:t>
            </a:r>
          </a:p>
        </p:txBody>
      </p:sp>
      <p:sp>
        <p:nvSpPr>
          <p:cNvPr id="40998" name="Text Box 38"/>
          <p:cNvSpPr txBox="1">
            <a:spLocks noChangeArrowheads="1"/>
          </p:cNvSpPr>
          <p:nvPr/>
        </p:nvSpPr>
        <p:spPr bwMode="auto">
          <a:xfrm>
            <a:off x="5943600" y="2971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FF"/>
                </a:solidFill>
              </a:rPr>
              <a:t>#</a:t>
            </a:r>
          </a:p>
        </p:txBody>
      </p:sp>
      <p:grpSp>
        <p:nvGrpSpPr>
          <p:cNvPr id="55335" name="Group 39"/>
          <p:cNvGrpSpPr>
            <a:grpSpLocks/>
          </p:cNvGrpSpPr>
          <p:nvPr/>
        </p:nvGrpSpPr>
        <p:grpSpPr bwMode="auto">
          <a:xfrm>
            <a:off x="1981200" y="1676400"/>
            <a:ext cx="5181600" cy="3276600"/>
            <a:chOff x="672" y="1056"/>
            <a:chExt cx="3264" cy="2064"/>
          </a:xfrm>
        </p:grpSpPr>
        <p:sp>
          <p:nvSpPr>
            <p:cNvPr id="55339" name="Oval 40"/>
            <p:cNvSpPr>
              <a:spLocks noChangeArrowheads="1"/>
            </p:cNvSpPr>
            <p:nvPr/>
          </p:nvSpPr>
          <p:spPr bwMode="auto">
            <a:xfrm>
              <a:off x="2112" y="1056"/>
              <a:ext cx="288" cy="2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A</a:t>
              </a:r>
            </a:p>
          </p:txBody>
        </p:sp>
        <p:sp>
          <p:nvSpPr>
            <p:cNvPr id="55340" name="Oval 41"/>
            <p:cNvSpPr>
              <a:spLocks noChangeArrowheads="1"/>
            </p:cNvSpPr>
            <p:nvPr/>
          </p:nvSpPr>
          <p:spPr bwMode="auto">
            <a:xfrm>
              <a:off x="1200" y="1584"/>
              <a:ext cx="288" cy="2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B</a:t>
              </a:r>
            </a:p>
          </p:txBody>
        </p:sp>
        <p:sp>
          <p:nvSpPr>
            <p:cNvPr id="55341" name="Oval 42"/>
            <p:cNvSpPr>
              <a:spLocks noChangeArrowheads="1"/>
            </p:cNvSpPr>
            <p:nvPr/>
          </p:nvSpPr>
          <p:spPr bwMode="auto">
            <a:xfrm>
              <a:off x="3072" y="1584"/>
              <a:ext cx="288" cy="2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C</a:t>
              </a:r>
            </a:p>
          </p:txBody>
        </p:sp>
        <p:sp>
          <p:nvSpPr>
            <p:cNvPr id="55342" name="Oval 43"/>
            <p:cNvSpPr>
              <a:spLocks noChangeArrowheads="1"/>
            </p:cNvSpPr>
            <p:nvPr/>
          </p:nvSpPr>
          <p:spPr bwMode="auto">
            <a:xfrm>
              <a:off x="672" y="2208"/>
              <a:ext cx="288" cy="2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E</a:t>
              </a:r>
            </a:p>
          </p:txBody>
        </p:sp>
        <p:sp>
          <p:nvSpPr>
            <p:cNvPr id="55343" name="Oval 44"/>
            <p:cNvSpPr>
              <a:spLocks noChangeArrowheads="1"/>
            </p:cNvSpPr>
            <p:nvPr/>
          </p:nvSpPr>
          <p:spPr bwMode="auto">
            <a:xfrm>
              <a:off x="2640" y="2208"/>
              <a:ext cx="288" cy="2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F</a:t>
              </a:r>
            </a:p>
          </p:txBody>
        </p:sp>
        <p:sp>
          <p:nvSpPr>
            <p:cNvPr id="55344" name="Oval 45"/>
            <p:cNvSpPr>
              <a:spLocks noChangeArrowheads="1"/>
            </p:cNvSpPr>
            <p:nvPr/>
          </p:nvSpPr>
          <p:spPr bwMode="auto">
            <a:xfrm>
              <a:off x="1632" y="2208"/>
              <a:ext cx="288" cy="2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H</a:t>
              </a:r>
            </a:p>
          </p:txBody>
        </p:sp>
        <p:cxnSp>
          <p:nvCxnSpPr>
            <p:cNvPr id="55345" name="AutoShape 46"/>
            <p:cNvCxnSpPr>
              <a:cxnSpLocks noChangeShapeType="1"/>
              <a:stCxn id="55339" idx="3"/>
              <a:endCxn id="55340" idx="7"/>
            </p:cNvCxnSpPr>
            <p:nvPr/>
          </p:nvCxnSpPr>
          <p:spPr bwMode="auto">
            <a:xfrm flipH="1">
              <a:off x="1446" y="1302"/>
              <a:ext cx="708" cy="32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46" name="AutoShape 47"/>
            <p:cNvCxnSpPr>
              <a:cxnSpLocks noChangeShapeType="1"/>
              <a:stCxn id="55339" idx="5"/>
              <a:endCxn id="55341" idx="1"/>
            </p:cNvCxnSpPr>
            <p:nvPr/>
          </p:nvCxnSpPr>
          <p:spPr bwMode="auto">
            <a:xfrm>
              <a:off x="2358" y="1302"/>
              <a:ext cx="756" cy="32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47" name="AutoShape 48"/>
            <p:cNvCxnSpPr>
              <a:cxnSpLocks noChangeShapeType="1"/>
              <a:stCxn id="55340" idx="3"/>
              <a:endCxn id="55342" idx="7"/>
            </p:cNvCxnSpPr>
            <p:nvPr/>
          </p:nvCxnSpPr>
          <p:spPr bwMode="auto">
            <a:xfrm flipH="1">
              <a:off x="918" y="1830"/>
              <a:ext cx="324" cy="42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48" name="AutoShape 49"/>
            <p:cNvCxnSpPr>
              <a:cxnSpLocks noChangeShapeType="1"/>
              <a:stCxn id="55341" idx="3"/>
              <a:endCxn id="55343" idx="7"/>
            </p:cNvCxnSpPr>
            <p:nvPr/>
          </p:nvCxnSpPr>
          <p:spPr bwMode="auto">
            <a:xfrm flipH="1">
              <a:off x="2886" y="1830"/>
              <a:ext cx="228" cy="42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49" name="AutoShape 50"/>
            <p:cNvCxnSpPr>
              <a:cxnSpLocks noChangeShapeType="1"/>
              <a:stCxn id="55340" idx="5"/>
              <a:endCxn id="55344" idx="1"/>
            </p:cNvCxnSpPr>
            <p:nvPr/>
          </p:nvCxnSpPr>
          <p:spPr bwMode="auto">
            <a:xfrm>
              <a:off x="1446" y="1830"/>
              <a:ext cx="228" cy="42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350" name="Oval 51"/>
            <p:cNvSpPr>
              <a:spLocks noChangeArrowheads="1"/>
            </p:cNvSpPr>
            <p:nvPr/>
          </p:nvSpPr>
          <p:spPr bwMode="auto">
            <a:xfrm>
              <a:off x="1392" y="2832"/>
              <a:ext cx="288" cy="2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G</a:t>
              </a:r>
            </a:p>
          </p:txBody>
        </p:sp>
        <p:cxnSp>
          <p:nvCxnSpPr>
            <p:cNvPr id="55351" name="AutoShape 52"/>
            <p:cNvCxnSpPr>
              <a:cxnSpLocks noChangeShapeType="1"/>
              <a:stCxn id="55344" idx="3"/>
              <a:endCxn id="55350" idx="0"/>
            </p:cNvCxnSpPr>
            <p:nvPr/>
          </p:nvCxnSpPr>
          <p:spPr bwMode="auto">
            <a:xfrm flipH="1">
              <a:off x="1536" y="2454"/>
              <a:ext cx="138" cy="3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352" name="Oval 53"/>
            <p:cNvSpPr>
              <a:spLocks noChangeArrowheads="1"/>
            </p:cNvSpPr>
            <p:nvPr/>
          </p:nvSpPr>
          <p:spPr bwMode="auto">
            <a:xfrm>
              <a:off x="2928" y="2832"/>
              <a:ext cx="288" cy="2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D</a:t>
              </a:r>
            </a:p>
          </p:txBody>
        </p:sp>
        <p:sp>
          <p:nvSpPr>
            <p:cNvPr id="55353" name="Oval 54"/>
            <p:cNvSpPr>
              <a:spLocks noChangeArrowheads="1"/>
            </p:cNvSpPr>
            <p:nvPr/>
          </p:nvSpPr>
          <p:spPr bwMode="auto">
            <a:xfrm>
              <a:off x="3648" y="2208"/>
              <a:ext cx="288" cy="2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I</a:t>
              </a:r>
            </a:p>
          </p:txBody>
        </p:sp>
        <p:cxnSp>
          <p:nvCxnSpPr>
            <p:cNvPr id="55354" name="AutoShape 55"/>
            <p:cNvCxnSpPr>
              <a:cxnSpLocks noChangeShapeType="1"/>
              <a:stCxn id="55341" idx="5"/>
              <a:endCxn id="55353" idx="1"/>
            </p:cNvCxnSpPr>
            <p:nvPr/>
          </p:nvCxnSpPr>
          <p:spPr bwMode="auto">
            <a:xfrm>
              <a:off x="3318" y="1830"/>
              <a:ext cx="372" cy="42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5336" name="Text Box 56"/>
          <p:cNvSpPr txBox="1">
            <a:spLocks noChangeArrowheads="1"/>
          </p:cNvSpPr>
          <p:nvPr/>
        </p:nvSpPr>
        <p:spPr bwMode="auto">
          <a:xfrm>
            <a:off x="1417638" y="112712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中序遍历</a:t>
            </a:r>
          </a:p>
        </p:txBody>
      </p:sp>
      <p:sp>
        <p:nvSpPr>
          <p:cNvPr id="55337" name="Line 57"/>
          <p:cNvSpPr>
            <a:spLocks noChangeShapeType="1"/>
          </p:cNvSpPr>
          <p:nvPr/>
        </p:nvSpPr>
        <p:spPr bwMode="auto">
          <a:xfrm>
            <a:off x="5410200" y="3962400"/>
            <a:ext cx="28575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02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nimBg="1"/>
      <p:bldP spid="40963" grpId="0" animBg="1"/>
      <p:bldP spid="40964" grpId="0" animBg="1"/>
      <p:bldP spid="40965" grpId="0" animBg="1"/>
      <p:bldP spid="40966" grpId="0" animBg="1"/>
      <p:bldP spid="40967" grpId="0" animBg="1"/>
      <p:bldP spid="40968" grpId="0" animBg="1"/>
      <p:bldP spid="40969" grpId="0" animBg="1"/>
      <p:bldP spid="40970" grpId="0" animBg="1"/>
      <p:bldP spid="40971" grpId="0" animBg="1"/>
      <p:bldP spid="40972" grpId="0" animBg="1"/>
      <p:bldP spid="40973" grpId="0" animBg="1"/>
      <p:bldP spid="40974" grpId="0" animBg="1"/>
      <p:bldP spid="40975" grpId="0" animBg="1"/>
      <p:bldP spid="40976" grpId="0" animBg="1"/>
      <p:bldP spid="40977" grpId="0" animBg="1"/>
      <p:bldP spid="40978" grpId="0" animBg="1"/>
      <p:bldP spid="40979" grpId="0" animBg="1"/>
      <p:bldP spid="40980" grpId="0" animBg="1"/>
      <p:bldP spid="40981" grpId="0" animBg="1"/>
      <p:bldP spid="40982" grpId="0" animBg="1"/>
      <p:bldP spid="40983" grpId="0" animBg="1"/>
      <p:bldP spid="40984" grpId="0" animBg="1"/>
      <p:bldP spid="40985" grpId="0" animBg="1"/>
      <p:bldP spid="40986" grpId="0" animBg="1"/>
      <p:bldP spid="40987" grpId="0" animBg="1"/>
      <p:bldP spid="40988" grpId="0" animBg="1"/>
      <p:bldP spid="40989" grpId="0" animBg="1"/>
      <p:bldP spid="40990" grpId="0" autoUpdateAnimBg="0"/>
      <p:bldP spid="40991" grpId="0" autoUpdateAnimBg="0"/>
      <p:bldP spid="40992" grpId="0" autoUpdateAnimBg="0"/>
      <p:bldP spid="40993" grpId="0" autoUpdateAnimBg="0"/>
      <p:bldP spid="40994" grpId="0" autoUpdateAnimBg="0"/>
      <p:bldP spid="40995" grpId="0" autoUpdateAnimBg="0"/>
      <p:bldP spid="40996" grpId="0" autoUpdateAnimBg="0"/>
      <p:bldP spid="40997" grpId="0" autoUpdateAnimBg="0"/>
      <p:bldP spid="4099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Line 2"/>
          <p:cNvSpPr>
            <a:spLocks noChangeShapeType="1"/>
          </p:cNvSpPr>
          <p:nvPr/>
        </p:nvSpPr>
        <p:spPr bwMode="auto">
          <a:xfrm>
            <a:off x="4267200" y="1143000"/>
            <a:ext cx="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39" name="Line 3"/>
          <p:cNvSpPr>
            <a:spLocks noChangeShapeType="1"/>
          </p:cNvSpPr>
          <p:nvPr/>
        </p:nvSpPr>
        <p:spPr bwMode="auto">
          <a:xfrm flipH="1">
            <a:off x="2971800" y="1905000"/>
            <a:ext cx="114300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 flipH="1">
            <a:off x="2133600" y="2590800"/>
            <a:ext cx="685800" cy="914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1" name="Freeform 5"/>
          <p:cNvSpPr>
            <a:spLocks/>
          </p:cNvSpPr>
          <p:nvPr/>
        </p:nvSpPr>
        <p:spPr bwMode="auto">
          <a:xfrm>
            <a:off x="1651000" y="3657600"/>
            <a:ext cx="425450" cy="628650"/>
          </a:xfrm>
          <a:custGeom>
            <a:avLst/>
            <a:gdLst>
              <a:gd name="T0" fmla="*/ 2147483647 w 268"/>
              <a:gd name="T1" fmla="*/ 0 h 396"/>
              <a:gd name="T2" fmla="*/ 2147483647 w 268"/>
              <a:gd name="T3" fmla="*/ 2147483647 h 396"/>
              <a:gd name="T4" fmla="*/ 2147483647 w 268"/>
              <a:gd name="T5" fmla="*/ 2147483647 h 396"/>
              <a:gd name="T6" fmla="*/ 2147483647 w 268"/>
              <a:gd name="T7" fmla="*/ 2147483647 h 396"/>
              <a:gd name="T8" fmla="*/ 0 60000 65536"/>
              <a:gd name="T9" fmla="*/ 0 60000 65536"/>
              <a:gd name="T10" fmla="*/ 0 60000 65536"/>
              <a:gd name="T11" fmla="*/ 0 60000 65536"/>
              <a:gd name="T12" fmla="*/ 0 w 268"/>
              <a:gd name="T13" fmla="*/ 0 h 396"/>
              <a:gd name="T14" fmla="*/ 268 w 268"/>
              <a:gd name="T15" fmla="*/ 396 h 3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" h="396">
                <a:moveTo>
                  <a:pt x="208" y="0"/>
                </a:moveTo>
                <a:cubicBezTo>
                  <a:pt x="124" y="112"/>
                  <a:pt x="32" y="224"/>
                  <a:pt x="16" y="288"/>
                </a:cubicBezTo>
                <a:cubicBezTo>
                  <a:pt x="0" y="352"/>
                  <a:pt x="70" y="396"/>
                  <a:pt x="112" y="384"/>
                </a:cubicBezTo>
                <a:cubicBezTo>
                  <a:pt x="154" y="372"/>
                  <a:pt x="236" y="251"/>
                  <a:pt x="268" y="216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2" name="Freeform 6"/>
          <p:cNvSpPr>
            <a:spLocks/>
          </p:cNvSpPr>
          <p:nvPr/>
        </p:nvSpPr>
        <p:spPr bwMode="auto">
          <a:xfrm>
            <a:off x="2362200" y="3857625"/>
            <a:ext cx="415925" cy="485775"/>
          </a:xfrm>
          <a:custGeom>
            <a:avLst/>
            <a:gdLst>
              <a:gd name="T0" fmla="*/ 2147483647 w 262"/>
              <a:gd name="T1" fmla="*/ 0 h 306"/>
              <a:gd name="T2" fmla="*/ 2147483647 w 262"/>
              <a:gd name="T3" fmla="*/ 2147483647 h 306"/>
              <a:gd name="T4" fmla="*/ 2147483647 w 262"/>
              <a:gd name="T5" fmla="*/ 2147483647 h 306"/>
              <a:gd name="T6" fmla="*/ 0 w 262"/>
              <a:gd name="T7" fmla="*/ 2147483647 h 306"/>
              <a:gd name="T8" fmla="*/ 0 60000 65536"/>
              <a:gd name="T9" fmla="*/ 0 60000 65536"/>
              <a:gd name="T10" fmla="*/ 0 60000 65536"/>
              <a:gd name="T11" fmla="*/ 0 60000 65536"/>
              <a:gd name="T12" fmla="*/ 0 w 262"/>
              <a:gd name="T13" fmla="*/ 0 h 306"/>
              <a:gd name="T14" fmla="*/ 262 w 262"/>
              <a:gd name="T15" fmla="*/ 306 h 3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2" h="306">
                <a:moveTo>
                  <a:pt x="144" y="0"/>
                </a:moveTo>
                <a:cubicBezTo>
                  <a:pt x="163" y="34"/>
                  <a:pt x="258" y="156"/>
                  <a:pt x="260" y="204"/>
                </a:cubicBezTo>
                <a:cubicBezTo>
                  <a:pt x="262" y="252"/>
                  <a:pt x="199" y="306"/>
                  <a:pt x="156" y="288"/>
                </a:cubicBezTo>
                <a:cubicBezTo>
                  <a:pt x="113" y="270"/>
                  <a:pt x="32" y="136"/>
                  <a:pt x="0" y="96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 flipV="1">
            <a:off x="2590800" y="3048000"/>
            <a:ext cx="45720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3200400" y="3124200"/>
            <a:ext cx="30480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 flipH="1">
            <a:off x="3124200" y="3810000"/>
            <a:ext cx="304800" cy="685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6" name="Freeform 10"/>
          <p:cNvSpPr>
            <a:spLocks/>
          </p:cNvSpPr>
          <p:nvPr/>
        </p:nvSpPr>
        <p:spPr bwMode="auto">
          <a:xfrm rot="-717299">
            <a:off x="2743200" y="4705350"/>
            <a:ext cx="425450" cy="628650"/>
          </a:xfrm>
          <a:custGeom>
            <a:avLst/>
            <a:gdLst>
              <a:gd name="T0" fmla="*/ 2147483647 w 268"/>
              <a:gd name="T1" fmla="*/ 0 h 396"/>
              <a:gd name="T2" fmla="*/ 2147483647 w 268"/>
              <a:gd name="T3" fmla="*/ 2147483647 h 396"/>
              <a:gd name="T4" fmla="*/ 2147483647 w 268"/>
              <a:gd name="T5" fmla="*/ 2147483647 h 396"/>
              <a:gd name="T6" fmla="*/ 2147483647 w 268"/>
              <a:gd name="T7" fmla="*/ 2147483647 h 396"/>
              <a:gd name="T8" fmla="*/ 0 60000 65536"/>
              <a:gd name="T9" fmla="*/ 0 60000 65536"/>
              <a:gd name="T10" fmla="*/ 0 60000 65536"/>
              <a:gd name="T11" fmla="*/ 0 60000 65536"/>
              <a:gd name="T12" fmla="*/ 0 w 268"/>
              <a:gd name="T13" fmla="*/ 0 h 396"/>
              <a:gd name="T14" fmla="*/ 268 w 268"/>
              <a:gd name="T15" fmla="*/ 396 h 3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" h="396">
                <a:moveTo>
                  <a:pt x="208" y="0"/>
                </a:moveTo>
                <a:cubicBezTo>
                  <a:pt x="124" y="112"/>
                  <a:pt x="32" y="224"/>
                  <a:pt x="16" y="288"/>
                </a:cubicBezTo>
                <a:cubicBezTo>
                  <a:pt x="0" y="352"/>
                  <a:pt x="70" y="396"/>
                  <a:pt x="112" y="384"/>
                </a:cubicBezTo>
                <a:cubicBezTo>
                  <a:pt x="154" y="372"/>
                  <a:pt x="236" y="251"/>
                  <a:pt x="268" y="216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7" name="Freeform 11"/>
          <p:cNvSpPr>
            <a:spLocks/>
          </p:cNvSpPr>
          <p:nvPr/>
        </p:nvSpPr>
        <p:spPr bwMode="auto">
          <a:xfrm>
            <a:off x="3530600" y="4876800"/>
            <a:ext cx="415925" cy="485775"/>
          </a:xfrm>
          <a:custGeom>
            <a:avLst/>
            <a:gdLst>
              <a:gd name="T0" fmla="*/ 2147483647 w 262"/>
              <a:gd name="T1" fmla="*/ 0 h 306"/>
              <a:gd name="T2" fmla="*/ 2147483647 w 262"/>
              <a:gd name="T3" fmla="*/ 2147483647 h 306"/>
              <a:gd name="T4" fmla="*/ 2147483647 w 262"/>
              <a:gd name="T5" fmla="*/ 2147483647 h 306"/>
              <a:gd name="T6" fmla="*/ 0 w 262"/>
              <a:gd name="T7" fmla="*/ 2147483647 h 306"/>
              <a:gd name="T8" fmla="*/ 0 60000 65536"/>
              <a:gd name="T9" fmla="*/ 0 60000 65536"/>
              <a:gd name="T10" fmla="*/ 0 60000 65536"/>
              <a:gd name="T11" fmla="*/ 0 60000 65536"/>
              <a:gd name="T12" fmla="*/ 0 w 262"/>
              <a:gd name="T13" fmla="*/ 0 h 306"/>
              <a:gd name="T14" fmla="*/ 262 w 262"/>
              <a:gd name="T15" fmla="*/ 306 h 3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2" h="306">
                <a:moveTo>
                  <a:pt x="144" y="0"/>
                </a:moveTo>
                <a:cubicBezTo>
                  <a:pt x="163" y="34"/>
                  <a:pt x="258" y="156"/>
                  <a:pt x="260" y="204"/>
                </a:cubicBezTo>
                <a:cubicBezTo>
                  <a:pt x="262" y="252"/>
                  <a:pt x="199" y="306"/>
                  <a:pt x="156" y="288"/>
                </a:cubicBezTo>
                <a:cubicBezTo>
                  <a:pt x="113" y="270"/>
                  <a:pt x="32" y="136"/>
                  <a:pt x="0" y="96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 flipV="1">
            <a:off x="3657600" y="4038600"/>
            <a:ext cx="15240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9" name="Freeform 13"/>
          <p:cNvSpPr>
            <a:spLocks/>
          </p:cNvSpPr>
          <p:nvPr/>
        </p:nvSpPr>
        <p:spPr bwMode="auto">
          <a:xfrm>
            <a:off x="4003675" y="3886200"/>
            <a:ext cx="415925" cy="485775"/>
          </a:xfrm>
          <a:custGeom>
            <a:avLst/>
            <a:gdLst>
              <a:gd name="T0" fmla="*/ 2147483647 w 262"/>
              <a:gd name="T1" fmla="*/ 0 h 306"/>
              <a:gd name="T2" fmla="*/ 2147483647 w 262"/>
              <a:gd name="T3" fmla="*/ 2147483647 h 306"/>
              <a:gd name="T4" fmla="*/ 2147483647 w 262"/>
              <a:gd name="T5" fmla="*/ 2147483647 h 306"/>
              <a:gd name="T6" fmla="*/ 0 w 262"/>
              <a:gd name="T7" fmla="*/ 2147483647 h 306"/>
              <a:gd name="T8" fmla="*/ 0 60000 65536"/>
              <a:gd name="T9" fmla="*/ 0 60000 65536"/>
              <a:gd name="T10" fmla="*/ 0 60000 65536"/>
              <a:gd name="T11" fmla="*/ 0 60000 65536"/>
              <a:gd name="T12" fmla="*/ 0 w 262"/>
              <a:gd name="T13" fmla="*/ 0 h 306"/>
              <a:gd name="T14" fmla="*/ 262 w 262"/>
              <a:gd name="T15" fmla="*/ 306 h 3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2" h="306">
                <a:moveTo>
                  <a:pt x="144" y="0"/>
                </a:moveTo>
                <a:cubicBezTo>
                  <a:pt x="163" y="34"/>
                  <a:pt x="258" y="156"/>
                  <a:pt x="260" y="204"/>
                </a:cubicBezTo>
                <a:cubicBezTo>
                  <a:pt x="262" y="252"/>
                  <a:pt x="199" y="306"/>
                  <a:pt x="156" y="288"/>
                </a:cubicBezTo>
                <a:cubicBezTo>
                  <a:pt x="113" y="270"/>
                  <a:pt x="32" y="136"/>
                  <a:pt x="0" y="96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 flipH="1" flipV="1">
            <a:off x="3657600" y="2743200"/>
            <a:ext cx="457200" cy="762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 flipV="1">
            <a:off x="3733800" y="2209800"/>
            <a:ext cx="7620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>
            <a:off x="4648200" y="2286000"/>
            <a:ext cx="8382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 flipH="1">
            <a:off x="5181600" y="2819400"/>
            <a:ext cx="381000" cy="762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4" name="Freeform 18"/>
          <p:cNvSpPr>
            <a:spLocks/>
          </p:cNvSpPr>
          <p:nvPr/>
        </p:nvSpPr>
        <p:spPr bwMode="auto">
          <a:xfrm rot="-717299">
            <a:off x="4800600" y="3810000"/>
            <a:ext cx="425450" cy="628650"/>
          </a:xfrm>
          <a:custGeom>
            <a:avLst/>
            <a:gdLst>
              <a:gd name="T0" fmla="*/ 2147483647 w 268"/>
              <a:gd name="T1" fmla="*/ 0 h 396"/>
              <a:gd name="T2" fmla="*/ 2147483647 w 268"/>
              <a:gd name="T3" fmla="*/ 2147483647 h 396"/>
              <a:gd name="T4" fmla="*/ 2147483647 w 268"/>
              <a:gd name="T5" fmla="*/ 2147483647 h 396"/>
              <a:gd name="T6" fmla="*/ 2147483647 w 268"/>
              <a:gd name="T7" fmla="*/ 2147483647 h 396"/>
              <a:gd name="T8" fmla="*/ 0 60000 65536"/>
              <a:gd name="T9" fmla="*/ 0 60000 65536"/>
              <a:gd name="T10" fmla="*/ 0 60000 65536"/>
              <a:gd name="T11" fmla="*/ 0 60000 65536"/>
              <a:gd name="T12" fmla="*/ 0 w 268"/>
              <a:gd name="T13" fmla="*/ 0 h 396"/>
              <a:gd name="T14" fmla="*/ 268 w 268"/>
              <a:gd name="T15" fmla="*/ 396 h 3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" h="396">
                <a:moveTo>
                  <a:pt x="208" y="0"/>
                </a:moveTo>
                <a:cubicBezTo>
                  <a:pt x="124" y="112"/>
                  <a:pt x="32" y="224"/>
                  <a:pt x="16" y="288"/>
                </a:cubicBezTo>
                <a:cubicBezTo>
                  <a:pt x="0" y="352"/>
                  <a:pt x="70" y="396"/>
                  <a:pt x="112" y="384"/>
                </a:cubicBezTo>
                <a:cubicBezTo>
                  <a:pt x="154" y="372"/>
                  <a:pt x="236" y="251"/>
                  <a:pt x="268" y="216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5" name="Line 19"/>
          <p:cNvSpPr>
            <a:spLocks noChangeShapeType="1"/>
          </p:cNvSpPr>
          <p:nvPr/>
        </p:nvSpPr>
        <p:spPr bwMode="auto">
          <a:xfrm>
            <a:off x="5334000" y="4191000"/>
            <a:ext cx="30480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6" name="Freeform 20"/>
          <p:cNvSpPr>
            <a:spLocks/>
          </p:cNvSpPr>
          <p:nvPr/>
        </p:nvSpPr>
        <p:spPr bwMode="auto">
          <a:xfrm>
            <a:off x="5311775" y="4857750"/>
            <a:ext cx="460375" cy="688975"/>
          </a:xfrm>
          <a:custGeom>
            <a:avLst/>
            <a:gdLst>
              <a:gd name="T0" fmla="*/ 2147483647 w 290"/>
              <a:gd name="T1" fmla="*/ 0 h 434"/>
              <a:gd name="T2" fmla="*/ 2147483647 w 290"/>
              <a:gd name="T3" fmla="*/ 2147483647 h 434"/>
              <a:gd name="T4" fmla="*/ 2147483647 w 290"/>
              <a:gd name="T5" fmla="*/ 2147483647 h 434"/>
              <a:gd name="T6" fmla="*/ 2147483647 w 290"/>
              <a:gd name="T7" fmla="*/ 2147483647 h 434"/>
              <a:gd name="T8" fmla="*/ 0 60000 65536"/>
              <a:gd name="T9" fmla="*/ 0 60000 65536"/>
              <a:gd name="T10" fmla="*/ 0 60000 65536"/>
              <a:gd name="T11" fmla="*/ 0 60000 65536"/>
              <a:gd name="T12" fmla="*/ 0 w 290"/>
              <a:gd name="T13" fmla="*/ 0 h 434"/>
              <a:gd name="T14" fmla="*/ 290 w 290"/>
              <a:gd name="T15" fmla="*/ 434 h 4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0" h="434">
                <a:moveTo>
                  <a:pt x="131" y="0"/>
                </a:moveTo>
                <a:cubicBezTo>
                  <a:pt x="72" y="127"/>
                  <a:pt x="5" y="256"/>
                  <a:pt x="3" y="322"/>
                </a:cubicBezTo>
                <a:cubicBezTo>
                  <a:pt x="0" y="388"/>
                  <a:pt x="69" y="434"/>
                  <a:pt x="117" y="396"/>
                </a:cubicBezTo>
                <a:cubicBezTo>
                  <a:pt x="165" y="358"/>
                  <a:pt x="254" y="158"/>
                  <a:pt x="290" y="96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7" name="Freeform 21"/>
          <p:cNvSpPr>
            <a:spLocks/>
          </p:cNvSpPr>
          <p:nvPr/>
        </p:nvSpPr>
        <p:spPr bwMode="auto">
          <a:xfrm>
            <a:off x="6045200" y="4724400"/>
            <a:ext cx="423863" cy="685800"/>
          </a:xfrm>
          <a:custGeom>
            <a:avLst/>
            <a:gdLst>
              <a:gd name="T0" fmla="*/ 2147483647 w 267"/>
              <a:gd name="T1" fmla="*/ 0 h 432"/>
              <a:gd name="T2" fmla="*/ 2147483647 w 267"/>
              <a:gd name="T3" fmla="*/ 2147483647 h 432"/>
              <a:gd name="T4" fmla="*/ 2147483647 w 267"/>
              <a:gd name="T5" fmla="*/ 2147483647 h 432"/>
              <a:gd name="T6" fmla="*/ 0 w 267"/>
              <a:gd name="T7" fmla="*/ 2147483647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267"/>
              <a:gd name="T13" fmla="*/ 0 h 432"/>
              <a:gd name="T14" fmla="*/ 267 w 267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7" h="432">
                <a:moveTo>
                  <a:pt x="116" y="0"/>
                </a:moveTo>
                <a:cubicBezTo>
                  <a:pt x="140" y="55"/>
                  <a:pt x="253" y="261"/>
                  <a:pt x="260" y="330"/>
                </a:cubicBezTo>
                <a:cubicBezTo>
                  <a:pt x="267" y="399"/>
                  <a:pt x="199" y="432"/>
                  <a:pt x="156" y="414"/>
                </a:cubicBezTo>
                <a:cubicBezTo>
                  <a:pt x="113" y="396"/>
                  <a:pt x="32" y="262"/>
                  <a:pt x="0" y="222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8" name="Line 22"/>
          <p:cNvSpPr>
            <a:spLocks noChangeShapeType="1"/>
          </p:cNvSpPr>
          <p:nvPr/>
        </p:nvSpPr>
        <p:spPr bwMode="auto">
          <a:xfrm flipH="1" flipV="1">
            <a:off x="5715000" y="3810000"/>
            <a:ext cx="381000" cy="685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9" name="Line 23"/>
          <p:cNvSpPr>
            <a:spLocks noChangeShapeType="1"/>
          </p:cNvSpPr>
          <p:nvPr/>
        </p:nvSpPr>
        <p:spPr bwMode="auto">
          <a:xfrm flipV="1">
            <a:off x="5791200" y="3124200"/>
            <a:ext cx="30480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0" name="Line 24"/>
          <p:cNvSpPr>
            <a:spLocks noChangeShapeType="1"/>
          </p:cNvSpPr>
          <p:nvPr/>
        </p:nvSpPr>
        <p:spPr bwMode="auto">
          <a:xfrm>
            <a:off x="6172200" y="3200400"/>
            <a:ext cx="53340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1" name="Freeform 25"/>
          <p:cNvSpPr>
            <a:spLocks/>
          </p:cNvSpPr>
          <p:nvPr/>
        </p:nvSpPr>
        <p:spPr bwMode="auto">
          <a:xfrm>
            <a:off x="6553200" y="3943350"/>
            <a:ext cx="460375" cy="688975"/>
          </a:xfrm>
          <a:custGeom>
            <a:avLst/>
            <a:gdLst>
              <a:gd name="T0" fmla="*/ 2147483647 w 290"/>
              <a:gd name="T1" fmla="*/ 0 h 434"/>
              <a:gd name="T2" fmla="*/ 2147483647 w 290"/>
              <a:gd name="T3" fmla="*/ 2147483647 h 434"/>
              <a:gd name="T4" fmla="*/ 2147483647 w 290"/>
              <a:gd name="T5" fmla="*/ 2147483647 h 434"/>
              <a:gd name="T6" fmla="*/ 2147483647 w 290"/>
              <a:gd name="T7" fmla="*/ 2147483647 h 434"/>
              <a:gd name="T8" fmla="*/ 0 60000 65536"/>
              <a:gd name="T9" fmla="*/ 0 60000 65536"/>
              <a:gd name="T10" fmla="*/ 0 60000 65536"/>
              <a:gd name="T11" fmla="*/ 0 60000 65536"/>
              <a:gd name="T12" fmla="*/ 0 w 290"/>
              <a:gd name="T13" fmla="*/ 0 h 434"/>
              <a:gd name="T14" fmla="*/ 290 w 290"/>
              <a:gd name="T15" fmla="*/ 434 h 4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0" h="434">
                <a:moveTo>
                  <a:pt x="131" y="0"/>
                </a:moveTo>
                <a:cubicBezTo>
                  <a:pt x="72" y="127"/>
                  <a:pt x="5" y="256"/>
                  <a:pt x="3" y="322"/>
                </a:cubicBezTo>
                <a:cubicBezTo>
                  <a:pt x="0" y="388"/>
                  <a:pt x="69" y="434"/>
                  <a:pt x="117" y="396"/>
                </a:cubicBezTo>
                <a:cubicBezTo>
                  <a:pt x="165" y="358"/>
                  <a:pt x="254" y="158"/>
                  <a:pt x="290" y="96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2" name="Freeform 26"/>
          <p:cNvSpPr>
            <a:spLocks/>
          </p:cNvSpPr>
          <p:nvPr/>
        </p:nvSpPr>
        <p:spPr bwMode="auto">
          <a:xfrm rot="-369203">
            <a:off x="7196138" y="3733800"/>
            <a:ext cx="423862" cy="685800"/>
          </a:xfrm>
          <a:custGeom>
            <a:avLst/>
            <a:gdLst>
              <a:gd name="T0" fmla="*/ 2147483647 w 267"/>
              <a:gd name="T1" fmla="*/ 0 h 432"/>
              <a:gd name="T2" fmla="*/ 2147483647 w 267"/>
              <a:gd name="T3" fmla="*/ 2147483647 h 432"/>
              <a:gd name="T4" fmla="*/ 2147483647 w 267"/>
              <a:gd name="T5" fmla="*/ 2147483647 h 432"/>
              <a:gd name="T6" fmla="*/ 0 w 267"/>
              <a:gd name="T7" fmla="*/ 2147483647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267"/>
              <a:gd name="T13" fmla="*/ 0 h 432"/>
              <a:gd name="T14" fmla="*/ 267 w 267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7" h="432">
                <a:moveTo>
                  <a:pt x="116" y="0"/>
                </a:moveTo>
                <a:cubicBezTo>
                  <a:pt x="140" y="55"/>
                  <a:pt x="253" y="261"/>
                  <a:pt x="260" y="330"/>
                </a:cubicBezTo>
                <a:cubicBezTo>
                  <a:pt x="267" y="399"/>
                  <a:pt x="199" y="432"/>
                  <a:pt x="156" y="414"/>
                </a:cubicBezTo>
                <a:cubicBezTo>
                  <a:pt x="113" y="396"/>
                  <a:pt x="32" y="262"/>
                  <a:pt x="0" y="222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3" name="Line 27"/>
          <p:cNvSpPr>
            <a:spLocks noChangeShapeType="1"/>
          </p:cNvSpPr>
          <p:nvPr/>
        </p:nvSpPr>
        <p:spPr bwMode="auto">
          <a:xfrm flipH="1" flipV="1">
            <a:off x="6400800" y="2590800"/>
            <a:ext cx="838200" cy="914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4" name="Line 28"/>
          <p:cNvSpPr>
            <a:spLocks noChangeShapeType="1"/>
          </p:cNvSpPr>
          <p:nvPr/>
        </p:nvSpPr>
        <p:spPr bwMode="auto">
          <a:xfrm flipH="1" flipV="1">
            <a:off x="4876800" y="1828800"/>
            <a:ext cx="129540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5" name="Line 29"/>
          <p:cNvSpPr>
            <a:spLocks noChangeShapeType="1"/>
          </p:cNvSpPr>
          <p:nvPr/>
        </p:nvSpPr>
        <p:spPr bwMode="auto">
          <a:xfrm flipV="1">
            <a:off x="4724400" y="1143000"/>
            <a:ext cx="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6" name="Text Box 30"/>
          <p:cNvSpPr txBox="1">
            <a:spLocks noChangeArrowheads="1"/>
          </p:cNvSpPr>
          <p:nvPr/>
        </p:nvSpPr>
        <p:spPr bwMode="auto">
          <a:xfrm>
            <a:off x="2438400" y="3505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&amp;</a:t>
            </a:r>
          </a:p>
        </p:txBody>
      </p:sp>
      <p:sp>
        <p:nvSpPr>
          <p:cNvPr id="39967" name="Text Box 31"/>
          <p:cNvSpPr txBox="1">
            <a:spLocks noChangeArrowheads="1"/>
          </p:cNvSpPr>
          <p:nvPr/>
        </p:nvSpPr>
        <p:spPr bwMode="auto">
          <a:xfrm>
            <a:off x="3581400" y="4495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&amp;</a:t>
            </a:r>
          </a:p>
        </p:txBody>
      </p:sp>
      <p:sp>
        <p:nvSpPr>
          <p:cNvPr id="39968" name="Text Box 32"/>
          <p:cNvSpPr txBox="1">
            <a:spLocks noChangeArrowheads="1"/>
          </p:cNvSpPr>
          <p:nvPr/>
        </p:nvSpPr>
        <p:spPr bwMode="auto">
          <a:xfrm>
            <a:off x="4038600" y="3429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&amp;</a:t>
            </a:r>
          </a:p>
        </p:txBody>
      </p:sp>
      <p:sp>
        <p:nvSpPr>
          <p:cNvPr id="39969" name="Text Box 33"/>
          <p:cNvSpPr txBox="1">
            <a:spLocks noChangeArrowheads="1"/>
          </p:cNvSpPr>
          <p:nvPr/>
        </p:nvSpPr>
        <p:spPr bwMode="auto">
          <a:xfrm>
            <a:off x="6019800" y="43434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&amp;</a:t>
            </a:r>
          </a:p>
        </p:txBody>
      </p:sp>
      <p:sp>
        <p:nvSpPr>
          <p:cNvPr id="39970" name="Text Box 34"/>
          <p:cNvSpPr txBox="1">
            <a:spLocks noChangeArrowheads="1"/>
          </p:cNvSpPr>
          <p:nvPr/>
        </p:nvSpPr>
        <p:spPr bwMode="auto">
          <a:xfrm>
            <a:off x="7162800" y="3429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&amp;</a:t>
            </a:r>
          </a:p>
        </p:txBody>
      </p:sp>
      <p:sp>
        <p:nvSpPr>
          <p:cNvPr id="39971" name="Text Box 35"/>
          <p:cNvSpPr txBox="1">
            <a:spLocks noChangeArrowheads="1"/>
          </p:cNvSpPr>
          <p:nvPr/>
        </p:nvSpPr>
        <p:spPr bwMode="auto">
          <a:xfrm>
            <a:off x="6096000" y="2209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&amp;</a:t>
            </a:r>
          </a:p>
        </p:txBody>
      </p:sp>
      <p:sp>
        <p:nvSpPr>
          <p:cNvPr id="39972" name="Text Box 36"/>
          <p:cNvSpPr txBox="1">
            <a:spLocks noChangeArrowheads="1"/>
          </p:cNvSpPr>
          <p:nvPr/>
        </p:nvSpPr>
        <p:spPr bwMode="auto">
          <a:xfrm>
            <a:off x="4648200" y="1447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&amp;</a:t>
            </a:r>
          </a:p>
        </p:txBody>
      </p:sp>
      <p:sp>
        <p:nvSpPr>
          <p:cNvPr id="39973" name="Text Box 37"/>
          <p:cNvSpPr txBox="1">
            <a:spLocks noChangeArrowheads="1"/>
          </p:cNvSpPr>
          <p:nvPr/>
        </p:nvSpPr>
        <p:spPr bwMode="auto">
          <a:xfrm>
            <a:off x="5562600" y="3505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&amp;</a:t>
            </a:r>
          </a:p>
        </p:txBody>
      </p:sp>
      <p:sp>
        <p:nvSpPr>
          <p:cNvPr id="39974" name="Text Box 38"/>
          <p:cNvSpPr txBox="1">
            <a:spLocks noChangeArrowheads="1"/>
          </p:cNvSpPr>
          <p:nvPr/>
        </p:nvSpPr>
        <p:spPr bwMode="auto">
          <a:xfrm>
            <a:off x="3505200" y="2362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&amp;</a:t>
            </a:r>
          </a:p>
        </p:txBody>
      </p:sp>
      <p:grpSp>
        <p:nvGrpSpPr>
          <p:cNvPr id="56359" name="Group 39"/>
          <p:cNvGrpSpPr>
            <a:grpSpLocks/>
          </p:cNvGrpSpPr>
          <p:nvPr/>
        </p:nvGrpSpPr>
        <p:grpSpPr bwMode="auto">
          <a:xfrm>
            <a:off x="2057400" y="1676400"/>
            <a:ext cx="5181600" cy="3276600"/>
            <a:chOff x="672" y="1056"/>
            <a:chExt cx="3264" cy="2064"/>
          </a:xfrm>
        </p:grpSpPr>
        <p:sp>
          <p:nvSpPr>
            <p:cNvPr id="56363" name="Oval 40"/>
            <p:cNvSpPr>
              <a:spLocks noChangeArrowheads="1"/>
            </p:cNvSpPr>
            <p:nvPr/>
          </p:nvSpPr>
          <p:spPr bwMode="auto">
            <a:xfrm>
              <a:off x="2112" y="1056"/>
              <a:ext cx="288" cy="2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A</a:t>
              </a:r>
            </a:p>
          </p:txBody>
        </p:sp>
        <p:sp>
          <p:nvSpPr>
            <p:cNvPr id="56364" name="Oval 41"/>
            <p:cNvSpPr>
              <a:spLocks noChangeArrowheads="1"/>
            </p:cNvSpPr>
            <p:nvPr/>
          </p:nvSpPr>
          <p:spPr bwMode="auto">
            <a:xfrm>
              <a:off x="1200" y="1584"/>
              <a:ext cx="288" cy="2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B</a:t>
              </a:r>
            </a:p>
          </p:txBody>
        </p:sp>
        <p:sp>
          <p:nvSpPr>
            <p:cNvPr id="56365" name="Oval 42"/>
            <p:cNvSpPr>
              <a:spLocks noChangeArrowheads="1"/>
            </p:cNvSpPr>
            <p:nvPr/>
          </p:nvSpPr>
          <p:spPr bwMode="auto">
            <a:xfrm>
              <a:off x="3072" y="1584"/>
              <a:ext cx="288" cy="2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C</a:t>
              </a:r>
            </a:p>
          </p:txBody>
        </p:sp>
        <p:sp>
          <p:nvSpPr>
            <p:cNvPr id="56366" name="Oval 43"/>
            <p:cNvSpPr>
              <a:spLocks noChangeArrowheads="1"/>
            </p:cNvSpPr>
            <p:nvPr/>
          </p:nvSpPr>
          <p:spPr bwMode="auto">
            <a:xfrm>
              <a:off x="672" y="2208"/>
              <a:ext cx="288" cy="2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E</a:t>
              </a:r>
            </a:p>
          </p:txBody>
        </p:sp>
        <p:sp>
          <p:nvSpPr>
            <p:cNvPr id="56367" name="Oval 44"/>
            <p:cNvSpPr>
              <a:spLocks noChangeArrowheads="1"/>
            </p:cNvSpPr>
            <p:nvPr/>
          </p:nvSpPr>
          <p:spPr bwMode="auto">
            <a:xfrm>
              <a:off x="2640" y="2208"/>
              <a:ext cx="288" cy="2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F</a:t>
              </a:r>
            </a:p>
          </p:txBody>
        </p:sp>
        <p:sp>
          <p:nvSpPr>
            <p:cNvPr id="56368" name="Oval 45"/>
            <p:cNvSpPr>
              <a:spLocks noChangeArrowheads="1"/>
            </p:cNvSpPr>
            <p:nvPr/>
          </p:nvSpPr>
          <p:spPr bwMode="auto">
            <a:xfrm>
              <a:off x="1632" y="2208"/>
              <a:ext cx="288" cy="2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H</a:t>
              </a:r>
            </a:p>
          </p:txBody>
        </p:sp>
        <p:cxnSp>
          <p:nvCxnSpPr>
            <p:cNvPr id="56369" name="AutoShape 46"/>
            <p:cNvCxnSpPr>
              <a:cxnSpLocks noChangeShapeType="1"/>
              <a:stCxn id="56363" idx="3"/>
              <a:endCxn id="56364" idx="7"/>
            </p:cNvCxnSpPr>
            <p:nvPr/>
          </p:nvCxnSpPr>
          <p:spPr bwMode="auto">
            <a:xfrm flipH="1">
              <a:off x="1446" y="1302"/>
              <a:ext cx="708" cy="32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70" name="AutoShape 47"/>
            <p:cNvCxnSpPr>
              <a:cxnSpLocks noChangeShapeType="1"/>
              <a:stCxn id="56363" idx="5"/>
              <a:endCxn id="56365" idx="1"/>
            </p:cNvCxnSpPr>
            <p:nvPr/>
          </p:nvCxnSpPr>
          <p:spPr bwMode="auto">
            <a:xfrm>
              <a:off x="2358" y="1302"/>
              <a:ext cx="756" cy="32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71" name="AutoShape 48"/>
            <p:cNvCxnSpPr>
              <a:cxnSpLocks noChangeShapeType="1"/>
              <a:stCxn id="56364" idx="3"/>
              <a:endCxn id="56366" idx="7"/>
            </p:cNvCxnSpPr>
            <p:nvPr/>
          </p:nvCxnSpPr>
          <p:spPr bwMode="auto">
            <a:xfrm flipH="1">
              <a:off x="918" y="1830"/>
              <a:ext cx="324" cy="42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72" name="AutoShape 49"/>
            <p:cNvCxnSpPr>
              <a:cxnSpLocks noChangeShapeType="1"/>
              <a:stCxn id="56365" idx="3"/>
              <a:endCxn id="56367" idx="7"/>
            </p:cNvCxnSpPr>
            <p:nvPr/>
          </p:nvCxnSpPr>
          <p:spPr bwMode="auto">
            <a:xfrm flipH="1">
              <a:off x="2886" y="1830"/>
              <a:ext cx="228" cy="42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73" name="AutoShape 50"/>
            <p:cNvCxnSpPr>
              <a:cxnSpLocks noChangeShapeType="1"/>
              <a:stCxn id="56364" idx="5"/>
              <a:endCxn id="56368" idx="1"/>
            </p:cNvCxnSpPr>
            <p:nvPr/>
          </p:nvCxnSpPr>
          <p:spPr bwMode="auto">
            <a:xfrm>
              <a:off x="1446" y="1830"/>
              <a:ext cx="228" cy="42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74" name="Oval 51"/>
            <p:cNvSpPr>
              <a:spLocks noChangeArrowheads="1"/>
            </p:cNvSpPr>
            <p:nvPr/>
          </p:nvSpPr>
          <p:spPr bwMode="auto">
            <a:xfrm>
              <a:off x="1392" y="2832"/>
              <a:ext cx="288" cy="2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G</a:t>
              </a:r>
            </a:p>
          </p:txBody>
        </p:sp>
        <p:cxnSp>
          <p:nvCxnSpPr>
            <p:cNvPr id="56375" name="AutoShape 52"/>
            <p:cNvCxnSpPr>
              <a:cxnSpLocks noChangeShapeType="1"/>
              <a:stCxn id="56368" idx="3"/>
              <a:endCxn id="56374" idx="0"/>
            </p:cNvCxnSpPr>
            <p:nvPr/>
          </p:nvCxnSpPr>
          <p:spPr bwMode="auto">
            <a:xfrm flipH="1">
              <a:off x="1536" y="2454"/>
              <a:ext cx="138" cy="3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76" name="Oval 53"/>
            <p:cNvSpPr>
              <a:spLocks noChangeArrowheads="1"/>
            </p:cNvSpPr>
            <p:nvPr/>
          </p:nvSpPr>
          <p:spPr bwMode="auto">
            <a:xfrm>
              <a:off x="2928" y="2832"/>
              <a:ext cx="288" cy="2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D</a:t>
              </a:r>
            </a:p>
          </p:txBody>
        </p:sp>
        <p:sp>
          <p:nvSpPr>
            <p:cNvPr id="56377" name="Oval 54"/>
            <p:cNvSpPr>
              <a:spLocks noChangeArrowheads="1"/>
            </p:cNvSpPr>
            <p:nvPr/>
          </p:nvSpPr>
          <p:spPr bwMode="auto">
            <a:xfrm>
              <a:off x="3648" y="2208"/>
              <a:ext cx="288" cy="2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I</a:t>
              </a:r>
            </a:p>
          </p:txBody>
        </p:sp>
        <p:cxnSp>
          <p:nvCxnSpPr>
            <p:cNvPr id="56378" name="AutoShape 55"/>
            <p:cNvCxnSpPr>
              <a:cxnSpLocks noChangeShapeType="1"/>
              <a:stCxn id="56365" idx="5"/>
              <a:endCxn id="56377" idx="1"/>
            </p:cNvCxnSpPr>
            <p:nvPr/>
          </p:nvCxnSpPr>
          <p:spPr bwMode="auto">
            <a:xfrm>
              <a:off x="3318" y="1830"/>
              <a:ext cx="372" cy="42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6360" name="Text Box 56"/>
          <p:cNvSpPr txBox="1">
            <a:spLocks noChangeArrowheads="1"/>
          </p:cNvSpPr>
          <p:nvPr/>
        </p:nvSpPr>
        <p:spPr bwMode="auto">
          <a:xfrm>
            <a:off x="1641475" y="115252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后序遍历</a:t>
            </a:r>
          </a:p>
        </p:txBody>
      </p:sp>
      <p:cxnSp>
        <p:nvCxnSpPr>
          <p:cNvPr id="56361" name="AutoShape 57"/>
          <p:cNvCxnSpPr>
            <a:cxnSpLocks noChangeShapeType="1"/>
          </p:cNvCxnSpPr>
          <p:nvPr/>
        </p:nvCxnSpPr>
        <p:spPr bwMode="auto">
          <a:xfrm>
            <a:off x="5495925" y="3971925"/>
            <a:ext cx="295275" cy="6000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242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nimBg="1"/>
      <p:bldP spid="39939" grpId="0" animBg="1"/>
      <p:bldP spid="39940" grpId="0" animBg="1"/>
      <p:bldP spid="39941" grpId="0" animBg="1"/>
      <p:bldP spid="39942" grpId="0" animBg="1"/>
      <p:bldP spid="39943" grpId="0" animBg="1"/>
      <p:bldP spid="39944" grpId="0" animBg="1"/>
      <p:bldP spid="39945" grpId="0" animBg="1"/>
      <p:bldP spid="39946" grpId="0" animBg="1"/>
      <p:bldP spid="39947" grpId="0" animBg="1"/>
      <p:bldP spid="39948" grpId="0" animBg="1"/>
      <p:bldP spid="39949" grpId="0" animBg="1"/>
      <p:bldP spid="39950" grpId="0" animBg="1"/>
      <p:bldP spid="39951" grpId="0" animBg="1"/>
      <p:bldP spid="39952" grpId="0" animBg="1"/>
      <p:bldP spid="39953" grpId="0" animBg="1"/>
      <p:bldP spid="39954" grpId="0" animBg="1"/>
      <p:bldP spid="39955" grpId="0" animBg="1"/>
      <p:bldP spid="39956" grpId="0" animBg="1"/>
      <p:bldP spid="39957" grpId="0" animBg="1"/>
      <p:bldP spid="39958" grpId="0" animBg="1"/>
      <p:bldP spid="39959" grpId="0" animBg="1"/>
      <p:bldP spid="39960" grpId="0" animBg="1"/>
      <p:bldP spid="39961" grpId="0" animBg="1"/>
      <p:bldP spid="39962" grpId="0" animBg="1"/>
      <p:bldP spid="39963" grpId="0" animBg="1"/>
      <p:bldP spid="39964" grpId="0" animBg="1"/>
      <p:bldP spid="39965" grpId="0" animBg="1"/>
      <p:bldP spid="39966" grpId="0" autoUpdateAnimBg="0"/>
      <p:bldP spid="39967" grpId="0" autoUpdateAnimBg="0"/>
      <p:bldP spid="39968" grpId="0" autoUpdateAnimBg="0"/>
      <p:bldP spid="39969" grpId="0" autoUpdateAnimBg="0"/>
      <p:bldP spid="39970" grpId="0" autoUpdateAnimBg="0"/>
      <p:bldP spid="39971" grpId="0" autoUpdateAnimBg="0"/>
      <p:bldP spid="39972" grpId="0" autoUpdateAnimBg="0"/>
      <p:bldP spid="39973" grpId="0" autoUpdateAnimBg="0"/>
      <p:bldP spid="3997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2"/>
          <p:cNvGrpSpPr>
            <a:grpSpLocks/>
          </p:cNvGrpSpPr>
          <p:nvPr/>
        </p:nvGrpSpPr>
        <p:grpSpPr bwMode="auto">
          <a:xfrm>
            <a:off x="368300" y="1831975"/>
            <a:ext cx="5969000" cy="4403725"/>
            <a:chOff x="144" y="678"/>
            <a:chExt cx="3760" cy="2774"/>
          </a:xfrm>
        </p:grpSpPr>
        <p:sp>
          <p:nvSpPr>
            <p:cNvPr id="57353" name="Line 3"/>
            <p:cNvSpPr>
              <a:spLocks noChangeShapeType="1"/>
            </p:cNvSpPr>
            <p:nvPr/>
          </p:nvSpPr>
          <p:spPr bwMode="auto">
            <a:xfrm>
              <a:off x="1792" y="678"/>
              <a:ext cx="0" cy="3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4" name="Line 4"/>
            <p:cNvSpPr>
              <a:spLocks noChangeShapeType="1"/>
            </p:cNvSpPr>
            <p:nvPr/>
          </p:nvSpPr>
          <p:spPr bwMode="auto">
            <a:xfrm flipH="1">
              <a:off x="976" y="1158"/>
              <a:ext cx="720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5" name="Line 5"/>
            <p:cNvSpPr>
              <a:spLocks noChangeShapeType="1"/>
            </p:cNvSpPr>
            <p:nvPr/>
          </p:nvSpPr>
          <p:spPr bwMode="auto">
            <a:xfrm flipH="1">
              <a:off x="448" y="1590"/>
              <a:ext cx="432" cy="57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6" name="Freeform 6"/>
            <p:cNvSpPr>
              <a:spLocks/>
            </p:cNvSpPr>
            <p:nvPr/>
          </p:nvSpPr>
          <p:spPr bwMode="auto">
            <a:xfrm>
              <a:off x="144" y="2262"/>
              <a:ext cx="268" cy="396"/>
            </a:xfrm>
            <a:custGeom>
              <a:avLst/>
              <a:gdLst>
                <a:gd name="T0" fmla="*/ 208 w 268"/>
                <a:gd name="T1" fmla="*/ 0 h 396"/>
                <a:gd name="T2" fmla="*/ 16 w 268"/>
                <a:gd name="T3" fmla="*/ 288 h 396"/>
                <a:gd name="T4" fmla="*/ 112 w 268"/>
                <a:gd name="T5" fmla="*/ 384 h 396"/>
                <a:gd name="T6" fmla="*/ 268 w 268"/>
                <a:gd name="T7" fmla="*/ 216 h 3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8"/>
                <a:gd name="T13" fmla="*/ 0 h 396"/>
                <a:gd name="T14" fmla="*/ 268 w 268"/>
                <a:gd name="T15" fmla="*/ 396 h 3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8" h="396">
                  <a:moveTo>
                    <a:pt x="208" y="0"/>
                  </a:moveTo>
                  <a:cubicBezTo>
                    <a:pt x="124" y="112"/>
                    <a:pt x="32" y="224"/>
                    <a:pt x="16" y="288"/>
                  </a:cubicBezTo>
                  <a:cubicBezTo>
                    <a:pt x="0" y="352"/>
                    <a:pt x="70" y="396"/>
                    <a:pt x="112" y="384"/>
                  </a:cubicBezTo>
                  <a:cubicBezTo>
                    <a:pt x="154" y="372"/>
                    <a:pt x="236" y="251"/>
                    <a:pt x="268" y="216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7" name="Freeform 7"/>
            <p:cNvSpPr>
              <a:spLocks/>
            </p:cNvSpPr>
            <p:nvPr/>
          </p:nvSpPr>
          <p:spPr bwMode="auto">
            <a:xfrm>
              <a:off x="592" y="2388"/>
              <a:ext cx="262" cy="306"/>
            </a:xfrm>
            <a:custGeom>
              <a:avLst/>
              <a:gdLst>
                <a:gd name="T0" fmla="*/ 144 w 262"/>
                <a:gd name="T1" fmla="*/ 0 h 306"/>
                <a:gd name="T2" fmla="*/ 260 w 262"/>
                <a:gd name="T3" fmla="*/ 204 h 306"/>
                <a:gd name="T4" fmla="*/ 156 w 262"/>
                <a:gd name="T5" fmla="*/ 288 h 306"/>
                <a:gd name="T6" fmla="*/ 0 w 262"/>
                <a:gd name="T7" fmla="*/ 96 h 3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2"/>
                <a:gd name="T13" fmla="*/ 0 h 306"/>
                <a:gd name="T14" fmla="*/ 262 w 262"/>
                <a:gd name="T15" fmla="*/ 306 h 3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2" h="306">
                  <a:moveTo>
                    <a:pt x="144" y="0"/>
                  </a:moveTo>
                  <a:cubicBezTo>
                    <a:pt x="163" y="34"/>
                    <a:pt x="258" y="156"/>
                    <a:pt x="260" y="204"/>
                  </a:cubicBezTo>
                  <a:cubicBezTo>
                    <a:pt x="262" y="252"/>
                    <a:pt x="199" y="306"/>
                    <a:pt x="156" y="288"/>
                  </a:cubicBezTo>
                  <a:cubicBezTo>
                    <a:pt x="113" y="270"/>
                    <a:pt x="32" y="136"/>
                    <a:pt x="0" y="96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8" name="Line 8"/>
            <p:cNvSpPr>
              <a:spLocks noChangeShapeType="1"/>
            </p:cNvSpPr>
            <p:nvPr/>
          </p:nvSpPr>
          <p:spPr bwMode="auto">
            <a:xfrm flipV="1">
              <a:off x="736" y="1878"/>
              <a:ext cx="288" cy="3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9" name="Line 9"/>
            <p:cNvSpPr>
              <a:spLocks noChangeShapeType="1"/>
            </p:cNvSpPr>
            <p:nvPr/>
          </p:nvSpPr>
          <p:spPr bwMode="auto">
            <a:xfrm>
              <a:off x="1120" y="1926"/>
              <a:ext cx="192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0" name="Line 10"/>
            <p:cNvSpPr>
              <a:spLocks noChangeShapeType="1"/>
            </p:cNvSpPr>
            <p:nvPr/>
          </p:nvSpPr>
          <p:spPr bwMode="auto">
            <a:xfrm flipH="1">
              <a:off x="1072" y="2358"/>
              <a:ext cx="192" cy="43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1" name="Freeform 11"/>
            <p:cNvSpPr>
              <a:spLocks/>
            </p:cNvSpPr>
            <p:nvPr/>
          </p:nvSpPr>
          <p:spPr bwMode="auto">
            <a:xfrm rot="-717299">
              <a:off x="832" y="2922"/>
              <a:ext cx="268" cy="396"/>
            </a:xfrm>
            <a:custGeom>
              <a:avLst/>
              <a:gdLst>
                <a:gd name="T0" fmla="*/ 208 w 268"/>
                <a:gd name="T1" fmla="*/ 0 h 396"/>
                <a:gd name="T2" fmla="*/ 16 w 268"/>
                <a:gd name="T3" fmla="*/ 288 h 396"/>
                <a:gd name="T4" fmla="*/ 112 w 268"/>
                <a:gd name="T5" fmla="*/ 384 h 396"/>
                <a:gd name="T6" fmla="*/ 268 w 268"/>
                <a:gd name="T7" fmla="*/ 216 h 3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8"/>
                <a:gd name="T13" fmla="*/ 0 h 396"/>
                <a:gd name="T14" fmla="*/ 268 w 268"/>
                <a:gd name="T15" fmla="*/ 396 h 3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8" h="396">
                  <a:moveTo>
                    <a:pt x="208" y="0"/>
                  </a:moveTo>
                  <a:cubicBezTo>
                    <a:pt x="124" y="112"/>
                    <a:pt x="32" y="224"/>
                    <a:pt x="16" y="288"/>
                  </a:cubicBezTo>
                  <a:cubicBezTo>
                    <a:pt x="0" y="352"/>
                    <a:pt x="70" y="396"/>
                    <a:pt x="112" y="384"/>
                  </a:cubicBezTo>
                  <a:cubicBezTo>
                    <a:pt x="154" y="372"/>
                    <a:pt x="236" y="251"/>
                    <a:pt x="268" y="216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2" name="Freeform 12"/>
            <p:cNvSpPr>
              <a:spLocks/>
            </p:cNvSpPr>
            <p:nvPr/>
          </p:nvSpPr>
          <p:spPr bwMode="auto">
            <a:xfrm>
              <a:off x="1328" y="3030"/>
              <a:ext cx="262" cy="306"/>
            </a:xfrm>
            <a:custGeom>
              <a:avLst/>
              <a:gdLst>
                <a:gd name="T0" fmla="*/ 144 w 262"/>
                <a:gd name="T1" fmla="*/ 0 h 306"/>
                <a:gd name="T2" fmla="*/ 260 w 262"/>
                <a:gd name="T3" fmla="*/ 204 h 306"/>
                <a:gd name="T4" fmla="*/ 156 w 262"/>
                <a:gd name="T5" fmla="*/ 288 h 306"/>
                <a:gd name="T6" fmla="*/ 0 w 262"/>
                <a:gd name="T7" fmla="*/ 96 h 3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2"/>
                <a:gd name="T13" fmla="*/ 0 h 306"/>
                <a:gd name="T14" fmla="*/ 262 w 262"/>
                <a:gd name="T15" fmla="*/ 306 h 3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2" h="306">
                  <a:moveTo>
                    <a:pt x="144" y="0"/>
                  </a:moveTo>
                  <a:cubicBezTo>
                    <a:pt x="163" y="34"/>
                    <a:pt x="258" y="156"/>
                    <a:pt x="260" y="204"/>
                  </a:cubicBezTo>
                  <a:cubicBezTo>
                    <a:pt x="262" y="252"/>
                    <a:pt x="199" y="306"/>
                    <a:pt x="156" y="288"/>
                  </a:cubicBezTo>
                  <a:cubicBezTo>
                    <a:pt x="113" y="270"/>
                    <a:pt x="32" y="136"/>
                    <a:pt x="0" y="96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3" name="Line 13"/>
            <p:cNvSpPr>
              <a:spLocks noChangeShapeType="1"/>
            </p:cNvSpPr>
            <p:nvPr/>
          </p:nvSpPr>
          <p:spPr bwMode="auto">
            <a:xfrm flipV="1">
              <a:off x="1408" y="2502"/>
              <a:ext cx="96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4" name="Freeform 14"/>
            <p:cNvSpPr>
              <a:spLocks/>
            </p:cNvSpPr>
            <p:nvPr/>
          </p:nvSpPr>
          <p:spPr bwMode="auto">
            <a:xfrm>
              <a:off x="1626" y="2406"/>
              <a:ext cx="262" cy="306"/>
            </a:xfrm>
            <a:custGeom>
              <a:avLst/>
              <a:gdLst>
                <a:gd name="T0" fmla="*/ 144 w 262"/>
                <a:gd name="T1" fmla="*/ 0 h 306"/>
                <a:gd name="T2" fmla="*/ 260 w 262"/>
                <a:gd name="T3" fmla="*/ 204 h 306"/>
                <a:gd name="T4" fmla="*/ 156 w 262"/>
                <a:gd name="T5" fmla="*/ 288 h 306"/>
                <a:gd name="T6" fmla="*/ 0 w 262"/>
                <a:gd name="T7" fmla="*/ 96 h 3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2"/>
                <a:gd name="T13" fmla="*/ 0 h 306"/>
                <a:gd name="T14" fmla="*/ 262 w 262"/>
                <a:gd name="T15" fmla="*/ 306 h 3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2" h="306">
                  <a:moveTo>
                    <a:pt x="144" y="0"/>
                  </a:moveTo>
                  <a:cubicBezTo>
                    <a:pt x="163" y="34"/>
                    <a:pt x="258" y="156"/>
                    <a:pt x="260" y="204"/>
                  </a:cubicBezTo>
                  <a:cubicBezTo>
                    <a:pt x="262" y="252"/>
                    <a:pt x="199" y="306"/>
                    <a:pt x="156" y="288"/>
                  </a:cubicBezTo>
                  <a:cubicBezTo>
                    <a:pt x="113" y="270"/>
                    <a:pt x="32" y="136"/>
                    <a:pt x="0" y="96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5" name="Line 15"/>
            <p:cNvSpPr>
              <a:spLocks noChangeShapeType="1"/>
            </p:cNvSpPr>
            <p:nvPr/>
          </p:nvSpPr>
          <p:spPr bwMode="auto">
            <a:xfrm flipH="1" flipV="1">
              <a:off x="1408" y="1686"/>
              <a:ext cx="288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6" name="Line 16"/>
            <p:cNvSpPr>
              <a:spLocks noChangeShapeType="1"/>
            </p:cNvSpPr>
            <p:nvPr/>
          </p:nvSpPr>
          <p:spPr bwMode="auto">
            <a:xfrm flipV="1">
              <a:off x="1456" y="1350"/>
              <a:ext cx="480" cy="2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7" name="Line 17"/>
            <p:cNvSpPr>
              <a:spLocks noChangeShapeType="1"/>
            </p:cNvSpPr>
            <p:nvPr/>
          </p:nvSpPr>
          <p:spPr bwMode="auto">
            <a:xfrm>
              <a:off x="2032" y="1398"/>
              <a:ext cx="528" cy="2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8" name="Line 18"/>
            <p:cNvSpPr>
              <a:spLocks noChangeShapeType="1"/>
            </p:cNvSpPr>
            <p:nvPr/>
          </p:nvSpPr>
          <p:spPr bwMode="auto">
            <a:xfrm flipH="1">
              <a:off x="2368" y="1734"/>
              <a:ext cx="24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9" name="Freeform 19"/>
            <p:cNvSpPr>
              <a:spLocks/>
            </p:cNvSpPr>
            <p:nvPr/>
          </p:nvSpPr>
          <p:spPr bwMode="auto">
            <a:xfrm rot="-717299">
              <a:off x="2128" y="2358"/>
              <a:ext cx="268" cy="396"/>
            </a:xfrm>
            <a:custGeom>
              <a:avLst/>
              <a:gdLst>
                <a:gd name="T0" fmla="*/ 208 w 268"/>
                <a:gd name="T1" fmla="*/ 0 h 396"/>
                <a:gd name="T2" fmla="*/ 16 w 268"/>
                <a:gd name="T3" fmla="*/ 288 h 396"/>
                <a:gd name="T4" fmla="*/ 112 w 268"/>
                <a:gd name="T5" fmla="*/ 384 h 396"/>
                <a:gd name="T6" fmla="*/ 268 w 268"/>
                <a:gd name="T7" fmla="*/ 216 h 3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8"/>
                <a:gd name="T13" fmla="*/ 0 h 396"/>
                <a:gd name="T14" fmla="*/ 268 w 268"/>
                <a:gd name="T15" fmla="*/ 396 h 3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8" h="396">
                  <a:moveTo>
                    <a:pt x="208" y="0"/>
                  </a:moveTo>
                  <a:cubicBezTo>
                    <a:pt x="124" y="112"/>
                    <a:pt x="32" y="224"/>
                    <a:pt x="16" y="288"/>
                  </a:cubicBezTo>
                  <a:cubicBezTo>
                    <a:pt x="0" y="352"/>
                    <a:pt x="70" y="396"/>
                    <a:pt x="112" y="384"/>
                  </a:cubicBezTo>
                  <a:cubicBezTo>
                    <a:pt x="154" y="372"/>
                    <a:pt x="236" y="251"/>
                    <a:pt x="268" y="216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0" name="Line 20"/>
            <p:cNvSpPr>
              <a:spLocks noChangeShapeType="1"/>
            </p:cNvSpPr>
            <p:nvPr/>
          </p:nvSpPr>
          <p:spPr bwMode="auto">
            <a:xfrm>
              <a:off x="2464" y="2598"/>
              <a:ext cx="192" cy="3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1" name="Freeform 21"/>
            <p:cNvSpPr>
              <a:spLocks/>
            </p:cNvSpPr>
            <p:nvPr/>
          </p:nvSpPr>
          <p:spPr bwMode="auto">
            <a:xfrm>
              <a:off x="2450" y="3018"/>
              <a:ext cx="290" cy="434"/>
            </a:xfrm>
            <a:custGeom>
              <a:avLst/>
              <a:gdLst>
                <a:gd name="T0" fmla="*/ 131 w 290"/>
                <a:gd name="T1" fmla="*/ 0 h 434"/>
                <a:gd name="T2" fmla="*/ 3 w 290"/>
                <a:gd name="T3" fmla="*/ 322 h 434"/>
                <a:gd name="T4" fmla="*/ 117 w 290"/>
                <a:gd name="T5" fmla="*/ 396 h 434"/>
                <a:gd name="T6" fmla="*/ 290 w 290"/>
                <a:gd name="T7" fmla="*/ 96 h 4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0"/>
                <a:gd name="T13" fmla="*/ 0 h 434"/>
                <a:gd name="T14" fmla="*/ 290 w 290"/>
                <a:gd name="T15" fmla="*/ 434 h 4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0" h="434">
                  <a:moveTo>
                    <a:pt x="131" y="0"/>
                  </a:moveTo>
                  <a:cubicBezTo>
                    <a:pt x="72" y="127"/>
                    <a:pt x="5" y="256"/>
                    <a:pt x="3" y="322"/>
                  </a:cubicBezTo>
                  <a:cubicBezTo>
                    <a:pt x="0" y="388"/>
                    <a:pt x="69" y="434"/>
                    <a:pt x="117" y="396"/>
                  </a:cubicBezTo>
                  <a:cubicBezTo>
                    <a:pt x="165" y="358"/>
                    <a:pt x="254" y="158"/>
                    <a:pt x="290" y="96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2" name="Freeform 22"/>
            <p:cNvSpPr>
              <a:spLocks/>
            </p:cNvSpPr>
            <p:nvPr/>
          </p:nvSpPr>
          <p:spPr bwMode="auto">
            <a:xfrm>
              <a:off x="2912" y="2934"/>
              <a:ext cx="267" cy="432"/>
            </a:xfrm>
            <a:custGeom>
              <a:avLst/>
              <a:gdLst>
                <a:gd name="T0" fmla="*/ 116 w 267"/>
                <a:gd name="T1" fmla="*/ 0 h 432"/>
                <a:gd name="T2" fmla="*/ 260 w 267"/>
                <a:gd name="T3" fmla="*/ 330 h 432"/>
                <a:gd name="T4" fmla="*/ 156 w 267"/>
                <a:gd name="T5" fmla="*/ 414 h 432"/>
                <a:gd name="T6" fmla="*/ 0 w 267"/>
                <a:gd name="T7" fmla="*/ 222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7"/>
                <a:gd name="T13" fmla="*/ 0 h 432"/>
                <a:gd name="T14" fmla="*/ 267 w 267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7" h="432">
                  <a:moveTo>
                    <a:pt x="116" y="0"/>
                  </a:moveTo>
                  <a:cubicBezTo>
                    <a:pt x="140" y="55"/>
                    <a:pt x="253" y="261"/>
                    <a:pt x="260" y="330"/>
                  </a:cubicBezTo>
                  <a:cubicBezTo>
                    <a:pt x="267" y="399"/>
                    <a:pt x="199" y="432"/>
                    <a:pt x="156" y="414"/>
                  </a:cubicBezTo>
                  <a:cubicBezTo>
                    <a:pt x="113" y="396"/>
                    <a:pt x="32" y="262"/>
                    <a:pt x="0" y="222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3" name="Line 23"/>
            <p:cNvSpPr>
              <a:spLocks noChangeShapeType="1"/>
            </p:cNvSpPr>
            <p:nvPr/>
          </p:nvSpPr>
          <p:spPr bwMode="auto">
            <a:xfrm flipH="1" flipV="1">
              <a:off x="2704" y="2358"/>
              <a:ext cx="240" cy="43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4" name="Line 24"/>
            <p:cNvSpPr>
              <a:spLocks noChangeShapeType="1"/>
            </p:cNvSpPr>
            <p:nvPr/>
          </p:nvSpPr>
          <p:spPr bwMode="auto">
            <a:xfrm flipV="1">
              <a:off x="2752" y="1926"/>
              <a:ext cx="192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5" name="Line 25"/>
            <p:cNvSpPr>
              <a:spLocks noChangeShapeType="1"/>
            </p:cNvSpPr>
            <p:nvPr/>
          </p:nvSpPr>
          <p:spPr bwMode="auto">
            <a:xfrm>
              <a:off x="2992" y="1974"/>
              <a:ext cx="336" cy="3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6" name="Freeform 26"/>
            <p:cNvSpPr>
              <a:spLocks/>
            </p:cNvSpPr>
            <p:nvPr/>
          </p:nvSpPr>
          <p:spPr bwMode="auto">
            <a:xfrm>
              <a:off x="3232" y="2442"/>
              <a:ext cx="290" cy="434"/>
            </a:xfrm>
            <a:custGeom>
              <a:avLst/>
              <a:gdLst>
                <a:gd name="T0" fmla="*/ 131 w 290"/>
                <a:gd name="T1" fmla="*/ 0 h 434"/>
                <a:gd name="T2" fmla="*/ 3 w 290"/>
                <a:gd name="T3" fmla="*/ 322 h 434"/>
                <a:gd name="T4" fmla="*/ 117 w 290"/>
                <a:gd name="T5" fmla="*/ 396 h 434"/>
                <a:gd name="T6" fmla="*/ 290 w 290"/>
                <a:gd name="T7" fmla="*/ 96 h 4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0"/>
                <a:gd name="T13" fmla="*/ 0 h 434"/>
                <a:gd name="T14" fmla="*/ 290 w 290"/>
                <a:gd name="T15" fmla="*/ 434 h 4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0" h="434">
                  <a:moveTo>
                    <a:pt x="131" y="0"/>
                  </a:moveTo>
                  <a:cubicBezTo>
                    <a:pt x="72" y="127"/>
                    <a:pt x="5" y="256"/>
                    <a:pt x="3" y="322"/>
                  </a:cubicBezTo>
                  <a:cubicBezTo>
                    <a:pt x="0" y="388"/>
                    <a:pt x="69" y="434"/>
                    <a:pt x="117" y="396"/>
                  </a:cubicBezTo>
                  <a:cubicBezTo>
                    <a:pt x="165" y="358"/>
                    <a:pt x="254" y="158"/>
                    <a:pt x="290" y="96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7" name="Freeform 27"/>
            <p:cNvSpPr>
              <a:spLocks/>
            </p:cNvSpPr>
            <p:nvPr/>
          </p:nvSpPr>
          <p:spPr bwMode="auto">
            <a:xfrm rot="-369203">
              <a:off x="3637" y="2310"/>
              <a:ext cx="267" cy="432"/>
            </a:xfrm>
            <a:custGeom>
              <a:avLst/>
              <a:gdLst>
                <a:gd name="T0" fmla="*/ 116 w 267"/>
                <a:gd name="T1" fmla="*/ 0 h 432"/>
                <a:gd name="T2" fmla="*/ 260 w 267"/>
                <a:gd name="T3" fmla="*/ 330 h 432"/>
                <a:gd name="T4" fmla="*/ 156 w 267"/>
                <a:gd name="T5" fmla="*/ 414 h 432"/>
                <a:gd name="T6" fmla="*/ 0 w 267"/>
                <a:gd name="T7" fmla="*/ 222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7"/>
                <a:gd name="T13" fmla="*/ 0 h 432"/>
                <a:gd name="T14" fmla="*/ 267 w 267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7" h="432">
                  <a:moveTo>
                    <a:pt x="116" y="0"/>
                  </a:moveTo>
                  <a:cubicBezTo>
                    <a:pt x="140" y="55"/>
                    <a:pt x="253" y="261"/>
                    <a:pt x="260" y="330"/>
                  </a:cubicBezTo>
                  <a:cubicBezTo>
                    <a:pt x="267" y="399"/>
                    <a:pt x="199" y="432"/>
                    <a:pt x="156" y="414"/>
                  </a:cubicBezTo>
                  <a:cubicBezTo>
                    <a:pt x="113" y="396"/>
                    <a:pt x="32" y="262"/>
                    <a:pt x="0" y="222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8" name="Line 28"/>
            <p:cNvSpPr>
              <a:spLocks noChangeShapeType="1"/>
            </p:cNvSpPr>
            <p:nvPr/>
          </p:nvSpPr>
          <p:spPr bwMode="auto">
            <a:xfrm flipH="1" flipV="1">
              <a:off x="3136" y="1590"/>
              <a:ext cx="528" cy="57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9" name="Line 29"/>
            <p:cNvSpPr>
              <a:spLocks noChangeShapeType="1"/>
            </p:cNvSpPr>
            <p:nvPr/>
          </p:nvSpPr>
          <p:spPr bwMode="auto">
            <a:xfrm flipH="1" flipV="1">
              <a:off x="2176" y="1110"/>
              <a:ext cx="816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80" name="Line 30"/>
            <p:cNvSpPr>
              <a:spLocks noChangeShapeType="1"/>
            </p:cNvSpPr>
            <p:nvPr/>
          </p:nvSpPr>
          <p:spPr bwMode="auto">
            <a:xfrm flipV="1">
              <a:off x="2080" y="678"/>
              <a:ext cx="0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81" name="Text Box 31"/>
            <p:cNvSpPr txBox="1">
              <a:spLocks noChangeArrowheads="1"/>
            </p:cNvSpPr>
            <p:nvPr/>
          </p:nvSpPr>
          <p:spPr bwMode="auto">
            <a:xfrm>
              <a:off x="640" y="216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A50021"/>
                  </a:solidFill>
                </a:rPr>
                <a:t>&amp;</a:t>
              </a:r>
            </a:p>
          </p:txBody>
        </p:sp>
        <p:sp>
          <p:nvSpPr>
            <p:cNvPr id="57382" name="Text Box 32"/>
            <p:cNvSpPr txBox="1">
              <a:spLocks noChangeArrowheads="1"/>
            </p:cNvSpPr>
            <p:nvPr/>
          </p:nvSpPr>
          <p:spPr bwMode="auto">
            <a:xfrm>
              <a:off x="1360" y="279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A50021"/>
                  </a:solidFill>
                </a:rPr>
                <a:t>&amp;</a:t>
              </a:r>
            </a:p>
          </p:txBody>
        </p:sp>
        <p:sp>
          <p:nvSpPr>
            <p:cNvPr id="57383" name="Text Box 33"/>
            <p:cNvSpPr txBox="1">
              <a:spLocks noChangeArrowheads="1"/>
            </p:cNvSpPr>
            <p:nvPr/>
          </p:nvSpPr>
          <p:spPr bwMode="auto">
            <a:xfrm>
              <a:off x="1648" y="211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A50021"/>
                  </a:solidFill>
                </a:rPr>
                <a:t>&amp;</a:t>
              </a:r>
            </a:p>
          </p:txBody>
        </p:sp>
        <p:sp>
          <p:nvSpPr>
            <p:cNvPr id="57384" name="Text Box 34"/>
            <p:cNvSpPr txBox="1">
              <a:spLocks noChangeArrowheads="1"/>
            </p:cNvSpPr>
            <p:nvPr/>
          </p:nvSpPr>
          <p:spPr bwMode="auto">
            <a:xfrm>
              <a:off x="2896" y="269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A50021"/>
                  </a:solidFill>
                </a:rPr>
                <a:t>&amp;</a:t>
              </a:r>
            </a:p>
          </p:txBody>
        </p:sp>
        <p:sp>
          <p:nvSpPr>
            <p:cNvPr id="57385" name="Text Box 35"/>
            <p:cNvSpPr txBox="1">
              <a:spLocks noChangeArrowheads="1"/>
            </p:cNvSpPr>
            <p:nvPr/>
          </p:nvSpPr>
          <p:spPr bwMode="auto">
            <a:xfrm>
              <a:off x="3616" y="211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A50021"/>
                  </a:solidFill>
                </a:rPr>
                <a:t>&amp;</a:t>
              </a:r>
            </a:p>
          </p:txBody>
        </p:sp>
        <p:sp>
          <p:nvSpPr>
            <p:cNvPr id="57386" name="Text Box 36"/>
            <p:cNvSpPr txBox="1">
              <a:spLocks noChangeArrowheads="1"/>
            </p:cNvSpPr>
            <p:nvPr/>
          </p:nvSpPr>
          <p:spPr bwMode="auto">
            <a:xfrm>
              <a:off x="2944" y="135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A50021"/>
                  </a:solidFill>
                </a:rPr>
                <a:t>&amp;</a:t>
              </a:r>
            </a:p>
          </p:txBody>
        </p:sp>
        <p:sp>
          <p:nvSpPr>
            <p:cNvPr id="57387" name="Text Box 37"/>
            <p:cNvSpPr txBox="1">
              <a:spLocks noChangeArrowheads="1"/>
            </p:cNvSpPr>
            <p:nvPr/>
          </p:nvSpPr>
          <p:spPr bwMode="auto">
            <a:xfrm>
              <a:off x="2032" y="87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A50021"/>
                  </a:solidFill>
                </a:rPr>
                <a:t>&amp;</a:t>
              </a:r>
            </a:p>
          </p:txBody>
        </p:sp>
        <p:sp>
          <p:nvSpPr>
            <p:cNvPr id="57388" name="Text Box 38"/>
            <p:cNvSpPr txBox="1">
              <a:spLocks noChangeArrowheads="1"/>
            </p:cNvSpPr>
            <p:nvPr/>
          </p:nvSpPr>
          <p:spPr bwMode="auto">
            <a:xfrm>
              <a:off x="2608" y="216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A50021"/>
                  </a:solidFill>
                </a:rPr>
                <a:t>&amp;</a:t>
              </a:r>
            </a:p>
          </p:txBody>
        </p:sp>
        <p:sp>
          <p:nvSpPr>
            <p:cNvPr id="57389" name="Text Box 39"/>
            <p:cNvSpPr txBox="1">
              <a:spLocks noChangeArrowheads="1"/>
            </p:cNvSpPr>
            <p:nvPr/>
          </p:nvSpPr>
          <p:spPr bwMode="auto">
            <a:xfrm>
              <a:off x="1312" y="144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A50021"/>
                  </a:solidFill>
                </a:rPr>
                <a:t>&amp;</a:t>
              </a:r>
            </a:p>
          </p:txBody>
        </p:sp>
        <p:grpSp>
          <p:nvGrpSpPr>
            <p:cNvPr id="57390" name="Group 40"/>
            <p:cNvGrpSpPr>
              <a:grpSpLocks/>
            </p:cNvGrpSpPr>
            <p:nvPr/>
          </p:nvGrpSpPr>
          <p:grpSpPr bwMode="auto">
            <a:xfrm>
              <a:off x="400" y="1014"/>
              <a:ext cx="3264" cy="2064"/>
              <a:chOff x="672" y="1056"/>
              <a:chExt cx="3264" cy="2064"/>
            </a:xfrm>
          </p:grpSpPr>
          <p:sp>
            <p:nvSpPr>
              <p:cNvPr id="57410" name="Oval 41"/>
              <p:cNvSpPr>
                <a:spLocks noChangeArrowheads="1"/>
              </p:cNvSpPr>
              <p:nvPr/>
            </p:nvSpPr>
            <p:spPr bwMode="auto">
              <a:xfrm>
                <a:off x="2112" y="1056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1"/>
                  <a:t>A</a:t>
                </a:r>
              </a:p>
            </p:txBody>
          </p:sp>
          <p:sp>
            <p:nvSpPr>
              <p:cNvPr id="57411" name="Oval 42"/>
              <p:cNvSpPr>
                <a:spLocks noChangeArrowheads="1"/>
              </p:cNvSpPr>
              <p:nvPr/>
            </p:nvSpPr>
            <p:spPr bwMode="auto">
              <a:xfrm>
                <a:off x="1200" y="1584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1"/>
                  <a:t>B</a:t>
                </a:r>
              </a:p>
            </p:txBody>
          </p:sp>
          <p:sp>
            <p:nvSpPr>
              <p:cNvPr id="57412" name="Oval 43"/>
              <p:cNvSpPr>
                <a:spLocks noChangeArrowheads="1"/>
              </p:cNvSpPr>
              <p:nvPr/>
            </p:nvSpPr>
            <p:spPr bwMode="auto">
              <a:xfrm>
                <a:off x="3072" y="1584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1"/>
                  <a:t>C</a:t>
                </a:r>
              </a:p>
            </p:txBody>
          </p:sp>
          <p:sp>
            <p:nvSpPr>
              <p:cNvPr id="57413" name="Oval 44"/>
              <p:cNvSpPr>
                <a:spLocks noChangeArrowheads="1"/>
              </p:cNvSpPr>
              <p:nvPr/>
            </p:nvSpPr>
            <p:spPr bwMode="auto">
              <a:xfrm>
                <a:off x="672" y="2208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1"/>
                  <a:t>E</a:t>
                </a:r>
              </a:p>
            </p:txBody>
          </p:sp>
          <p:sp>
            <p:nvSpPr>
              <p:cNvPr id="57414" name="Oval 45"/>
              <p:cNvSpPr>
                <a:spLocks noChangeArrowheads="1"/>
              </p:cNvSpPr>
              <p:nvPr/>
            </p:nvSpPr>
            <p:spPr bwMode="auto">
              <a:xfrm>
                <a:off x="2640" y="2208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1"/>
                  <a:t>F</a:t>
                </a:r>
              </a:p>
            </p:txBody>
          </p:sp>
          <p:sp>
            <p:nvSpPr>
              <p:cNvPr id="57415" name="Oval 46"/>
              <p:cNvSpPr>
                <a:spLocks noChangeArrowheads="1"/>
              </p:cNvSpPr>
              <p:nvPr/>
            </p:nvSpPr>
            <p:spPr bwMode="auto">
              <a:xfrm>
                <a:off x="1632" y="2208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1"/>
                  <a:t>H</a:t>
                </a:r>
              </a:p>
            </p:txBody>
          </p:sp>
          <p:cxnSp>
            <p:nvCxnSpPr>
              <p:cNvPr id="57416" name="AutoShape 47"/>
              <p:cNvCxnSpPr>
                <a:cxnSpLocks noChangeShapeType="1"/>
                <a:stCxn id="57410" idx="3"/>
                <a:endCxn id="57411" idx="7"/>
              </p:cNvCxnSpPr>
              <p:nvPr/>
            </p:nvCxnSpPr>
            <p:spPr bwMode="auto">
              <a:xfrm flipH="1">
                <a:off x="1446" y="1302"/>
                <a:ext cx="708" cy="32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7417" name="AutoShape 48"/>
              <p:cNvCxnSpPr>
                <a:cxnSpLocks noChangeShapeType="1"/>
                <a:stCxn id="57410" idx="5"/>
                <a:endCxn id="57412" idx="1"/>
              </p:cNvCxnSpPr>
              <p:nvPr/>
            </p:nvCxnSpPr>
            <p:spPr bwMode="auto">
              <a:xfrm>
                <a:off x="2358" y="1302"/>
                <a:ext cx="756" cy="32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7418" name="AutoShape 49"/>
              <p:cNvCxnSpPr>
                <a:cxnSpLocks noChangeShapeType="1"/>
                <a:stCxn id="57411" idx="3"/>
                <a:endCxn id="57413" idx="7"/>
              </p:cNvCxnSpPr>
              <p:nvPr/>
            </p:nvCxnSpPr>
            <p:spPr bwMode="auto">
              <a:xfrm flipH="1">
                <a:off x="918" y="1830"/>
                <a:ext cx="324" cy="42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7419" name="AutoShape 50"/>
              <p:cNvCxnSpPr>
                <a:cxnSpLocks noChangeShapeType="1"/>
                <a:stCxn id="57412" idx="3"/>
                <a:endCxn id="57414" idx="7"/>
              </p:cNvCxnSpPr>
              <p:nvPr/>
            </p:nvCxnSpPr>
            <p:spPr bwMode="auto">
              <a:xfrm flipH="1">
                <a:off x="2886" y="1830"/>
                <a:ext cx="228" cy="42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7420" name="AutoShape 51"/>
              <p:cNvCxnSpPr>
                <a:cxnSpLocks noChangeShapeType="1"/>
                <a:stCxn id="57411" idx="5"/>
                <a:endCxn id="57415" idx="1"/>
              </p:cNvCxnSpPr>
              <p:nvPr/>
            </p:nvCxnSpPr>
            <p:spPr bwMode="auto">
              <a:xfrm>
                <a:off x="1446" y="1830"/>
                <a:ext cx="228" cy="42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7421" name="Oval 52"/>
              <p:cNvSpPr>
                <a:spLocks noChangeArrowheads="1"/>
              </p:cNvSpPr>
              <p:nvPr/>
            </p:nvSpPr>
            <p:spPr bwMode="auto">
              <a:xfrm>
                <a:off x="1392" y="2832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1"/>
                  <a:t>G</a:t>
                </a:r>
              </a:p>
            </p:txBody>
          </p:sp>
          <p:cxnSp>
            <p:nvCxnSpPr>
              <p:cNvPr id="57422" name="AutoShape 53"/>
              <p:cNvCxnSpPr>
                <a:cxnSpLocks noChangeShapeType="1"/>
                <a:stCxn id="57415" idx="3"/>
                <a:endCxn id="57421" idx="0"/>
              </p:cNvCxnSpPr>
              <p:nvPr/>
            </p:nvCxnSpPr>
            <p:spPr bwMode="auto">
              <a:xfrm flipH="1">
                <a:off x="1536" y="2454"/>
                <a:ext cx="138" cy="3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7423" name="Oval 54"/>
              <p:cNvSpPr>
                <a:spLocks noChangeArrowheads="1"/>
              </p:cNvSpPr>
              <p:nvPr/>
            </p:nvSpPr>
            <p:spPr bwMode="auto">
              <a:xfrm>
                <a:off x="2928" y="2832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1"/>
                  <a:t>D</a:t>
                </a:r>
              </a:p>
            </p:txBody>
          </p:sp>
          <p:sp>
            <p:nvSpPr>
              <p:cNvPr id="57424" name="Oval 55"/>
              <p:cNvSpPr>
                <a:spLocks noChangeArrowheads="1"/>
              </p:cNvSpPr>
              <p:nvPr/>
            </p:nvSpPr>
            <p:spPr bwMode="auto">
              <a:xfrm>
                <a:off x="3648" y="2208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1"/>
                  <a:t>I</a:t>
                </a:r>
              </a:p>
            </p:txBody>
          </p:sp>
          <p:cxnSp>
            <p:nvCxnSpPr>
              <p:cNvPr id="57425" name="AutoShape 56"/>
              <p:cNvCxnSpPr>
                <a:cxnSpLocks noChangeShapeType="1"/>
                <a:stCxn id="57412" idx="5"/>
                <a:endCxn id="57424" idx="1"/>
              </p:cNvCxnSpPr>
              <p:nvPr/>
            </p:nvCxnSpPr>
            <p:spPr bwMode="auto">
              <a:xfrm>
                <a:off x="3318" y="1830"/>
                <a:ext cx="372" cy="42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7391" name="AutoShape 57"/>
            <p:cNvCxnSpPr>
              <a:cxnSpLocks noChangeShapeType="1"/>
            </p:cNvCxnSpPr>
            <p:nvPr/>
          </p:nvCxnSpPr>
          <p:spPr bwMode="auto">
            <a:xfrm>
              <a:off x="2566" y="2460"/>
              <a:ext cx="186" cy="3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392" name="Text Box 58"/>
            <p:cNvSpPr txBox="1">
              <a:spLocks noChangeArrowheads="1"/>
            </p:cNvSpPr>
            <p:nvPr/>
          </p:nvSpPr>
          <p:spPr bwMode="auto">
            <a:xfrm>
              <a:off x="1648" y="101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*</a:t>
              </a:r>
            </a:p>
          </p:txBody>
        </p:sp>
        <p:sp>
          <p:nvSpPr>
            <p:cNvPr id="57393" name="Text Box 59"/>
            <p:cNvSpPr txBox="1">
              <a:spLocks noChangeArrowheads="1"/>
            </p:cNvSpPr>
            <p:nvPr/>
          </p:nvSpPr>
          <p:spPr bwMode="auto">
            <a:xfrm>
              <a:off x="832" y="139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*</a:t>
              </a:r>
            </a:p>
          </p:txBody>
        </p:sp>
        <p:sp>
          <p:nvSpPr>
            <p:cNvPr id="57394" name="Text Box 60"/>
            <p:cNvSpPr txBox="1">
              <a:spLocks noChangeArrowheads="1"/>
            </p:cNvSpPr>
            <p:nvPr/>
          </p:nvSpPr>
          <p:spPr bwMode="auto">
            <a:xfrm>
              <a:off x="304" y="207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*</a:t>
              </a:r>
            </a:p>
          </p:txBody>
        </p:sp>
        <p:sp>
          <p:nvSpPr>
            <p:cNvPr id="57395" name="Text Box 61"/>
            <p:cNvSpPr txBox="1">
              <a:spLocks noChangeArrowheads="1"/>
            </p:cNvSpPr>
            <p:nvPr/>
          </p:nvSpPr>
          <p:spPr bwMode="auto">
            <a:xfrm>
              <a:off x="1168" y="221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*</a:t>
              </a:r>
            </a:p>
          </p:txBody>
        </p:sp>
        <p:sp>
          <p:nvSpPr>
            <p:cNvPr id="57396" name="Text Box 62"/>
            <p:cNvSpPr txBox="1">
              <a:spLocks noChangeArrowheads="1"/>
            </p:cNvSpPr>
            <p:nvPr/>
          </p:nvSpPr>
          <p:spPr bwMode="auto">
            <a:xfrm>
              <a:off x="928" y="274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*</a:t>
              </a:r>
            </a:p>
          </p:txBody>
        </p:sp>
        <p:sp>
          <p:nvSpPr>
            <p:cNvPr id="57397" name="Text Box 63"/>
            <p:cNvSpPr txBox="1">
              <a:spLocks noChangeArrowheads="1"/>
            </p:cNvSpPr>
            <p:nvPr/>
          </p:nvSpPr>
          <p:spPr bwMode="auto">
            <a:xfrm>
              <a:off x="2512" y="154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*</a:t>
              </a:r>
            </a:p>
          </p:txBody>
        </p:sp>
        <p:sp>
          <p:nvSpPr>
            <p:cNvPr id="57398" name="Text Box 64"/>
            <p:cNvSpPr txBox="1">
              <a:spLocks noChangeArrowheads="1"/>
            </p:cNvSpPr>
            <p:nvPr/>
          </p:nvSpPr>
          <p:spPr bwMode="auto">
            <a:xfrm>
              <a:off x="2224" y="216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*</a:t>
              </a:r>
            </a:p>
          </p:txBody>
        </p:sp>
        <p:sp>
          <p:nvSpPr>
            <p:cNvPr id="57399" name="Text Box 65"/>
            <p:cNvSpPr txBox="1">
              <a:spLocks noChangeArrowheads="1"/>
            </p:cNvSpPr>
            <p:nvPr/>
          </p:nvSpPr>
          <p:spPr bwMode="auto">
            <a:xfrm>
              <a:off x="2464" y="288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*</a:t>
              </a:r>
            </a:p>
          </p:txBody>
        </p:sp>
        <p:sp>
          <p:nvSpPr>
            <p:cNvPr id="57400" name="Text Box 66"/>
            <p:cNvSpPr txBox="1">
              <a:spLocks noChangeArrowheads="1"/>
            </p:cNvSpPr>
            <p:nvPr/>
          </p:nvSpPr>
          <p:spPr bwMode="auto">
            <a:xfrm>
              <a:off x="3232" y="231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*</a:t>
              </a:r>
            </a:p>
          </p:txBody>
        </p:sp>
        <p:sp>
          <p:nvSpPr>
            <p:cNvPr id="57401" name="Text Box 67"/>
            <p:cNvSpPr txBox="1">
              <a:spLocks noChangeArrowheads="1"/>
            </p:cNvSpPr>
            <p:nvPr/>
          </p:nvSpPr>
          <p:spPr bwMode="auto">
            <a:xfrm>
              <a:off x="400" y="2406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FF"/>
                  </a:solidFill>
                </a:rPr>
                <a:t>#</a:t>
              </a:r>
            </a:p>
          </p:txBody>
        </p:sp>
        <p:sp>
          <p:nvSpPr>
            <p:cNvPr id="57402" name="Text Box 68"/>
            <p:cNvSpPr txBox="1">
              <a:spLocks noChangeArrowheads="1"/>
            </p:cNvSpPr>
            <p:nvPr/>
          </p:nvSpPr>
          <p:spPr bwMode="auto">
            <a:xfrm>
              <a:off x="976" y="178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00FF"/>
                  </a:solidFill>
                </a:rPr>
                <a:t>#</a:t>
              </a:r>
            </a:p>
          </p:txBody>
        </p:sp>
        <p:sp>
          <p:nvSpPr>
            <p:cNvPr id="57403" name="Text Box 69"/>
            <p:cNvSpPr txBox="1">
              <a:spLocks noChangeArrowheads="1"/>
            </p:cNvSpPr>
            <p:nvPr/>
          </p:nvSpPr>
          <p:spPr bwMode="auto">
            <a:xfrm>
              <a:off x="1120" y="303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00FF"/>
                  </a:solidFill>
                </a:rPr>
                <a:t>#</a:t>
              </a:r>
            </a:p>
          </p:txBody>
        </p:sp>
        <p:sp>
          <p:nvSpPr>
            <p:cNvPr id="57404" name="Text Box 70"/>
            <p:cNvSpPr txBox="1">
              <a:spLocks noChangeArrowheads="1"/>
            </p:cNvSpPr>
            <p:nvPr/>
          </p:nvSpPr>
          <p:spPr bwMode="auto">
            <a:xfrm>
              <a:off x="1504" y="2406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00FF"/>
                  </a:solidFill>
                </a:rPr>
                <a:t>#</a:t>
              </a:r>
            </a:p>
          </p:txBody>
        </p:sp>
        <p:sp>
          <p:nvSpPr>
            <p:cNvPr id="57405" name="Text Box 71"/>
            <p:cNvSpPr txBox="1">
              <a:spLocks noChangeArrowheads="1"/>
            </p:cNvSpPr>
            <p:nvPr/>
          </p:nvSpPr>
          <p:spPr bwMode="auto">
            <a:xfrm>
              <a:off x="1888" y="125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00FF"/>
                  </a:solidFill>
                </a:rPr>
                <a:t>#</a:t>
              </a:r>
            </a:p>
          </p:txBody>
        </p:sp>
        <p:sp>
          <p:nvSpPr>
            <p:cNvPr id="57406" name="Text Box 72"/>
            <p:cNvSpPr txBox="1">
              <a:spLocks noChangeArrowheads="1"/>
            </p:cNvSpPr>
            <p:nvPr/>
          </p:nvSpPr>
          <p:spPr bwMode="auto">
            <a:xfrm>
              <a:off x="2368" y="2406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00FF"/>
                  </a:solidFill>
                </a:rPr>
                <a:t>#</a:t>
              </a:r>
            </a:p>
          </p:txBody>
        </p:sp>
        <p:sp>
          <p:nvSpPr>
            <p:cNvPr id="57407" name="Text Box 73"/>
            <p:cNvSpPr txBox="1">
              <a:spLocks noChangeArrowheads="1"/>
            </p:cNvSpPr>
            <p:nvPr/>
          </p:nvSpPr>
          <p:spPr bwMode="auto">
            <a:xfrm>
              <a:off x="2704" y="303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FF"/>
                  </a:solidFill>
                </a:rPr>
                <a:t>#</a:t>
              </a:r>
            </a:p>
          </p:txBody>
        </p:sp>
        <p:sp>
          <p:nvSpPr>
            <p:cNvPr id="57408" name="Text Box 74"/>
            <p:cNvSpPr txBox="1">
              <a:spLocks noChangeArrowheads="1"/>
            </p:cNvSpPr>
            <p:nvPr/>
          </p:nvSpPr>
          <p:spPr bwMode="auto">
            <a:xfrm>
              <a:off x="2896" y="178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FF"/>
                  </a:solidFill>
                </a:rPr>
                <a:t>#</a:t>
              </a:r>
            </a:p>
          </p:txBody>
        </p:sp>
        <p:sp>
          <p:nvSpPr>
            <p:cNvPr id="57409" name="Text Box 75"/>
            <p:cNvSpPr txBox="1">
              <a:spLocks noChangeArrowheads="1"/>
            </p:cNvSpPr>
            <p:nvPr/>
          </p:nvSpPr>
          <p:spPr bwMode="auto">
            <a:xfrm>
              <a:off x="3472" y="2406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00FF"/>
                  </a:solidFill>
                </a:rPr>
                <a:t>#</a:t>
              </a:r>
            </a:p>
          </p:txBody>
        </p:sp>
      </p:grpSp>
      <p:sp>
        <p:nvSpPr>
          <p:cNvPr id="57347" name="Text Box 76"/>
          <p:cNvSpPr txBox="1">
            <a:spLocks noChangeArrowheads="1"/>
          </p:cNvSpPr>
          <p:nvPr/>
        </p:nvSpPr>
        <p:spPr bwMode="auto">
          <a:xfrm>
            <a:off x="390525" y="1133475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三种遍历的访问位置对比：</a:t>
            </a:r>
          </a:p>
        </p:txBody>
      </p:sp>
      <p:sp>
        <p:nvSpPr>
          <p:cNvPr id="38989" name="Text Box 77"/>
          <p:cNvSpPr txBox="1">
            <a:spLocks noChangeArrowheads="1"/>
          </p:cNvSpPr>
          <p:nvPr/>
        </p:nvSpPr>
        <p:spPr bwMode="auto">
          <a:xfrm>
            <a:off x="5041900" y="1133475"/>
            <a:ext cx="4038600" cy="118745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楷体_GB2312" pitchFamily="49" charset="-122"/>
              </a:rPr>
              <a:t>三种遍历的路线是完全一样的，每个结点都被经过三次但访问时间是不同的；</a:t>
            </a:r>
          </a:p>
        </p:txBody>
      </p:sp>
      <p:sp>
        <p:nvSpPr>
          <p:cNvPr id="38990" name="Text Box 78"/>
          <p:cNvSpPr txBox="1">
            <a:spLocks noChangeArrowheads="1"/>
          </p:cNvSpPr>
          <p:nvPr/>
        </p:nvSpPr>
        <p:spPr bwMode="auto">
          <a:xfrm>
            <a:off x="6502400" y="2436813"/>
            <a:ext cx="2667000" cy="94615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前序：第一次经过时访问</a:t>
            </a:r>
          </a:p>
        </p:txBody>
      </p:sp>
      <p:sp>
        <p:nvSpPr>
          <p:cNvPr id="38991" name="Text Box 79"/>
          <p:cNvSpPr txBox="1">
            <a:spLocks noChangeArrowheads="1"/>
          </p:cNvSpPr>
          <p:nvPr/>
        </p:nvSpPr>
        <p:spPr bwMode="auto">
          <a:xfrm>
            <a:off x="6502400" y="3641725"/>
            <a:ext cx="2667000" cy="94615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中序：第二次经过时访问</a:t>
            </a:r>
          </a:p>
        </p:txBody>
      </p:sp>
      <p:sp>
        <p:nvSpPr>
          <p:cNvPr id="38992" name="Text Box 80"/>
          <p:cNvSpPr txBox="1">
            <a:spLocks noChangeArrowheads="1"/>
          </p:cNvSpPr>
          <p:nvPr/>
        </p:nvSpPr>
        <p:spPr bwMode="auto">
          <a:xfrm>
            <a:off x="6502400" y="5189538"/>
            <a:ext cx="2667000" cy="94615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后序：第三次经过时访问</a:t>
            </a:r>
          </a:p>
        </p:txBody>
      </p:sp>
    </p:spTree>
    <p:extLst>
      <p:ext uri="{BB962C8B-B14F-4D97-AF65-F5344CB8AC3E}">
        <p14:creationId xmlns:p14="http://schemas.microsoft.com/office/powerpoint/2010/main" val="88016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89" grpId="0" animBg="1"/>
      <p:bldP spid="38990" grpId="0" animBg="1"/>
      <p:bldP spid="38991" grpId="0" animBg="1"/>
      <p:bldP spid="3899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323528" y="805656"/>
            <a:ext cx="510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314187"/>
                </a:solidFill>
                <a:latin typeface="宋体" pitchFamily="2" charset="-122"/>
              </a:rPr>
              <a:t>先序</a:t>
            </a:r>
            <a:r>
              <a:rPr lang="zh-CN" altLang="en-US" sz="3200" b="1" dirty="0">
                <a:solidFill>
                  <a:srgbClr val="314187"/>
                </a:solidFill>
                <a:latin typeface="宋体" pitchFamily="2" charset="-122"/>
              </a:rPr>
              <a:t>遍历</a:t>
            </a:r>
            <a:r>
              <a:rPr lang="zh-CN" altLang="en-US" sz="3200" b="1" dirty="0">
                <a:solidFill>
                  <a:srgbClr val="314187"/>
                </a:solidFill>
              </a:rPr>
              <a:t>——递归算法</a:t>
            </a: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611560" y="1556792"/>
            <a:ext cx="8162925" cy="4376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zh-CN" b="1" kern="0" dirty="0">
                <a:solidFill>
                  <a:srgbClr val="000000"/>
                </a:solidFill>
              </a:rPr>
              <a:t>void </a:t>
            </a:r>
            <a:r>
              <a:rPr kumimoji="0" lang="en-US" altLang="zh-CN" b="1" kern="0" dirty="0" err="1" smtClean="0">
                <a:solidFill>
                  <a:srgbClr val="000000"/>
                </a:solidFill>
              </a:rPr>
              <a:t>PreOrder</a:t>
            </a:r>
            <a:r>
              <a:rPr kumimoji="0" lang="en-US" altLang="zh-CN" b="1" kern="0" dirty="0" smtClean="0">
                <a:solidFill>
                  <a:srgbClr val="000000"/>
                </a:solidFill>
              </a:rPr>
              <a:t>(</a:t>
            </a:r>
            <a:r>
              <a:rPr kumimoji="0" lang="en-US" altLang="zh-CN" b="1" kern="0" dirty="0" err="1" smtClean="0">
                <a:solidFill>
                  <a:srgbClr val="000000"/>
                </a:solidFill>
              </a:rPr>
              <a:t>BiTree</a:t>
            </a:r>
            <a:r>
              <a:rPr kumimoji="0" lang="en-US" altLang="zh-CN" b="1" kern="0" dirty="0" smtClean="0">
                <a:solidFill>
                  <a:srgbClr val="000000"/>
                </a:solidFill>
              </a:rPr>
              <a:t> T)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CN" b="1" kern="0" dirty="0" smtClean="0">
                <a:solidFill>
                  <a:srgbClr val="000000"/>
                </a:solidFill>
              </a:rPr>
              <a:t>{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CN" b="1" kern="0" dirty="0" smtClean="0">
                <a:solidFill>
                  <a:srgbClr val="000000"/>
                </a:solidFill>
              </a:rPr>
              <a:t>    if (T==NULL)  return;             		 //</a:t>
            </a:r>
            <a:r>
              <a:rPr kumimoji="0" lang="zh-CN" altLang="en-US" b="1" kern="0" dirty="0" smtClean="0">
                <a:solidFill>
                  <a:srgbClr val="000000"/>
                </a:solidFill>
              </a:rPr>
              <a:t>递归调用的结束条件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CN" b="1" kern="0" dirty="0" smtClean="0">
                <a:solidFill>
                  <a:srgbClr val="000000"/>
                </a:solidFill>
              </a:rPr>
              <a:t>    else {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CN" b="1" kern="0" dirty="0" smtClean="0">
                <a:solidFill>
                  <a:srgbClr val="000000"/>
                </a:solidFill>
              </a:rPr>
              <a:t>        </a:t>
            </a:r>
            <a:r>
              <a:rPr kumimoji="0" lang="en-US" altLang="zh-CN" b="1" kern="0" dirty="0" err="1" smtClean="0">
                <a:solidFill>
                  <a:srgbClr val="000000"/>
                </a:solidFill>
              </a:rPr>
              <a:t>cout</a:t>
            </a:r>
            <a:r>
              <a:rPr kumimoji="0" lang="en-US" altLang="zh-CN" b="1" kern="0" dirty="0" smtClean="0">
                <a:solidFill>
                  <a:srgbClr val="000000"/>
                </a:solidFill>
              </a:rPr>
              <a:t> &lt;&lt; T-&gt;data; </a:t>
            </a:r>
            <a:r>
              <a:rPr kumimoji="0" lang="en-US" altLang="zh-CN" b="1" kern="0" dirty="0" smtClean="0">
                <a:solidFill>
                  <a:srgbClr val="008000"/>
                </a:solidFill>
              </a:rPr>
              <a:t>//</a:t>
            </a:r>
            <a:r>
              <a:rPr kumimoji="0" lang="zh-CN" altLang="en-US" b="1" kern="0" dirty="0" smtClean="0">
                <a:solidFill>
                  <a:srgbClr val="008000"/>
                </a:solidFill>
              </a:rPr>
              <a:t>访问根结点</a:t>
            </a:r>
            <a:r>
              <a:rPr kumimoji="0" lang="en-US" altLang="zh-CN" b="1" kern="0" dirty="0">
                <a:solidFill>
                  <a:srgbClr val="008000"/>
                </a:solidFill>
              </a:rPr>
              <a:t>T</a:t>
            </a:r>
            <a:r>
              <a:rPr kumimoji="0" lang="zh-CN" altLang="en-US" b="1" kern="0" dirty="0" smtClean="0">
                <a:solidFill>
                  <a:srgbClr val="008000"/>
                </a:solidFill>
              </a:rPr>
              <a:t>的数据域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CN" altLang="en-US" b="1" kern="0" dirty="0" smtClean="0">
                <a:solidFill>
                  <a:srgbClr val="000000"/>
                </a:solidFill>
              </a:rPr>
              <a:t>        </a:t>
            </a:r>
            <a:r>
              <a:rPr kumimoji="0" lang="en-US" altLang="zh-CN" b="1" kern="0" dirty="0" err="1" smtClean="0">
                <a:solidFill>
                  <a:srgbClr val="000000"/>
                </a:solidFill>
              </a:rPr>
              <a:t>PreOrder</a:t>
            </a:r>
            <a:r>
              <a:rPr kumimoji="0" lang="en-US" altLang="zh-CN" b="1" kern="0" dirty="0" smtClean="0">
                <a:solidFill>
                  <a:srgbClr val="000000"/>
                </a:solidFill>
              </a:rPr>
              <a:t>(T-&gt;</a:t>
            </a:r>
            <a:r>
              <a:rPr kumimoji="0" lang="en-US" altLang="zh-CN" b="1" kern="0" dirty="0" err="1" smtClean="0">
                <a:solidFill>
                  <a:srgbClr val="000000"/>
                </a:solidFill>
              </a:rPr>
              <a:t>lchild</a:t>
            </a:r>
            <a:r>
              <a:rPr kumimoji="0" lang="en-US" altLang="zh-CN" b="1" kern="0" dirty="0" smtClean="0">
                <a:solidFill>
                  <a:srgbClr val="000000"/>
                </a:solidFill>
              </a:rPr>
              <a:t>); </a:t>
            </a:r>
            <a:r>
              <a:rPr kumimoji="0" lang="en-US" altLang="zh-CN" b="1" kern="0" dirty="0" smtClean="0">
                <a:solidFill>
                  <a:srgbClr val="008000"/>
                </a:solidFill>
              </a:rPr>
              <a:t>//</a:t>
            </a:r>
            <a:r>
              <a:rPr kumimoji="0" lang="zh-CN" altLang="en-US" b="1" kern="0" dirty="0" smtClean="0">
                <a:solidFill>
                  <a:srgbClr val="008000"/>
                </a:solidFill>
              </a:rPr>
              <a:t>先序递归遍历</a:t>
            </a:r>
            <a:r>
              <a:rPr kumimoji="0" lang="zh-CN" altLang="en-US" b="1" kern="0" dirty="0">
                <a:solidFill>
                  <a:srgbClr val="008000"/>
                </a:solidFill>
              </a:rPr>
              <a:t>根结点</a:t>
            </a:r>
            <a:r>
              <a:rPr kumimoji="0" lang="en-US" altLang="zh-CN" b="1" kern="0" dirty="0" smtClean="0">
                <a:solidFill>
                  <a:srgbClr val="008000"/>
                </a:solidFill>
              </a:rPr>
              <a:t>T</a:t>
            </a:r>
            <a:r>
              <a:rPr kumimoji="0" lang="zh-CN" altLang="en-US" b="1" kern="0" dirty="0" smtClean="0">
                <a:solidFill>
                  <a:srgbClr val="008000"/>
                </a:solidFill>
              </a:rPr>
              <a:t>的左子树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CN" b="1" kern="0" dirty="0" smtClean="0">
                <a:solidFill>
                  <a:srgbClr val="000000"/>
                </a:solidFill>
              </a:rPr>
              <a:t>        </a:t>
            </a:r>
            <a:r>
              <a:rPr kumimoji="0" lang="en-US" altLang="zh-CN" b="1" kern="0" dirty="0" err="1" smtClean="0">
                <a:solidFill>
                  <a:srgbClr val="000000"/>
                </a:solidFill>
              </a:rPr>
              <a:t>PreOrder</a:t>
            </a:r>
            <a:r>
              <a:rPr kumimoji="0" lang="en-US" altLang="zh-CN" b="1" kern="0" dirty="0" smtClean="0">
                <a:solidFill>
                  <a:srgbClr val="000000"/>
                </a:solidFill>
              </a:rPr>
              <a:t>(T-&gt;</a:t>
            </a:r>
            <a:r>
              <a:rPr kumimoji="0" lang="en-US" altLang="zh-CN" b="1" kern="0" dirty="0" err="1" smtClean="0">
                <a:solidFill>
                  <a:srgbClr val="000000"/>
                </a:solidFill>
              </a:rPr>
              <a:t>rchild</a:t>
            </a:r>
            <a:r>
              <a:rPr kumimoji="0" lang="en-US" altLang="zh-CN" b="1" kern="0" dirty="0" smtClean="0">
                <a:solidFill>
                  <a:srgbClr val="000000"/>
                </a:solidFill>
              </a:rPr>
              <a:t>); </a:t>
            </a:r>
            <a:r>
              <a:rPr kumimoji="0" lang="en-US" altLang="zh-CN" b="1" kern="0" dirty="0" smtClean="0">
                <a:solidFill>
                  <a:srgbClr val="008000"/>
                </a:solidFill>
              </a:rPr>
              <a:t>//</a:t>
            </a:r>
            <a:r>
              <a:rPr kumimoji="0" lang="zh-CN" altLang="en-US" b="1" kern="0" dirty="0" smtClean="0">
                <a:solidFill>
                  <a:srgbClr val="008000"/>
                </a:solidFill>
              </a:rPr>
              <a:t>先序递归遍历</a:t>
            </a:r>
            <a:r>
              <a:rPr kumimoji="0" lang="zh-CN" altLang="en-US" b="1" kern="0" dirty="0">
                <a:solidFill>
                  <a:srgbClr val="008000"/>
                </a:solidFill>
              </a:rPr>
              <a:t>根结点</a:t>
            </a:r>
            <a:r>
              <a:rPr kumimoji="0" lang="en-US" altLang="zh-CN" b="1" kern="0" dirty="0" smtClean="0">
                <a:solidFill>
                  <a:srgbClr val="008000"/>
                </a:solidFill>
              </a:rPr>
              <a:t>T</a:t>
            </a:r>
            <a:r>
              <a:rPr kumimoji="0" lang="zh-CN" altLang="en-US" b="1" kern="0" dirty="0" smtClean="0">
                <a:solidFill>
                  <a:srgbClr val="008000"/>
                </a:solidFill>
              </a:rPr>
              <a:t>的右子树 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CN" b="1" kern="0" dirty="0" smtClean="0">
                <a:solidFill>
                  <a:srgbClr val="000000"/>
                </a:solidFill>
              </a:rPr>
              <a:t>    }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CN" b="1" kern="0" dirty="0" smtClean="0">
                <a:solidFill>
                  <a:srgbClr val="000000"/>
                </a:solidFill>
              </a:rPr>
              <a:t>}</a:t>
            </a:r>
            <a:endParaRPr kumimoji="0" lang="zh-CN" altLang="en-US" b="1" kern="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08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 Box 157"/>
          <p:cNvSpPr txBox="1">
            <a:spLocks noChangeArrowheads="1"/>
          </p:cNvSpPr>
          <p:nvPr/>
        </p:nvSpPr>
        <p:spPr bwMode="auto">
          <a:xfrm>
            <a:off x="476908" y="554779"/>
            <a:ext cx="3647679" cy="22344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rgbClr val="000066"/>
                </a:solidFill>
                <a:ea typeface="楷体_GB2312" pitchFamily="49" charset="-122"/>
              </a:rPr>
              <a:t>void </a:t>
            </a:r>
            <a:r>
              <a:rPr lang="en-US" altLang="zh-CN" dirty="0" err="1">
                <a:solidFill>
                  <a:srgbClr val="000066"/>
                </a:solidFill>
                <a:ea typeface="楷体_GB2312" pitchFamily="49" charset="-122"/>
              </a:rPr>
              <a:t>PreOrder</a:t>
            </a:r>
            <a:r>
              <a:rPr lang="en-US" altLang="zh-CN" dirty="0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dirty="0" err="1">
                <a:solidFill>
                  <a:srgbClr val="000066"/>
                </a:solidFill>
                <a:ea typeface="楷体_GB2312" pitchFamily="49" charset="-122"/>
              </a:rPr>
              <a:t>BiTree</a:t>
            </a:r>
            <a:r>
              <a:rPr lang="en-US" altLang="zh-CN" dirty="0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lang="en-US" altLang="zh-CN" dirty="0" smtClean="0">
                <a:solidFill>
                  <a:srgbClr val="000066"/>
                </a:solidFill>
                <a:ea typeface="楷体_GB2312" pitchFamily="49" charset="-122"/>
              </a:rPr>
              <a:t>T) </a:t>
            </a:r>
            <a:endParaRPr lang="en-US" altLang="zh-CN" dirty="0">
              <a:solidFill>
                <a:srgbClr val="000066"/>
              </a:solidFill>
              <a:ea typeface="楷体_GB2312" pitchFamily="49" charset="-122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66"/>
                </a:solidFill>
                <a:ea typeface="楷体_GB2312" pitchFamily="49" charset="-122"/>
              </a:rPr>
              <a:t>{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66"/>
                </a:solidFill>
                <a:ea typeface="楷体_GB2312" pitchFamily="49" charset="-122"/>
              </a:rPr>
              <a:t>    if </a:t>
            </a:r>
            <a:r>
              <a:rPr lang="en-US" altLang="zh-CN" dirty="0" smtClean="0">
                <a:solidFill>
                  <a:srgbClr val="000066"/>
                </a:solidFill>
                <a:ea typeface="楷体_GB2312" pitchFamily="49" charset="-122"/>
              </a:rPr>
              <a:t>(T==NULL)  </a:t>
            </a:r>
            <a:r>
              <a:rPr lang="en-US" altLang="zh-CN" dirty="0">
                <a:solidFill>
                  <a:srgbClr val="000066"/>
                </a:solidFill>
                <a:ea typeface="楷体_GB2312" pitchFamily="49" charset="-122"/>
              </a:rPr>
              <a:t>return; </a:t>
            </a:r>
            <a:endParaRPr lang="zh-CN" altLang="en-US" dirty="0">
              <a:solidFill>
                <a:srgbClr val="000066"/>
              </a:solidFill>
              <a:ea typeface="楷体_GB2312" pitchFamily="49" charset="-122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66"/>
                </a:solidFill>
                <a:ea typeface="楷体_GB2312" pitchFamily="49" charset="-122"/>
              </a:rPr>
              <a:t>    </a:t>
            </a:r>
            <a:r>
              <a:rPr lang="en-US" altLang="zh-CN" dirty="0">
                <a:solidFill>
                  <a:srgbClr val="000066"/>
                </a:solidFill>
                <a:ea typeface="楷体_GB2312" pitchFamily="49" charset="-122"/>
              </a:rPr>
              <a:t>else </a:t>
            </a:r>
            <a:r>
              <a:rPr lang="en-US" altLang="zh-CN" dirty="0" smtClean="0">
                <a:solidFill>
                  <a:srgbClr val="000066"/>
                </a:solidFill>
                <a:ea typeface="楷体_GB2312" pitchFamily="49" charset="-122"/>
              </a:rPr>
              <a:t>{</a:t>
            </a:r>
            <a:r>
              <a:rPr lang="en-US" altLang="zh-CN" b="1" dirty="0" err="1" smtClean="0">
                <a:solidFill>
                  <a:srgbClr val="000066"/>
                </a:solidFill>
                <a:ea typeface="楷体_GB2312" pitchFamily="49" charset="-122"/>
              </a:rPr>
              <a:t>cout</a:t>
            </a:r>
            <a:r>
              <a:rPr lang="en-US" altLang="zh-CN" b="1" dirty="0" smtClean="0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000066"/>
                </a:solidFill>
                <a:ea typeface="楷体_GB2312" pitchFamily="49" charset="-122"/>
              </a:rPr>
              <a:t>&lt;&lt; </a:t>
            </a:r>
            <a:r>
              <a:rPr lang="en-US" altLang="zh-CN" b="1" dirty="0" smtClean="0">
                <a:solidFill>
                  <a:srgbClr val="000066"/>
                </a:solidFill>
                <a:ea typeface="楷体_GB2312" pitchFamily="49" charset="-122"/>
              </a:rPr>
              <a:t>T-</a:t>
            </a:r>
            <a:r>
              <a:rPr lang="en-US" altLang="zh-CN" b="1" dirty="0">
                <a:solidFill>
                  <a:srgbClr val="000066"/>
                </a:solidFill>
                <a:ea typeface="楷体_GB2312" pitchFamily="49" charset="-122"/>
              </a:rPr>
              <a:t>&gt;data; </a:t>
            </a:r>
            <a:endParaRPr lang="en-US" altLang="zh-CN" b="1" dirty="0" smtClean="0">
              <a:solidFill>
                <a:srgbClr val="000066"/>
              </a:solidFill>
              <a:ea typeface="楷体_GB2312" pitchFamily="49" charset="-122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b="1" dirty="0" err="1" smtClean="0">
                <a:solidFill>
                  <a:srgbClr val="000066"/>
                </a:solidFill>
                <a:ea typeface="楷体_GB2312" pitchFamily="49" charset="-122"/>
              </a:rPr>
              <a:t>PreOrder</a:t>
            </a:r>
            <a:r>
              <a:rPr lang="en-US" altLang="zh-CN" b="1" dirty="0" smtClean="0">
                <a:solidFill>
                  <a:srgbClr val="000066"/>
                </a:solidFill>
                <a:ea typeface="楷体_GB2312" pitchFamily="49" charset="-122"/>
              </a:rPr>
              <a:t>(T-</a:t>
            </a:r>
            <a:r>
              <a:rPr lang="en-US" altLang="zh-CN" b="1" dirty="0">
                <a:solidFill>
                  <a:srgbClr val="000066"/>
                </a:solidFill>
                <a:ea typeface="楷体_GB2312" pitchFamily="49" charset="-122"/>
              </a:rPr>
              <a:t>&gt;</a:t>
            </a:r>
            <a:r>
              <a:rPr lang="en-US" altLang="zh-CN" b="1" dirty="0" err="1">
                <a:solidFill>
                  <a:srgbClr val="000066"/>
                </a:solidFill>
                <a:ea typeface="楷体_GB2312" pitchFamily="49" charset="-122"/>
              </a:rPr>
              <a:t>lchild</a:t>
            </a:r>
            <a:r>
              <a:rPr lang="en-US" altLang="zh-CN" b="1" dirty="0">
                <a:solidFill>
                  <a:srgbClr val="000066"/>
                </a:solidFill>
                <a:ea typeface="楷体_GB2312" pitchFamily="49" charset="-122"/>
              </a:rPr>
              <a:t>);  </a:t>
            </a:r>
            <a:endParaRPr lang="en-US" altLang="zh-CN" b="1" dirty="0" smtClean="0">
              <a:solidFill>
                <a:srgbClr val="000066"/>
              </a:solidFill>
              <a:ea typeface="楷体_GB2312" pitchFamily="49" charset="-122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lang="en-US" altLang="zh-CN" b="1" dirty="0" err="1" smtClean="0">
                <a:solidFill>
                  <a:srgbClr val="000066"/>
                </a:solidFill>
                <a:ea typeface="楷体_GB2312" pitchFamily="49" charset="-122"/>
              </a:rPr>
              <a:t>PreOrder</a:t>
            </a:r>
            <a:r>
              <a:rPr lang="en-US" altLang="zh-CN" b="1" dirty="0" smtClean="0">
                <a:solidFill>
                  <a:srgbClr val="000066"/>
                </a:solidFill>
                <a:ea typeface="楷体_GB2312" pitchFamily="49" charset="-122"/>
              </a:rPr>
              <a:t>(T-</a:t>
            </a:r>
            <a:r>
              <a:rPr lang="en-US" altLang="zh-CN" b="1" dirty="0">
                <a:solidFill>
                  <a:srgbClr val="000066"/>
                </a:solidFill>
                <a:ea typeface="楷体_GB2312" pitchFamily="49" charset="-122"/>
              </a:rPr>
              <a:t>&gt;</a:t>
            </a:r>
            <a:r>
              <a:rPr lang="en-US" altLang="zh-CN" b="1" dirty="0" err="1">
                <a:solidFill>
                  <a:srgbClr val="000066"/>
                </a:solidFill>
                <a:ea typeface="楷体_GB2312" pitchFamily="49" charset="-122"/>
              </a:rPr>
              <a:t>rchild</a:t>
            </a:r>
            <a:r>
              <a:rPr lang="en-US" altLang="zh-CN" b="1" dirty="0">
                <a:solidFill>
                  <a:srgbClr val="000066"/>
                </a:solidFill>
                <a:ea typeface="楷体_GB2312" pitchFamily="49" charset="-122"/>
              </a:rPr>
              <a:t>); </a:t>
            </a:r>
            <a:r>
              <a:rPr lang="en-US" altLang="zh-CN" dirty="0" smtClean="0">
                <a:solidFill>
                  <a:srgbClr val="000066"/>
                </a:solidFill>
                <a:ea typeface="楷体_GB2312" pitchFamily="49" charset="-122"/>
              </a:rPr>
              <a:t>}</a:t>
            </a:r>
            <a:endParaRPr lang="en-US" altLang="zh-CN" dirty="0">
              <a:solidFill>
                <a:srgbClr val="000066"/>
              </a:solidFill>
              <a:ea typeface="楷体_GB2312" pitchFamily="49" charset="-122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66"/>
                </a:solidFill>
                <a:ea typeface="楷体_GB2312" pitchFamily="49" charset="-122"/>
              </a:rPr>
              <a:t>}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4800" y="3429000"/>
            <a:ext cx="1143000" cy="1235075"/>
            <a:chOff x="192" y="2160"/>
            <a:chExt cx="720" cy="778"/>
          </a:xfrm>
        </p:grpSpPr>
        <p:sp>
          <p:nvSpPr>
            <p:cNvPr id="3" name="Line 4"/>
            <p:cNvSpPr>
              <a:spLocks noChangeShapeType="1"/>
            </p:cNvSpPr>
            <p:nvPr/>
          </p:nvSpPr>
          <p:spPr bwMode="auto">
            <a:xfrm>
              <a:off x="480" y="2400"/>
              <a:ext cx="0" cy="33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Text Box 5"/>
            <p:cNvSpPr txBox="1">
              <a:spLocks noChangeArrowheads="1"/>
            </p:cNvSpPr>
            <p:nvPr/>
          </p:nvSpPr>
          <p:spPr bwMode="auto">
            <a:xfrm>
              <a:off x="192" y="2160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zh-CN" altLang="en-US" sz="1800" kern="0" smtClean="0">
                  <a:solidFill>
                    <a:sysClr val="windowText" lastClr="000000"/>
                  </a:solidFill>
                  <a:ea typeface="楷体_GB2312" pitchFamily="49" charset="-122"/>
                </a:rPr>
                <a:t>主程序</a:t>
              </a:r>
            </a:p>
          </p:txBody>
        </p:sp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240" y="2688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800" kern="0" smtClean="0">
                  <a:solidFill>
                    <a:sysClr val="windowText" lastClr="000000"/>
                  </a:solidFill>
                  <a:ea typeface="楷体_GB2312" pitchFamily="49" charset="-122"/>
                </a:rPr>
                <a:t>Pre( T )</a:t>
              </a:r>
            </a:p>
          </p:txBody>
        </p:sp>
      </p:grp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762000" y="4724400"/>
            <a:ext cx="0" cy="609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 smtClean="0">
              <a:solidFill>
                <a:sysClr val="windowText" lastClr="000000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848599" y="3733800"/>
            <a:ext cx="995599" cy="46166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5B5249"/>
                </a:solidFill>
                <a:ea typeface="楷体_GB2312" pitchFamily="49" charset="-122"/>
              </a:rPr>
              <a:t>返回</a:t>
            </a:r>
          </a:p>
        </p:txBody>
      </p: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7239000" y="3276600"/>
            <a:ext cx="533400" cy="838200"/>
            <a:chOff x="4560" y="1968"/>
            <a:chExt cx="336" cy="528"/>
          </a:xfrm>
        </p:grpSpPr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4560" y="2448"/>
              <a:ext cx="19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4752" y="1968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4752" y="2496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V="1">
              <a:off x="4752" y="1968"/>
              <a:ext cx="0" cy="52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7848600" y="4648200"/>
            <a:ext cx="990600" cy="46166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5B5249"/>
                </a:solidFill>
                <a:ea typeface="楷体_GB2312" pitchFamily="49" charset="-122"/>
              </a:rPr>
              <a:t>返回</a:t>
            </a: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7239000" y="4191000"/>
            <a:ext cx="533400" cy="838200"/>
            <a:chOff x="4560" y="2544"/>
            <a:chExt cx="336" cy="528"/>
          </a:xfrm>
        </p:grpSpPr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4560" y="2688"/>
              <a:ext cx="19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4752" y="2544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4752" y="3072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V="1">
              <a:off x="4752" y="2544"/>
              <a:ext cx="0" cy="52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3200400" y="4495800"/>
            <a:ext cx="609600" cy="1752600"/>
            <a:chOff x="2016" y="2736"/>
            <a:chExt cx="384" cy="1104"/>
          </a:xfrm>
        </p:grpSpPr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2016" y="2832"/>
              <a:ext cx="24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2256" y="2736"/>
              <a:ext cx="0" cy="110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2256" y="2736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2256" y="3840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4" name="Text Box 28"/>
          <p:cNvSpPr txBox="1">
            <a:spLocks noChangeArrowheads="1"/>
          </p:cNvSpPr>
          <p:nvPr/>
        </p:nvSpPr>
        <p:spPr bwMode="auto">
          <a:xfrm>
            <a:off x="5791200" y="5334000"/>
            <a:ext cx="990600" cy="46166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5B5249"/>
                </a:solidFill>
                <a:ea typeface="楷体_GB2312" pitchFamily="49" charset="-122"/>
              </a:rPr>
              <a:t>返回</a:t>
            </a:r>
          </a:p>
        </p:txBody>
      </p:sp>
      <p:grpSp>
        <p:nvGrpSpPr>
          <p:cNvPr id="25" name="Group 29"/>
          <p:cNvGrpSpPr>
            <a:grpSpLocks/>
          </p:cNvGrpSpPr>
          <p:nvPr/>
        </p:nvGrpSpPr>
        <p:grpSpPr bwMode="auto">
          <a:xfrm>
            <a:off x="5181600" y="4876800"/>
            <a:ext cx="533400" cy="838200"/>
            <a:chOff x="3264" y="2976"/>
            <a:chExt cx="336" cy="528"/>
          </a:xfrm>
        </p:grpSpPr>
        <p:sp>
          <p:nvSpPr>
            <p:cNvPr id="26" name="Line 30"/>
            <p:cNvSpPr>
              <a:spLocks noChangeShapeType="1"/>
            </p:cNvSpPr>
            <p:nvPr/>
          </p:nvSpPr>
          <p:spPr bwMode="auto">
            <a:xfrm>
              <a:off x="3264" y="3456"/>
              <a:ext cx="19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Line 31"/>
            <p:cNvSpPr>
              <a:spLocks noChangeShapeType="1"/>
            </p:cNvSpPr>
            <p:nvPr/>
          </p:nvSpPr>
          <p:spPr bwMode="auto">
            <a:xfrm>
              <a:off x="3456" y="2976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Line 32"/>
            <p:cNvSpPr>
              <a:spLocks noChangeShapeType="1"/>
            </p:cNvSpPr>
            <p:nvPr/>
          </p:nvSpPr>
          <p:spPr bwMode="auto">
            <a:xfrm>
              <a:off x="3456" y="3504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Line 33"/>
            <p:cNvSpPr>
              <a:spLocks noChangeShapeType="1"/>
            </p:cNvSpPr>
            <p:nvPr/>
          </p:nvSpPr>
          <p:spPr bwMode="auto">
            <a:xfrm flipV="1">
              <a:off x="3456" y="2976"/>
              <a:ext cx="0" cy="52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5791200" y="6248400"/>
            <a:ext cx="914400" cy="46166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5B5249"/>
                </a:solidFill>
                <a:ea typeface="楷体_GB2312" pitchFamily="49" charset="-122"/>
              </a:rPr>
              <a:t>返回</a:t>
            </a:r>
          </a:p>
        </p:txBody>
      </p:sp>
      <p:grpSp>
        <p:nvGrpSpPr>
          <p:cNvPr id="31" name="Group 35"/>
          <p:cNvGrpSpPr>
            <a:grpSpLocks/>
          </p:cNvGrpSpPr>
          <p:nvPr/>
        </p:nvGrpSpPr>
        <p:grpSpPr bwMode="auto">
          <a:xfrm>
            <a:off x="5181600" y="5791200"/>
            <a:ext cx="533400" cy="838200"/>
            <a:chOff x="3264" y="3552"/>
            <a:chExt cx="336" cy="528"/>
          </a:xfrm>
        </p:grpSpPr>
        <p:sp>
          <p:nvSpPr>
            <p:cNvPr id="32" name="Line 36"/>
            <p:cNvSpPr>
              <a:spLocks noChangeShapeType="1"/>
            </p:cNvSpPr>
            <p:nvPr/>
          </p:nvSpPr>
          <p:spPr bwMode="auto">
            <a:xfrm>
              <a:off x="3264" y="3696"/>
              <a:ext cx="19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Line 37"/>
            <p:cNvSpPr>
              <a:spLocks noChangeShapeType="1"/>
            </p:cNvSpPr>
            <p:nvPr/>
          </p:nvSpPr>
          <p:spPr bwMode="auto">
            <a:xfrm>
              <a:off x="3456" y="3552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Line 38"/>
            <p:cNvSpPr>
              <a:spLocks noChangeShapeType="1"/>
            </p:cNvSpPr>
            <p:nvPr/>
          </p:nvSpPr>
          <p:spPr bwMode="auto">
            <a:xfrm>
              <a:off x="3456" y="4080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Line 39"/>
            <p:cNvSpPr>
              <a:spLocks noChangeShapeType="1"/>
            </p:cNvSpPr>
            <p:nvPr/>
          </p:nvSpPr>
          <p:spPr bwMode="auto">
            <a:xfrm flipV="1">
              <a:off x="3456" y="3552"/>
              <a:ext cx="0" cy="52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6" name="Group 40"/>
          <p:cNvGrpSpPr>
            <a:grpSpLocks/>
          </p:cNvGrpSpPr>
          <p:nvPr/>
        </p:nvGrpSpPr>
        <p:grpSpPr bwMode="auto">
          <a:xfrm>
            <a:off x="1295400" y="3124200"/>
            <a:ext cx="609600" cy="1752600"/>
            <a:chOff x="816" y="1872"/>
            <a:chExt cx="384" cy="1104"/>
          </a:xfrm>
        </p:grpSpPr>
        <p:sp>
          <p:nvSpPr>
            <p:cNvPr id="37" name="Line 41"/>
            <p:cNvSpPr>
              <a:spLocks noChangeShapeType="1"/>
            </p:cNvSpPr>
            <p:nvPr/>
          </p:nvSpPr>
          <p:spPr bwMode="auto">
            <a:xfrm>
              <a:off x="816" y="2736"/>
              <a:ext cx="24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Line 42"/>
            <p:cNvSpPr>
              <a:spLocks noChangeShapeType="1"/>
            </p:cNvSpPr>
            <p:nvPr/>
          </p:nvSpPr>
          <p:spPr bwMode="auto">
            <a:xfrm>
              <a:off x="1056" y="1872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Line 43"/>
            <p:cNvSpPr>
              <a:spLocks noChangeShapeType="1"/>
            </p:cNvSpPr>
            <p:nvPr/>
          </p:nvSpPr>
          <p:spPr bwMode="auto">
            <a:xfrm>
              <a:off x="1056" y="2976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Line 44"/>
            <p:cNvSpPr>
              <a:spLocks noChangeShapeType="1"/>
            </p:cNvSpPr>
            <p:nvPr/>
          </p:nvSpPr>
          <p:spPr bwMode="auto">
            <a:xfrm flipV="1">
              <a:off x="1056" y="1872"/>
              <a:ext cx="0" cy="110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1" name="Group 45"/>
          <p:cNvGrpSpPr>
            <a:grpSpLocks/>
          </p:cNvGrpSpPr>
          <p:nvPr/>
        </p:nvGrpSpPr>
        <p:grpSpPr bwMode="auto">
          <a:xfrm>
            <a:off x="5105400" y="2895600"/>
            <a:ext cx="762000" cy="1752600"/>
            <a:chOff x="3216" y="1728"/>
            <a:chExt cx="480" cy="1104"/>
          </a:xfrm>
        </p:grpSpPr>
        <p:sp>
          <p:nvSpPr>
            <p:cNvPr id="42" name="Line 46"/>
            <p:cNvSpPr>
              <a:spLocks noChangeShapeType="1"/>
            </p:cNvSpPr>
            <p:nvPr/>
          </p:nvSpPr>
          <p:spPr bwMode="auto">
            <a:xfrm>
              <a:off x="3552" y="1728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Line 47"/>
            <p:cNvSpPr>
              <a:spLocks noChangeShapeType="1"/>
            </p:cNvSpPr>
            <p:nvPr/>
          </p:nvSpPr>
          <p:spPr bwMode="auto">
            <a:xfrm>
              <a:off x="3552" y="2832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Line 48"/>
            <p:cNvSpPr>
              <a:spLocks noChangeShapeType="1"/>
            </p:cNvSpPr>
            <p:nvPr/>
          </p:nvSpPr>
          <p:spPr bwMode="auto">
            <a:xfrm>
              <a:off x="3216" y="254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Line 49"/>
            <p:cNvSpPr>
              <a:spLocks noChangeShapeType="1"/>
            </p:cNvSpPr>
            <p:nvPr/>
          </p:nvSpPr>
          <p:spPr bwMode="auto">
            <a:xfrm flipV="1">
              <a:off x="3552" y="1728"/>
              <a:ext cx="0" cy="110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6" name="Group 50"/>
          <p:cNvGrpSpPr>
            <a:grpSpLocks/>
          </p:cNvGrpSpPr>
          <p:nvPr/>
        </p:nvGrpSpPr>
        <p:grpSpPr bwMode="auto">
          <a:xfrm>
            <a:off x="5105400" y="1981200"/>
            <a:ext cx="762000" cy="1828800"/>
            <a:chOff x="3216" y="1152"/>
            <a:chExt cx="480" cy="1152"/>
          </a:xfrm>
        </p:grpSpPr>
        <p:sp>
          <p:nvSpPr>
            <p:cNvPr id="47" name="Line 51"/>
            <p:cNvSpPr>
              <a:spLocks noChangeShapeType="1"/>
            </p:cNvSpPr>
            <p:nvPr/>
          </p:nvSpPr>
          <p:spPr bwMode="auto">
            <a:xfrm>
              <a:off x="3408" y="1488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Line 52"/>
            <p:cNvSpPr>
              <a:spLocks noChangeShapeType="1"/>
            </p:cNvSpPr>
            <p:nvPr/>
          </p:nvSpPr>
          <p:spPr bwMode="auto">
            <a:xfrm>
              <a:off x="3552" y="1152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Line 53"/>
            <p:cNvSpPr>
              <a:spLocks noChangeShapeType="1"/>
            </p:cNvSpPr>
            <p:nvPr/>
          </p:nvSpPr>
          <p:spPr bwMode="auto">
            <a:xfrm>
              <a:off x="3552" y="1680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Line 54"/>
            <p:cNvSpPr>
              <a:spLocks noChangeShapeType="1"/>
            </p:cNvSpPr>
            <p:nvPr/>
          </p:nvSpPr>
          <p:spPr bwMode="auto">
            <a:xfrm flipV="1">
              <a:off x="3552" y="1152"/>
              <a:ext cx="0" cy="52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Line 55"/>
            <p:cNvSpPr>
              <a:spLocks noChangeShapeType="1"/>
            </p:cNvSpPr>
            <p:nvPr/>
          </p:nvSpPr>
          <p:spPr bwMode="auto">
            <a:xfrm>
              <a:off x="3216" y="2304"/>
              <a:ext cx="19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Line 56"/>
            <p:cNvSpPr>
              <a:spLocks noChangeShapeType="1"/>
            </p:cNvSpPr>
            <p:nvPr/>
          </p:nvSpPr>
          <p:spPr bwMode="auto">
            <a:xfrm flipV="1">
              <a:off x="3408" y="1488"/>
              <a:ext cx="0" cy="81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3" name="Oval 60"/>
          <p:cNvSpPr>
            <a:spLocks noChangeArrowheads="1"/>
          </p:cNvSpPr>
          <p:nvPr/>
        </p:nvSpPr>
        <p:spPr bwMode="auto">
          <a:xfrm>
            <a:off x="7467600" y="228600"/>
            <a:ext cx="533400" cy="4572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6600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kern="0" smtClean="0">
                <a:solidFill>
                  <a:sysClr val="windowText" lastClr="000000"/>
                </a:solidFill>
                <a:ea typeface="楷体_GB2312" pitchFamily="49" charset="-122"/>
              </a:rPr>
              <a:t>A</a:t>
            </a:r>
          </a:p>
        </p:txBody>
      </p:sp>
      <p:sp>
        <p:nvSpPr>
          <p:cNvPr id="54" name="Oval 61"/>
          <p:cNvSpPr>
            <a:spLocks noChangeArrowheads="1"/>
          </p:cNvSpPr>
          <p:nvPr/>
        </p:nvSpPr>
        <p:spPr bwMode="auto">
          <a:xfrm>
            <a:off x="8305800" y="1066800"/>
            <a:ext cx="533400" cy="457200"/>
          </a:xfrm>
          <a:prstGeom prst="ellipse">
            <a:avLst/>
          </a:prstGeom>
          <a:solidFill>
            <a:srgbClr val="FFFFCC"/>
          </a:solidFill>
          <a:ln w="9525">
            <a:solidFill>
              <a:srgbClr val="6600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kern="0" smtClean="0">
                <a:solidFill>
                  <a:sysClr val="windowText" lastClr="000000"/>
                </a:solidFill>
                <a:ea typeface="楷体_GB2312" pitchFamily="49" charset="-122"/>
              </a:rPr>
              <a:t>C</a:t>
            </a:r>
          </a:p>
        </p:txBody>
      </p:sp>
      <p:sp>
        <p:nvSpPr>
          <p:cNvPr id="55" name="Oval 62"/>
          <p:cNvSpPr>
            <a:spLocks noChangeArrowheads="1"/>
          </p:cNvSpPr>
          <p:nvPr/>
        </p:nvSpPr>
        <p:spPr bwMode="auto">
          <a:xfrm>
            <a:off x="6629400" y="1066800"/>
            <a:ext cx="533400" cy="4572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6600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kern="0" smtClean="0">
                <a:solidFill>
                  <a:sysClr val="windowText" lastClr="000000"/>
                </a:solidFill>
                <a:ea typeface="楷体_GB2312" pitchFamily="49" charset="-122"/>
              </a:rPr>
              <a:t>B</a:t>
            </a:r>
          </a:p>
        </p:txBody>
      </p:sp>
      <p:sp>
        <p:nvSpPr>
          <p:cNvPr id="56" name="Oval 63"/>
          <p:cNvSpPr>
            <a:spLocks noChangeArrowheads="1"/>
          </p:cNvSpPr>
          <p:nvPr/>
        </p:nvSpPr>
        <p:spPr bwMode="auto">
          <a:xfrm>
            <a:off x="7543800" y="2133600"/>
            <a:ext cx="533400" cy="4572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6600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kern="0" smtClean="0">
                <a:solidFill>
                  <a:sysClr val="windowText" lastClr="000000"/>
                </a:solidFill>
                <a:ea typeface="楷体_GB2312" pitchFamily="49" charset="-122"/>
              </a:rPr>
              <a:t>D</a:t>
            </a:r>
          </a:p>
        </p:txBody>
      </p:sp>
      <p:cxnSp>
        <p:nvCxnSpPr>
          <p:cNvPr id="57" name="AutoShape 64"/>
          <p:cNvCxnSpPr>
            <a:cxnSpLocks noChangeShapeType="1"/>
            <a:stCxn id="53" idx="3"/>
            <a:endCxn id="55" idx="7"/>
          </p:cNvCxnSpPr>
          <p:nvPr/>
        </p:nvCxnSpPr>
        <p:spPr bwMode="auto">
          <a:xfrm flipH="1">
            <a:off x="7085013" y="619125"/>
            <a:ext cx="460375" cy="514350"/>
          </a:xfrm>
          <a:prstGeom prst="straightConnector1">
            <a:avLst/>
          </a:prstGeom>
          <a:noFill/>
          <a:ln w="9525">
            <a:solidFill>
              <a:srgbClr val="66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65"/>
          <p:cNvCxnSpPr>
            <a:cxnSpLocks noChangeShapeType="1"/>
          </p:cNvCxnSpPr>
          <p:nvPr/>
        </p:nvCxnSpPr>
        <p:spPr bwMode="auto">
          <a:xfrm>
            <a:off x="7923213" y="619125"/>
            <a:ext cx="460375" cy="514350"/>
          </a:xfrm>
          <a:prstGeom prst="straightConnector1">
            <a:avLst/>
          </a:prstGeom>
          <a:noFill/>
          <a:ln w="9525">
            <a:solidFill>
              <a:srgbClr val="66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66"/>
          <p:cNvCxnSpPr>
            <a:cxnSpLocks noChangeShapeType="1"/>
            <a:stCxn id="55" idx="5"/>
            <a:endCxn id="56" idx="1"/>
          </p:cNvCxnSpPr>
          <p:nvPr/>
        </p:nvCxnSpPr>
        <p:spPr bwMode="auto">
          <a:xfrm>
            <a:off x="7085013" y="1457325"/>
            <a:ext cx="536575" cy="742950"/>
          </a:xfrm>
          <a:prstGeom prst="straightConnector1">
            <a:avLst/>
          </a:prstGeom>
          <a:noFill/>
          <a:ln w="9525">
            <a:solidFill>
              <a:srgbClr val="66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0" name="Group 67"/>
          <p:cNvGrpSpPr>
            <a:grpSpLocks/>
          </p:cNvGrpSpPr>
          <p:nvPr/>
        </p:nvGrpSpPr>
        <p:grpSpPr bwMode="auto">
          <a:xfrm>
            <a:off x="3810000" y="1066800"/>
            <a:ext cx="3352800" cy="3216275"/>
            <a:chOff x="2400" y="672"/>
            <a:chExt cx="2112" cy="2026"/>
          </a:xfrm>
        </p:grpSpPr>
        <p:grpSp>
          <p:nvGrpSpPr>
            <p:cNvPr id="61" name="Group 68"/>
            <p:cNvGrpSpPr>
              <a:grpSpLocks/>
            </p:cNvGrpSpPr>
            <p:nvPr/>
          </p:nvGrpSpPr>
          <p:grpSpPr bwMode="auto">
            <a:xfrm>
              <a:off x="2400" y="1728"/>
              <a:ext cx="864" cy="970"/>
              <a:chOff x="2400" y="1632"/>
              <a:chExt cx="864" cy="970"/>
            </a:xfrm>
          </p:grpSpPr>
          <p:sp>
            <p:nvSpPr>
              <p:cNvPr id="63" name="Text Box 69"/>
              <p:cNvSpPr txBox="1">
                <a:spLocks noChangeArrowheads="1"/>
              </p:cNvSpPr>
              <p:nvPr/>
            </p:nvSpPr>
            <p:spPr bwMode="auto">
              <a:xfrm>
                <a:off x="2400" y="1632"/>
                <a:ext cx="240" cy="25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800" kern="0" smtClean="0">
                    <a:solidFill>
                      <a:sysClr val="windowText" lastClr="000000"/>
                    </a:solidFill>
                    <a:ea typeface="楷体_GB2312" pitchFamily="49" charset="-122"/>
                  </a:rPr>
                  <a:t>T</a:t>
                </a:r>
              </a:p>
            </p:txBody>
          </p:sp>
          <p:sp>
            <p:nvSpPr>
              <p:cNvPr id="64" name="Line 70"/>
              <p:cNvSpPr>
                <a:spLocks noChangeShapeType="1"/>
              </p:cNvSpPr>
              <p:nvPr/>
            </p:nvSpPr>
            <p:spPr bwMode="auto">
              <a:xfrm>
                <a:off x="2592" y="177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" name="Oval 71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192" cy="192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800" kern="0" smtClean="0">
                    <a:solidFill>
                      <a:sysClr val="windowText" lastClr="000000"/>
                    </a:solidFill>
                    <a:ea typeface="楷体_GB2312" pitchFamily="49" charset="-122"/>
                  </a:rPr>
                  <a:t>B</a:t>
                </a:r>
              </a:p>
            </p:txBody>
          </p:sp>
          <p:sp>
            <p:nvSpPr>
              <p:cNvPr id="66" name="Text Box 72"/>
              <p:cNvSpPr txBox="1">
                <a:spLocks noChangeArrowheads="1"/>
              </p:cNvSpPr>
              <p:nvPr/>
            </p:nvSpPr>
            <p:spPr bwMode="auto">
              <a:xfrm>
                <a:off x="2400" y="1920"/>
                <a:ext cx="864" cy="194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</a:pPr>
                <a:r>
                  <a:rPr kumimoji="0" lang="en-US" altLang="zh-CN" sz="1400" kern="0" dirty="0" err="1">
                    <a:solidFill>
                      <a:sysClr val="windowText" lastClr="000000"/>
                    </a:solidFill>
                    <a:ea typeface="楷体_GB2312" pitchFamily="49" charset="-122"/>
                  </a:rPr>
                  <a:t>cout</a:t>
                </a:r>
                <a:r>
                  <a:rPr kumimoji="0" lang="en-US" altLang="zh-CN" sz="1400" kern="0" dirty="0">
                    <a:solidFill>
                      <a:sysClr val="windowText" lastClr="000000"/>
                    </a:solidFill>
                    <a:ea typeface="楷体_GB2312" pitchFamily="49" charset="-122"/>
                  </a:rPr>
                  <a:t> &lt;&lt; T-&gt;data</a:t>
                </a:r>
              </a:p>
            </p:txBody>
          </p:sp>
          <p:sp>
            <p:nvSpPr>
              <p:cNvPr id="67" name="Text Box 73"/>
              <p:cNvSpPr txBox="1">
                <a:spLocks noChangeArrowheads="1"/>
              </p:cNvSpPr>
              <p:nvPr/>
            </p:nvSpPr>
            <p:spPr bwMode="auto">
              <a:xfrm>
                <a:off x="2400" y="2160"/>
                <a:ext cx="864" cy="44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800" kern="0" smtClean="0">
                    <a:solidFill>
                      <a:sysClr val="windowText" lastClr="000000"/>
                    </a:solidFill>
                    <a:ea typeface="楷体_GB2312" pitchFamily="49" charset="-122"/>
                  </a:rPr>
                  <a:t>pre(T    L);</a:t>
                </a:r>
              </a:p>
            </p:txBody>
          </p:sp>
          <p:sp>
            <p:nvSpPr>
              <p:cNvPr id="68" name="Line 74"/>
              <p:cNvSpPr>
                <a:spLocks noChangeShapeType="1"/>
              </p:cNvSpPr>
              <p:nvPr/>
            </p:nvSpPr>
            <p:spPr bwMode="auto">
              <a:xfrm>
                <a:off x="2744" y="2304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kern="0" smtClea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62" name="Oval 75"/>
            <p:cNvSpPr>
              <a:spLocks noChangeArrowheads="1"/>
            </p:cNvSpPr>
            <p:nvPr/>
          </p:nvSpPr>
          <p:spPr bwMode="auto">
            <a:xfrm>
              <a:off x="4176" y="672"/>
              <a:ext cx="336" cy="28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66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kern="0" smtClean="0">
                  <a:solidFill>
                    <a:sysClr val="windowText" lastClr="000000"/>
                  </a:solidFill>
                  <a:ea typeface="楷体_GB2312" pitchFamily="49" charset="-122"/>
                </a:rPr>
                <a:t>B</a:t>
              </a:r>
            </a:p>
          </p:txBody>
        </p:sp>
      </p:grpSp>
      <p:grpSp>
        <p:nvGrpSpPr>
          <p:cNvPr id="69" name="Group 76"/>
          <p:cNvGrpSpPr>
            <a:grpSpLocks/>
          </p:cNvGrpSpPr>
          <p:nvPr/>
        </p:nvGrpSpPr>
        <p:grpSpPr bwMode="auto">
          <a:xfrm>
            <a:off x="1905000" y="228600"/>
            <a:ext cx="6096000" cy="4511675"/>
            <a:chOff x="1200" y="144"/>
            <a:chExt cx="3840" cy="2842"/>
          </a:xfrm>
        </p:grpSpPr>
        <p:grpSp>
          <p:nvGrpSpPr>
            <p:cNvPr id="70" name="Group 77"/>
            <p:cNvGrpSpPr>
              <a:grpSpLocks/>
            </p:cNvGrpSpPr>
            <p:nvPr/>
          </p:nvGrpSpPr>
          <p:grpSpPr bwMode="auto">
            <a:xfrm>
              <a:off x="1200" y="2016"/>
              <a:ext cx="864" cy="970"/>
              <a:chOff x="1200" y="1920"/>
              <a:chExt cx="864" cy="970"/>
            </a:xfrm>
          </p:grpSpPr>
          <p:sp>
            <p:nvSpPr>
              <p:cNvPr id="72" name="Text Box 78"/>
              <p:cNvSpPr txBox="1">
                <a:spLocks noChangeArrowheads="1"/>
              </p:cNvSpPr>
              <p:nvPr/>
            </p:nvSpPr>
            <p:spPr bwMode="auto">
              <a:xfrm>
                <a:off x="1200" y="1920"/>
                <a:ext cx="240" cy="25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800" kern="0" smtClean="0">
                    <a:solidFill>
                      <a:sysClr val="windowText" lastClr="000000"/>
                    </a:solidFill>
                    <a:ea typeface="楷体_GB2312" pitchFamily="49" charset="-122"/>
                  </a:rPr>
                  <a:t>T</a:t>
                </a:r>
              </a:p>
            </p:txBody>
          </p:sp>
          <p:sp>
            <p:nvSpPr>
              <p:cNvPr id="73" name="Line 79"/>
              <p:cNvSpPr>
                <a:spLocks noChangeShapeType="1"/>
              </p:cNvSpPr>
              <p:nvPr/>
            </p:nvSpPr>
            <p:spPr bwMode="auto">
              <a:xfrm>
                <a:off x="1392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4" name="Oval 80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192" cy="192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800" kern="0" smtClean="0">
                    <a:solidFill>
                      <a:sysClr val="windowText" lastClr="000000"/>
                    </a:solidFill>
                    <a:ea typeface="楷体_GB2312" pitchFamily="49" charset="-122"/>
                  </a:rPr>
                  <a:t>A</a:t>
                </a:r>
              </a:p>
            </p:txBody>
          </p:sp>
          <p:sp>
            <p:nvSpPr>
              <p:cNvPr id="75" name="Text Box 81"/>
              <p:cNvSpPr txBox="1">
                <a:spLocks noChangeArrowheads="1"/>
              </p:cNvSpPr>
              <p:nvPr/>
            </p:nvSpPr>
            <p:spPr bwMode="auto">
              <a:xfrm>
                <a:off x="1200" y="2208"/>
                <a:ext cx="864" cy="194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</a:pPr>
                <a:r>
                  <a:rPr kumimoji="0" lang="en-US" altLang="zh-CN" sz="1400" kern="0" dirty="0" err="1">
                    <a:solidFill>
                      <a:sysClr val="windowText" lastClr="000000"/>
                    </a:solidFill>
                    <a:ea typeface="楷体_GB2312" pitchFamily="49" charset="-122"/>
                  </a:rPr>
                  <a:t>cout</a:t>
                </a:r>
                <a:r>
                  <a:rPr kumimoji="0" lang="en-US" altLang="zh-CN" sz="1400" kern="0" dirty="0">
                    <a:solidFill>
                      <a:sysClr val="windowText" lastClr="000000"/>
                    </a:solidFill>
                    <a:ea typeface="楷体_GB2312" pitchFamily="49" charset="-122"/>
                  </a:rPr>
                  <a:t> &lt;&lt; T-&gt;data</a:t>
                </a:r>
                <a:endParaRPr kumimoji="0" lang="en-US" altLang="zh-CN" sz="1400" kern="0" dirty="0" smtClean="0">
                  <a:solidFill>
                    <a:sysClr val="windowText" lastClr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76" name="Text Box 82"/>
              <p:cNvSpPr txBox="1">
                <a:spLocks noChangeArrowheads="1"/>
              </p:cNvSpPr>
              <p:nvPr/>
            </p:nvSpPr>
            <p:spPr bwMode="auto">
              <a:xfrm>
                <a:off x="1200" y="2448"/>
                <a:ext cx="864" cy="442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800" kern="0" dirty="0" smtClean="0">
                    <a:solidFill>
                      <a:sysClr val="windowText" lastClr="000000"/>
                    </a:solidFill>
                    <a:ea typeface="楷体_GB2312" pitchFamily="49" charset="-122"/>
                  </a:rPr>
                  <a:t>pre(T    L);</a:t>
                </a:r>
              </a:p>
            </p:txBody>
          </p:sp>
          <p:sp>
            <p:nvSpPr>
              <p:cNvPr id="77" name="Line 83"/>
              <p:cNvSpPr>
                <a:spLocks noChangeShapeType="1"/>
              </p:cNvSpPr>
              <p:nvPr/>
            </p:nvSpPr>
            <p:spPr bwMode="auto">
              <a:xfrm>
                <a:off x="1565" y="260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kern="0" smtClea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71" name="Oval 84"/>
            <p:cNvSpPr>
              <a:spLocks noChangeArrowheads="1"/>
            </p:cNvSpPr>
            <p:nvPr/>
          </p:nvSpPr>
          <p:spPr bwMode="auto">
            <a:xfrm>
              <a:off x="4704" y="144"/>
              <a:ext cx="336" cy="288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66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kern="0" smtClean="0">
                  <a:solidFill>
                    <a:sysClr val="windowText" lastClr="000000"/>
                  </a:solidFill>
                  <a:ea typeface="楷体_GB2312" pitchFamily="49" charset="-122"/>
                </a:rPr>
                <a:t>A</a:t>
              </a:r>
            </a:p>
          </p:txBody>
        </p:sp>
      </p:grpSp>
      <p:grpSp>
        <p:nvGrpSpPr>
          <p:cNvPr id="78" name="Group 85"/>
          <p:cNvGrpSpPr>
            <a:grpSpLocks/>
          </p:cNvGrpSpPr>
          <p:nvPr/>
        </p:nvGrpSpPr>
        <p:grpSpPr bwMode="auto">
          <a:xfrm>
            <a:off x="5943600" y="2133600"/>
            <a:ext cx="2133600" cy="2378075"/>
            <a:chOff x="3744" y="1344"/>
            <a:chExt cx="1344" cy="1498"/>
          </a:xfrm>
        </p:grpSpPr>
        <p:grpSp>
          <p:nvGrpSpPr>
            <p:cNvPr id="79" name="Group 86"/>
            <p:cNvGrpSpPr>
              <a:grpSpLocks/>
            </p:cNvGrpSpPr>
            <p:nvPr/>
          </p:nvGrpSpPr>
          <p:grpSpPr bwMode="auto">
            <a:xfrm>
              <a:off x="3744" y="1872"/>
              <a:ext cx="864" cy="970"/>
              <a:chOff x="3744" y="1776"/>
              <a:chExt cx="864" cy="970"/>
            </a:xfrm>
          </p:grpSpPr>
          <p:sp>
            <p:nvSpPr>
              <p:cNvPr id="81" name="Text Box 87"/>
              <p:cNvSpPr txBox="1">
                <a:spLocks noChangeArrowheads="1"/>
              </p:cNvSpPr>
              <p:nvPr/>
            </p:nvSpPr>
            <p:spPr bwMode="auto">
              <a:xfrm>
                <a:off x="3744" y="1776"/>
                <a:ext cx="240" cy="250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800" kern="0" smtClean="0">
                    <a:solidFill>
                      <a:sysClr val="windowText" lastClr="000000"/>
                    </a:solidFill>
                    <a:ea typeface="楷体_GB2312" pitchFamily="49" charset="-122"/>
                  </a:rPr>
                  <a:t>T</a:t>
                </a:r>
              </a:p>
            </p:txBody>
          </p:sp>
          <p:sp>
            <p:nvSpPr>
              <p:cNvPr id="82" name="Line 88"/>
              <p:cNvSpPr>
                <a:spLocks noChangeShapeType="1"/>
              </p:cNvSpPr>
              <p:nvPr/>
            </p:nvSpPr>
            <p:spPr bwMode="auto">
              <a:xfrm>
                <a:off x="3936" y="1920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3" name="Oval 89"/>
              <p:cNvSpPr>
                <a:spLocks noChangeArrowheads="1"/>
              </p:cNvSpPr>
              <p:nvPr/>
            </p:nvSpPr>
            <p:spPr bwMode="auto">
              <a:xfrm>
                <a:off x="4176" y="1824"/>
                <a:ext cx="192" cy="192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800" kern="0" smtClean="0">
                    <a:solidFill>
                      <a:sysClr val="windowText" lastClr="000000"/>
                    </a:solidFill>
                    <a:ea typeface="楷体_GB2312" pitchFamily="49" charset="-122"/>
                  </a:rPr>
                  <a:t>D</a:t>
                </a:r>
              </a:p>
            </p:txBody>
          </p:sp>
          <p:sp>
            <p:nvSpPr>
              <p:cNvPr id="84" name="Text Box 90"/>
              <p:cNvSpPr txBox="1">
                <a:spLocks noChangeArrowheads="1"/>
              </p:cNvSpPr>
              <p:nvPr/>
            </p:nvSpPr>
            <p:spPr bwMode="auto">
              <a:xfrm>
                <a:off x="3744" y="2064"/>
                <a:ext cx="864" cy="194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</a:pPr>
                <a:r>
                  <a:rPr kumimoji="0" lang="en-US" altLang="zh-CN" sz="1400" kern="0" dirty="0" err="1">
                    <a:solidFill>
                      <a:sysClr val="windowText" lastClr="000000"/>
                    </a:solidFill>
                    <a:ea typeface="楷体_GB2312" pitchFamily="49" charset="-122"/>
                  </a:rPr>
                  <a:t>cout</a:t>
                </a:r>
                <a:r>
                  <a:rPr kumimoji="0" lang="en-US" altLang="zh-CN" sz="1400" kern="0" dirty="0">
                    <a:solidFill>
                      <a:sysClr val="windowText" lastClr="000000"/>
                    </a:solidFill>
                    <a:ea typeface="楷体_GB2312" pitchFamily="49" charset="-122"/>
                  </a:rPr>
                  <a:t> &lt;&lt; T-&gt;data</a:t>
                </a:r>
              </a:p>
            </p:txBody>
          </p:sp>
          <p:sp>
            <p:nvSpPr>
              <p:cNvPr id="85" name="Text Box 91"/>
              <p:cNvSpPr txBox="1">
                <a:spLocks noChangeArrowheads="1"/>
              </p:cNvSpPr>
              <p:nvPr/>
            </p:nvSpPr>
            <p:spPr bwMode="auto">
              <a:xfrm>
                <a:off x="3744" y="2304"/>
                <a:ext cx="864" cy="442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800" kern="0" smtClean="0">
                    <a:solidFill>
                      <a:sysClr val="windowText" lastClr="000000"/>
                    </a:solidFill>
                    <a:ea typeface="楷体_GB2312" pitchFamily="49" charset="-122"/>
                  </a:rPr>
                  <a:t>pre(T    L);</a:t>
                </a:r>
              </a:p>
            </p:txBody>
          </p:sp>
          <p:sp>
            <p:nvSpPr>
              <p:cNvPr id="86" name="Line 92"/>
              <p:cNvSpPr>
                <a:spLocks noChangeShapeType="1"/>
              </p:cNvSpPr>
              <p:nvPr/>
            </p:nvSpPr>
            <p:spPr bwMode="auto">
              <a:xfrm>
                <a:off x="4105" y="2448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kern="0" smtClea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80" name="Oval 93"/>
            <p:cNvSpPr>
              <a:spLocks noChangeArrowheads="1"/>
            </p:cNvSpPr>
            <p:nvPr/>
          </p:nvSpPr>
          <p:spPr bwMode="auto">
            <a:xfrm>
              <a:off x="4752" y="1344"/>
              <a:ext cx="336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66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kern="0" smtClean="0">
                  <a:solidFill>
                    <a:sysClr val="windowText" lastClr="000000"/>
                  </a:solidFill>
                  <a:ea typeface="楷体_GB2312" pitchFamily="49" charset="-122"/>
                </a:rPr>
                <a:t>D</a:t>
              </a:r>
            </a:p>
          </p:txBody>
        </p:sp>
      </p:grpSp>
      <p:grpSp>
        <p:nvGrpSpPr>
          <p:cNvPr id="87" name="Group 94"/>
          <p:cNvGrpSpPr>
            <a:grpSpLocks/>
          </p:cNvGrpSpPr>
          <p:nvPr/>
        </p:nvGrpSpPr>
        <p:grpSpPr bwMode="auto">
          <a:xfrm>
            <a:off x="3886200" y="1066800"/>
            <a:ext cx="4953000" cy="5045075"/>
            <a:chOff x="2448" y="672"/>
            <a:chExt cx="3120" cy="3178"/>
          </a:xfrm>
        </p:grpSpPr>
        <p:grpSp>
          <p:nvGrpSpPr>
            <p:cNvPr id="88" name="Group 95"/>
            <p:cNvGrpSpPr>
              <a:grpSpLocks/>
            </p:cNvGrpSpPr>
            <p:nvPr/>
          </p:nvGrpSpPr>
          <p:grpSpPr bwMode="auto">
            <a:xfrm>
              <a:off x="2448" y="2880"/>
              <a:ext cx="864" cy="970"/>
              <a:chOff x="2448" y="2784"/>
              <a:chExt cx="864" cy="970"/>
            </a:xfrm>
          </p:grpSpPr>
          <p:sp>
            <p:nvSpPr>
              <p:cNvPr id="90" name="Text Box 96"/>
              <p:cNvSpPr txBox="1">
                <a:spLocks noChangeArrowheads="1"/>
              </p:cNvSpPr>
              <p:nvPr/>
            </p:nvSpPr>
            <p:spPr bwMode="auto">
              <a:xfrm>
                <a:off x="2448" y="2784"/>
                <a:ext cx="240" cy="250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800" kern="0" smtClean="0">
                    <a:solidFill>
                      <a:sysClr val="windowText" lastClr="000000"/>
                    </a:solidFill>
                    <a:ea typeface="楷体_GB2312" pitchFamily="49" charset="-122"/>
                  </a:rPr>
                  <a:t>T</a:t>
                </a:r>
              </a:p>
            </p:txBody>
          </p:sp>
          <p:sp>
            <p:nvSpPr>
              <p:cNvPr id="91" name="Line 97"/>
              <p:cNvSpPr>
                <a:spLocks noChangeShapeType="1"/>
              </p:cNvSpPr>
              <p:nvPr/>
            </p:nvSpPr>
            <p:spPr bwMode="auto">
              <a:xfrm>
                <a:off x="2640" y="2928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2" name="Oval 98"/>
              <p:cNvSpPr>
                <a:spLocks noChangeArrowheads="1"/>
              </p:cNvSpPr>
              <p:nvPr/>
            </p:nvSpPr>
            <p:spPr bwMode="auto">
              <a:xfrm>
                <a:off x="2880" y="2832"/>
                <a:ext cx="192" cy="192"/>
              </a:xfrm>
              <a:prstGeom prst="ellipse">
                <a:avLst/>
              </a:prstGeom>
              <a:solidFill>
                <a:srgbClr val="FFFFCC"/>
              </a:solidFill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800" kern="0" dirty="0" smtClean="0">
                    <a:solidFill>
                      <a:sysClr val="windowText" lastClr="000000"/>
                    </a:solidFill>
                    <a:ea typeface="楷体_GB2312" pitchFamily="49" charset="-122"/>
                  </a:rPr>
                  <a:t>C</a:t>
                </a:r>
              </a:p>
            </p:txBody>
          </p:sp>
          <p:sp>
            <p:nvSpPr>
              <p:cNvPr id="93" name="Text Box 99"/>
              <p:cNvSpPr txBox="1">
                <a:spLocks noChangeArrowheads="1"/>
              </p:cNvSpPr>
              <p:nvPr/>
            </p:nvSpPr>
            <p:spPr bwMode="auto">
              <a:xfrm>
                <a:off x="2448" y="3072"/>
                <a:ext cx="864" cy="194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</a:pPr>
                <a:r>
                  <a:rPr kumimoji="0" lang="en-US" altLang="zh-CN" sz="1400" kern="0" dirty="0" err="1">
                    <a:solidFill>
                      <a:sysClr val="windowText" lastClr="000000"/>
                    </a:solidFill>
                    <a:ea typeface="楷体_GB2312" pitchFamily="49" charset="-122"/>
                  </a:rPr>
                  <a:t>cout</a:t>
                </a:r>
                <a:r>
                  <a:rPr kumimoji="0" lang="en-US" altLang="zh-CN" sz="1400" kern="0" dirty="0">
                    <a:solidFill>
                      <a:sysClr val="windowText" lastClr="000000"/>
                    </a:solidFill>
                    <a:ea typeface="楷体_GB2312" pitchFamily="49" charset="-122"/>
                  </a:rPr>
                  <a:t> &lt;&lt; T-&gt;data</a:t>
                </a:r>
              </a:p>
            </p:txBody>
          </p:sp>
          <p:sp>
            <p:nvSpPr>
              <p:cNvPr id="94" name="Text Box 100"/>
              <p:cNvSpPr txBox="1">
                <a:spLocks noChangeArrowheads="1"/>
              </p:cNvSpPr>
              <p:nvPr/>
            </p:nvSpPr>
            <p:spPr bwMode="auto">
              <a:xfrm>
                <a:off x="2448" y="3312"/>
                <a:ext cx="864" cy="442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800" kern="0" smtClean="0">
                    <a:solidFill>
                      <a:sysClr val="windowText" lastClr="000000"/>
                    </a:solidFill>
                    <a:ea typeface="楷体_GB2312" pitchFamily="49" charset="-122"/>
                  </a:rPr>
                  <a:t>pre(T    L);</a:t>
                </a:r>
              </a:p>
            </p:txBody>
          </p:sp>
          <p:sp>
            <p:nvSpPr>
              <p:cNvPr id="95" name="Line 101"/>
              <p:cNvSpPr>
                <a:spLocks noChangeShapeType="1"/>
              </p:cNvSpPr>
              <p:nvPr/>
            </p:nvSpPr>
            <p:spPr bwMode="auto">
              <a:xfrm>
                <a:off x="2827" y="3456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kern="0" smtClea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89" name="Oval 102"/>
            <p:cNvSpPr>
              <a:spLocks noChangeArrowheads="1"/>
            </p:cNvSpPr>
            <p:nvPr/>
          </p:nvSpPr>
          <p:spPr bwMode="auto">
            <a:xfrm>
              <a:off x="5232" y="672"/>
              <a:ext cx="336" cy="28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66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kern="0" smtClean="0">
                  <a:solidFill>
                    <a:sysClr val="windowText" lastClr="000000"/>
                  </a:solidFill>
                  <a:ea typeface="楷体_GB2312" pitchFamily="49" charset="-122"/>
                </a:rPr>
                <a:t>C</a:t>
              </a:r>
            </a:p>
          </p:txBody>
        </p:sp>
      </p:grpSp>
      <p:grpSp>
        <p:nvGrpSpPr>
          <p:cNvPr id="96" name="Group 103"/>
          <p:cNvGrpSpPr>
            <a:grpSpLocks/>
          </p:cNvGrpSpPr>
          <p:nvPr/>
        </p:nvGrpSpPr>
        <p:grpSpPr bwMode="auto">
          <a:xfrm>
            <a:off x="3200400" y="533400"/>
            <a:ext cx="4038600" cy="3886200"/>
            <a:chOff x="2016" y="336"/>
            <a:chExt cx="2544" cy="2448"/>
          </a:xfrm>
        </p:grpSpPr>
        <p:grpSp>
          <p:nvGrpSpPr>
            <p:cNvPr id="97" name="Group 104"/>
            <p:cNvGrpSpPr>
              <a:grpSpLocks/>
            </p:cNvGrpSpPr>
            <p:nvPr/>
          </p:nvGrpSpPr>
          <p:grpSpPr bwMode="auto">
            <a:xfrm>
              <a:off x="2016" y="1680"/>
              <a:ext cx="384" cy="1104"/>
              <a:chOff x="2016" y="1584"/>
              <a:chExt cx="384" cy="1104"/>
            </a:xfrm>
          </p:grpSpPr>
          <p:sp>
            <p:nvSpPr>
              <p:cNvPr id="99" name="Line 105"/>
              <p:cNvSpPr>
                <a:spLocks noChangeShapeType="1"/>
              </p:cNvSpPr>
              <p:nvPr/>
            </p:nvSpPr>
            <p:spPr bwMode="auto">
              <a:xfrm>
                <a:off x="2256" y="1584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0" name="Line 106"/>
              <p:cNvSpPr>
                <a:spLocks noChangeShapeType="1"/>
              </p:cNvSpPr>
              <p:nvPr/>
            </p:nvSpPr>
            <p:spPr bwMode="auto">
              <a:xfrm>
                <a:off x="2256" y="2688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1" name="Line 107"/>
              <p:cNvSpPr>
                <a:spLocks noChangeShapeType="1"/>
              </p:cNvSpPr>
              <p:nvPr/>
            </p:nvSpPr>
            <p:spPr bwMode="auto">
              <a:xfrm>
                <a:off x="2016" y="259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2" name="Line 108"/>
              <p:cNvSpPr>
                <a:spLocks noChangeShapeType="1"/>
              </p:cNvSpPr>
              <p:nvPr/>
            </p:nvSpPr>
            <p:spPr bwMode="auto">
              <a:xfrm flipV="1">
                <a:off x="2256" y="1584"/>
                <a:ext cx="0" cy="1104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kern="0" smtClea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98" name="AutoShape 109"/>
            <p:cNvSpPr>
              <a:spLocks noChangeArrowheads="1"/>
            </p:cNvSpPr>
            <p:nvPr/>
          </p:nvSpPr>
          <p:spPr bwMode="auto">
            <a:xfrm rot="-3001265">
              <a:off x="4392" y="456"/>
              <a:ext cx="288" cy="48"/>
            </a:xfrm>
            <a:prstGeom prst="leftArrow">
              <a:avLst>
                <a:gd name="adj1" fmla="val 50000"/>
                <a:gd name="adj2" fmla="val 150000"/>
              </a:avLst>
            </a:prstGeom>
            <a:solidFill>
              <a:srgbClr val="FF3300"/>
            </a:solidFill>
            <a:ln w="1905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3" name="Text Box 110"/>
          <p:cNvSpPr txBox="1">
            <a:spLocks noChangeArrowheads="1"/>
          </p:cNvSpPr>
          <p:nvPr/>
        </p:nvSpPr>
        <p:spPr bwMode="auto">
          <a:xfrm>
            <a:off x="5943599" y="2438400"/>
            <a:ext cx="1141413" cy="46166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5B5249"/>
                </a:solidFill>
                <a:ea typeface="楷体_GB2312" pitchFamily="49" charset="-122"/>
              </a:rPr>
              <a:t>返回</a:t>
            </a:r>
          </a:p>
        </p:txBody>
      </p:sp>
      <p:grpSp>
        <p:nvGrpSpPr>
          <p:cNvPr id="104" name="Group 111"/>
          <p:cNvGrpSpPr>
            <a:grpSpLocks/>
          </p:cNvGrpSpPr>
          <p:nvPr/>
        </p:nvGrpSpPr>
        <p:grpSpPr bwMode="auto">
          <a:xfrm>
            <a:off x="5029200" y="1143000"/>
            <a:ext cx="1981200" cy="1236663"/>
            <a:chOff x="3168" y="720"/>
            <a:chExt cx="1248" cy="779"/>
          </a:xfrm>
        </p:grpSpPr>
        <p:grpSp>
          <p:nvGrpSpPr>
            <p:cNvPr id="105" name="Group 112"/>
            <p:cNvGrpSpPr>
              <a:grpSpLocks/>
            </p:cNvGrpSpPr>
            <p:nvPr/>
          </p:nvGrpSpPr>
          <p:grpSpPr bwMode="auto">
            <a:xfrm>
              <a:off x="3747" y="1248"/>
              <a:ext cx="669" cy="251"/>
              <a:chOff x="3747" y="1152"/>
              <a:chExt cx="669" cy="251"/>
            </a:xfrm>
          </p:grpSpPr>
          <p:sp>
            <p:nvSpPr>
              <p:cNvPr id="107" name="Text Box 113"/>
              <p:cNvSpPr txBox="1">
                <a:spLocks noChangeArrowheads="1"/>
              </p:cNvSpPr>
              <p:nvPr/>
            </p:nvSpPr>
            <p:spPr bwMode="auto">
              <a:xfrm>
                <a:off x="3747" y="1153"/>
                <a:ext cx="240" cy="25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800" kern="0" smtClean="0">
                    <a:solidFill>
                      <a:sysClr val="windowText" lastClr="000000"/>
                    </a:solidFill>
                    <a:ea typeface="楷体_GB2312" pitchFamily="49" charset="-122"/>
                  </a:rPr>
                  <a:t>T</a:t>
                </a:r>
              </a:p>
            </p:txBody>
          </p:sp>
          <p:sp>
            <p:nvSpPr>
              <p:cNvPr id="108" name="Text Box 114"/>
              <p:cNvSpPr txBox="1">
                <a:spLocks noChangeArrowheads="1"/>
              </p:cNvSpPr>
              <p:nvPr/>
            </p:nvSpPr>
            <p:spPr bwMode="auto">
              <a:xfrm rot="-5308317">
                <a:off x="4152" y="1128"/>
                <a:ext cx="240" cy="288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en-US" altLang="zh-CN" kern="0" smtClean="0">
                    <a:solidFill>
                      <a:sysClr val="windowText" lastClr="000000"/>
                    </a:solidFill>
                    <a:ea typeface="楷体_GB2312" pitchFamily="49" charset="-122"/>
                  </a:rPr>
                  <a:t>&gt;</a:t>
                </a:r>
              </a:p>
            </p:txBody>
          </p:sp>
          <p:sp>
            <p:nvSpPr>
              <p:cNvPr id="109" name="Line 115"/>
              <p:cNvSpPr>
                <a:spLocks noChangeShapeType="1"/>
              </p:cNvSpPr>
              <p:nvPr/>
            </p:nvSpPr>
            <p:spPr bwMode="auto">
              <a:xfrm>
                <a:off x="3939" y="1297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kern="0" smtClea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06" name="Text Box 116"/>
            <p:cNvSpPr txBox="1">
              <a:spLocks noChangeArrowheads="1"/>
            </p:cNvSpPr>
            <p:nvPr/>
          </p:nvSpPr>
          <p:spPr bwMode="auto">
            <a:xfrm>
              <a:off x="3168" y="720"/>
              <a:ext cx="9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zh-CN" altLang="en-US" sz="1800" kern="0" smtClean="0">
                  <a:solidFill>
                    <a:srgbClr val="FF3300"/>
                  </a:solidFill>
                  <a:ea typeface="楷体_GB2312" pitchFamily="49" charset="-122"/>
                </a:rPr>
                <a:t>左是空返回</a:t>
              </a:r>
            </a:p>
          </p:txBody>
        </p:sp>
      </p:grpSp>
      <p:grpSp>
        <p:nvGrpSpPr>
          <p:cNvPr id="110" name="Group 117"/>
          <p:cNvGrpSpPr>
            <a:grpSpLocks/>
          </p:cNvGrpSpPr>
          <p:nvPr/>
        </p:nvGrpSpPr>
        <p:grpSpPr bwMode="auto">
          <a:xfrm>
            <a:off x="3810000" y="1524000"/>
            <a:ext cx="3657600" cy="3140075"/>
            <a:chOff x="2400" y="960"/>
            <a:chExt cx="2304" cy="1978"/>
          </a:xfrm>
        </p:grpSpPr>
        <p:grpSp>
          <p:nvGrpSpPr>
            <p:cNvPr id="111" name="Group 118"/>
            <p:cNvGrpSpPr>
              <a:grpSpLocks/>
            </p:cNvGrpSpPr>
            <p:nvPr/>
          </p:nvGrpSpPr>
          <p:grpSpPr bwMode="auto">
            <a:xfrm>
              <a:off x="2400" y="2496"/>
              <a:ext cx="864" cy="442"/>
              <a:chOff x="2400" y="2400"/>
              <a:chExt cx="864" cy="442"/>
            </a:xfrm>
          </p:grpSpPr>
          <p:sp>
            <p:nvSpPr>
              <p:cNvPr id="113" name="Text Box 119"/>
              <p:cNvSpPr txBox="1">
                <a:spLocks noChangeArrowheads="1"/>
              </p:cNvSpPr>
              <p:nvPr/>
            </p:nvSpPr>
            <p:spPr bwMode="auto">
              <a:xfrm>
                <a:off x="2400" y="2400"/>
                <a:ext cx="864" cy="442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800" kern="0" smtClean="0">
                    <a:solidFill>
                      <a:sysClr val="windowText" lastClr="000000"/>
                    </a:solidFill>
                    <a:ea typeface="楷体_GB2312" pitchFamily="49" charset="-122"/>
                  </a:rPr>
                  <a:t>pre(T    R);</a:t>
                </a:r>
              </a:p>
            </p:txBody>
          </p:sp>
          <p:sp>
            <p:nvSpPr>
              <p:cNvPr id="114" name="Line 120"/>
              <p:cNvSpPr>
                <a:spLocks noChangeShapeType="1"/>
              </p:cNvSpPr>
              <p:nvPr/>
            </p:nvSpPr>
            <p:spPr bwMode="auto">
              <a:xfrm>
                <a:off x="2744" y="2544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kern="0" smtClea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12" name="AutoShape 121"/>
            <p:cNvSpPr>
              <a:spLocks noChangeArrowheads="1"/>
            </p:cNvSpPr>
            <p:nvPr/>
          </p:nvSpPr>
          <p:spPr bwMode="auto">
            <a:xfrm rot="3494401">
              <a:off x="4512" y="1104"/>
              <a:ext cx="336" cy="48"/>
            </a:xfrm>
            <a:prstGeom prst="rightArrow">
              <a:avLst>
                <a:gd name="adj1" fmla="val 50000"/>
                <a:gd name="adj2" fmla="val 175000"/>
              </a:avLst>
            </a:prstGeom>
            <a:solidFill>
              <a:srgbClr val="FF3300"/>
            </a:solidFill>
            <a:ln w="9525">
              <a:solidFill>
                <a:srgbClr val="66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5" name="Group 122"/>
          <p:cNvGrpSpPr>
            <a:grpSpLocks/>
          </p:cNvGrpSpPr>
          <p:nvPr/>
        </p:nvGrpSpPr>
        <p:grpSpPr bwMode="auto">
          <a:xfrm>
            <a:off x="7010400" y="2590800"/>
            <a:ext cx="1828800" cy="1082675"/>
            <a:chOff x="4416" y="1632"/>
            <a:chExt cx="1152" cy="682"/>
          </a:xfrm>
        </p:grpSpPr>
        <p:grpSp>
          <p:nvGrpSpPr>
            <p:cNvPr id="116" name="Group 123"/>
            <p:cNvGrpSpPr>
              <a:grpSpLocks/>
            </p:cNvGrpSpPr>
            <p:nvPr/>
          </p:nvGrpSpPr>
          <p:grpSpPr bwMode="auto">
            <a:xfrm>
              <a:off x="4944" y="2064"/>
              <a:ext cx="624" cy="250"/>
              <a:chOff x="4944" y="1968"/>
              <a:chExt cx="624" cy="250"/>
            </a:xfrm>
          </p:grpSpPr>
          <p:sp>
            <p:nvSpPr>
              <p:cNvPr id="118" name="Text Box 124"/>
              <p:cNvSpPr txBox="1">
                <a:spLocks noChangeArrowheads="1"/>
              </p:cNvSpPr>
              <p:nvPr/>
            </p:nvSpPr>
            <p:spPr bwMode="auto">
              <a:xfrm>
                <a:off x="4944" y="1968"/>
                <a:ext cx="240" cy="250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800" kern="0" smtClean="0">
                    <a:solidFill>
                      <a:sysClr val="windowText" lastClr="000000"/>
                    </a:solidFill>
                    <a:ea typeface="楷体_GB2312" pitchFamily="49" charset="-122"/>
                  </a:rPr>
                  <a:t>T</a:t>
                </a:r>
              </a:p>
            </p:txBody>
          </p:sp>
          <p:sp>
            <p:nvSpPr>
              <p:cNvPr id="119" name="Text Box 125"/>
              <p:cNvSpPr txBox="1">
                <a:spLocks noChangeArrowheads="1"/>
              </p:cNvSpPr>
              <p:nvPr/>
            </p:nvSpPr>
            <p:spPr bwMode="auto">
              <a:xfrm rot="-5308317">
                <a:off x="5304" y="1944"/>
                <a:ext cx="240" cy="288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en-US" altLang="zh-CN" kern="0" smtClean="0">
                    <a:solidFill>
                      <a:sysClr val="windowText" lastClr="000000"/>
                    </a:solidFill>
                    <a:ea typeface="楷体_GB2312" pitchFamily="49" charset="-122"/>
                  </a:rPr>
                  <a:t>&gt;</a:t>
                </a:r>
              </a:p>
            </p:txBody>
          </p:sp>
          <p:sp>
            <p:nvSpPr>
              <p:cNvPr id="120" name="Line 126"/>
              <p:cNvSpPr>
                <a:spLocks noChangeShapeType="1"/>
              </p:cNvSpPr>
              <p:nvPr/>
            </p:nvSpPr>
            <p:spPr bwMode="auto">
              <a:xfrm>
                <a:off x="5136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kern="0" smtClea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17" name="Text Box 127"/>
            <p:cNvSpPr txBox="1">
              <a:spLocks noChangeArrowheads="1"/>
            </p:cNvSpPr>
            <p:nvPr/>
          </p:nvSpPr>
          <p:spPr bwMode="auto">
            <a:xfrm>
              <a:off x="4416" y="1632"/>
              <a:ext cx="10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zh-CN" altLang="en-US" sz="1800" kern="0" smtClean="0">
                  <a:solidFill>
                    <a:srgbClr val="FF3300"/>
                  </a:solidFill>
                  <a:ea typeface="楷体_GB2312" pitchFamily="49" charset="-122"/>
                </a:rPr>
                <a:t>左是空返回</a:t>
              </a:r>
            </a:p>
          </p:txBody>
        </p:sp>
      </p:grpSp>
      <p:grpSp>
        <p:nvGrpSpPr>
          <p:cNvPr id="121" name="Group 128"/>
          <p:cNvGrpSpPr>
            <a:grpSpLocks/>
          </p:cNvGrpSpPr>
          <p:nvPr/>
        </p:nvGrpSpPr>
        <p:grpSpPr bwMode="auto">
          <a:xfrm>
            <a:off x="7010400" y="2895600"/>
            <a:ext cx="1828800" cy="1692275"/>
            <a:chOff x="4416" y="1824"/>
            <a:chExt cx="1152" cy="1066"/>
          </a:xfrm>
        </p:grpSpPr>
        <p:grpSp>
          <p:nvGrpSpPr>
            <p:cNvPr id="122" name="Group 129"/>
            <p:cNvGrpSpPr>
              <a:grpSpLocks/>
            </p:cNvGrpSpPr>
            <p:nvPr/>
          </p:nvGrpSpPr>
          <p:grpSpPr bwMode="auto">
            <a:xfrm>
              <a:off x="4944" y="2640"/>
              <a:ext cx="624" cy="250"/>
              <a:chOff x="4944" y="2544"/>
              <a:chExt cx="624" cy="250"/>
            </a:xfrm>
          </p:grpSpPr>
          <p:sp>
            <p:nvSpPr>
              <p:cNvPr id="124" name="Text Box 130"/>
              <p:cNvSpPr txBox="1">
                <a:spLocks noChangeArrowheads="1"/>
              </p:cNvSpPr>
              <p:nvPr/>
            </p:nvSpPr>
            <p:spPr bwMode="auto">
              <a:xfrm>
                <a:off x="4944" y="2544"/>
                <a:ext cx="240" cy="250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800" kern="0" smtClean="0">
                    <a:solidFill>
                      <a:sysClr val="windowText" lastClr="000000"/>
                    </a:solidFill>
                    <a:ea typeface="楷体_GB2312" pitchFamily="49" charset="-122"/>
                  </a:rPr>
                  <a:t>T</a:t>
                </a:r>
              </a:p>
            </p:txBody>
          </p:sp>
          <p:sp>
            <p:nvSpPr>
              <p:cNvPr id="125" name="Text Box 131"/>
              <p:cNvSpPr txBox="1">
                <a:spLocks noChangeArrowheads="1"/>
              </p:cNvSpPr>
              <p:nvPr/>
            </p:nvSpPr>
            <p:spPr bwMode="auto">
              <a:xfrm rot="-5308317">
                <a:off x="5304" y="2520"/>
                <a:ext cx="240" cy="288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en-US" altLang="zh-CN" kern="0" smtClean="0">
                    <a:solidFill>
                      <a:sysClr val="windowText" lastClr="000000"/>
                    </a:solidFill>
                    <a:ea typeface="楷体_GB2312" pitchFamily="49" charset="-122"/>
                  </a:rPr>
                  <a:t>&gt;</a:t>
                </a:r>
              </a:p>
            </p:txBody>
          </p:sp>
          <p:sp>
            <p:nvSpPr>
              <p:cNvPr id="126" name="Line 132"/>
              <p:cNvSpPr>
                <a:spLocks noChangeShapeType="1"/>
              </p:cNvSpPr>
              <p:nvPr/>
            </p:nvSpPr>
            <p:spPr bwMode="auto">
              <a:xfrm>
                <a:off x="5136" y="2640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kern="0" smtClea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3" name="Text Box 133"/>
            <p:cNvSpPr txBox="1">
              <a:spLocks noChangeArrowheads="1"/>
            </p:cNvSpPr>
            <p:nvPr/>
          </p:nvSpPr>
          <p:spPr bwMode="auto">
            <a:xfrm>
              <a:off x="4416" y="1824"/>
              <a:ext cx="10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zh-CN" altLang="en-US" sz="1800" kern="0" smtClean="0">
                  <a:solidFill>
                    <a:srgbClr val="FF3300"/>
                  </a:solidFill>
                  <a:ea typeface="楷体_GB2312" pitchFamily="49" charset="-122"/>
                </a:rPr>
                <a:t>右是空返回</a:t>
              </a:r>
            </a:p>
          </p:txBody>
        </p:sp>
      </p:grpSp>
      <p:grpSp>
        <p:nvGrpSpPr>
          <p:cNvPr id="127" name="Group 134"/>
          <p:cNvGrpSpPr>
            <a:grpSpLocks/>
          </p:cNvGrpSpPr>
          <p:nvPr/>
        </p:nvGrpSpPr>
        <p:grpSpPr bwMode="auto">
          <a:xfrm>
            <a:off x="5791200" y="1524000"/>
            <a:ext cx="3352800" cy="3749675"/>
            <a:chOff x="3648" y="960"/>
            <a:chExt cx="2112" cy="2362"/>
          </a:xfrm>
        </p:grpSpPr>
        <p:grpSp>
          <p:nvGrpSpPr>
            <p:cNvPr id="128" name="Group 135"/>
            <p:cNvGrpSpPr>
              <a:grpSpLocks/>
            </p:cNvGrpSpPr>
            <p:nvPr/>
          </p:nvGrpSpPr>
          <p:grpSpPr bwMode="auto">
            <a:xfrm>
              <a:off x="3648" y="3072"/>
              <a:ext cx="624" cy="250"/>
              <a:chOff x="3648" y="2976"/>
              <a:chExt cx="624" cy="250"/>
            </a:xfrm>
          </p:grpSpPr>
          <p:sp>
            <p:nvSpPr>
              <p:cNvPr id="130" name="Text Box 136"/>
              <p:cNvSpPr txBox="1">
                <a:spLocks noChangeArrowheads="1"/>
              </p:cNvSpPr>
              <p:nvPr/>
            </p:nvSpPr>
            <p:spPr bwMode="auto">
              <a:xfrm>
                <a:off x="3648" y="2976"/>
                <a:ext cx="240" cy="250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800" kern="0" smtClean="0">
                    <a:solidFill>
                      <a:sysClr val="windowText" lastClr="000000"/>
                    </a:solidFill>
                    <a:ea typeface="楷体_GB2312" pitchFamily="49" charset="-122"/>
                  </a:rPr>
                  <a:t>T</a:t>
                </a:r>
              </a:p>
            </p:txBody>
          </p:sp>
          <p:sp>
            <p:nvSpPr>
              <p:cNvPr id="131" name="Text Box 137"/>
              <p:cNvSpPr txBox="1">
                <a:spLocks noChangeArrowheads="1"/>
              </p:cNvSpPr>
              <p:nvPr/>
            </p:nvSpPr>
            <p:spPr bwMode="auto">
              <a:xfrm rot="-5308317">
                <a:off x="4008" y="2952"/>
                <a:ext cx="240" cy="288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en-US" altLang="zh-CN" kern="0" smtClean="0">
                    <a:solidFill>
                      <a:sysClr val="windowText" lastClr="000000"/>
                    </a:solidFill>
                    <a:ea typeface="楷体_GB2312" pitchFamily="49" charset="-122"/>
                  </a:rPr>
                  <a:t>&gt;</a:t>
                </a:r>
              </a:p>
            </p:txBody>
          </p:sp>
          <p:sp>
            <p:nvSpPr>
              <p:cNvPr id="132" name="Line 138"/>
              <p:cNvSpPr>
                <a:spLocks noChangeShapeType="1"/>
              </p:cNvSpPr>
              <p:nvPr/>
            </p:nvSpPr>
            <p:spPr bwMode="auto">
              <a:xfrm>
                <a:off x="3840" y="3120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kern="0" smtClea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9" name="Text Box 139"/>
            <p:cNvSpPr txBox="1">
              <a:spLocks noChangeArrowheads="1"/>
            </p:cNvSpPr>
            <p:nvPr/>
          </p:nvSpPr>
          <p:spPr bwMode="auto">
            <a:xfrm>
              <a:off x="4800" y="960"/>
              <a:ext cx="9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zh-CN" altLang="en-US" sz="1800" kern="0" smtClean="0">
                  <a:solidFill>
                    <a:srgbClr val="FF3300"/>
                  </a:solidFill>
                  <a:ea typeface="楷体_GB2312" pitchFamily="49" charset="-122"/>
                </a:rPr>
                <a:t>左是空返回</a:t>
              </a:r>
            </a:p>
          </p:txBody>
        </p:sp>
      </p:grpSp>
      <p:grpSp>
        <p:nvGrpSpPr>
          <p:cNvPr id="133" name="Group 140"/>
          <p:cNvGrpSpPr>
            <a:grpSpLocks/>
          </p:cNvGrpSpPr>
          <p:nvPr/>
        </p:nvGrpSpPr>
        <p:grpSpPr bwMode="auto">
          <a:xfrm>
            <a:off x="5791200" y="1828800"/>
            <a:ext cx="3352800" cy="4359275"/>
            <a:chOff x="3648" y="1152"/>
            <a:chExt cx="2112" cy="2746"/>
          </a:xfrm>
        </p:grpSpPr>
        <p:grpSp>
          <p:nvGrpSpPr>
            <p:cNvPr id="134" name="Group 141"/>
            <p:cNvGrpSpPr>
              <a:grpSpLocks/>
            </p:cNvGrpSpPr>
            <p:nvPr/>
          </p:nvGrpSpPr>
          <p:grpSpPr bwMode="auto">
            <a:xfrm>
              <a:off x="3648" y="3648"/>
              <a:ext cx="624" cy="250"/>
              <a:chOff x="3648" y="3552"/>
              <a:chExt cx="624" cy="250"/>
            </a:xfrm>
          </p:grpSpPr>
          <p:sp>
            <p:nvSpPr>
              <p:cNvPr id="136" name="Text Box 142"/>
              <p:cNvSpPr txBox="1">
                <a:spLocks noChangeArrowheads="1"/>
              </p:cNvSpPr>
              <p:nvPr/>
            </p:nvSpPr>
            <p:spPr bwMode="auto">
              <a:xfrm>
                <a:off x="3648" y="3552"/>
                <a:ext cx="240" cy="250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800" kern="0" smtClean="0">
                    <a:solidFill>
                      <a:sysClr val="windowText" lastClr="000000"/>
                    </a:solidFill>
                    <a:ea typeface="楷体_GB2312" pitchFamily="49" charset="-122"/>
                  </a:rPr>
                  <a:t>T</a:t>
                </a:r>
              </a:p>
            </p:txBody>
          </p:sp>
          <p:sp>
            <p:nvSpPr>
              <p:cNvPr id="137" name="Text Box 143"/>
              <p:cNvSpPr txBox="1">
                <a:spLocks noChangeArrowheads="1"/>
              </p:cNvSpPr>
              <p:nvPr/>
            </p:nvSpPr>
            <p:spPr bwMode="auto">
              <a:xfrm rot="-5308317">
                <a:off x="4008" y="3528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en-US" altLang="zh-CN" kern="0" smtClean="0">
                    <a:solidFill>
                      <a:sysClr val="windowText" lastClr="000000"/>
                    </a:solidFill>
                    <a:ea typeface="楷体_GB2312" pitchFamily="49" charset="-122"/>
                  </a:rPr>
                  <a:t>&gt;</a:t>
                </a:r>
              </a:p>
            </p:txBody>
          </p:sp>
          <p:sp>
            <p:nvSpPr>
              <p:cNvPr id="138" name="Line 144"/>
              <p:cNvSpPr>
                <a:spLocks noChangeShapeType="1"/>
              </p:cNvSpPr>
              <p:nvPr/>
            </p:nvSpPr>
            <p:spPr bwMode="auto">
              <a:xfrm>
                <a:off x="3840" y="369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kern="0" smtClea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35" name="Text Box 145"/>
            <p:cNvSpPr txBox="1">
              <a:spLocks noChangeArrowheads="1"/>
            </p:cNvSpPr>
            <p:nvPr/>
          </p:nvSpPr>
          <p:spPr bwMode="auto">
            <a:xfrm>
              <a:off x="4800" y="1152"/>
              <a:ext cx="9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zh-CN" altLang="en-US" sz="1800" kern="0" smtClean="0">
                  <a:solidFill>
                    <a:srgbClr val="FF3300"/>
                  </a:solidFill>
                  <a:ea typeface="楷体_GB2312" pitchFamily="49" charset="-122"/>
                </a:rPr>
                <a:t>右是空返回</a:t>
              </a:r>
            </a:p>
          </p:txBody>
        </p:sp>
      </p:grpSp>
      <p:grpSp>
        <p:nvGrpSpPr>
          <p:cNvPr id="139" name="Group 147"/>
          <p:cNvGrpSpPr>
            <a:grpSpLocks/>
          </p:cNvGrpSpPr>
          <p:nvPr/>
        </p:nvGrpSpPr>
        <p:grpSpPr bwMode="auto">
          <a:xfrm>
            <a:off x="1905000" y="533400"/>
            <a:ext cx="6400800" cy="4587875"/>
            <a:chOff x="1200" y="336"/>
            <a:chExt cx="4032" cy="2890"/>
          </a:xfrm>
        </p:grpSpPr>
        <p:grpSp>
          <p:nvGrpSpPr>
            <p:cNvPr id="140" name="Group 148"/>
            <p:cNvGrpSpPr>
              <a:grpSpLocks/>
            </p:cNvGrpSpPr>
            <p:nvPr/>
          </p:nvGrpSpPr>
          <p:grpSpPr bwMode="auto">
            <a:xfrm>
              <a:off x="1200" y="336"/>
              <a:ext cx="4032" cy="2890"/>
              <a:chOff x="1200" y="336"/>
              <a:chExt cx="4032" cy="2890"/>
            </a:xfrm>
          </p:grpSpPr>
          <p:grpSp>
            <p:nvGrpSpPr>
              <p:cNvPr id="142" name="Group 149"/>
              <p:cNvGrpSpPr>
                <a:grpSpLocks/>
              </p:cNvGrpSpPr>
              <p:nvPr/>
            </p:nvGrpSpPr>
            <p:grpSpPr bwMode="auto">
              <a:xfrm>
                <a:off x="1200" y="2784"/>
                <a:ext cx="864" cy="442"/>
                <a:chOff x="1200" y="2688"/>
                <a:chExt cx="864" cy="442"/>
              </a:xfrm>
            </p:grpSpPr>
            <p:sp>
              <p:nvSpPr>
                <p:cNvPr id="144" name="Text Box 150"/>
                <p:cNvSpPr txBox="1">
                  <a:spLocks noChangeArrowheads="1"/>
                </p:cNvSpPr>
                <p:nvPr/>
              </p:nvSpPr>
              <p:spPr bwMode="auto">
                <a:xfrm>
                  <a:off x="1200" y="2688"/>
                  <a:ext cx="864" cy="442"/>
                </a:xfrm>
                <a:prstGeom prst="rect">
                  <a:avLst/>
                </a:prstGeom>
                <a:solidFill>
                  <a:srgbClr val="FFFF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zh-CN" sz="1800" kern="0" smtClean="0">
                      <a:solidFill>
                        <a:sysClr val="windowText" lastClr="000000"/>
                      </a:solidFill>
                      <a:ea typeface="楷体_GB2312" pitchFamily="49" charset="-122"/>
                    </a:rPr>
                    <a:t>pre(T    R);</a:t>
                  </a:r>
                </a:p>
              </p:txBody>
            </p:sp>
            <p:sp>
              <p:nvSpPr>
                <p:cNvPr id="145" name="Line 151"/>
                <p:cNvSpPr>
                  <a:spLocks noChangeShapeType="1"/>
                </p:cNvSpPr>
                <p:nvPr/>
              </p:nvSpPr>
              <p:spPr bwMode="auto">
                <a:xfrm>
                  <a:off x="1632" y="2832"/>
                  <a:ext cx="144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zh-CN" altLang="en-US" sz="1800" kern="0" smtClea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43" name="AutoShape 152"/>
              <p:cNvSpPr>
                <a:spLocks noChangeArrowheads="1"/>
              </p:cNvSpPr>
              <p:nvPr/>
            </p:nvSpPr>
            <p:spPr bwMode="auto">
              <a:xfrm rot="2761019">
                <a:off x="5040" y="480"/>
                <a:ext cx="336" cy="48"/>
              </a:xfrm>
              <a:prstGeom prst="rightArrow">
                <a:avLst>
                  <a:gd name="adj1" fmla="val 50000"/>
                  <a:gd name="adj2" fmla="val 175000"/>
                </a:avLst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1800" kern="0" smtClea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41" name="Line 153"/>
            <p:cNvSpPr>
              <a:spLocks noChangeShapeType="1"/>
            </p:cNvSpPr>
            <p:nvPr/>
          </p:nvSpPr>
          <p:spPr bwMode="auto">
            <a:xfrm>
              <a:off x="1565" y="2928"/>
              <a:ext cx="144" cy="0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6" name="Text Box 155"/>
          <p:cNvSpPr txBox="1">
            <a:spLocks noChangeArrowheads="1"/>
          </p:cNvSpPr>
          <p:nvPr/>
        </p:nvSpPr>
        <p:spPr bwMode="auto">
          <a:xfrm>
            <a:off x="107504" y="5475288"/>
            <a:ext cx="3167509" cy="519112"/>
          </a:xfrm>
          <a:prstGeom prst="rect">
            <a:avLst/>
          </a:prstGeom>
          <a:ln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" rIns="18000" anchor="ctr">
            <a:spAutoFit/>
          </a:bodyPr>
          <a:lstStyle/>
          <a:p>
            <a:r>
              <a:rPr lang="zh-CN" altLang="zh-CN" dirty="0">
                <a:solidFill>
                  <a:srgbClr val="5B5249"/>
                </a:solidFill>
                <a:ea typeface="楷体_GB2312" pitchFamily="49" charset="-122"/>
              </a:rPr>
              <a:t>先序序列：</a:t>
            </a:r>
            <a:r>
              <a:rPr lang="en-US" altLang="zh-CN" sz="2800" dirty="0">
                <a:solidFill>
                  <a:srgbClr val="FF3300"/>
                </a:solidFill>
                <a:ea typeface="楷体_GB2312" pitchFamily="49" charset="-122"/>
              </a:rPr>
              <a:t>A  B   D  C</a:t>
            </a:r>
          </a:p>
        </p:txBody>
      </p:sp>
      <p:sp>
        <p:nvSpPr>
          <p:cNvPr id="149" name="Rectangle 159"/>
          <p:cNvSpPr>
            <a:spLocks noChangeArrowheads="1"/>
          </p:cNvSpPr>
          <p:nvPr/>
        </p:nvSpPr>
        <p:spPr bwMode="auto">
          <a:xfrm>
            <a:off x="381000" y="116632"/>
            <a:ext cx="4800600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3300"/>
                </a:solidFill>
                <a:ea typeface="楷体_GB2312" pitchFamily="49" charset="-122"/>
              </a:rPr>
              <a:t>先序遍历递归</a:t>
            </a:r>
            <a:r>
              <a:rPr lang="zh-CN" altLang="en-US" b="1" dirty="0" smtClean="0">
                <a:solidFill>
                  <a:srgbClr val="FF3300"/>
                </a:solidFill>
                <a:ea typeface="楷体_GB2312" pitchFamily="49" charset="-122"/>
              </a:rPr>
              <a:t>算法</a:t>
            </a:r>
            <a:r>
              <a:rPr lang="en-US" altLang="zh-CN" b="1" dirty="0" smtClean="0">
                <a:solidFill>
                  <a:srgbClr val="FF3300"/>
                </a:solidFill>
                <a:ea typeface="楷体_GB2312" pitchFamily="49" charset="-122"/>
              </a:rPr>
              <a:t>:</a:t>
            </a:r>
            <a:endParaRPr lang="en-US" altLang="zh-CN" b="1" dirty="0">
              <a:solidFill>
                <a:srgbClr val="FF3300"/>
              </a:solidFill>
              <a:ea typeface="楷体_GB2312" pitchFamily="49" charset="-122"/>
            </a:endParaRPr>
          </a:p>
        </p:txBody>
      </p:sp>
      <p:grpSp>
        <p:nvGrpSpPr>
          <p:cNvPr id="150" name="Group 57"/>
          <p:cNvGrpSpPr>
            <a:grpSpLocks/>
          </p:cNvGrpSpPr>
          <p:nvPr/>
        </p:nvGrpSpPr>
        <p:grpSpPr bwMode="auto">
          <a:xfrm>
            <a:off x="5943600" y="4191000"/>
            <a:ext cx="1371600" cy="701675"/>
            <a:chOff x="3744" y="2544"/>
            <a:chExt cx="864" cy="442"/>
          </a:xfrm>
        </p:grpSpPr>
        <p:sp>
          <p:nvSpPr>
            <p:cNvPr id="151" name="Text Box 58"/>
            <p:cNvSpPr txBox="1">
              <a:spLocks noChangeArrowheads="1"/>
            </p:cNvSpPr>
            <p:nvPr/>
          </p:nvSpPr>
          <p:spPr bwMode="auto">
            <a:xfrm>
              <a:off x="3744" y="2544"/>
              <a:ext cx="864" cy="442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800" kern="0" smtClean="0">
                  <a:solidFill>
                    <a:sysClr val="windowText" lastClr="000000"/>
                  </a:solidFill>
                  <a:ea typeface="楷体_GB2312" pitchFamily="49" charset="-122"/>
                </a:rPr>
                <a:t>pre(T    R);</a:t>
              </a:r>
            </a:p>
          </p:txBody>
        </p:sp>
        <p:sp>
          <p:nvSpPr>
            <p:cNvPr id="152" name="Line 59"/>
            <p:cNvSpPr>
              <a:spLocks noChangeShapeType="1"/>
            </p:cNvSpPr>
            <p:nvPr/>
          </p:nvSpPr>
          <p:spPr bwMode="auto">
            <a:xfrm>
              <a:off x="4105" y="2688"/>
              <a:ext cx="192" cy="0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53" name="Group 25"/>
          <p:cNvGrpSpPr>
            <a:grpSpLocks/>
          </p:cNvGrpSpPr>
          <p:nvPr/>
        </p:nvGrpSpPr>
        <p:grpSpPr bwMode="auto">
          <a:xfrm>
            <a:off x="3886200" y="5791200"/>
            <a:ext cx="1371600" cy="701675"/>
            <a:chOff x="2448" y="3552"/>
            <a:chExt cx="864" cy="442"/>
          </a:xfrm>
        </p:grpSpPr>
        <p:sp>
          <p:nvSpPr>
            <p:cNvPr id="154" name="Text Box 26"/>
            <p:cNvSpPr txBox="1">
              <a:spLocks noChangeArrowheads="1"/>
            </p:cNvSpPr>
            <p:nvPr/>
          </p:nvSpPr>
          <p:spPr bwMode="auto">
            <a:xfrm>
              <a:off x="2448" y="3552"/>
              <a:ext cx="864" cy="44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800" kern="0" smtClean="0">
                  <a:solidFill>
                    <a:sysClr val="windowText" lastClr="000000"/>
                  </a:solidFill>
                  <a:ea typeface="楷体_GB2312" pitchFamily="49" charset="-122"/>
                </a:rPr>
                <a:t>pre(T    R);</a:t>
              </a:r>
            </a:p>
          </p:txBody>
        </p:sp>
        <p:sp>
          <p:nvSpPr>
            <p:cNvPr id="155" name="Line 27"/>
            <p:cNvSpPr>
              <a:spLocks noChangeShapeType="1"/>
            </p:cNvSpPr>
            <p:nvPr/>
          </p:nvSpPr>
          <p:spPr bwMode="auto">
            <a:xfrm>
              <a:off x="2835" y="3696"/>
              <a:ext cx="144" cy="0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kern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45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"/>
                            </p:stCondLst>
                            <p:childTnLst>
                              <p:par>
                                <p:cTn id="20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build="p" animBg="1"/>
      <p:bldP spid="6" grpId="0" animBg="1"/>
      <p:bldP spid="7" grpId="0" animBg="1" autoUpdateAnimBg="0"/>
      <p:bldP spid="13" grpId="0" animBg="1" autoUpdateAnimBg="0"/>
      <p:bldP spid="24" grpId="0" animBg="1" autoUpdateAnimBg="0"/>
      <p:bldP spid="30" grpId="0" animBg="1" autoUpdateAnimBg="0"/>
      <p:bldP spid="103" grpId="0" animBg="1" autoUpdateAnimBg="0"/>
      <p:bldP spid="1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323528" y="805656"/>
            <a:ext cx="510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314187"/>
                </a:solidFill>
                <a:latin typeface="宋体" pitchFamily="2" charset="-122"/>
              </a:rPr>
              <a:t>中序遍历</a:t>
            </a:r>
            <a:r>
              <a:rPr lang="zh-CN" altLang="en-US" sz="3200" b="1" dirty="0">
                <a:solidFill>
                  <a:srgbClr val="314187"/>
                </a:solidFill>
              </a:rPr>
              <a:t>——递归算法</a:t>
            </a: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611560" y="1556792"/>
            <a:ext cx="8424936" cy="4450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zh-CN" b="1" kern="0" dirty="0">
                <a:solidFill>
                  <a:srgbClr val="000000"/>
                </a:solidFill>
              </a:rPr>
              <a:t>void </a:t>
            </a:r>
            <a:r>
              <a:rPr kumimoji="0" lang="en-US" altLang="zh-CN" b="1" kern="0" dirty="0" err="1" smtClean="0">
                <a:solidFill>
                  <a:srgbClr val="000000"/>
                </a:solidFill>
              </a:rPr>
              <a:t>InOrder</a:t>
            </a:r>
            <a:r>
              <a:rPr kumimoji="0" lang="en-US" altLang="zh-CN" b="1" kern="0" dirty="0" smtClean="0">
                <a:solidFill>
                  <a:srgbClr val="000000"/>
                </a:solidFill>
              </a:rPr>
              <a:t>(</a:t>
            </a:r>
            <a:r>
              <a:rPr kumimoji="0" lang="en-US" altLang="zh-CN" b="1" kern="0" dirty="0" err="1" smtClean="0">
                <a:solidFill>
                  <a:srgbClr val="000000"/>
                </a:solidFill>
              </a:rPr>
              <a:t>BiTree</a:t>
            </a:r>
            <a:r>
              <a:rPr kumimoji="0" lang="en-US" altLang="zh-CN" b="1" kern="0" dirty="0" smtClean="0">
                <a:solidFill>
                  <a:srgbClr val="000000"/>
                </a:solidFill>
              </a:rPr>
              <a:t> T)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CN" b="1" kern="0" dirty="0" smtClean="0">
                <a:solidFill>
                  <a:srgbClr val="000000"/>
                </a:solidFill>
              </a:rPr>
              <a:t>{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CN" b="1" kern="0" dirty="0" smtClean="0">
                <a:solidFill>
                  <a:srgbClr val="000000"/>
                </a:solidFill>
              </a:rPr>
              <a:t>    if (T==NULL)  return;             	 //</a:t>
            </a:r>
            <a:r>
              <a:rPr kumimoji="0" lang="zh-CN" altLang="en-US" b="1" kern="0" dirty="0" smtClean="0">
                <a:solidFill>
                  <a:srgbClr val="000000"/>
                </a:solidFill>
              </a:rPr>
              <a:t>递归调用的结束条件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CN" b="1" kern="0" dirty="0" smtClean="0">
                <a:solidFill>
                  <a:srgbClr val="000000"/>
                </a:solidFill>
              </a:rPr>
              <a:t>    else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CN" b="1" kern="0" dirty="0" smtClean="0">
                <a:solidFill>
                  <a:srgbClr val="000000"/>
                </a:solidFill>
              </a:rPr>
              <a:t>{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CN" b="1" kern="0" dirty="0" smtClean="0">
                <a:solidFill>
                  <a:srgbClr val="000000"/>
                </a:solidFill>
              </a:rPr>
              <a:t>	</a:t>
            </a:r>
            <a:r>
              <a:rPr kumimoji="0" lang="en-US" altLang="zh-CN" b="1" kern="0" dirty="0" err="1" smtClean="0">
                <a:solidFill>
                  <a:srgbClr val="000000"/>
                </a:solidFill>
              </a:rPr>
              <a:t>InOrder</a:t>
            </a:r>
            <a:r>
              <a:rPr kumimoji="0" lang="en-US" altLang="zh-CN" b="1" kern="0" dirty="0" smtClean="0">
                <a:solidFill>
                  <a:srgbClr val="000000"/>
                </a:solidFill>
              </a:rPr>
              <a:t>(T-&gt;</a:t>
            </a:r>
            <a:r>
              <a:rPr kumimoji="0" lang="en-US" altLang="zh-CN" b="1" kern="0" dirty="0" err="1" smtClean="0">
                <a:solidFill>
                  <a:srgbClr val="000000"/>
                </a:solidFill>
              </a:rPr>
              <a:t>lchild</a:t>
            </a:r>
            <a:r>
              <a:rPr kumimoji="0" lang="en-US" altLang="zh-CN" b="1" kern="0" dirty="0" smtClean="0">
                <a:solidFill>
                  <a:srgbClr val="000000"/>
                </a:solidFill>
              </a:rPr>
              <a:t>);             //</a:t>
            </a:r>
            <a:r>
              <a:rPr kumimoji="0" lang="zh-CN" altLang="en-US" b="1" kern="0" dirty="0" smtClean="0">
                <a:solidFill>
                  <a:srgbClr val="000000"/>
                </a:solidFill>
              </a:rPr>
              <a:t>中序递归遍历</a:t>
            </a:r>
            <a:r>
              <a:rPr kumimoji="0" lang="en-US" altLang="zh-CN" b="1" kern="0" dirty="0">
                <a:solidFill>
                  <a:srgbClr val="000000"/>
                </a:solidFill>
              </a:rPr>
              <a:t>T</a:t>
            </a:r>
            <a:r>
              <a:rPr kumimoji="0" lang="zh-CN" altLang="en-US" b="1" kern="0" dirty="0" smtClean="0">
                <a:solidFill>
                  <a:srgbClr val="000000"/>
                </a:solidFill>
              </a:rPr>
              <a:t>的左子树</a:t>
            </a:r>
            <a:endParaRPr kumimoji="0" lang="en-US" altLang="zh-CN" b="1" kern="0" dirty="0" smtClean="0">
              <a:solidFill>
                <a:srgbClr val="000000"/>
              </a:solidFill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CN" b="1" kern="0" dirty="0" smtClean="0">
                <a:solidFill>
                  <a:srgbClr val="000000"/>
                </a:solidFill>
              </a:rPr>
              <a:t>	</a:t>
            </a:r>
            <a:r>
              <a:rPr kumimoji="0" lang="en-US" altLang="zh-CN" b="1" kern="0" dirty="0" err="1" smtClean="0">
                <a:solidFill>
                  <a:srgbClr val="000000"/>
                </a:solidFill>
              </a:rPr>
              <a:t>cout</a:t>
            </a:r>
            <a:r>
              <a:rPr kumimoji="0" lang="en-US" altLang="zh-CN" b="1" kern="0" dirty="0" smtClean="0">
                <a:solidFill>
                  <a:srgbClr val="000000"/>
                </a:solidFill>
              </a:rPr>
              <a:t> </a:t>
            </a:r>
            <a:r>
              <a:rPr kumimoji="0" lang="en-US" altLang="zh-CN" b="1" kern="0" dirty="0">
                <a:solidFill>
                  <a:srgbClr val="000000"/>
                </a:solidFill>
              </a:rPr>
              <a:t>&lt;&lt; T-&gt;data;                    //</a:t>
            </a:r>
            <a:r>
              <a:rPr kumimoji="0" lang="zh-CN" altLang="en-US" b="1" kern="0" dirty="0">
                <a:solidFill>
                  <a:srgbClr val="000000"/>
                </a:solidFill>
              </a:rPr>
              <a:t>访问根</a:t>
            </a:r>
            <a:r>
              <a:rPr kumimoji="0" lang="zh-CN" altLang="en-US" b="1" kern="0" dirty="0" smtClean="0">
                <a:solidFill>
                  <a:srgbClr val="000000"/>
                </a:solidFill>
              </a:rPr>
              <a:t>结点</a:t>
            </a:r>
            <a:r>
              <a:rPr kumimoji="0" lang="en-US" altLang="zh-CN" b="1" kern="0" dirty="0">
                <a:solidFill>
                  <a:srgbClr val="000000"/>
                </a:solidFill>
              </a:rPr>
              <a:t>T</a:t>
            </a:r>
            <a:r>
              <a:rPr kumimoji="0" lang="zh-CN" altLang="en-US" b="1" kern="0" dirty="0" smtClean="0">
                <a:solidFill>
                  <a:srgbClr val="000000"/>
                </a:solidFill>
              </a:rPr>
              <a:t>的</a:t>
            </a:r>
            <a:r>
              <a:rPr kumimoji="0" lang="zh-CN" altLang="en-US" b="1" kern="0" dirty="0">
                <a:solidFill>
                  <a:srgbClr val="000000"/>
                </a:solidFill>
              </a:rPr>
              <a:t>数据</a:t>
            </a:r>
            <a:r>
              <a:rPr kumimoji="0" lang="zh-CN" altLang="en-US" b="1" kern="0" dirty="0" smtClean="0">
                <a:solidFill>
                  <a:srgbClr val="000000"/>
                </a:solidFill>
              </a:rPr>
              <a:t>域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CN" b="1" kern="0" dirty="0" smtClean="0">
                <a:solidFill>
                  <a:srgbClr val="000000"/>
                </a:solidFill>
              </a:rPr>
              <a:t>        	</a:t>
            </a:r>
            <a:r>
              <a:rPr kumimoji="0" lang="en-US" altLang="zh-CN" b="1" kern="0" dirty="0" err="1" smtClean="0">
                <a:solidFill>
                  <a:srgbClr val="000000"/>
                </a:solidFill>
              </a:rPr>
              <a:t>InOrder</a:t>
            </a:r>
            <a:r>
              <a:rPr kumimoji="0" lang="en-US" altLang="zh-CN" b="1" kern="0" dirty="0" smtClean="0">
                <a:solidFill>
                  <a:srgbClr val="000000"/>
                </a:solidFill>
              </a:rPr>
              <a:t>(T-&gt;</a:t>
            </a:r>
            <a:r>
              <a:rPr kumimoji="0" lang="en-US" altLang="zh-CN" b="1" kern="0" dirty="0" err="1" smtClean="0">
                <a:solidFill>
                  <a:srgbClr val="000000"/>
                </a:solidFill>
              </a:rPr>
              <a:t>rchild</a:t>
            </a:r>
            <a:r>
              <a:rPr kumimoji="0" lang="en-US" altLang="zh-CN" b="1" kern="0" dirty="0" smtClean="0">
                <a:solidFill>
                  <a:srgbClr val="000000"/>
                </a:solidFill>
              </a:rPr>
              <a:t>);             //</a:t>
            </a:r>
            <a:r>
              <a:rPr kumimoji="0" lang="zh-CN" altLang="en-US" b="1" kern="0" dirty="0" smtClean="0">
                <a:solidFill>
                  <a:srgbClr val="000000"/>
                </a:solidFill>
              </a:rPr>
              <a:t>中序递归遍历</a:t>
            </a:r>
            <a:r>
              <a:rPr kumimoji="0" lang="en-US" altLang="zh-CN" b="1" kern="0" dirty="0">
                <a:solidFill>
                  <a:srgbClr val="000000"/>
                </a:solidFill>
              </a:rPr>
              <a:t>T</a:t>
            </a:r>
            <a:r>
              <a:rPr kumimoji="0" lang="zh-CN" altLang="en-US" b="1" kern="0" dirty="0" smtClean="0">
                <a:solidFill>
                  <a:srgbClr val="000000"/>
                </a:solidFill>
              </a:rPr>
              <a:t>的右子树 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CN" b="1" kern="0" dirty="0" smtClean="0">
                <a:solidFill>
                  <a:srgbClr val="000000"/>
                </a:solidFill>
              </a:rPr>
              <a:t>    }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CN" b="1" kern="0" dirty="0" smtClean="0">
                <a:solidFill>
                  <a:srgbClr val="000000"/>
                </a:solidFill>
              </a:rPr>
              <a:t>}</a:t>
            </a:r>
            <a:endParaRPr kumimoji="0" lang="zh-CN" altLang="en-US" b="1" kern="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49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376238" y="332656"/>
            <a:ext cx="5410200" cy="579438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  <a:ea typeface="宋体" charset="-122"/>
                <a:cs typeface="Times New Roman" pitchFamily="18" charset="0"/>
              </a:rPr>
              <a:t>二叉树的遍历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charset="-122"/>
              <a:ea typeface="宋体" charset="-122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1753" y="1268759"/>
            <a:ext cx="80606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PingFang SC"/>
              </a:rPr>
              <a:t>遍历</a:t>
            </a:r>
            <a:r>
              <a:rPr lang="zh-CN" altLang="en-US" sz="2800" b="1" dirty="0" smtClean="0">
                <a:solidFill>
                  <a:srgbClr val="000000"/>
                </a:solidFill>
                <a:latin typeface="PingFang SC"/>
              </a:rPr>
              <a:t>是一种常见的操作，遍历就是把数据元素中</a:t>
            </a:r>
            <a:r>
              <a:rPr lang="zh-CN" altLang="en-US" sz="2800" b="1" dirty="0">
                <a:solidFill>
                  <a:srgbClr val="000000"/>
                </a:solidFill>
                <a:latin typeface="PingFang SC"/>
              </a:rPr>
              <a:t>的</a:t>
            </a:r>
            <a:r>
              <a:rPr lang="zh-CN" altLang="en-US" sz="2800" b="1" dirty="0" smtClean="0">
                <a:solidFill>
                  <a:srgbClr val="000000"/>
                </a:solidFill>
                <a:latin typeface="PingFang SC"/>
              </a:rPr>
              <a:t>数据元素全部访问一</a:t>
            </a:r>
            <a:r>
              <a:rPr lang="zh-CN" altLang="en-US" sz="2800" b="1" dirty="0">
                <a:solidFill>
                  <a:srgbClr val="000000"/>
                </a:solidFill>
                <a:latin typeface="PingFang SC"/>
              </a:rPr>
              <a:t>遍。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2961" y="2348880"/>
            <a:ext cx="79494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对线性结构而言，只有一条搜索路径，遍历比较简单。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15615" y="3501008"/>
            <a:ext cx="74168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而二叉树是树型结构，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每个结点有可能两个后继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，那么该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如何遍历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？按什么样的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搜索路径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遍历？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1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57567"/>
              </p:ext>
            </p:extLst>
          </p:nvPr>
        </p:nvGraphicFramePr>
        <p:xfrm>
          <a:off x="376238" y="3610893"/>
          <a:ext cx="6096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2" name="Clip" r:id="rId3" imgW="861120" imgH="844560" progId="MS_ClipArt_Gallery.5">
                  <p:embed/>
                </p:oleObj>
              </mc:Choice>
              <mc:Fallback>
                <p:oleObj name="Clip" r:id="rId3" imgW="861120" imgH="84456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8" y="3610893"/>
                        <a:ext cx="60960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091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323528" y="805656"/>
            <a:ext cx="510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314187"/>
                </a:solidFill>
                <a:latin typeface="宋体" pitchFamily="2" charset="-122"/>
              </a:rPr>
              <a:t>后序遍历</a:t>
            </a:r>
            <a:r>
              <a:rPr lang="zh-CN" altLang="en-US" sz="3200" b="1" dirty="0">
                <a:solidFill>
                  <a:srgbClr val="314187"/>
                </a:solidFill>
              </a:rPr>
              <a:t>——递归算法</a:t>
            </a: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611560" y="1556792"/>
            <a:ext cx="8424936" cy="4450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zh-CN" b="1" kern="0" dirty="0">
                <a:solidFill>
                  <a:srgbClr val="000000"/>
                </a:solidFill>
              </a:rPr>
              <a:t>void </a:t>
            </a:r>
            <a:r>
              <a:rPr kumimoji="0" lang="en-US" altLang="zh-CN" b="1" kern="0" dirty="0" err="1">
                <a:solidFill>
                  <a:srgbClr val="000000"/>
                </a:solidFill>
              </a:rPr>
              <a:t>PostOrder</a:t>
            </a:r>
            <a:r>
              <a:rPr kumimoji="0" lang="en-US" altLang="zh-CN" b="1" kern="0" dirty="0">
                <a:solidFill>
                  <a:srgbClr val="000000"/>
                </a:solidFill>
              </a:rPr>
              <a:t>(</a:t>
            </a:r>
            <a:r>
              <a:rPr kumimoji="0" lang="en-US" altLang="zh-CN" b="1" kern="0" dirty="0" err="1">
                <a:solidFill>
                  <a:srgbClr val="000000"/>
                </a:solidFill>
              </a:rPr>
              <a:t>BiTree</a:t>
            </a:r>
            <a:r>
              <a:rPr kumimoji="0" lang="en-US" altLang="zh-CN" b="1" kern="0" dirty="0">
                <a:solidFill>
                  <a:srgbClr val="000000"/>
                </a:solidFill>
              </a:rPr>
              <a:t> </a:t>
            </a:r>
            <a:r>
              <a:rPr kumimoji="0" lang="en-US" altLang="zh-CN" b="1" kern="0" dirty="0" smtClean="0">
                <a:solidFill>
                  <a:srgbClr val="000000"/>
                </a:solidFill>
              </a:rPr>
              <a:t>T)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CN" b="1" kern="0" dirty="0" smtClean="0">
                <a:solidFill>
                  <a:srgbClr val="000000"/>
                </a:solidFill>
              </a:rPr>
              <a:t>{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CN" b="1" kern="0" dirty="0" smtClean="0">
                <a:solidFill>
                  <a:srgbClr val="000000"/>
                </a:solidFill>
              </a:rPr>
              <a:t>    if (T==NULL)  return;             	 //</a:t>
            </a:r>
            <a:r>
              <a:rPr kumimoji="0" lang="zh-CN" altLang="en-US" b="1" kern="0" dirty="0" smtClean="0">
                <a:solidFill>
                  <a:srgbClr val="000000"/>
                </a:solidFill>
              </a:rPr>
              <a:t>递归调用的结束条件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CN" b="1" kern="0" dirty="0" smtClean="0">
                <a:solidFill>
                  <a:srgbClr val="000000"/>
                </a:solidFill>
              </a:rPr>
              <a:t>    else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CN" b="1" kern="0" dirty="0" smtClean="0">
                <a:solidFill>
                  <a:srgbClr val="000000"/>
                </a:solidFill>
              </a:rPr>
              <a:t>{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CN" b="1" kern="0" dirty="0">
                <a:solidFill>
                  <a:srgbClr val="000000"/>
                </a:solidFill>
              </a:rPr>
              <a:t>	</a:t>
            </a:r>
            <a:r>
              <a:rPr kumimoji="0" lang="en-US" altLang="zh-CN" b="1" kern="0" dirty="0" err="1">
                <a:solidFill>
                  <a:srgbClr val="000000"/>
                </a:solidFill>
              </a:rPr>
              <a:t>PostOrder</a:t>
            </a:r>
            <a:r>
              <a:rPr kumimoji="0" lang="en-US" altLang="zh-CN" b="1" kern="0" dirty="0">
                <a:solidFill>
                  <a:srgbClr val="000000"/>
                </a:solidFill>
              </a:rPr>
              <a:t>(T-</a:t>
            </a:r>
            <a:r>
              <a:rPr kumimoji="0" lang="en-US" altLang="zh-CN" b="1" kern="0" dirty="0" smtClean="0">
                <a:solidFill>
                  <a:srgbClr val="000000"/>
                </a:solidFill>
              </a:rPr>
              <a:t>&gt;</a:t>
            </a:r>
            <a:r>
              <a:rPr kumimoji="0" lang="en-US" altLang="zh-CN" b="1" kern="0" dirty="0" err="1" smtClean="0">
                <a:solidFill>
                  <a:srgbClr val="000000"/>
                </a:solidFill>
              </a:rPr>
              <a:t>lchild</a:t>
            </a:r>
            <a:r>
              <a:rPr kumimoji="0" lang="en-US" altLang="zh-CN" b="1" kern="0" dirty="0" smtClean="0">
                <a:solidFill>
                  <a:srgbClr val="000000"/>
                </a:solidFill>
              </a:rPr>
              <a:t>);             //</a:t>
            </a:r>
            <a:r>
              <a:rPr kumimoji="0" lang="zh-CN" altLang="en-US" b="1" kern="0" dirty="0" smtClean="0">
                <a:solidFill>
                  <a:srgbClr val="000000"/>
                </a:solidFill>
              </a:rPr>
              <a:t>后序递归遍历</a:t>
            </a:r>
            <a:r>
              <a:rPr kumimoji="0" lang="en-US" altLang="zh-CN" b="1" kern="0" dirty="0">
                <a:solidFill>
                  <a:srgbClr val="000000"/>
                </a:solidFill>
              </a:rPr>
              <a:t>T</a:t>
            </a:r>
            <a:r>
              <a:rPr kumimoji="0" lang="zh-CN" altLang="en-US" b="1" kern="0" dirty="0" smtClean="0">
                <a:solidFill>
                  <a:srgbClr val="000000"/>
                </a:solidFill>
              </a:rPr>
              <a:t>的左子树</a:t>
            </a:r>
            <a:endParaRPr kumimoji="0" lang="en-US" altLang="zh-CN" b="1" kern="0" dirty="0" smtClean="0">
              <a:solidFill>
                <a:srgbClr val="000000"/>
              </a:solidFill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CN" b="1" kern="0" dirty="0" smtClean="0">
                <a:solidFill>
                  <a:srgbClr val="000000"/>
                </a:solidFill>
              </a:rPr>
              <a:t>	</a:t>
            </a:r>
            <a:r>
              <a:rPr kumimoji="0" lang="en-US" altLang="zh-CN" b="1" kern="0" dirty="0" err="1" smtClean="0">
                <a:solidFill>
                  <a:srgbClr val="000000"/>
                </a:solidFill>
              </a:rPr>
              <a:t>PostOrder</a:t>
            </a:r>
            <a:r>
              <a:rPr kumimoji="0" lang="en-US" altLang="zh-CN" b="1" kern="0" dirty="0" smtClean="0">
                <a:solidFill>
                  <a:srgbClr val="000000"/>
                </a:solidFill>
              </a:rPr>
              <a:t>(T-&gt;</a:t>
            </a:r>
            <a:r>
              <a:rPr kumimoji="0" lang="en-US" altLang="zh-CN" b="1" kern="0" dirty="0" err="1" smtClean="0">
                <a:solidFill>
                  <a:srgbClr val="000000"/>
                </a:solidFill>
              </a:rPr>
              <a:t>rchild</a:t>
            </a:r>
            <a:r>
              <a:rPr kumimoji="0" lang="en-US" altLang="zh-CN" b="1" kern="0" dirty="0" smtClean="0">
                <a:solidFill>
                  <a:srgbClr val="000000"/>
                </a:solidFill>
              </a:rPr>
              <a:t>);             //</a:t>
            </a:r>
            <a:r>
              <a:rPr kumimoji="0" lang="zh-CN" altLang="en-US" b="1" kern="0" dirty="0" smtClean="0">
                <a:solidFill>
                  <a:srgbClr val="000000"/>
                </a:solidFill>
              </a:rPr>
              <a:t>后序递归遍历</a:t>
            </a:r>
            <a:r>
              <a:rPr kumimoji="0" lang="en-US" altLang="zh-CN" b="1" kern="0" dirty="0">
                <a:solidFill>
                  <a:srgbClr val="000000"/>
                </a:solidFill>
              </a:rPr>
              <a:t>T</a:t>
            </a:r>
            <a:r>
              <a:rPr kumimoji="0" lang="zh-CN" altLang="en-US" b="1" kern="0" dirty="0" smtClean="0">
                <a:solidFill>
                  <a:srgbClr val="000000"/>
                </a:solidFill>
              </a:rPr>
              <a:t>的右子树</a:t>
            </a:r>
            <a:endParaRPr kumimoji="0" lang="en-US" altLang="zh-CN" b="1" kern="0" dirty="0" smtClean="0">
              <a:solidFill>
                <a:srgbClr val="000000"/>
              </a:solidFill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CN" b="1" kern="0" dirty="0" smtClean="0">
                <a:solidFill>
                  <a:srgbClr val="000000"/>
                </a:solidFill>
              </a:rPr>
              <a:t>	</a:t>
            </a:r>
            <a:r>
              <a:rPr kumimoji="0" lang="en-US" altLang="zh-CN" b="1" kern="0" dirty="0" err="1" smtClean="0">
                <a:solidFill>
                  <a:srgbClr val="000000"/>
                </a:solidFill>
              </a:rPr>
              <a:t>cout</a:t>
            </a:r>
            <a:r>
              <a:rPr kumimoji="0" lang="en-US" altLang="zh-CN" b="1" kern="0" dirty="0" smtClean="0">
                <a:solidFill>
                  <a:srgbClr val="000000"/>
                </a:solidFill>
              </a:rPr>
              <a:t> </a:t>
            </a:r>
            <a:r>
              <a:rPr kumimoji="0" lang="en-US" altLang="zh-CN" b="1" kern="0" dirty="0">
                <a:solidFill>
                  <a:srgbClr val="000000"/>
                </a:solidFill>
              </a:rPr>
              <a:t>&lt;&lt; T-&gt;data;                    //</a:t>
            </a:r>
            <a:r>
              <a:rPr kumimoji="0" lang="zh-CN" altLang="en-US" b="1" kern="0" dirty="0">
                <a:solidFill>
                  <a:srgbClr val="000000"/>
                </a:solidFill>
              </a:rPr>
              <a:t>访问根结点</a:t>
            </a:r>
            <a:r>
              <a:rPr kumimoji="0" lang="en-US" altLang="zh-CN" b="1" kern="0" dirty="0">
                <a:solidFill>
                  <a:srgbClr val="000000"/>
                </a:solidFill>
              </a:rPr>
              <a:t>T</a:t>
            </a:r>
            <a:r>
              <a:rPr kumimoji="0" lang="zh-CN" altLang="en-US" b="1" kern="0" dirty="0">
                <a:solidFill>
                  <a:srgbClr val="000000"/>
                </a:solidFill>
              </a:rPr>
              <a:t>的数据</a:t>
            </a:r>
            <a:r>
              <a:rPr kumimoji="0" lang="zh-CN" altLang="en-US" b="1" kern="0" dirty="0" smtClean="0">
                <a:solidFill>
                  <a:srgbClr val="000000"/>
                </a:solidFill>
              </a:rPr>
              <a:t>域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CN" b="1" kern="0" dirty="0" smtClean="0">
                <a:solidFill>
                  <a:srgbClr val="000000"/>
                </a:solidFill>
              </a:rPr>
              <a:t>    }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CN" b="1" kern="0" dirty="0" smtClean="0">
                <a:solidFill>
                  <a:srgbClr val="000000"/>
                </a:solidFill>
              </a:rPr>
              <a:t>}</a:t>
            </a:r>
            <a:endParaRPr kumimoji="0" lang="zh-CN" altLang="en-US" b="1" kern="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4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772816"/>
            <a:ext cx="7200799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从以上</a:t>
            </a:r>
            <a:r>
              <a:rPr lang="en-US" altLang="zh-CN" sz="32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种算法可以看出，遍历时只要结点的访问时机不同，就可以得到不同的输出结果。</a:t>
            </a:r>
          </a:p>
        </p:txBody>
      </p:sp>
    </p:spTree>
    <p:extLst>
      <p:ext uri="{BB962C8B-B14F-4D97-AF65-F5344CB8AC3E}">
        <p14:creationId xmlns:p14="http://schemas.microsoft.com/office/powerpoint/2010/main" val="80978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79771" y="1196752"/>
            <a:ext cx="8458200" cy="946150"/>
            <a:chOff x="181" y="907"/>
            <a:chExt cx="5328" cy="596"/>
          </a:xfrm>
        </p:grpSpPr>
        <p:graphicFrame>
          <p:nvGraphicFramePr>
            <p:cNvPr id="3" name="Object 12"/>
            <p:cNvGraphicFramePr>
              <a:graphicFrameLocks noChangeAspect="1"/>
            </p:cNvGraphicFramePr>
            <p:nvPr/>
          </p:nvGraphicFramePr>
          <p:xfrm>
            <a:off x="181" y="1033"/>
            <a:ext cx="384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0" name="Clip" r:id="rId3" imgW="861120" imgH="844560" progId="MS_ClipArt_Gallery.5">
                    <p:embed/>
                  </p:oleObj>
                </mc:Choice>
                <mc:Fallback>
                  <p:oleObj name="Clip" r:id="rId3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" y="1033"/>
                          <a:ext cx="384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Text Box 13" descr="水滴"/>
            <p:cNvSpPr txBox="1">
              <a:spLocks noChangeArrowheads="1"/>
            </p:cNvSpPr>
            <p:nvPr/>
          </p:nvSpPr>
          <p:spPr bwMode="auto">
            <a:xfrm>
              <a:off x="661" y="907"/>
              <a:ext cx="484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charset="-122"/>
                  <a:ea typeface="宋体" charset="-122"/>
                </a:rPr>
                <a:t>若已知一棵二叉树的先序（或中序，或后序）序列，能否唯一确定这棵二叉树呢？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</a:endParaRPr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2267744" y="3402696"/>
            <a:ext cx="1131888" cy="2698750"/>
            <a:chOff x="3162" y="2317"/>
            <a:chExt cx="713" cy="1700"/>
          </a:xfrm>
        </p:grpSpPr>
        <p:sp>
          <p:nvSpPr>
            <p:cNvPr id="6" name="Oval 20"/>
            <p:cNvSpPr>
              <a:spLocks noChangeArrowheads="1"/>
            </p:cNvSpPr>
            <p:nvPr/>
          </p:nvSpPr>
          <p:spPr bwMode="auto">
            <a:xfrm rot="-443973">
              <a:off x="3580" y="2339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B4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54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Freeform 21"/>
            <p:cNvSpPr>
              <a:spLocks/>
            </p:cNvSpPr>
            <p:nvPr/>
          </p:nvSpPr>
          <p:spPr bwMode="auto">
            <a:xfrm rot="-443973">
              <a:off x="3342" y="2616"/>
              <a:ext cx="314" cy="401"/>
            </a:xfrm>
            <a:custGeom>
              <a:avLst/>
              <a:gdLst>
                <a:gd name="T0" fmla="*/ 306 w 306"/>
                <a:gd name="T1" fmla="*/ 0 h 391"/>
                <a:gd name="T2" fmla="*/ 0 w 306"/>
                <a:gd name="T3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6" h="391">
                  <a:moveTo>
                    <a:pt x="306" y="0"/>
                  </a:moveTo>
                  <a:lnTo>
                    <a:pt x="0" y="391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</a:extLst>
          </p:spPr>
          <p:txBody>
            <a:bodyPr tIns="54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auto">
            <a:xfrm rot="21156027" flipH="1">
              <a:off x="3379" y="3252"/>
              <a:ext cx="200" cy="472"/>
            </a:xfrm>
            <a:custGeom>
              <a:avLst/>
              <a:gdLst>
                <a:gd name="T0" fmla="*/ 256 w 256"/>
                <a:gd name="T1" fmla="*/ 0 h 402"/>
                <a:gd name="T2" fmla="*/ 0 w 256"/>
                <a:gd name="T3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6" h="402">
                  <a:moveTo>
                    <a:pt x="256" y="0"/>
                  </a:moveTo>
                  <a:lnTo>
                    <a:pt x="0" y="402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</a:extLst>
          </p:spPr>
          <p:txBody>
            <a:bodyPr tIns="54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>
              <a:off x="3614" y="2317"/>
              <a:ext cx="248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54000" rIns="0" bIns="0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A</a:t>
              </a:r>
              <a:endPara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" name="Oval 24"/>
            <p:cNvSpPr>
              <a:spLocks noChangeArrowheads="1"/>
            </p:cNvSpPr>
            <p:nvPr/>
          </p:nvSpPr>
          <p:spPr bwMode="auto">
            <a:xfrm rot="-443973">
              <a:off x="3162" y="2998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B4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54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 Box 25"/>
            <p:cNvSpPr txBox="1">
              <a:spLocks noChangeArrowheads="1"/>
            </p:cNvSpPr>
            <p:nvPr/>
          </p:nvSpPr>
          <p:spPr bwMode="auto">
            <a:xfrm>
              <a:off x="3196" y="2976"/>
              <a:ext cx="248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54000" rIns="0" bIns="0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B</a:t>
              </a:r>
              <a:endPara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2" name="Oval 26"/>
            <p:cNvSpPr>
              <a:spLocks noChangeArrowheads="1"/>
            </p:cNvSpPr>
            <p:nvPr/>
          </p:nvSpPr>
          <p:spPr bwMode="auto">
            <a:xfrm rot="-443973">
              <a:off x="3495" y="3695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B4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54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Text Box 27"/>
            <p:cNvSpPr txBox="1">
              <a:spLocks noChangeArrowheads="1"/>
            </p:cNvSpPr>
            <p:nvPr/>
          </p:nvSpPr>
          <p:spPr bwMode="auto">
            <a:xfrm>
              <a:off x="3529" y="3673"/>
              <a:ext cx="248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54000" rIns="0" bIns="0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C</a:t>
              </a:r>
              <a:endPara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592138" y="2427834"/>
            <a:ext cx="8316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例：已知先序序列为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ABC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，则可能的二叉树有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5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种。</a:t>
            </a:r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395536" y="3277147"/>
            <a:ext cx="1646237" cy="2713038"/>
            <a:chOff x="3089" y="941"/>
            <a:chExt cx="1037" cy="1709"/>
          </a:xfrm>
        </p:grpSpPr>
        <p:sp>
          <p:nvSpPr>
            <p:cNvPr id="16" name="Oval 30"/>
            <p:cNvSpPr>
              <a:spLocks noChangeArrowheads="1"/>
            </p:cNvSpPr>
            <p:nvPr/>
          </p:nvSpPr>
          <p:spPr bwMode="auto">
            <a:xfrm rot="-443973">
              <a:off x="3831" y="963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B4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54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31"/>
            <p:cNvSpPr>
              <a:spLocks/>
            </p:cNvSpPr>
            <p:nvPr/>
          </p:nvSpPr>
          <p:spPr bwMode="auto">
            <a:xfrm rot="-443973">
              <a:off x="3593" y="1240"/>
              <a:ext cx="314" cy="401"/>
            </a:xfrm>
            <a:custGeom>
              <a:avLst/>
              <a:gdLst>
                <a:gd name="T0" fmla="*/ 306 w 306"/>
                <a:gd name="T1" fmla="*/ 0 h 391"/>
                <a:gd name="T2" fmla="*/ 0 w 306"/>
                <a:gd name="T3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6" h="391">
                  <a:moveTo>
                    <a:pt x="306" y="0"/>
                  </a:moveTo>
                  <a:lnTo>
                    <a:pt x="0" y="391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</a:extLst>
          </p:spPr>
          <p:txBody>
            <a:bodyPr tIns="54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 rot="-443973">
              <a:off x="3242" y="1907"/>
              <a:ext cx="270" cy="411"/>
            </a:xfrm>
            <a:custGeom>
              <a:avLst/>
              <a:gdLst>
                <a:gd name="T0" fmla="*/ 256 w 256"/>
                <a:gd name="T1" fmla="*/ 0 h 402"/>
                <a:gd name="T2" fmla="*/ 0 w 256"/>
                <a:gd name="T3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6" h="402">
                  <a:moveTo>
                    <a:pt x="256" y="0"/>
                  </a:moveTo>
                  <a:lnTo>
                    <a:pt x="0" y="402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</a:extLst>
          </p:spPr>
          <p:txBody>
            <a:bodyPr tIns="54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3865" y="941"/>
              <a:ext cx="248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54000" rIns="0" bIns="0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A</a:t>
              </a:r>
              <a:endPara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0" name="Oval 34"/>
            <p:cNvSpPr>
              <a:spLocks noChangeArrowheads="1"/>
            </p:cNvSpPr>
            <p:nvPr/>
          </p:nvSpPr>
          <p:spPr bwMode="auto">
            <a:xfrm rot="-443973">
              <a:off x="3413" y="1622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B4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54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Text Box 35"/>
            <p:cNvSpPr txBox="1">
              <a:spLocks noChangeArrowheads="1"/>
            </p:cNvSpPr>
            <p:nvPr/>
          </p:nvSpPr>
          <p:spPr bwMode="auto">
            <a:xfrm>
              <a:off x="3447" y="1600"/>
              <a:ext cx="248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54000" rIns="0" bIns="0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B</a:t>
              </a:r>
              <a:endPara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" name="Oval 36"/>
            <p:cNvSpPr>
              <a:spLocks noChangeArrowheads="1"/>
            </p:cNvSpPr>
            <p:nvPr/>
          </p:nvSpPr>
          <p:spPr bwMode="auto">
            <a:xfrm rot="-443973">
              <a:off x="3089" y="2328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B4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54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Text Box 37"/>
            <p:cNvSpPr txBox="1">
              <a:spLocks noChangeArrowheads="1"/>
            </p:cNvSpPr>
            <p:nvPr/>
          </p:nvSpPr>
          <p:spPr bwMode="auto">
            <a:xfrm>
              <a:off x="3123" y="2306"/>
              <a:ext cx="248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54000" rIns="0" bIns="0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C</a:t>
              </a:r>
              <a:endPara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26" name="Group 29"/>
          <p:cNvGrpSpPr>
            <a:grpSpLocks/>
          </p:cNvGrpSpPr>
          <p:nvPr/>
        </p:nvGrpSpPr>
        <p:grpSpPr bwMode="auto">
          <a:xfrm>
            <a:off x="3779916" y="3379677"/>
            <a:ext cx="982663" cy="2698750"/>
            <a:chOff x="3089" y="950"/>
            <a:chExt cx="619" cy="1700"/>
          </a:xfrm>
        </p:grpSpPr>
        <p:sp>
          <p:nvSpPr>
            <p:cNvPr id="27" name="Oval 30"/>
            <p:cNvSpPr>
              <a:spLocks noChangeArrowheads="1"/>
            </p:cNvSpPr>
            <p:nvPr/>
          </p:nvSpPr>
          <p:spPr bwMode="auto">
            <a:xfrm rot="21156027">
              <a:off x="3151" y="963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B4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54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31"/>
            <p:cNvSpPr>
              <a:spLocks/>
            </p:cNvSpPr>
            <p:nvPr/>
          </p:nvSpPr>
          <p:spPr bwMode="auto">
            <a:xfrm rot="21156027" flipH="1">
              <a:off x="3400" y="1206"/>
              <a:ext cx="182" cy="467"/>
            </a:xfrm>
            <a:custGeom>
              <a:avLst/>
              <a:gdLst>
                <a:gd name="T0" fmla="*/ 306 w 306"/>
                <a:gd name="T1" fmla="*/ 0 h 391"/>
                <a:gd name="T2" fmla="*/ 0 w 306"/>
                <a:gd name="T3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6" h="391">
                  <a:moveTo>
                    <a:pt x="306" y="0"/>
                  </a:moveTo>
                  <a:lnTo>
                    <a:pt x="0" y="391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</a:extLst>
          </p:spPr>
          <p:txBody>
            <a:bodyPr tIns="54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32"/>
            <p:cNvSpPr>
              <a:spLocks/>
            </p:cNvSpPr>
            <p:nvPr/>
          </p:nvSpPr>
          <p:spPr bwMode="auto">
            <a:xfrm rot="-443973">
              <a:off x="3242" y="1907"/>
              <a:ext cx="270" cy="411"/>
            </a:xfrm>
            <a:custGeom>
              <a:avLst/>
              <a:gdLst>
                <a:gd name="T0" fmla="*/ 256 w 256"/>
                <a:gd name="T1" fmla="*/ 0 h 402"/>
                <a:gd name="T2" fmla="*/ 0 w 256"/>
                <a:gd name="T3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6" h="402">
                  <a:moveTo>
                    <a:pt x="256" y="0"/>
                  </a:moveTo>
                  <a:lnTo>
                    <a:pt x="0" y="402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</a:extLst>
          </p:spPr>
          <p:txBody>
            <a:bodyPr tIns="54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3247" y="950"/>
              <a:ext cx="248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54000" rIns="0" bIns="0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A</a:t>
              </a:r>
              <a:endPara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 rot="-443973">
              <a:off x="3413" y="1622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B4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54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3447" y="1600"/>
              <a:ext cx="248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54000" rIns="0" bIns="0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B</a:t>
              </a:r>
              <a:endPara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 rot="-443973">
              <a:off x="3089" y="2328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B4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54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3123" y="2306"/>
              <a:ext cx="248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54000" rIns="0" bIns="0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C</a:t>
              </a:r>
              <a:endPara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35" name="Group 29"/>
          <p:cNvGrpSpPr>
            <a:grpSpLocks/>
          </p:cNvGrpSpPr>
          <p:nvPr/>
        </p:nvGrpSpPr>
        <p:grpSpPr bwMode="auto">
          <a:xfrm>
            <a:off x="5148064" y="3443923"/>
            <a:ext cx="1930399" cy="1643063"/>
            <a:chOff x="3413" y="941"/>
            <a:chExt cx="1216" cy="1035"/>
          </a:xfrm>
        </p:grpSpPr>
        <p:sp>
          <p:nvSpPr>
            <p:cNvPr id="36" name="Oval 30"/>
            <p:cNvSpPr>
              <a:spLocks noChangeArrowheads="1"/>
            </p:cNvSpPr>
            <p:nvPr/>
          </p:nvSpPr>
          <p:spPr bwMode="auto">
            <a:xfrm rot="-443973">
              <a:off x="3831" y="963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B4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54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31"/>
            <p:cNvSpPr>
              <a:spLocks/>
            </p:cNvSpPr>
            <p:nvPr/>
          </p:nvSpPr>
          <p:spPr bwMode="auto">
            <a:xfrm rot="-443973">
              <a:off x="3593" y="1240"/>
              <a:ext cx="314" cy="401"/>
            </a:xfrm>
            <a:custGeom>
              <a:avLst/>
              <a:gdLst>
                <a:gd name="T0" fmla="*/ 306 w 306"/>
                <a:gd name="T1" fmla="*/ 0 h 391"/>
                <a:gd name="T2" fmla="*/ 0 w 306"/>
                <a:gd name="T3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6" h="391">
                  <a:moveTo>
                    <a:pt x="306" y="0"/>
                  </a:moveTo>
                  <a:lnTo>
                    <a:pt x="0" y="391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</a:extLst>
          </p:spPr>
          <p:txBody>
            <a:bodyPr tIns="54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32"/>
            <p:cNvSpPr>
              <a:spLocks/>
            </p:cNvSpPr>
            <p:nvPr/>
          </p:nvSpPr>
          <p:spPr bwMode="auto">
            <a:xfrm rot="21156027" flipH="1">
              <a:off x="4153" y="1188"/>
              <a:ext cx="312" cy="640"/>
            </a:xfrm>
            <a:custGeom>
              <a:avLst/>
              <a:gdLst>
                <a:gd name="T0" fmla="*/ 256 w 256"/>
                <a:gd name="T1" fmla="*/ 0 h 402"/>
                <a:gd name="T2" fmla="*/ 0 w 256"/>
                <a:gd name="T3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6" h="402">
                  <a:moveTo>
                    <a:pt x="256" y="0"/>
                  </a:moveTo>
                  <a:lnTo>
                    <a:pt x="0" y="402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</a:extLst>
          </p:spPr>
          <p:txBody>
            <a:bodyPr tIns="54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3865" y="941"/>
              <a:ext cx="248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54000" rIns="0" bIns="0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A</a:t>
              </a:r>
              <a:endPara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0" name="Oval 34"/>
            <p:cNvSpPr>
              <a:spLocks noChangeArrowheads="1"/>
            </p:cNvSpPr>
            <p:nvPr/>
          </p:nvSpPr>
          <p:spPr bwMode="auto">
            <a:xfrm rot="-443973">
              <a:off x="3413" y="1622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B4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54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Text Box 35"/>
            <p:cNvSpPr txBox="1">
              <a:spLocks noChangeArrowheads="1"/>
            </p:cNvSpPr>
            <p:nvPr/>
          </p:nvSpPr>
          <p:spPr bwMode="auto">
            <a:xfrm>
              <a:off x="3447" y="1600"/>
              <a:ext cx="248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54000" rIns="0" bIns="0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B</a:t>
              </a:r>
              <a:endPara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2" name="Oval 36"/>
            <p:cNvSpPr>
              <a:spLocks noChangeArrowheads="1"/>
            </p:cNvSpPr>
            <p:nvPr/>
          </p:nvSpPr>
          <p:spPr bwMode="auto">
            <a:xfrm rot="21156027">
              <a:off x="4316" y="1661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B4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54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Text Box 37"/>
            <p:cNvSpPr txBox="1">
              <a:spLocks noChangeArrowheads="1"/>
            </p:cNvSpPr>
            <p:nvPr/>
          </p:nvSpPr>
          <p:spPr bwMode="auto">
            <a:xfrm>
              <a:off x="4381" y="1632"/>
              <a:ext cx="248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54000" rIns="0" bIns="0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C</a:t>
              </a:r>
              <a:endPara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44" name="Group 29"/>
          <p:cNvGrpSpPr>
            <a:grpSpLocks/>
          </p:cNvGrpSpPr>
          <p:nvPr/>
        </p:nvGrpSpPr>
        <p:grpSpPr bwMode="auto">
          <a:xfrm>
            <a:off x="6975544" y="3487124"/>
            <a:ext cx="1709738" cy="2503488"/>
            <a:chOff x="3004" y="934"/>
            <a:chExt cx="1077" cy="1577"/>
          </a:xfrm>
        </p:grpSpPr>
        <p:sp>
          <p:nvSpPr>
            <p:cNvPr id="45" name="Oval 30"/>
            <p:cNvSpPr>
              <a:spLocks noChangeArrowheads="1"/>
            </p:cNvSpPr>
            <p:nvPr/>
          </p:nvSpPr>
          <p:spPr bwMode="auto">
            <a:xfrm rot="21156027">
              <a:off x="3004" y="963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B4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54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31"/>
            <p:cNvSpPr>
              <a:spLocks/>
            </p:cNvSpPr>
            <p:nvPr/>
          </p:nvSpPr>
          <p:spPr bwMode="auto">
            <a:xfrm rot="21156027" flipH="1">
              <a:off x="3264" y="1220"/>
              <a:ext cx="247" cy="431"/>
            </a:xfrm>
            <a:custGeom>
              <a:avLst/>
              <a:gdLst>
                <a:gd name="T0" fmla="*/ 306 w 306"/>
                <a:gd name="T1" fmla="*/ 0 h 391"/>
                <a:gd name="T2" fmla="*/ 0 w 306"/>
                <a:gd name="T3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6" h="391">
                  <a:moveTo>
                    <a:pt x="306" y="0"/>
                  </a:moveTo>
                  <a:lnTo>
                    <a:pt x="0" y="391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</a:extLst>
          </p:spPr>
          <p:txBody>
            <a:bodyPr tIns="54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32"/>
            <p:cNvSpPr>
              <a:spLocks/>
            </p:cNvSpPr>
            <p:nvPr/>
          </p:nvSpPr>
          <p:spPr bwMode="auto">
            <a:xfrm rot="21156027" flipH="1">
              <a:off x="3644" y="1850"/>
              <a:ext cx="264" cy="445"/>
            </a:xfrm>
            <a:custGeom>
              <a:avLst/>
              <a:gdLst>
                <a:gd name="T0" fmla="*/ 256 w 256"/>
                <a:gd name="T1" fmla="*/ 0 h 402"/>
                <a:gd name="T2" fmla="*/ 0 w 256"/>
                <a:gd name="T3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6" h="402">
                  <a:moveTo>
                    <a:pt x="256" y="0"/>
                  </a:moveTo>
                  <a:lnTo>
                    <a:pt x="0" y="402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</a:extLst>
          </p:spPr>
          <p:txBody>
            <a:bodyPr tIns="54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Text Box 33"/>
            <p:cNvSpPr txBox="1">
              <a:spLocks noChangeArrowheads="1"/>
            </p:cNvSpPr>
            <p:nvPr/>
          </p:nvSpPr>
          <p:spPr bwMode="auto">
            <a:xfrm>
              <a:off x="3069" y="934"/>
              <a:ext cx="248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54000" rIns="0" bIns="0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A</a:t>
              </a:r>
              <a:endPara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9" name="Oval 34"/>
            <p:cNvSpPr>
              <a:spLocks noChangeArrowheads="1"/>
            </p:cNvSpPr>
            <p:nvPr/>
          </p:nvSpPr>
          <p:spPr bwMode="auto">
            <a:xfrm rot="-443973">
              <a:off x="3413" y="1622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B4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54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Text Box 35"/>
            <p:cNvSpPr txBox="1">
              <a:spLocks noChangeArrowheads="1"/>
            </p:cNvSpPr>
            <p:nvPr/>
          </p:nvSpPr>
          <p:spPr bwMode="auto">
            <a:xfrm>
              <a:off x="3447" y="1600"/>
              <a:ext cx="248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54000" rIns="0" bIns="0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B</a:t>
              </a:r>
              <a:endPara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1" name="Oval 36"/>
            <p:cNvSpPr>
              <a:spLocks noChangeArrowheads="1"/>
            </p:cNvSpPr>
            <p:nvPr/>
          </p:nvSpPr>
          <p:spPr bwMode="auto">
            <a:xfrm rot="21156027">
              <a:off x="3768" y="2212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B4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54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Text Box 37"/>
            <p:cNvSpPr txBox="1">
              <a:spLocks noChangeArrowheads="1"/>
            </p:cNvSpPr>
            <p:nvPr/>
          </p:nvSpPr>
          <p:spPr bwMode="auto">
            <a:xfrm>
              <a:off x="3833" y="2167"/>
              <a:ext cx="248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54000" rIns="0" bIns="0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C</a:t>
              </a:r>
              <a:endPara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822883" y="260648"/>
            <a:ext cx="2656496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黑体"/>
                <a:cs typeface="+mj-cs"/>
              </a:rPr>
              <a:t>二叉树的构造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4679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ChangeArrowheads="1"/>
          </p:cNvSpPr>
          <p:nvPr/>
        </p:nvSpPr>
        <p:spPr bwMode="auto">
          <a:xfrm>
            <a:off x="546100" y="1442704"/>
            <a:ext cx="82010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just" defTabSz="91440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 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中序序列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同为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ACB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的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5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棵不同树形的二叉树</a:t>
            </a:r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612775" y="2252329"/>
            <a:ext cx="8175625" cy="1660525"/>
            <a:chOff x="322" y="2560"/>
            <a:chExt cx="5150" cy="1046"/>
          </a:xfrm>
        </p:grpSpPr>
        <p:grpSp>
          <p:nvGrpSpPr>
            <p:cNvPr id="4" name="Group 52"/>
            <p:cNvGrpSpPr>
              <a:grpSpLocks/>
            </p:cNvGrpSpPr>
            <p:nvPr/>
          </p:nvGrpSpPr>
          <p:grpSpPr bwMode="auto">
            <a:xfrm>
              <a:off x="322" y="2768"/>
              <a:ext cx="1028" cy="702"/>
              <a:chOff x="322" y="2768"/>
              <a:chExt cx="1028" cy="702"/>
            </a:xfrm>
          </p:grpSpPr>
          <p:sp>
            <p:nvSpPr>
              <p:cNvPr id="39" name="Line 53"/>
              <p:cNvSpPr>
                <a:spLocks noChangeShapeType="1"/>
              </p:cNvSpPr>
              <p:nvPr/>
            </p:nvSpPr>
            <p:spPr bwMode="auto">
              <a:xfrm>
                <a:off x="808" y="2941"/>
                <a:ext cx="258" cy="41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Line 54"/>
              <p:cNvSpPr>
                <a:spLocks noChangeShapeType="1"/>
              </p:cNvSpPr>
              <p:nvPr/>
            </p:nvSpPr>
            <p:spPr bwMode="auto">
              <a:xfrm flipH="1">
                <a:off x="550" y="2933"/>
                <a:ext cx="266" cy="43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Oval 55"/>
              <p:cNvSpPr>
                <a:spLocks noChangeArrowheads="1"/>
              </p:cNvSpPr>
              <p:nvPr/>
            </p:nvSpPr>
            <p:spPr bwMode="auto">
              <a:xfrm>
                <a:off x="748" y="2891"/>
                <a:ext cx="116" cy="116"/>
              </a:xfrm>
              <a:prstGeom prst="ellipse">
                <a:avLst/>
              </a:prstGeom>
              <a:solidFill>
                <a:srgbClr val="B9FFE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Oval 56"/>
              <p:cNvSpPr>
                <a:spLocks noChangeArrowheads="1"/>
              </p:cNvSpPr>
              <p:nvPr/>
            </p:nvSpPr>
            <p:spPr bwMode="auto">
              <a:xfrm>
                <a:off x="506" y="3263"/>
                <a:ext cx="116" cy="116"/>
              </a:xfrm>
              <a:prstGeom prst="ellipse">
                <a:avLst/>
              </a:prstGeom>
              <a:solidFill>
                <a:srgbClr val="B9FFE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Oval 57"/>
              <p:cNvSpPr>
                <a:spLocks noChangeArrowheads="1"/>
              </p:cNvSpPr>
              <p:nvPr/>
            </p:nvSpPr>
            <p:spPr bwMode="auto">
              <a:xfrm>
                <a:off x="978" y="3271"/>
                <a:ext cx="116" cy="116"/>
              </a:xfrm>
              <a:prstGeom prst="ellipse">
                <a:avLst/>
              </a:prstGeom>
              <a:solidFill>
                <a:srgbClr val="B9FFE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Rectangle 58"/>
              <p:cNvSpPr>
                <a:spLocks noChangeArrowheads="1"/>
              </p:cNvSpPr>
              <p:nvPr/>
            </p:nvSpPr>
            <p:spPr bwMode="auto">
              <a:xfrm>
                <a:off x="538" y="2768"/>
                <a:ext cx="288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  <p:sp>
            <p:nvSpPr>
              <p:cNvPr id="45" name="Rectangle 59"/>
              <p:cNvSpPr>
                <a:spLocks noChangeArrowheads="1"/>
              </p:cNvSpPr>
              <p:nvPr/>
            </p:nvSpPr>
            <p:spPr bwMode="auto">
              <a:xfrm>
                <a:off x="322" y="3165"/>
                <a:ext cx="288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46" name="Rectangle 60"/>
              <p:cNvSpPr>
                <a:spLocks noChangeArrowheads="1"/>
              </p:cNvSpPr>
              <p:nvPr/>
            </p:nvSpPr>
            <p:spPr bwMode="auto">
              <a:xfrm>
                <a:off x="1062" y="3156"/>
                <a:ext cx="288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</p:grpSp>
        <p:grpSp>
          <p:nvGrpSpPr>
            <p:cNvPr id="5" name="Group 61"/>
            <p:cNvGrpSpPr>
              <a:grpSpLocks/>
            </p:cNvGrpSpPr>
            <p:nvPr/>
          </p:nvGrpSpPr>
          <p:grpSpPr bwMode="auto">
            <a:xfrm>
              <a:off x="1599" y="2560"/>
              <a:ext cx="782" cy="1006"/>
              <a:chOff x="1540" y="2200"/>
              <a:chExt cx="782" cy="1006"/>
            </a:xfrm>
          </p:grpSpPr>
          <p:sp>
            <p:nvSpPr>
              <p:cNvPr id="32" name="Line 62"/>
              <p:cNvSpPr>
                <a:spLocks noChangeShapeType="1"/>
              </p:cNvSpPr>
              <p:nvPr/>
            </p:nvSpPr>
            <p:spPr bwMode="auto">
              <a:xfrm flipH="1">
                <a:off x="1780" y="2365"/>
                <a:ext cx="494" cy="72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Oval 63"/>
              <p:cNvSpPr>
                <a:spLocks noChangeArrowheads="1"/>
              </p:cNvSpPr>
              <p:nvPr/>
            </p:nvSpPr>
            <p:spPr bwMode="auto">
              <a:xfrm>
                <a:off x="2206" y="2323"/>
                <a:ext cx="116" cy="116"/>
              </a:xfrm>
              <a:prstGeom prst="ellipse">
                <a:avLst/>
              </a:prstGeom>
              <a:solidFill>
                <a:srgbClr val="B9FFE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Oval 64"/>
              <p:cNvSpPr>
                <a:spLocks noChangeArrowheads="1"/>
              </p:cNvSpPr>
              <p:nvPr/>
            </p:nvSpPr>
            <p:spPr bwMode="auto">
              <a:xfrm>
                <a:off x="1964" y="2695"/>
                <a:ext cx="116" cy="116"/>
              </a:xfrm>
              <a:prstGeom prst="ellipse">
                <a:avLst/>
              </a:prstGeom>
              <a:solidFill>
                <a:srgbClr val="B9FFE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Oval 65"/>
              <p:cNvSpPr>
                <a:spLocks noChangeArrowheads="1"/>
              </p:cNvSpPr>
              <p:nvPr/>
            </p:nvSpPr>
            <p:spPr bwMode="auto">
              <a:xfrm>
                <a:off x="1722" y="3036"/>
                <a:ext cx="116" cy="116"/>
              </a:xfrm>
              <a:prstGeom prst="ellipse">
                <a:avLst/>
              </a:prstGeom>
              <a:solidFill>
                <a:srgbClr val="B9FFE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Rectangle 66"/>
              <p:cNvSpPr>
                <a:spLocks noChangeArrowheads="1"/>
              </p:cNvSpPr>
              <p:nvPr/>
            </p:nvSpPr>
            <p:spPr bwMode="auto">
              <a:xfrm>
                <a:off x="1996" y="2200"/>
                <a:ext cx="288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37" name="Rectangle 67"/>
              <p:cNvSpPr>
                <a:spLocks noChangeArrowheads="1"/>
              </p:cNvSpPr>
              <p:nvPr/>
            </p:nvSpPr>
            <p:spPr bwMode="auto">
              <a:xfrm>
                <a:off x="1780" y="2597"/>
                <a:ext cx="288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  <p:sp>
            <p:nvSpPr>
              <p:cNvPr id="38" name="Rectangle 68"/>
              <p:cNvSpPr>
                <a:spLocks noChangeArrowheads="1"/>
              </p:cNvSpPr>
              <p:nvPr/>
            </p:nvSpPr>
            <p:spPr bwMode="auto">
              <a:xfrm>
                <a:off x="1540" y="2901"/>
                <a:ext cx="288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</p:grpSp>
        <p:grpSp>
          <p:nvGrpSpPr>
            <p:cNvPr id="6" name="Group 69"/>
            <p:cNvGrpSpPr>
              <a:grpSpLocks/>
            </p:cNvGrpSpPr>
            <p:nvPr/>
          </p:nvGrpSpPr>
          <p:grpSpPr bwMode="auto">
            <a:xfrm>
              <a:off x="2631" y="2560"/>
              <a:ext cx="542" cy="1046"/>
              <a:chOff x="2834" y="2118"/>
              <a:chExt cx="542" cy="1046"/>
            </a:xfrm>
          </p:grpSpPr>
          <p:sp>
            <p:nvSpPr>
              <p:cNvPr id="24" name="Line 70"/>
              <p:cNvSpPr>
                <a:spLocks noChangeShapeType="1"/>
              </p:cNvSpPr>
              <p:nvPr/>
            </p:nvSpPr>
            <p:spPr bwMode="auto">
              <a:xfrm>
                <a:off x="3070" y="2652"/>
                <a:ext cx="258" cy="41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Line 71"/>
              <p:cNvSpPr>
                <a:spLocks noChangeShapeType="1"/>
              </p:cNvSpPr>
              <p:nvPr/>
            </p:nvSpPr>
            <p:spPr bwMode="auto">
              <a:xfrm flipH="1">
                <a:off x="3050" y="2283"/>
                <a:ext cx="278" cy="40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Oval 72"/>
              <p:cNvSpPr>
                <a:spLocks noChangeArrowheads="1"/>
              </p:cNvSpPr>
              <p:nvPr/>
            </p:nvSpPr>
            <p:spPr bwMode="auto">
              <a:xfrm>
                <a:off x="3260" y="2241"/>
                <a:ext cx="116" cy="116"/>
              </a:xfrm>
              <a:prstGeom prst="ellipse">
                <a:avLst/>
              </a:prstGeom>
              <a:solidFill>
                <a:srgbClr val="B9FFE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Oval 73"/>
              <p:cNvSpPr>
                <a:spLocks noChangeArrowheads="1"/>
              </p:cNvSpPr>
              <p:nvPr/>
            </p:nvSpPr>
            <p:spPr bwMode="auto">
              <a:xfrm>
                <a:off x="3018" y="2613"/>
                <a:ext cx="116" cy="116"/>
              </a:xfrm>
              <a:prstGeom prst="ellipse">
                <a:avLst/>
              </a:prstGeom>
              <a:solidFill>
                <a:srgbClr val="B9FFE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Oval 74"/>
              <p:cNvSpPr>
                <a:spLocks noChangeArrowheads="1"/>
              </p:cNvSpPr>
              <p:nvPr/>
            </p:nvSpPr>
            <p:spPr bwMode="auto">
              <a:xfrm>
                <a:off x="3260" y="2970"/>
                <a:ext cx="116" cy="116"/>
              </a:xfrm>
              <a:prstGeom prst="ellipse">
                <a:avLst/>
              </a:prstGeom>
              <a:solidFill>
                <a:srgbClr val="B9FFE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Rectangle 75"/>
              <p:cNvSpPr>
                <a:spLocks noChangeArrowheads="1"/>
              </p:cNvSpPr>
              <p:nvPr/>
            </p:nvSpPr>
            <p:spPr bwMode="auto">
              <a:xfrm>
                <a:off x="3050" y="2118"/>
                <a:ext cx="288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30" name="Rectangle 76"/>
              <p:cNvSpPr>
                <a:spLocks noChangeArrowheads="1"/>
              </p:cNvSpPr>
              <p:nvPr/>
            </p:nvSpPr>
            <p:spPr bwMode="auto">
              <a:xfrm>
                <a:off x="2834" y="2515"/>
                <a:ext cx="288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31" name="Rectangle 77"/>
              <p:cNvSpPr>
                <a:spLocks noChangeArrowheads="1"/>
              </p:cNvSpPr>
              <p:nvPr/>
            </p:nvSpPr>
            <p:spPr bwMode="auto">
              <a:xfrm>
                <a:off x="3058" y="2859"/>
                <a:ext cx="288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</p:grpSp>
        <p:grpSp>
          <p:nvGrpSpPr>
            <p:cNvPr id="7" name="Group 78"/>
            <p:cNvGrpSpPr>
              <a:grpSpLocks/>
            </p:cNvGrpSpPr>
            <p:nvPr/>
          </p:nvGrpSpPr>
          <p:grpSpPr bwMode="auto">
            <a:xfrm>
              <a:off x="3422" y="2560"/>
              <a:ext cx="800" cy="1037"/>
              <a:chOff x="3882" y="2098"/>
              <a:chExt cx="800" cy="1037"/>
            </a:xfrm>
          </p:grpSpPr>
          <p:sp>
            <p:nvSpPr>
              <p:cNvPr id="16" name="Line 79"/>
              <p:cNvSpPr>
                <a:spLocks noChangeShapeType="1"/>
              </p:cNvSpPr>
              <p:nvPr/>
            </p:nvSpPr>
            <p:spPr bwMode="auto">
              <a:xfrm>
                <a:off x="4160" y="2269"/>
                <a:ext cx="258" cy="41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Line 80"/>
              <p:cNvSpPr>
                <a:spLocks noChangeShapeType="1"/>
              </p:cNvSpPr>
              <p:nvPr/>
            </p:nvSpPr>
            <p:spPr bwMode="auto">
              <a:xfrm flipH="1">
                <a:off x="4092" y="2601"/>
                <a:ext cx="278" cy="40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Oval 81"/>
              <p:cNvSpPr>
                <a:spLocks noChangeArrowheads="1"/>
              </p:cNvSpPr>
              <p:nvPr/>
            </p:nvSpPr>
            <p:spPr bwMode="auto">
              <a:xfrm>
                <a:off x="4092" y="2221"/>
                <a:ext cx="116" cy="116"/>
              </a:xfrm>
              <a:prstGeom prst="ellipse">
                <a:avLst/>
              </a:prstGeom>
              <a:solidFill>
                <a:srgbClr val="B9FFE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Oval 82"/>
              <p:cNvSpPr>
                <a:spLocks noChangeArrowheads="1"/>
              </p:cNvSpPr>
              <p:nvPr/>
            </p:nvSpPr>
            <p:spPr bwMode="auto">
              <a:xfrm>
                <a:off x="4318" y="2579"/>
                <a:ext cx="116" cy="116"/>
              </a:xfrm>
              <a:prstGeom prst="ellipse">
                <a:avLst/>
              </a:prstGeom>
              <a:solidFill>
                <a:srgbClr val="B9FFE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Oval 83"/>
              <p:cNvSpPr>
                <a:spLocks noChangeArrowheads="1"/>
              </p:cNvSpPr>
              <p:nvPr/>
            </p:nvSpPr>
            <p:spPr bwMode="auto">
              <a:xfrm>
                <a:off x="4044" y="2942"/>
                <a:ext cx="116" cy="116"/>
              </a:xfrm>
              <a:prstGeom prst="ellipse">
                <a:avLst/>
              </a:prstGeom>
              <a:solidFill>
                <a:srgbClr val="B9FFE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Rectangle 84"/>
              <p:cNvSpPr>
                <a:spLocks noChangeArrowheads="1"/>
              </p:cNvSpPr>
              <p:nvPr/>
            </p:nvSpPr>
            <p:spPr bwMode="auto">
              <a:xfrm>
                <a:off x="3882" y="2098"/>
                <a:ext cx="288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22" name="Rectangle 85"/>
              <p:cNvSpPr>
                <a:spLocks noChangeArrowheads="1"/>
              </p:cNvSpPr>
              <p:nvPr/>
            </p:nvSpPr>
            <p:spPr bwMode="auto">
              <a:xfrm>
                <a:off x="4394" y="2452"/>
                <a:ext cx="288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23" name="Rectangle 86"/>
              <p:cNvSpPr>
                <a:spLocks noChangeArrowheads="1"/>
              </p:cNvSpPr>
              <p:nvPr/>
            </p:nvSpPr>
            <p:spPr bwMode="auto">
              <a:xfrm>
                <a:off x="4114" y="2830"/>
                <a:ext cx="288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</p:grpSp>
        <p:grpSp>
          <p:nvGrpSpPr>
            <p:cNvPr id="8" name="Group 87"/>
            <p:cNvGrpSpPr>
              <a:grpSpLocks/>
            </p:cNvGrpSpPr>
            <p:nvPr/>
          </p:nvGrpSpPr>
          <p:grpSpPr bwMode="auto">
            <a:xfrm>
              <a:off x="4472" y="2560"/>
              <a:ext cx="1000" cy="998"/>
              <a:chOff x="4520" y="2161"/>
              <a:chExt cx="1000" cy="998"/>
            </a:xfrm>
          </p:grpSpPr>
          <p:sp>
            <p:nvSpPr>
              <p:cNvPr id="9" name="Line 88"/>
              <p:cNvSpPr>
                <a:spLocks noChangeShapeType="1"/>
              </p:cNvSpPr>
              <p:nvPr/>
            </p:nvSpPr>
            <p:spPr bwMode="auto">
              <a:xfrm>
                <a:off x="4782" y="2332"/>
                <a:ext cx="480" cy="7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Oval 89"/>
              <p:cNvSpPr>
                <a:spLocks noChangeArrowheads="1"/>
              </p:cNvSpPr>
              <p:nvPr/>
            </p:nvSpPr>
            <p:spPr bwMode="auto">
              <a:xfrm>
                <a:off x="4730" y="2284"/>
                <a:ext cx="116" cy="116"/>
              </a:xfrm>
              <a:prstGeom prst="ellipse">
                <a:avLst/>
              </a:prstGeom>
              <a:solidFill>
                <a:srgbClr val="B9FFE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Oval 90"/>
              <p:cNvSpPr>
                <a:spLocks noChangeArrowheads="1"/>
              </p:cNvSpPr>
              <p:nvPr/>
            </p:nvSpPr>
            <p:spPr bwMode="auto">
              <a:xfrm>
                <a:off x="4956" y="2642"/>
                <a:ext cx="116" cy="116"/>
              </a:xfrm>
              <a:prstGeom prst="ellipse">
                <a:avLst/>
              </a:prstGeom>
              <a:solidFill>
                <a:srgbClr val="B9FFE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Oval 91"/>
              <p:cNvSpPr>
                <a:spLocks noChangeArrowheads="1"/>
              </p:cNvSpPr>
              <p:nvPr/>
            </p:nvSpPr>
            <p:spPr bwMode="auto">
              <a:xfrm>
                <a:off x="5170" y="2975"/>
                <a:ext cx="116" cy="116"/>
              </a:xfrm>
              <a:prstGeom prst="ellipse">
                <a:avLst/>
              </a:prstGeom>
              <a:solidFill>
                <a:srgbClr val="B9FFE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Rectangle 92"/>
              <p:cNvSpPr>
                <a:spLocks noChangeArrowheads="1"/>
              </p:cNvSpPr>
              <p:nvPr/>
            </p:nvSpPr>
            <p:spPr bwMode="auto">
              <a:xfrm>
                <a:off x="4520" y="2161"/>
                <a:ext cx="288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14" name="Rectangle 93"/>
              <p:cNvSpPr>
                <a:spLocks noChangeArrowheads="1"/>
              </p:cNvSpPr>
              <p:nvPr/>
            </p:nvSpPr>
            <p:spPr bwMode="auto">
              <a:xfrm>
                <a:off x="5032" y="2515"/>
                <a:ext cx="288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  <p:sp>
            <p:nvSpPr>
              <p:cNvPr id="15" name="Rectangle 94"/>
              <p:cNvSpPr>
                <a:spLocks noChangeArrowheads="1"/>
              </p:cNvSpPr>
              <p:nvPr/>
            </p:nvSpPr>
            <p:spPr bwMode="auto">
              <a:xfrm>
                <a:off x="5232" y="2854"/>
                <a:ext cx="288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97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ChangeArrowheads="1"/>
          </p:cNvSpPr>
          <p:nvPr/>
        </p:nvSpPr>
        <p:spPr bwMode="auto">
          <a:xfrm>
            <a:off x="517525" y="1340768"/>
            <a:ext cx="82010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后序序列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</a:rPr>
              <a:t>同为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</a:rPr>
              <a:t>CBA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</a:rPr>
              <a:t>的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</a:rPr>
              <a:t>5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</a:rPr>
              <a:t>棵不同树形的二叉树</a:t>
            </a:r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679450" y="2455193"/>
            <a:ext cx="8175625" cy="1660525"/>
            <a:chOff x="322" y="2560"/>
            <a:chExt cx="5150" cy="1046"/>
          </a:xfrm>
        </p:grpSpPr>
        <p:grpSp>
          <p:nvGrpSpPr>
            <p:cNvPr id="4" name="Group 52"/>
            <p:cNvGrpSpPr>
              <a:grpSpLocks/>
            </p:cNvGrpSpPr>
            <p:nvPr/>
          </p:nvGrpSpPr>
          <p:grpSpPr bwMode="auto">
            <a:xfrm>
              <a:off x="322" y="2768"/>
              <a:ext cx="1028" cy="702"/>
              <a:chOff x="322" y="2768"/>
              <a:chExt cx="1028" cy="702"/>
            </a:xfrm>
          </p:grpSpPr>
          <p:sp>
            <p:nvSpPr>
              <p:cNvPr id="39" name="Line 53"/>
              <p:cNvSpPr>
                <a:spLocks noChangeShapeType="1"/>
              </p:cNvSpPr>
              <p:nvPr/>
            </p:nvSpPr>
            <p:spPr bwMode="auto">
              <a:xfrm>
                <a:off x="808" y="2941"/>
                <a:ext cx="258" cy="41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Line 54"/>
              <p:cNvSpPr>
                <a:spLocks noChangeShapeType="1"/>
              </p:cNvSpPr>
              <p:nvPr/>
            </p:nvSpPr>
            <p:spPr bwMode="auto">
              <a:xfrm flipH="1">
                <a:off x="550" y="2933"/>
                <a:ext cx="266" cy="43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Oval 55"/>
              <p:cNvSpPr>
                <a:spLocks noChangeArrowheads="1"/>
              </p:cNvSpPr>
              <p:nvPr/>
            </p:nvSpPr>
            <p:spPr bwMode="auto">
              <a:xfrm>
                <a:off x="748" y="2891"/>
                <a:ext cx="116" cy="116"/>
              </a:xfrm>
              <a:prstGeom prst="ellipse">
                <a:avLst/>
              </a:prstGeom>
              <a:solidFill>
                <a:srgbClr val="B9FFE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Oval 56"/>
              <p:cNvSpPr>
                <a:spLocks noChangeArrowheads="1"/>
              </p:cNvSpPr>
              <p:nvPr/>
            </p:nvSpPr>
            <p:spPr bwMode="auto">
              <a:xfrm>
                <a:off x="506" y="3263"/>
                <a:ext cx="116" cy="116"/>
              </a:xfrm>
              <a:prstGeom prst="ellipse">
                <a:avLst/>
              </a:prstGeom>
              <a:solidFill>
                <a:srgbClr val="B9FFE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Oval 57"/>
              <p:cNvSpPr>
                <a:spLocks noChangeArrowheads="1"/>
              </p:cNvSpPr>
              <p:nvPr/>
            </p:nvSpPr>
            <p:spPr bwMode="auto">
              <a:xfrm>
                <a:off x="978" y="3271"/>
                <a:ext cx="116" cy="116"/>
              </a:xfrm>
              <a:prstGeom prst="ellipse">
                <a:avLst/>
              </a:prstGeom>
              <a:solidFill>
                <a:srgbClr val="B9FFE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Rectangle 58"/>
              <p:cNvSpPr>
                <a:spLocks noChangeArrowheads="1"/>
              </p:cNvSpPr>
              <p:nvPr/>
            </p:nvSpPr>
            <p:spPr bwMode="auto">
              <a:xfrm>
                <a:off x="538" y="2768"/>
                <a:ext cx="288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45" name="Rectangle 59"/>
              <p:cNvSpPr>
                <a:spLocks noChangeArrowheads="1"/>
              </p:cNvSpPr>
              <p:nvPr/>
            </p:nvSpPr>
            <p:spPr bwMode="auto">
              <a:xfrm>
                <a:off x="322" y="3165"/>
                <a:ext cx="288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  <p:sp>
            <p:nvSpPr>
              <p:cNvPr id="46" name="Rectangle 60"/>
              <p:cNvSpPr>
                <a:spLocks noChangeArrowheads="1"/>
              </p:cNvSpPr>
              <p:nvPr/>
            </p:nvSpPr>
            <p:spPr bwMode="auto">
              <a:xfrm>
                <a:off x="1062" y="3156"/>
                <a:ext cx="288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</p:grpSp>
        <p:grpSp>
          <p:nvGrpSpPr>
            <p:cNvPr id="5" name="Group 61"/>
            <p:cNvGrpSpPr>
              <a:grpSpLocks/>
            </p:cNvGrpSpPr>
            <p:nvPr/>
          </p:nvGrpSpPr>
          <p:grpSpPr bwMode="auto">
            <a:xfrm>
              <a:off x="1599" y="2560"/>
              <a:ext cx="782" cy="1006"/>
              <a:chOff x="1540" y="2200"/>
              <a:chExt cx="782" cy="1006"/>
            </a:xfrm>
          </p:grpSpPr>
          <p:sp>
            <p:nvSpPr>
              <p:cNvPr id="32" name="Line 62"/>
              <p:cNvSpPr>
                <a:spLocks noChangeShapeType="1"/>
              </p:cNvSpPr>
              <p:nvPr/>
            </p:nvSpPr>
            <p:spPr bwMode="auto">
              <a:xfrm flipH="1">
                <a:off x="1780" y="2365"/>
                <a:ext cx="494" cy="72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Oval 63"/>
              <p:cNvSpPr>
                <a:spLocks noChangeArrowheads="1"/>
              </p:cNvSpPr>
              <p:nvPr/>
            </p:nvSpPr>
            <p:spPr bwMode="auto">
              <a:xfrm>
                <a:off x="2206" y="2323"/>
                <a:ext cx="116" cy="116"/>
              </a:xfrm>
              <a:prstGeom prst="ellipse">
                <a:avLst/>
              </a:prstGeom>
              <a:solidFill>
                <a:srgbClr val="B9FFE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Oval 64"/>
              <p:cNvSpPr>
                <a:spLocks noChangeArrowheads="1"/>
              </p:cNvSpPr>
              <p:nvPr/>
            </p:nvSpPr>
            <p:spPr bwMode="auto">
              <a:xfrm>
                <a:off x="1964" y="2695"/>
                <a:ext cx="116" cy="116"/>
              </a:xfrm>
              <a:prstGeom prst="ellipse">
                <a:avLst/>
              </a:prstGeom>
              <a:solidFill>
                <a:srgbClr val="B9FFE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Oval 65"/>
              <p:cNvSpPr>
                <a:spLocks noChangeArrowheads="1"/>
              </p:cNvSpPr>
              <p:nvPr/>
            </p:nvSpPr>
            <p:spPr bwMode="auto">
              <a:xfrm>
                <a:off x="1722" y="3036"/>
                <a:ext cx="116" cy="116"/>
              </a:xfrm>
              <a:prstGeom prst="ellipse">
                <a:avLst/>
              </a:prstGeom>
              <a:solidFill>
                <a:srgbClr val="B9FFE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Rectangle 66"/>
              <p:cNvSpPr>
                <a:spLocks noChangeArrowheads="1"/>
              </p:cNvSpPr>
              <p:nvPr/>
            </p:nvSpPr>
            <p:spPr bwMode="auto">
              <a:xfrm>
                <a:off x="1996" y="2200"/>
                <a:ext cx="288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37" name="Rectangle 67"/>
              <p:cNvSpPr>
                <a:spLocks noChangeArrowheads="1"/>
              </p:cNvSpPr>
              <p:nvPr/>
            </p:nvSpPr>
            <p:spPr bwMode="auto">
              <a:xfrm>
                <a:off x="1780" y="2597"/>
                <a:ext cx="288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38" name="Rectangle 68"/>
              <p:cNvSpPr>
                <a:spLocks noChangeArrowheads="1"/>
              </p:cNvSpPr>
              <p:nvPr/>
            </p:nvSpPr>
            <p:spPr bwMode="auto">
              <a:xfrm>
                <a:off x="1540" y="2901"/>
                <a:ext cx="288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</p:grpSp>
        <p:grpSp>
          <p:nvGrpSpPr>
            <p:cNvPr id="6" name="Group 69"/>
            <p:cNvGrpSpPr>
              <a:grpSpLocks/>
            </p:cNvGrpSpPr>
            <p:nvPr/>
          </p:nvGrpSpPr>
          <p:grpSpPr bwMode="auto">
            <a:xfrm>
              <a:off x="2631" y="2560"/>
              <a:ext cx="542" cy="1046"/>
              <a:chOff x="2834" y="2118"/>
              <a:chExt cx="542" cy="1046"/>
            </a:xfrm>
          </p:grpSpPr>
          <p:sp>
            <p:nvSpPr>
              <p:cNvPr id="24" name="Line 70"/>
              <p:cNvSpPr>
                <a:spLocks noChangeShapeType="1"/>
              </p:cNvSpPr>
              <p:nvPr/>
            </p:nvSpPr>
            <p:spPr bwMode="auto">
              <a:xfrm>
                <a:off x="3070" y="2652"/>
                <a:ext cx="258" cy="41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Line 71"/>
              <p:cNvSpPr>
                <a:spLocks noChangeShapeType="1"/>
              </p:cNvSpPr>
              <p:nvPr/>
            </p:nvSpPr>
            <p:spPr bwMode="auto">
              <a:xfrm flipH="1">
                <a:off x="3050" y="2283"/>
                <a:ext cx="278" cy="40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Oval 72"/>
              <p:cNvSpPr>
                <a:spLocks noChangeArrowheads="1"/>
              </p:cNvSpPr>
              <p:nvPr/>
            </p:nvSpPr>
            <p:spPr bwMode="auto">
              <a:xfrm>
                <a:off x="3260" y="2241"/>
                <a:ext cx="116" cy="116"/>
              </a:xfrm>
              <a:prstGeom prst="ellipse">
                <a:avLst/>
              </a:prstGeom>
              <a:solidFill>
                <a:srgbClr val="B9FFE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Oval 73"/>
              <p:cNvSpPr>
                <a:spLocks noChangeArrowheads="1"/>
              </p:cNvSpPr>
              <p:nvPr/>
            </p:nvSpPr>
            <p:spPr bwMode="auto">
              <a:xfrm>
                <a:off x="3018" y="2613"/>
                <a:ext cx="116" cy="116"/>
              </a:xfrm>
              <a:prstGeom prst="ellipse">
                <a:avLst/>
              </a:prstGeom>
              <a:solidFill>
                <a:srgbClr val="B9FFE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Oval 74"/>
              <p:cNvSpPr>
                <a:spLocks noChangeArrowheads="1"/>
              </p:cNvSpPr>
              <p:nvPr/>
            </p:nvSpPr>
            <p:spPr bwMode="auto">
              <a:xfrm>
                <a:off x="3260" y="2970"/>
                <a:ext cx="116" cy="116"/>
              </a:xfrm>
              <a:prstGeom prst="ellipse">
                <a:avLst/>
              </a:prstGeom>
              <a:solidFill>
                <a:srgbClr val="B9FFE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Rectangle 75"/>
              <p:cNvSpPr>
                <a:spLocks noChangeArrowheads="1"/>
              </p:cNvSpPr>
              <p:nvPr/>
            </p:nvSpPr>
            <p:spPr bwMode="auto">
              <a:xfrm>
                <a:off x="3050" y="2118"/>
                <a:ext cx="288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30" name="Rectangle 76"/>
              <p:cNvSpPr>
                <a:spLocks noChangeArrowheads="1"/>
              </p:cNvSpPr>
              <p:nvPr/>
            </p:nvSpPr>
            <p:spPr bwMode="auto">
              <a:xfrm>
                <a:off x="2834" y="2515"/>
                <a:ext cx="288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31" name="Rectangle 77"/>
              <p:cNvSpPr>
                <a:spLocks noChangeArrowheads="1"/>
              </p:cNvSpPr>
              <p:nvPr/>
            </p:nvSpPr>
            <p:spPr bwMode="auto">
              <a:xfrm>
                <a:off x="3058" y="2859"/>
                <a:ext cx="288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</p:grpSp>
        <p:grpSp>
          <p:nvGrpSpPr>
            <p:cNvPr id="7" name="Group 78"/>
            <p:cNvGrpSpPr>
              <a:grpSpLocks/>
            </p:cNvGrpSpPr>
            <p:nvPr/>
          </p:nvGrpSpPr>
          <p:grpSpPr bwMode="auto">
            <a:xfrm>
              <a:off x="3422" y="2560"/>
              <a:ext cx="800" cy="1037"/>
              <a:chOff x="3882" y="2098"/>
              <a:chExt cx="800" cy="1037"/>
            </a:xfrm>
          </p:grpSpPr>
          <p:sp>
            <p:nvSpPr>
              <p:cNvPr id="16" name="Line 79"/>
              <p:cNvSpPr>
                <a:spLocks noChangeShapeType="1"/>
              </p:cNvSpPr>
              <p:nvPr/>
            </p:nvSpPr>
            <p:spPr bwMode="auto">
              <a:xfrm>
                <a:off x="4160" y="2269"/>
                <a:ext cx="258" cy="41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Line 80"/>
              <p:cNvSpPr>
                <a:spLocks noChangeShapeType="1"/>
              </p:cNvSpPr>
              <p:nvPr/>
            </p:nvSpPr>
            <p:spPr bwMode="auto">
              <a:xfrm flipH="1">
                <a:off x="4092" y="2601"/>
                <a:ext cx="278" cy="40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Oval 81"/>
              <p:cNvSpPr>
                <a:spLocks noChangeArrowheads="1"/>
              </p:cNvSpPr>
              <p:nvPr/>
            </p:nvSpPr>
            <p:spPr bwMode="auto">
              <a:xfrm>
                <a:off x="4092" y="2221"/>
                <a:ext cx="116" cy="116"/>
              </a:xfrm>
              <a:prstGeom prst="ellipse">
                <a:avLst/>
              </a:prstGeom>
              <a:solidFill>
                <a:srgbClr val="B9FFE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Oval 82"/>
              <p:cNvSpPr>
                <a:spLocks noChangeArrowheads="1"/>
              </p:cNvSpPr>
              <p:nvPr/>
            </p:nvSpPr>
            <p:spPr bwMode="auto">
              <a:xfrm>
                <a:off x="4318" y="2579"/>
                <a:ext cx="116" cy="116"/>
              </a:xfrm>
              <a:prstGeom prst="ellipse">
                <a:avLst/>
              </a:prstGeom>
              <a:solidFill>
                <a:srgbClr val="B9FFE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Oval 83"/>
              <p:cNvSpPr>
                <a:spLocks noChangeArrowheads="1"/>
              </p:cNvSpPr>
              <p:nvPr/>
            </p:nvSpPr>
            <p:spPr bwMode="auto">
              <a:xfrm>
                <a:off x="4044" y="2942"/>
                <a:ext cx="116" cy="116"/>
              </a:xfrm>
              <a:prstGeom prst="ellipse">
                <a:avLst/>
              </a:prstGeom>
              <a:solidFill>
                <a:srgbClr val="B9FFE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Rectangle 84"/>
              <p:cNvSpPr>
                <a:spLocks noChangeArrowheads="1"/>
              </p:cNvSpPr>
              <p:nvPr/>
            </p:nvSpPr>
            <p:spPr bwMode="auto">
              <a:xfrm>
                <a:off x="3882" y="2098"/>
                <a:ext cx="288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22" name="Rectangle 85"/>
              <p:cNvSpPr>
                <a:spLocks noChangeArrowheads="1"/>
              </p:cNvSpPr>
              <p:nvPr/>
            </p:nvSpPr>
            <p:spPr bwMode="auto">
              <a:xfrm>
                <a:off x="4394" y="2452"/>
                <a:ext cx="288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23" name="Rectangle 86"/>
              <p:cNvSpPr>
                <a:spLocks noChangeArrowheads="1"/>
              </p:cNvSpPr>
              <p:nvPr/>
            </p:nvSpPr>
            <p:spPr bwMode="auto">
              <a:xfrm>
                <a:off x="4114" y="2830"/>
                <a:ext cx="288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</p:grpSp>
        <p:grpSp>
          <p:nvGrpSpPr>
            <p:cNvPr id="8" name="Group 87"/>
            <p:cNvGrpSpPr>
              <a:grpSpLocks/>
            </p:cNvGrpSpPr>
            <p:nvPr/>
          </p:nvGrpSpPr>
          <p:grpSpPr bwMode="auto">
            <a:xfrm>
              <a:off x="4472" y="2560"/>
              <a:ext cx="1000" cy="998"/>
              <a:chOff x="4520" y="2161"/>
              <a:chExt cx="1000" cy="998"/>
            </a:xfrm>
          </p:grpSpPr>
          <p:sp>
            <p:nvSpPr>
              <p:cNvPr id="9" name="Line 88"/>
              <p:cNvSpPr>
                <a:spLocks noChangeShapeType="1"/>
              </p:cNvSpPr>
              <p:nvPr/>
            </p:nvSpPr>
            <p:spPr bwMode="auto">
              <a:xfrm>
                <a:off x="4782" y="2332"/>
                <a:ext cx="480" cy="7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Oval 89"/>
              <p:cNvSpPr>
                <a:spLocks noChangeArrowheads="1"/>
              </p:cNvSpPr>
              <p:nvPr/>
            </p:nvSpPr>
            <p:spPr bwMode="auto">
              <a:xfrm>
                <a:off x="4730" y="2284"/>
                <a:ext cx="116" cy="116"/>
              </a:xfrm>
              <a:prstGeom prst="ellipse">
                <a:avLst/>
              </a:prstGeom>
              <a:solidFill>
                <a:srgbClr val="B9FFE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Oval 90"/>
              <p:cNvSpPr>
                <a:spLocks noChangeArrowheads="1"/>
              </p:cNvSpPr>
              <p:nvPr/>
            </p:nvSpPr>
            <p:spPr bwMode="auto">
              <a:xfrm>
                <a:off x="4956" y="2642"/>
                <a:ext cx="116" cy="116"/>
              </a:xfrm>
              <a:prstGeom prst="ellipse">
                <a:avLst/>
              </a:prstGeom>
              <a:solidFill>
                <a:srgbClr val="B9FFE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Oval 91"/>
              <p:cNvSpPr>
                <a:spLocks noChangeArrowheads="1"/>
              </p:cNvSpPr>
              <p:nvPr/>
            </p:nvSpPr>
            <p:spPr bwMode="auto">
              <a:xfrm>
                <a:off x="5170" y="2975"/>
                <a:ext cx="116" cy="116"/>
              </a:xfrm>
              <a:prstGeom prst="ellipse">
                <a:avLst/>
              </a:prstGeom>
              <a:solidFill>
                <a:srgbClr val="B9FFE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Rectangle 92"/>
              <p:cNvSpPr>
                <a:spLocks noChangeArrowheads="1"/>
              </p:cNvSpPr>
              <p:nvPr/>
            </p:nvSpPr>
            <p:spPr bwMode="auto">
              <a:xfrm>
                <a:off x="4520" y="2161"/>
                <a:ext cx="288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14" name="Rectangle 93"/>
              <p:cNvSpPr>
                <a:spLocks noChangeArrowheads="1"/>
              </p:cNvSpPr>
              <p:nvPr/>
            </p:nvSpPr>
            <p:spPr bwMode="auto">
              <a:xfrm>
                <a:off x="5032" y="2515"/>
                <a:ext cx="288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15" name="Rectangle 94"/>
              <p:cNvSpPr>
                <a:spLocks noChangeArrowheads="1"/>
              </p:cNvSpPr>
              <p:nvPr/>
            </p:nvSpPr>
            <p:spPr bwMode="auto">
              <a:xfrm>
                <a:off x="5232" y="2854"/>
                <a:ext cx="288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044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4420" y="2780928"/>
            <a:ext cx="8516938" cy="946150"/>
            <a:chOff x="181" y="1650"/>
            <a:chExt cx="5365" cy="596"/>
          </a:xfrm>
        </p:grpSpPr>
        <p:sp>
          <p:nvSpPr>
            <p:cNvPr id="3" name="Text Box 5" descr="水滴"/>
            <p:cNvSpPr txBox="1">
              <a:spLocks noChangeArrowheads="1"/>
            </p:cNvSpPr>
            <p:nvPr/>
          </p:nvSpPr>
          <p:spPr bwMode="auto">
            <a:xfrm>
              <a:off x="698" y="1650"/>
              <a:ext cx="484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charset="-122"/>
                  <a:ea typeface="宋体" charset="-122"/>
                </a:rPr>
                <a:t>若已知一棵二叉树的先序序列和中序序列，能否唯一确定这棵二叉树呢？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4" name="Object 6"/>
            <p:cNvGraphicFramePr>
              <a:graphicFrameLocks noChangeAspect="1"/>
            </p:cNvGraphicFramePr>
            <p:nvPr/>
          </p:nvGraphicFramePr>
          <p:xfrm>
            <a:off x="181" y="1748"/>
            <a:ext cx="384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08" name="Clip" r:id="rId4" imgW="861120" imgH="844560" progId="MS_ClipArt_Gallery.5">
                    <p:embed/>
                  </p:oleObj>
                </mc:Choice>
                <mc:Fallback>
                  <p:oleObj name="Clip" r:id="rId4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" y="1748"/>
                          <a:ext cx="384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TextBox 6"/>
          <p:cNvSpPr txBox="1"/>
          <p:nvPr/>
        </p:nvSpPr>
        <p:spPr>
          <a:xfrm>
            <a:off x="539552" y="836712"/>
            <a:ext cx="7037504" cy="10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可见，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仅用先序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序列或中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序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序列或后序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序列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，不能构造唯一的二叉树</a:t>
            </a:r>
          </a:p>
        </p:txBody>
      </p:sp>
    </p:spTree>
    <p:extLst>
      <p:ext uri="{BB962C8B-B14F-4D97-AF65-F5344CB8AC3E}">
        <p14:creationId xmlns:p14="http://schemas.microsoft.com/office/powerpoint/2010/main" val="140583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3369" y="1354335"/>
            <a:ext cx="8421687" cy="2085975"/>
            <a:chOff x="151" y="1128"/>
            <a:chExt cx="5305" cy="131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06" y="1396"/>
              <a:ext cx="5150" cy="1046"/>
              <a:chOff x="322" y="2560"/>
              <a:chExt cx="5150" cy="1046"/>
            </a:xfrm>
          </p:grpSpPr>
          <p:grpSp>
            <p:nvGrpSpPr>
              <p:cNvPr id="5" name="Group 6"/>
              <p:cNvGrpSpPr>
                <a:grpSpLocks/>
              </p:cNvGrpSpPr>
              <p:nvPr/>
            </p:nvGrpSpPr>
            <p:grpSpPr bwMode="auto">
              <a:xfrm>
                <a:off x="322" y="2768"/>
                <a:ext cx="1028" cy="702"/>
                <a:chOff x="656" y="2104"/>
                <a:chExt cx="1028" cy="702"/>
              </a:xfrm>
            </p:grpSpPr>
            <p:sp>
              <p:nvSpPr>
                <p:cNvPr id="40" name="Line 7"/>
                <p:cNvSpPr>
                  <a:spLocks noChangeShapeType="1"/>
                </p:cNvSpPr>
                <p:nvPr/>
              </p:nvSpPr>
              <p:spPr bwMode="auto">
                <a:xfrm>
                  <a:off x="1142" y="2277"/>
                  <a:ext cx="258" cy="41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1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884" y="2269"/>
                  <a:ext cx="266" cy="43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2" name="Oval 9"/>
                <p:cNvSpPr>
                  <a:spLocks noChangeArrowheads="1"/>
                </p:cNvSpPr>
                <p:nvPr/>
              </p:nvSpPr>
              <p:spPr bwMode="auto">
                <a:xfrm>
                  <a:off x="1082" y="2227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" name="Oval 10"/>
                <p:cNvSpPr>
                  <a:spLocks noChangeArrowheads="1"/>
                </p:cNvSpPr>
                <p:nvPr/>
              </p:nvSpPr>
              <p:spPr bwMode="auto">
                <a:xfrm>
                  <a:off x="840" y="2599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" name="Oval 11"/>
                <p:cNvSpPr>
                  <a:spLocks noChangeArrowheads="1"/>
                </p:cNvSpPr>
                <p:nvPr/>
              </p:nvSpPr>
              <p:spPr bwMode="auto">
                <a:xfrm>
                  <a:off x="1312" y="2607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5" name="Rectangle 12"/>
                <p:cNvSpPr>
                  <a:spLocks noChangeArrowheads="1"/>
                </p:cNvSpPr>
                <p:nvPr/>
              </p:nvSpPr>
              <p:spPr bwMode="auto">
                <a:xfrm>
                  <a:off x="872" y="2104"/>
                  <a:ext cx="288" cy="3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A</a:t>
                  </a:r>
                </a:p>
              </p:txBody>
            </p:sp>
            <p:sp>
              <p:nvSpPr>
                <p:cNvPr id="46" name="Rectangle 13"/>
                <p:cNvSpPr>
                  <a:spLocks noChangeArrowheads="1"/>
                </p:cNvSpPr>
                <p:nvPr/>
              </p:nvSpPr>
              <p:spPr bwMode="auto">
                <a:xfrm>
                  <a:off x="656" y="2501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B</a:t>
                  </a:r>
                </a:p>
              </p:txBody>
            </p:sp>
            <p:sp>
              <p:nvSpPr>
                <p:cNvPr id="47" name="Rectangle 14"/>
                <p:cNvSpPr>
                  <a:spLocks noChangeArrowheads="1"/>
                </p:cNvSpPr>
                <p:nvPr/>
              </p:nvSpPr>
              <p:spPr bwMode="auto">
                <a:xfrm>
                  <a:off x="1396" y="2492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C</a:t>
                  </a:r>
                </a:p>
              </p:txBody>
            </p:sp>
          </p:grpSp>
          <p:grpSp>
            <p:nvGrpSpPr>
              <p:cNvPr id="6" name="Group 15"/>
              <p:cNvGrpSpPr>
                <a:grpSpLocks/>
              </p:cNvGrpSpPr>
              <p:nvPr/>
            </p:nvGrpSpPr>
            <p:grpSpPr bwMode="auto">
              <a:xfrm>
                <a:off x="1599" y="2560"/>
                <a:ext cx="782" cy="1006"/>
                <a:chOff x="1540" y="2200"/>
                <a:chExt cx="782" cy="1006"/>
              </a:xfrm>
            </p:grpSpPr>
            <p:sp>
              <p:nvSpPr>
                <p:cNvPr id="33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1780" y="2365"/>
                  <a:ext cx="494" cy="72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" name="Oval 17"/>
                <p:cNvSpPr>
                  <a:spLocks noChangeArrowheads="1"/>
                </p:cNvSpPr>
                <p:nvPr/>
              </p:nvSpPr>
              <p:spPr bwMode="auto">
                <a:xfrm>
                  <a:off x="2206" y="2323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" name="Oval 18"/>
                <p:cNvSpPr>
                  <a:spLocks noChangeArrowheads="1"/>
                </p:cNvSpPr>
                <p:nvPr/>
              </p:nvSpPr>
              <p:spPr bwMode="auto">
                <a:xfrm>
                  <a:off x="1964" y="2695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6" name="Oval 19"/>
                <p:cNvSpPr>
                  <a:spLocks noChangeArrowheads="1"/>
                </p:cNvSpPr>
                <p:nvPr/>
              </p:nvSpPr>
              <p:spPr bwMode="auto">
                <a:xfrm>
                  <a:off x="1722" y="3036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7" name="Rectangle 20"/>
                <p:cNvSpPr>
                  <a:spLocks noChangeArrowheads="1"/>
                </p:cNvSpPr>
                <p:nvPr/>
              </p:nvSpPr>
              <p:spPr bwMode="auto">
                <a:xfrm>
                  <a:off x="1996" y="2200"/>
                  <a:ext cx="288" cy="3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A</a:t>
                  </a:r>
                </a:p>
              </p:txBody>
            </p:sp>
            <p:sp>
              <p:nvSpPr>
                <p:cNvPr id="38" name="Rectangle 21"/>
                <p:cNvSpPr>
                  <a:spLocks noChangeArrowheads="1"/>
                </p:cNvSpPr>
                <p:nvPr/>
              </p:nvSpPr>
              <p:spPr bwMode="auto">
                <a:xfrm>
                  <a:off x="1780" y="2597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B</a:t>
                  </a:r>
                </a:p>
              </p:txBody>
            </p:sp>
            <p:sp>
              <p:nvSpPr>
                <p:cNvPr id="39" name="Rectangle 22"/>
                <p:cNvSpPr>
                  <a:spLocks noChangeArrowheads="1"/>
                </p:cNvSpPr>
                <p:nvPr/>
              </p:nvSpPr>
              <p:spPr bwMode="auto">
                <a:xfrm>
                  <a:off x="1540" y="2901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C</a:t>
                  </a:r>
                </a:p>
              </p:txBody>
            </p:sp>
          </p:grpSp>
          <p:grpSp>
            <p:nvGrpSpPr>
              <p:cNvPr id="7" name="Group 23"/>
              <p:cNvGrpSpPr>
                <a:grpSpLocks/>
              </p:cNvGrpSpPr>
              <p:nvPr/>
            </p:nvGrpSpPr>
            <p:grpSpPr bwMode="auto">
              <a:xfrm>
                <a:off x="2631" y="2560"/>
                <a:ext cx="542" cy="1046"/>
                <a:chOff x="2834" y="2118"/>
                <a:chExt cx="542" cy="1046"/>
              </a:xfrm>
            </p:grpSpPr>
            <p:sp>
              <p:nvSpPr>
                <p:cNvPr id="25" name="Line 24"/>
                <p:cNvSpPr>
                  <a:spLocks noChangeShapeType="1"/>
                </p:cNvSpPr>
                <p:nvPr/>
              </p:nvSpPr>
              <p:spPr bwMode="auto">
                <a:xfrm>
                  <a:off x="3070" y="2652"/>
                  <a:ext cx="258" cy="41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3050" y="2283"/>
                  <a:ext cx="278" cy="40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" name="Oval 26"/>
                <p:cNvSpPr>
                  <a:spLocks noChangeArrowheads="1"/>
                </p:cNvSpPr>
                <p:nvPr/>
              </p:nvSpPr>
              <p:spPr bwMode="auto">
                <a:xfrm>
                  <a:off x="3260" y="2241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" name="Oval 27"/>
                <p:cNvSpPr>
                  <a:spLocks noChangeArrowheads="1"/>
                </p:cNvSpPr>
                <p:nvPr/>
              </p:nvSpPr>
              <p:spPr bwMode="auto">
                <a:xfrm>
                  <a:off x="3018" y="2613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" name="Oval 28"/>
                <p:cNvSpPr>
                  <a:spLocks noChangeArrowheads="1"/>
                </p:cNvSpPr>
                <p:nvPr/>
              </p:nvSpPr>
              <p:spPr bwMode="auto">
                <a:xfrm>
                  <a:off x="3260" y="2970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0" name="Rectangle 29"/>
                <p:cNvSpPr>
                  <a:spLocks noChangeArrowheads="1"/>
                </p:cNvSpPr>
                <p:nvPr/>
              </p:nvSpPr>
              <p:spPr bwMode="auto">
                <a:xfrm>
                  <a:off x="3050" y="2118"/>
                  <a:ext cx="288" cy="3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A</a:t>
                  </a:r>
                </a:p>
              </p:txBody>
            </p:sp>
            <p:sp>
              <p:nvSpPr>
                <p:cNvPr id="31" name="Rectangle 30"/>
                <p:cNvSpPr>
                  <a:spLocks noChangeArrowheads="1"/>
                </p:cNvSpPr>
                <p:nvPr/>
              </p:nvSpPr>
              <p:spPr bwMode="auto">
                <a:xfrm>
                  <a:off x="2834" y="2515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B</a:t>
                  </a:r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3058" y="2859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C</a:t>
                  </a:r>
                </a:p>
              </p:txBody>
            </p:sp>
          </p:grpSp>
          <p:grpSp>
            <p:nvGrpSpPr>
              <p:cNvPr id="8" name="Group 32"/>
              <p:cNvGrpSpPr>
                <a:grpSpLocks/>
              </p:cNvGrpSpPr>
              <p:nvPr/>
            </p:nvGrpSpPr>
            <p:grpSpPr bwMode="auto">
              <a:xfrm>
                <a:off x="3422" y="2560"/>
                <a:ext cx="800" cy="1037"/>
                <a:chOff x="3882" y="2098"/>
                <a:chExt cx="800" cy="1037"/>
              </a:xfrm>
            </p:grpSpPr>
            <p:sp>
              <p:nvSpPr>
                <p:cNvPr id="17" name="Line 33"/>
                <p:cNvSpPr>
                  <a:spLocks noChangeShapeType="1"/>
                </p:cNvSpPr>
                <p:nvPr/>
              </p:nvSpPr>
              <p:spPr bwMode="auto">
                <a:xfrm>
                  <a:off x="4160" y="2269"/>
                  <a:ext cx="258" cy="41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4092" y="2601"/>
                  <a:ext cx="278" cy="40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" name="Oval 35"/>
                <p:cNvSpPr>
                  <a:spLocks noChangeArrowheads="1"/>
                </p:cNvSpPr>
                <p:nvPr/>
              </p:nvSpPr>
              <p:spPr bwMode="auto">
                <a:xfrm>
                  <a:off x="4092" y="2221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" name="Oval 36"/>
                <p:cNvSpPr>
                  <a:spLocks noChangeArrowheads="1"/>
                </p:cNvSpPr>
                <p:nvPr/>
              </p:nvSpPr>
              <p:spPr bwMode="auto">
                <a:xfrm>
                  <a:off x="4318" y="2579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" name="Oval 37"/>
                <p:cNvSpPr>
                  <a:spLocks noChangeArrowheads="1"/>
                </p:cNvSpPr>
                <p:nvPr/>
              </p:nvSpPr>
              <p:spPr bwMode="auto">
                <a:xfrm>
                  <a:off x="4044" y="2942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" name="Rectangle 38"/>
                <p:cNvSpPr>
                  <a:spLocks noChangeArrowheads="1"/>
                </p:cNvSpPr>
                <p:nvPr/>
              </p:nvSpPr>
              <p:spPr bwMode="auto">
                <a:xfrm>
                  <a:off x="3882" y="2098"/>
                  <a:ext cx="288" cy="3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A</a:t>
                  </a:r>
                </a:p>
              </p:txBody>
            </p:sp>
            <p:sp>
              <p:nvSpPr>
                <p:cNvPr id="23" name="Rectangle 39"/>
                <p:cNvSpPr>
                  <a:spLocks noChangeArrowheads="1"/>
                </p:cNvSpPr>
                <p:nvPr/>
              </p:nvSpPr>
              <p:spPr bwMode="auto">
                <a:xfrm>
                  <a:off x="4394" y="2452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B</a:t>
                  </a:r>
                </a:p>
              </p:txBody>
            </p:sp>
            <p:sp>
              <p:nvSpPr>
                <p:cNvPr id="24" name="Rectangle 40"/>
                <p:cNvSpPr>
                  <a:spLocks noChangeArrowheads="1"/>
                </p:cNvSpPr>
                <p:nvPr/>
              </p:nvSpPr>
              <p:spPr bwMode="auto">
                <a:xfrm>
                  <a:off x="4114" y="2830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C</a:t>
                  </a:r>
                </a:p>
              </p:txBody>
            </p:sp>
          </p:grpSp>
          <p:grpSp>
            <p:nvGrpSpPr>
              <p:cNvPr id="9" name="Group 41"/>
              <p:cNvGrpSpPr>
                <a:grpSpLocks/>
              </p:cNvGrpSpPr>
              <p:nvPr/>
            </p:nvGrpSpPr>
            <p:grpSpPr bwMode="auto">
              <a:xfrm>
                <a:off x="4472" y="2560"/>
                <a:ext cx="1000" cy="998"/>
                <a:chOff x="4520" y="2161"/>
                <a:chExt cx="1000" cy="998"/>
              </a:xfrm>
            </p:grpSpPr>
            <p:sp>
              <p:nvSpPr>
                <p:cNvPr id="10" name="Line 42"/>
                <p:cNvSpPr>
                  <a:spLocks noChangeShapeType="1"/>
                </p:cNvSpPr>
                <p:nvPr/>
              </p:nvSpPr>
              <p:spPr bwMode="auto">
                <a:xfrm>
                  <a:off x="4782" y="2332"/>
                  <a:ext cx="480" cy="7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" name="Oval 43"/>
                <p:cNvSpPr>
                  <a:spLocks noChangeArrowheads="1"/>
                </p:cNvSpPr>
                <p:nvPr/>
              </p:nvSpPr>
              <p:spPr bwMode="auto">
                <a:xfrm>
                  <a:off x="4730" y="2284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" name="Oval 44"/>
                <p:cNvSpPr>
                  <a:spLocks noChangeArrowheads="1"/>
                </p:cNvSpPr>
                <p:nvPr/>
              </p:nvSpPr>
              <p:spPr bwMode="auto">
                <a:xfrm>
                  <a:off x="4956" y="2642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" name="Oval 45"/>
                <p:cNvSpPr>
                  <a:spLocks noChangeArrowheads="1"/>
                </p:cNvSpPr>
                <p:nvPr/>
              </p:nvSpPr>
              <p:spPr bwMode="auto">
                <a:xfrm>
                  <a:off x="5170" y="2975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" name="Rectangle 46"/>
                <p:cNvSpPr>
                  <a:spLocks noChangeArrowheads="1"/>
                </p:cNvSpPr>
                <p:nvPr/>
              </p:nvSpPr>
              <p:spPr bwMode="auto">
                <a:xfrm>
                  <a:off x="4520" y="2161"/>
                  <a:ext cx="288" cy="3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A</a:t>
                  </a:r>
                </a:p>
              </p:txBody>
            </p:sp>
            <p:sp>
              <p:nvSpPr>
                <p:cNvPr id="15" name="Rectangle 47"/>
                <p:cNvSpPr>
                  <a:spLocks noChangeArrowheads="1"/>
                </p:cNvSpPr>
                <p:nvPr/>
              </p:nvSpPr>
              <p:spPr bwMode="auto">
                <a:xfrm>
                  <a:off x="5032" y="2515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B</a:t>
                  </a:r>
                </a:p>
              </p:txBody>
            </p:sp>
            <p:sp>
              <p:nvSpPr>
                <p:cNvPr id="16" name="Rectangle 48"/>
                <p:cNvSpPr>
                  <a:spLocks noChangeArrowheads="1"/>
                </p:cNvSpPr>
                <p:nvPr/>
              </p:nvSpPr>
              <p:spPr bwMode="auto">
                <a:xfrm>
                  <a:off x="5232" y="2854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C</a:t>
                  </a:r>
                </a:p>
              </p:txBody>
            </p:sp>
          </p:grpSp>
        </p:grpSp>
        <p:sp>
          <p:nvSpPr>
            <p:cNvPr id="4" name="Rectangle 49"/>
            <p:cNvSpPr>
              <a:spLocks noChangeArrowheads="1"/>
            </p:cNvSpPr>
            <p:nvPr/>
          </p:nvSpPr>
          <p:spPr bwMode="auto">
            <a:xfrm>
              <a:off x="151" y="1128"/>
              <a:ext cx="2009" cy="360"/>
            </a:xfrm>
            <a:prstGeom prst="rect">
              <a:avLst/>
            </a:prstGeom>
            <a:solidFill>
              <a:srgbClr val="E9F1C7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先序序列：</a:t>
              </a: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ABC</a:t>
              </a:r>
            </a:p>
          </p:txBody>
        </p:sp>
      </p:grpSp>
      <p:grpSp>
        <p:nvGrpSpPr>
          <p:cNvPr id="48" name="Group 50"/>
          <p:cNvGrpSpPr>
            <a:grpSpLocks/>
          </p:cNvGrpSpPr>
          <p:nvPr/>
        </p:nvGrpSpPr>
        <p:grpSpPr bwMode="auto">
          <a:xfrm>
            <a:off x="283369" y="3433960"/>
            <a:ext cx="8447087" cy="2222500"/>
            <a:chOff x="151" y="2608"/>
            <a:chExt cx="5321" cy="1400"/>
          </a:xfrm>
        </p:grpSpPr>
        <p:grpSp>
          <p:nvGrpSpPr>
            <p:cNvPr id="49" name="Group 51"/>
            <p:cNvGrpSpPr>
              <a:grpSpLocks/>
            </p:cNvGrpSpPr>
            <p:nvPr/>
          </p:nvGrpSpPr>
          <p:grpSpPr bwMode="auto">
            <a:xfrm>
              <a:off x="322" y="2608"/>
              <a:ext cx="5150" cy="1046"/>
              <a:chOff x="322" y="2560"/>
              <a:chExt cx="5150" cy="1046"/>
            </a:xfrm>
          </p:grpSpPr>
          <p:grpSp>
            <p:nvGrpSpPr>
              <p:cNvPr id="51" name="Group 52"/>
              <p:cNvGrpSpPr>
                <a:grpSpLocks/>
              </p:cNvGrpSpPr>
              <p:nvPr/>
            </p:nvGrpSpPr>
            <p:grpSpPr bwMode="auto">
              <a:xfrm>
                <a:off x="322" y="2768"/>
                <a:ext cx="1028" cy="702"/>
                <a:chOff x="322" y="2768"/>
                <a:chExt cx="1028" cy="702"/>
              </a:xfrm>
            </p:grpSpPr>
            <p:sp>
              <p:nvSpPr>
                <p:cNvPr id="86" name="Line 53"/>
                <p:cNvSpPr>
                  <a:spLocks noChangeShapeType="1"/>
                </p:cNvSpPr>
                <p:nvPr/>
              </p:nvSpPr>
              <p:spPr bwMode="auto">
                <a:xfrm>
                  <a:off x="808" y="2941"/>
                  <a:ext cx="258" cy="41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7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550" y="2933"/>
                  <a:ext cx="266" cy="43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8" name="Oval 55"/>
                <p:cNvSpPr>
                  <a:spLocks noChangeArrowheads="1"/>
                </p:cNvSpPr>
                <p:nvPr/>
              </p:nvSpPr>
              <p:spPr bwMode="auto">
                <a:xfrm>
                  <a:off x="748" y="2891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9" name="Oval 56"/>
                <p:cNvSpPr>
                  <a:spLocks noChangeArrowheads="1"/>
                </p:cNvSpPr>
                <p:nvPr/>
              </p:nvSpPr>
              <p:spPr bwMode="auto">
                <a:xfrm>
                  <a:off x="506" y="3263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0" name="Oval 57"/>
                <p:cNvSpPr>
                  <a:spLocks noChangeArrowheads="1"/>
                </p:cNvSpPr>
                <p:nvPr/>
              </p:nvSpPr>
              <p:spPr bwMode="auto">
                <a:xfrm>
                  <a:off x="978" y="3271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1" name="Rectangle 58"/>
                <p:cNvSpPr>
                  <a:spLocks noChangeArrowheads="1"/>
                </p:cNvSpPr>
                <p:nvPr/>
              </p:nvSpPr>
              <p:spPr bwMode="auto">
                <a:xfrm>
                  <a:off x="538" y="2768"/>
                  <a:ext cx="288" cy="3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C</a:t>
                  </a:r>
                </a:p>
              </p:txBody>
            </p:sp>
            <p:sp>
              <p:nvSpPr>
                <p:cNvPr id="92" name="Rectangle 59"/>
                <p:cNvSpPr>
                  <a:spLocks noChangeArrowheads="1"/>
                </p:cNvSpPr>
                <p:nvPr/>
              </p:nvSpPr>
              <p:spPr bwMode="auto">
                <a:xfrm>
                  <a:off x="322" y="3165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A</a:t>
                  </a:r>
                </a:p>
              </p:txBody>
            </p:sp>
            <p:sp>
              <p:nvSpPr>
                <p:cNvPr id="93" name="Rectangle 60"/>
                <p:cNvSpPr>
                  <a:spLocks noChangeArrowheads="1"/>
                </p:cNvSpPr>
                <p:nvPr/>
              </p:nvSpPr>
              <p:spPr bwMode="auto">
                <a:xfrm>
                  <a:off x="1062" y="3156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B</a:t>
                  </a:r>
                </a:p>
              </p:txBody>
            </p:sp>
          </p:grpSp>
          <p:grpSp>
            <p:nvGrpSpPr>
              <p:cNvPr id="52" name="Group 61"/>
              <p:cNvGrpSpPr>
                <a:grpSpLocks/>
              </p:cNvGrpSpPr>
              <p:nvPr/>
            </p:nvGrpSpPr>
            <p:grpSpPr bwMode="auto">
              <a:xfrm>
                <a:off x="1599" y="2560"/>
                <a:ext cx="782" cy="1006"/>
                <a:chOff x="1540" y="2200"/>
                <a:chExt cx="782" cy="1006"/>
              </a:xfrm>
            </p:grpSpPr>
            <p:sp>
              <p:nvSpPr>
                <p:cNvPr id="79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1780" y="2365"/>
                  <a:ext cx="494" cy="72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0" name="Oval 63"/>
                <p:cNvSpPr>
                  <a:spLocks noChangeArrowheads="1"/>
                </p:cNvSpPr>
                <p:nvPr/>
              </p:nvSpPr>
              <p:spPr bwMode="auto">
                <a:xfrm>
                  <a:off x="2206" y="2323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1" name="Oval 64"/>
                <p:cNvSpPr>
                  <a:spLocks noChangeArrowheads="1"/>
                </p:cNvSpPr>
                <p:nvPr/>
              </p:nvSpPr>
              <p:spPr bwMode="auto">
                <a:xfrm>
                  <a:off x="1964" y="2695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2" name="Oval 65"/>
                <p:cNvSpPr>
                  <a:spLocks noChangeArrowheads="1"/>
                </p:cNvSpPr>
                <p:nvPr/>
              </p:nvSpPr>
              <p:spPr bwMode="auto">
                <a:xfrm>
                  <a:off x="1722" y="3036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3" name="Rectangle 66"/>
                <p:cNvSpPr>
                  <a:spLocks noChangeArrowheads="1"/>
                </p:cNvSpPr>
                <p:nvPr/>
              </p:nvSpPr>
              <p:spPr bwMode="auto">
                <a:xfrm>
                  <a:off x="1996" y="2200"/>
                  <a:ext cx="288" cy="3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B</a:t>
                  </a:r>
                </a:p>
              </p:txBody>
            </p:sp>
            <p:sp>
              <p:nvSpPr>
                <p:cNvPr id="84" name="Rectangle 67"/>
                <p:cNvSpPr>
                  <a:spLocks noChangeArrowheads="1"/>
                </p:cNvSpPr>
                <p:nvPr/>
              </p:nvSpPr>
              <p:spPr bwMode="auto">
                <a:xfrm>
                  <a:off x="1780" y="2597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C</a:t>
                  </a:r>
                </a:p>
              </p:txBody>
            </p:sp>
            <p:sp>
              <p:nvSpPr>
                <p:cNvPr id="85" name="Rectangle 68"/>
                <p:cNvSpPr>
                  <a:spLocks noChangeArrowheads="1"/>
                </p:cNvSpPr>
                <p:nvPr/>
              </p:nvSpPr>
              <p:spPr bwMode="auto">
                <a:xfrm>
                  <a:off x="1540" y="2901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A</a:t>
                  </a:r>
                </a:p>
              </p:txBody>
            </p:sp>
          </p:grpSp>
          <p:grpSp>
            <p:nvGrpSpPr>
              <p:cNvPr id="53" name="Group 69"/>
              <p:cNvGrpSpPr>
                <a:grpSpLocks/>
              </p:cNvGrpSpPr>
              <p:nvPr/>
            </p:nvGrpSpPr>
            <p:grpSpPr bwMode="auto">
              <a:xfrm>
                <a:off x="2631" y="2560"/>
                <a:ext cx="542" cy="1046"/>
                <a:chOff x="2834" y="2118"/>
                <a:chExt cx="542" cy="1046"/>
              </a:xfrm>
            </p:grpSpPr>
            <p:sp>
              <p:nvSpPr>
                <p:cNvPr id="71" name="Line 70"/>
                <p:cNvSpPr>
                  <a:spLocks noChangeShapeType="1"/>
                </p:cNvSpPr>
                <p:nvPr/>
              </p:nvSpPr>
              <p:spPr bwMode="auto">
                <a:xfrm>
                  <a:off x="3070" y="2652"/>
                  <a:ext cx="258" cy="41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2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3050" y="2283"/>
                  <a:ext cx="278" cy="40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3" name="Oval 72"/>
                <p:cNvSpPr>
                  <a:spLocks noChangeArrowheads="1"/>
                </p:cNvSpPr>
                <p:nvPr/>
              </p:nvSpPr>
              <p:spPr bwMode="auto">
                <a:xfrm>
                  <a:off x="3260" y="2241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4" name="Oval 73"/>
                <p:cNvSpPr>
                  <a:spLocks noChangeArrowheads="1"/>
                </p:cNvSpPr>
                <p:nvPr/>
              </p:nvSpPr>
              <p:spPr bwMode="auto">
                <a:xfrm>
                  <a:off x="3018" y="2613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5" name="Oval 74"/>
                <p:cNvSpPr>
                  <a:spLocks noChangeArrowheads="1"/>
                </p:cNvSpPr>
                <p:nvPr/>
              </p:nvSpPr>
              <p:spPr bwMode="auto">
                <a:xfrm>
                  <a:off x="3260" y="2970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6" name="Rectangle 75"/>
                <p:cNvSpPr>
                  <a:spLocks noChangeArrowheads="1"/>
                </p:cNvSpPr>
                <p:nvPr/>
              </p:nvSpPr>
              <p:spPr bwMode="auto">
                <a:xfrm>
                  <a:off x="3050" y="2118"/>
                  <a:ext cx="288" cy="3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B</a:t>
                  </a:r>
                </a:p>
              </p:txBody>
            </p:sp>
            <p:sp>
              <p:nvSpPr>
                <p:cNvPr id="77" name="Rectangle 76"/>
                <p:cNvSpPr>
                  <a:spLocks noChangeArrowheads="1"/>
                </p:cNvSpPr>
                <p:nvPr/>
              </p:nvSpPr>
              <p:spPr bwMode="auto">
                <a:xfrm>
                  <a:off x="2834" y="2515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A</a:t>
                  </a:r>
                </a:p>
              </p:txBody>
            </p:sp>
            <p:sp>
              <p:nvSpPr>
                <p:cNvPr id="78" name="Rectangle 77"/>
                <p:cNvSpPr>
                  <a:spLocks noChangeArrowheads="1"/>
                </p:cNvSpPr>
                <p:nvPr/>
              </p:nvSpPr>
              <p:spPr bwMode="auto">
                <a:xfrm>
                  <a:off x="3058" y="2859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C</a:t>
                  </a:r>
                </a:p>
              </p:txBody>
            </p:sp>
          </p:grpSp>
          <p:grpSp>
            <p:nvGrpSpPr>
              <p:cNvPr id="54" name="Group 78"/>
              <p:cNvGrpSpPr>
                <a:grpSpLocks/>
              </p:cNvGrpSpPr>
              <p:nvPr/>
            </p:nvGrpSpPr>
            <p:grpSpPr bwMode="auto">
              <a:xfrm>
                <a:off x="3422" y="2560"/>
                <a:ext cx="800" cy="1037"/>
                <a:chOff x="3882" y="2098"/>
                <a:chExt cx="800" cy="1037"/>
              </a:xfrm>
            </p:grpSpPr>
            <p:sp>
              <p:nvSpPr>
                <p:cNvPr id="63" name="Line 79"/>
                <p:cNvSpPr>
                  <a:spLocks noChangeShapeType="1"/>
                </p:cNvSpPr>
                <p:nvPr/>
              </p:nvSpPr>
              <p:spPr bwMode="auto">
                <a:xfrm>
                  <a:off x="4160" y="2269"/>
                  <a:ext cx="258" cy="41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4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4092" y="2601"/>
                  <a:ext cx="278" cy="40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5" name="Oval 81"/>
                <p:cNvSpPr>
                  <a:spLocks noChangeArrowheads="1"/>
                </p:cNvSpPr>
                <p:nvPr/>
              </p:nvSpPr>
              <p:spPr bwMode="auto">
                <a:xfrm>
                  <a:off x="4092" y="2221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6" name="Oval 82"/>
                <p:cNvSpPr>
                  <a:spLocks noChangeArrowheads="1"/>
                </p:cNvSpPr>
                <p:nvPr/>
              </p:nvSpPr>
              <p:spPr bwMode="auto">
                <a:xfrm>
                  <a:off x="4318" y="2579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7" name="Oval 83"/>
                <p:cNvSpPr>
                  <a:spLocks noChangeArrowheads="1"/>
                </p:cNvSpPr>
                <p:nvPr/>
              </p:nvSpPr>
              <p:spPr bwMode="auto">
                <a:xfrm>
                  <a:off x="4044" y="2942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8" name="Rectangle 84"/>
                <p:cNvSpPr>
                  <a:spLocks noChangeArrowheads="1"/>
                </p:cNvSpPr>
                <p:nvPr/>
              </p:nvSpPr>
              <p:spPr bwMode="auto">
                <a:xfrm>
                  <a:off x="3882" y="2098"/>
                  <a:ext cx="288" cy="3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A</a:t>
                  </a:r>
                </a:p>
              </p:txBody>
            </p:sp>
            <p:sp>
              <p:nvSpPr>
                <p:cNvPr id="69" name="Rectangle 85"/>
                <p:cNvSpPr>
                  <a:spLocks noChangeArrowheads="1"/>
                </p:cNvSpPr>
                <p:nvPr/>
              </p:nvSpPr>
              <p:spPr bwMode="auto">
                <a:xfrm>
                  <a:off x="4394" y="2452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B</a:t>
                  </a:r>
                </a:p>
              </p:txBody>
            </p:sp>
            <p:sp>
              <p:nvSpPr>
                <p:cNvPr id="70" name="Rectangle 86"/>
                <p:cNvSpPr>
                  <a:spLocks noChangeArrowheads="1"/>
                </p:cNvSpPr>
                <p:nvPr/>
              </p:nvSpPr>
              <p:spPr bwMode="auto">
                <a:xfrm>
                  <a:off x="4114" y="2830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C</a:t>
                  </a:r>
                </a:p>
              </p:txBody>
            </p:sp>
          </p:grpSp>
          <p:grpSp>
            <p:nvGrpSpPr>
              <p:cNvPr id="55" name="Group 87"/>
              <p:cNvGrpSpPr>
                <a:grpSpLocks/>
              </p:cNvGrpSpPr>
              <p:nvPr/>
            </p:nvGrpSpPr>
            <p:grpSpPr bwMode="auto">
              <a:xfrm>
                <a:off x="4472" y="2560"/>
                <a:ext cx="1000" cy="998"/>
                <a:chOff x="4520" y="2161"/>
                <a:chExt cx="1000" cy="998"/>
              </a:xfrm>
            </p:grpSpPr>
            <p:sp>
              <p:nvSpPr>
                <p:cNvPr id="56" name="Line 88"/>
                <p:cNvSpPr>
                  <a:spLocks noChangeShapeType="1"/>
                </p:cNvSpPr>
                <p:nvPr/>
              </p:nvSpPr>
              <p:spPr bwMode="auto">
                <a:xfrm>
                  <a:off x="4782" y="2332"/>
                  <a:ext cx="480" cy="7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" name="Oval 89"/>
                <p:cNvSpPr>
                  <a:spLocks noChangeArrowheads="1"/>
                </p:cNvSpPr>
                <p:nvPr/>
              </p:nvSpPr>
              <p:spPr bwMode="auto">
                <a:xfrm>
                  <a:off x="4730" y="2284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8" name="Oval 90"/>
                <p:cNvSpPr>
                  <a:spLocks noChangeArrowheads="1"/>
                </p:cNvSpPr>
                <p:nvPr/>
              </p:nvSpPr>
              <p:spPr bwMode="auto">
                <a:xfrm>
                  <a:off x="4956" y="2642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9" name="Oval 91"/>
                <p:cNvSpPr>
                  <a:spLocks noChangeArrowheads="1"/>
                </p:cNvSpPr>
                <p:nvPr/>
              </p:nvSpPr>
              <p:spPr bwMode="auto">
                <a:xfrm>
                  <a:off x="5170" y="2975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0" name="Rectangle 92"/>
                <p:cNvSpPr>
                  <a:spLocks noChangeArrowheads="1"/>
                </p:cNvSpPr>
                <p:nvPr/>
              </p:nvSpPr>
              <p:spPr bwMode="auto">
                <a:xfrm>
                  <a:off x="4520" y="2161"/>
                  <a:ext cx="288" cy="3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A</a:t>
                  </a:r>
                </a:p>
              </p:txBody>
            </p:sp>
            <p:sp>
              <p:nvSpPr>
                <p:cNvPr id="61" name="Rectangle 93"/>
                <p:cNvSpPr>
                  <a:spLocks noChangeArrowheads="1"/>
                </p:cNvSpPr>
                <p:nvPr/>
              </p:nvSpPr>
              <p:spPr bwMode="auto">
                <a:xfrm>
                  <a:off x="5032" y="2515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C</a:t>
                  </a:r>
                </a:p>
              </p:txBody>
            </p:sp>
            <p:sp>
              <p:nvSpPr>
                <p:cNvPr id="62" name="Rectangle 94"/>
                <p:cNvSpPr>
                  <a:spLocks noChangeArrowheads="1"/>
                </p:cNvSpPr>
                <p:nvPr/>
              </p:nvSpPr>
              <p:spPr bwMode="auto">
                <a:xfrm>
                  <a:off x="5232" y="2854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B</a:t>
                  </a:r>
                </a:p>
              </p:txBody>
            </p:sp>
          </p:grpSp>
        </p:grpSp>
        <p:sp>
          <p:nvSpPr>
            <p:cNvPr id="50" name="Rectangle 95"/>
            <p:cNvSpPr>
              <a:spLocks noChangeArrowheads="1"/>
            </p:cNvSpPr>
            <p:nvPr/>
          </p:nvSpPr>
          <p:spPr bwMode="auto">
            <a:xfrm>
              <a:off x="151" y="3648"/>
              <a:ext cx="2009" cy="360"/>
            </a:xfrm>
            <a:prstGeom prst="rect">
              <a:avLst/>
            </a:prstGeom>
            <a:solidFill>
              <a:srgbClr val="C6FEEE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中序序列：</a:t>
              </a: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ACB</a:t>
              </a: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  <p:sp>
        <p:nvSpPr>
          <p:cNvPr id="94" name="Rectangle 96"/>
          <p:cNvSpPr>
            <a:spLocks noChangeArrowheads="1"/>
          </p:cNvSpPr>
          <p:nvPr/>
        </p:nvSpPr>
        <p:spPr bwMode="auto">
          <a:xfrm>
            <a:off x="5450681" y="1770260"/>
            <a:ext cx="1270000" cy="33242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7752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10369" y="3216825"/>
            <a:ext cx="8447087" cy="2222500"/>
            <a:chOff x="151" y="2608"/>
            <a:chExt cx="5321" cy="140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22" y="2608"/>
              <a:ext cx="5150" cy="1046"/>
              <a:chOff x="322" y="2560"/>
              <a:chExt cx="5150" cy="1046"/>
            </a:xfrm>
          </p:grpSpPr>
          <p:grpSp>
            <p:nvGrpSpPr>
              <p:cNvPr id="5" name="Group 6"/>
              <p:cNvGrpSpPr>
                <a:grpSpLocks/>
              </p:cNvGrpSpPr>
              <p:nvPr/>
            </p:nvGrpSpPr>
            <p:grpSpPr bwMode="auto">
              <a:xfrm>
                <a:off x="322" y="2768"/>
                <a:ext cx="1028" cy="702"/>
                <a:chOff x="322" y="2768"/>
                <a:chExt cx="1028" cy="702"/>
              </a:xfrm>
            </p:grpSpPr>
            <p:sp>
              <p:nvSpPr>
                <p:cNvPr id="40" name="Line 7"/>
                <p:cNvSpPr>
                  <a:spLocks noChangeShapeType="1"/>
                </p:cNvSpPr>
                <p:nvPr/>
              </p:nvSpPr>
              <p:spPr bwMode="auto">
                <a:xfrm>
                  <a:off x="808" y="2941"/>
                  <a:ext cx="258" cy="41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1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550" y="2933"/>
                  <a:ext cx="266" cy="43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2" name="Oval 9"/>
                <p:cNvSpPr>
                  <a:spLocks noChangeArrowheads="1"/>
                </p:cNvSpPr>
                <p:nvPr/>
              </p:nvSpPr>
              <p:spPr bwMode="auto">
                <a:xfrm>
                  <a:off x="748" y="2891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" name="Oval 10"/>
                <p:cNvSpPr>
                  <a:spLocks noChangeArrowheads="1"/>
                </p:cNvSpPr>
                <p:nvPr/>
              </p:nvSpPr>
              <p:spPr bwMode="auto">
                <a:xfrm>
                  <a:off x="506" y="3263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" name="Oval 11"/>
                <p:cNvSpPr>
                  <a:spLocks noChangeArrowheads="1"/>
                </p:cNvSpPr>
                <p:nvPr/>
              </p:nvSpPr>
              <p:spPr bwMode="auto">
                <a:xfrm>
                  <a:off x="978" y="3271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5" name="Rectangle 12"/>
                <p:cNvSpPr>
                  <a:spLocks noChangeArrowheads="1"/>
                </p:cNvSpPr>
                <p:nvPr/>
              </p:nvSpPr>
              <p:spPr bwMode="auto">
                <a:xfrm>
                  <a:off x="538" y="2768"/>
                  <a:ext cx="288" cy="3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C</a:t>
                  </a:r>
                </a:p>
              </p:txBody>
            </p:sp>
            <p:sp>
              <p:nvSpPr>
                <p:cNvPr id="46" name="Rectangle 13"/>
                <p:cNvSpPr>
                  <a:spLocks noChangeArrowheads="1"/>
                </p:cNvSpPr>
                <p:nvPr/>
              </p:nvSpPr>
              <p:spPr bwMode="auto">
                <a:xfrm>
                  <a:off x="322" y="3165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A</a:t>
                  </a:r>
                </a:p>
              </p:txBody>
            </p:sp>
            <p:sp>
              <p:nvSpPr>
                <p:cNvPr id="47" name="Rectangle 14"/>
                <p:cNvSpPr>
                  <a:spLocks noChangeArrowheads="1"/>
                </p:cNvSpPr>
                <p:nvPr/>
              </p:nvSpPr>
              <p:spPr bwMode="auto">
                <a:xfrm>
                  <a:off x="1062" y="3156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B</a:t>
                  </a:r>
                </a:p>
              </p:txBody>
            </p:sp>
          </p:grpSp>
          <p:grpSp>
            <p:nvGrpSpPr>
              <p:cNvPr id="6" name="Group 15"/>
              <p:cNvGrpSpPr>
                <a:grpSpLocks/>
              </p:cNvGrpSpPr>
              <p:nvPr/>
            </p:nvGrpSpPr>
            <p:grpSpPr bwMode="auto">
              <a:xfrm>
                <a:off x="1599" y="2560"/>
                <a:ext cx="782" cy="1006"/>
                <a:chOff x="1540" y="2200"/>
                <a:chExt cx="782" cy="1006"/>
              </a:xfrm>
            </p:grpSpPr>
            <p:sp>
              <p:nvSpPr>
                <p:cNvPr id="33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1780" y="2365"/>
                  <a:ext cx="494" cy="72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" name="Oval 17"/>
                <p:cNvSpPr>
                  <a:spLocks noChangeArrowheads="1"/>
                </p:cNvSpPr>
                <p:nvPr/>
              </p:nvSpPr>
              <p:spPr bwMode="auto">
                <a:xfrm>
                  <a:off x="2206" y="2323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" name="Oval 18"/>
                <p:cNvSpPr>
                  <a:spLocks noChangeArrowheads="1"/>
                </p:cNvSpPr>
                <p:nvPr/>
              </p:nvSpPr>
              <p:spPr bwMode="auto">
                <a:xfrm>
                  <a:off x="1964" y="2695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6" name="Oval 19"/>
                <p:cNvSpPr>
                  <a:spLocks noChangeArrowheads="1"/>
                </p:cNvSpPr>
                <p:nvPr/>
              </p:nvSpPr>
              <p:spPr bwMode="auto">
                <a:xfrm>
                  <a:off x="1722" y="3036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7" name="Rectangle 20"/>
                <p:cNvSpPr>
                  <a:spLocks noChangeArrowheads="1"/>
                </p:cNvSpPr>
                <p:nvPr/>
              </p:nvSpPr>
              <p:spPr bwMode="auto">
                <a:xfrm>
                  <a:off x="1996" y="2200"/>
                  <a:ext cx="288" cy="3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B</a:t>
                  </a:r>
                </a:p>
              </p:txBody>
            </p:sp>
            <p:sp>
              <p:nvSpPr>
                <p:cNvPr id="38" name="Rectangle 21"/>
                <p:cNvSpPr>
                  <a:spLocks noChangeArrowheads="1"/>
                </p:cNvSpPr>
                <p:nvPr/>
              </p:nvSpPr>
              <p:spPr bwMode="auto">
                <a:xfrm>
                  <a:off x="1780" y="2597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C</a:t>
                  </a:r>
                </a:p>
              </p:txBody>
            </p:sp>
            <p:sp>
              <p:nvSpPr>
                <p:cNvPr id="39" name="Rectangle 22"/>
                <p:cNvSpPr>
                  <a:spLocks noChangeArrowheads="1"/>
                </p:cNvSpPr>
                <p:nvPr/>
              </p:nvSpPr>
              <p:spPr bwMode="auto">
                <a:xfrm>
                  <a:off x="1540" y="2901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A</a:t>
                  </a:r>
                </a:p>
              </p:txBody>
            </p:sp>
          </p:grpSp>
          <p:grpSp>
            <p:nvGrpSpPr>
              <p:cNvPr id="7" name="Group 23"/>
              <p:cNvGrpSpPr>
                <a:grpSpLocks/>
              </p:cNvGrpSpPr>
              <p:nvPr/>
            </p:nvGrpSpPr>
            <p:grpSpPr bwMode="auto">
              <a:xfrm>
                <a:off x="2631" y="2560"/>
                <a:ext cx="542" cy="1046"/>
                <a:chOff x="2834" y="2118"/>
                <a:chExt cx="542" cy="1046"/>
              </a:xfrm>
            </p:grpSpPr>
            <p:sp>
              <p:nvSpPr>
                <p:cNvPr id="25" name="Line 24"/>
                <p:cNvSpPr>
                  <a:spLocks noChangeShapeType="1"/>
                </p:cNvSpPr>
                <p:nvPr/>
              </p:nvSpPr>
              <p:spPr bwMode="auto">
                <a:xfrm>
                  <a:off x="3070" y="2652"/>
                  <a:ext cx="258" cy="41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3050" y="2283"/>
                  <a:ext cx="278" cy="40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" name="Oval 26"/>
                <p:cNvSpPr>
                  <a:spLocks noChangeArrowheads="1"/>
                </p:cNvSpPr>
                <p:nvPr/>
              </p:nvSpPr>
              <p:spPr bwMode="auto">
                <a:xfrm>
                  <a:off x="3260" y="2241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" name="Oval 27"/>
                <p:cNvSpPr>
                  <a:spLocks noChangeArrowheads="1"/>
                </p:cNvSpPr>
                <p:nvPr/>
              </p:nvSpPr>
              <p:spPr bwMode="auto">
                <a:xfrm>
                  <a:off x="3018" y="2613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" name="Oval 28"/>
                <p:cNvSpPr>
                  <a:spLocks noChangeArrowheads="1"/>
                </p:cNvSpPr>
                <p:nvPr/>
              </p:nvSpPr>
              <p:spPr bwMode="auto">
                <a:xfrm>
                  <a:off x="3260" y="2970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0" name="Rectangle 29"/>
                <p:cNvSpPr>
                  <a:spLocks noChangeArrowheads="1"/>
                </p:cNvSpPr>
                <p:nvPr/>
              </p:nvSpPr>
              <p:spPr bwMode="auto">
                <a:xfrm>
                  <a:off x="3050" y="2118"/>
                  <a:ext cx="288" cy="3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B</a:t>
                  </a:r>
                </a:p>
              </p:txBody>
            </p:sp>
            <p:sp>
              <p:nvSpPr>
                <p:cNvPr id="31" name="Rectangle 30"/>
                <p:cNvSpPr>
                  <a:spLocks noChangeArrowheads="1"/>
                </p:cNvSpPr>
                <p:nvPr/>
              </p:nvSpPr>
              <p:spPr bwMode="auto">
                <a:xfrm>
                  <a:off x="2834" y="2515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A</a:t>
                  </a:r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3058" y="2859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C</a:t>
                  </a:r>
                </a:p>
              </p:txBody>
            </p:sp>
          </p:grpSp>
          <p:grpSp>
            <p:nvGrpSpPr>
              <p:cNvPr id="8" name="Group 32"/>
              <p:cNvGrpSpPr>
                <a:grpSpLocks/>
              </p:cNvGrpSpPr>
              <p:nvPr/>
            </p:nvGrpSpPr>
            <p:grpSpPr bwMode="auto">
              <a:xfrm>
                <a:off x="3422" y="2560"/>
                <a:ext cx="800" cy="1037"/>
                <a:chOff x="3882" y="2098"/>
                <a:chExt cx="800" cy="1037"/>
              </a:xfrm>
            </p:grpSpPr>
            <p:sp>
              <p:nvSpPr>
                <p:cNvPr id="17" name="Line 33"/>
                <p:cNvSpPr>
                  <a:spLocks noChangeShapeType="1"/>
                </p:cNvSpPr>
                <p:nvPr/>
              </p:nvSpPr>
              <p:spPr bwMode="auto">
                <a:xfrm>
                  <a:off x="4160" y="2269"/>
                  <a:ext cx="258" cy="41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4092" y="2601"/>
                  <a:ext cx="278" cy="40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" name="Oval 35"/>
                <p:cNvSpPr>
                  <a:spLocks noChangeArrowheads="1"/>
                </p:cNvSpPr>
                <p:nvPr/>
              </p:nvSpPr>
              <p:spPr bwMode="auto">
                <a:xfrm>
                  <a:off x="4092" y="2221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" name="Oval 36"/>
                <p:cNvSpPr>
                  <a:spLocks noChangeArrowheads="1"/>
                </p:cNvSpPr>
                <p:nvPr/>
              </p:nvSpPr>
              <p:spPr bwMode="auto">
                <a:xfrm>
                  <a:off x="4318" y="2579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" name="Oval 37"/>
                <p:cNvSpPr>
                  <a:spLocks noChangeArrowheads="1"/>
                </p:cNvSpPr>
                <p:nvPr/>
              </p:nvSpPr>
              <p:spPr bwMode="auto">
                <a:xfrm>
                  <a:off x="4044" y="2942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" name="Rectangle 38"/>
                <p:cNvSpPr>
                  <a:spLocks noChangeArrowheads="1"/>
                </p:cNvSpPr>
                <p:nvPr/>
              </p:nvSpPr>
              <p:spPr bwMode="auto">
                <a:xfrm>
                  <a:off x="3882" y="2098"/>
                  <a:ext cx="288" cy="3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A</a:t>
                  </a:r>
                </a:p>
              </p:txBody>
            </p:sp>
            <p:sp>
              <p:nvSpPr>
                <p:cNvPr id="23" name="Rectangle 39"/>
                <p:cNvSpPr>
                  <a:spLocks noChangeArrowheads="1"/>
                </p:cNvSpPr>
                <p:nvPr/>
              </p:nvSpPr>
              <p:spPr bwMode="auto">
                <a:xfrm>
                  <a:off x="4394" y="2452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B</a:t>
                  </a:r>
                </a:p>
              </p:txBody>
            </p:sp>
            <p:sp>
              <p:nvSpPr>
                <p:cNvPr id="24" name="Rectangle 40"/>
                <p:cNvSpPr>
                  <a:spLocks noChangeArrowheads="1"/>
                </p:cNvSpPr>
                <p:nvPr/>
              </p:nvSpPr>
              <p:spPr bwMode="auto">
                <a:xfrm>
                  <a:off x="4114" y="2830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C</a:t>
                  </a:r>
                </a:p>
              </p:txBody>
            </p:sp>
          </p:grpSp>
          <p:grpSp>
            <p:nvGrpSpPr>
              <p:cNvPr id="9" name="Group 41"/>
              <p:cNvGrpSpPr>
                <a:grpSpLocks/>
              </p:cNvGrpSpPr>
              <p:nvPr/>
            </p:nvGrpSpPr>
            <p:grpSpPr bwMode="auto">
              <a:xfrm>
                <a:off x="4472" y="2560"/>
                <a:ext cx="1000" cy="998"/>
                <a:chOff x="4520" y="2161"/>
                <a:chExt cx="1000" cy="998"/>
              </a:xfrm>
            </p:grpSpPr>
            <p:sp>
              <p:nvSpPr>
                <p:cNvPr id="10" name="Line 42"/>
                <p:cNvSpPr>
                  <a:spLocks noChangeShapeType="1"/>
                </p:cNvSpPr>
                <p:nvPr/>
              </p:nvSpPr>
              <p:spPr bwMode="auto">
                <a:xfrm>
                  <a:off x="4782" y="2332"/>
                  <a:ext cx="480" cy="7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" name="Oval 43"/>
                <p:cNvSpPr>
                  <a:spLocks noChangeArrowheads="1"/>
                </p:cNvSpPr>
                <p:nvPr/>
              </p:nvSpPr>
              <p:spPr bwMode="auto">
                <a:xfrm>
                  <a:off x="4730" y="2284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" name="Oval 44"/>
                <p:cNvSpPr>
                  <a:spLocks noChangeArrowheads="1"/>
                </p:cNvSpPr>
                <p:nvPr/>
              </p:nvSpPr>
              <p:spPr bwMode="auto">
                <a:xfrm>
                  <a:off x="4956" y="2642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" name="Oval 45"/>
                <p:cNvSpPr>
                  <a:spLocks noChangeArrowheads="1"/>
                </p:cNvSpPr>
                <p:nvPr/>
              </p:nvSpPr>
              <p:spPr bwMode="auto">
                <a:xfrm>
                  <a:off x="5170" y="2975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" name="Rectangle 46"/>
                <p:cNvSpPr>
                  <a:spLocks noChangeArrowheads="1"/>
                </p:cNvSpPr>
                <p:nvPr/>
              </p:nvSpPr>
              <p:spPr bwMode="auto">
                <a:xfrm>
                  <a:off x="4520" y="2161"/>
                  <a:ext cx="288" cy="3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A</a:t>
                  </a:r>
                </a:p>
              </p:txBody>
            </p:sp>
            <p:sp>
              <p:nvSpPr>
                <p:cNvPr id="15" name="Rectangle 47"/>
                <p:cNvSpPr>
                  <a:spLocks noChangeArrowheads="1"/>
                </p:cNvSpPr>
                <p:nvPr/>
              </p:nvSpPr>
              <p:spPr bwMode="auto">
                <a:xfrm>
                  <a:off x="5032" y="2515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C</a:t>
                  </a:r>
                </a:p>
              </p:txBody>
            </p:sp>
            <p:sp>
              <p:nvSpPr>
                <p:cNvPr id="16" name="Rectangle 48"/>
                <p:cNvSpPr>
                  <a:spLocks noChangeArrowheads="1"/>
                </p:cNvSpPr>
                <p:nvPr/>
              </p:nvSpPr>
              <p:spPr bwMode="auto">
                <a:xfrm>
                  <a:off x="5232" y="2854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B</a:t>
                  </a:r>
                </a:p>
              </p:txBody>
            </p:sp>
          </p:grpSp>
        </p:grpSp>
        <p:sp>
          <p:nvSpPr>
            <p:cNvPr id="4" name="Rectangle 49"/>
            <p:cNvSpPr>
              <a:spLocks noChangeArrowheads="1"/>
            </p:cNvSpPr>
            <p:nvPr/>
          </p:nvSpPr>
          <p:spPr bwMode="auto">
            <a:xfrm>
              <a:off x="151" y="3648"/>
              <a:ext cx="2009" cy="360"/>
            </a:xfrm>
            <a:prstGeom prst="rect">
              <a:avLst/>
            </a:prstGeom>
            <a:solidFill>
              <a:srgbClr val="C6FEEE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中序序列：</a:t>
              </a: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ACB</a:t>
              </a: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  <p:sp>
        <p:nvSpPr>
          <p:cNvPr id="48" name="Rectangle 50"/>
          <p:cNvSpPr>
            <a:spLocks noChangeArrowheads="1"/>
          </p:cNvSpPr>
          <p:nvPr/>
        </p:nvSpPr>
        <p:spPr bwMode="auto">
          <a:xfrm>
            <a:off x="5577681" y="1611863"/>
            <a:ext cx="1270000" cy="32654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9" name="Group 51"/>
          <p:cNvGrpSpPr>
            <a:grpSpLocks/>
          </p:cNvGrpSpPr>
          <p:nvPr/>
        </p:nvGrpSpPr>
        <p:grpSpPr bwMode="auto">
          <a:xfrm>
            <a:off x="410369" y="1184825"/>
            <a:ext cx="8447087" cy="2079625"/>
            <a:chOff x="151" y="1128"/>
            <a:chExt cx="5321" cy="1310"/>
          </a:xfrm>
        </p:grpSpPr>
        <p:sp>
          <p:nvSpPr>
            <p:cNvPr id="50" name="Rectangle 52"/>
            <p:cNvSpPr>
              <a:spLocks noChangeArrowheads="1"/>
            </p:cNvSpPr>
            <p:nvPr/>
          </p:nvSpPr>
          <p:spPr bwMode="auto">
            <a:xfrm>
              <a:off x="151" y="1128"/>
              <a:ext cx="2009" cy="360"/>
            </a:xfrm>
            <a:prstGeom prst="rect">
              <a:avLst/>
            </a:prstGeom>
            <a:solidFill>
              <a:srgbClr val="E9F1C7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后序序列：</a:t>
              </a: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CBA</a:t>
              </a: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grpSp>
          <p:nvGrpSpPr>
            <p:cNvPr id="51" name="Group 53"/>
            <p:cNvGrpSpPr>
              <a:grpSpLocks/>
            </p:cNvGrpSpPr>
            <p:nvPr/>
          </p:nvGrpSpPr>
          <p:grpSpPr bwMode="auto">
            <a:xfrm>
              <a:off x="322" y="1392"/>
              <a:ext cx="5150" cy="1046"/>
              <a:chOff x="322" y="2560"/>
              <a:chExt cx="5150" cy="1046"/>
            </a:xfrm>
          </p:grpSpPr>
          <p:grpSp>
            <p:nvGrpSpPr>
              <p:cNvPr id="52" name="Group 54"/>
              <p:cNvGrpSpPr>
                <a:grpSpLocks/>
              </p:cNvGrpSpPr>
              <p:nvPr/>
            </p:nvGrpSpPr>
            <p:grpSpPr bwMode="auto">
              <a:xfrm>
                <a:off x="322" y="2768"/>
                <a:ext cx="1028" cy="702"/>
                <a:chOff x="322" y="2768"/>
                <a:chExt cx="1028" cy="702"/>
              </a:xfrm>
            </p:grpSpPr>
            <p:sp>
              <p:nvSpPr>
                <p:cNvPr id="87" name="Line 55"/>
                <p:cNvSpPr>
                  <a:spLocks noChangeShapeType="1"/>
                </p:cNvSpPr>
                <p:nvPr/>
              </p:nvSpPr>
              <p:spPr bwMode="auto">
                <a:xfrm>
                  <a:off x="808" y="2941"/>
                  <a:ext cx="258" cy="41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8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550" y="2933"/>
                  <a:ext cx="266" cy="43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9" name="Oval 57"/>
                <p:cNvSpPr>
                  <a:spLocks noChangeArrowheads="1"/>
                </p:cNvSpPr>
                <p:nvPr/>
              </p:nvSpPr>
              <p:spPr bwMode="auto">
                <a:xfrm>
                  <a:off x="748" y="2891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0" name="Oval 58"/>
                <p:cNvSpPr>
                  <a:spLocks noChangeArrowheads="1"/>
                </p:cNvSpPr>
                <p:nvPr/>
              </p:nvSpPr>
              <p:spPr bwMode="auto">
                <a:xfrm>
                  <a:off x="506" y="3263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1" name="Oval 59"/>
                <p:cNvSpPr>
                  <a:spLocks noChangeArrowheads="1"/>
                </p:cNvSpPr>
                <p:nvPr/>
              </p:nvSpPr>
              <p:spPr bwMode="auto">
                <a:xfrm>
                  <a:off x="978" y="3271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2" name="Rectangle 60"/>
                <p:cNvSpPr>
                  <a:spLocks noChangeArrowheads="1"/>
                </p:cNvSpPr>
                <p:nvPr/>
              </p:nvSpPr>
              <p:spPr bwMode="auto">
                <a:xfrm>
                  <a:off x="538" y="2768"/>
                  <a:ext cx="288" cy="3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A</a:t>
                  </a:r>
                </a:p>
              </p:txBody>
            </p:sp>
            <p:sp>
              <p:nvSpPr>
                <p:cNvPr id="93" name="Rectangle 61"/>
                <p:cNvSpPr>
                  <a:spLocks noChangeArrowheads="1"/>
                </p:cNvSpPr>
                <p:nvPr/>
              </p:nvSpPr>
              <p:spPr bwMode="auto">
                <a:xfrm>
                  <a:off x="322" y="3165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C</a:t>
                  </a:r>
                </a:p>
              </p:txBody>
            </p:sp>
            <p:sp>
              <p:nvSpPr>
                <p:cNvPr id="94" name="Rectangle 62"/>
                <p:cNvSpPr>
                  <a:spLocks noChangeArrowheads="1"/>
                </p:cNvSpPr>
                <p:nvPr/>
              </p:nvSpPr>
              <p:spPr bwMode="auto">
                <a:xfrm>
                  <a:off x="1062" y="3156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B</a:t>
                  </a:r>
                </a:p>
              </p:txBody>
            </p:sp>
          </p:grpSp>
          <p:grpSp>
            <p:nvGrpSpPr>
              <p:cNvPr id="53" name="Group 63"/>
              <p:cNvGrpSpPr>
                <a:grpSpLocks/>
              </p:cNvGrpSpPr>
              <p:nvPr/>
            </p:nvGrpSpPr>
            <p:grpSpPr bwMode="auto">
              <a:xfrm>
                <a:off x="1599" y="2560"/>
                <a:ext cx="782" cy="1006"/>
                <a:chOff x="1540" y="2200"/>
                <a:chExt cx="782" cy="1006"/>
              </a:xfrm>
            </p:grpSpPr>
            <p:sp>
              <p:nvSpPr>
                <p:cNvPr id="80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1780" y="2365"/>
                  <a:ext cx="494" cy="72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1" name="Oval 65"/>
                <p:cNvSpPr>
                  <a:spLocks noChangeArrowheads="1"/>
                </p:cNvSpPr>
                <p:nvPr/>
              </p:nvSpPr>
              <p:spPr bwMode="auto">
                <a:xfrm>
                  <a:off x="2206" y="2323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2" name="Oval 66"/>
                <p:cNvSpPr>
                  <a:spLocks noChangeArrowheads="1"/>
                </p:cNvSpPr>
                <p:nvPr/>
              </p:nvSpPr>
              <p:spPr bwMode="auto">
                <a:xfrm>
                  <a:off x="1964" y="2695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3" name="Oval 67"/>
                <p:cNvSpPr>
                  <a:spLocks noChangeArrowheads="1"/>
                </p:cNvSpPr>
                <p:nvPr/>
              </p:nvSpPr>
              <p:spPr bwMode="auto">
                <a:xfrm>
                  <a:off x="1722" y="3036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4" name="Rectangle 68"/>
                <p:cNvSpPr>
                  <a:spLocks noChangeArrowheads="1"/>
                </p:cNvSpPr>
                <p:nvPr/>
              </p:nvSpPr>
              <p:spPr bwMode="auto">
                <a:xfrm>
                  <a:off x="1996" y="2200"/>
                  <a:ext cx="288" cy="3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A</a:t>
                  </a:r>
                </a:p>
              </p:txBody>
            </p:sp>
            <p:sp>
              <p:nvSpPr>
                <p:cNvPr id="85" name="Rectangle 69"/>
                <p:cNvSpPr>
                  <a:spLocks noChangeArrowheads="1"/>
                </p:cNvSpPr>
                <p:nvPr/>
              </p:nvSpPr>
              <p:spPr bwMode="auto">
                <a:xfrm>
                  <a:off x="1780" y="2597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B</a:t>
                  </a:r>
                </a:p>
              </p:txBody>
            </p:sp>
            <p:sp>
              <p:nvSpPr>
                <p:cNvPr id="86" name="Rectangle 70"/>
                <p:cNvSpPr>
                  <a:spLocks noChangeArrowheads="1"/>
                </p:cNvSpPr>
                <p:nvPr/>
              </p:nvSpPr>
              <p:spPr bwMode="auto">
                <a:xfrm>
                  <a:off x="1540" y="2901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C</a:t>
                  </a:r>
                </a:p>
              </p:txBody>
            </p:sp>
          </p:grpSp>
          <p:grpSp>
            <p:nvGrpSpPr>
              <p:cNvPr id="54" name="Group 71"/>
              <p:cNvGrpSpPr>
                <a:grpSpLocks/>
              </p:cNvGrpSpPr>
              <p:nvPr/>
            </p:nvGrpSpPr>
            <p:grpSpPr bwMode="auto">
              <a:xfrm>
                <a:off x="2631" y="2560"/>
                <a:ext cx="542" cy="1046"/>
                <a:chOff x="2834" y="2118"/>
                <a:chExt cx="542" cy="1046"/>
              </a:xfrm>
            </p:grpSpPr>
            <p:sp>
              <p:nvSpPr>
                <p:cNvPr id="72" name="Line 72"/>
                <p:cNvSpPr>
                  <a:spLocks noChangeShapeType="1"/>
                </p:cNvSpPr>
                <p:nvPr/>
              </p:nvSpPr>
              <p:spPr bwMode="auto">
                <a:xfrm>
                  <a:off x="3070" y="2652"/>
                  <a:ext cx="258" cy="41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3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3050" y="2283"/>
                  <a:ext cx="278" cy="40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4" name="Oval 74"/>
                <p:cNvSpPr>
                  <a:spLocks noChangeArrowheads="1"/>
                </p:cNvSpPr>
                <p:nvPr/>
              </p:nvSpPr>
              <p:spPr bwMode="auto">
                <a:xfrm>
                  <a:off x="3260" y="2241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5" name="Oval 75"/>
                <p:cNvSpPr>
                  <a:spLocks noChangeArrowheads="1"/>
                </p:cNvSpPr>
                <p:nvPr/>
              </p:nvSpPr>
              <p:spPr bwMode="auto">
                <a:xfrm>
                  <a:off x="3018" y="2613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6" name="Oval 76"/>
                <p:cNvSpPr>
                  <a:spLocks noChangeArrowheads="1"/>
                </p:cNvSpPr>
                <p:nvPr/>
              </p:nvSpPr>
              <p:spPr bwMode="auto">
                <a:xfrm>
                  <a:off x="3260" y="2970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7" name="Rectangle 77"/>
                <p:cNvSpPr>
                  <a:spLocks noChangeArrowheads="1"/>
                </p:cNvSpPr>
                <p:nvPr/>
              </p:nvSpPr>
              <p:spPr bwMode="auto">
                <a:xfrm>
                  <a:off x="3050" y="2118"/>
                  <a:ext cx="288" cy="3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A</a:t>
                  </a:r>
                </a:p>
              </p:txBody>
            </p:sp>
            <p:sp>
              <p:nvSpPr>
                <p:cNvPr id="78" name="Rectangle 78"/>
                <p:cNvSpPr>
                  <a:spLocks noChangeArrowheads="1"/>
                </p:cNvSpPr>
                <p:nvPr/>
              </p:nvSpPr>
              <p:spPr bwMode="auto">
                <a:xfrm>
                  <a:off x="2834" y="2515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B</a:t>
                  </a:r>
                </a:p>
              </p:txBody>
            </p:sp>
            <p:sp>
              <p:nvSpPr>
                <p:cNvPr id="79" name="Rectangle 79"/>
                <p:cNvSpPr>
                  <a:spLocks noChangeArrowheads="1"/>
                </p:cNvSpPr>
                <p:nvPr/>
              </p:nvSpPr>
              <p:spPr bwMode="auto">
                <a:xfrm>
                  <a:off x="3058" y="2859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C</a:t>
                  </a:r>
                </a:p>
              </p:txBody>
            </p:sp>
          </p:grpSp>
          <p:grpSp>
            <p:nvGrpSpPr>
              <p:cNvPr id="55" name="Group 80"/>
              <p:cNvGrpSpPr>
                <a:grpSpLocks/>
              </p:cNvGrpSpPr>
              <p:nvPr/>
            </p:nvGrpSpPr>
            <p:grpSpPr bwMode="auto">
              <a:xfrm>
                <a:off x="3422" y="2560"/>
                <a:ext cx="800" cy="1037"/>
                <a:chOff x="3882" y="2098"/>
                <a:chExt cx="800" cy="1037"/>
              </a:xfrm>
            </p:grpSpPr>
            <p:sp>
              <p:nvSpPr>
                <p:cNvPr id="64" name="Line 81"/>
                <p:cNvSpPr>
                  <a:spLocks noChangeShapeType="1"/>
                </p:cNvSpPr>
                <p:nvPr/>
              </p:nvSpPr>
              <p:spPr bwMode="auto">
                <a:xfrm>
                  <a:off x="4160" y="2269"/>
                  <a:ext cx="258" cy="41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5" name="Line 82"/>
                <p:cNvSpPr>
                  <a:spLocks noChangeShapeType="1"/>
                </p:cNvSpPr>
                <p:nvPr/>
              </p:nvSpPr>
              <p:spPr bwMode="auto">
                <a:xfrm flipH="1">
                  <a:off x="4092" y="2601"/>
                  <a:ext cx="278" cy="40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6" name="Oval 83"/>
                <p:cNvSpPr>
                  <a:spLocks noChangeArrowheads="1"/>
                </p:cNvSpPr>
                <p:nvPr/>
              </p:nvSpPr>
              <p:spPr bwMode="auto">
                <a:xfrm>
                  <a:off x="4092" y="2221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7" name="Oval 84"/>
                <p:cNvSpPr>
                  <a:spLocks noChangeArrowheads="1"/>
                </p:cNvSpPr>
                <p:nvPr/>
              </p:nvSpPr>
              <p:spPr bwMode="auto">
                <a:xfrm>
                  <a:off x="4318" y="2579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8" name="Oval 85"/>
                <p:cNvSpPr>
                  <a:spLocks noChangeArrowheads="1"/>
                </p:cNvSpPr>
                <p:nvPr/>
              </p:nvSpPr>
              <p:spPr bwMode="auto">
                <a:xfrm>
                  <a:off x="4044" y="2942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9" name="Rectangle 86"/>
                <p:cNvSpPr>
                  <a:spLocks noChangeArrowheads="1"/>
                </p:cNvSpPr>
                <p:nvPr/>
              </p:nvSpPr>
              <p:spPr bwMode="auto">
                <a:xfrm>
                  <a:off x="3882" y="2098"/>
                  <a:ext cx="288" cy="3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A</a:t>
                  </a:r>
                </a:p>
              </p:txBody>
            </p:sp>
            <p:sp>
              <p:nvSpPr>
                <p:cNvPr id="70" name="Rectangle 87"/>
                <p:cNvSpPr>
                  <a:spLocks noChangeArrowheads="1"/>
                </p:cNvSpPr>
                <p:nvPr/>
              </p:nvSpPr>
              <p:spPr bwMode="auto">
                <a:xfrm>
                  <a:off x="4394" y="2452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B</a:t>
                  </a:r>
                </a:p>
              </p:txBody>
            </p:sp>
            <p:sp>
              <p:nvSpPr>
                <p:cNvPr id="71" name="Rectangle 88"/>
                <p:cNvSpPr>
                  <a:spLocks noChangeArrowheads="1"/>
                </p:cNvSpPr>
                <p:nvPr/>
              </p:nvSpPr>
              <p:spPr bwMode="auto">
                <a:xfrm>
                  <a:off x="4114" y="2830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C</a:t>
                  </a:r>
                </a:p>
              </p:txBody>
            </p:sp>
          </p:grpSp>
          <p:grpSp>
            <p:nvGrpSpPr>
              <p:cNvPr id="56" name="Group 89"/>
              <p:cNvGrpSpPr>
                <a:grpSpLocks/>
              </p:cNvGrpSpPr>
              <p:nvPr/>
            </p:nvGrpSpPr>
            <p:grpSpPr bwMode="auto">
              <a:xfrm>
                <a:off x="4472" y="2560"/>
                <a:ext cx="1000" cy="998"/>
                <a:chOff x="4520" y="2161"/>
                <a:chExt cx="1000" cy="998"/>
              </a:xfrm>
            </p:grpSpPr>
            <p:sp>
              <p:nvSpPr>
                <p:cNvPr id="57" name="Line 90"/>
                <p:cNvSpPr>
                  <a:spLocks noChangeShapeType="1"/>
                </p:cNvSpPr>
                <p:nvPr/>
              </p:nvSpPr>
              <p:spPr bwMode="auto">
                <a:xfrm>
                  <a:off x="4782" y="2332"/>
                  <a:ext cx="480" cy="7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8" name="Oval 91"/>
                <p:cNvSpPr>
                  <a:spLocks noChangeArrowheads="1"/>
                </p:cNvSpPr>
                <p:nvPr/>
              </p:nvSpPr>
              <p:spPr bwMode="auto">
                <a:xfrm>
                  <a:off x="4730" y="2284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9" name="Oval 92"/>
                <p:cNvSpPr>
                  <a:spLocks noChangeArrowheads="1"/>
                </p:cNvSpPr>
                <p:nvPr/>
              </p:nvSpPr>
              <p:spPr bwMode="auto">
                <a:xfrm>
                  <a:off x="4956" y="2642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0" name="Oval 93"/>
                <p:cNvSpPr>
                  <a:spLocks noChangeArrowheads="1"/>
                </p:cNvSpPr>
                <p:nvPr/>
              </p:nvSpPr>
              <p:spPr bwMode="auto">
                <a:xfrm>
                  <a:off x="5170" y="2975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" name="Rectangle 94"/>
                <p:cNvSpPr>
                  <a:spLocks noChangeArrowheads="1"/>
                </p:cNvSpPr>
                <p:nvPr/>
              </p:nvSpPr>
              <p:spPr bwMode="auto">
                <a:xfrm>
                  <a:off x="4520" y="2161"/>
                  <a:ext cx="288" cy="3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A</a:t>
                  </a:r>
                </a:p>
              </p:txBody>
            </p:sp>
            <p:sp>
              <p:nvSpPr>
                <p:cNvPr id="62" name="Rectangle 95"/>
                <p:cNvSpPr>
                  <a:spLocks noChangeArrowheads="1"/>
                </p:cNvSpPr>
                <p:nvPr/>
              </p:nvSpPr>
              <p:spPr bwMode="auto">
                <a:xfrm>
                  <a:off x="5032" y="2515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B</a:t>
                  </a:r>
                </a:p>
              </p:txBody>
            </p:sp>
            <p:sp>
              <p:nvSpPr>
                <p:cNvPr id="63" name="Rectangle 96"/>
                <p:cNvSpPr>
                  <a:spLocks noChangeArrowheads="1"/>
                </p:cNvSpPr>
                <p:nvPr/>
              </p:nvSpPr>
              <p:spPr bwMode="auto">
                <a:xfrm>
                  <a:off x="5232" y="2854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C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398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588419" y="1900376"/>
            <a:ext cx="6173787" cy="32035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15119" y="3446601"/>
            <a:ext cx="8447087" cy="2286000"/>
            <a:chOff x="151" y="2690"/>
            <a:chExt cx="5321" cy="1440"/>
          </a:xfrm>
        </p:grpSpPr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151" y="3770"/>
              <a:ext cx="2009" cy="360"/>
            </a:xfrm>
            <a:prstGeom prst="rect">
              <a:avLst/>
            </a:prstGeom>
            <a:solidFill>
              <a:srgbClr val="E9F1C7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后序序列：</a:t>
              </a: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CBA</a:t>
              </a: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322" y="2690"/>
              <a:ext cx="5150" cy="1046"/>
              <a:chOff x="322" y="2560"/>
              <a:chExt cx="5150" cy="1046"/>
            </a:xfrm>
          </p:grpSpPr>
          <p:grpSp>
            <p:nvGrpSpPr>
              <p:cNvPr id="6" name="Group 8"/>
              <p:cNvGrpSpPr>
                <a:grpSpLocks/>
              </p:cNvGrpSpPr>
              <p:nvPr/>
            </p:nvGrpSpPr>
            <p:grpSpPr bwMode="auto">
              <a:xfrm>
                <a:off x="322" y="2768"/>
                <a:ext cx="1028" cy="702"/>
                <a:chOff x="322" y="2768"/>
                <a:chExt cx="1028" cy="702"/>
              </a:xfrm>
            </p:grpSpPr>
            <p:sp>
              <p:nvSpPr>
                <p:cNvPr id="41" name="Line 9"/>
                <p:cNvSpPr>
                  <a:spLocks noChangeShapeType="1"/>
                </p:cNvSpPr>
                <p:nvPr/>
              </p:nvSpPr>
              <p:spPr bwMode="auto">
                <a:xfrm>
                  <a:off x="808" y="2941"/>
                  <a:ext cx="258" cy="41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2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550" y="2933"/>
                  <a:ext cx="266" cy="43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" name="Oval 11"/>
                <p:cNvSpPr>
                  <a:spLocks noChangeArrowheads="1"/>
                </p:cNvSpPr>
                <p:nvPr/>
              </p:nvSpPr>
              <p:spPr bwMode="auto">
                <a:xfrm>
                  <a:off x="748" y="2891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" name="Oval 12"/>
                <p:cNvSpPr>
                  <a:spLocks noChangeArrowheads="1"/>
                </p:cNvSpPr>
                <p:nvPr/>
              </p:nvSpPr>
              <p:spPr bwMode="auto">
                <a:xfrm>
                  <a:off x="506" y="3263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5" name="Oval 13"/>
                <p:cNvSpPr>
                  <a:spLocks noChangeArrowheads="1"/>
                </p:cNvSpPr>
                <p:nvPr/>
              </p:nvSpPr>
              <p:spPr bwMode="auto">
                <a:xfrm>
                  <a:off x="978" y="3271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" name="Rectangle 14"/>
                <p:cNvSpPr>
                  <a:spLocks noChangeArrowheads="1"/>
                </p:cNvSpPr>
                <p:nvPr/>
              </p:nvSpPr>
              <p:spPr bwMode="auto">
                <a:xfrm>
                  <a:off x="538" y="2768"/>
                  <a:ext cx="288" cy="3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A</a:t>
                  </a:r>
                </a:p>
              </p:txBody>
            </p:sp>
            <p:sp>
              <p:nvSpPr>
                <p:cNvPr id="47" name="Rectangle 15"/>
                <p:cNvSpPr>
                  <a:spLocks noChangeArrowheads="1"/>
                </p:cNvSpPr>
                <p:nvPr/>
              </p:nvSpPr>
              <p:spPr bwMode="auto">
                <a:xfrm>
                  <a:off x="322" y="3165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C</a:t>
                  </a:r>
                </a:p>
              </p:txBody>
            </p:sp>
            <p:sp>
              <p:nvSpPr>
                <p:cNvPr id="48" name="Rectangle 16"/>
                <p:cNvSpPr>
                  <a:spLocks noChangeArrowheads="1"/>
                </p:cNvSpPr>
                <p:nvPr/>
              </p:nvSpPr>
              <p:spPr bwMode="auto">
                <a:xfrm>
                  <a:off x="1062" y="3156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B</a:t>
                  </a:r>
                </a:p>
              </p:txBody>
            </p:sp>
          </p:grpSp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1599" y="2560"/>
                <a:ext cx="782" cy="1006"/>
                <a:chOff x="1540" y="2200"/>
                <a:chExt cx="782" cy="1006"/>
              </a:xfrm>
            </p:grpSpPr>
            <p:sp>
              <p:nvSpPr>
                <p:cNvPr id="34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780" y="2365"/>
                  <a:ext cx="494" cy="72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" name="Oval 19"/>
                <p:cNvSpPr>
                  <a:spLocks noChangeArrowheads="1"/>
                </p:cNvSpPr>
                <p:nvPr/>
              </p:nvSpPr>
              <p:spPr bwMode="auto">
                <a:xfrm>
                  <a:off x="2206" y="2323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6" name="Oval 20"/>
                <p:cNvSpPr>
                  <a:spLocks noChangeArrowheads="1"/>
                </p:cNvSpPr>
                <p:nvPr/>
              </p:nvSpPr>
              <p:spPr bwMode="auto">
                <a:xfrm>
                  <a:off x="1964" y="2695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7" name="Oval 21"/>
                <p:cNvSpPr>
                  <a:spLocks noChangeArrowheads="1"/>
                </p:cNvSpPr>
                <p:nvPr/>
              </p:nvSpPr>
              <p:spPr bwMode="auto">
                <a:xfrm>
                  <a:off x="1722" y="3036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8" name="Rectangle 22"/>
                <p:cNvSpPr>
                  <a:spLocks noChangeArrowheads="1"/>
                </p:cNvSpPr>
                <p:nvPr/>
              </p:nvSpPr>
              <p:spPr bwMode="auto">
                <a:xfrm>
                  <a:off x="1996" y="2200"/>
                  <a:ext cx="288" cy="3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A</a:t>
                  </a:r>
                </a:p>
              </p:txBody>
            </p:sp>
            <p:sp>
              <p:nvSpPr>
                <p:cNvPr id="39" name="Rectangle 23"/>
                <p:cNvSpPr>
                  <a:spLocks noChangeArrowheads="1"/>
                </p:cNvSpPr>
                <p:nvPr/>
              </p:nvSpPr>
              <p:spPr bwMode="auto">
                <a:xfrm>
                  <a:off x="1780" y="2597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B</a:t>
                  </a:r>
                </a:p>
              </p:txBody>
            </p:sp>
            <p:sp>
              <p:nvSpPr>
                <p:cNvPr id="40" name="Rectangle 24"/>
                <p:cNvSpPr>
                  <a:spLocks noChangeArrowheads="1"/>
                </p:cNvSpPr>
                <p:nvPr/>
              </p:nvSpPr>
              <p:spPr bwMode="auto">
                <a:xfrm>
                  <a:off x="1540" y="2901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C</a:t>
                  </a:r>
                </a:p>
              </p:txBody>
            </p:sp>
          </p:grpSp>
          <p:grpSp>
            <p:nvGrpSpPr>
              <p:cNvPr id="8" name="Group 25"/>
              <p:cNvGrpSpPr>
                <a:grpSpLocks/>
              </p:cNvGrpSpPr>
              <p:nvPr/>
            </p:nvGrpSpPr>
            <p:grpSpPr bwMode="auto">
              <a:xfrm>
                <a:off x="2631" y="2560"/>
                <a:ext cx="542" cy="1046"/>
                <a:chOff x="2834" y="2118"/>
                <a:chExt cx="542" cy="1046"/>
              </a:xfrm>
            </p:grpSpPr>
            <p:sp>
              <p:nvSpPr>
                <p:cNvPr id="26" name="Line 26"/>
                <p:cNvSpPr>
                  <a:spLocks noChangeShapeType="1"/>
                </p:cNvSpPr>
                <p:nvPr/>
              </p:nvSpPr>
              <p:spPr bwMode="auto">
                <a:xfrm>
                  <a:off x="3070" y="2652"/>
                  <a:ext cx="258" cy="41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3050" y="2283"/>
                  <a:ext cx="278" cy="40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" name="Oval 28"/>
                <p:cNvSpPr>
                  <a:spLocks noChangeArrowheads="1"/>
                </p:cNvSpPr>
                <p:nvPr/>
              </p:nvSpPr>
              <p:spPr bwMode="auto">
                <a:xfrm>
                  <a:off x="3260" y="2241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" name="Oval 29"/>
                <p:cNvSpPr>
                  <a:spLocks noChangeArrowheads="1"/>
                </p:cNvSpPr>
                <p:nvPr/>
              </p:nvSpPr>
              <p:spPr bwMode="auto">
                <a:xfrm>
                  <a:off x="3018" y="2613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0" name="Oval 30"/>
                <p:cNvSpPr>
                  <a:spLocks noChangeArrowheads="1"/>
                </p:cNvSpPr>
                <p:nvPr/>
              </p:nvSpPr>
              <p:spPr bwMode="auto">
                <a:xfrm>
                  <a:off x="3260" y="2970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1" name="Rectangle 31"/>
                <p:cNvSpPr>
                  <a:spLocks noChangeArrowheads="1"/>
                </p:cNvSpPr>
                <p:nvPr/>
              </p:nvSpPr>
              <p:spPr bwMode="auto">
                <a:xfrm>
                  <a:off x="3050" y="2118"/>
                  <a:ext cx="288" cy="3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A</a:t>
                  </a:r>
                </a:p>
              </p:txBody>
            </p:sp>
            <p:sp>
              <p:nvSpPr>
                <p:cNvPr id="32" name="Rectangle 32"/>
                <p:cNvSpPr>
                  <a:spLocks noChangeArrowheads="1"/>
                </p:cNvSpPr>
                <p:nvPr/>
              </p:nvSpPr>
              <p:spPr bwMode="auto">
                <a:xfrm>
                  <a:off x="2834" y="2515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B</a:t>
                  </a:r>
                </a:p>
              </p:txBody>
            </p:sp>
            <p:sp>
              <p:nvSpPr>
                <p:cNvPr id="33" name="Rectangle 33"/>
                <p:cNvSpPr>
                  <a:spLocks noChangeArrowheads="1"/>
                </p:cNvSpPr>
                <p:nvPr/>
              </p:nvSpPr>
              <p:spPr bwMode="auto">
                <a:xfrm>
                  <a:off x="3058" y="2859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C</a:t>
                  </a:r>
                </a:p>
              </p:txBody>
            </p:sp>
          </p:grpSp>
          <p:grpSp>
            <p:nvGrpSpPr>
              <p:cNvPr id="9" name="Group 34"/>
              <p:cNvGrpSpPr>
                <a:grpSpLocks/>
              </p:cNvGrpSpPr>
              <p:nvPr/>
            </p:nvGrpSpPr>
            <p:grpSpPr bwMode="auto">
              <a:xfrm>
                <a:off x="3422" y="2560"/>
                <a:ext cx="800" cy="1037"/>
                <a:chOff x="3882" y="2098"/>
                <a:chExt cx="800" cy="1037"/>
              </a:xfrm>
            </p:grpSpPr>
            <p:sp>
              <p:nvSpPr>
                <p:cNvPr id="18" name="Line 35"/>
                <p:cNvSpPr>
                  <a:spLocks noChangeShapeType="1"/>
                </p:cNvSpPr>
                <p:nvPr/>
              </p:nvSpPr>
              <p:spPr bwMode="auto">
                <a:xfrm>
                  <a:off x="4160" y="2269"/>
                  <a:ext cx="258" cy="41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4092" y="2601"/>
                  <a:ext cx="278" cy="40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" name="Oval 37"/>
                <p:cNvSpPr>
                  <a:spLocks noChangeArrowheads="1"/>
                </p:cNvSpPr>
                <p:nvPr/>
              </p:nvSpPr>
              <p:spPr bwMode="auto">
                <a:xfrm>
                  <a:off x="4092" y="2221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" name="Oval 38"/>
                <p:cNvSpPr>
                  <a:spLocks noChangeArrowheads="1"/>
                </p:cNvSpPr>
                <p:nvPr/>
              </p:nvSpPr>
              <p:spPr bwMode="auto">
                <a:xfrm>
                  <a:off x="4318" y="2579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" name="Oval 39"/>
                <p:cNvSpPr>
                  <a:spLocks noChangeArrowheads="1"/>
                </p:cNvSpPr>
                <p:nvPr/>
              </p:nvSpPr>
              <p:spPr bwMode="auto">
                <a:xfrm>
                  <a:off x="4044" y="2942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" name="Rectangle 40"/>
                <p:cNvSpPr>
                  <a:spLocks noChangeArrowheads="1"/>
                </p:cNvSpPr>
                <p:nvPr/>
              </p:nvSpPr>
              <p:spPr bwMode="auto">
                <a:xfrm>
                  <a:off x="3882" y="2098"/>
                  <a:ext cx="288" cy="3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A</a:t>
                  </a:r>
                </a:p>
              </p:txBody>
            </p:sp>
            <p:sp>
              <p:nvSpPr>
                <p:cNvPr id="2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94" y="2452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B</a:t>
                  </a:r>
                </a:p>
              </p:txBody>
            </p:sp>
            <p:sp>
              <p:nvSpPr>
                <p:cNvPr id="25" name="Rectangle 42"/>
                <p:cNvSpPr>
                  <a:spLocks noChangeArrowheads="1"/>
                </p:cNvSpPr>
                <p:nvPr/>
              </p:nvSpPr>
              <p:spPr bwMode="auto">
                <a:xfrm>
                  <a:off x="4114" y="2830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C</a:t>
                  </a:r>
                </a:p>
              </p:txBody>
            </p:sp>
          </p:grpSp>
          <p:grpSp>
            <p:nvGrpSpPr>
              <p:cNvPr id="10" name="Group 43"/>
              <p:cNvGrpSpPr>
                <a:grpSpLocks/>
              </p:cNvGrpSpPr>
              <p:nvPr/>
            </p:nvGrpSpPr>
            <p:grpSpPr bwMode="auto">
              <a:xfrm>
                <a:off x="4472" y="2560"/>
                <a:ext cx="1000" cy="998"/>
                <a:chOff x="4520" y="2161"/>
                <a:chExt cx="1000" cy="998"/>
              </a:xfrm>
            </p:grpSpPr>
            <p:sp>
              <p:nvSpPr>
                <p:cNvPr id="11" name="Line 44"/>
                <p:cNvSpPr>
                  <a:spLocks noChangeShapeType="1"/>
                </p:cNvSpPr>
                <p:nvPr/>
              </p:nvSpPr>
              <p:spPr bwMode="auto">
                <a:xfrm>
                  <a:off x="4782" y="2332"/>
                  <a:ext cx="480" cy="7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" name="Oval 45"/>
                <p:cNvSpPr>
                  <a:spLocks noChangeArrowheads="1"/>
                </p:cNvSpPr>
                <p:nvPr/>
              </p:nvSpPr>
              <p:spPr bwMode="auto">
                <a:xfrm>
                  <a:off x="4730" y="2284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" name="Oval 46"/>
                <p:cNvSpPr>
                  <a:spLocks noChangeArrowheads="1"/>
                </p:cNvSpPr>
                <p:nvPr/>
              </p:nvSpPr>
              <p:spPr bwMode="auto">
                <a:xfrm>
                  <a:off x="4956" y="2642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" name="Oval 47"/>
                <p:cNvSpPr>
                  <a:spLocks noChangeArrowheads="1"/>
                </p:cNvSpPr>
                <p:nvPr/>
              </p:nvSpPr>
              <p:spPr bwMode="auto">
                <a:xfrm>
                  <a:off x="5170" y="2975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" name="Rectangle 48"/>
                <p:cNvSpPr>
                  <a:spLocks noChangeArrowheads="1"/>
                </p:cNvSpPr>
                <p:nvPr/>
              </p:nvSpPr>
              <p:spPr bwMode="auto">
                <a:xfrm>
                  <a:off x="4520" y="2161"/>
                  <a:ext cx="288" cy="3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A</a:t>
                  </a:r>
                </a:p>
              </p:txBody>
            </p:sp>
            <p:sp>
              <p:nvSpPr>
                <p:cNvPr id="16" name="Rectangle 49"/>
                <p:cNvSpPr>
                  <a:spLocks noChangeArrowheads="1"/>
                </p:cNvSpPr>
                <p:nvPr/>
              </p:nvSpPr>
              <p:spPr bwMode="auto">
                <a:xfrm>
                  <a:off x="5032" y="2515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B</a:t>
                  </a:r>
                </a:p>
              </p:txBody>
            </p:sp>
            <p:sp>
              <p:nvSpPr>
                <p:cNvPr id="17" name="Rectangle 50"/>
                <p:cNvSpPr>
                  <a:spLocks noChangeArrowheads="1"/>
                </p:cNvSpPr>
                <p:nvPr/>
              </p:nvSpPr>
              <p:spPr bwMode="auto">
                <a:xfrm>
                  <a:off x="5232" y="2854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C</a:t>
                  </a:r>
                </a:p>
              </p:txBody>
            </p:sp>
          </p:grpSp>
        </p:grpSp>
      </p:grpSp>
      <p:grpSp>
        <p:nvGrpSpPr>
          <p:cNvPr id="49" name="Group 51"/>
          <p:cNvGrpSpPr>
            <a:grpSpLocks/>
          </p:cNvGrpSpPr>
          <p:nvPr/>
        </p:nvGrpSpPr>
        <p:grpSpPr bwMode="auto">
          <a:xfrm>
            <a:off x="315119" y="1163776"/>
            <a:ext cx="8421687" cy="2301875"/>
            <a:chOff x="151" y="992"/>
            <a:chExt cx="5305" cy="1450"/>
          </a:xfrm>
        </p:grpSpPr>
        <p:grpSp>
          <p:nvGrpSpPr>
            <p:cNvPr id="50" name="Group 52"/>
            <p:cNvGrpSpPr>
              <a:grpSpLocks/>
            </p:cNvGrpSpPr>
            <p:nvPr/>
          </p:nvGrpSpPr>
          <p:grpSpPr bwMode="auto">
            <a:xfrm>
              <a:off x="306" y="1396"/>
              <a:ext cx="5150" cy="1046"/>
              <a:chOff x="322" y="2560"/>
              <a:chExt cx="5150" cy="1046"/>
            </a:xfrm>
          </p:grpSpPr>
          <p:grpSp>
            <p:nvGrpSpPr>
              <p:cNvPr id="52" name="Group 53"/>
              <p:cNvGrpSpPr>
                <a:grpSpLocks/>
              </p:cNvGrpSpPr>
              <p:nvPr/>
            </p:nvGrpSpPr>
            <p:grpSpPr bwMode="auto">
              <a:xfrm>
                <a:off x="322" y="2768"/>
                <a:ext cx="1028" cy="702"/>
                <a:chOff x="656" y="2104"/>
                <a:chExt cx="1028" cy="702"/>
              </a:xfrm>
            </p:grpSpPr>
            <p:sp>
              <p:nvSpPr>
                <p:cNvPr id="87" name="Line 54"/>
                <p:cNvSpPr>
                  <a:spLocks noChangeShapeType="1"/>
                </p:cNvSpPr>
                <p:nvPr/>
              </p:nvSpPr>
              <p:spPr bwMode="auto">
                <a:xfrm>
                  <a:off x="1142" y="2277"/>
                  <a:ext cx="258" cy="41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8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884" y="2269"/>
                  <a:ext cx="266" cy="43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9" name="Oval 56"/>
                <p:cNvSpPr>
                  <a:spLocks noChangeArrowheads="1"/>
                </p:cNvSpPr>
                <p:nvPr/>
              </p:nvSpPr>
              <p:spPr bwMode="auto">
                <a:xfrm>
                  <a:off x="1082" y="2227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0" name="Oval 57"/>
                <p:cNvSpPr>
                  <a:spLocks noChangeArrowheads="1"/>
                </p:cNvSpPr>
                <p:nvPr/>
              </p:nvSpPr>
              <p:spPr bwMode="auto">
                <a:xfrm>
                  <a:off x="840" y="2599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1" name="Oval 58"/>
                <p:cNvSpPr>
                  <a:spLocks noChangeArrowheads="1"/>
                </p:cNvSpPr>
                <p:nvPr/>
              </p:nvSpPr>
              <p:spPr bwMode="auto">
                <a:xfrm>
                  <a:off x="1312" y="2607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2" name="Rectangle 59"/>
                <p:cNvSpPr>
                  <a:spLocks noChangeArrowheads="1"/>
                </p:cNvSpPr>
                <p:nvPr/>
              </p:nvSpPr>
              <p:spPr bwMode="auto">
                <a:xfrm>
                  <a:off x="872" y="2104"/>
                  <a:ext cx="288" cy="3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A</a:t>
                  </a:r>
                </a:p>
              </p:txBody>
            </p:sp>
            <p:sp>
              <p:nvSpPr>
                <p:cNvPr id="93" name="Rectangle 60"/>
                <p:cNvSpPr>
                  <a:spLocks noChangeArrowheads="1"/>
                </p:cNvSpPr>
                <p:nvPr/>
              </p:nvSpPr>
              <p:spPr bwMode="auto">
                <a:xfrm>
                  <a:off x="656" y="2501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B</a:t>
                  </a:r>
                </a:p>
              </p:txBody>
            </p:sp>
            <p:sp>
              <p:nvSpPr>
                <p:cNvPr id="94" name="Rectangle 61"/>
                <p:cNvSpPr>
                  <a:spLocks noChangeArrowheads="1"/>
                </p:cNvSpPr>
                <p:nvPr/>
              </p:nvSpPr>
              <p:spPr bwMode="auto">
                <a:xfrm>
                  <a:off x="1396" y="2492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C</a:t>
                  </a:r>
                </a:p>
              </p:txBody>
            </p:sp>
          </p:grpSp>
          <p:grpSp>
            <p:nvGrpSpPr>
              <p:cNvPr id="53" name="Group 62"/>
              <p:cNvGrpSpPr>
                <a:grpSpLocks/>
              </p:cNvGrpSpPr>
              <p:nvPr/>
            </p:nvGrpSpPr>
            <p:grpSpPr bwMode="auto">
              <a:xfrm>
                <a:off x="1599" y="2560"/>
                <a:ext cx="782" cy="1006"/>
                <a:chOff x="1540" y="2200"/>
                <a:chExt cx="782" cy="1006"/>
              </a:xfrm>
            </p:grpSpPr>
            <p:sp>
              <p:nvSpPr>
                <p:cNvPr id="80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1780" y="2365"/>
                  <a:ext cx="494" cy="72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1" name="Oval 64"/>
                <p:cNvSpPr>
                  <a:spLocks noChangeArrowheads="1"/>
                </p:cNvSpPr>
                <p:nvPr/>
              </p:nvSpPr>
              <p:spPr bwMode="auto">
                <a:xfrm>
                  <a:off x="2206" y="2323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2" name="Oval 65"/>
                <p:cNvSpPr>
                  <a:spLocks noChangeArrowheads="1"/>
                </p:cNvSpPr>
                <p:nvPr/>
              </p:nvSpPr>
              <p:spPr bwMode="auto">
                <a:xfrm>
                  <a:off x="1964" y="2695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3" name="Oval 66"/>
                <p:cNvSpPr>
                  <a:spLocks noChangeArrowheads="1"/>
                </p:cNvSpPr>
                <p:nvPr/>
              </p:nvSpPr>
              <p:spPr bwMode="auto">
                <a:xfrm>
                  <a:off x="1722" y="3036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4" name="Rectangle 67"/>
                <p:cNvSpPr>
                  <a:spLocks noChangeArrowheads="1"/>
                </p:cNvSpPr>
                <p:nvPr/>
              </p:nvSpPr>
              <p:spPr bwMode="auto">
                <a:xfrm>
                  <a:off x="1996" y="2200"/>
                  <a:ext cx="288" cy="3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A</a:t>
                  </a:r>
                </a:p>
              </p:txBody>
            </p:sp>
            <p:sp>
              <p:nvSpPr>
                <p:cNvPr id="85" name="Rectangle 68"/>
                <p:cNvSpPr>
                  <a:spLocks noChangeArrowheads="1"/>
                </p:cNvSpPr>
                <p:nvPr/>
              </p:nvSpPr>
              <p:spPr bwMode="auto">
                <a:xfrm>
                  <a:off x="1780" y="2597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B</a:t>
                  </a:r>
                </a:p>
              </p:txBody>
            </p:sp>
            <p:sp>
              <p:nvSpPr>
                <p:cNvPr id="86" name="Rectangle 69"/>
                <p:cNvSpPr>
                  <a:spLocks noChangeArrowheads="1"/>
                </p:cNvSpPr>
                <p:nvPr/>
              </p:nvSpPr>
              <p:spPr bwMode="auto">
                <a:xfrm>
                  <a:off x="1540" y="2901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C</a:t>
                  </a:r>
                </a:p>
              </p:txBody>
            </p:sp>
          </p:grpSp>
          <p:grpSp>
            <p:nvGrpSpPr>
              <p:cNvPr id="54" name="Group 70"/>
              <p:cNvGrpSpPr>
                <a:grpSpLocks/>
              </p:cNvGrpSpPr>
              <p:nvPr/>
            </p:nvGrpSpPr>
            <p:grpSpPr bwMode="auto">
              <a:xfrm>
                <a:off x="2631" y="2560"/>
                <a:ext cx="542" cy="1046"/>
                <a:chOff x="2834" y="2118"/>
                <a:chExt cx="542" cy="1046"/>
              </a:xfrm>
            </p:grpSpPr>
            <p:sp>
              <p:nvSpPr>
                <p:cNvPr id="72" name="Line 71"/>
                <p:cNvSpPr>
                  <a:spLocks noChangeShapeType="1"/>
                </p:cNvSpPr>
                <p:nvPr/>
              </p:nvSpPr>
              <p:spPr bwMode="auto">
                <a:xfrm>
                  <a:off x="3070" y="2652"/>
                  <a:ext cx="258" cy="41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3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3050" y="2283"/>
                  <a:ext cx="278" cy="40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4" name="Oval 73"/>
                <p:cNvSpPr>
                  <a:spLocks noChangeArrowheads="1"/>
                </p:cNvSpPr>
                <p:nvPr/>
              </p:nvSpPr>
              <p:spPr bwMode="auto">
                <a:xfrm>
                  <a:off x="3260" y="2241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5" name="Oval 74"/>
                <p:cNvSpPr>
                  <a:spLocks noChangeArrowheads="1"/>
                </p:cNvSpPr>
                <p:nvPr/>
              </p:nvSpPr>
              <p:spPr bwMode="auto">
                <a:xfrm>
                  <a:off x="3018" y="2613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6" name="Oval 75"/>
                <p:cNvSpPr>
                  <a:spLocks noChangeArrowheads="1"/>
                </p:cNvSpPr>
                <p:nvPr/>
              </p:nvSpPr>
              <p:spPr bwMode="auto">
                <a:xfrm>
                  <a:off x="3260" y="2970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7" name="Rectangle 76"/>
                <p:cNvSpPr>
                  <a:spLocks noChangeArrowheads="1"/>
                </p:cNvSpPr>
                <p:nvPr/>
              </p:nvSpPr>
              <p:spPr bwMode="auto">
                <a:xfrm>
                  <a:off x="3050" y="2118"/>
                  <a:ext cx="288" cy="3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A</a:t>
                  </a:r>
                </a:p>
              </p:txBody>
            </p:sp>
            <p:sp>
              <p:nvSpPr>
                <p:cNvPr id="78" name="Rectangle 77"/>
                <p:cNvSpPr>
                  <a:spLocks noChangeArrowheads="1"/>
                </p:cNvSpPr>
                <p:nvPr/>
              </p:nvSpPr>
              <p:spPr bwMode="auto">
                <a:xfrm>
                  <a:off x="2834" y="2515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B</a:t>
                  </a:r>
                </a:p>
              </p:txBody>
            </p:sp>
            <p:sp>
              <p:nvSpPr>
                <p:cNvPr id="79" name="Rectangle 78"/>
                <p:cNvSpPr>
                  <a:spLocks noChangeArrowheads="1"/>
                </p:cNvSpPr>
                <p:nvPr/>
              </p:nvSpPr>
              <p:spPr bwMode="auto">
                <a:xfrm>
                  <a:off x="3058" y="2859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C</a:t>
                  </a:r>
                </a:p>
              </p:txBody>
            </p:sp>
          </p:grpSp>
          <p:grpSp>
            <p:nvGrpSpPr>
              <p:cNvPr id="55" name="Group 79"/>
              <p:cNvGrpSpPr>
                <a:grpSpLocks/>
              </p:cNvGrpSpPr>
              <p:nvPr/>
            </p:nvGrpSpPr>
            <p:grpSpPr bwMode="auto">
              <a:xfrm>
                <a:off x="3422" y="2560"/>
                <a:ext cx="800" cy="1037"/>
                <a:chOff x="3882" y="2098"/>
                <a:chExt cx="800" cy="1037"/>
              </a:xfrm>
            </p:grpSpPr>
            <p:sp>
              <p:nvSpPr>
                <p:cNvPr id="64" name="Line 80"/>
                <p:cNvSpPr>
                  <a:spLocks noChangeShapeType="1"/>
                </p:cNvSpPr>
                <p:nvPr/>
              </p:nvSpPr>
              <p:spPr bwMode="auto">
                <a:xfrm>
                  <a:off x="4160" y="2269"/>
                  <a:ext cx="258" cy="41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5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4092" y="2601"/>
                  <a:ext cx="278" cy="40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6" name="Oval 82"/>
                <p:cNvSpPr>
                  <a:spLocks noChangeArrowheads="1"/>
                </p:cNvSpPr>
                <p:nvPr/>
              </p:nvSpPr>
              <p:spPr bwMode="auto">
                <a:xfrm>
                  <a:off x="4092" y="2221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7" name="Oval 83"/>
                <p:cNvSpPr>
                  <a:spLocks noChangeArrowheads="1"/>
                </p:cNvSpPr>
                <p:nvPr/>
              </p:nvSpPr>
              <p:spPr bwMode="auto">
                <a:xfrm>
                  <a:off x="4318" y="2579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8" name="Oval 84"/>
                <p:cNvSpPr>
                  <a:spLocks noChangeArrowheads="1"/>
                </p:cNvSpPr>
                <p:nvPr/>
              </p:nvSpPr>
              <p:spPr bwMode="auto">
                <a:xfrm>
                  <a:off x="4044" y="2942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9" name="Rectangle 85"/>
                <p:cNvSpPr>
                  <a:spLocks noChangeArrowheads="1"/>
                </p:cNvSpPr>
                <p:nvPr/>
              </p:nvSpPr>
              <p:spPr bwMode="auto">
                <a:xfrm>
                  <a:off x="3882" y="2098"/>
                  <a:ext cx="288" cy="3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A</a:t>
                  </a:r>
                </a:p>
              </p:txBody>
            </p:sp>
            <p:sp>
              <p:nvSpPr>
                <p:cNvPr id="70" name="Rectangle 86"/>
                <p:cNvSpPr>
                  <a:spLocks noChangeArrowheads="1"/>
                </p:cNvSpPr>
                <p:nvPr/>
              </p:nvSpPr>
              <p:spPr bwMode="auto">
                <a:xfrm>
                  <a:off x="4394" y="2452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B</a:t>
                  </a:r>
                </a:p>
              </p:txBody>
            </p:sp>
            <p:sp>
              <p:nvSpPr>
                <p:cNvPr id="71" name="Rectangle 87"/>
                <p:cNvSpPr>
                  <a:spLocks noChangeArrowheads="1"/>
                </p:cNvSpPr>
                <p:nvPr/>
              </p:nvSpPr>
              <p:spPr bwMode="auto">
                <a:xfrm>
                  <a:off x="4114" y="2830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C</a:t>
                  </a:r>
                </a:p>
              </p:txBody>
            </p:sp>
          </p:grpSp>
          <p:grpSp>
            <p:nvGrpSpPr>
              <p:cNvPr id="56" name="Group 88"/>
              <p:cNvGrpSpPr>
                <a:grpSpLocks/>
              </p:cNvGrpSpPr>
              <p:nvPr/>
            </p:nvGrpSpPr>
            <p:grpSpPr bwMode="auto">
              <a:xfrm>
                <a:off x="4472" y="2560"/>
                <a:ext cx="1000" cy="998"/>
                <a:chOff x="4520" y="2161"/>
                <a:chExt cx="1000" cy="998"/>
              </a:xfrm>
            </p:grpSpPr>
            <p:sp>
              <p:nvSpPr>
                <p:cNvPr id="57" name="Line 89"/>
                <p:cNvSpPr>
                  <a:spLocks noChangeShapeType="1"/>
                </p:cNvSpPr>
                <p:nvPr/>
              </p:nvSpPr>
              <p:spPr bwMode="auto">
                <a:xfrm>
                  <a:off x="4782" y="2332"/>
                  <a:ext cx="480" cy="7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8" name="Oval 90"/>
                <p:cNvSpPr>
                  <a:spLocks noChangeArrowheads="1"/>
                </p:cNvSpPr>
                <p:nvPr/>
              </p:nvSpPr>
              <p:spPr bwMode="auto">
                <a:xfrm>
                  <a:off x="4730" y="2284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9" name="Oval 91"/>
                <p:cNvSpPr>
                  <a:spLocks noChangeArrowheads="1"/>
                </p:cNvSpPr>
                <p:nvPr/>
              </p:nvSpPr>
              <p:spPr bwMode="auto">
                <a:xfrm>
                  <a:off x="4956" y="2642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0" name="Oval 92"/>
                <p:cNvSpPr>
                  <a:spLocks noChangeArrowheads="1"/>
                </p:cNvSpPr>
                <p:nvPr/>
              </p:nvSpPr>
              <p:spPr bwMode="auto">
                <a:xfrm>
                  <a:off x="5170" y="2975"/>
                  <a:ext cx="116" cy="116"/>
                </a:xfrm>
                <a:prstGeom prst="ellipse">
                  <a:avLst/>
                </a:prstGeom>
                <a:solidFill>
                  <a:srgbClr val="B9FFE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" name="Rectangle 93"/>
                <p:cNvSpPr>
                  <a:spLocks noChangeArrowheads="1"/>
                </p:cNvSpPr>
                <p:nvPr/>
              </p:nvSpPr>
              <p:spPr bwMode="auto">
                <a:xfrm>
                  <a:off x="4520" y="2161"/>
                  <a:ext cx="288" cy="3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A</a:t>
                  </a:r>
                </a:p>
              </p:txBody>
            </p:sp>
            <p:sp>
              <p:nvSpPr>
                <p:cNvPr id="62" name="Rectangle 94"/>
                <p:cNvSpPr>
                  <a:spLocks noChangeArrowheads="1"/>
                </p:cNvSpPr>
                <p:nvPr/>
              </p:nvSpPr>
              <p:spPr bwMode="auto">
                <a:xfrm>
                  <a:off x="5032" y="2515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B</a:t>
                  </a:r>
                </a:p>
              </p:txBody>
            </p:sp>
            <p:sp>
              <p:nvSpPr>
                <p:cNvPr id="63" name="Rectangle 95"/>
                <p:cNvSpPr>
                  <a:spLocks noChangeArrowheads="1"/>
                </p:cNvSpPr>
                <p:nvPr/>
              </p:nvSpPr>
              <p:spPr bwMode="auto">
                <a:xfrm>
                  <a:off x="5232" y="2854"/>
                  <a:ext cx="288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just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ct val="60000"/>
                    <a:buFont typeface="Wingdings" pitchFamily="2" charset="2"/>
                    <a:buNone/>
                    <a:tabLst/>
                    <a:defRPr/>
                  </a:pPr>
                  <a:r>
                    <a:rPr kumimoji="0" lang="en-US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pitchFamily="2" charset="-122"/>
                    </a:rPr>
                    <a:t>C</a:t>
                  </a:r>
                </a:p>
              </p:txBody>
            </p:sp>
          </p:grpSp>
        </p:grpSp>
        <p:sp>
          <p:nvSpPr>
            <p:cNvPr id="51" name="Rectangle 96"/>
            <p:cNvSpPr>
              <a:spLocks noChangeArrowheads="1"/>
            </p:cNvSpPr>
            <p:nvPr/>
          </p:nvSpPr>
          <p:spPr bwMode="auto">
            <a:xfrm>
              <a:off x="151" y="992"/>
              <a:ext cx="2009" cy="360"/>
            </a:xfrm>
            <a:prstGeom prst="rect">
              <a:avLst/>
            </a:prstGeom>
            <a:solidFill>
              <a:srgbClr val="E9F1C7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先序序列：</a:t>
              </a: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ABC</a:t>
              </a: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240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706438" y="885737"/>
            <a:ext cx="84375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ct val="15000"/>
              </a:spcBef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已知先、中、后序列中的两个，二叉树是否唯一？</a:t>
            </a: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393700" y="1504862"/>
            <a:ext cx="5499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15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 dirty="0">
                <a:latin typeface="Times New Roman" pitchFamily="18" charset="0"/>
              </a:rPr>
              <a:t>结论</a:t>
            </a:r>
            <a:r>
              <a:rPr lang="en-US" altLang="zh-CN" sz="2800" b="1" dirty="0">
                <a:latin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</a:rPr>
              <a:t>：先序</a:t>
            </a:r>
            <a:r>
              <a:rPr lang="en-US" altLang="zh-CN" sz="2800" b="1" dirty="0">
                <a:latin typeface="Times New Roman" pitchFamily="18" charset="0"/>
              </a:rPr>
              <a:t>+</a:t>
            </a:r>
            <a:r>
              <a:rPr lang="zh-CN" altLang="en-US" sz="2800" b="1" dirty="0">
                <a:latin typeface="Times New Roman" pitchFamily="18" charset="0"/>
              </a:rPr>
              <a:t>中序，唯一。</a:t>
            </a:r>
          </a:p>
        </p:txBody>
      </p:sp>
      <p:grpSp>
        <p:nvGrpSpPr>
          <p:cNvPr id="30" name="Group 5"/>
          <p:cNvGrpSpPr>
            <a:grpSpLocks/>
          </p:cNvGrpSpPr>
          <p:nvPr/>
        </p:nvGrpSpPr>
        <p:grpSpPr bwMode="auto">
          <a:xfrm>
            <a:off x="990600" y="1650912"/>
            <a:ext cx="7426325" cy="1646238"/>
            <a:chOff x="624" y="1034"/>
            <a:chExt cx="4678" cy="1037"/>
          </a:xfrm>
        </p:grpSpPr>
        <p:grpSp>
          <p:nvGrpSpPr>
            <p:cNvPr id="31" name="Group 6"/>
            <p:cNvGrpSpPr>
              <a:grpSpLocks/>
            </p:cNvGrpSpPr>
            <p:nvPr/>
          </p:nvGrpSpPr>
          <p:grpSpPr bwMode="auto">
            <a:xfrm>
              <a:off x="4502" y="1034"/>
              <a:ext cx="800" cy="1037"/>
              <a:chOff x="3882" y="2098"/>
              <a:chExt cx="800" cy="1037"/>
            </a:xfrm>
          </p:grpSpPr>
          <p:sp>
            <p:nvSpPr>
              <p:cNvPr id="33" name="Line 7"/>
              <p:cNvSpPr>
                <a:spLocks noChangeShapeType="1"/>
              </p:cNvSpPr>
              <p:nvPr/>
            </p:nvSpPr>
            <p:spPr bwMode="auto">
              <a:xfrm>
                <a:off x="4160" y="2269"/>
                <a:ext cx="258" cy="41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Line 8"/>
              <p:cNvSpPr>
                <a:spLocks noChangeShapeType="1"/>
              </p:cNvSpPr>
              <p:nvPr/>
            </p:nvSpPr>
            <p:spPr bwMode="auto">
              <a:xfrm flipH="1">
                <a:off x="4092" y="2601"/>
                <a:ext cx="278" cy="40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Oval 9"/>
              <p:cNvSpPr>
                <a:spLocks noChangeArrowheads="1"/>
              </p:cNvSpPr>
              <p:nvPr/>
            </p:nvSpPr>
            <p:spPr bwMode="auto">
              <a:xfrm>
                <a:off x="4092" y="2221"/>
                <a:ext cx="116" cy="116"/>
              </a:xfrm>
              <a:prstGeom prst="ellipse">
                <a:avLst/>
              </a:prstGeom>
              <a:solidFill>
                <a:srgbClr val="B9FFE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Oval 10"/>
              <p:cNvSpPr>
                <a:spLocks noChangeArrowheads="1"/>
              </p:cNvSpPr>
              <p:nvPr/>
            </p:nvSpPr>
            <p:spPr bwMode="auto">
              <a:xfrm>
                <a:off x="4318" y="2579"/>
                <a:ext cx="116" cy="116"/>
              </a:xfrm>
              <a:prstGeom prst="ellipse">
                <a:avLst/>
              </a:prstGeom>
              <a:solidFill>
                <a:srgbClr val="B9FFE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Oval 11"/>
              <p:cNvSpPr>
                <a:spLocks noChangeArrowheads="1"/>
              </p:cNvSpPr>
              <p:nvPr/>
            </p:nvSpPr>
            <p:spPr bwMode="auto">
              <a:xfrm>
                <a:off x="4044" y="2942"/>
                <a:ext cx="116" cy="116"/>
              </a:xfrm>
              <a:prstGeom prst="ellipse">
                <a:avLst/>
              </a:prstGeom>
              <a:solidFill>
                <a:srgbClr val="B9FFE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Rectangle 12"/>
              <p:cNvSpPr>
                <a:spLocks noChangeArrowheads="1"/>
              </p:cNvSpPr>
              <p:nvPr/>
            </p:nvSpPr>
            <p:spPr bwMode="auto">
              <a:xfrm>
                <a:off x="3882" y="2098"/>
                <a:ext cx="288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39" name="Rectangle 13"/>
              <p:cNvSpPr>
                <a:spLocks noChangeArrowheads="1"/>
              </p:cNvSpPr>
              <p:nvPr/>
            </p:nvSpPr>
            <p:spPr bwMode="auto">
              <a:xfrm>
                <a:off x="4394" y="2452"/>
                <a:ext cx="288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40" name="Rectangle 14"/>
              <p:cNvSpPr>
                <a:spLocks noChangeArrowheads="1"/>
              </p:cNvSpPr>
              <p:nvPr/>
            </p:nvSpPr>
            <p:spPr bwMode="auto">
              <a:xfrm>
                <a:off x="4114" y="2830"/>
                <a:ext cx="288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C</a:t>
                </a:r>
              </a:p>
            </p:txBody>
          </p:sp>
        </p:grpSp>
        <p:sp>
          <p:nvSpPr>
            <p:cNvPr id="32" name="Rectangle 15"/>
            <p:cNvSpPr>
              <a:spLocks noChangeArrowheads="1"/>
            </p:cNvSpPr>
            <p:nvPr/>
          </p:nvSpPr>
          <p:spPr bwMode="auto">
            <a:xfrm>
              <a:off x="624" y="1338"/>
              <a:ext cx="3464" cy="360"/>
            </a:xfrm>
            <a:prstGeom prst="rect">
              <a:avLst/>
            </a:prstGeom>
            <a:solidFill>
              <a:srgbClr val="E9F1C7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例</a:t>
              </a: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:</a:t>
              </a: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先序序列</a:t>
              </a: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ABC+</a:t>
              </a: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中序序列</a:t>
              </a: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ACB</a:t>
              </a:r>
            </a:p>
          </p:txBody>
        </p:sp>
      </p:grpSp>
      <p:sp>
        <p:nvSpPr>
          <p:cNvPr id="41" name="Rectangle 16"/>
          <p:cNvSpPr>
            <a:spLocks noChangeArrowheads="1"/>
          </p:cNvSpPr>
          <p:nvPr/>
        </p:nvSpPr>
        <p:spPr bwMode="auto">
          <a:xfrm>
            <a:off x="393700" y="3009812"/>
            <a:ext cx="5499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15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</a:rPr>
              <a:t>结论</a:t>
            </a:r>
            <a:r>
              <a:rPr lang="en-US" altLang="zh-CN" sz="2800" b="1">
                <a:latin typeface="Times New Roman" pitchFamily="18" charset="0"/>
              </a:rPr>
              <a:t>2</a:t>
            </a:r>
            <a:r>
              <a:rPr lang="zh-CN" altLang="en-US" sz="2800" b="1">
                <a:latin typeface="Times New Roman" pitchFamily="18" charset="0"/>
              </a:rPr>
              <a:t>：后序</a:t>
            </a:r>
            <a:r>
              <a:rPr lang="en-US" altLang="zh-CN" sz="2800" b="1">
                <a:latin typeface="Times New Roman" pitchFamily="18" charset="0"/>
              </a:rPr>
              <a:t>+</a:t>
            </a:r>
            <a:r>
              <a:rPr lang="zh-CN" altLang="en-US" sz="2800" b="1">
                <a:latin typeface="Times New Roman" pitchFamily="18" charset="0"/>
              </a:rPr>
              <a:t>中序，也唯一。</a:t>
            </a:r>
          </a:p>
        </p:txBody>
      </p:sp>
      <p:grpSp>
        <p:nvGrpSpPr>
          <p:cNvPr id="42" name="Group 17"/>
          <p:cNvGrpSpPr>
            <a:grpSpLocks/>
          </p:cNvGrpSpPr>
          <p:nvPr/>
        </p:nvGrpSpPr>
        <p:grpSpPr bwMode="auto">
          <a:xfrm>
            <a:off x="990600" y="3203487"/>
            <a:ext cx="7426325" cy="1646238"/>
            <a:chOff x="624" y="1970"/>
            <a:chExt cx="4678" cy="1037"/>
          </a:xfrm>
        </p:grpSpPr>
        <p:grpSp>
          <p:nvGrpSpPr>
            <p:cNvPr id="43" name="Group 18"/>
            <p:cNvGrpSpPr>
              <a:grpSpLocks/>
            </p:cNvGrpSpPr>
            <p:nvPr/>
          </p:nvGrpSpPr>
          <p:grpSpPr bwMode="auto">
            <a:xfrm>
              <a:off x="4502" y="1970"/>
              <a:ext cx="800" cy="1037"/>
              <a:chOff x="3882" y="2098"/>
              <a:chExt cx="800" cy="1037"/>
            </a:xfrm>
          </p:grpSpPr>
          <p:sp>
            <p:nvSpPr>
              <p:cNvPr id="45" name="Line 19"/>
              <p:cNvSpPr>
                <a:spLocks noChangeShapeType="1"/>
              </p:cNvSpPr>
              <p:nvPr/>
            </p:nvSpPr>
            <p:spPr bwMode="auto">
              <a:xfrm>
                <a:off x="4160" y="2269"/>
                <a:ext cx="258" cy="41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Line 20"/>
              <p:cNvSpPr>
                <a:spLocks noChangeShapeType="1"/>
              </p:cNvSpPr>
              <p:nvPr/>
            </p:nvSpPr>
            <p:spPr bwMode="auto">
              <a:xfrm flipH="1">
                <a:off x="4092" y="2601"/>
                <a:ext cx="278" cy="40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Oval 21"/>
              <p:cNvSpPr>
                <a:spLocks noChangeArrowheads="1"/>
              </p:cNvSpPr>
              <p:nvPr/>
            </p:nvSpPr>
            <p:spPr bwMode="auto">
              <a:xfrm>
                <a:off x="4092" y="2221"/>
                <a:ext cx="116" cy="116"/>
              </a:xfrm>
              <a:prstGeom prst="ellipse">
                <a:avLst/>
              </a:prstGeom>
              <a:solidFill>
                <a:srgbClr val="B9FFE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Oval 22"/>
              <p:cNvSpPr>
                <a:spLocks noChangeArrowheads="1"/>
              </p:cNvSpPr>
              <p:nvPr/>
            </p:nvSpPr>
            <p:spPr bwMode="auto">
              <a:xfrm>
                <a:off x="4318" y="2579"/>
                <a:ext cx="116" cy="116"/>
              </a:xfrm>
              <a:prstGeom prst="ellipse">
                <a:avLst/>
              </a:prstGeom>
              <a:solidFill>
                <a:srgbClr val="B9FFE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Oval 23"/>
              <p:cNvSpPr>
                <a:spLocks noChangeArrowheads="1"/>
              </p:cNvSpPr>
              <p:nvPr/>
            </p:nvSpPr>
            <p:spPr bwMode="auto">
              <a:xfrm>
                <a:off x="4044" y="2942"/>
                <a:ext cx="116" cy="116"/>
              </a:xfrm>
              <a:prstGeom prst="ellipse">
                <a:avLst/>
              </a:prstGeom>
              <a:solidFill>
                <a:srgbClr val="B9FFE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Rectangle 24"/>
              <p:cNvSpPr>
                <a:spLocks noChangeArrowheads="1"/>
              </p:cNvSpPr>
              <p:nvPr/>
            </p:nvSpPr>
            <p:spPr bwMode="auto">
              <a:xfrm>
                <a:off x="3882" y="2098"/>
                <a:ext cx="288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51" name="Rectangle 25"/>
              <p:cNvSpPr>
                <a:spLocks noChangeArrowheads="1"/>
              </p:cNvSpPr>
              <p:nvPr/>
            </p:nvSpPr>
            <p:spPr bwMode="auto">
              <a:xfrm>
                <a:off x="4394" y="2452"/>
                <a:ext cx="288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52" name="Rectangle 26"/>
              <p:cNvSpPr>
                <a:spLocks noChangeArrowheads="1"/>
              </p:cNvSpPr>
              <p:nvPr/>
            </p:nvSpPr>
            <p:spPr bwMode="auto">
              <a:xfrm>
                <a:off x="4114" y="2830"/>
                <a:ext cx="288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just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C</a:t>
                </a:r>
              </a:p>
            </p:txBody>
          </p:sp>
        </p:grpSp>
        <p:sp>
          <p:nvSpPr>
            <p:cNvPr id="44" name="Rectangle 27"/>
            <p:cNvSpPr>
              <a:spLocks noChangeArrowheads="1"/>
            </p:cNvSpPr>
            <p:nvPr/>
          </p:nvSpPr>
          <p:spPr bwMode="auto">
            <a:xfrm>
              <a:off x="624" y="2274"/>
              <a:ext cx="3504" cy="360"/>
            </a:xfrm>
            <a:prstGeom prst="rect">
              <a:avLst/>
            </a:prstGeom>
            <a:solidFill>
              <a:srgbClr val="E9F1C7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例</a:t>
              </a: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:</a:t>
              </a: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后序序列</a:t>
              </a: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CBA+</a:t>
              </a: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中序序列</a:t>
              </a: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ACB</a:t>
              </a:r>
            </a:p>
          </p:txBody>
        </p:sp>
      </p:grpSp>
      <p:sp>
        <p:nvSpPr>
          <p:cNvPr id="53" name="Rectangle 28"/>
          <p:cNvSpPr>
            <a:spLocks noChangeArrowheads="1"/>
          </p:cNvSpPr>
          <p:nvPr/>
        </p:nvSpPr>
        <p:spPr bwMode="auto">
          <a:xfrm>
            <a:off x="393700" y="4521112"/>
            <a:ext cx="5499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15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</a:rPr>
              <a:t>结论</a:t>
            </a:r>
            <a:r>
              <a:rPr lang="en-US" altLang="zh-CN" sz="2800" b="1">
                <a:latin typeface="Times New Roman" pitchFamily="18" charset="0"/>
              </a:rPr>
              <a:t>3</a:t>
            </a:r>
            <a:r>
              <a:rPr lang="zh-CN" altLang="en-US" sz="2800" b="1">
                <a:latin typeface="Times New Roman" pitchFamily="18" charset="0"/>
              </a:rPr>
              <a:t>：先序</a:t>
            </a:r>
            <a:r>
              <a:rPr lang="en-US" altLang="zh-CN" sz="2800" b="1">
                <a:latin typeface="Times New Roman" pitchFamily="18" charset="0"/>
              </a:rPr>
              <a:t>+</a:t>
            </a:r>
            <a:r>
              <a:rPr lang="zh-CN" altLang="en-US" sz="2800" b="1">
                <a:latin typeface="Times New Roman" pitchFamily="18" charset="0"/>
              </a:rPr>
              <a:t>后序，不唯一！</a:t>
            </a:r>
          </a:p>
        </p:txBody>
      </p:sp>
      <p:sp>
        <p:nvSpPr>
          <p:cNvPr id="54" name="Rectangle 29"/>
          <p:cNvSpPr>
            <a:spLocks noChangeArrowheads="1"/>
          </p:cNvSpPr>
          <p:nvPr/>
        </p:nvSpPr>
        <p:spPr bwMode="auto">
          <a:xfrm>
            <a:off x="990600" y="5362487"/>
            <a:ext cx="5475288" cy="571500"/>
          </a:xfrm>
          <a:prstGeom prst="rect">
            <a:avLst/>
          </a:prstGeom>
          <a:solidFill>
            <a:srgbClr val="E9F1C7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例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: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先序序列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ABC+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后序序列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CBA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65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 autoUpdateAnimBg="0"/>
      <p:bldP spid="41" grpId="0" build="p" autoUpdateAnimBg="0"/>
      <p:bldP spid="53" grpId="0" build="p" autoUpdateAnimBg="0"/>
      <p:bldP spid="54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376238" y="332656"/>
            <a:ext cx="5410200" cy="579438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  <a:ea typeface="宋体" charset="-122"/>
                <a:cs typeface="Times New Roman" pitchFamily="18" charset="0"/>
              </a:rPr>
              <a:t>二叉树的遍历的含义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charset="-122"/>
              <a:ea typeface="宋体" charset="-122"/>
              <a:cs typeface="Times New Roman" pitchFamily="18" charset="0"/>
            </a:endParaRP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401375" y="1417167"/>
            <a:ext cx="80899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   二叉树的遍历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是指从根结点出发，按照某种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次序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访问二叉树中的所有结点，使得每个结点被访问一次且仅被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访问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一次。</a:t>
            </a:r>
          </a:p>
        </p:txBody>
      </p: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376238" y="2780829"/>
            <a:ext cx="5954712" cy="2247899"/>
            <a:chOff x="237" y="1954"/>
            <a:chExt cx="3751" cy="1416"/>
          </a:xfrm>
        </p:grpSpPr>
        <p:sp>
          <p:nvSpPr>
            <p:cNvPr id="11" name="Text Box 27"/>
            <p:cNvSpPr txBox="1">
              <a:spLocks noChangeArrowheads="1"/>
            </p:cNvSpPr>
            <p:nvPr/>
          </p:nvSpPr>
          <p:spPr bwMode="auto">
            <a:xfrm>
              <a:off x="237" y="2226"/>
              <a:ext cx="3751" cy="1144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0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b="1" kern="0" dirty="0" smtClean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“</a:t>
              </a:r>
              <a:r>
                <a:rPr lang="zh-CN" altLang="en-US" sz="2800" b="1" kern="0" dirty="0" smtClean="0">
                  <a:solidFill>
                    <a:srgbClr val="FF0000"/>
                  </a:solidFill>
                  <a:latin typeface="宋体" charset="-122"/>
                  <a:ea typeface="宋体" charset="-122"/>
                </a:rPr>
                <a:t>访问</a:t>
              </a:r>
              <a:r>
                <a:rPr lang="zh-CN" altLang="en-US" sz="2800" b="1" kern="0" dirty="0" smtClean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”</a:t>
              </a:r>
              <a:r>
                <a:rPr lang="zh-CN" altLang="en-US" sz="2800" b="1" kern="0" dirty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的含义可以很广</a:t>
              </a:r>
              <a:r>
                <a:rPr lang="zh-CN" altLang="en-US" sz="2800" b="1" kern="0" dirty="0" smtClean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，</a:t>
              </a:r>
              <a:r>
                <a:rPr lang="zh-CN" altLang="en-US" sz="2800" b="1" kern="0" dirty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可以是对结点进行的各种处理，</a:t>
              </a:r>
              <a:r>
                <a:rPr lang="zh-CN" altLang="en-US" sz="2800" b="1" kern="0" dirty="0" smtClean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如</a:t>
              </a:r>
              <a:r>
                <a:rPr lang="zh-CN" altLang="en-US" sz="2800" b="1" kern="0" dirty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：</a:t>
              </a:r>
              <a:r>
                <a:rPr lang="zh-CN" altLang="en-US" sz="2800" b="1" kern="0" dirty="0">
                  <a:solidFill>
                    <a:srgbClr val="FF0000"/>
                  </a:solidFill>
                  <a:latin typeface="宋体" charset="-122"/>
                  <a:ea typeface="宋体" charset="-122"/>
                </a:rPr>
                <a:t>输出结点的信息</a:t>
              </a:r>
              <a:r>
                <a:rPr lang="zh-CN" altLang="en-US" sz="2800" b="1" kern="0" dirty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或</a:t>
              </a:r>
              <a:r>
                <a:rPr lang="zh-CN" altLang="en-US" sz="2800" b="1" kern="0" dirty="0">
                  <a:solidFill>
                    <a:srgbClr val="FF0000"/>
                  </a:solidFill>
                  <a:latin typeface="宋体" charset="-122"/>
                  <a:ea typeface="宋体" charset="-122"/>
                </a:rPr>
                <a:t>判定节点满足某些条件</a:t>
              </a:r>
              <a:r>
                <a:rPr lang="zh-CN" altLang="en-US" sz="2800" b="1" kern="0" dirty="0" smtClean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等。这里</a:t>
              </a: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简化为输出结点的数据。</a:t>
              </a:r>
            </a:p>
          </p:txBody>
        </p:sp>
        <p:sp>
          <p:nvSpPr>
            <p:cNvPr id="12" name="AutoShape 41"/>
            <p:cNvSpPr>
              <a:spLocks noChangeArrowheads="1"/>
            </p:cNvSpPr>
            <p:nvPr/>
          </p:nvSpPr>
          <p:spPr bwMode="auto">
            <a:xfrm>
              <a:off x="1360" y="1954"/>
              <a:ext cx="168" cy="279"/>
            </a:xfrm>
            <a:prstGeom prst="downArrow">
              <a:avLst>
                <a:gd name="adj1" fmla="val 50000"/>
                <a:gd name="adj2" fmla="val 41518"/>
              </a:avLst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657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15916" y="2132856"/>
            <a:ext cx="8516938" cy="946150"/>
            <a:chOff x="181" y="1650"/>
            <a:chExt cx="5365" cy="596"/>
          </a:xfrm>
        </p:grpSpPr>
        <p:sp>
          <p:nvSpPr>
            <p:cNvPr id="3" name="Text Box 5" descr="水滴"/>
            <p:cNvSpPr txBox="1">
              <a:spLocks noChangeArrowheads="1"/>
            </p:cNvSpPr>
            <p:nvPr/>
          </p:nvSpPr>
          <p:spPr bwMode="auto">
            <a:xfrm>
              <a:off x="698" y="1650"/>
              <a:ext cx="484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charset="-122"/>
                  <a:ea typeface="宋体" charset="-122"/>
                </a:rPr>
                <a:t>若已知一棵二叉树的先序序列和中序序列，怎样确定二叉树？</a:t>
              </a: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隶书" pitchFamily="49" charset="-122"/>
                </a:rPr>
                <a:t> </a:t>
              </a:r>
            </a:p>
          </p:txBody>
        </p:sp>
        <p:graphicFrame>
          <p:nvGraphicFramePr>
            <p:cNvPr id="4" name="Object 6"/>
            <p:cNvGraphicFramePr>
              <a:graphicFrameLocks noChangeAspect="1"/>
            </p:cNvGraphicFramePr>
            <p:nvPr/>
          </p:nvGraphicFramePr>
          <p:xfrm>
            <a:off x="181" y="1748"/>
            <a:ext cx="384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95" name="Clip" r:id="rId4" imgW="861120" imgH="844560" progId="MS_ClipArt_Gallery.5">
                    <p:embed/>
                  </p:oleObj>
                </mc:Choice>
                <mc:Fallback>
                  <p:oleObj name="Clip" r:id="rId4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" y="1748"/>
                          <a:ext cx="384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Text Box 7" descr="水滴"/>
          <p:cNvSpPr txBox="1">
            <a:spLocks noChangeArrowheads="1"/>
          </p:cNvSpPr>
          <p:nvPr/>
        </p:nvSpPr>
        <p:spPr bwMode="auto">
          <a:xfrm>
            <a:off x="682625" y="3501008"/>
            <a:ext cx="81153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例如：已知一棵二叉树的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先序遍历序列和中序遍历序列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分别为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ABCDEFGHI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和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BCAEDGHFI，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如何构造该二叉树呢?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954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1052736"/>
            <a:ext cx="8939212" cy="48371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just">
              <a:lnSpc>
                <a:spcPct val="120000"/>
              </a:lnSpc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先序遍历序列和中序遍历序列的结点分布特点：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先序遍历序列：</a:t>
            </a: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根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&gt;&lt;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左子树上所有结点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&gt;&lt;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右子树上所有结点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&gt;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中序遍历序列： </a:t>
            </a: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左子树上所有结点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&gt;&lt;</a:t>
            </a:r>
            <a:r>
              <a:rPr lang="zh-CN" altLang="en-US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根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&gt;&lt;</a:t>
            </a:r>
            <a:r>
              <a:rPr lang="zh-CN" altLang="en-US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右子树上所有结点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&gt;</a:t>
            </a:r>
          </a:p>
          <a:p>
            <a:pPr>
              <a:lnSpc>
                <a:spcPct val="120000"/>
              </a:lnSpc>
            </a:pP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43249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4267200" y="1221780"/>
            <a:ext cx="4343400" cy="94615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先序：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B C D E F G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 I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中序：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B C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E D G H F I</a:t>
            </a:r>
          </a:p>
        </p:txBody>
      </p:sp>
      <p:sp>
        <p:nvSpPr>
          <p:cNvPr id="3" name="Text Box 18"/>
          <p:cNvSpPr txBox="1">
            <a:spLocks noChangeArrowheads="1"/>
          </p:cNvSpPr>
          <p:nvPr/>
        </p:nvSpPr>
        <p:spPr bwMode="auto">
          <a:xfrm>
            <a:off x="381000" y="3691930"/>
            <a:ext cx="4343400" cy="103187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先序：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B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C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中序：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B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C</a:t>
            </a:r>
          </a:p>
        </p:txBody>
      </p:sp>
      <p:sp>
        <p:nvSpPr>
          <p:cNvPr id="4" name="Line 38"/>
          <p:cNvSpPr>
            <a:spLocks noChangeShapeType="1"/>
          </p:cNvSpPr>
          <p:nvPr/>
        </p:nvSpPr>
        <p:spPr bwMode="auto">
          <a:xfrm>
            <a:off x="5791200" y="1682155"/>
            <a:ext cx="5334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Line 39"/>
          <p:cNvSpPr>
            <a:spLocks noChangeShapeType="1"/>
          </p:cNvSpPr>
          <p:nvPr/>
        </p:nvSpPr>
        <p:spPr bwMode="auto">
          <a:xfrm>
            <a:off x="6477000" y="1682155"/>
            <a:ext cx="1828800" cy="0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Line 40"/>
          <p:cNvSpPr>
            <a:spLocks noChangeShapeType="1"/>
          </p:cNvSpPr>
          <p:nvPr/>
        </p:nvSpPr>
        <p:spPr bwMode="auto">
          <a:xfrm>
            <a:off x="5486400" y="2125068"/>
            <a:ext cx="5334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Line 41"/>
          <p:cNvSpPr>
            <a:spLocks noChangeShapeType="1"/>
          </p:cNvSpPr>
          <p:nvPr/>
        </p:nvSpPr>
        <p:spPr bwMode="auto">
          <a:xfrm>
            <a:off x="6477000" y="2125068"/>
            <a:ext cx="1828800" cy="0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1871663" y="4169768"/>
            <a:ext cx="2984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" name="Group 54"/>
          <p:cNvGrpSpPr>
            <a:grpSpLocks/>
          </p:cNvGrpSpPr>
          <p:nvPr/>
        </p:nvGrpSpPr>
        <p:grpSpPr bwMode="auto">
          <a:xfrm>
            <a:off x="533400" y="548680"/>
            <a:ext cx="3505200" cy="2971800"/>
            <a:chOff x="336" y="816"/>
            <a:chExt cx="2208" cy="1872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36" y="816"/>
              <a:ext cx="2208" cy="187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prstDash val="dash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384" y="1399"/>
              <a:ext cx="755" cy="1165"/>
            </a:xfrm>
            <a:prstGeom prst="ellipse">
              <a:avLst/>
            </a:prstGeom>
            <a:noFill/>
            <a:ln w="28575">
              <a:solidFill>
                <a:srgbClr val="00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0800"/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  </a:t>
              </a:r>
            </a:p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B C </a:t>
              </a:r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1651" y="1411"/>
              <a:ext cx="835" cy="1165"/>
            </a:xfrm>
            <a:prstGeom prst="ellipse">
              <a:avLst/>
            </a:prstGeom>
            <a:noFill/>
            <a:ln w="28575">
              <a:solidFill>
                <a:srgbClr val="00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0800"/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D  E</a:t>
              </a:r>
            </a:p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F  G</a:t>
              </a:r>
            </a:p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H  I</a:t>
              </a: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868" y="1078"/>
              <a:ext cx="418" cy="351"/>
            </a:xfrm>
            <a:custGeom>
              <a:avLst/>
              <a:gdLst>
                <a:gd name="T0" fmla="*/ 380 w 380"/>
                <a:gd name="T1" fmla="*/ 0 h 393"/>
                <a:gd name="T2" fmla="*/ 0 w 380"/>
                <a:gd name="T3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0" h="393">
                  <a:moveTo>
                    <a:pt x="380" y="0"/>
                  </a:moveTo>
                  <a:lnTo>
                    <a:pt x="0" y="393"/>
                  </a:lnTo>
                </a:path>
              </a:pathLst>
            </a:custGeom>
            <a:noFill/>
            <a:ln w="28575" cmpd="sng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1528" y="1075"/>
              <a:ext cx="423" cy="351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Oval 53"/>
            <p:cNvSpPr>
              <a:spLocks noChangeArrowheads="1"/>
            </p:cNvSpPr>
            <p:nvPr/>
          </p:nvSpPr>
          <p:spPr bwMode="auto">
            <a:xfrm>
              <a:off x="1266" y="867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00EEB0"/>
                </a:gs>
                <a:gs pos="100000">
                  <a:srgbClr val="00EEB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99"/>
                  </a:solidFill>
                  <a:effectLst/>
                  <a:uLnTx/>
                  <a:uFillTx/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16" name="Text Box 55"/>
          <p:cNvSpPr txBox="1">
            <a:spLocks noChangeArrowheads="1"/>
          </p:cNvSpPr>
          <p:nvPr/>
        </p:nvSpPr>
        <p:spPr bwMode="auto">
          <a:xfrm>
            <a:off x="381000" y="4871443"/>
            <a:ext cx="4343400" cy="103187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先序：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D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E F G H I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中序：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E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D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G H F I</a:t>
            </a:r>
          </a:p>
        </p:txBody>
      </p:sp>
      <p:sp>
        <p:nvSpPr>
          <p:cNvPr id="17" name="Line 46"/>
          <p:cNvSpPr>
            <a:spLocks noChangeShapeType="1"/>
          </p:cNvSpPr>
          <p:nvPr/>
        </p:nvSpPr>
        <p:spPr bwMode="auto">
          <a:xfrm flipV="1">
            <a:off x="1857375" y="4657130"/>
            <a:ext cx="29845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Line 47"/>
          <p:cNvSpPr>
            <a:spLocks noChangeShapeType="1"/>
          </p:cNvSpPr>
          <p:nvPr/>
        </p:nvSpPr>
        <p:spPr bwMode="auto">
          <a:xfrm>
            <a:off x="2301875" y="5350868"/>
            <a:ext cx="1195388" cy="0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Line 48"/>
          <p:cNvSpPr>
            <a:spLocks noChangeShapeType="1"/>
          </p:cNvSpPr>
          <p:nvPr/>
        </p:nvSpPr>
        <p:spPr bwMode="auto">
          <a:xfrm>
            <a:off x="2286000" y="5836643"/>
            <a:ext cx="1195388" cy="0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Line 51"/>
          <p:cNvSpPr>
            <a:spLocks noChangeShapeType="1"/>
          </p:cNvSpPr>
          <p:nvPr/>
        </p:nvSpPr>
        <p:spPr bwMode="auto">
          <a:xfrm flipV="1">
            <a:off x="1944688" y="5322293"/>
            <a:ext cx="29845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Line 52"/>
          <p:cNvSpPr>
            <a:spLocks noChangeShapeType="1"/>
          </p:cNvSpPr>
          <p:nvPr/>
        </p:nvSpPr>
        <p:spPr bwMode="auto">
          <a:xfrm flipV="1">
            <a:off x="1619250" y="5823943"/>
            <a:ext cx="29845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2" name="Group 74"/>
          <p:cNvGrpSpPr>
            <a:grpSpLocks/>
          </p:cNvGrpSpPr>
          <p:nvPr/>
        </p:nvGrpSpPr>
        <p:grpSpPr bwMode="auto">
          <a:xfrm>
            <a:off x="5119688" y="2480668"/>
            <a:ext cx="3725862" cy="3400425"/>
            <a:chOff x="3225" y="2033"/>
            <a:chExt cx="2347" cy="2142"/>
          </a:xfrm>
        </p:grpSpPr>
        <p:sp>
          <p:nvSpPr>
            <p:cNvPr id="23" name="Rectangle 57"/>
            <p:cNvSpPr>
              <a:spLocks noChangeArrowheads="1"/>
            </p:cNvSpPr>
            <p:nvPr/>
          </p:nvSpPr>
          <p:spPr bwMode="auto">
            <a:xfrm>
              <a:off x="3225" y="2033"/>
              <a:ext cx="2347" cy="214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prstDash val="dash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60"/>
            <p:cNvSpPr>
              <a:spLocks/>
            </p:cNvSpPr>
            <p:nvPr/>
          </p:nvSpPr>
          <p:spPr bwMode="auto">
            <a:xfrm>
              <a:off x="3757" y="2268"/>
              <a:ext cx="418" cy="351"/>
            </a:xfrm>
            <a:custGeom>
              <a:avLst/>
              <a:gdLst>
                <a:gd name="T0" fmla="*/ 380 w 380"/>
                <a:gd name="T1" fmla="*/ 0 h 393"/>
                <a:gd name="T2" fmla="*/ 0 w 380"/>
                <a:gd name="T3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0" h="393">
                  <a:moveTo>
                    <a:pt x="380" y="0"/>
                  </a:moveTo>
                  <a:lnTo>
                    <a:pt x="0" y="393"/>
                  </a:lnTo>
                </a:path>
              </a:pathLst>
            </a:custGeom>
            <a:noFill/>
            <a:ln w="28575" cmpd="sng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Line 61"/>
            <p:cNvSpPr>
              <a:spLocks noChangeShapeType="1"/>
            </p:cNvSpPr>
            <p:nvPr/>
          </p:nvSpPr>
          <p:spPr bwMode="auto">
            <a:xfrm>
              <a:off x="4417" y="2265"/>
              <a:ext cx="423" cy="351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Oval 62"/>
            <p:cNvSpPr>
              <a:spLocks noChangeArrowheads="1"/>
            </p:cNvSpPr>
            <p:nvPr/>
          </p:nvSpPr>
          <p:spPr bwMode="auto">
            <a:xfrm>
              <a:off x="4155" y="2057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00EEB0"/>
                </a:gs>
                <a:gs pos="100000">
                  <a:srgbClr val="00EEB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99"/>
                  </a:solidFill>
                  <a:effectLst/>
                  <a:uLnTx/>
                  <a:uFillTx/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" name="Oval 63"/>
            <p:cNvSpPr>
              <a:spLocks noChangeArrowheads="1"/>
            </p:cNvSpPr>
            <p:nvPr/>
          </p:nvSpPr>
          <p:spPr bwMode="auto">
            <a:xfrm>
              <a:off x="3532" y="2605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00EEB0"/>
                </a:gs>
                <a:gs pos="100000">
                  <a:srgbClr val="00EEB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99"/>
                  </a:solidFill>
                  <a:effectLst/>
                  <a:uLnTx/>
                  <a:uFillTx/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8" name="Oval 67"/>
            <p:cNvSpPr>
              <a:spLocks noChangeArrowheads="1"/>
            </p:cNvSpPr>
            <p:nvPr/>
          </p:nvSpPr>
          <p:spPr bwMode="auto">
            <a:xfrm>
              <a:off x="3849" y="3211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00EEB0"/>
                </a:gs>
                <a:gs pos="100000">
                  <a:srgbClr val="00EEB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99"/>
                  </a:solidFill>
                  <a:effectLst/>
                  <a:uLnTx/>
                  <a:uFillTx/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9" name="Line 68"/>
            <p:cNvSpPr>
              <a:spLocks noChangeShapeType="1"/>
            </p:cNvSpPr>
            <p:nvPr/>
          </p:nvSpPr>
          <p:spPr bwMode="auto">
            <a:xfrm>
              <a:off x="3731" y="2870"/>
              <a:ext cx="247" cy="341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Oval 69"/>
            <p:cNvSpPr>
              <a:spLocks noChangeArrowheads="1"/>
            </p:cNvSpPr>
            <p:nvPr/>
          </p:nvSpPr>
          <p:spPr bwMode="auto">
            <a:xfrm>
              <a:off x="4749" y="2614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00EEB0"/>
                </a:gs>
                <a:gs pos="100000">
                  <a:srgbClr val="00EEB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99"/>
                  </a:solidFill>
                  <a:effectLst/>
                  <a:uLnTx/>
                  <a:uFillTx/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1" name="Oval 70"/>
            <p:cNvSpPr>
              <a:spLocks noChangeArrowheads="1"/>
            </p:cNvSpPr>
            <p:nvPr/>
          </p:nvSpPr>
          <p:spPr bwMode="auto">
            <a:xfrm>
              <a:off x="4388" y="3221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00EEB0"/>
                </a:gs>
                <a:gs pos="100000">
                  <a:srgbClr val="00EEB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99"/>
                  </a:solidFill>
                  <a:effectLst/>
                  <a:uLnTx/>
                  <a:uFillTx/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2" name="Freeform 71"/>
            <p:cNvSpPr>
              <a:spLocks/>
            </p:cNvSpPr>
            <p:nvPr/>
          </p:nvSpPr>
          <p:spPr bwMode="auto">
            <a:xfrm>
              <a:off x="4565" y="2881"/>
              <a:ext cx="251" cy="341"/>
            </a:xfrm>
            <a:custGeom>
              <a:avLst/>
              <a:gdLst>
                <a:gd name="T0" fmla="*/ 380 w 380"/>
                <a:gd name="T1" fmla="*/ 0 h 393"/>
                <a:gd name="T2" fmla="*/ 0 w 380"/>
                <a:gd name="T3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0" h="393">
                  <a:moveTo>
                    <a:pt x="380" y="0"/>
                  </a:moveTo>
                  <a:lnTo>
                    <a:pt x="0" y="393"/>
                  </a:lnTo>
                </a:path>
              </a:pathLst>
            </a:custGeom>
            <a:noFill/>
            <a:ln w="28575" cmpd="sng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Oval 72"/>
            <p:cNvSpPr>
              <a:spLocks noChangeArrowheads="1"/>
            </p:cNvSpPr>
            <p:nvPr/>
          </p:nvSpPr>
          <p:spPr bwMode="auto">
            <a:xfrm>
              <a:off x="4938" y="3264"/>
              <a:ext cx="574" cy="837"/>
            </a:xfrm>
            <a:prstGeom prst="ellipse">
              <a:avLst/>
            </a:prstGeom>
            <a:noFill/>
            <a:ln w="28575">
              <a:solidFill>
                <a:srgbClr val="00CC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FG</a:t>
              </a: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HI</a:t>
              </a:r>
            </a:p>
          </p:txBody>
        </p:sp>
        <p:sp>
          <p:nvSpPr>
            <p:cNvPr id="34" name="Line 73"/>
            <p:cNvSpPr>
              <a:spLocks noChangeShapeType="1"/>
            </p:cNvSpPr>
            <p:nvPr/>
          </p:nvSpPr>
          <p:spPr bwMode="auto">
            <a:xfrm>
              <a:off x="4993" y="2878"/>
              <a:ext cx="246" cy="38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506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nimBg="1"/>
      <p:bldP spid="5" grpId="0" animBg="1"/>
      <p:bldP spid="6" grpId="0" animBg="1"/>
      <p:bldP spid="7" grpId="0" animBg="1"/>
      <p:bldP spid="8" grpId="0" animBg="1"/>
      <p:bldP spid="16" grpId="0" animBg="1" autoUpdateAnimBg="0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267200" y="1556296"/>
            <a:ext cx="4343400" cy="103187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先序：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F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G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 I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中序：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G H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F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I</a:t>
            </a: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>
            <a:off x="5791200" y="2016671"/>
            <a:ext cx="5334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 flipV="1">
            <a:off x="6419850" y="2002384"/>
            <a:ext cx="287338" cy="0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5486400" y="2502446"/>
            <a:ext cx="5334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381000" y="5205959"/>
            <a:ext cx="4343400" cy="103187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先序：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D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E F G H I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中序：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E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D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G H F I</a:t>
            </a:r>
          </a:p>
        </p:txBody>
      </p:sp>
      <p:sp>
        <p:nvSpPr>
          <p:cNvPr id="7" name="Line 21"/>
          <p:cNvSpPr>
            <a:spLocks noChangeShapeType="1"/>
          </p:cNvSpPr>
          <p:nvPr/>
        </p:nvSpPr>
        <p:spPr bwMode="auto">
          <a:xfrm>
            <a:off x="2301875" y="5685384"/>
            <a:ext cx="1195388" cy="0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>
            <a:off x="2286000" y="6171159"/>
            <a:ext cx="1195388" cy="0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Line 23"/>
          <p:cNvSpPr>
            <a:spLocks noChangeShapeType="1"/>
          </p:cNvSpPr>
          <p:nvPr/>
        </p:nvSpPr>
        <p:spPr bwMode="auto">
          <a:xfrm flipV="1">
            <a:off x="1944688" y="5656809"/>
            <a:ext cx="29845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Line 24"/>
          <p:cNvSpPr>
            <a:spLocks noChangeShapeType="1"/>
          </p:cNvSpPr>
          <p:nvPr/>
        </p:nvSpPr>
        <p:spPr bwMode="auto">
          <a:xfrm flipV="1">
            <a:off x="1619250" y="6158459"/>
            <a:ext cx="29845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1" name="Group 25"/>
          <p:cNvGrpSpPr>
            <a:grpSpLocks/>
          </p:cNvGrpSpPr>
          <p:nvPr/>
        </p:nvGrpSpPr>
        <p:grpSpPr bwMode="auto">
          <a:xfrm>
            <a:off x="5119688" y="2815184"/>
            <a:ext cx="3725862" cy="3400425"/>
            <a:chOff x="3225" y="2033"/>
            <a:chExt cx="2347" cy="2142"/>
          </a:xfrm>
        </p:grpSpPr>
        <p:sp>
          <p:nvSpPr>
            <p:cNvPr id="12" name="Rectangle 26"/>
            <p:cNvSpPr>
              <a:spLocks noChangeArrowheads="1"/>
            </p:cNvSpPr>
            <p:nvPr/>
          </p:nvSpPr>
          <p:spPr bwMode="auto">
            <a:xfrm>
              <a:off x="3225" y="2033"/>
              <a:ext cx="2347" cy="2142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prstDash val="dash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27"/>
            <p:cNvSpPr>
              <a:spLocks/>
            </p:cNvSpPr>
            <p:nvPr/>
          </p:nvSpPr>
          <p:spPr bwMode="auto">
            <a:xfrm>
              <a:off x="3757" y="2268"/>
              <a:ext cx="418" cy="351"/>
            </a:xfrm>
            <a:custGeom>
              <a:avLst/>
              <a:gdLst>
                <a:gd name="T0" fmla="*/ 380 w 380"/>
                <a:gd name="T1" fmla="*/ 0 h 393"/>
                <a:gd name="T2" fmla="*/ 0 w 380"/>
                <a:gd name="T3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0" h="393">
                  <a:moveTo>
                    <a:pt x="380" y="0"/>
                  </a:moveTo>
                  <a:lnTo>
                    <a:pt x="0" y="393"/>
                  </a:lnTo>
                </a:path>
              </a:pathLst>
            </a:custGeom>
            <a:noFill/>
            <a:ln w="28575" cmpd="sng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Line 28"/>
            <p:cNvSpPr>
              <a:spLocks noChangeShapeType="1"/>
            </p:cNvSpPr>
            <p:nvPr/>
          </p:nvSpPr>
          <p:spPr bwMode="auto">
            <a:xfrm>
              <a:off x="4417" y="2265"/>
              <a:ext cx="423" cy="351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4155" y="2057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00EEB0"/>
                </a:gs>
                <a:gs pos="100000">
                  <a:srgbClr val="00EEB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99"/>
                  </a:solidFill>
                  <a:effectLst/>
                  <a:uLnTx/>
                  <a:uFillTx/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3532" y="2605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00EEB0"/>
                </a:gs>
                <a:gs pos="100000">
                  <a:srgbClr val="00EEB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99"/>
                  </a:solidFill>
                  <a:effectLst/>
                  <a:uLnTx/>
                  <a:uFillTx/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849" y="3211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00EEB0"/>
                </a:gs>
                <a:gs pos="100000">
                  <a:srgbClr val="00EEB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99"/>
                  </a:solidFill>
                  <a:effectLst/>
                  <a:uLnTx/>
                  <a:uFillTx/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>
              <a:off x="3731" y="2870"/>
              <a:ext cx="247" cy="341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Oval 33"/>
            <p:cNvSpPr>
              <a:spLocks noChangeArrowheads="1"/>
            </p:cNvSpPr>
            <p:nvPr/>
          </p:nvSpPr>
          <p:spPr bwMode="auto">
            <a:xfrm>
              <a:off x="4749" y="2614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00EEB0"/>
                </a:gs>
                <a:gs pos="100000">
                  <a:srgbClr val="00EEB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99"/>
                  </a:solidFill>
                  <a:effectLst/>
                  <a:uLnTx/>
                  <a:uFillTx/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0" name="Oval 34"/>
            <p:cNvSpPr>
              <a:spLocks noChangeArrowheads="1"/>
            </p:cNvSpPr>
            <p:nvPr/>
          </p:nvSpPr>
          <p:spPr bwMode="auto">
            <a:xfrm>
              <a:off x="4388" y="3221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00EEB0"/>
                </a:gs>
                <a:gs pos="100000">
                  <a:srgbClr val="00EEB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99"/>
                  </a:solidFill>
                  <a:effectLst/>
                  <a:uLnTx/>
                  <a:uFillTx/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1" name="Freeform 35"/>
            <p:cNvSpPr>
              <a:spLocks/>
            </p:cNvSpPr>
            <p:nvPr/>
          </p:nvSpPr>
          <p:spPr bwMode="auto">
            <a:xfrm>
              <a:off x="4565" y="2881"/>
              <a:ext cx="251" cy="341"/>
            </a:xfrm>
            <a:custGeom>
              <a:avLst/>
              <a:gdLst>
                <a:gd name="T0" fmla="*/ 380 w 380"/>
                <a:gd name="T1" fmla="*/ 0 h 393"/>
                <a:gd name="T2" fmla="*/ 0 w 380"/>
                <a:gd name="T3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0" h="393">
                  <a:moveTo>
                    <a:pt x="380" y="0"/>
                  </a:moveTo>
                  <a:lnTo>
                    <a:pt x="0" y="393"/>
                  </a:lnTo>
                </a:path>
              </a:pathLst>
            </a:custGeom>
            <a:noFill/>
            <a:ln w="28575" cmpd="sng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Oval 36"/>
            <p:cNvSpPr>
              <a:spLocks noChangeArrowheads="1"/>
            </p:cNvSpPr>
            <p:nvPr/>
          </p:nvSpPr>
          <p:spPr bwMode="auto">
            <a:xfrm>
              <a:off x="4938" y="3264"/>
              <a:ext cx="574" cy="837"/>
            </a:xfrm>
            <a:prstGeom prst="ellipse">
              <a:avLst/>
            </a:prstGeom>
            <a:noFill/>
            <a:ln w="28575">
              <a:solidFill>
                <a:srgbClr val="00CC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FG</a:t>
              </a: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HI</a:t>
              </a:r>
            </a:p>
          </p:txBody>
        </p:sp>
        <p:sp>
          <p:nvSpPr>
            <p:cNvPr id="23" name="Line 37"/>
            <p:cNvSpPr>
              <a:spLocks noChangeShapeType="1"/>
            </p:cNvSpPr>
            <p:nvPr/>
          </p:nvSpPr>
          <p:spPr bwMode="auto">
            <a:xfrm>
              <a:off x="4993" y="2878"/>
              <a:ext cx="246" cy="38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4" name="Line 38"/>
          <p:cNvSpPr>
            <a:spLocks noChangeShapeType="1"/>
          </p:cNvSpPr>
          <p:nvPr/>
        </p:nvSpPr>
        <p:spPr bwMode="auto">
          <a:xfrm flipV="1">
            <a:off x="6419850" y="2489746"/>
            <a:ext cx="287338" cy="0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5" name="Group 61"/>
          <p:cNvGrpSpPr>
            <a:grpSpLocks/>
          </p:cNvGrpSpPr>
          <p:nvPr/>
        </p:nvGrpSpPr>
        <p:grpSpPr bwMode="auto">
          <a:xfrm>
            <a:off x="271463" y="692696"/>
            <a:ext cx="3843337" cy="4418013"/>
            <a:chOff x="180" y="714"/>
            <a:chExt cx="2421" cy="2783"/>
          </a:xfrm>
        </p:grpSpPr>
        <p:sp>
          <p:nvSpPr>
            <p:cNvPr id="26" name="Rectangle 40"/>
            <p:cNvSpPr>
              <a:spLocks noChangeArrowheads="1"/>
            </p:cNvSpPr>
            <p:nvPr/>
          </p:nvSpPr>
          <p:spPr bwMode="auto">
            <a:xfrm>
              <a:off x="180" y="714"/>
              <a:ext cx="2421" cy="2783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prstDash val="dash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41"/>
            <p:cNvSpPr>
              <a:spLocks/>
            </p:cNvSpPr>
            <p:nvPr/>
          </p:nvSpPr>
          <p:spPr bwMode="auto">
            <a:xfrm>
              <a:off x="559" y="949"/>
              <a:ext cx="418" cy="351"/>
            </a:xfrm>
            <a:custGeom>
              <a:avLst/>
              <a:gdLst>
                <a:gd name="T0" fmla="*/ 380 w 380"/>
                <a:gd name="T1" fmla="*/ 0 h 393"/>
                <a:gd name="T2" fmla="*/ 0 w 380"/>
                <a:gd name="T3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0" h="393">
                  <a:moveTo>
                    <a:pt x="380" y="0"/>
                  </a:moveTo>
                  <a:lnTo>
                    <a:pt x="0" y="393"/>
                  </a:lnTo>
                </a:path>
              </a:pathLst>
            </a:custGeom>
            <a:noFill/>
            <a:ln w="28575" cmpd="sng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Line 42"/>
            <p:cNvSpPr>
              <a:spLocks noChangeShapeType="1"/>
            </p:cNvSpPr>
            <p:nvPr/>
          </p:nvSpPr>
          <p:spPr bwMode="auto">
            <a:xfrm>
              <a:off x="1219" y="946"/>
              <a:ext cx="423" cy="351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Oval 43"/>
            <p:cNvSpPr>
              <a:spLocks noChangeArrowheads="1"/>
            </p:cNvSpPr>
            <p:nvPr/>
          </p:nvSpPr>
          <p:spPr bwMode="auto">
            <a:xfrm>
              <a:off x="957" y="738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00EEB0"/>
                </a:gs>
                <a:gs pos="100000">
                  <a:srgbClr val="00EEB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99"/>
                  </a:solidFill>
                  <a:effectLst/>
                  <a:uLnTx/>
                  <a:uFillTx/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0" name="Oval 44"/>
            <p:cNvSpPr>
              <a:spLocks noChangeArrowheads="1"/>
            </p:cNvSpPr>
            <p:nvPr/>
          </p:nvSpPr>
          <p:spPr bwMode="auto">
            <a:xfrm>
              <a:off x="334" y="1286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00EEB0"/>
                </a:gs>
                <a:gs pos="100000">
                  <a:srgbClr val="00EEB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99"/>
                  </a:solidFill>
                  <a:effectLst/>
                  <a:uLnTx/>
                  <a:uFillTx/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1" name="Oval 45"/>
            <p:cNvSpPr>
              <a:spLocks noChangeArrowheads="1"/>
            </p:cNvSpPr>
            <p:nvPr/>
          </p:nvSpPr>
          <p:spPr bwMode="auto">
            <a:xfrm>
              <a:off x="651" y="1892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00EEB0"/>
                </a:gs>
                <a:gs pos="100000">
                  <a:srgbClr val="00EEB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99"/>
                  </a:solidFill>
                  <a:effectLst/>
                  <a:uLnTx/>
                  <a:uFillTx/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2" name="Line 46"/>
            <p:cNvSpPr>
              <a:spLocks noChangeShapeType="1"/>
            </p:cNvSpPr>
            <p:nvPr/>
          </p:nvSpPr>
          <p:spPr bwMode="auto">
            <a:xfrm>
              <a:off x="533" y="1551"/>
              <a:ext cx="247" cy="341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Oval 47"/>
            <p:cNvSpPr>
              <a:spLocks noChangeArrowheads="1"/>
            </p:cNvSpPr>
            <p:nvPr/>
          </p:nvSpPr>
          <p:spPr bwMode="auto">
            <a:xfrm>
              <a:off x="1551" y="1295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00EEB0"/>
                </a:gs>
                <a:gs pos="100000">
                  <a:srgbClr val="00EEB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99"/>
                  </a:solidFill>
                  <a:effectLst/>
                  <a:uLnTx/>
                  <a:uFillTx/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4" name="Oval 48"/>
            <p:cNvSpPr>
              <a:spLocks noChangeArrowheads="1"/>
            </p:cNvSpPr>
            <p:nvPr/>
          </p:nvSpPr>
          <p:spPr bwMode="auto">
            <a:xfrm>
              <a:off x="1190" y="1902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00EEB0"/>
                </a:gs>
                <a:gs pos="100000">
                  <a:srgbClr val="00EEB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99"/>
                  </a:solidFill>
                  <a:effectLst/>
                  <a:uLnTx/>
                  <a:uFillTx/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5" name="Freeform 49"/>
            <p:cNvSpPr>
              <a:spLocks/>
            </p:cNvSpPr>
            <p:nvPr/>
          </p:nvSpPr>
          <p:spPr bwMode="auto">
            <a:xfrm>
              <a:off x="1367" y="1562"/>
              <a:ext cx="251" cy="341"/>
            </a:xfrm>
            <a:custGeom>
              <a:avLst/>
              <a:gdLst>
                <a:gd name="T0" fmla="*/ 380 w 380"/>
                <a:gd name="T1" fmla="*/ 0 h 393"/>
                <a:gd name="T2" fmla="*/ 0 w 380"/>
                <a:gd name="T3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0" h="393">
                  <a:moveTo>
                    <a:pt x="380" y="0"/>
                  </a:moveTo>
                  <a:lnTo>
                    <a:pt x="0" y="393"/>
                  </a:lnTo>
                </a:path>
              </a:pathLst>
            </a:custGeom>
            <a:noFill/>
            <a:ln w="28575" cmpd="sng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Line 51"/>
            <p:cNvSpPr>
              <a:spLocks noChangeShapeType="1"/>
            </p:cNvSpPr>
            <p:nvPr/>
          </p:nvSpPr>
          <p:spPr bwMode="auto">
            <a:xfrm>
              <a:off x="1795" y="1559"/>
              <a:ext cx="246" cy="38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Oval 52"/>
            <p:cNvSpPr>
              <a:spLocks noChangeArrowheads="1"/>
            </p:cNvSpPr>
            <p:nvPr/>
          </p:nvSpPr>
          <p:spPr bwMode="auto">
            <a:xfrm>
              <a:off x="1913" y="1908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00EEB0"/>
                </a:gs>
                <a:gs pos="100000">
                  <a:srgbClr val="00EEB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99"/>
                  </a:solidFill>
                  <a:effectLst/>
                  <a:uLnTx/>
                  <a:uFillTx/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8" name="Line 55"/>
            <p:cNvSpPr>
              <a:spLocks noChangeShapeType="1"/>
            </p:cNvSpPr>
            <p:nvPr/>
          </p:nvSpPr>
          <p:spPr bwMode="auto">
            <a:xfrm>
              <a:off x="2120" y="2191"/>
              <a:ext cx="172" cy="361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Oval 56"/>
            <p:cNvSpPr>
              <a:spLocks noChangeArrowheads="1"/>
            </p:cNvSpPr>
            <p:nvPr/>
          </p:nvSpPr>
          <p:spPr bwMode="auto">
            <a:xfrm>
              <a:off x="2175" y="2549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00EEB0"/>
                </a:gs>
                <a:gs pos="100000">
                  <a:srgbClr val="00EEB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99"/>
                  </a:solidFill>
                  <a:effectLst/>
                  <a:uLnTx/>
                  <a:uFillTx/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0" name="Oval 57"/>
            <p:cNvSpPr>
              <a:spLocks noChangeArrowheads="1"/>
            </p:cNvSpPr>
            <p:nvPr/>
          </p:nvSpPr>
          <p:spPr bwMode="auto">
            <a:xfrm>
              <a:off x="1609" y="2541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00EEB0"/>
                </a:gs>
                <a:gs pos="100000">
                  <a:srgbClr val="00EEB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99"/>
                  </a:solidFill>
                  <a:effectLst/>
                  <a:uLnTx/>
                  <a:uFillTx/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41" name="Oval 58"/>
            <p:cNvSpPr>
              <a:spLocks noChangeArrowheads="1"/>
            </p:cNvSpPr>
            <p:nvPr/>
          </p:nvSpPr>
          <p:spPr bwMode="auto">
            <a:xfrm>
              <a:off x="1851" y="3184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00EEB0"/>
                </a:gs>
                <a:gs pos="100000">
                  <a:srgbClr val="00EEB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99"/>
                  </a:solidFill>
                  <a:effectLst/>
                  <a:uLnTx/>
                  <a:uFillTx/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42" name="Freeform 59"/>
            <p:cNvSpPr>
              <a:spLocks/>
            </p:cNvSpPr>
            <p:nvPr/>
          </p:nvSpPr>
          <p:spPr bwMode="auto">
            <a:xfrm>
              <a:off x="1776" y="2184"/>
              <a:ext cx="205" cy="350"/>
            </a:xfrm>
            <a:custGeom>
              <a:avLst/>
              <a:gdLst>
                <a:gd name="T0" fmla="*/ 380 w 380"/>
                <a:gd name="T1" fmla="*/ 0 h 393"/>
                <a:gd name="T2" fmla="*/ 0 w 380"/>
                <a:gd name="T3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0" h="393">
                  <a:moveTo>
                    <a:pt x="380" y="0"/>
                  </a:moveTo>
                  <a:lnTo>
                    <a:pt x="0" y="393"/>
                  </a:lnTo>
                </a:path>
              </a:pathLst>
            </a:custGeom>
            <a:noFill/>
            <a:ln w="28575" cmpd="sng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Line 60"/>
            <p:cNvSpPr>
              <a:spLocks noChangeShapeType="1"/>
            </p:cNvSpPr>
            <p:nvPr/>
          </p:nvSpPr>
          <p:spPr bwMode="auto">
            <a:xfrm>
              <a:off x="1814" y="2832"/>
              <a:ext cx="172" cy="361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194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2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6000" y="2742659"/>
            <a:ext cx="6102424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zh-CN" altLang="en-US" sz="3200" b="1" kern="0" dirty="0">
                <a:solidFill>
                  <a:srgbClr val="660066"/>
                </a:solidFill>
                <a:ea typeface="楷体_GB2312" pitchFamily="49" charset="-122"/>
              </a:rPr>
              <a:t>中序</a:t>
            </a:r>
            <a:r>
              <a:rPr lang="zh-CN" altLang="en-US" sz="3200" b="1" kern="0" dirty="0" smtClean="0">
                <a:solidFill>
                  <a:srgbClr val="660066"/>
                </a:solidFill>
                <a:ea typeface="楷体_GB2312" pitchFamily="49" charset="-122"/>
              </a:rPr>
              <a:t>：</a:t>
            </a:r>
            <a:r>
              <a:rPr lang="en-US" altLang="zh-CN" sz="3200" b="1" kern="0" dirty="0" smtClean="0">
                <a:solidFill>
                  <a:srgbClr val="660066"/>
                </a:solidFill>
                <a:ea typeface="楷体_GB2312" pitchFamily="49" charset="-122"/>
              </a:rPr>
              <a:t>BCAJDEFHGI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endParaRPr lang="en-US" altLang="zh-CN" sz="3200" b="1" kern="0" dirty="0">
              <a:solidFill>
                <a:srgbClr val="660066"/>
              </a:solidFill>
              <a:ea typeface="楷体_GB2312" pitchFamily="49" charset="-122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zh-CN" altLang="en-US" sz="3200" b="1" kern="0" dirty="0" smtClean="0">
                <a:solidFill>
                  <a:srgbClr val="660066"/>
                </a:solidFill>
                <a:ea typeface="楷体_GB2312" pitchFamily="49" charset="-122"/>
              </a:rPr>
              <a:t>后序</a:t>
            </a:r>
            <a:r>
              <a:rPr lang="zh-CN" altLang="en-US" sz="3200" b="1" kern="0" dirty="0">
                <a:solidFill>
                  <a:srgbClr val="660066"/>
                </a:solidFill>
                <a:ea typeface="楷体_GB2312" pitchFamily="49" charset="-122"/>
              </a:rPr>
              <a:t>：</a:t>
            </a:r>
            <a:r>
              <a:rPr lang="en-US" altLang="zh-CN" sz="3200" b="1" kern="0" dirty="0">
                <a:solidFill>
                  <a:srgbClr val="660066"/>
                </a:solidFill>
                <a:ea typeface="楷体_GB2312" pitchFamily="49" charset="-122"/>
              </a:rPr>
              <a:t>BCJDAHIGFE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15916" y="1268760"/>
            <a:ext cx="8516938" cy="946150"/>
            <a:chOff x="181" y="1650"/>
            <a:chExt cx="5365" cy="596"/>
          </a:xfrm>
        </p:grpSpPr>
        <p:sp>
          <p:nvSpPr>
            <p:cNvPr id="4" name="Text Box 5" descr="水滴"/>
            <p:cNvSpPr txBox="1">
              <a:spLocks noChangeArrowheads="1"/>
            </p:cNvSpPr>
            <p:nvPr/>
          </p:nvSpPr>
          <p:spPr bwMode="auto">
            <a:xfrm>
              <a:off x="698" y="1650"/>
              <a:ext cx="484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0" eaLnBrk="0" fontAlgn="auto" hangingPunct="0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charset="-122"/>
                  <a:ea typeface="宋体" charset="-122"/>
                </a:rPr>
                <a:t>若已知一棵二叉树的中序</a:t>
              </a:r>
              <a:r>
                <a:rPr kumimoji="0" lang="zh-CN" altLang="en-US" sz="2800" b="1" kern="0" dirty="0" smtClean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序列和后序</a:t>
              </a:r>
              <a:r>
                <a:rPr kumimoji="0" lang="zh-CN" altLang="en-US" sz="2800" b="1" kern="0" dirty="0">
                  <a:solidFill>
                    <a:srgbClr val="000000"/>
                  </a:solidFill>
                  <a:latin typeface="宋体" charset="-122"/>
                  <a:ea typeface="宋体" charset="-122"/>
                </a:rPr>
                <a:t>序列，</a:t>
              </a: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charset="-122"/>
                  <a:ea typeface="宋体" charset="-122"/>
                </a:rPr>
                <a:t>能否唯一确定这棵二叉树呢？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5" name="Object 6"/>
            <p:cNvGraphicFramePr>
              <a:graphicFrameLocks noChangeAspect="1"/>
            </p:cNvGraphicFramePr>
            <p:nvPr/>
          </p:nvGraphicFramePr>
          <p:xfrm>
            <a:off x="181" y="1748"/>
            <a:ext cx="384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74" name="Clip" r:id="rId4" imgW="861120" imgH="844560" progId="MS_ClipArt_Gallery.5">
                    <p:embed/>
                  </p:oleObj>
                </mc:Choice>
                <mc:Fallback>
                  <p:oleObj name="Clip" r:id="rId4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" y="1748"/>
                          <a:ext cx="384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1666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4788" y="195263"/>
            <a:ext cx="7772400" cy="8255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4000" dirty="0">
                <a:solidFill>
                  <a:srgbClr val="000000"/>
                </a:solidFill>
                <a:ea typeface="黑体" pitchFamily="2" charset="-122"/>
              </a:rPr>
              <a:t>练习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5100" y="1030288"/>
            <a:ext cx="8501063" cy="5405437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562" tIns="46038" rIns="182562" bIns="46038"/>
          <a:lstStyle/>
          <a:p>
            <a:pPr lvl="1">
              <a:buFont typeface="Wingdings" pitchFamily="2" charset="2"/>
              <a:buNone/>
              <a:tabLst>
                <a:tab pos="457200" algn="l"/>
              </a:tabLst>
            </a:pP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1)</a:t>
            </a: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已知一棵二叉树的</a:t>
            </a: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先序序列</a:t>
            </a: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为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ABDGCFK</a:t>
            </a: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中序序列</a:t>
            </a: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为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DGBAFCK</a:t>
            </a: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，则结点的</a:t>
            </a: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后序序列</a:t>
            </a: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为（     ）。</a:t>
            </a:r>
          </a:p>
          <a:p>
            <a:pPr>
              <a:buFontTx/>
              <a:buNone/>
              <a:tabLst>
                <a:tab pos="457200" algn="l"/>
              </a:tabLst>
            </a:pP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．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ACFKDBG	B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．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GDBFKCA	</a:t>
            </a:r>
            <a:endParaRPr lang="en-US" altLang="zh-CN" sz="2800" b="1" dirty="0" smtClean="0">
              <a:latin typeface="Times New Roman" pitchFamily="18" charset="0"/>
              <a:ea typeface="楷体_GB2312" pitchFamily="49" charset="-122"/>
            </a:endParaRPr>
          </a:p>
          <a:p>
            <a:pPr>
              <a:buFontTx/>
              <a:buNone/>
              <a:tabLst>
                <a:tab pos="457200" algn="l"/>
              </a:tabLst>
            </a:pPr>
            <a:r>
              <a:rPr lang="en-US" altLang="zh-CN" sz="2800" b="1" dirty="0">
                <a:ea typeface="楷体_GB2312" pitchFamily="49" charset="-122"/>
              </a:rPr>
              <a:t>	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．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KCFAGDB	D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．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ABCDFKG </a:t>
            </a:r>
          </a:p>
        </p:txBody>
      </p:sp>
      <p:sp>
        <p:nvSpPr>
          <p:cNvPr id="248836" name="Rectangle 4"/>
          <p:cNvSpPr>
            <a:spLocks noChangeArrowheads="1"/>
          </p:cNvSpPr>
          <p:nvPr/>
        </p:nvSpPr>
        <p:spPr bwMode="auto">
          <a:xfrm>
            <a:off x="467544" y="3566628"/>
            <a:ext cx="820891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1" algn="l" eaLnBrk="1" hangingPunct="1">
              <a:tabLst>
                <a:tab pos="457200" algn="l"/>
                <a:tab pos="1828800" algn="l"/>
                <a:tab pos="3314700" algn="l"/>
                <a:tab pos="4800600" algn="l"/>
              </a:tabLst>
            </a:pPr>
            <a:r>
              <a:rPr lang="en-US" altLang="zh-CN" sz="3200" b="1" dirty="0" smtClean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sz="3200" b="1" dirty="0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lang="zh-CN" altLang="en-US" sz="3200" b="1" dirty="0">
                <a:solidFill>
                  <a:srgbClr val="000000"/>
                </a:solidFill>
                <a:ea typeface="楷体_GB2312" pitchFamily="49" charset="-122"/>
              </a:rPr>
              <a:t>已知某二叉树的后序遍历序列是</a:t>
            </a:r>
            <a:r>
              <a:rPr lang="en-US" altLang="zh-CN" sz="3200" b="1" dirty="0" err="1">
                <a:solidFill>
                  <a:srgbClr val="000000"/>
                </a:solidFill>
                <a:ea typeface="楷体_GB2312" pitchFamily="49" charset="-122"/>
              </a:rPr>
              <a:t>dabec</a:t>
            </a:r>
            <a:r>
              <a:rPr lang="zh-CN" altLang="en-US" sz="3200" b="1" dirty="0">
                <a:solidFill>
                  <a:srgbClr val="000000"/>
                </a:solidFill>
                <a:ea typeface="楷体_GB2312" pitchFamily="49" charset="-122"/>
              </a:rPr>
              <a:t>，中序遍历序列是</a:t>
            </a:r>
            <a:r>
              <a:rPr lang="en-US" altLang="zh-CN" sz="3200" b="1" dirty="0" err="1">
                <a:solidFill>
                  <a:srgbClr val="000000"/>
                </a:solidFill>
                <a:ea typeface="楷体_GB2312" pitchFamily="49" charset="-122"/>
              </a:rPr>
              <a:t>debac</a:t>
            </a:r>
            <a:r>
              <a:rPr lang="zh-CN" altLang="en-US" sz="3200" b="1" dirty="0">
                <a:solidFill>
                  <a:srgbClr val="000000"/>
                </a:solidFill>
                <a:ea typeface="楷体_GB2312" pitchFamily="49" charset="-122"/>
              </a:rPr>
              <a:t>，它</a:t>
            </a:r>
            <a:r>
              <a:rPr lang="zh-CN" altLang="en-US" sz="3200" b="1" dirty="0" smtClean="0">
                <a:solidFill>
                  <a:srgbClr val="000000"/>
                </a:solidFill>
                <a:ea typeface="楷体_GB2312" pitchFamily="49" charset="-122"/>
              </a:rPr>
              <a:t>的先序</a:t>
            </a:r>
            <a:r>
              <a:rPr lang="zh-CN" altLang="en-US" sz="3200" b="1" dirty="0">
                <a:solidFill>
                  <a:srgbClr val="000000"/>
                </a:solidFill>
                <a:ea typeface="楷体_GB2312" pitchFamily="49" charset="-122"/>
              </a:rPr>
              <a:t>遍历序列是（      ）。</a:t>
            </a:r>
          </a:p>
          <a:p>
            <a:pPr algn="l" eaLnBrk="1" hangingPunct="1">
              <a:tabLst>
                <a:tab pos="457200" algn="l"/>
                <a:tab pos="1828800" algn="l"/>
                <a:tab pos="3314700" algn="l"/>
                <a:tab pos="4800600" algn="l"/>
              </a:tabLst>
            </a:pPr>
            <a:r>
              <a:rPr lang="zh-CN" altLang="en-US" sz="3200" b="1" dirty="0">
                <a:solidFill>
                  <a:srgbClr val="000000"/>
                </a:solidFill>
                <a:ea typeface="楷体_GB2312" pitchFamily="49" charset="-122"/>
              </a:rPr>
              <a:t>	</a:t>
            </a:r>
            <a:r>
              <a:rPr lang="en-US" altLang="zh-CN" sz="3200" b="1" dirty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lang="zh-CN" altLang="en-US" sz="3200" b="1" dirty="0">
                <a:solidFill>
                  <a:srgbClr val="000000"/>
                </a:solidFill>
                <a:ea typeface="楷体_GB2312" pitchFamily="49" charset="-122"/>
              </a:rPr>
              <a:t>．</a:t>
            </a:r>
            <a:r>
              <a:rPr lang="en-US" altLang="zh-CN" sz="3200" b="1" dirty="0" err="1">
                <a:solidFill>
                  <a:srgbClr val="000000"/>
                </a:solidFill>
                <a:ea typeface="楷体_GB2312" pitchFamily="49" charset="-122"/>
              </a:rPr>
              <a:t>acbed</a:t>
            </a:r>
            <a:r>
              <a:rPr lang="en-US" altLang="zh-CN" sz="3200" b="1" dirty="0">
                <a:solidFill>
                  <a:srgbClr val="000000"/>
                </a:solidFill>
                <a:ea typeface="楷体_GB2312" pitchFamily="49" charset="-122"/>
              </a:rPr>
              <a:t>	B</a:t>
            </a:r>
            <a:r>
              <a:rPr lang="zh-CN" altLang="en-US" sz="3200" b="1" dirty="0">
                <a:solidFill>
                  <a:srgbClr val="000000"/>
                </a:solidFill>
                <a:ea typeface="楷体_GB2312" pitchFamily="49" charset="-122"/>
              </a:rPr>
              <a:t>．</a:t>
            </a:r>
            <a:r>
              <a:rPr lang="en-US" altLang="zh-CN" sz="3200" b="1" dirty="0" err="1">
                <a:solidFill>
                  <a:srgbClr val="000000"/>
                </a:solidFill>
                <a:ea typeface="楷体_GB2312" pitchFamily="49" charset="-122"/>
              </a:rPr>
              <a:t>decab</a:t>
            </a:r>
            <a:r>
              <a:rPr lang="en-US" altLang="zh-CN" sz="3200" b="1" dirty="0">
                <a:solidFill>
                  <a:srgbClr val="000000"/>
                </a:solidFill>
                <a:ea typeface="楷体_GB2312" pitchFamily="49" charset="-122"/>
              </a:rPr>
              <a:t>	</a:t>
            </a:r>
          </a:p>
          <a:p>
            <a:pPr algn="l" eaLnBrk="1" hangingPunct="1">
              <a:tabLst>
                <a:tab pos="457200" algn="l"/>
                <a:tab pos="1828800" algn="l"/>
                <a:tab pos="3314700" algn="l"/>
                <a:tab pos="4800600" algn="l"/>
              </a:tabLst>
            </a:pPr>
            <a:r>
              <a:rPr lang="en-US" altLang="zh-CN" sz="3200" b="1" dirty="0">
                <a:solidFill>
                  <a:srgbClr val="000000"/>
                </a:solidFill>
                <a:ea typeface="楷体_GB2312" pitchFamily="49" charset="-122"/>
              </a:rPr>
              <a:t>     C</a:t>
            </a:r>
            <a:r>
              <a:rPr lang="zh-CN" altLang="en-US" sz="3200" b="1" dirty="0">
                <a:solidFill>
                  <a:srgbClr val="000000"/>
                </a:solidFill>
                <a:ea typeface="楷体_GB2312" pitchFamily="49" charset="-122"/>
              </a:rPr>
              <a:t>．</a:t>
            </a:r>
            <a:r>
              <a:rPr lang="en-US" altLang="zh-CN" sz="3200" b="1" dirty="0" err="1">
                <a:solidFill>
                  <a:srgbClr val="000000"/>
                </a:solidFill>
                <a:ea typeface="楷体_GB2312" pitchFamily="49" charset="-122"/>
              </a:rPr>
              <a:t>deabc</a:t>
            </a:r>
            <a:r>
              <a:rPr lang="en-US" altLang="zh-CN" sz="3200" b="1" dirty="0">
                <a:solidFill>
                  <a:srgbClr val="000000"/>
                </a:solidFill>
                <a:ea typeface="楷体_GB2312" pitchFamily="49" charset="-122"/>
              </a:rPr>
              <a:t>	D</a:t>
            </a:r>
            <a:r>
              <a:rPr lang="zh-CN" altLang="en-US" sz="3200" b="1" dirty="0">
                <a:solidFill>
                  <a:srgbClr val="000000"/>
                </a:solidFill>
                <a:ea typeface="楷体_GB2312" pitchFamily="49" charset="-122"/>
              </a:rPr>
              <a:t>．</a:t>
            </a:r>
            <a:r>
              <a:rPr lang="en-US" altLang="zh-CN" sz="3200" b="1" dirty="0" err="1">
                <a:solidFill>
                  <a:srgbClr val="000000"/>
                </a:solidFill>
                <a:ea typeface="楷体_GB2312" pitchFamily="49" charset="-122"/>
              </a:rPr>
              <a:t>cedba</a:t>
            </a:r>
            <a:endParaRPr lang="en-US" altLang="zh-CN" sz="32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63013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298868" y="980728"/>
            <a:ext cx="8501063" cy="3322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由一棵给定的二叉树可以获得三种遍历序列，同样，也可以由这些遍历序列来重新构造二叉树。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单用一个遍历序列是无法构造二叉树的，因为无法从遍历序列中区分二叉树的左、右子树。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800" b="1" u="sng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利用中序遍历序列，并结合先序遍历序列或后序遍历序列就能重新构造二叉树</a:t>
            </a:r>
            <a:r>
              <a:rPr lang="zh-CN" altLang="en-US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endParaRPr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16632"/>
            <a:ext cx="173156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kumimoji="0" lang="zh-CN" altLang="en-US" b="1" kern="0" dirty="0">
                <a:solidFill>
                  <a:srgbClr val="000000"/>
                </a:solidFill>
                <a:latin typeface="Times New Roman"/>
                <a:ea typeface="宋体"/>
              </a:rPr>
              <a:t>构造</a:t>
            </a:r>
            <a:r>
              <a:rPr kumimoji="0" lang="zh-CN" altLang="en-US" b="1" kern="0" dirty="0" smtClean="0">
                <a:solidFill>
                  <a:srgbClr val="000000"/>
                </a:solidFill>
                <a:latin typeface="Times New Roman"/>
                <a:ea typeface="宋体"/>
              </a:rPr>
              <a:t>二叉树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955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214313" y="263525"/>
            <a:ext cx="8929687" cy="62547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二叉树的构造步骤：</a:t>
            </a: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从先序遍历序列中取出第一个结点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，该结点一定是二叉树的</a:t>
            </a:r>
            <a:r>
              <a:rPr lang="zh-CN" altLang="en-US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根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。然后在</a:t>
            </a:r>
            <a:r>
              <a:rPr lang="zh-CN" altLang="en-US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中序遍历序列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中找到根结点，根结点前面的结点序列就是</a:t>
            </a:r>
            <a:r>
              <a:rPr lang="zh-CN" altLang="en-US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左子树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的中序遍历序列，根结点后面的结点序列就是</a:t>
            </a:r>
            <a:r>
              <a:rPr lang="zh-CN" altLang="en-US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右子树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的中序遍历序列。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）对根的左子树先序遍历序列和中序遍历序列</a:t>
            </a:r>
            <a:r>
              <a:rPr lang="zh-CN" altLang="en-US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再</a:t>
            </a:r>
            <a:r>
              <a:rPr lang="zh-CN" altLang="en-US" sz="2800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执行第一</a:t>
            </a:r>
            <a:r>
              <a:rPr lang="zh-CN" altLang="en-US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步，生成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左子树的根结点。</a:t>
            </a:r>
            <a:endParaRPr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以及对根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的右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子树的先序遍历序列和中序遍历序列，再</a:t>
            </a:r>
            <a:r>
              <a:rPr lang="zh-CN" altLang="en-US" sz="28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执行第一步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，生成右子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树的根结点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。直到生成所有叶子结点为止。 </a:t>
            </a:r>
          </a:p>
          <a:p>
            <a:pPr eaLnBrk="1" hangingPunct="1">
              <a:lnSpc>
                <a:spcPct val="120000"/>
              </a:lnSpc>
            </a:pPr>
            <a:endParaRPr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2915817" y="5301208"/>
            <a:ext cx="5930420" cy="1169551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序列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1（</a:t>
            </a:r>
            <a:r>
              <a:rPr kumimoji="0" lang="zh-CN" altLang="en-US" sz="2800" b="1" kern="0" dirty="0" smtClean="0">
                <a:solidFill>
                  <a:srgbClr val="000000"/>
                </a:solidFill>
                <a:latin typeface="宋体" charset="-122"/>
                <a:ea typeface="宋体" charset="-122"/>
              </a:rPr>
              <a:t>先序）：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B C D E F G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 I</a:t>
            </a:r>
          </a:p>
          <a:p>
            <a:pPr lvl="0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序列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2（</a:t>
            </a:r>
            <a:r>
              <a:rPr kumimoji="0" lang="zh-CN" altLang="en-US" sz="2800" b="1" kern="0" dirty="0" smtClean="0">
                <a:solidFill>
                  <a:srgbClr val="000000"/>
                </a:solidFill>
                <a:latin typeface="宋体" charset="-122"/>
                <a:ea typeface="宋体" charset="-122"/>
              </a:rPr>
              <a:t>中序）：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</a:t>
            </a:r>
            <a:r>
              <a:rPr kumimoji="0" lang="en-US" altLang="zh-CN" sz="2800" b="1" kern="0" dirty="0">
                <a:solidFill>
                  <a:srgbClr val="000000"/>
                </a:solidFill>
                <a:ea typeface="宋体" charset="-122"/>
              </a:rPr>
              <a:t>CB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E D</a:t>
            </a:r>
            <a:r>
              <a:rPr kumimoji="0" lang="en-US" altLang="zh-CN" sz="2800" b="1" kern="0" dirty="0">
                <a:solidFill>
                  <a:srgbClr val="FF3300"/>
                </a:solidFill>
                <a:ea typeface="宋体" charset="-122"/>
              </a:rPr>
              <a:t>A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G H F I</a:t>
            </a:r>
          </a:p>
        </p:txBody>
      </p:sp>
    </p:spTree>
    <p:extLst>
      <p:ext uri="{BB962C8B-B14F-4D97-AF65-F5344CB8AC3E}">
        <p14:creationId xmlns:p14="http://schemas.microsoft.com/office/powerpoint/2010/main" val="197889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1965325" y="103188"/>
            <a:ext cx="375285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4400" dirty="0" smtClean="0">
                <a:solidFill>
                  <a:srgbClr val="FFCC99"/>
                </a:solidFill>
                <a:ea typeface="楷体_GB2312" pitchFamily="49" charset="-122"/>
              </a:rPr>
              <a:t>a  b  c  d  e  </a:t>
            </a:r>
            <a:r>
              <a:rPr lang="en-US" altLang="zh-CN" sz="4800" dirty="0" smtClean="0">
                <a:solidFill>
                  <a:srgbClr val="FFCC99"/>
                </a:solidFill>
                <a:ea typeface="楷体_GB2312" pitchFamily="49" charset="-122"/>
              </a:rPr>
              <a:t>f </a:t>
            </a:r>
            <a:r>
              <a:rPr lang="en-US" altLang="zh-CN" sz="4400" dirty="0" smtClean="0">
                <a:solidFill>
                  <a:srgbClr val="FFCC99"/>
                </a:solidFill>
                <a:ea typeface="楷体_GB2312" pitchFamily="49" charset="-122"/>
              </a:rPr>
              <a:t> g</a:t>
            </a:r>
            <a:endParaRPr lang="en-US" altLang="zh-CN" sz="4400" dirty="0" smtClean="0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992313" y="762000"/>
            <a:ext cx="37226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4400" dirty="0" smtClean="0">
                <a:solidFill>
                  <a:srgbClr val="FF9999"/>
                </a:solidFill>
                <a:ea typeface="楷体_GB2312" pitchFamily="49" charset="-122"/>
              </a:rPr>
              <a:t>c  b  d  a  e  g  f</a:t>
            </a:r>
            <a:endParaRPr lang="en-US" altLang="zh-CN" sz="4400" dirty="0" smtClean="0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149225" y="212725"/>
            <a:ext cx="14636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4000" smtClean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lang="en-US" altLang="zh-CN" sz="4000" smtClean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400" b="0" smtClean="0">
              <a:solidFill>
                <a:srgbClr val="660066"/>
              </a:solidFill>
            </a:endParaRPr>
          </a:p>
        </p:txBody>
      </p:sp>
      <p:sp>
        <p:nvSpPr>
          <p:cNvPr id="241669" name="Rectangle 5"/>
          <p:cNvSpPr>
            <a:spLocks noChangeArrowheads="1"/>
          </p:cNvSpPr>
          <p:nvPr/>
        </p:nvSpPr>
        <p:spPr bwMode="auto">
          <a:xfrm>
            <a:off x="1974850" y="152400"/>
            <a:ext cx="4635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 smtClean="0">
                <a:solidFill>
                  <a:srgbClr val="000000"/>
                </a:solidFill>
                <a:ea typeface="楷体_GB2312" pitchFamily="49" charset="-122"/>
              </a:rPr>
              <a:t>a</a:t>
            </a:r>
          </a:p>
        </p:txBody>
      </p:sp>
      <p:sp>
        <p:nvSpPr>
          <p:cNvPr id="241670" name="Rectangle 6"/>
          <p:cNvSpPr>
            <a:spLocks noChangeArrowheads="1"/>
          </p:cNvSpPr>
          <p:nvPr/>
        </p:nvSpPr>
        <p:spPr bwMode="auto">
          <a:xfrm>
            <a:off x="3702050" y="762000"/>
            <a:ext cx="4889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800" b="1" smtClean="0">
                <a:solidFill>
                  <a:srgbClr val="800000"/>
                </a:solidFill>
                <a:ea typeface="楷体_GB2312" pitchFamily="49" charset="-122"/>
              </a:rPr>
              <a:t>a</a:t>
            </a:r>
            <a:endParaRPr lang="en-US" altLang="zh-CN" sz="4400" b="1" smtClean="0">
              <a:solidFill>
                <a:srgbClr val="FF9999"/>
              </a:solidFill>
              <a:ea typeface="楷体_GB2312" pitchFamily="49" charset="-122"/>
            </a:endParaRPr>
          </a:p>
        </p:txBody>
      </p:sp>
      <p:sp>
        <p:nvSpPr>
          <p:cNvPr id="241671" name="AutoShape 7"/>
          <p:cNvSpPr>
            <a:spLocks noChangeArrowheads="1"/>
          </p:cNvSpPr>
          <p:nvPr/>
        </p:nvSpPr>
        <p:spPr bwMode="auto">
          <a:xfrm>
            <a:off x="1905000" y="304800"/>
            <a:ext cx="2362200" cy="1219200"/>
          </a:xfrm>
          <a:prstGeom prst="parallelogram">
            <a:avLst>
              <a:gd name="adj" fmla="val 48438"/>
            </a:avLst>
          </a:prstGeom>
          <a:noFill/>
          <a:ln w="31750" cap="sq">
            <a:solidFill>
              <a:srgbClr val="00808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 sz="2000" b="1" smtClean="0">
              <a:solidFill>
                <a:srgbClr val="660066"/>
              </a:solidFill>
            </a:endParaRPr>
          </a:p>
        </p:txBody>
      </p:sp>
      <p:sp>
        <p:nvSpPr>
          <p:cNvPr id="241672" name="Rectangle 8"/>
          <p:cNvSpPr>
            <a:spLocks noChangeArrowheads="1"/>
          </p:cNvSpPr>
          <p:nvPr/>
        </p:nvSpPr>
        <p:spPr bwMode="auto">
          <a:xfrm>
            <a:off x="4267200" y="304800"/>
            <a:ext cx="1524000" cy="1219200"/>
          </a:xfrm>
          <a:prstGeom prst="rect">
            <a:avLst/>
          </a:prstGeom>
          <a:noFill/>
          <a:ln w="3175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 sz="2000" b="1" smtClean="0">
              <a:solidFill>
                <a:srgbClr val="660066"/>
              </a:solidFill>
            </a:endParaRPr>
          </a:p>
        </p:txBody>
      </p:sp>
      <p:sp>
        <p:nvSpPr>
          <p:cNvPr id="241673" name="Rectangle 9"/>
          <p:cNvSpPr>
            <a:spLocks noChangeArrowheads="1"/>
          </p:cNvSpPr>
          <p:nvPr/>
        </p:nvSpPr>
        <p:spPr bwMode="auto">
          <a:xfrm>
            <a:off x="2514600" y="152400"/>
            <a:ext cx="635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 smtClean="0">
                <a:solidFill>
                  <a:srgbClr val="000000"/>
                </a:solidFill>
                <a:ea typeface="楷体_GB2312" pitchFamily="49" charset="-122"/>
              </a:rPr>
              <a:t>b </a:t>
            </a:r>
          </a:p>
        </p:txBody>
      </p:sp>
      <p:sp>
        <p:nvSpPr>
          <p:cNvPr id="241674" name="Rectangle 10"/>
          <p:cNvSpPr>
            <a:spLocks noChangeArrowheads="1"/>
          </p:cNvSpPr>
          <p:nvPr/>
        </p:nvSpPr>
        <p:spPr bwMode="auto">
          <a:xfrm>
            <a:off x="2514600" y="762000"/>
            <a:ext cx="4953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 smtClean="0">
                <a:solidFill>
                  <a:srgbClr val="800000"/>
                </a:solidFill>
                <a:ea typeface="楷体_GB2312" pitchFamily="49" charset="-122"/>
              </a:rPr>
              <a:t>b</a:t>
            </a:r>
            <a:endParaRPr lang="en-US" altLang="zh-CN" sz="4400" b="1" dirty="0" smtClean="0">
              <a:solidFill>
                <a:srgbClr val="FFCC99"/>
              </a:solidFill>
              <a:ea typeface="楷体_GB2312" pitchFamily="49" charset="-122"/>
            </a:endParaRPr>
          </a:p>
        </p:txBody>
      </p:sp>
      <p:sp>
        <p:nvSpPr>
          <p:cNvPr id="241675" name="Rectangle 11"/>
          <p:cNvSpPr>
            <a:spLocks noChangeArrowheads="1"/>
          </p:cNvSpPr>
          <p:nvPr/>
        </p:nvSpPr>
        <p:spPr bwMode="auto">
          <a:xfrm>
            <a:off x="3124200" y="152400"/>
            <a:ext cx="431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 smtClean="0">
                <a:solidFill>
                  <a:srgbClr val="000000"/>
                </a:solidFill>
                <a:ea typeface="楷体_GB2312" pitchFamily="49" charset="-122"/>
              </a:rPr>
              <a:t>c</a:t>
            </a:r>
          </a:p>
        </p:txBody>
      </p:sp>
      <p:sp>
        <p:nvSpPr>
          <p:cNvPr id="241676" name="Rectangle 12"/>
          <p:cNvSpPr>
            <a:spLocks noChangeArrowheads="1"/>
          </p:cNvSpPr>
          <p:nvPr/>
        </p:nvSpPr>
        <p:spPr bwMode="auto">
          <a:xfrm>
            <a:off x="1981200" y="762000"/>
            <a:ext cx="431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 smtClean="0">
                <a:solidFill>
                  <a:srgbClr val="800000"/>
                </a:solidFill>
                <a:ea typeface="楷体_GB2312" pitchFamily="49" charset="-122"/>
              </a:rPr>
              <a:t>c</a:t>
            </a:r>
            <a:endParaRPr lang="en-US" altLang="zh-CN" sz="4400" b="1" dirty="0" smtClean="0">
              <a:solidFill>
                <a:srgbClr val="FFCC99"/>
              </a:solidFill>
              <a:ea typeface="楷体_GB2312" pitchFamily="49" charset="-122"/>
            </a:endParaRPr>
          </a:p>
        </p:txBody>
      </p:sp>
      <p:sp>
        <p:nvSpPr>
          <p:cNvPr id="241677" name="Rectangle 13"/>
          <p:cNvSpPr>
            <a:spLocks noChangeArrowheads="1"/>
          </p:cNvSpPr>
          <p:nvPr/>
        </p:nvSpPr>
        <p:spPr bwMode="auto">
          <a:xfrm>
            <a:off x="3657600" y="152400"/>
            <a:ext cx="4953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 smtClean="0">
                <a:solidFill>
                  <a:srgbClr val="000000"/>
                </a:solidFill>
                <a:ea typeface="楷体_GB2312" pitchFamily="49" charset="-122"/>
              </a:rPr>
              <a:t>d</a:t>
            </a:r>
          </a:p>
        </p:txBody>
      </p:sp>
      <p:sp>
        <p:nvSpPr>
          <p:cNvPr id="241678" name="Rectangle 14"/>
          <p:cNvSpPr>
            <a:spLocks noChangeArrowheads="1"/>
          </p:cNvSpPr>
          <p:nvPr/>
        </p:nvSpPr>
        <p:spPr bwMode="auto">
          <a:xfrm>
            <a:off x="3124200" y="762000"/>
            <a:ext cx="4953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 smtClean="0">
                <a:solidFill>
                  <a:srgbClr val="800000"/>
                </a:solidFill>
                <a:ea typeface="楷体_GB2312" pitchFamily="49" charset="-122"/>
              </a:rPr>
              <a:t>d</a:t>
            </a:r>
            <a:endParaRPr lang="en-US" altLang="zh-CN" sz="4400" b="1" dirty="0" smtClean="0">
              <a:solidFill>
                <a:srgbClr val="FFCC99"/>
              </a:solidFill>
              <a:ea typeface="楷体_GB2312" pitchFamily="49" charset="-122"/>
            </a:endParaRPr>
          </a:p>
        </p:txBody>
      </p:sp>
      <p:sp>
        <p:nvSpPr>
          <p:cNvPr id="241679" name="Rectangle 15"/>
          <p:cNvSpPr>
            <a:spLocks noChangeArrowheads="1"/>
          </p:cNvSpPr>
          <p:nvPr/>
        </p:nvSpPr>
        <p:spPr bwMode="auto">
          <a:xfrm>
            <a:off x="4216400" y="152400"/>
            <a:ext cx="431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 smtClean="0">
                <a:solidFill>
                  <a:srgbClr val="000000"/>
                </a:solidFill>
                <a:ea typeface="楷体_GB2312" pitchFamily="49" charset="-122"/>
              </a:rPr>
              <a:t>e</a:t>
            </a:r>
          </a:p>
        </p:txBody>
      </p:sp>
      <p:sp>
        <p:nvSpPr>
          <p:cNvPr id="241680" name="Rectangle 16"/>
          <p:cNvSpPr>
            <a:spLocks noChangeArrowheads="1"/>
          </p:cNvSpPr>
          <p:nvPr/>
        </p:nvSpPr>
        <p:spPr bwMode="auto">
          <a:xfrm>
            <a:off x="4267200" y="762000"/>
            <a:ext cx="431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 smtClean="0">
                <a:solidFill>
                  <a:srgbClr val="800000"/>
                </a:solidFill>
                <a:ea typeface="楷体_GB2312" pitchFamily="49" charset="-122"/>
              </a:rPr>
              <a:t>e</a:t>
            </a:r>
            <a:endParaRPr lang="en-US" altLang="zh-CN" sz="4400" b="1" dirty="0" smtClean="0">
              <a:solidFill>
                <a:srgbClr val="FFCC99"/>
              </a:solidFill>
              <a:ea typeface="楷体_GB2312" pitchFamily="49" charset="-122"/>
            </a:endParaRPr>
          </a:p>
        </p:txBody>
      </p:sp>
      <p:sp>
        <p:nvSpPr>
          <p:cNvPr id="241681" name="Rectangle 17"/>
          <p:cNvSpPr>
            <a:spLocks noChangeArrowheads="1"/>
          </p:cNvSpPr>
          <p:nvPr/>
        </p:nvSpPr>
        <p:spPr bwMode="auto">
          <a:xfrm>
            <a:off x="4800600" y="152400"/>
            <a:ext cx="45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400" b="1" smtClean="0">
                <a:solidFill>
                  <a:srgbClr val="000000"/>
                </a:solidFill>
                <a:ea typeface="楷体_GB2312" pitchFamily="49" charset="-122"/>
              </a:rPr>
              <a:t>f</a:t>
            </a:r>
          </a:p>
        </p:txBody>
      </p:sp>
      <p:sp>
        <p:nvSpPr>
          <p:cNvPr id="241682" name="Rectangle 18"/>
          <p:cNvSpPr>
            <a:spLocks noChangeArrowheads="1"/>
          </p:cNvSpPr>
          <p:nvPr/>
        </p:nvSpPr>
        <p:spPr bwMode="auto">
          <a:xfrm>
            <a:off x="5334000" y="762000"/>
            <a:ext cx="533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400" b="1" smtClean="0">
                <a:solidFill>
                  <a:srgbClr val="800000"/>
                </a:solidFill>
                <a:ea typeface="楷体_GB2312" pitchFamily="49" charset="-122"/>
              </a:rPr>
              <a:t>f</a:t>
            </a:r>
          </a:p>
        </p:txBody>
      </p:sp>
      <p:sp>
        <p:nvSpPr>
          <p:cNvPr id="241683" name="Rectangle 19"/>
          <p:cNvSpPr>
            <a:spLocks noChangeArrowheads="1"/>
          </p:cNvSpPr>
          <p:nvPr/>
        </p:nvSpPr>
        <p:spPr bwMode="auto">
          <a:xfrm>
            <a:off x="5257800" y="152400"/>
            <a:ext cx="4635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smtClean="0">
                <a:solidFill>
                  <a:srgbClr val="000000"/>
                </a:solidFill>
                <a:ea typeface="楷体_GB2312" pitchFamily="49" charset="-122"/>
              </a:rPr>
              <a:t>g</a:t>
            </a:r>
          </a:p>
        </p:txBody>
      </p:sp>
      <p:sp>
        <p:nvSpPr>
          <p:cNvPr id="241684" name="Rectangle 20"/>
          <p:cNvSpPr>
            <a:spLocks noChangeArrowheads="1"/>
          </p:cNvSpPr>
          <p:nvPr/>
        </p:nvSpPr>
        <p:spPr bwMode="auto">
          <a:xfrm>
            <a:off x="4794250" y="762000"/>
            <a:ext cx="4635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smtClean="0">
                <a:solidFill>
                  <a:srgbClr val="800000"/>
                </a:solidFill>
                <a:ea typeface="楷体_GB2312" pitchFamily="49" charset="-122"/>
              </a:rPr>
              <a:t>g</a:t>
            </a:r>
            <a:endParaRPr lang="en-US" altLang="zh-CN" sz="4400" b="1" smtClean="0">
              <a:solidFill>
                <a:srgbClr val="FFCC99"/>
              </a:solidFill>
              <a:ea typeface="楷体_GB2312" pitchFamily="49" charset="-122"/>
            </a:endParaRPr>
          </a:p>
        </p:txBody>
      </p:sp>
      <p:sp>
        <p:nvSpPr>
          <p:cNvPr id="241685" name="Text Box 21"/>
          <p:cNvSpPr txBox="1">
            <a:spLocks noChangeArrowheads="1"/>
          </p:cNvSpPr>
          <p:nvPr/>
        </p:nvSpPr>
        <p:spPr bwMode="auto">
          <a:xfrm>
            <a:off x="3962400" y="2362200"/>
            <a:ext cx="1371600" cy="666750"/>
          </a:xfrm>
          <a:prstGeom prst="rect">
            <a:avLst/>
          </a:prstGeom>
          <a:solidFill>
            <a:srgbClr val="CCFFFF">
              <a:alpha val="50195"/>
            </a:srgbClr>
          </a:solidFill>
          <a:ln w="25400" cap="sq">
            <a:solidFill>
              <a:srgbClr val="00808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600" smtClean="0">
                <a:solidFill>
                  <a:srgbClr val="006666"/>
                </a:solidFill>
              </a:rPr>
              <a:t>a</a:t>
            </a:r>
            <a:endParaRPr lang="en-US" altLang="zh-CN" sz="2400" b="0" smtClean="0">
              <a:solidFill>
                <a:srgbClr val="660066"/>
              </a:solidFill>
            </a:endParaRPr>
          </a:p>
        </p:txBody>
      </p:sp>
      <p:sp>
        <p:nvSpPr>
          <p:cNvPr id="241686" name="Line 22"/>
          <p:cNvSpPr>
            <a:spLocks noChangeShapeType="1"/>
          </p:cNvSpPr>
          <p:nvPr/>
        </p:nvSpPr>
        <p:spPr bwMode="auto">
          <a:xfrm>
            <a:off x="4343400" y="2362200"/>
            <a:ext cx="0" cy="685800"/>
          </a:xfrm>
          <a:prstGeom prst="line">
            <a:avLst/>
          </a:prstGeom>
          <a:noFill/>
          <a:ln w="12700" cap="sq">
            <a:solidFill>
              <a:srgbClr val="0066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 sz="2000" b="1" smtClean="0">
              <a:solidFill>
                <a:srgbClr val="660066"/>
              </a:solidFill>
            </a:endParaRPr>
          </a:p>
        </p:txBody>
      </p:sp>
      <p:sp>
        <p:nvSpPr>
          <p:cNvPr id="241687" name="Line 23"/>
          <p:cNvSpPr>
            <a:spLocks noChangeShapeType="1"/>
          </p:cNvSpPr>
          <p:nvPr/>
        </p:nvSpPr>
        <p:spPr bwMode="auto">
          <a:xfrm>
            <a:off x="4953000" y="2362200"/>
            <a:ext cx="0" cy="685800"/>
          </a:xfrm>
          <a:prstGeom prst="line">
            <a:avLst/>
          </a:prstGeom>
          <a:noFill/>
          <a:ln w="12700" cap="sq">
            <a:solidFill>
              <a:srgbClr val="0066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 sz="2000" b="1" smtClean="0">
              <a:solidFill>
                <a:srgbClr val="660066"/>
              </a:solidFill>
            </a:endParaRPr>
          </a:p>
        </p:txBody>
      </p:sp>
      <p:sp>
        <p:nvSpPr>
          <p:cNvPr id="241688" name="Line 24"/>
          <p:cNvSpPr>
            <a:spLocks noChangeShapeType="1"/>
          </p:cNvSpPr>
          <p:nvPr/>
        </p:nvSpPr>
        <p:spPr bwMode="auto">
          <a:xfrm>
            <a:off x="3886200" y="1676400"/>
            <a:ext cx="762000" cy="68580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 sz="2000" b="1" smtClean="0">
              <a:solidFill>
                <a:srgbClr val="660066"/>
              </a:solidFill>
            </a:endParaRPr>
          </a:p>
        </p:txBody>
      </p:sp>
      <p:sp>
        <p:nvSpPr>
          <p:cNvPr id="241689" name="Text Box 25"/>
          <p:cNvSpPr txBox="1">
            <a:spLocks noChangeArrowheads="1"/>
          </p:cNvSpPr>
          <p:nvPr/>
        </p:nvSpPr>
        <p:spPr bwMode="auto">
          <a:xfrm>
            <a:off x="2209800" y="3352800"/>
            <a:ext cx="1371600" cy="666750"/>
          </a:xfrm>
          <a:prstGeom prst="rect">
            <a:avLst/>
          </a:prstGeom>
          <a:solidFill>
            <a:srgbClr val="CCFFFF">
              <a:alpha val="50195"/>
            </a:srgbClr>
          </a:solidFill>
          <a:ln w="25400" cap="sq">
            <a:solidFill>
              <a:srgbClr val="00808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600" dirty="0" smtClean="0">
                <a:solidFill>
                  <a:srgbClr val="006666"/>
                </a:solidFill>
              </a:rPr>
              <a:t>b</a:t>
            </a:r>
            <a:endParaRPr lang="en-US" altLang="zh-CN" sz="2400" b="0" dirty="0" smtClean="0">
              <a:solidFill>
                <a:srgbClr val="660066"/>
              </a:solidFill>
            </a:endParaRPr>
          </a:p>
        </p:txBody>
      </p:sp>
      <p:sp>
        <p:nvSpPr>
          <p:cNvPr id="241690" name="Line 26"/>
          <p:cNvSpPr>
            <a:spLocks noChangeShapeType="1"/>
          </p:cNvSpPr>
          <p:nvPr/>
        </p:nvSpPr>
        <p:spPr bwMode="auto">
          <a:xfrm>
            <a:off x="2590800" y="3352800"/>
            <a:ext cx="0" cy="685800"/>
          </a:xfrm>
          <a:prstGeom prst="line">
            <a:avLst/>
          </a:prstGeom>
          <a:noFill/>
          <a:ln w="12700" cap="sq">
            <a:solidFill>
              <a:srgbClr val="0066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 sz="2000" b="1" smtClean="0">
              <a:solidFill>
                <a:srgbClr val="660066"/>
              </a:solidFill>
            </a:endParaRPr>
          </a:p>
        </p:txBody>
      </p:sp>
      <p:sp>
        <p:nvSpPr>
          <p:cNvPr id="241691" name="Line 27"/>
          <p:cNvSpPr>
            <a:spLocks noChangeShapeType="1"/>
          </p:cNvSpPr>
          <p:nvPr/>
        </p:nvSpPr>
        <p:spPr bwMode="auto">
          <a:xfrm>
            <a:off x="3200400" y="3352800"/>
            <a:ext cx="0" cy="685800"/>
          </a:xfrm>
          <a:prstGeom prst="line">
            <a:avLst/>
          </a:prstGeom>
          <a:noFill/>
          <a:ln w="12700" cap="sq">
            <a:solidFill>
              <a:srgbClr val="0066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 sz="2000" b="1" smtClean="0">
              <a:solidFill>
                <a:srgbClr val="660066"/>
              </a:solidFill>
            </a:endParaRPr>
          </a:p>
        </p:txBody>
      </p:sp>
      <p:sp>
        <p:nvSpPr>
          <p:cNvPr id="241692" name="Line 28"/>
          <p:cNvSpPr>
            <a:spLocks noChangeShapeType="1"/>
          </p:cNvSpPr>
          <p:nvPr/>
        </p:nvSpPr>
        <p:spPr bwMode="auto">
          <a:xfrm flipH="1">
            <a:off x="2895600" y="2743200"/>
            <a:ext cx="1295400" cy="60960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 sz="2000" b="1" smtClean="0">
              <a:solidFill>
                <a:srgbClr val="660066"/>
              </a:solidFill>
            </a:endParaRPr>
          </a:p>
        </p:txBody>
      </p:sp>
      <p:sp>
        <p:nvSpPr>
          <p:cNvPr id="241693" name="Text Box 29"/>
          <p:cNvSpPr txBox="1">
            <a:spLocks noChangeArrowheads="1"/>
          </p:cNvSpPr>
          <p:nvPr/>
        </p:nvSpPr>
        <p:spPr bwMode="auto">
          <a:xfrm>
            <a:off x="1219200" y="4495800"/>
            <a:ext cx="1371600" cy="666750"/>
          </a:xfrm>
          <a:prstGeom prst="rect">
            <a:avLst/>
          </a:prstGeom>
          <a:solidFill>
            <a:srgbClr val="CCFFFF">
              <a:alpha val="50195"/>
            </a:srgbClr>
          </a:solidFill>
          <a:ln w="25400" cap="sq">
            <a:solidFill>
              <a:srgbClr val="00808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600" dirty="0" smtClean="0">
                <a:solidFill>
                  <a:srgbClr val="006666"/>
                </a:solidFill>
              </a:rPr>
              <a:t>c</a:t>
            </a:r>
            <a:endParaRPr lang="en-US" altLang="zh-CN" sz="2400" b="0" dirty="0" smtClean="0">
              <a:solidFill>
                <a:srgbClr val="660066"/>
              </a:solidFill>
            </a:endParaRPr>
          </a:p>
        </p:txBody>
      </p:sp>
      <p:sp>
        <p:nvSpPr>
          <p:cNvPr id="241694" name="Line 30"/>
          <p:cNvSpPr>
            <a:spLocks noChangeShapeType="1"/>
          </p:cNvSpPr>
          <p:nvPr/>
        </p:nvSpPr>
        <p:spPr bwMode="auto">
          <a:xfrm>
            <a:off x="1600200" y="4495800"/>
            <a:ext cx="0" cy="685800"/>
          </a:xfrm>
          <a:prstGeom prst="line">
            <a:avLst/>
          </a:prstGeom>
          <a:noFill/>
          <a:ln w="12700" cap="sq">
            <a:solidFill>
              <a:srgbClr val="0066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 sz="2000" b="1" smtClean="0">
              <a:solidFill>
                <a:srgbClr val="660066"/>
              </a:solidFill>
            </a:endParaRPr>
          </a:p>
        </p:txBody>
      </p:sp>
      <p:sp>
        <p:nvSpPr>
          <p:cNvPr id="241695" name="Line 31"/>
          <p:cNvSpPr>
            <a:spLocks noChangeShapeType="1"/>
          </p:cNvSpPr>
          <p:nvPr/>
        </p:nvSpPr>
        <p:spPr bwMode="auto">
          <a:xfrm>
            <a:off x="2209800" y="4495800"/>
            <a:ext cx="0" cy="685800"/>
          </a:xfrm>
          <a:prstGeom prst="line">
            <a:avLst/>
          </a:prstGeom>
          <a:noFill/>
          <a:ln w="12700" cap="sq">
            <a:solidFill>
              <a:srgbClr val="0066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 sz="2000" b="1" smtClean="0">
              <a:solidFill>
                <a:srgbClr val="660066"/>
              </a:solidFill>
            </a:endParaRPr>
          </a:p>
        </p:txBody>
      </p:sp>
      <p:sp>
        <p:nvSpPr>
          <p:cNvPr id="241696" name="Line 32"/>
          <p:cNvSpPr>
            <a:spLocks noChangeShapeType="1"/>
          </p:cNvSpPr>
          <p:nvPr/>
        </p:nvSpPr>
        <p:spPr bwMode="auto">
          <a:xfrm flipH="1">
            <a:off x="1905000" y="3733800"/>
            <a:ext cx="533400" cy="76200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 sz="2000" b="1" smtClean="0">
              <a:solidFill>
                <a:srgbClr val="660066"/>
              </a:solidFill>
            </a:endParaRPr>
          </a:p>
        </p:txBody>
      </p:sp>
      <p:sp>
        <p:nvSpPr>
          <p:cNvPr id="241697" name="Text Box 33"/>
          <p:cNvSpPr txBox="1">
            <a:spLocks noChangeArrowheads="1"/>
          </p:cNvSpPr>
          <p:nvPr/>
        </p:nvSpPr>
        <p:spPr bwMode="auto">
          <a:xfrm>
            <a:off x="3200400" y="4495800"/>
            <a:ext cx="1371600" cy="666750"/>
          </a:xfrm>
          <a:prstGeom prst="rect">
            <a:avLst/>
          </a:prstGeom>
          <a:solidFill>
            <a:srgbClr val="CCFFFF">
              <a:alpha val="50195"/>
            </a:srgbClr>
          </a:solidFill>
          <a:ln w="25400" cap="sq">
            <a:solidFill>
              <a:srgbClr val="00808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600" dirty="0" smtClean="0">
                <a:solidFill>
                  <a:srgbClr val="006666"/>
                </a:solidFill>
              </a:rPr>
              <a:t>d</a:t>
            </a:r>
            <a:endParaRPr lang="en-US" altLang="zh-CN" sz="2400" b="0" dirty="0" smtClean="0">
              <a:solidFill>
                <a:srgbClr val="660066"/>
              </a:solidFill>
            </a:endParaRPr>
          </a:p>
        </p:txBody>
      </p:sp>
      <p:sp>
        <p:nvSpPr>
          <p:cNvPr id="241698" name="Line 34"/>
          <p:cNvSpPr>
            <a:spLocks noChangeShapeType="1"/>
          </p:cNvSpPr>
          <p:nvPr/>
        </p:nvSpPr>
        <p:spPr bwMode="auto">
          <a:xfrm>
            <a:off x="3581400" y="4495800"/>
            <a:ext cx="0" cy="685800"/>
          </a:xfrm>
          <a:prstGeom prst="line">
            <a:avLst/>
          </a:prstGeom>
          <a:noFill/>
          <a:ln w="12700" cap="sq">
            <a:solidFill>
              <a:srgbClr val="0066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 sz="2000" b="1" smtClean="0">
              <a:solidFill>
                <a:srgbClr val="660066"/>
              </a:solidFill>
            </a:endParaRPr>
          </a:p>
        </p:txBody>
      </p:sp>
      <p:sp>
        <p:nvSpPr>
          <p:cNvPr id="241699" name="Line 35"/>
          <p:cNvSpPr>
            <a:spLocks noChangeShapeType="1"/>
          </p:cNvSpPr>
          <p:nvPr/>
        </p:nvSpPr>
        <p:spPr bwMode="auto">
          <a:xfrm>
            <a:off x="4191000" y="4495800"/>
            <a:ext cx="0" cy="685800"/>
          </a:xfrm>
          <a:prstGeom prst="line">
            <a:avLst/>
          </a:prstGeom>
          <a:noFill/>
          <a:ln w="12700" cap="sq">
            <a:solidFill>
              <a:srgbClr val="0066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 sz="2000" b="1" smtClean="0">
              <a:solidFill>
                <a:srgbClr val="660066"/>
              </a:solidFill>
            </a:endParaRPr>
          </a:p>
        </p:txBody>
      </p:sp>
      <p:sp>
        <p:nvSpPr>
          <p:cNvPr id="241700" name="Line 36"/>
          <p:cNvSpPr>
            <a:spLocks noChangeShapeType="1"/>
          </p:cNvSpPr>
          <p:nvPr/>
        </p:nvSpPr>
        <p:spPr bwMode="auto">
          <a:xfrm>
            <a:off x="3352800" y="3657600"/>
            <a:ext cx="533400" cy="83820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 sz="2000" b="1" smtClean="0">
              <a:solidFill>
                <a:srgbClr val="660066"/>
              </a:solidFill>
            </a:endParaRPr>
          </a:p>
        </p:txBody>
      </p:sp>
      <p:sp>
        <p:nvSpPr>
          <p:cNvPr id="241701" name="Text Box 37"/>
          <p:cNvSpPr txBox="1">
            <a:spLocks noChangeArrowheads="1"/>
          </p:cNvSpPr>
          <p:nvPr/>
        </p:nvSpPr>
        <p:spPr bwMode="auto">
          <a:xfrm>
            <a:off x="5867400" y="3352800"/>
            <a:ext cx="1371600" cy="666750"/>
          </a:xfrm>
          <a:prstGeom prst="rect">
            <a:avLst/>
          </a:prstGeom>
          <a:solidFill>
            <a:srgbClr val="CCFFFF">
              <a:alpha val="50195"/>
            </a:srgbClr>
          </a:solidFill>
          <a:ln w="25400" cap="sq">
            <a:solidFill>
              <a:srgbClr val="00808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600" smtClean="0">
                <a:solidFill>
                  <a:srgbClr val="006666"/>
                </a:solidFill>
              </a:rPr>
              <a:t>e</a:t>
            </a:r>
            <a:endParaRPr lang="en-US" altLang="zh-CN" sz="2400" b="0" smtClean="0">
              <a:solidFill>
                <a:srgbClr val="660066"/>
              </a:solidFill>
            </a:endParaRPr>
          </a:p>
        </p:txBody>
      </p:sp>
      <p:sp>
        <p:nvSpPr>
          <p:cNvPr id="241702" name="Line 38"/>
          <p:cNvSpPr>
            <a:spLocks noChangeShapeType="1"/>
          </p:cNvSpPr>
          <p:nvPr/>
        </p:nvSpPr>
        <p:spPr bwMode="auto">
          <a:xfrm>
            <a:off x="6248400" y="3352800"/>
            <a:ext cx="0" cy="685800"/>
          </a:xfrm>
          <a:prstGeom prst="line">
            <a:avLst/>
          </a:prstGeom>
          <a:noFill/>
          <a:ln w="12700" cap="sq">
            <a:solidFill>
              <a:srgbClr val="0066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 sz="2000" b="1" smtClean="0">
              <a:solidFill>
                <a:srgbClr val="660066"/>
              </a:solidFill>
            </a:endParaRPr>
          </a:p>
        </p:txBody>
      </p:sp>
      <p:sp>
        <p:nvSpPr>
          <p:cNvPr id="241703" name="Line 39"/>
          <p:cNvSpPr>
            <a:spLocks noChangeShapeType="1"/>
          </p:cNvSpPr>
          <p:nvPr/>
        </p:nvSpPr>
        <p:spPr bwMode="auto">
          <a:xfrm>
            <a:off x="6858000" y="3352800"/>
            <a:ext cx="0" cy="685800"/>
          </a:xfrm>
          <a:prstGeom prst="line">
            <a:avLst/>
          </a:prstGeom>
          <a:noFill/>
          <a:ln w="12700" cap="sq">
            <a:solidFill>
              <a:srgbClr val="0066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 sz="2000" b="1" smtClean="0">
              <a:solidFill>
                <a:srgbClr val="660066"/>
              </a:solidFill>
            </a:endParaRPr>
          </a:p>
        </p:txBody>
      </p:sp>
      <p:sp>
        <p:nvSpPr>
          <p:cNvPr id="241704" name="Line 40"/>
          <p:cNvSpPr>
            <a:spLocks noChangeShapeType="1"/>
          </p:cNvSpPr>
          <p:nvPr/>
        </p:nvSpPr>
        <p:spPr bwMode="auto">
          <a:xfrm>
            <a:off x="5181600" y="2667000"/>
            <a:ext cx="1371600" cy="68580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 sz="2000" b="1" smtClean="0">
              <a:solidFill>
                <a:srgbClr val="660066"/>
              </a:solidFill>
            </a:endParaRPr>
          </a:p>
        </p:txBody>
      </p:sp>
      <p:sp>
        <p:nvSpPr>
          <p:cNvPr id="241705" name="Text Box 41"/>
          <p:cNvSpPr txBox="1">
            <a:spLocks noChangeArrowheads="1"/>
          </p:cNvSpPr>
          <p:nvPr/>
        </p:nvSpPr>
        <p:spPr bwMode="auto">
          <a:xfrm>
            <a:off x="6858000" y="4495800"/>
            <a:ext cx="1371600" cy="666750"/>
          </a:xfrm>
          <a:prstGeom prst="rect">
            <a:avLst/>
          </a:prstGeom>
          <a:solidFill>
            <a:srgbClr val="CCFFFF">
              <a:alpha val="50195"/>
            </a:srgbClr>
          </a:solidFill>
          <a:ln w="25400" cap="sq">
            <a:solidFill>
              <a:srgbClr val="00808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600" smtClean="0">
                <a:solidFill>
                  <a:srgbClr val="006666"/>
                </a:solidFill>
              </a:rPr>
              <a:t>f</a:t>
            </a:r>
            <a:endParaRPr lang="en-US" altLang="zh-CN" sz="2400" b="0" smtClean="0">
              <a:solidFill>
                <a:srgbClr val="660066"/>
              </a:solidFill>
            </a:endParaRPr>
          </a:p>
        </p:txBody>
      </p:sp>
      <p:sp>
        <p:nvSpPr>
          <p:cNvPr id="241706" name="Line 42"/>
          <p:cNvSpPr>
            <a:spLocks noChangeShapeType="1"/>
          </p:cNvSpPr>
          <p:nvPr/>
        </p:nvSpPr>
        <p:spPr bwMode="auto">
          <a:xfrm>
            <a:off x="7239000" y="4495800"/>
            <a:ext cx="0" cy="685800"/>
          </a:xfrm>
          <a:prstGeom prst="line">
            <a:avLst/>
          </a:prstGeom>
          <a:noFill/>
          <a:ln w="12700" cap="sq">
            <a:solidFill>
              <a:srgbClr val="0066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 sz="2000" b="1" smtClean="0">
              <a:solidFill>
                <a:srgbClr val="660066"/>
              </a:solidFill>
            </a:endParaRPr>
          </a:p>
        </p:txBody>
      </p:sp>
      <p:sp>
        <p:nvSpPr>
          <p:cNvPr id="241707" name="Line 43"/>
          <p:cNvSpPr>
            <a:spLocks noChangeShapeType="1"/>
          </p:cNvSpPr>
          <p:nvPr/>
        </p:nvSpPr>
        <p:spPr bwMode="auto">
          <a:xfrm>
            <a:off x="7848600" y="4495800"/>
            <a:ext cx="0" cy="685800"/>
          </a:xfrm>
          <a:prstGeom prst="line">
            <a:avLst/>
          </a:prstGeom>
          <a:noFill/>
          <a:ln w="12700" cap="sq">
            <a:solidFill>
              <a:srgbClr val="0066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 sz="2000" b="1" smtClean="0">
              <a:solidFill>
                <a:srgbClr val="660066"/>
              </a:solidFill>
            </a:endParaRPr>
          </a:p>
        </p:txBody>
      </p:sp>
      <p:sp>
        <p:nvSpPr>
          <p:cNvPr id="241708" name="Line 44"/>
          <p:cNvSpPr>
            <a:spLocks noChangeShapeType="1"/>
          </p:cNvSpPr>
          <p:nvPr/>
        </p:nvSpPr>
        <p:spPr bwMode="auto">
          <a:xfrm>
            <a:off x="7010400" y="3657600"/>
            <a:ext cx="533400" cy="83820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 sz="2000" b="1" smtClean="0">
              <a:solidFill>
                <a:srgbClr val="660066"/>
              </a:solidFill>
            </a:endParaRPr>
          </a:p>
        </p:txBody>
      </p:sp>
      <p:sp>
        <p:nvSpPr>
          <p:cNvPr id="241709" name="Text Box 45"/>
          <p:cNvSpPr txBox="1">
            <a:spLocks noChangeArrowheads="1"/>
          </p:cNvSpPr>
          <p:nvPr/>
        </p:nvSpPr>
        <p:spPr bwMode="auto">
          <a:xfrm>
            <a:off x="5867400" y="5638800"/>
            <a:ext cx="1371600" cy="666750"/>
          </a:xfrm>
          <a:prstGeom prst="rect">
            <a:avLst/>
          </a:prstGeom>
          <a:solidFill>
            <a:srgbClr val="CCFFFF">
              <a:alpha val="50195"/>
            </a:srgbClr>
          </a:solidFill>
          <a:ln w="25400" cap="sq">
            <a:solidFill>
              <a:srgbClr val="00808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3600" smtClean="0">
                <a:solidFill>
                  <a:srgbClr val="006666"/>
                </a:solidFill>
              </a:rPr>
              <a:t>g</a:t>
            </a:r>
            <a:endParaRPr lang="en-US" altLang="zh-CN" sz="2400" b="0" smtClean="0">
              <a:solidFill>
                <a:srgbClr val="660066"/>
              </a:solidFill>
            </a:endParaRPr>
          </a:p>
        </p:txBody>
      </p:sp>
      <p:sp>
        <p:nvSpPr>
          <p:cNvPr id="241710" name="Line 46"/>
          <p:cNvSpPr>
            <a:spLocks noChangeShapeType="1"/>
          </p:cNvSpPr>
          <p:nvPr/>
        </p:nvSpPr>
        <p:spPr bwMode="auto">
          <a:xfrm>
            <a:off x="6248400" y="5638800"/>
            <a:ext cx="0" cy="685800"/>
          </a:xfrm>
          <a:prstGeom prst="line">
            <a:avLst/>
          </a:prstGeom>
          <a:noFill/>
          <a:ln w="12700" cap="sq">
            <a:solidFill>
              <a:srgbClr val="0066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 sz="2000" b="1" smtClean="0">
              <a:solidFill>
                <a:srgbClr val="660066"/>
              </a:solidFill>
            </a:endParaRPr>
          </a:p>
        </p:txBody>
      </p:sp>
      <p:sp>
        <p:nvSpPr>
          <p:cNvPr id="241711" name="Line 47"/>
          <p:cNvSpPr>
            <a:spLocks noChangeShapeType="1"/>
          </p:cNvSpPr>
          <p:nvPr/>
        </p:nvSpPr>
        <p:spPr bwMode="auto">
          <a:xfrm>
            <a:off x="6858000" y="5638800"/>
            <a:ext cx="0" cy="685800"/>
          </a:xfrm>
          <a:prstGeom prst="line">
            <a:avLst/>
          </a:prstGeom>
          <a:noFill/>
          <a:ln w="12700" cap="sq">
            <a:solidFill>
              <a:srgbClr val="0066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 sz="2000" b="1" smtClean="0">
              <a:solidFill>
                <a:srgbClr val="660066"/>
              </a:solidFill>
            </a:endParaRPr>
          </a:p>
        </p:txBody>
      </p:sp>
      <p:sp>
        <p:nvSpPr>
          <p:cNvPr id="241712" name="Line 48"/>
          <p:cNvSpPr>
            <a:spLocks noChangeShapeType="1"/>
          </p:cNvSpPr>
          <p:nvPr/>
        </p:nvSpPr>
        <p:spPr bwMode="auto">
          <a:xfrm flipH="1">
            <a:off x="6553200" y="4800600"/>
            <a:ext cx="533400" cy="838200"/>
          </a:xfrm>
          <a:prstGeom prst="line">
            <a:avLst/>
          </a:prstGeom>
          <a:noFill/>
          <a:ln w="31750" cap="sq">
            <a:solidFill>
              <a:srgbClr val="003300"/>
            </a:solidFill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 sz="2000" b="1" smtClean="0">
              <a:solidFill>
                <a:srgbClr val="660066"/>
              </a:solidFill>
            </a:endParaRPr>
          </a:p>
        </p:txBody>
      </p:sp>
      <p:sp>
        <p:nvSpPr>
          <p:cNvPr id="241713" name="Text Box 49"/>
          <p:cNvSpPr txBox="1">
            <a:spLocks noChangeArrowheads="1"/>
          </p:cNvSpPr>
          <p:nvPr/>
        </p:nvSpPr>
        <p:spPr bwMode="auto">
          <a:xfrm>
            <a:off x="1196975" y="4572000"/>
            <a:ext cx="4794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4000" smtClean="0">
                <a:solidFill>
                  <a:srgbClr val="006666"/>
                </a:solidFill>
              </a:rPr>
              <a:t>^</a:t>
            </a:r>
            <a:endParaRPr lang="en-US" altLang="zh-CN" sz="2400" b="0" smtClean="0">
              <a:solidFill>
                <a:srgbClr val="660066"/>
              </a:solidFill>
            </a:endParaRPr>
          </a:p>
        </p:txBody>
      </p:sp>
      <p:sp>
        <p:nvSpPr>
          <p:cNvPr id="241714" name="Text Box 50"/>
          <p:cNvSpPr txBox="1">
            <a:spLocks noChangeArrowheads="1"/>
          </p:cNvSpPr>
          <p:nvPr/>
        </p:nvSpPr>
        <p:spPr bwMode="auto">
          <a:xfrm>
            <a:off x="2187575" y="4572000"/>
            <a:ext cx="4794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4000" smtClean="0">
                <a:solidFill>
                  <a:srgbClr val="006666"/>
                </a:solidFill>
              </a:rPr>
              <a:t>^</a:t>
            </a:r>
            <a:endParaRPr lang="en-US" altLang="zh-CN" sz="2400" b="0" smtClean="0">
              <a:solidFill>
                <a:srgbClr val="660066"/>
              </a:solidFill>
            </a:endParaRPr>
          </a:p>
        </p:txBody>
      </p:sp>
      <p:sp>
        <p:nvSpPr>
          <p:cNvPr id="241715" name="Text Box 51"/>
          <p:cNvSpPr txBox="1">
            <a:spLocks noChangeArrowheads="1"/>
          </p:cNvSpPr>
          <p:nvPr/>
        </p:nvSpPr>
        <p:spPr bwMode="auto">
          <a:xfrm>
            <a:off x="3178175" y="4572000"/>
            <a:ext cx="4794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4000" smtClean="0">
                <a:solidFill>
                  <a:srgbClr val="006666"/>
                </a:solidFill>
              </a:rPr>
              <a:t>^</a:t>
            </a:r>
            <a:endParaRPr lang="en-US" altLang="zh-CN" sz="2400" b="0" smtClean="0">
              <a:solidFill>
                <a:srgbClr val="660066"/>
              </a:solidFill>
            </a:endParaRPr>
          </a:p>
        </p:txBody>
      </p:sp>
      <p:sp>
        <p:nvSpPr>
          <p:cNvPr id="241716" name="Text Box 52"/>
          <p:cNvSpPr txBox="1">
            <a:spLocks noChangeArrowheads="1"/>
          </p:cNvSpPr>
          <p:nvPr/>
        </p:nvSpPr>
        <p:spPr bwMode="auto">
          <a:xfrm>
            <a:off x="4168775" y="4572000"/>
            <a:ext cx="4794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4000" smtClean="0">
                <a:solidFill>
                  <a:srgbClr val="006666"/>
                </a:solidFill>
              </a:rPr>
              <a:t>^</a:t>
            </a:r>
            <a:endParaRPr lang="en-US" altLang="zh-CN" sz="2400" b="0" smtClean="0">
              <a:solidFill>
                <a:srgbClr val="660066"/>
              </a:solidFill>
            </a:endParaRPr>
          </a:p>
        </p:txBody>
      </p:sp>
      <p:sp>
        <p:nvSpPr>
          <p:cNvPr id="241717" name="Text Box 53"/>
          <p:cNvSpPr txBox="1">
            <a:spLocks noChangeArrowheads="1"/>
          </p:cNvSpPr>
          <p:nvPr/>
        </p:nvSpPr>
        <p:spPr bwMode="auto">
          <a:xfrm>
            <a:off x="5845175" y="3413125"/>
            <a:ext cx="4794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4000" smtClean="0">
                <a:solidFill>
                  <a:srgbClr val="006666"/>
                </a:solidFill>
              </a:rPr>
              <a:t>^</a:t>
            </a:r>
            <a:endParaRPr lang="en-US" altLang="zh-CN" sz="2400" b="0" smtClean="0">
              <a:solidFill>
                <a:srgbClr val="660066"/>
              </a:solidFill>
            </a:endParaRPr>
          </a:p>
        </p:txBody>
      </p:sp>
      <p:sp>
        <p:nvSpPr>
          <p:cNvPr id="241718" name="Text Box 54"/>
          <p:cNvSpPr txBox="1">
            <a:spLocks noChangeArrowheads="1"/>
          </p:cNvSpPr>
          <p:nvPr/>
        </p:nvSpPr>
        <p:spPr bwMode="auto">
          <a:xfrm>
            <a:off x="5845175" y="5699125"/>
            <a:ext cx="4794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4000" smtClean="0">
                <a:solidFill>
                  <a:srgbClr val="006666"/>
                </a:solidFill>
              </a:rPr>
              <a:t>^</a:t>
            </a:r>
            <a:endParaRPr lang="en-US" altLang="zh-CN" sz="2400" b="0" smtClean="0">
              <a:solidFill>
                <a:srgbClr val="660066"/>
              </a:solidFill>
            </a:endParaRPr>
          </a:p>
        </p:txBody>
      </p:sp>
      <p:sp>
        <p:nvSpPr>
          <p:cNvPr id="241719" name="Text Box 55"/>
          <p:cNvSpPr txBox="1">
            <a:spLocks noChangeArrowheads="1"/>
          </p:cNvSpPr>
          <p:nvPr/>
        </p:nvSpPr>
        <p:spPr bwMode="auto">
          <a:xfrm>
            <a:off x="6835775" y="5699125"/>
            <a:ext cx="4794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4000" smtClean="0">
                <a:solidFill>
                  <a:srgbClr val="006666"/>
                </a:solidFill>
              </a:rPr>
              <a:t>^</a:t>
            </a:r>
            <a:endParaRPr lang="en-US" altLang="zh-CN" sz="2400" b="0" smtClean="0">
              <a:solidFill>
                <a:srgbClr val="660066"/>
              </a:solidFill>
            </a:endParaRPr>
          </a:p>
        </p:txBody>
      </p:sp>
      <p:sp>
        <p:nvSpPr>
          <p:cNvPr id="241720" name="Text Box 56"/>
          <p:cNvSpPr txBox="1">
            <a:spLocks noChangeArrowheads="1"/>
          </p:cNvSpPr>
          <p:nvPr/>
        </p:nvSpPr>
        <p:spPr bwMode="auto">
          <a:xfrm>
            <a:off x="7826375" y="4572000"/>
            <a:ext cx="4794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4000" smtClean="0">
                <a:solidFill>
                  <a:srgbClr val="006666"/>
                </a:solidFill>
              </a:rPr>
              <a:t>^</a:t>
            </a:r>
            <a:endParaRPr lang="en-US" altLang="zh-CN" sz="2400" b="0" smtClean="0">
              <a:solidFill>
                <a:srgbClr val="660066"/>
              </a:solidFill>
            </a:endParaRPr>
          </a:p>
        </p:txBody>
      </p:sp>
      <p:sp>
        <p:nvSpPr>
          <p:cNvPr id="241721" name="Line 57"/>
          <p:cNvSpPr>
            <a:spLocks noChangeShapeType="1"/>
          </p:cNvSpPr>
          <p:nvPr/>
        </p:nvSpPr>
        <p:spPr bwMode="auto">
          <a:xfrm>
            <a:off x="3124200" y="762000"/>
            <a:ext cx="381000" cy="0"/>
          </a:xfrm>
          <a:prstGeom prst="line">
            <a:avLst/>
          </a:prstGeom>
          <a:noFill/>
          <a:ln w="38100" cap="sq">
            <a:solidFill>
              <a:srgbClr val="0066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 sz="2000" b="1" smtClean="0">
              <a:solidFill>
                <a:srgbClr val="660066"/>
              </a:solidFill>
            </a:endParaRPr>
          </a:p>
        </p:txBody>
      </p:sp>
      <p:sp>
        <p:nvSpPr>
          <p:cNvPr id="241722" name="Line 58"/>
          <p:cNvSpPr>
            <a:spLocks noChangeShapeType="1"/>
          </p:cNvSpPr>
          <p:nvPr/>
        </p:nvSpPr>
        <p:spPr bwMode="auto">
          <a:xfrm>
            <a:off x="3657600" y="762000"/>
            <a:ext cx="381000" cy="0"/>
          </a:xfrm>
          <a:prstGeom prst="line">
            <a:avLst/>
          </a:prstGeom>
          <a:noFill/>
          <a:ln w="38100" cap="sq">
            <a:solidFill>
              <a:srgbClr val="0033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 sz="2000" b="1" smtClean="0">
              <a:solidFill>
                <a:srgbClr val="660066"/>
              </a:solidFill>
            </a:endParaRPr>
          </a:p>
        </p:txBody>
      </p:sp>
      <p:sp>
        <p:nvSpPr>
          <p:cNvPr id="241723" name="Line 59"/>
          <p:cNvSpPr>
            <a:spLocks noChangeShapeType="1"/>
          </p:cNvSpPr>
          <p:nvPr/>
        </p:nvSpPr>
        <p:spPr bwMode="auto">
          <a:xfrm>
            <a:off x="4648200" y="762000"/>
            <a:ext cx="990600" cy="0"/>
          </a:xfrm>
          <a:prstGeom prst="line">
            <a:avLst/>
          </a:prstGeom>
          <a:noFill/>
          <a:ln w="38100" cap="sq">
            <a:solidFill>
              <a:srgbClr val="0033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 sz="2000" b="1" smtClean="0">
              <a:solidFill>
                <a:srgbClr val="660066"/>
              </a:solidFill>
            </a:endParaRPr>
          </a:p>
        </p:txBody>
      </p:sp>
      <p:sp>
        <p:nvSpPr>
          <p:cNvPr id="241724" name="Line 60"/>
          <p:cNvSpPr>
            <a:spLocks noChangeShapeType="1"/>
          </p:cNvSpPr>
          <p:nvPr/>
        </p:nvSpPr>
        <p:spPr bwMode="auto">
          <a:xfrm>
            <a:off x="3200400" y="1676400"/>
            <a:ext cx="685800" cy="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 sz="2000" b="1" smtClean="0">
              <a:solidFill>
                <a:srgbClr val="660066"/>
              </a:solidFill>
            </a:endParaRPr>
          </a:p>
        </p:txBody>
      </p:sp>
      <p:sp>
        <p:nvSpPr>
          <p:cNvPr id="70717" name="Text Box 61"/>
          <p:cNvSpPr txBox="1">
            <a:spLocks noChangeArrowheads="1"/>
          </p:cNvSpPr>
          <p:nvPr/>
        </p:nvSpPr>
        <p:spPr bwMode="auto">
          <a:xfrm>
            <a:off x="6194425" y="228600"/>
            <a:ext cx="2035175" cy="130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3600" b="0" smtClean="0">
                <a:solidFill>
                  <a:srgbClr val="FF3300"/>
                </a:solidFill>
                <a:ea typeface="楷体_GB2312" pitchFamily="49" charset="-122"/>
              </a:rPr>
              <a:t>先序序列</a:t>
            </a:r>
            <a:r>
              <a:rPr lang="zh-CN" altLang="en-US" sz="3600" b="0" smtClean="0">
                <a:solidFill>
                  <a:srgbClr val="800000"/>
                </a:solidFill>
                <a:ea typeface="楷体_GB2312" pitchFamily="49" charset="-122"/>
              </a:rPr>
              <a:t>中序序列</a:t>
            </a:r>
            <a:endParaRPr lang="zh-CN" altLang="en-US" sz="2400" b="0" smtClean="0">
              <a:solidFill>
                <a:srgbClr val="660066"/>
              </a:solidFill>
            </a:endParaRPr>
          </a:p>
        </p:txBody>
      </p:sp>
      <p:sp>
        <p:nvSpPr>
          <p:cNvPr id="241726" name="Line 62"/>
          <p:cNvSpPr>
            <a:spLocks noChangeShapeType="1"/>
          </p:cNvSpPr>
          <p:nvPr/>
        </p:nvSpPr>
        <p:spPr bwMode="auto">
          <a:xfrm>
            <a:off x="1981200" y="1371600"/>
            <a:ext cx="381000" cy="0"/>
          </a:xfrm>
          <a:prstGeom prst="line">
            <a:avLst/>
          </a:prstGeom>
          <a:noFill/>
          <a:ln w="38100" cap="sq">
            <a:solidFill>
              <a:srgbClr val="0066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 sz="2000" b="1" smtClean="0">
              <a:solidFill>
                <a:srgbClr val="660066"/>
              </a:solidFill>
            </a:endParaRPr>
          </a:p>
        </p:txBody>
      </p:sp>
      <p:sp>
        <p:nvSpPr>
          <p:cNvPr id="241727" name="Line 63"/>
          <p:cNvSpPr>
            <a:spLocks noChangeShapeType="1"/>
          </p:cNvSpPr>
          <p:nvPr/>
        </p:nvSpPr>
        <p:spPr bwMode="auto">
          <a:xfrm>
            <a:off x="3200400" y="1371600"/>
            <a:ext cx="381000" cy="0"/>
          </a:xfrm>
          <a:prstGeom prst="line">
            <a:avLst/>
          </a:prstGeom>
          <a:noFill/>
          <a:ln w="38100" cap="sq">
            <a:solidFill>
              <a:srgbClr val="0033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 sz="2000" b="1" smtClean="0">
              <a:solidFill>
                <a:srgbClr val="660066"/>
              </a:solidFill>
            </a:endParaRPr>
          </a:p>
        </p:txBody>
      </p:sp>
      <p:sp>
        <p:nvSpPr>
          <p:cNvPr id="241728" name="Line 64"/>
          <p:cNvSpPr>
            <a:spLocks noChangeShapeType="1"/>
          </p:cNvSpPr>
          <p:nvPr/>
        </p:nvSpPr>
        <p:spPr bwMode="auto">
          <a:xfrm>
            <a:off x="4648200" y="1447800"/>
            <a:ext cx="990600" cy="0"/>
          </a:xfrm>
          <a:prstGeom prst="line">
            <a:avLst/>
          </a:prstGeom>
          <a:noFill/>
          <a:ln w="38100" cap="sq">
            <a:solidFill>
              <a:srgbClr val="0033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 sz="2000" b="1" smtClean="0">
              <a:solidFill>
                <a:srgbClr val="660066"/>
              </a:solidFill>
            </a:endParaRPr>
          </a:p>
        </p:txBody>
      </p:sp>
      <p:sp>
        <p:nvSpPr>
          <p:cNvPr id="241729" name="Line 65"/>
          <p:cNvSpPr>
            <a:spLocks noChangeShapeType="1"/>
          </p:cNvSpPr>
          <p:nvPr/>
        </p:nvSpPr>
        <p:spPr bwMode="auto">
          <a:xfrm>
            <a:off x="5334000" y="457200"/>
            <a:ext cx="304800" cy="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 sz="2000" b="1" smtClean="0">
              <a:solidFill>
                <a:srgbClr val="660066"/>
              </a:solidFill>
            </a:endParaRPr>
          </a:p>
        </p:txBody>
      </p:sp>
      <p:sp>
        <p:nvSpPr>
          <p:cNvPr id="241730" name="Line 66"/>
          <p:cNvSpPr>
            <a:spLocks noChangeShapeType="1"/>
          </p:cNvSpPr>
          <p:nvPr/>
        </p:nvSpPr>
        <p:spPr bwMode="auto">
          <a:xfrm>
            <a:off x="4876800" y="990600"/>
            <a:ext cx="304800" cy="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 sz="2000" b="1" smtClean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1746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4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4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1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1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1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1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1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1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1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1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1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1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1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1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1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1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1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1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1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1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1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1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9" dur="500"/>
                                        <p:tgtEl>
                                          <p:spTgt spid="24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4" dur="500"/>
                                        <p:tgtEl>
                                          <p:spTgt spid="24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1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1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1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1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1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1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1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41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41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41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41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41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1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41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41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41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41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41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41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41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41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41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41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41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41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41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41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41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41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41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41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41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40" dur="500"/>
                                        <p:tgtEl>
                                          <p:spTgt spid="24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5" dur="500"/>
                                        <p:tgtEl>
                                          <p:spTgt spid="24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41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41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41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41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41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41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41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41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41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41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41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241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41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41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41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41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41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241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241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41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241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241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241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241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5" dur="500"/>
                                        <p:tgtEl>
                                          <p:spTgt spid="24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0" dur="500"/>
                                        <p:tgtEl>
                                          <p:spTgt spid="24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41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41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41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41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241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241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241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241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241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41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41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41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41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41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41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41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41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41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241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241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41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241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241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41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50" dur="500"/>
                                        <p:tgtEl>
                                          <p:spTgt spid="24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5" dur="500"/>
                                        <p:tgtEl>
                                          <p:spTgt spid="24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41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241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41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41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241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241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41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241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241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241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241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241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241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241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241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241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241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241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241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241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241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241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241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241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 nodeType="clickPar">
                      <p:stCondLst>
                        <p:cond delay="indefinite"/>
                      </p:stCondLst>
                      <p:childTnLst>
                        <p:par>
                          <p:cTn id="3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241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241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241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241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13" dur="500"/>
                                        <p:tgtEl>
                                          <p:spTgt spid="24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 nodeType="clickPar">
                      <p:stCondLst>
                        <p:cond delay="indefinite"/>
                      </p:stCondLst>
                      <p:childTnLst>
                        <p:par>
                          <p:cTn id="3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8" dur="500"/>
                                        <p:tgtEl>
                                          <p:spTgt spid="24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 nodeType="clickPar">
                      <p:stCondLst>
                        <p:cond delay="indefinite"/>
                      </p:stCondLst>
                      <p:childTnLst>
                        <p:par>
                          <p:cTn id="3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241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241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241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241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241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241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241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241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241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500" fill="hold"/>
                                        <p:tgtEl>
                                          <p:spTgt spid="241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241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241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4" dur="500" fill="hold"/>
                                        <p:tgtEl>
                                          <p:spTgt spid="241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500" fill="hold"/>
                                        <p:tgtEl>
                                          <p:spTgt spid="241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241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241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 nodeType="clickPar">
                      <p:stCondLst>
                        <p:cond delay="indefinite"/>
                      </p:stCondLst>
                      <p:childTnLst>
                        <p:par>
                          <p:cTn id="3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241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241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241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241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 nodeType="clickPar">
                      <p:stCondLst>
                        <p:cond delay="indefinite"/>
                      </p:stCondLst>
                      <p:childTnLst>
                        <p:par>
                          <p:cTn id="3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241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241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500" fill="hold"/>
                                        <p:tgtEl>
                                          <p:spTgt spid="241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241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 nodeType="clickPar">
                      <p:stCondLst>
                        <p:cond delay="indefinite"/>
                      </p:stCondLst>
                      <p:childTnLst>
                        <p:par>
                          <p:cTn id="3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6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68" dur="500"/>
                                        <p:tgtEl>
                                          <p:spTgt spid="24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 nodeType="clickPar">
                      <p:stCondLst>
                        <p:cond delay="indefinite"/>
                      </p:stCondLst>
                      <p:childTnLst>
                        <p:par>
                          <p:cTn id="3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3" dur="500"/>
                                        <p:tgtEl>
                                          <p:spTgt spid="24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 nodeType="clickPar">
                      <p:stCondLst>
                        <p:cond delay="indefinite"/>
                      </p:stCondLst>
                      <p:childTnLst>
                        <p:par>
                          <p:cTn id="3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241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500" fill="hold"/>
                                        <p:tgtEl>
                                          <p:spTgt spid="241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241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241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500" fill="hold"/>
                                        <p:tgtEl>
                                          <p:spTgt spid="241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241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241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500" fill="hold"/>
                                        <p:tgtEl>
                                          <p:spTgt spid="241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241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241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500" fill="hold"/>
                                        <p:tgtEl>
                                          <p:spTgt spid="241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500" fill="hold"/>
                                        <p:tgtEl>
                                          <p:spTgt spid="241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9" dur="500" fill="hold"/>
                                        <p:tgtEl>
                                          <p:spTgt spid="241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500" fill="hold"/>
                                        <p:tgtEl>
                                          <p:spTgt spid="241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500" fill="hold"/>
                                        <p:tgtEl>
                                          <p:spTgt spid="241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500" fill="hold"/>
                                        <p:tgtEl>
                                          <p:spTgt spid="241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 nodeType="clickPar">
                      <p:stCondLst>
                        <p:cond delay="indefinite"/>
                      </p:stCondLst>
                      <p:childTnLst>
                        <p:par>
                          <p:cTn id="4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7" dur="500" fill="hold"/>
                                        <p:tgtEl>
                                          <p:spTgt spid="241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500" fill="hold"/>
                                        <p:tgtEl>
                                          <p:spTgt spid="241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500" fill="hold"/>
                                        <p:tgtEl>
                                          <p:spTgt spid="241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500" fill="hold"/>
                                        <p:tgtEl>
                                          <p:spTgt spid="241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 nodeType="clickPar">
                      <p:stCondLst>
                        <p:cond delay="indefinite"/>
                      </p:stCondLst>
                      <p:childTnLst>
                        <p:par>
                          <p:cTn id="4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500" fill="hold"/>
                                        <p:tgtEl>
                                          <p:spTgt spid="241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500" fill="hold"/>
                                        <p:tgtEl>
                                          <p:spTgt spid="241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500" fill="hold"/>
                                        <p:tgtEl>
                                          <p:spTgt spid="241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500" fill="hold"/>
                                        <p:tgtEl>
                                          <p:spTgt spid="241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 nodeType="clickPar">
                      <p:stCondLst>
                        <p:cond delay="indefinite"/>
                      </p:stCondLst>
                      <p:childTnLst>
                        <p:par>
                          <p:cTn id="4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3" dur="500" fill="hold"/>
                                        <p:tgtEl>
                                          <p:spTgt spid="241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500" fill="hold"/>
                                        <p:tgtEl>
                                          <p:spTgt spid="241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500" fill="hold"/>
                                        <p:tgtEl>
                                          <p:spTgt spid="241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500" fill="hold"/>
                                        <p:tgtEl>
                                          <p:spTgt spid="241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9" grpId="0" autoUpdateAnimBg="0"/>
      <p:bldP spid="241670" grpId="0" autoUpdateAnimBg="0"/>
      <p:bldP spid="241671" grpId="0" animBg="1"/>
      <p:bldP spid="241672" grpId="0" animBg="1"/>
      <p:bldP spid="241673" grpId="0" autoUpdateAnimBg="0"/>
      <p:bldP spid="241674" grpId="0" autoUpdateAnimBg="0"/>
      <p:bldP spid="241675" grpId="0" autoUpdateAnimBg="0"/>
      <p:bldP spid="241676" grpId="0" autoUpdateAnimBg="0"/>
      <p:bldP spid="241677" grpId="0" autoUpdateAnimBg="0"/>
      <p:bldP spid="241678" grpId="0" autoUpdateAnimBg="0"/>
      <p:bldP spid="241679" grpId="0" autoUpdateAnimBg="0"/>
      <p:bldP spid="241680" grpId="0" autoUpdateAnimBg="0"/>
      <p:bldP spid="241681" grpId="0" autoUpdateAnimBg="0"/>
      <p:bldP spid="241682" grpId="0" autoUpdateAnimBg="0"/>
      <p:bldP spid="241683" grpId="0" autoUpdateAnimBg="0"/>
      <p:bldP spid="241684" grpId="0" autoUpdateAnimBg="0"/>
      <p:bldP spid="241685" grpId="0" animBg="1" autoUpdateAnimBg="0"/>
      <p:bldP spid="241686" grpId="0" animBg="1"/>
      <p:bldP spid="241687" grpId="0" animBg="1"/>
      <p:bldP spid="241688" grpId="0" animBg="1"/>
      <p:bldP spid="241689" grpId="0" animBg="1" autoUpdateAnimBg="0"/>
      <p:bldP spid="241690" grpId="0" animBg="1"/>
      <p:bldP spid="241691" grpId="0" animBg="1"/>
      <p:bldP spid="241692" grpId="0" animBg="1"/>
      <p:bldP spid="241693" grpId="0" animBg="1" autoUpdateAnimBg="0"/>
      <p:bldP spid="241694" grpId="0" animBg="1"/>
      <p:bldP spid="241695" grpId="0" animBg="1"/>
      <p:bldP spid="241696" grpId="0" animBg="1"/>
      <p:bldP spid="241697" grpId="0" animBg="1" autoUpdateAnimBg="0"/>
      <p:bldP spid="241698" grpId="0" animBg="1"/>
      <p:bldP spid="241699" grpId="0" animBg="1"/>
      <p:bldP spid="241700" grpId="0" animBg="1"/>
      <p:bldP spid="241701" grpId="0" animBg="1" autoUpdateAnimBg="0"/>
      <p:bldP spid="241702" grpId="0" animBg="1"/>
      <p:bldP spid="241703" grpId="0" animBg="1"/>
      <p:bldP spid="241704" grpId="0" animBg="1"/>
      <p:bldP spid="241705" grpId="0" animBg="1" autoUpdateAnimBg="0"/>
      <p:bldP spid="241706" grpId="0" animBg="1"/>
      <p:bldP spid="241707" grpId="0" animBg="1"/>
      <p:bldP spid="241708" grpId="0" animBg="1"/>
      <p:bldP spid="241709" grpId="0" animBg="1" autoUpdateAnimBg="0"/>
      <p:bldP spid="241710" grpId="0" animBg="1"/>
      <p:bldP spid="241711" grpId="0" animBg="1"/>
      <p:bldP spid="241712" grpId="0" animBg="1"/>
      <p:bldP spid="241713" grpId="0" autoUpdateAnimBg="0"/>
      <p:bldP spid="241714" grpId="0" autoUpdateAnimBg="0"/>
      <p:bldP spid="241715" grpId="0" autoUpdateAnimBg="0"/>
      <p:bldP spid="241716" grpId="0" autoUpdateAnimBg="0"/>
      <p:bldP spid="241717" grpId="0" autoUpdateAnimBg="0"/>
      <p:bldP spid="241718" grpId="0" autoUpdateAnimBg="0"/>
      <p:bldP spid="241719" grpId="0" autoUpdateAnimBg="0"/>
      <p:bldP spid="241720" grpId="0" autoUpdateAnimBg="0"/>
      <p:bldP spid="241721" grpId="0" animBg="1"/>
      <p:bldP spid="241722" grpId="0" animBg="1"/>
      <p:bldP spid="241723" grpId="0" animBg="1"/>
      <p:bldP spid="241724" grpId="0" animBg="1"/>
      <p:bldP spid="241726" grpId="0" animBg="1"/>
      <p:bldP spid="241727" grpId="0" animBg="1"/>
      <p:bldP spid="241728" grpId="0" animBg="1"/>
      <p:bldP spid="241729" grpId="0" animBg="1"/>
      <p:bldP spid="24173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486530" y="3133824"/>
            <a:ext cx="8549966" cy="259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typedef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struct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Node	//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结点结构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{</a:t>
            </a:r>
          </a:p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  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ElemType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data;</a:t>
            </a:r>
          </a:p>
          <a:p>
            <a:pPr algn="just" eaLnBrk="0" fontAlgn="auto" hangingPunct="0">
              <a:spcBef>
                <a:spcPct val="20000"/>
              </a:spcBef>
              <a:spcAft>
                <a:spcPts val="0"/>
              </a:spcAft>
            </a:pPr>
            <a:r>
              <a:rPr kumimoji="0" lang="en-US" altLang="zh-CN" sz="2800" b="1" kern="0" dirty="0">
                <a:solidFill>
                  <a:srgbClr val="000000"/>
                </a:solidFill>
                <a:ea typeface="宋体" charset="-122"/>
              </a:rPr>
              <a:t>   </a:t>
            </a:r>
            <a:r>
              <a:rPr kumimoji="0" lang="en-US" altLang="zh-CN" sz="2800" b="1" kern="0" dirty="0" smtClean="0">
                <a:solidFill>
                  <a:srgbClr val="000000"/>
                </a:solidFill>
                <a:ea typeface="宋体" charset="-122"/>
              </a:rPr>
              <a:t> </a:t>
            </a:r>
            <a:r>
              <a:rPr kumimoji="0" lang="en-US" altLang="zh-CN" sz="2800" b="1" kern="0" dirty="0" err="1" smtClean="0">
                <a:solidFill>
                  <a:srgbClr val="000000"/>
                </a:solidFill>
                <a:ea typeface="宋体" charset="-122"/>
              </a:rPr>
              <a:t>struct</a:t>
            </a:r>
            <a:r>
              <a:rPr kumimoji="0" lang="en-US" altLang="zh-CN" sz="2800" b="1" kern="0" dirty="0" smtClean="0">
                <a:solidFill>
                  <a:srgbClr val="000000"/>
                </a:solidFill>
                <a:ea typeface="宋体" charset="-122"/>
              </a:rPr>
              <a:t> Node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*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lchild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, *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rchild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;</a:t>
            </a:r>
          </a:p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kern="0" dirty="0">
                <a:solidFill>
                  <a:srgbClr val="000000"/>
                </a:solidFill>
                <a:ea typeface="宋体" charset="-122"/>
              </a:rPr>
              <a:t>} </a:t>
            </a:r>
            <a:r>
              <a:rPr kumimoji="0" lang="en-US" altLang="zh-CN" sz="2800" b="1" kern="0" dirty="0" err="1" smtClean="0">
                <a:solidFill>
                  <a:srgbClr val="000000"/>
                </a:solidFill>
                <a:ea typeface="宋体" charset="-122"/>
              </a:rPr>
              <a:t>BNode</a:t>
            </a:r>
            <a:r>
              <a:rPr kumimoji="0" lang="en-US" altLang="zh-CN" sz="2800" b="1" kern="0" dirty="0" smtClean="0">
                <a:solidFill>
                  <a:srgbClr val="000000"/>
                </a:solidFill>
                <a:ea typeface="宋体" charset="-122"/>
              </a:rPr>
              <a:t>,*</a:t>
            </a:r>
            <a:r>
              <a:rPr kumimoji="0" lang="en-US" altLang="zh-CN" sz="2800" b="1" kern="0" dirty="0" err="1" smtClean="0">
                <a:solidFill>
                  <a:srgbClr val="000000"/>
                </a:solidFill>
                <a:ea typeface="宋体" charset="-122"/>
              </a:rPr>
              <a:t>BiTree</a:t>
            </a:r>
            <a:r>
              <a:rPr kumimoji="0" lang="en-US" altLang="zh-CN" sz="2800" b="1" kern="0" dirty="0" smtClean="0">
                <a:solidFill>
                  <a:srgbClr val="000000"/>
                </a:solidFill>
                <a:ea typeface="宋体" charset="-122"/>
              </a:rPr>
              <a:t>;	      //</a:t>
            </a:r>
            <a:r>
              <a:rPr kumimoji="0" lang="zh-CN" altLang="en-US" sz="2800" b="1" kern="0" dirty="0" smtClean="0">
                <a:solidFill>
                  <a:srgbClr val="000000"/>
                </a:solidFill>
                <a:ea typeface="宋体" charset="-122"/>
              </a:rPr>
              <a:t>结点类型别名和指针类型别名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4142544" y="1385987"/>
            <a:ext cx="4730750" cy="1587500"/>
            <a:chOff x="2527" y="1357"/>
            <a:chExt cx="3235" cy="1136"/>
          </a:xfrm>
        </p:grpSpPr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2914" y="1357"/>
              <a:ext cx="2390" cy="328"/>
              <a:chOff x="2928" y="1438"/>
              <a:chExt cx="3042" cy="425"/>
            </a:xfrm>
          </p:grpSpPr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2928" y="1438"/>
                <a:ext cx="1015" cy="425"/>
              </a:xfrm>
              <a:prstGeom prst="rect">
                <a:avLst/>
              </a:prstGeom>
              <a:solidFill>
                <a:srgbClr val="DDDDDD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10800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lchild</a:t>
                </a: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3943" y="1438"/>
                <a:ext cx="1015" cy="425"/>
              </a:xfrm>
              <a:prstGeom prst="rect">
                <a:avLst/>
              </a:prstGeom>
              <a:solidFill>
                <a:srgbClr val="DDDDDD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10800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 </a:t>
                </a: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data</a:t>
                </a: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4955" y="1438"/>
                <a:ext cx="1015" cy="425"/>
              </a:xfrm>
              <a:prstGeom prst="rect">
                <a:avLst/>
              </a:prstGeom>
              <a:solidFill>
                <a:srgbClr val="DDDDDD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10800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rchild</a:t>
                </a:r>
              </a:p>
            </p:txBody>
          </p:sp>
        </p:grpSp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2527" y="1598"/>
              <a:ext cx="1255" cy="895"/>
              <a:chOff x="2527" y="1598"/>
              <a:chExt cx="1255" cy="895"/>
            </a:xfrm>
          </p:grpSpPr>
          <p:sp>
            <p:nvSpPr>
              <p:cNvPr id="11" name="Line 15"/>
              <p:cNvSpPr>
                <a:spLocks noChangeShapeType="1"/>
              </p:cNvSpPr>
              <p:nvPr/>
            </p:nvSpPr>
            <p:spPr bwMode="auto">
              <a:xfrm flipH="1">
                <a:off x="3029" y="1598"/>
                <a:ext cx="306" cy="58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Text Box 16"/>
              <p:cNvSpPr txBox="1">
                <a:spLocks noChangeArrowheads="1"/>
              </p:cNvSpPr>
              <p:nvPr/>
            </p:nvSpPr>
            <p:spPr bwMode="auto">
              <a:xfrm>
                <a:off x="2527" y="2184"/>
                <a:ext cx="1255" cy="309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0" rIns="18000" bIns="3600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宋体" charset="-122"/>
                  </a:rPr>
                  <a:t>左孩子结点</a:t>
                </a:r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507" y="1636"/>
              <a:ext cx="1255" cy="855"/>
              <a:chOff x="4507" y="1636"/>
              <a:chExt cx="1255" cy="855"/>
            </a:xfrm>
          </p:grpSpPr>
          <p:sp>
            <p:nvSpPr>
              <p:cNvPr id="9" name="Line 17"/>
              <p:cNvSpPr>
                <a:spLocks noChangeShapeType="1"/>
              </p:cNvSpPr>
              <p:nvPr/>
            </p:nvSpPr>
            <p:spPr bwMode="auto">
              <a:xfrm>
                <a:off x="4830" y="1636"/>
                <a:ext cx="269" cy="54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Text Box 18"/>
              <p:cNvSpPr txBox="1">
                <a:spLocks noChangeArrowheads="1"/>
              </p:cNvSpPr>
              <p:nvPr/>
            </p:nvSpPr>
            <p:spPr bwMode="auto">
              <a:xfrm>
                <a:off x="4507" y="2184"/>
                <a:ext cx="1255" cy="307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0" rIns="18000" bIns="3600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宋体" charset="-122"/>
                  </a:rPr>
                  <a:t>右孩子结点</a:t>
                </a:r>
              </a:p>
            </p:txBody>
          </p:sp>
        </p:grpSp>
      </p:grp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72970" y="807414"/>
            <a:ext cx="40668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 b="1" dirty="0">
                <a:solidFill>
                  <a:srgbClr val="314187"/>
                </a:solidFill>
                <a:ea typeface="宋体" charset="-122"/>
              </a:rPr>
              <a:t>二叉树的双链式</a:t>
            </a:r>
            <a:r>
              <a:rPr lang="zh-CN" altLang="en-US" sz="3200" b="1" dirty="0" smtClean="0">
                <a:solidFill>
                  <a:srgbClr val="314187"/>
                </a:solidFill>
                <a:ea typeface="宋体" charset="-122"/>
              </a:rPr>
              <a:t>存储</a:t>
            </a:r>
            <a:endParaRPr lang="zh-CN" altLang="en-US" sz="3200" b="1" dirty="0">
              <a:solidFill>
                <a:srgbClr val="314187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643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 descr="水滴"/>
          <p:cNvSpPr txBox="1">
            <a:spLocks noChangeArrowheads="1"/>
          </p:cNvSpPr>
          <p:nvPr/>
        </p:nvSpPr>
        <p:spPr bwMode="auto">
          <a:xfrm>
            <a:off x="4555803" y="1178471"/>
            <a:ext cx="4446588" cy="180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二叉树的遍历方式：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DLR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、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LDR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、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LRD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、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DRL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、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RDL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、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RLD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</a:rPr>
              <a:t> </a:t>
            </a:r>
          </a:p>
        </p:txBody>
      </p:sp>
      <p:sp>
        <p:nvSpPr>
          <p:cNvPr id="3" name="Text Box 8" descr="水滴"/>
          <p:cNvSpPr txBox="1">
            <a:spLocks noChangeArrowheads="1"/>
          </p:cNvSpPr>
          <p:nvPr/>
        </p:nvSpPr>
        <p:spPr bwMode="auto">
          <a:xfrm>
            <a:off x="466403" y="3102521"/>
            <a:ext cx="8458200" cy="259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如果限定先左后右，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即</a:t>
            </a:r>
            <a:r>
              <a:rPr kumimoji="0" lang="en-US" altLang="zh-CN" sz="2800" b="1" kern="0" dirty="0" smtClean="0">
                <a:solidFill>
                  <a:srgbClr val="FF00FF"/>
                </a:solidFill>
                <a:ea typeface="宋体" charset="-122"/>
              </a:rPr>
              <a:t>(</a:t>
            </a:r>
            <a:r>
              <a:rPr kumimoji="0" lang="zh-CN" altLang="en-US" sz="2800" b="1" kern="0" dirty="0">
                <a:solidFill>
                  <a:srgbClr val="FF00FF"/>
                </a:solidFill>
                <a:ea typeface="宋体" charset="-122"/>
              </a:rPr>
              <a:t>左子树总是先于右子树</a:t>
            </a:r>
            <a:r>
              <a:rPr kumimoji="0" lang="en-US" altLang="zh-CN" sz="2800" b="1" kern="0" dirty="0">
                <a:solidFill>
                  <a:srgbClr val="FF00FF"/>
                </a:solidFill>
                <a:ea typeface="宋体" charset="-122"/>
              </a:rPr>
              <a:t>)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则二叉树遍历方式有三种：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先序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：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DLR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中序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：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LDR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后序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：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LRD</a:t>
            </a:r>
          </a:p>
        </p:txBody>
      </p:sp>
      <p:sp>
        <p:nvSpPr>
          <p:cNvPr id="5" name="Text Box 12" descr="水滴"/>
          <p:cNvSpPr txBox="1">
            <a:spLocks noChangeArrowheads="1"/>
          </p:cNvSpPr>
          <p:nvPr/>
        </p:nvSpPr>
        <p:spPr bwMode="auto">
          <a:xfrm>
            <a:off x="323528" y="692696"/>
            <a:ext cx="853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宋体" charset="-122"/>
                <a:ea typeface="宋体" charset="-122"/>
              </a:rPr>
              <a:t>考虑二叉树的组成：</a:t>
            </a:r>
            <a:endParaRPr lang="zh-CN" altLang="en-US" sz="2800" b="1">
              <a:solidFill>
                <a:srgbClr val="0000CC"/>
              </a:solidFill>
              <a:latin typeface="Times New Roman" pitchFamily="18" charset="0"/>
              <a:ea typeface="隶书" pitchFamily="49" charset="-122"/>
            </a:endParaRPr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828353" y="1314996"/>
            <a:ext cx="2640013" cy="1544637"/>
            <a:chOff x="464" y="1105"/>
            <a:chExt cx="1663" cy="973"/>
          </a:xfrm>
        </p:grpSpPr>
        <p:sp>
          <p:nvSpPr>
            <p:cNvPr id="7" name="AutoShape 13"/>
            <p:cNvSpPr>
              <a:spLocks/>
            </p:cNvSpPr>
            <p:nvPr/>
          </p:nvSpPr>
          <p:spPr bwMode="auto">
            <a:xfrm>
              <a:off x="824" y="1228"/>
              <a:ext cx="208" cy="716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6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68" y="1105"/>
              <a:ext cx="1059" cy="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charset="-122"/>
                </a:rPr>
                <a:t>根结点</a:t>
              </a: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charset="-122"/>
                </a:rPr>
                <a:t>D</a:t>
              </a: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charset="-122"/>
                </a:rPr>
                <a:t>左子树</a:t>
              </a: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charset="-122"/>
                </a:rPr>
                <a:t>L</a:t>
              </a: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charset="-122"/>
                </a:rPr>
                <a:t>右子树</a:t>
              </a: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charset="-122"/>
                </a:rPr>
                <a:t>R</a:t>
              </a:r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464" y="1124"/>
              <a:ext cx="353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charset="-122"/>
                </a:rPr>
                <a:t>二叉树</a:t>
              </a:r>
            </a:p>
          </p:txBody>
        </p:sp>
      </p:grpSp>
      <p:sp>
        <p:nvSpPr>
          <p:cNvPr id="10" name="AutoShape 17"/>
          <p:cNvSpPr>
            <a:spLocks noChangeArrowheads="1"/>
          </p:cNvSpPr>
          <p:nvPr/>
        </p:nvSpPr>
        <p:spPr bwMode="auto">
          <a:xfrm>
            <a:off x="3527103" y="1861096"/>
            <a:ext cx="885825" cy="457200"/>
          </a:xfrm>
          <a:prstGeom prst="rightArrow">
            <a:avLst>
              <a:gd name="adj1" fmla="val 50000"/>
              <a:gd name="adj2" fmla="val 48438"/>
            </a:avLst>
          </a:prstGeom>
          <a:solidFill>
            <a:srgbClr val="B2B2B2"/>
          </a:solidFill>
          <a:ln w="63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8281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816796" y="2636912"/>
            <a:ext cx="7715644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数组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a[n]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 存储原树的先序序列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数组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b[n]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 存储原树的中序序列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793105" y="854819"/>
            <a:ext cx="7048500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递归的构造函数：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kern="0" dirty="0" err="1">
                <a:solidFill>
                  <a:sysClr val="windowText" lastClr="000000"/>
                </a:solidFill>
              </a:rPr>
              <a:t>BiTree</a:t>
            </a:r>
            <a:r>
              <a:rPr kumimoji="0" lang="en-US" altLang="zh-CN" b="1" kern="0" dirty="0">
                <a:solidFill>
                  <a:sysClr val="windowText" lastClr="000000"/>
                </a:solidFill>
              </a:rPr>
              <a:t>  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buildtree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a[ ],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b[ ],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i,int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j,int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s,int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t)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{ 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k</a:t>
            </a:r>
            <a:r>
              <a:rPr kumimoji="0" lang="en-US" altLang="zh-CN" b="1" kern="0" dirty="0">
                <a:solidFill>
                  <a:sysClr val="windowText" lastClr="000000"/>
                </a:solidFill>
              </a:rPr>
              <a:t>; </a:t>
            </a:r>
            <a:r>
              <a:rPr kumimoji="0" lang="en-US" altLang="zh-CN" b="1" kern="0" dirty="0" err="1">
                <a:solidFill>
                  <a:sysClr val="windowText" lastClr="000000"/>
                </a:solidFill>
              </a:rPr>
              <a:t>BiTree</a:t>
            </a:r>
            <a:r>
              <a:rPr kumimoji="0" lang="en-US" altLang="zh-CN" b="1" kern="0" dirty="0">
                <a:solidFill>
                  <a:sysClr val="windowText" lastClr="000000"/>
                </a:solidFill>
              </a:rPr>
              <a:t>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p;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683568" y="116632"/>
            <a:ext cx="7934325" cy="6413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用先序序列和中序序列构造二叉树的算法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770759" y="2204864"/>
            <a:ext cx="7168204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参数及局部量和含义：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890463" y="3501008"/>
            <a:ext cx="7048500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just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a[i]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至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a[j]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是子树的先序序列</a:t>
            </a:r>
          </a:p>
          <a:p>
            <a:pPr marL="0" marR="0" lvl="0" indent="0" algn="just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b[s]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至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b[t]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是子树的中序序列</a:t>
            </a:r>
          </a:p>
          <a:p>
            <a:pPr marL="0" marR="0" lvl="0" indent="0" algn="just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返回指向所构造的子树根结点的指针</a:t>
            </a:r>
          </a:p>
          <a:p>
            <a:pPr marL="0" marR="0" lvl="0" indent="0" algn="just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p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用来产生结点，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k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用来在中序序列中找根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54038" y="5510213"/>
            <a:ext cx="70485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just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主调语句：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root=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buildtree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(a,b,0,n-1,0,n-1);</a:t>
            </a:r>
          </a:p>
        </p:txBody>
      </p:sp>
    </p:spTree>
    <p:extLst>
      <p:ext uri="{BB962C8B-B14F-4D97-AF65-F5344CB8AC3E}">
        <p14:creationId xmlns:p14="http://schemas.microsoft.com/office/powerpoint/2010/main" val="223011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utoUpdateAnimBg="0"/>
      <p:bldP spid="7" grpId="0" autoUpdateAnimBg="0"/>
      <p:bldP spid="9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36663" y="95250"/>
            <a:ext cx="7321550" cy="7921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latin typeface="Tahoma" pitchFamily="34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latin typeface="Tahoma" pitchFamily="34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latin typeface="Tahoma" pitchFamily="34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latin typeface="Tahoma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latin typeface="Tahoma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latin typeface="Tahoma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latin typeface="Tahoma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sz="3200" smtClean="0">
                <a:solidFill>
                  <a:srgbClr val="FF0000"/>
                </a:solidFill>
                <a:latin typeface="Times New Roman" pitchFamily="18" charset="0"/>
              </a:rPr>
              <a:t>用先序序列和中序序列构造二叉树算法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77850" y="1358900"/>
            <a:ext cx="8229600" cy="52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algn="just" eaLnBrk="1" hangingPunct="1">
              <a:lnSpc>
                <a:spcPct val="90000"/>
              </a:lnSpc>
              <a:buClr>
                <a:srgbClr val="3333CC"/>
              </a:buClr>
              <a:buNone/>
            </a:pPr>
            <a:r>
              <a:rPr lang="en-US" altLang="zh-CN" sz="2400" b="1" kern="0" dirty="0" err="1">
                <a:solidFill>
                  <a:srgbClr val="000000"/>
                </a:solidFill>
                <a:latin typeface="Times New Roman" pitchFamily="18" charset="0"/>
                <a:cs typeface="Courier New" pitchFamily="49" charset="0"/>
              </a:rPr>
              <a:t>BiTree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cs typeface="Courier New" pitchFamily="49" charset="0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Courier New" pitchFamily="49" charset="0"/>
              </a:rPr>
              <a:t>buildtree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Courier New" pitchFamily="49" charset="0"/>
              </a:rPr>
              <a:t>(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Courier New" pitchFamily="49" charset="0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Courier New" pitchFamily="49" charset="0"/>
              </a:rPr>
              <a:t> a[ ],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Courier New" pitchFamily="49" charset="0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Courier New" pitchFamily="49" charset="0"/>
              </a:rPr>
              <a:t> b[ ],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Courier New" pitchFamily="49" charset="0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Courier New" pitchFamily="49" charset="0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Courier New" pitchFamily="49" charset="0"/>
              </a:rPr>
              <a:t>i,int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Courier New" pitchFamily="49" charset="0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Courier New" pitchFamily="49" charset="0"/>
              </a:rPr>
              <a:t>j,int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Courier New" pitchFamily="49" charset="0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Courier New" pitchFamily="49" charset="0"/>
              </a:rPr>
              <a:t>s,int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Courier New" pitchFamily="49" charset="0"/>
              </a:rPr>
              <a:t> t)</a:t>
            </a:r>
          </a:p>
          <a:p>
            <a:pPr lvl="0" algn="just" eaLnBrk="1" hangingPunct="1">
              <a:lnSpc>
                <a:spcPct val="90000"/>
              </a:lnSpc>
              <a:buClr>
                <a:srgbClr val="3333CC"/>
              </a:buClr>
              <a:buNone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宋体"/>
                <a:cs typeface="Courier New" pitchFamily="49" charset="0"/>
              </a:rPr>
              <a:t> 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Courier New" pitchFamily="49" charset="0"/>
              </a:rPr>
              <a:t>{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Courier New" pitchFamily="49" charset="0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Courier New" pitchFamily="49" charset="0"/>
              </a:rPr>
              <a:t> k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cs typeface="Courier New" pitchFamily="49" charset="0"/>
              </a:rPr>
              <a:t>; </a:t>
            </a:r>
            <a:r>
              <a:rPr lang="en-US" altLang="zh-CN" sz="2400" b="1" kern="0" dirty="0" err="1">
                <a:solidFill>
                  <a:srgbClr val="000000"/>
                </a:solidFill>
                <a:latin typeface="Times New Roman" pitchFamily="18" charset="0"/>
                <a:cs typeface="Courier New" pitchFamily="49" charset="0"/>
              </a:rPr>
              <a:t>BiTree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cs typeface="Courier New" pitchFamily="49" charset="0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Courier New" pitchFamily="49" charset="0"/>
              </a:rPr>
              <a:t>p;</a:t>
            </a:r>
          </a:p>
          <a:p>
            <a:pPr lvl="0" algn="just" eaLnBrk="1" hangingPunct="1">
              <a:lnSpc>
                <a:spcPct val="90000"/>
              </a:lnSpc>
              <a:buClr>
                <a:srgbClr val="3333CC"/>
              </a:buClr>
              <a:buNone/>
            </a:pP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宋体"/>
                <a:cs typeface="Courier New" pitchFamily="49" charset="0"/>
              </a:rPr>
              <a:t>	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cs typeface="Courier New" pitchFamily="49" charset="0"/>
              </a:rPr>
              <a:t>if(i&gt;j) return   NULL; </a:t>
            </a:r>
            <a:r>
              <a:rPr lang="en-US" altLang="zh-CN" sz="2400" b="1" kern="0" dirty="0">
                <a:solidFill>
                  <a:srgbClr val="333399"/>
                </a:solidFill>
                <a:latin typeface="Times New Roman" pitchFamily="18" charset="0"/>
              </a:rPr>
              <a:t>//</a:t>
            </a:r>
            <a:r>
              <a:rPr lang="zh-CN" altLang="en-US" sz="2400" b="1" kern="0" dirty="0">
                <a:solidFill>
                  <a:srgbClr val="333399"/>
                </a:solidFill>
                <a:latin typeface="Times New Roman" pitchFamily="18" charset="0"/>
              </a:rPr>
              <a:t>序列空，返回空</a:t>
            </a:r>
            <a:r>
              <a:rPr lang="zh-CN" altLang="en-US" sz="2400" b="1" kern="0" dirty="0" smtClean="0">
                <a:solidFill>
                  <a:srgbClr val="333399"/>
                </a:solidFill>
                <a:latin typeface="Times New Roman" pitchFamily="18" charset="0"/>
              </a:rPr>
              <a:t>指针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/>
              <a:cs typeface="Courier New" pitchFamily="49" charset="0"/>
            </a:endParaRPr>
          </a:p>
          <a:p>
            <a:pPr lvl="0" algn="just" eaLnBrk="1" hangingPunct="1">
              <a:lnSpc>
                <a:spcPct val="90000"/>
              </a:lnSpc>
              <a:buClr>
                <a:srgbClr val="3333CC"/>
              </a:buClr>
              <a:buNone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Courier New" pitchFamily="49" charset="0"/>
              </a:rPr>
              <a:t>	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cs typeface="Courier New" pitchFamily="49" charset="0"/>
              </a:rPr>
              <a:t>p=new </a:t>
            </a:r>
            <a:r>
              <a:rPr lang="en-US" altLang="zh-CN" sz="2400" b="1" kern="0" dirty="0" err="1">
                <a:solidFill>
                  <a:srgbClr val="000000"/>
                </a:solidFill>
                <a:latin typeface="Times New Roman" pitchFamily="18" charset="0"/>
                <a:cs typeface="Courier New" pitchFamily="49" charset="0"/>
              </a:rPr>
              <a:t>BiTree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cs typeface="Courier New" pitchFamily="49" charset="0"/>
              </a:rPr>
              <a:t> (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Courier New" pitchFamily="49" charset="0"/>
              </a:rPr>
              <a:t>);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//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申请结点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imes New Roman" pitchFamily="18" charset="0"/>
              <a:ea typeface="宋体"/>
              <a:cs typeface="Courier New" pitchFamily="49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Courier New" pitchFamily="49" charset="0"/>
              </a:rPr>
              <a:t>	p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Courier New" pitchFamily="49" charset="0"/>
              </a:rPr>
              <a:t>&gt;data=a[i];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//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构造根结点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imes New Roman" pitchFamily="18" charset="0"/>
              <a:ea typeface="宋体"/>
              <a:cs typeface="Courier New" pitchFamily="49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Courier New" pitchFamily="49" charset="0"/>
              </a:rPr>
              <a:t>	k=s;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Courier New" pitchFamily="49" charset="0"/>
              </a:rPr>
              <a:t>	while((k&lt;=t)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Times New Roman" pitchFamily="18" charset="0"/>
              </a:rPr>
              <a:t>&amp;&amp;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Courier New" pitchFamily="49" charset="0"/>
              </a:rPr>
              <a:t>(b[k]!=a[i])) k++;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//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找根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imes New Roman" pitchFamily="18" charset="0"/>
              <a:ea typeface="宋体"/>
              <a:cs typeface="Courier New" pitchFamily="49" charset="0"/>
            </a:endParaRPr>
          </a:p>
          <a:p>
            <a:pPr lvl="0" algn="just" eaLnBrk="1" hangingPunct="1">
              <a:lnSpc>
                <a:spcPct val="90000"/>
              </a:lnSpc>
              <a:buClr>
                <a:srgbClr val="3333CC"/>
              </a:buClr>
              <a:buNone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幼圆" pitchFamily="49" charset="-122"/>
                <a:cs typeface="+mn-cs"/>
              </a:rPr>
              <a:t>	</a:t>
            </a:r>
            <a:r>
              <a:rPr kumimoji="1" lang="en-US" altLang="zh-CN" sz="24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幼圆" pitchFamily="49" charset="-122"/>
                <a:cs typeface="+mn-cs"/>
              </a:rPr>
              <a:t> 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幼圆" pitchFamily="49" charset="-122"/>
                <a:cs typeface="+mn-cs"/>
              </a:rPr>
              <a:t>p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&gt;</a:t>
            </a:r>
            <a:r>
              <a:rPr lang="en-US" altLang="zh-CN" sz="2400" b="1" kern="0" dirty="0" err="1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lchild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=</a:t>
            </a:r>
            <a:r>
              <a:rPr lang="en-US" altLang="zh-CN" sz="2400" b="1" kern="0" dirty="0" err="1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buildtree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(</a:t>
            </a:r>
            <a:r>
              <a:rPr lang="en-US" altLang="zh-CN" sz="2400" b="1" kern="0" dirty="0" err="1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a,b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,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幼圆" pitchFamily="49" charset="-122"/>
                <a:cs typeface="+mn-cs"/>
              </a:rPr>
              <a:t>i+1,i+k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-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幼圆" pitchFamily="49" charset="-122"/>
                <a:cs typeface="+mn-cs"/>
              </a:rPr>
              <a:t>s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幼圆" pitchFamily="49" charset="-122"/>
                <a:cs typeface="+mn-cs"/>
              </a:rPr>
              <a:t>,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itchFamily="18" charset="0"/>
                <a:ea typeface="幼圆" pitchFamily="49" charset="-122"/>
                <a:cs typeface="+mn-cs"/>
              </a:rPr>
              <a:t>s,k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-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itchFamily="18" charset="0"/>
                <a:ea typeface="幼圆" pitchFamily="49" charset="-122"/>
                <a:cs typeface="+mn-cs"/>
              </a:rPr>
              <a:t>1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幼圆" pitchFamily="49" charset="-122"/>
                <a:cs typeface="+mn-cs"/>
              </a:rPr>
              <a:t>); </a:t>
            </a:r>
          </a:p>
          <a:p>
            <a:pPr lvl="0" algn="just" eaLnBrk="1" hangingPunct="1">
              <a:lnSpc>
                <a:spcPct val="90000"/>
              </a:lnSpc>
              <a:buClr>
                <a:srgbClr val="3333CC"/>
              </a:buClr>
              <a:buNone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幼圆" pitchFamily="49" charset="-122"/>
                <a:cs typeface="+mn-cs"/>
              </a:rPr>
              <a:t>       p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lang="en-US" altLang="zh-CN" sz="2400" b="1" kern="0" dirty="0" smtClean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&gt;</a:t>
            </a:r>
            <a:r>
              <a:rPr lang="en-US" altLang="zh-CN" sz="2400" b="1" kern="0" dirty="0" err="1" smtClean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rchild</a:t>
            </a:r>
            <a:r>
              <a:rPr lang="en-US" altLang="zh-CN" sz="2400" b="1" kern="0" dirty="0" smtClean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=</a:t>
            </a:r>
            <a:r>
              <a:rPr lang="en-US" altLang="zh-CN" sz="2400" b="1" kern="0" dirty="0" err="1" smtClean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buildtree</a:t>
            </a:r>
            <a:r>
              <a:rPr lang="en-US" altLang="zh-CN" sz="2400" b="1" kern="0" dirty="0" smtClean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(</a:t>
            </a:r>
            <a:r>
              <a:rPr lang="en-US" altLang="zh-CN" sz="2400" b="1" kern="0" dirty="0" err="1" smtClean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a,b</a:t>
            </a:r>
            <a:r>
              <a:rPr lang="en-US" altLang="zh-CN" sz="2400" b="1" kern="0" dirty="0" smtClean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,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幼圆" pitchFamily="49" charset="-122"/>
                <a:cs typeface="+mn-cs"/>
              </a:rPr>
              <a:t>i+k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幼圆" pitchFamily="49" charset="-122"/>
                <a:cs typeface="+mn-cs"/>
              </a:rPr>
              <a:t>s+1,j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幼圆" pitchFamily="49" charset="-122"/>
                <a:cs typeface="+mn-cs"/>
              </a:rPr>
              <a:t>,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itchFamily="18" charset="0"/>
                <a:ea typeface="幼圆" pitchFamily="49" charset="-122"/>
                <a:cs typeface="+mn-cs"/>
              </a:rPr>
              <a:t>k+1,t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幼圆" pitchFamily="49" charset="-122"/>
                <a:cs typeface="+mn-cs"/>
              </a:rPr>
              <a:t>);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幼圆" pitchFamily="49" charset="-122"/>
                <a:cs typeface="+mn-cs"/>
              </a:rPr>
              <a:t>      return  p;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//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返回根结点指针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幼圆" pitchFamily="49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幼圆" pitchFamily="49" charset="-122"/>
                <a:cs typeface="+mn-cs"/>
              </a:rPr>
              <a:t>   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幼圆" pitchFamily="49" charset="-122"/>
                <a:cs typeface="+mn-cs"/>
              </a:rPr>
              <a:t>}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4167188" y="4941168"/>
            <a:ext cx="3835400" cy="882650"/>
            <a:chOff x="2625" y="3381"/>
            <a:chExt cx="2416" cy="556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625" y="3569"/>
              <a:ext cx="2416" cy="368"/>
            </a:xfrm>
            <a:prstGeom prst="rect">
              <a:avLst/>
            </a:prstGeom>
            <a:solidFill>
              <a:srgbClr val="F6F7C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右子树的先序和中序序列</a:t>
              </a: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 flipV="1">
              <a:off x="3649" y="3396"/>
              <a:ext cx="480" cy="2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659" y="3389"/>
              <a:ext cx="7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3476" y="3381"/>
              <a:ext cx="3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 flipV="1">
              <a:off x="3081" y="3386"/>
              <a:ext cx="441" cy="29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4167188" y="2785665"/>
            <a:ext cx="4703762" cy="1795463"/>
            <a:chOff x="2625" y="2004"/>
            <a:chExt cx="2963" cy="1131"/>
          </a:xfrm>
        </p:grpSpPr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239" y="2004"/>
              <a:ext cx="2349" cy="348"/>
            </a:xfrm>
            <a:prstGeom prst="rect">
              <a:avLst/>
            </a:prstGeom>
            <a:solidFill>
              <a:srgbClr val="FFCF01"/>
            </a:solidFill>
            <a:ln w="9525">
              <a:solidFill>
                <a:srgbClr val="3333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左子树的先序和中序序列</a:t>
              </a: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3797" y="2262"/>
              <a:ext cx="941" cy="66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625" y="3135"/>
              <a:ext cx="7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3412" y="3127"/>
              <a:ext cx="3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3238" y="2288"/>
              <a:ext cx="922" cy="643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352550" y="150813"/>
            <a:ext cx="7632700" cy="1085850"/>
          </a:xfrm>
          <a:prstGeom prst="rect">
            <a:avLst/>
          </a:prstGeom>
          <a:solidFill>
            <a:srgbClr val="BEEC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先序序列：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a</a:t>
            </a:r>
            <a:r>
              <a:rPr kumimoji="0" lang="en-US" altLang="zh-CN" sz="2800" b="1" i="0" u="none" strike="noStrike" kern="0" cap="none" spc="0" normalizeH="0" baseline="-2500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i</a:t>
            </a:r>
            <a:r>
              <a:rPr kumimoji="0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</a:rPr>
              <a:t>a</a:t>
            </a:r>
            <a:r>
              <a:rPr kumimoji="0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</a:rPr>
              <a:t>i+1  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</a:rPr>
              <a:t>… 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</a:rPr>
              <a:t>a</a:t>
            </a:r>
            <a:r>
              <a:rPr kumimoji="0" lang="en-US" altLang="zh-CN" sz="2800" b="1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</a:rPr>
              <a:t>i+k-s</a:t>
            </a:r>
            <a:r>
              <a:rPr kumimoji="0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</a:rPr>
              <a:t>a</a:t>
            </a:r>
            <a:r>
              <a:rPr kumimoji="0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</a:rPr>
              <a:t>i+k-s+1</a:t>
            </a:r>
            <a:r>
              <a:rPr kumimoji="0" lang="en-US" altLang="zh-CN" sz="40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</a:rPr>
              <a:t> </a:t>
            </a:r>
            <a:r>
              <a:rPr kumimoji="0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</a:rPr>
              <a:t>… 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</a:rPr>
              <a:t>a</a:t>
            </a:r>
            <a:r>
              <a:rPr kumimoji="0" lang="en-US" altLang="zh-CN" sz="2800" b="1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</a:rPr>
              <a:t>j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itchFamily="18" charset="0"/>
            </a:endParaRP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中序序列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:  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</a:rPr>
              <a:t>b</a:t>
            </a:r>
            <a:r>
              <a:rPr kumimoji="0" lang="en-US" altLang="zh-CN" sz="2800" b="1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</a:rPr>
              <a:t>s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</a:rPr>
              <a:t>…b</a:t>
            </a:r>
            <a:r>
              <a:rPr kumimoji="0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</a:rPr>
              <a:t>k</a:t>
            </a:r>
            <a:r>
              <a:rPr kumimoji="0" lang="en-US" altLang="zh-CN" sz="2800" b="1" i="0" u="none" strike="noStrike" kern="0" cap="none" spc="0" normalizeH="0" baseline="-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</a:rPr>
              <a:t>-1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b</a:t>
            </a:r>
            <a:r>
              <a:rPr kumimoji="0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k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</a:rPr>
              <a:t>b</a:t>
            </a:r>
            <a:r>
              <a:rPr kumimoji="0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</a:rPr>
              <a:t>k+1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</a:rPr>
              <a:t>…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</a:rPr>
              <a:t>b</a:t>
            </a:r>
            <a:r>
              <a:rPr kumimoji="0" lang="en-US" altLang="zh-CN" sz="2800" b="1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</a:rPr>
              <a:t>t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054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52200" y="751957"/>
            <a:ext cx="533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314187"/>
                </a:solidFill>
                <a:latin typeface="宋体" charset="-122"/>
                <a:ea typeface="宋体" charset="-122"/>
              </a:rPr>
              <a:t>构造二叉树</a:t>
            </a:r>
            <a:endParaRPr lang="zh-CN" altLang="en-US" sz="3200" b="1" dirty="0">
              <a:solidFill>
                <a:srgbClr val="314187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98250" y="2521546"/>
            <a:ext cx="81534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为了建立一棵二叉树，将二叉树中每个结点的空指针引出一个虚结点，其值为一特定值如“#”或空格，以标识其为空，把这样处理后的二叉树称为原二叉树的扩展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二叉树。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</a:t>
            </a:r>
          </a:p>
        </p:txBody>
      </p:sp>
      <p:grpSp>
        <p:nvGrpSpPr>
          <p:cNvPr id="9" name="Group 12"/>
          <p:cNvGrpSpPr>
            <a:grpSpLocks/>
          </p:cNvGrpSpPr>
          <p:nvPr/>
        </p:nvGrpSpPr>
        <p:grpSpPr bwMode="auto">
          <a:xfrm>
            <a:off x="401413" y="1700808"/>
            <a:ext cx="8458200" cy="582613"/>
            <a:chOff x="144" y="2352"/>
            <a:chExt cx="5328" cy="367"/>
          </a:xfrm>
        </p:grpSpPr>
        <p:graphicFrame>
          <p:nvGraphicFramePr>
            <p:cNvPr id="10" name="Object 13"/>
            <p:cNvGraphicFramePr>
              <a:graphicFrameLocks noChangeAspect="1"/>
            </p:cNvGraphicFramePr>
            <p:nvPr/>
          </p:nvGraphicFramePr>
          <p:xfrm>
            <a:off x="144" y="2352"/>
            <a:ext cx="384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17" name="Clip" r:id="rId3" imgW="861120" imgH="844560" progId="MS_ClipArt_Gallery.5">
                    <p:embed/>
                  </p:oleObj>
                </mc:Choice>
                <mc:Fallback>
                  <p:oleObj name="Clip" r:id="rId3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2352"/>
                          <a:ext cx="384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624" y="2352"/>
              <a:ext cx="48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charset="-122"/>
                  <a:ea typeface="宋体" charset="-122"/>
                </a:rPr>
                <a:t>如何由一种遍历序列生成该二叉树？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862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5"/>
          <p:cNvSpPr txBox="1">
            <a:spLocks noChangeArrowheads="1"/>
          </p:cNvSpPr>
          <p:nvPr/>
        </p:nvSpPr>
        <p:spPr bwMode="auto">
          <a:xfrm>
            <a:off x="1012032" y="5175978"/>
            <a:ext cx="782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/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扩展二叉树的先序遍历序列:</a:t>
            </a: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 B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# </a:t>
            </a: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D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# # </a:t>
            </a: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C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# #</a:t>
            </a:r>
          </a:p>
        </p:txBody>
      </p:sp>
      <p:grpSp>
        <p:nvGrpSpPr>
          <p:cNvPr id="5" name="Group 82"/>
          <p:cNvGrpSpPr>
            <a:grpSpLocks/>
          </p:cNvGrpSpPr>
          <p:nvPr/>
        </p:nvGrpSpPr>
        <p:grpSpPr bwMode="auto">
          <a:xfrm>
            <a:off x="1735932" y="1699353"/>
            <a:ext cx="2135187" cy="2373313"/>
            <a:chOff x="971" y="1099"/>
            <a:chExt cx="1345" cy="1495"/>
          </a:xfrm>
        </p:grpSpPr>
        <p:sp>
          <p:nvSpPr>
            <p:cNvPr id="6" name="Oval 14"/>
            <p:cNvSpPr>
              <a:spLocks noChangeArrowheads="1"/>
            </p:cNvSpPr>
            <p:nvPr/>
          </p:nvSpPr>
          <p:spPr bwMode="auto">
            <a:xfrm>
              <a:off x="1371" y="2288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CC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Freeform 15"/>
            <p:cNvSpPr>
              <a:spLocks/>
            </p:cNvSpPr>
            <p:nvPr/>
          </p:nvSpPr>
          <p:spPr bwMode="auto">
            <a:xfrm>
              <a:off x="1176" y="1303"/>
              <a:ext cx="410" cy="394"/>
            </a:xfrm>
            <a:custGeom>
              <a:avLst/>
              <a:gdLst>
                <a:gd name="T0" fmla="*/ 390 w 390"/>
                <a:gd name="T1" fmla="*/ 0 h 435"/>
                <a:gd name="T2" fmla="*/ 0 w 390"/>
                <a:gd name="T3" fmla="*/ 435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0" h="435">
                  <a:moveTo>
                    <a:pt x="390" y="0"/>
                  </a:moveTo>
                  <a:lnTo>
                    <a:pt x="0" y="435"/>
                  </a:lnTo>
                </a:path>
              </a:pathLst>
            </a:custGeom>
            <a:gradFill rotWithShape="0">
              <a:gsLst>
                <a:gs pos="0">
                  <a:srgbClr val="FF3300">
                    <a:gamma/>
                    <a:tint val="66667"/>
                    <a:invGamma/>
                  </a:srgbClr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38100" cmpd="sng">
              <a:solidFill>
                <a:srgbClr val="000000"/>
              </a:solidFill>
              <a:round/>
              <a:headEnd/>
              <a:tailEnd/>
            </a:ln>
          </p:spPr>
          <p:txBody>
            <a:bodyPr t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Freeform 16"/>
            <p:cNvSpPr>
              <a:spLocks/>
            </p:cNvSpPr>
            <p:nvPr/>
          </p:nvSpPr>
          <p:spPr bwMode="auto">
            <a:xfrm>
              <a:off x="1198" y="1931"/>
              <a:ext cx="230" cy="391"/>
            </a:xfrm>
            <a:custGeom>
              <a:avLst/>
              <a:gdLst>
                <a:gd name="T0" fmla="*/ 0 w 219"/>
                <a:gd name="T1" fmla="*/ 0 h 432"/>
                <a:gd name="T2" fmla="*/ 219 w 219"/>
                <a:gd name="T3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9" h="432">
                  <a:moveTo>
                    <a:pt x="0" y="0"/>
                  </a:moveTo>
                  <a:lnTo>
                    <a:pt x="219" y="432"/>
                  </a:lnTo>
                </a:path>
              </a:pathLst>
            </a:custGeom>
            <a:gradFill rotWithShape="0">
              <a:gsLst>
                <a:gs pos="0">
                  <a:srgbClr val="FF3300">
                    <a:gamma/>
                    <a:tint val="66667"/>
                    <a:invGamma/>
                  </a:srgbClr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38100" cmpd="sng">
              <a:solidFill>
                <a:srgbClr val="000000"/>
              </a:solidFill>
              <a:round/>
              <a:headEnd/>
              <a:tailEnd/>
            </a:ln>
          </p:spPr>
          <p:txBody>
            <a:bodyPr t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17"/>
            <p:cNvSpPr>
              <a:spLocks/>
            </p:cNvSpPr>
            <p:nvPr/>
          </p:nvSpPr>
          <p:spPr bwMode="auto">
            <a:xfrm>
              <a:off x="1851" y="1298"/>
              <a:ext cx="303" cy="399"/>
            </a:xfrm>
            <a:custGeom>
              <a:avLst/>
              <a:gdLst>
                <a:gd name="T0" fmla="*/ 0 w 288"/>
                <a:gd name="T1" fmla="*/ 0 h 440"/>
                <a:gd name="T2" fmla="*/ 288 w 288"/>
                <a:gd name="T3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8" h="440">
                  <a:moveTo>
                    <a:pt x="0" y="0"/>
                  </a:moveTo>
                  <a:lnTo>
                    <a:pt x="288" y="440"/>
                  </a:lnTo>
                </a:path>
              </a:pathLst>
            </a:custGeom>
            <a:gradFill rotWithShape="0">
              <a:gsLst>
                <a:gs pos="0">
                  <a:srgbClr val="FF3300">
                    <a:gamma/>
                    <a:tint val="66667"/>
                    <a:invGamma/>
                  </a:srgbClr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38100" cmpd="sng">
              <a:solidFill>
                <a:srgbClr val="000000"/>
              </a:solidFill>
              <a:round/>
              <a:headEnd/>
              <a:tailEnd/>
            </a:ln>
          </p:spPr>
          <p:txBody>
            <a:bodyPr t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1400" y="2290"/>
              <a:ext cx="250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D</a:t>
              </a:r>
              <a:endPara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1" name="Oval 55"/>
            <p:cNvSpPr>
              <a:spLocks noChangeArrowheads="1"/>
            </p:cNvSpPr>
            <p:nvPr/>
          </p:nvSpPr>
          <p:spPr bwMode="auto">
            <a:xfrm>
              <a:off x="971" y="1675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CC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Text Box 56"/>
            <p:cNvSpPr txBox="1">
              <a:spLocks noChangeArrowheads="1"/>
            </p:cNvSpPr>
            <p:nvPr/>
          </p:nvSpPr>
          <p:spPr bwMode="auto">
            <a:xfrm>
              <a:off x="1000" y="1677"/>
              <a:ext cx="250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B</a:t>
              </a:r>
              <a:endPara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" name="Oval 57"/>
            <p:cNvSpPr>
              <a:spLocks noChangeArrowheads="1"/>
            </p:cNvSpPr>
            <p:nvPr/>
          </p:nvSpPr>
          <p:spPr bwMode="auto">
            <a:xfrm>
              <a:off x="1575" y="1099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CC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Text Box 58"/>
            <p:cNvSpPr txBox="1">
              <a:spLocks noChangeArrowheads="1"/>
            </p:cNvSpPr>
            <p:nvPr/>
          </p:nvSpPr>
          <p:spPr bwMode="auto">
            <a:xfrm>
              <a:off x="1604" y="1101"/>
              <a:ext cx="250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A</a:t>
              </a:r>
              <a:endPara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5" name="Oval 59"/>
            <p:cNvSpPr>
              <a:spLocks noChangeArrowheads="1"/>
            </p:cNvSpPr>
            <p:nvPr/>
          </p:nvSpPr>
          <p:spPr bwMode="auto">
            <a:xfrm>
              <a:off x="2021" y="1675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CC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Text Box 60"/>
            <p:cNvSpPr txBox="1">
              <a:spLocks noChangeArrowheads="1"/>
            </p:cNvSpPr>
            <p:nvPr/>
          </p:nvSpPr>
          <p:spPr bwMode="auto">
            <a:xfrm>
              <a:off x="2050" y="1677"/>
              <a:ext cx="250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C</a:t>
              </a:r>
              <a:endPara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17" name="Group 81"/>
          <p:cNvGrpSpPr>
            <a:grpSpLocks/>
          </p:cNvGrpSpPr>
          <p:nvPr/>
        </p:nvGrpSpPr>
        <p:grpSpPr bwMode="auto">
          <a:xfrm>
            <a:off x="4993482" y="1373916"/>
            <a:ext cx="2990850" cy="3335337"/>
            <a:chOff x="3023" y="894"/>
            <a:chExt cx="1884" cy="2101"/>
          </a:xfrm>
        </p:grpSpPr>
        <p:sp>
          <p:nvSpPr>
            <p:cNvPr id="18" name="Oval 30"/>
            <p:cNvSpPr>
              <a:spLocks noChangeArrowheads="1"/>
            </p:cNvSpPr>
            <p:nvPr/>
          </p:nvSpPr>
          <p:spPr bwMode="auto">
            <a:xfrm>
              <a:off x="3023" y="2041"/>
              <a:ext cx="295" cy="295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4615" y="1757"/>
              <a:ext cx="132" cy="348"/>
            </a:xfrm>
            <a:custGeom>
              <a:avLst/>
              <a:gdLst>
                <a:gd name="T0" fmla="*/ 0 w 173"/>
                <a:gd name="T1" fmla="*/ 0 h 402"/>
                <a:gd name="T2" fmla="*/ 173 w 173"/>
                <a:gd name="T3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3" h="402">
                  <a:moveTo>
                    <a:pt x="0" y="0"/>
                  </a:moveTo>
                  <a:lnTo>
                    <a:pt x="173" y="402"/>
                  </a:lnTo>
                </a:path>
              </a:pathLst>
            </a:custGeom>
            <a:gradFill rotWithShape="0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rect">
                <a:fillToRect l="50000" t="50000" r="50000" b="50000"/>
              </a:path>
            </a:gradFill>
            <a:ln w="38100" cap="flat" cmpd="sng">
              <a:solidFill>
                <a:srgbClr val="FF9900"/>
              </a:solidFill>
              <a:prstDash val="dash"/>
              <a:round/>
              <a:headEnd/>
              <a:tailEnd/>
            </a:ln>
          </p:spPr>
          <p:txBody>
            <a:bodyPr t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36"/>
            <p:cNvSpPr>
              <a:spLocks/>
            </p:cNvSpPr>
            <p:nvPr/>
          </p:nvSpPr>
          <p:spPr bwMode="auto">
            <a:xfrm>
              <a:off x="4278" y="1754"/>
              <a:ext cx="166" cy="342"/>
            </a:xfrm>
            <a:custGeom>
              <a:avLst/>
              <a:gdLst>
                <a:gd name="T0" fmla="*/ 180 w 180"/>
                <a:gd name="T1" fmla="*/ 0 h 405"/>
                <a:gd name="T2" fmla="*/ 0 w 180"/>
                <a:gd name="T3" fmla="*/ 40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0" h="405">
                  <a:moveTo>
                    <a:pt x="180" y="0"/>
                  </a:moveTo>
                  <a:lnTo>
                    <a:pt x="0" y="405"/>
                  </a:lnTo>
                </a:path>
              </a:pathLst>
            </a:custGeom>
            <a:gradFill rotWithShape="0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rect">
                <a:fillToRect l="50000" t="50000" r="50000" b="50000"/>
              </a:path>
            </a:gradFill>
            <a:ln w="38100" cap="flat" cmpd="sng">
              <a:solidFill>
                <a:srgbClr val="FF9900"/>
              </a:solidFill>
              <a:prstDash val="dash"/>
              <a:round/>
              <a:headEnd/>
              <a:tailEnd/>
            </a:ln>
          </p:spPr>
          <p:txBody>
            <a:bodyPr t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37"/>
            <p:cNvSpPr>
              <a:spLocks/>
            </p:cNvSpPr>
            <p:nvPr/>
          </p:nvSpPr>
          <p:spPr bwMode="auto">
            <a:xfrm>
              <a:off x="3183" y="1732"/>
              <a:ext cx="195" cy="305"/>
            </a:xfrm>
            <a:custGeom>
              <a:avLst/>
              <a:gdLst>
                <a:gd name="T0" fmla="*/ 210 w 210"/>
                <a:gd name="T1" fmla="*/ 0 h 360"/>
                <a:gd name="T2" fmla="*/ 0 w 210"/>
                <a:gd name="T3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360">
                  <a:moveTo>
                    <a:pt x="210" y="0"/>
                  </a:moveTo>
                  <a:lnTo>
                    <a:pt x="0" y="360"/>
                  </a:lnTo>
                </a:path>
              </a:pathLst>
            </a:custGeom>
            <a:gradFill rotWithShape="0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rect">
                <a:fillToRect l="50000" t="50000" r="50000" b="50000"/>
              </a:path>
            </a:gradFill>
            <a:ln w="38100" cap="flat" cmpd="sng">
              <a:solidFill>
                <a:srgbClr val="FF9900"/>
              </a:solidFill>
              <a:prstDash val="dash"/>
              <a:round/>
              <a:headEnd/>
              <a:tailEnd/>
            </a:ln>
          </p:spPr>
          <p:txBody>
            <a:bodyPr t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42"/>
            <p:cNvSpPr>
              <a:spLocks/>
            </p:cNvSpPr>
            <p:nvPr/>
          </p:nvSpPr>
          <p:spPr bwMode="auto">
            <a:xfrm>
              <a:off x="3947" y="2328"/>
              <a:ext cx="124" cy="386"/>
            </a:xfrm>
            <a:custGeom>
              <a:avLst/>
              <a:gdLst>
                <a:gd name="T0" fmla="*/ 0 w 173"/>
                <a:gd name="T1" fmla="*/ 0 h 402"/>
                <a:gd name="T2" fmla="*/ 173 w 173"/>
                <a:gd name="T3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3" h="402">
                  <a:moveTo>
                    <a:pt x="0" y="0"/>
                  </a:moveTo>
                  <a:lnTo>
                    <a:pt x="173" y="402"/>
                  </a:lnTo>
                </a:path>
              </a:pathLst>
            </a:custGeom>
            <a:gradFill rotWithShape="0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rect">
                <a:fillToRect l="50000" t="50000" r="50000" b="50000"/>
              </a:path>
            </a:gradFill>
            <a:ln w="38100" cap="flat" cmpd="sng">
              <a:solidFill>
                <a:srgbClr val="FF9900"/>
              </a:solidFill>
              <a:prstDash val="dash"/>
              <a:round/>
              <a:headEnd/>
              <a:tailEnd/>
            </a:ln>
          </p:spPr>
          <p:txBody>
            <a:bodyPr t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43"/>
            <p:cNvSpPr>
              <a:spLocks/>
            </p:cNvSpPr>
            <p:nvPr/>
          </p:nvSpPr>
          <p:spPr bwMode="auto">
            <a:xfrm>
              <a:off x="3631" y="2338"/>
              <a:ext cx="167" cy="342"/>
            </a:xfrm>
            <a:custGeom>
              <a:avLst/>
              <a:gdLst>
                <a:gd name="T0" fmla="*/ 180 w 180"/>
                <a:gd name="T1" fmla="*/ 0 h 405"/>
                <a:gd name="T2" fmla="*/ 0 w 180"/>
                <a:gd name="T3" fmla="*/ 40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0" h="405">
                  <a:moveTo>
                    <a:pt x="180" y="0"/>
                  </a:moveTo>
                  <a:lnTo>
                    <a:pt x="0" y="405"/>
                  </a:lnTo>
                </a:path>
              </a:pathLst>
            </a:custGeom>
            <a:gradFill rotWithShape="0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rect">
                <a:fillToRect l="50000" t="50000" r="50000" b="50000"/>
              </a:path>
            </a:gradFill>
            <a:ln w="38100" cap="flat" cmpd="sng">
              <a:solidFill>
                <a:srgbClr val="FF9900"/>
              </a:solidFill>
              <a:prstDash val="dash"/>
              <a:round/>
              <a:headEnd/>
              <a:tailEnd/>
            </a:ln>
          </p:spPr>
          <p:txBody>
            <a:bodyPr t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3062" y="2044"/>
              <a:ext cx="219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#</a:t>
              </a:r>
            </a:p>
          </p:txBody>
        </p:sp>
        <p:sp>
          <p:nvSpPr>
            <p:cNvPr id="25" name="Oval 62"/>
            <p:cNvSpPr>
              <a:spLocks noChangeArrowheads="1"/>
            </p:cNvSpPr>
            <p:nvPr/>
          </p:nvSpPr>
          <p:spPr bwMode="auto">
            <a:xfrm>
              <a:off x="3733" y="2083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CC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63"/>
            <p:cNvSpPr>
              <a:spLocks/>
            </p:cNvSpPr>
            <p:nvPr/>
          </p:nvSpPr>
          <p:spPr bwMode="auto">
            <a:xfrm>
              <a:off x="3538" y="1098"/>
              <a:ext cx="410" cy="394"/>
            </a:xfrm>
            <a:custGeom>
              <a:avLst/>
              <a:gdLst>
                <a:gd name="T0" fmla="*/ 390 w 390"/>
                <a:gd name="T1" fmla="*/ 0 h 435"/>
                <a:gd name="T2" fmla="*/ 0 w 390"/>
                <a:gd name="T3" fmla="*/ 435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0" h="435">
                  <a:moveTo>
                    <a:pt x="390" y="0"/>
                  </a:moveTo>
                  <a:lnTo>
                    <a:pt x="0" y="435"/>
                  </a:lnTo>
                </a:path>
              </a:pathLst>
            </a:custGeom>
            <a:gradFill rotWithShape="0">
              <a:gsLst>
                <a:gs pos="0">
                  <a:srgbClr val="FF3300">
                    <a:gamma/>
                    <a:tint val="66667"/>
                    <a:invGamma/>
                  </a:srgbClr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38100" cmpd="sng">
              <a:solidFill>
                <a:srgbClr val="000000"/>
              </a:solidFill>
              <a:round/>
              <a:headEnd/>
              <a:tailEnd/>
            </a:ln>
          </p:spPr>
          <p:txBody>
            <a:bodyPr t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64"/>
            <p:cNvSpPr>
              <a:spLocks/>
            </p:cNvSpPr>
            <p:nvPr/>
          </p:nvSpPr>
          <p:spPr bwMode="auto">
            <a:xfrm>
              <a:off x="3560" y="1726"/>
              <a:ext cx="230" cy="391"/>
            </a:xfrm>
            <a:custGeom>
              <a:avLst/>
              <a:gdLst>
                <a:gd name="T0" fmla="*/ 0 w 219"/>
                <a:gd name="T1" fmla="*/ 0 h 432"/>
                <a:gd name="T2" fmla="*/ 219 w 219"/>
                <a:gd name="T3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9" h="432">
                  <a:moveTo>
                    <a:pt x="0" y="0"/>
                  </a:moveTo>
                  <a:lnTo>
                    <a:pt x="219" y="432"/>
                  </a:lnTo>
                </a:path>
              </a:pathLst>
            </a:custGeom>
            <a:gradFill rotWithShape="0">
              <a:gsLst>
                <a:gs pos="0">
                  <a:srgbClr val="FF3300">
                    <a:gamma/>
                    <a:tint val="66667"/>
                    <a:invGamma/>
                  </a:srgbClr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38100" cmpd="sng">
              <a:solidFill>
                <a:srgbClr val="000000"/>
              </a:solidFill>
              <a:round/>
              <a:headEnd/>
              <a:tailEnd/>
            </a:ln>
          </p:spPr>
          <p:txBody>
            <a:bodyPr t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65"/>
            <p:cNvSpPr>
              <a:spLocks/>
            </p:cNvSpPr>
            <p:nvPr/>
          </p:nvSpPr>
          <p:spPr bwMode="auto">
            <a:xfrm>
              <a:off x="4213" y="1093"/>
              <a:ext cx="303" cy="399"/>
            </a:xfrm>
            <a:custGeom>
              <a:avLst/>
              <a:gdLst>
                <a:gd name="T0" fmla="*/ 0 w 288"/>
                <a:gd name="T1" fmla="*/ 0 h 440"/>
                <a:gd name="T2" fmla="*/ 288 w 288"/>
                <a:gd name="T3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8" h="440">
                  <a:moveTo>
                    <a:pt x="0" y="0"/>
                  </a:moveTo>
                  <a:lnTo>
                    <a:pt x="288" y="440"/>
                  </a:lnTo>
                </a:path>
              </a:pathLst>
            </a:custGeom>
            <a:gradFill rotWithShape="0">
              <a:gsLst>
                <a:gs pos="0">
                  <a:srgbClr val="FF3300">
                    <a:gamma/>
                    <a:tint val="66667"/>
                    <a:invGamma/>
                  </a:srgbClr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38100" cmpd="sng">
              <a:solidFill>
                <a:srgbClr val="000000"/>
              </a:solidFill>
              <a:round/>
              <a:headEnd/>
              <a:tailEnd/>
            </a:ln>
          </p:spPr>
          <p:txBody>
            <a:bodyPr t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Text Box 66"/>
            <p:cNvSpPr txBox="1">
              <a:spLocks noChangeArrowheads="1"/>
            </p:cNvSpPr>
            <p:nvPr/>
          </p:nvSpPr>
          <p:spPr bwMode="auto">
            <a:xfrm>
              <a:off x="3762" y="2085"/>
              <a:ext cx="250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D</a:t>
              </a:r>
              <a:endPara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0" name="Oval 67"/>
            <p:cNvSpPr>
              <a:spLocks noChangeArrowheads="1"/>
            </p:cNvSpPr>
            <p:nvPr/>
          </p:nvSpPr>
          <p:spPr bwMode="auto">
            <a:xfrm>
              <a:off x="3333" y="1470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CC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Text Box 68"/>
            <p:cNvSpPr txBox="1">
              <a:spLocks noChangeArrowheads="1"/>
            </p:cNvSpPr>
            <p:nvPr/>
          </p:nvSpPr>
          <p:spPr bwMode="auto">
            <a:xfrm>
              <a:off x="3362" y="1472"/>
              <a:ext cx="250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B</a:t>
              </a:r>
              <a:endPara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2" name="Oval 69"/>
            <p:cNvSpPr>
              <a:spLocks noChangeArrowheads="1"/>
            </p:cNvSpPr>
            <p:nvPr/>
          </p:nvSpPr>
          <p:spPr bwMode="auto">
            <a:xfrm>
              <a:off x="3937" y="894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CC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Text Box 70"/>
            <p:cNvSpPr txBox="1">
              <a:spLocks noChangeArrowheads="1"/>
            </p:cNvSpPr>
            <p:nvPr/>
          </p:nvSpPr>
          <p:spPr bwMode="auto">
            <a:xfrm>
              <a:off x="3966" y="896"/>
              <a:ext cx="250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A</a:t>
              </a:r>
              <a:endPara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4" name="Oval 71"/>
            <p:cNvSpPr>
              <a:spLocks noChangeArrowheads="1"/>
            </p:cNvSpPr>
            <p:nvPr/>
          </p:nvSpPr>
          <p:spPr bwMode="auto">
            <a:xfrm>
              <a:off x="4383" y="1470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CC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Text Box 72"/>
            <p:cNvSpPr txBox="1">
              <a:spLocks noChangeArrowheads="1"/>
            </p:cNvSpPr>
            <p:nvPr/>
          </p:nvSpPr>
          <p:spPr bwMode="auto">
            <a:xfrm>
              <a:off x="4412" y="1472"/>
              <a:ext cx="250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C</a:t>
              </a:r>
              <a:endPara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6" name="Oval 73"/>
            <p:cNvSpPr>
              <a:spLocks noChangeArrowheads="1"/>
            </p:cNvSpPr>
            <p:nvPr/>
          </p:nvSpPr>
          <p:spPr bwMode="auto">
            <a:xfrm>
              <a:off x="3422" y="2673"/>
              <a:ext cx="295" cy="295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Text Box 74"/>
            <p:cNvSpPr txBox="1">
              <a:spLocks noChangeArrowheads="1"/>
            </p:cNvSpPr>
            <p:nvPr/>
          </p:nvSpPr>
          <p:spPr bwMode="auto">
            <a:xfrm>
              <a:off x="3461" y="2676"/>
              <a:ext cx="219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#</a:t>
              </a:r>
            </a:p>
          </p:txBody>
        </p:sp>
        <p:sp>
          <p:nvSpPr>
            <p:cNvPr id="38" name="Oval 75"/>
            <p:cNvSpPr>
              <a:spLocks noChangeArrowheads="1"/>
            </p:cNvSpPr>
            <p:nvPr/>
          </p:nvSpPr>
          <p:spPr bwMode="auto">
            <a:xfrm>
              <a:off x="3962" y="2700"/>
              <a:ext cx="295" cy="295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Text Box 76"/>
            <p:cNvSpPr txBox="1">
              <a:spLocks noChangeArrowheads="1"/>
            </p:cNvSpPr>
            <p:nvPr/>
          </p:nvSpPr>
          <p:spPr bwMode="auto">
            <a:xfrm>
              <a:off x="4001" y="2703"/>
              <a:ext cx="219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#</a:t>
              </a:r>
            </a:p>
          </p:txBody>
        </p:sp>
        <p:sp>
          <p:nvSpPr>
            <p:cNvPr id="40" name="Oval 77"/>
            <p:cNvSpPr>
              <a:spLocks noChangeArrowheads="1"/>
            </p:cNvSpPr>
            <p:nvPr/>
          </p:nvSpPr>
          <p:spPr bwMode="auto">
            <a:xfrm>
              <a:off x="4101" y="2106"/>
              <a:ext cx="295" cy="295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Text Box 78"/>
            <p:cNvSpPr txBox="1">
              <a:spLocks noChangeArrowheads="1"/>
            </p:cNvSpPr>
            <p:nvPr/>
          </p:nvSpPr>
          <p:spPr bwMode="auto">
            <a:xfrm>
              <a:off x="4140" y="2109"/>
              <a:ext cx="219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#</a:t>
              </a:r>
            </a:p>
          </p:txBody>
        </p:sp>
        <p:sp>
          <p:nvSpPr>
            <p:cNvPr id="42" name="Oval 79"/>
            <p:cNvSpPr>
              <a:spLocks noChangeArrowheads="1"/>
            </p:cNvSpPr>
            <p:nvPr/>
          </p:nvSpPr>
          <p:spPr bwMode="auto">
            <a:xfrm>
              <a:off x="4612" y="2115"/>
              <a:ext cx="295" cy="295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Text Box 80"/>
            <p:cNvSpPr txBox="1">
              <a:spLocks noChangeArrowheads="1"/>
            </p:cNvSpPr>
            <p:nvPr/>
          </p:nvSpPr>
          <p:spPr bwMode="auto">
            <a:xfrm>
              <a:off x="4651" y="2118"/>
              <a:ext cx="219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#</a:t>
              </a:r>
            </a:p>
          </p:txBody>
        </p:sp>
      </p:grpSp>
      <p:sp>
        <p:nvSpPr>
          <p:cNvPr id="44" name="Text Box 84"/>
          <p:cNvSpPr txBox="1">
            <a:spLocks noChangeArrowheads="1"/>
          </p:cNvSpPr>
          <p:nvPr/>
        </p:nvSpPr>
        <p:spPr bwMode="auto">
          <a:xfrm>
            <a:off x="467519" y="740503"/>
            <a:ext cx="533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314187"/>
                </a:solidFill>
                <a:latin typeface="宋体" charset="-122"/>
                <a:ea typeface="宋体" charset="-122"/>
              </a:rPr>
              <a:t>构造二叉树</a:t>
            </a:r>
            <a:endParaRPr lang="zh-CN" altLang="en-US" sz="3200" b="1" dirty="0">
              <a:solidFill>
                <a:srgbClr val="314187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534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513582" y="1787178"/>
            <a:ext cx="8397875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假设二叉树中的结点均为一个字符。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假设扩展二叉树的前序遍历序列由键盘输入，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root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为指向根结点的指针，二叉链表的建立过程是：</a:t>
            </a:r>
          </a:p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首先输入根结点的字符，若输入的是一个“#”字符（代表空），则表明该二叉树为空树，即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root=NULL；</a:t>
            </a:r>
          </a:p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否则输入的字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符应该赋给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root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-&gt;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data,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，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之后依次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递归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建立它的左子树和右子树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。</a:t>
            </a: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467544" y="980728"/>
            <a:ext cx="74888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宋体" charset="-122"/>
                <a:ea typeface="宋体" charset="-122"/>
              </a:rPr>
              <a:t>扩充先序序列</a:t>
            </a:r>
            <a:r>
              <a:rPr lang="zh-CN" altLang="en-US" sz="3200" b="1" dirty="0">
                <a:solidFill>
                  <a:srgbClr val="314187"/>
                </a:solidFill>
                <a:latin typeface="宋体" charset="-122"/>
                <a:ea typeface="宋体" charset="-122"/>
              </a:rPr>
              <a:t>递归</a:t>
            </a:r>
            <a:r>
              <a:rPr lang="zh-CN" altLang="en-US" sz="3200" b="1" dirty="0" smtClean="0">
                <a:solidFill>
                  <a:srgbClr val="314187"/>
                </a:solidFill>
                <a:latin typeface="宋体" charset="-122"/>
                <a:ea typeface="宋体" charset="-122"/>
              </a:rPr>
              <a:t>构造二叉树的思想</a:t>
            </a:r>
            <a:endParaRPr lang="zh-CN" altLang="en-US" sz="3200" b="1" dirty="0">
              <a:solidFill>
                <a:srgbClr val="314187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729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755576" y="882708"/>
            <a:ext cx="82296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</a:t>
            </a:r>
            <a:r>
              <a:rPr kumimoji="0" lang="en-US" altLang="zh-CN" sz="2800" b="1" kern="0" dirty="0" err="1">
                <a:solidFill>
                  <a:sysClr val="windowText" lastClr="000000"/>
                </a:solidFill>
              </a:rPr>
              <a:t>BiTree</a:t>
            </a:r>
            <a:r>
              <a:rPr kumimoji="0" lang="en-US" altLang="zh-CN" sz="2800" b="1" kern="0" dirty="0">
                <a:solidFill>
                  <a:sysClr val="windowText" lastClr="000000"/>
                </a:solidFill>
              </a:rPr>
              <a:t>  </a:t>
            </a:r>
            <a:r>
              <a:rPr kumimoji="0" lang="en-US" altLang="zh-CN" sz="2800" b="1" kern="0" dirty="0" err="1">
                <a:solidFill>
                  <a:sysClr val="windowText" lastClr="000000"/>
                </a:solidFill>
              </a:rPr>
              <a:t>CreateBitree</a:t>
            </a:r>
            <a:r>
              <a:rPr kumimoji="0" lang="en-US" altLang="zh-CN" sz="2800" b="1" kern="0" dirty="0">
                <a:solidFill>
                  <a:sysClr val="windowText" lastClr="000000"/>
                </a:solidFill>
              </a:rPr>
              <a:t> (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)</a:t>
            </a:r>
          </a:p>
          <a:p>
            <a:pPr marL="342900" marR="0" lvl="0" indent="-342900" algn="just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kern="0" dirty="0" smtClean="0">
                <a:solidFill>
                  <a:sysClr val="windowText" lastClr="000000"/>
                </a:solidFill>
              </a:rPr>
              <a:t>{	</a:t>
            </a:r>
            <a:r>
              <a:rPr kumimoji="0" lang="en-US" altLang="zh-CN" sz="2800" b="1" kern="0" dirty="0" err="1" smtClean="0">
                <a:solidFill>
                  <a:sysClr val="windowText" lastClr="000000"/>
                </a:solidFill>
              </a:rPr>
              <a:t>BiTree</a:t>
            </a:r>
            <a:r>
              <a:rPr kumimoji="0" lang="en-US" altLang="zh-CN" sz="2800" b="1" kern="0" dirty="0" smtClean="0">
                <a:solidFill>
                  <a:sysClr val="windowText" lastClr="000000"/>
                </a:solidFill>
              </a:rPr>
              <a:t>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p;		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ElemTyp</a:t>
            </a:r>
            <a:r>
              <a:rPr kumimoji="0" lang="en-US" altLang="zh-CN" sz="2800" b="1" kern="0" dirty="0" smtClean="0">
                <a:solidFill>
                  <a:sysClr val="windowText" lastClr="000000"/>
                </a:solidFill>
              </a:rPr>
              <a:t>e x;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  <a:p>
            <a:pPr marL="342900" marR="0" lvl="0" indent="-342900" algn="just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1.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    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cin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&gt;&gt;x; 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读入一个结点值</a:t>
            </a:r>
          </a:p>
          <a:p>
            <a:pPr marL="342900" marR="0" lvl="0" indent="-342900" algn="just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2.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     if(x==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‘#’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)return  NULL; 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读到空</a:t>
            </a:r>
          </a:p>
          <a:p>
            <a:pPr marL="342900" indent="-342900" algn="just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60000"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3.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     </a:t>
            </a:r>
            <a:r>
              <a:rPr kumimoji="0" lang="en-US" altLang="zh-CN" sz="2800" b="1" kern="0" dirty="0" smtClean="0">
                <a:solidFill>
                  <a:sysClr val="windowText" lastClr="000000"/>
                </a:solidFill>
              </a:rPr>
              <a:t>p=new  </a:t>
            </a:r>
            <a:r>
              <a:rPr kumimoji="0" lang="en-US" altLang="zh-CN" sz="2800" b="1" kern="0" dirty="0" err="1">
                <a:solidFill>
                  <a:sysClr val="windowText" lastClr="000000"/>
                </a:solidFill>
              </a:rPr>
              <a:t>BNode</a:t>
            </a:r>
            <a:r>
              <a:rPr kumimoji="0" lang="en-US" altLang="zh-CN" sz="2800" b="1" kern="0" dirty="0" smtClean="0">
                <a:solidFill>
                  <a:sysClr val="windowText" lastClr="000000"/>
                </a:solidFill>
              </a:rPr>
              <a:t>;</a:t>
            </a:r>
            <a:r>
              <a:rPr kumimoji="0" lang="zh-CN" altLang="en-US" sz="2800" b="1" kern="0" dirty="0">
                <a:solidFill>
                  <a:sysClr val="windowText" lastClr="000000"/>
                </a:solidFill>
              </a:rPr>
              <a:t> </a:t>
            </a:r>
            <a:r>
              <a:rPr kumimoji="0" lang="en-US" altLang="zh-CN" sz="2800" b="1" kern="0" dirty="0" smtClean="0">
                <a:solidFill>
                  <a:sysClr val="windowText" lastClr="000000"/>
                </a:solidFill>
              </a:rPr>
              <a:t>	</a:t>
            </a:r>
            <a:r>
              <a:rPr kumimoji="0" lang="en-US" altLang="zh-CN" sz="1800" b="1" kern="0" dirty="0">
                <a:solidFill>
                  <a:srgbClr val="333399"/>
                </a:solidFill>
              </a:rPr>
              <a:t>//</a:t>
            </a:r>
            <a:r>
              <a:rPr kumimoji="0" lang="zh-CN" altLang="en-US" sz="1800" b="1" kern="0" dirty="0">
                <a:solidFill>
                  <a:srgbClr val="333399"/>
                </a:solidFill>
              </a:rPr>
              <a:t>生成一个新结点</a:t>
            </a:r>
            <a:endParaRPr kumimoji="0" lang="en-US" altLang="zh-CN" sz="1800" b="1" kern="0" dirty="0">
              <a:solidFill>
                <a:srgbClr val="333399"/>
              </a:solidFill>
            </a:endParaRPr>
          </a:p>
          <a:p>
            <a:pPr marL="342900" marR="0" lvl="0" indent="-342900" algn="just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4.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     p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&gt;data=x; </a:t>
            </a:r>
          </a:p>
          <a:p>
            <a:pPr marL="342900" marR="0" lvl="0" indent="-342900" algn="just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5.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     p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0" lang="en-US" altLang="zh-CN" sz="2800" b="1" kern="0" dirty="0">
                <a:solidFill>
                  <a:sysClr val="windowText" lastClr="000000"/>
                </a:solidFill>
              </a:rPr>
              <a:t>&gt;</a:t>
            </a:r>
            <a:r>
              <a:rPr kumimoji="0" lang="en-US" altLang="zh-CN" sz="2800" b="1" kern="0" dirty="0" err="1">
                <a:solidFill>
                  <a:sysClr val="windowText" lastClr="000000"/>
                </a:solidFill>
              </a:rPr>
              <a:t>lchild</a:t>
            </a:r>
            <a:r>
              <a:rPr kumimoji="0" lang="en-US" altLang="zh-CN" sz="2800" b="1" kern="0" dirty="0">
                <a:solidFill>
                  <a:sysClr val="windowText" lastClr="000000"/>
                </a:solidFill>
              </a:rPr>
              <a:t>=</a:t>
            </a:r>
            <a:r>
              <a:rPr kumimoji="0" lang="en-US" altLang="zh-CN" sz="2800" b="1" kern="0" dirty="0" err="1">
                <a:solidFill>
                  <a:sysClr val="windowText" lastClr="000000"/>
                </a:solidFill>
              </a:rPr>
              <a:t>CreateBitree</a:t>
            </a:r>
            <a:r>
              <a:rPr kumimoji="0" lang="en-US" altLang="zh-CN" sz="2800" b="1" kern="0" dirty="0">
                <a:solidFill>
                  <a:sysClr val="windowText" lastClr="000000"/>
                </a:solidFill>
              </a:rPr>
              <a:t>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( );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递归的构造左子树</a:t>
            </a:r>
          </a:p>
          <a:p>
            <a:pPr marL="342900" marR="0" lvl="0" indent="-342900" algn="just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6.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     p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0" lang="en-US" altLang="zh-CN" sz="2800" b="1" kern="0" dirty="0">
                <a:solidFill>
                  <a:sysClr val="windowText" lastClr="000000"/>
                </a:solidFill>
              </a:rPr>
              <a:t>&gt;</a:t>
            </a:r>
            <a:r>
              <a:rPr kumimoji="0" lang="en-US" altLang="zh-CN" sz="2800" b="1" kern="0" dirty="0" err="1">
                <a:solidFill>
                  <a:sysClr val="windowText" lastClr="000000"/>
                </a:solidFill>
              </a:rPr>
              <a:t>rchild</a:t>
            </a:r>
            <a:r>
              <a:rPr kumimoji="0" lang="en-US" altLang="zh-CN" sz="2800" b="1" kern="0" dirty="0">
                <a:solidFill>
                  <a:sysClr val="windowText" lastClr="000000"/>
                </a:solidFill>
              </a:rPr>
              <a:t>=</a:t>
            </a:r>
            <a:r>
              <a:rPr kumimoji="0" lang="en-US" altLang="zh-CN" sz="2800" b="1" kern="0" dirty="0" err="1">
                <a:solidFill>
                  <a:sysClr val="windowText" lastClr="000000"/>
                </a:solidFill>
              </a:rPr>
              <a:t>CreateBitree</a:t>
            </a:r>
            <a:r>
              <a:rPr kumimoji="0" lang="en-US" altLang="zh-CN" sz="2800" b="1" kern="0" dirty="0">
                <a:solidFill>
                  <a:sysClr val="windowText" lastClr="000000"/>
                </a:solidFill>
              </a:rPr>
              <a:t>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( );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递归的构造右子树</a:t>
            </a:r>
          </a:p>
          <a:p>
            <a:pPr marL="342900" marR="0" lvl="0" indent="-342900" algn="just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7.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     return p;  /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/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返回本次所生成结点的地址（指针值）</a:t>
            </a:r>
          </a:p>
          <a:p>
            <a:pPr marL="342900" marR="0" lvl="0" indent="-342900" algn="just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   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2339752" y="5749371"/>
            <a:ext cx="5878513" cy="533400"/>
          </a:xfrm>
          <a:prstGeom prst="rect">
            <a:avLst/>
          </a:prstGeom>
          <a:solidFill>
            <a:srgbClr val="3333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主调语句：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</a:t>
            </a:r>
            <a:r>
              <a:rPr kumimoji="0" lang="en-US" altLang="zh-CN" sz="2800" b="1" kern="0" dirty="0">
                <a:solidFill>
                  <a:srgbClr val="FFFFFF"/>
                </a:solidFill>
              </a:rPr>
              <a:t>root=</a:t>
            </a:r>
            <a:r>
              <a:rPr kumimoji="0" lang="en-US" altLang="zh-CN" sz="2800" b="1" kern="0" dirty="0" err="1">
                <a:solidFill>
                  <a:srgbClr val="FFFFFF"/>
                </a:solidFill>
              </a:rPr>
              <a:t>CreateBitree</a:t>
            </a:r>
            <a:r>
              <a:rPr kumimoji="0" lang="en-US" altLang="zh-CN" sz="2800" b="1" kern="0" dirty="0">
                <a:solidFill>
                  <a:srgbClr val="FFFFFF"/>
                </a:solidFill>
              </a:rPr>
              <a:t> (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);</a:t>
            </a:r>
          </a:p>
        </p:txBody>
      </p:sp>
      <p:sp>
        <p:nvSpPr>
          <p:cNvPr id="4" name="矩形 3"/>
          <p:cNvSpPr/>
          <p:nvPr/>
        </p:nvSpPr>
        <p:spPr>
          <a:xfrm>
            <a:off x="760472" y="260648"/>
            <a:ext cx="676875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kern="0" dirty="0">
                <a:solidFill>
                  <a:srgbClr val="660066"/>
                </a:solidFill>
                <a:ea typeface="楷体_GB2312" pitchFamily="49" charset="-122"/>
              </a:rPr>
              <a:t>按扩充先序序列建立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ea typeface="楷体_GB2312" pitchFamily="49" charset="-122"/>
              </a:rPr>
              <a:t>二叉树的二叉链表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4848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827584" y="1196752"/>
            <a:ext cx="7920880" cy="26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若输入扩充先序序列为如下数据：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A B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#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D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#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#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C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#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#</a:t>
            </a: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kern="0" dirty="0">
              <a:solidFill>
                <a:srgbClr val="FF0000"/>
              </a:solidFill>
            </a:endParaRP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#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表示空，用于安排空指针，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则建立的二叉树是怎样的？ 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938074" y="3573016"/>
            <a:ext cx="7920880" cy="26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注意：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kern="0" dirty="0" smtClean="0">
                <a:solidFill>
                  <a:schemeClr val="tx1">
                    <a:lumMod val="50000"/>
                  </a:schemeClr>
                </a:solidFill>
              </a:rPr>
              <a:t>n</a:t>
            </a:r>
            <a:r>
              <a:rPr kumimoji="0" lang="zh-CN" altLang="en-US" sz="2800" b="1" kern="0" dirty="0" smtClean="0">
                <a:solidFill>
                  <a:schemeClr val="tx1">
                    <a:lumMod val="50000"/>
                  </a:schemeClr>
                </a:solidFill>
              </a:rPr>
              <a:t>个结点的二叉树一定有</a:t>
            </a:r>
            <a:r>
              <a:rPr kumimoji="0" lang="en-US" altLang="zh-CN" sz="2800" b="1" kern="0" dirty="0" smtClean="0">
                <a:solidFill>
                  <a:schemeClr val="tx1">
                    <a:lumMod val="50000"/>
                  </a:schemeClr>
                </a:solidFill>
              </a:rPr>
              <a:t>n+1</a:t>
            </a:r>
            <a:r>
              <a:rPr kumimoji="0" lang="zh-CN" altLang="en-US" sz="2800" b="1" kern="0" dirty="0" smtClean="0">
                <a:solidFill>
                  <a:schemeClr val="tx1">
                    <a:lumMod val="50000"/>
                  </a:schemeClr>
                </a:solidFill>
              </a:rPr>
              <a:t>个空指针。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856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836712"/>
            <a:ext cx="3579813" cy="469900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示例 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619125" y="1751013"/>
            <a:ext cx="63785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/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扩充先序序列：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A B 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空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D 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空 空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C 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空 空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4580" name="AutoShape 6"/>
          <p:cNvSpPr>
            <a:spLocks noChangeArrowheads="1"/>
          </p:cNvSpPr>
          <p:nvPr/>
        </p:nvSpPr>
        <p:spPr bwMode="auto">
          <a:xfrm>
            <a:off x="3251200" y="2222500"/>
            <a:ext cx="215900" cy="338138"/>
          </a:xfrm>
          <a:prstGeom prst="upArrow">
            <a:avLst>
              <a:gd name="adj1" fmla="val 50000"/>
              <a:gd name="adj2" fmla="val 39154"/>
            </a:avLst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851275" y="3875088"/>
            <a:ext cx="542925" cy="336550"/>
            <a:chOff x="1450" y="2320"/>
            <a:chExt cx="342" cy="212"/>
          </a:xfrm>
        </p:grpSpPr>
        <p:sp>
          <p:nvSpPr>
            <p:cNvPr id="24585" name="Rectangle 8"/>
            <p:cNvSpPr>
              <a:spLocks noChangeArrowheads="1"/>
            </p:cNvSpPr>
            <p:nvPr/>
          </p:nvSpPr>
          <p:spPr bwMode="auto">
            <a:xfrm>
              <a:off x="1525" y="2320"/>
              <a:ext cx="192" cy="2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imes New Roman" pitchFamily="18" charset="0"/>
                  <a:ea typeface="仿宋_GB2312" pitchFamily="49" charset="-122"/>
                </a:rPr>
                <a:t>A</a:t>
              </a:r>
            </a:p>
          </p:txBody>
        </p:sp>
        <p:sp>
          <p:nvSpPr>
            <p:cNvPr id="24586" name="Rectangle 9"/>
            <p:cNvSpPr>
              <a:spLocks noChangeArrowheads="1"/>
            </p:cNvSpPr>
            <p:nvPr/>
          </p:nvSpPr>
          <p:spPr bwMode="auto">
            <a:xfrm>
              <a:off x="1717" y="2320"/>
              <a:ext cx="75" cy="21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7" name="Rectangle 10"/>
            <p:cNvSpPr>
              <a:spLocks noChangeArrowheads="1"/>
            </p:cNvSpPr>
            <p:nvPr/>
          </p:nvSpPr>
          <p:spPr bwMode="auto">
            <a:xfrm>
              <a:off x="1450" y="2320"/>
              <a:ext cx="75" cy="21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479675" y="3013075"/>
            <a:ext cx="1346200" cy="831850"/>
            <a:chOff x="1562" y="1418"/>
            <a:chExt cx="848" cy="524"/>
          </a:xfrm>
        </p:grpSpPr>
        <p:sp>
          <p:nvSpPr>
            <p:cNvPr id="24583" name="Rectangle 12"/>
            <p:cNvSpPr>
              <a:spLocks noChangeArrowheads="1"/>
            </p:cNvSpPr>
            <p:nvPr/>
          </p:nvSpPr>
          <p:spPr bwMode="auto">
            <a:xfrm>
              <a:off x="1562" y="1418"/>
              <a:ext cx="48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b="1">
                  <a:latin typeface="Times New Roman" pitchFamily="18" charset="0"/>
                  <a:ea typeface="宋体" pitchFamily="2" charset="-122"/>
                </a:rPr>
                <a:t>root</a:t>
              </a:r>
              <a:endParaRPr lang="en-US" altLang="zh-CN" b="1">
                <a:solidFill>
                  <a:srgbClr val="7827FB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4584" name="Freeform 13"/>
            <p:cNvSpPr>
              <a:spLocks/>
            </p:cNvSpPr>
            <p:nvPr/>
          </p:nvSpPr>
          <p:spPr bwMode="auto">
            <a:xfrm>
              <a:off x="1930" y="1654"/>
              <a:ext cx="480" cy="288"/>
            </a:xfrm>
            <a:custGeom>
              <a:avLst/>
              <a:gdLst>
                <a:gd name="T0" fmla="*/ 0 w 624"/>
                <a:gd name="T1" fmla="*/ 0 h 288"/>
                <a:gd name="T2" fmla="*/ 31 w 624"/>
                <a:gd name="T3" fmla="*/ 240 h 288"/>
                <a:gd name="T4" fmla="*/ 62 w 624"/>
                <a:gd name="T5" fmla="*/ 240 h 288"/>
                <a:gd name="T6" fmla="*/ 99 w 624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288"/>
                <a:gd name="T14" fmla="*/ 624 w 62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288">
                  <a:moveTo>
                    <a:pt x="0" y="0"/>
                  </a:moveTo>
                  <a:cubicBezTo>
                    <a:pt x="64" y="100"/>
                    <a:pt x="128" y="200"/>
                    <a:pt x="192" y="240"/>
                  </a:cubicBezTo>
                  <a:cubicBezTo>
                    <a:pt x="256" y="280"/>
                    <a:pt x="312" y="232"/>
                    <a:pt x="384" y="240"/>
                  </a:cubicBezTo>
                  <a:cubicBezTo>
                    <a:pt x="456" y="248"/>
                    <a:pt x="584" y="280"/>
                    <a:pt x="624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5161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285750"/>
            <a:ext cx="8191500" cy="469900"/>
          </a:xfrm>
        </p:spPr>
        <p:txBody>
          <a:bodyPr/>
          <a:lstStyle/>
          <a:p>
            <a:pPr eaLnBrk="1" hangingPunct="1"/>
            <a:r>
              <a:rPr lang="en-US" altLang="zh-CN" sz="2400" b="0" smtClean="0">
                <a:solidFill>
                  <a:schemeClr val="tx1"/>
                </a:solidFill>
                <a:latin typeface="宋体" pitchFamily="2" charset="-122"/>
              </a:rPr>
              <a:t> </a:t>
            </a:r>
            <a:endParaRPr lang="en-US" altLang="zh-CN" sz="2400" b="0" smtClean="0">
              <a:solidFill>
                <a:srgbClr val="C6FEEE"/>
              </a:solidFill>
              <a:latin typeface="宋体" pitchFamily="2" charset="-122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619125" y="1763713"/>
            <a:ext cx="63785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/>
            <a:r>
              <a:rPr lang="zh-CN" altLang="en-US" sz="2800" b="1">
                <a:latin typeface="宋体" pitchFamily="2" charset="-122"/>
                <a:ea typeface="宋体" pitchFamily="2" charset="-122"/>
              </a:rPr>
              <a:t>扩充先序序列：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A B </a:t>
            </a:r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空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D </a:t>
            </a:r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空 空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C </a:t>
            </a:r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空 空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5605" name="AutoShape 6"/>
          <p:cNvSpPr>
            <a:spLocks noChangeArrowheads="1"/>
          </p:cNvSpPr>
          <p:nvPr/>
        </p:nvSpPr>
        <p:spPr bwMode="auto">
          <a:xfrm>
            <a:off x="3556000" y="2235200"/>
            <a:ext cx="215900" cy="338138"/>
          </a:xfrm>
          <a:prstGeom prst="upArrow">
            <a:avLst>
              <a:gd name="adj1" fmla="val 50000"/>
              <a:gd name="adj2" fmla="val 39154"/>
            </a:avLst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606" name="Group 7"/>
          <p:cNvGrpSpPr>
            <a:grpSpLocks/>
          </p:cNvGrpSpPr>
          <p:nvPr/>
        </p:nvGrpSpPr>
        <p:grpSpPr bwMode="auto">
          <a:xfrm>
            <a:off x="2479675" y="3025775"/>
            <a:ext cx="1914525" cy="1198563"/>
            <a:chOff x="1562" y="1418"/>
            <a:chExt cx="1206" cy="755"/>
          </a:xfrm>
        </p:grpSpPr>
        <p:grpSp>
          <p:nvGrpSpPr>
            <p:cNvPr id="25614" name="Group 8"/>
            <p:cNvGrpSpPr>
              <a:grpSpLocks/>
            </p:cNvGrpSpPr>
            <p:nvPr/>
          </p:nvGrpSpPr>
          <p:grpSpPr bwMode="auto">
            <a:xfrm>
              <a:off x="2426" y="1961"/>
              <a:ext cx="342" cy="212"/>
              <a:chOff x="1450" y="2320"/>
              <a:chExt cx="342" cy="212"/>
            </a:xfrm>
          </p:grpSpPr>
          <p:sp>
            <p:nvSpPr>
              <p:cNvPr id="25618" name="Rectangle 9"/>
              <p:cNvSpPr>
                <a:spLocks noChangeArrowheads="1"/>
              </p:cNvSpPr>
              <p:nvPr/>
            </p:nvSpPr>
            <p:spPr bwMode="auto">
              <a:xfrm>
                <a:off x="1525" y="2320"/>
                <a:ext cx="192" cy="2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latin typeface="Times New Roman" pitchFamily="18" charset="0"/>
                    <a:ea typeface="仿宋_GB2312" pitchFamily="49" charset="-122"/>
                  </a:rPr>
                  <a:t>A</a:t>
                </a:r>
              </a:p>
            </p:txBody>
          </p:sp>
          <p:sp>
            <p:nvSpPr>
              <p:cNvPr id="25619" name="Rectangle 10"/>
              <p:cNvSpPr>
                <a:spLocks noChangeArrowheads="1"/>
              </p:cNvSpPr>
              <p:nvPr/>
            </p:nvSpPr>
            <p:spPr bwMode="auto">
              <a:xfrm>
                <a:off x="1717" y="2320"/>
                <a:ext cx="75" cy="21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0" name="Rectangle 11"/>
              <p:cNvSpPr>
                <a:spLocks noChangeArrowheads="1"/>
              </p:cNvSpPr>
              <p:nvPr/>
            </p:nvSpPr>
            <p:spPr bwMode="auto">
              <a:xfrm>
                <a:off x="1450" y="2320"/>
                <a:ext cx="75" cy="21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615" name="Group 12"/>
            <p:cNvGrpSpPr>
              <a:grpSpLocks/>
            </p:cNvGrpSpPr>
            <p:nvPr/>
          </p:nvGrpSpPr>
          <p:grpSpPr bwMode="auto">
            <a:xfrm>
              <a:off x="1562" y="1418"/>
              <a:ext cx="848" cy="524"/>
              <a:chOff x="1562" y="1418"/>
              <a:chExt cx="848" cy="524"/>
            </a:xfrm>
          </p:grpSpPr>
          <p:sp>
            <p:nvSpPr>
              <p:cNvPr id="25616" name="Rectangle 13"/>
              <p:cNvSpPr>
                <a:spLocks noChangeArrowheads="1"/>
              </p:cNvSpPr>
              <p:nvPr/>
            </p:nvSpPr>
            <p:spPr bwMode="auto">
              <a:xfrm>
                <a:off x="1562" y="1418"/>
                <a:ext cx="480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CN" b="1">
                    <a:latin typeface="Times New Roman" pitchFamily="18" charset="0"/>
                    <a:ea typeface="宋体" pitchFamily="2" charset="-122"/>
                  </a:rPr>
                  <a:t>root</a:t>
                </a:r>
                <a:endParaRPr lang="en-US" altLang="zh-CN" b="1">
                  <a:solidFill>
                    <a:srgbClr val="7827FB"/>
                  </a:solidFill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25617" name="Freeform 14"/>
              <p:cNvSpPr>
                <a:spLocks/>
              </p:cNvSpPr>
              <p:nvPr/>
            </p:nvSpPr>
            <p:spPr bwMode="auto">
              <a:xfrm>
                <a:off x="1930" y="1654"/>
                <a:ext cx="480" cy="288"/>
              </a:xfrm>
              <a:custGeom>
                <a:avLst/>
                <a:gdLst>
                  <a:gd name="T0" fmla="*/ 0 w 624"/>
                  <a:gd name="T1" fmla="*/ 0 h 288"/>
                  <a:gd name="T2" fmla="*/ 31 w 624"/>
                  <a:gd name="T3" fmla="*/ 240 h 288"/>
                  <a:gd name="T4" fmla="*/ 62 w 624"/>
                  <a:gd name="T5" fmla="*/ 240 h 288"/>
                  <a:gd name="T6" fmla="*/ 99 w 624"/>
                  <a:gd name="T7" fmla="*/ 288 h 2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4"/>
                  <a:gd name="T13" fmla="*/ 0 h 288"/>
                  <a:gd name="T14" fmla="*/ 624 w 624"/>
                  <a:gd name="T15" fmla="*/ 288 h 2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4" h="288">
                    <a:moveTo>
                      <a:pt x="0" y="0"/>
                    </a:moveTo>
                    <a:cubicBezTo>
                      <a:pt x="64" y="100"/>
                      <a:pt x="128" y="200"/>
                      <a:pt x="192" y="240"/>
                    </a:cubicBezTo>
                    <a:cubicBezTo>
                      <a:pt x="256" y="280"/>
                      <a:pt x="312" y="232"/>
                      <a:pt x="384" y="240"/>
                    </a:cubicBezTo>
                    <a:cubicBezTo>
                      <a:pt x="456" y="248"/>
                      <a:pt x="584" y="280"/>
                      <a:pt x="624" y="28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2640013" y="4087813"/>
            <a:ext cx="1274762" cy="762000"/>
            <a:chOff x="1663" y="2087"/>
            <a:chExt cx="803" cy="480"/>
          </a:xfrm>
        </p:grpSpPr>
        <p:grpSp>
          <p:nvGrpSpPr>
            <p:cNvPr id="25609" name="Group 16"/>
            <p:cNvGrpSpPr>
              <a:grpSpLocks/>
            </p:cNvGrpSpPr>
            <p:nvPr/>
          </p:nvGrpSpPr>
          <p:grpSpPr bwMode="auto">
            <a:xfrm>
              <a:off x="1663" y="2355"/>
              <a:ext cx="342" cy="212"/>
              <a:chOff x="1450" y="2320"/>
              <a:chExt cx="342" cy="212"/>
            </a:xfrm>
          </p:grpSpPr>
          <p:sp>
            <p:nvSpPr>
              <p:cNvPr id="25611" name="Rectangle 17"/>
              <p:cNvSpPr>
                <a:spLocks noChangeArrowheads="1"/>
              </p:cNvSpPr>
              <p:nvPr/>
            </p:nvSpPr>
            <p:spPr bwMode="auto">
              <a:xfrm>
                <a:off x="1525" y="2320"/>
                <a:ext cx="192" cy="2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latin typeface="Times New Roman" pitchFamily="18" charset="0"/>
                    <a:ea typeface="仿宋_GB2312" pitchFamily="49" charset="-122"/>
                  </a:rPr>
                  <a:t>B</a:t>
                </a:r>
              </a:p>
            </p:txBody>
          </p:sp>
          <p:sp>
            <p:nvSpPr>
              <p:cNvPr id="25612" name="Rectangle 18"/>
              <p:cNvSpPr>
                <a:spLocks noChangeArrowheads="1"/>
              </p:cNvSpPr>
              <p:nvPr/>
            </p:nvSpPr>
            <p:spPr bwMode="auto">
              <a:xfrm>
                <a:off x="1717" y="2320"/>
                <a:ext cx="75" cy="21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13" name="Rectangle 19"/>
              <p:cNvSpPr>
                <a:spLocks noChangeArrowheads="1"/>
              </p:cNvSpPr>
              <p:nvPr/>
            </p:nvSpPr>
            <p:spPr bwMode="auto">
              <a:xfrm>
                <a:off x="1450" y="2320"/>
                <a:ext cx="75" cy="21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610" name="Line 20"/>
            <p:cNvSpPr>
              <a:spLocks noChangeShapeType="1"/>
            </p:cNvSpPr>
            <p:nvPr/>
          </p:nvSpPr>
          <p:spPr bwMode="auto">
            <a:xfrm flipH="1">
              <a:off x="1930" y="2087"/>
              <a:ext cx="536" cy="2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579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619125" y="1763713"/>
            <a:ext cx="674052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/>
            <a:r>
              <a:rPr lang="zh-CN" altLang="en-US" sz="2800" b="1">
                <a:latin typeface="宋体" pitchFamily="2" charset="-122"/>
                <a:ea typeface="宋体" pitchFamily="2" charset="-122"/>
              </a:rPr>
              <a:t>扩充先序序列：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A B </a:t>
            </a:r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空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D </a:t>
            </a:r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空 空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C </a:t>
            </a:r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空 空</a:t>
            </a:r>
            <a:endParaRPr lang="zh-CN" altLang="en-US" sz="28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629" name="AutoShape 6"/>
          <p:cNvSpPr>
            <a:spLocks noChangeArrowheads="1"/>
          </p:cNvSpPr>
          <p:nvPr/>
        </p:nvSpPr>
        <p:spPr bwMode="auto">
          <a:xfrm>
            <a:off x="3962400" y="2235200"/>
            <a:ext cx="215900" cy="338138"/>
          </a:xfrm>
          <a:prstGeom prst="upArrow">
            <a:avLst>
              <a:gd name="adj1" fmla="val 50000"/>
              <a:gd name="adj2" fmla="val 39154"/>
            </a:avLst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6630" name="Group 7"/>
          <p:cNvGrpSpPr>
            <a:grpSpLocks/>
          </p:cNvGrpSpPr>
          <p:nvPr/>
        </p:nvGrpSpPr>
        <p:grpSpPr bwMode="auto">
          <a:xfrm>
            <a:off x="2479675" y="3025775"/>
            <a:ext cx="1914525" cy="1824038"/>
            <a:chOff x="1562" y="1418"/>
            <a:chExt cx="1206" cy="1149"/>
          </a:xfrm>
        </p:grpSpPr>
        <p:grpSp>
          <p:nvGrpSpPr>
            <p:cNvPr id="26635" name="Group 8"/>
            <p:cNvGrpSpPr>
              <a:grpSpLocks/>
            </p:cNvGrpSpPr>
            <p:nvPr/>
          </p:nvGrpSpPr>
          <p:grpSpPr bwMode="auto">
            <a:xfrm>
              <a:off x="1562" y="1418"/>
              <a:ext cx="1206" cy="755"/>
              <a:chOff x="1562" y="1418"/>
              <a:chExt cx="1206" cy="755"/>
            </a:xfrm>
          </p:grpSpPr>
          <p:grpSp>
            <p:nvGrpSpPr>
              <p:cNvPr id="26642" name="Group 9"/>
              <p:cNvGrpSpPr>
                <a:grpSpLocks/>
              </p:cNvGrpSpPr>
              <p:nvPr/>
            </p:nvGrpSpPr>
            <p:grpSpPr bwMode="auto">
              <a:xfrm>
                <a:off x="2426" y="1961"/>
                <a:ext cx="342" cy="212"/>
                <a:chOff x="1450" y="2320"/>
                <a:chExt cx="342" cy="212"/>
              </a:xfrm>
            </p:grpSpPr>
            <p:sp>
              <p:nvSpPr>
                <p:cNvPr id="26646" name="Rectangle 10"/>
                <p:cNvSpPr>
                  <a:spLocks noChangeArrowheads="1"/>
                </p:cNvSpPr>
                <p:nvPr/>
              </p:nvSpPr>
              <p:spPr bwMode="auto">
                <a:xfrm>
                  <a:off x="1525" y="2320"/>
                  <a:ext cx="192" cy="21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b="1">
                      <a:latin typeface="Times New Roman" pitchFamily="18" charset="0"/>
                      <a:ea typeface="仿宋_GB2312" pitchFamily="49" charset="-122"/>
                    </a:rPr>
                    <a:t>A</a:t>
                  </a:r>
                </a:p>
              </p:txBody>
            </p:sp>
            <p:sp>
              <p:nvSpPr>
                <p:cNvPr id="26647" name="Rectangle 11"/>
                <p:cNvSpPr>
                  <a:spLocks noChangeArrowheads="1"/>
                </p:cNvSpPr>
                <p:nvPr/>
              </p:nvSpPr>
              <p:spPr bwMode="auto">
                <a:xfrm>
                  <a:off x="1717" y="2320"/>
                  <a:ext cx="75" cy="212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8" name="Rectangle 12"/>
                <p:cNvSpPr>
                  <a:spLocks noChangeArrowheads="1"/>
                </p:cNvSpPr>
                <p:nvPr/>
              </p:nvSpPr>
              <p:spPr bwMode="auto">
                <a:xfrm>
                  <a:off x="1450" y="2320"/>
                  <a:ext cx="75" cy="212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643" name="Group 13"/>
              <p:cNvGrpSpPr>
                <a:grpSpLocks/>
              </p:cNvGrpSpPr>
              <p:nvPr/>
            </p:nvGrpSpPr>
            <p:grpSpPr bwMode="auto">
              <a:xfrm>
                <a:off x="1562" y="1418"/>
                <a:ext cx="848" cy="524"/>
                <a:chOff x="1562" y="1418"/>
                <a:chExt cx="848" cy="524"/>
              </a:xfrm>
            </p:grpSpPr>
            <p:sp>
              <p:nvSpPr>
                <p:cNvPr id="26644" name="Rectangle 14"/>
                <p:cNvSpPr>
                  <a:spLocks noChangeArrowheads="1"/>
                </p:cNvSpPr>
                <p:nvPr/>
              </p:nvSpPr>
              <p:spPr bwMode="auto">
                <a:xfrm>
                  <a:off x="1562" y="1418"/>
                  <a:ext cx="480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None/>
                  </a:pPr>
                  <a:r>
                    <a:rPr lang="en-US" altLang="zh-CN" b="1">
                      <a:latin typeface="Times New Roman" pitchFamily="18" charset="0"/>
                      <a:ea typeface="宋体" pitchFamily="2" charset="-122"/>
                    </a:rPr>
                    <a:t>root</a:t>
                  </a:r>
                  <a:endParaRPr lang="en-US" altLang="zh-CN" b="1">
                    <a:solidFill>
                      <a:srgbClr val="7827FB"/>
                    </a:solidFill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26645" name="Freeform 15"/>
                <p:cNvSpPr>
                  <a:spLocks/>
                </p:cNvSpPr>
                <p:nvPr/>
              </p:nvSpPr>
              <p:spPr bwMode="auto">
                <a:xfrm>
                  <a:off x="1930" y="1654"/>
                  <a:ext cx="480" cy="288"/>
                </a:xfrm>
                <a:custGeom>
                  <a:avLst/>
                  <a:gdLst>
                    <a:gd name="T0" fmla="*/ 0 w 624"/>
                    <a:gd name="T1" fmla="*/ 0 h 288"/>
                    <a:gd name="T2" fmla="*/ 31 w 624"/>
                    <a:gd name="T3" fmla="*/ 240 h 288"/>
                    <a:gd name="T4" fmla="*/ 62 w 624"/>
                    <a:gd name="T5" fmla="*/ 240 h 288"/>
                    <a:gd name="T6" fmla="*/ 99 w 624"/>
                    <a:gd name="T7" fmla="*/ 288 h 2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24"/>
                    <a:gd name="T13" fmla="*/ 0 h 288"/>
                    <a:gd name="T14" fmla="*/ 624 w 624"/>
                    <a:gd name="T15" fmla="*/ 288 h 2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24" h="288">
                      <a:moveTo>
                        <a:pt x="0" y="0"/>
                      </a:moveTo>
                      <a:cubicBezTo>
                        <a:pt x="64" y="100"/>
                        <a:pt x="128" y="200"/>
                        <a:pt x="192" y="240"/>
                      </a:cubicBezTo>
                      <a:cubicBezTo>
                        <a:pt x="256" y="280"/>
                        <a:pt x="312" y="232"/>
                        <a:pt x="384" y="240"/>
                      </a:cubicBezTo>
                      <a:cubicBezTo>
                        <a:pt x="456" y="248"/>
                        <a:pt x="584" y="280"/>
                        <a:pt x="624" y="28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6636" name="Group 16"/>
            <p:cNvGrpSpPr>
              <a:grpSpLocks/>
            </p:cNvGrpSpPr>
            <p:nvPr/>
          </p:nvGrpSpPr>
          <p:grpSpPr bwMode="auto">
            <a:xfrm>
              <a:off x="1663" y="2087"/>
              <a:ext cx="803" cy="480"/>
              <a:chOff x="1663" y="2087"/>
              <a:chExt cx="803" cy="480"/>
            </a:xfrm>
          </p:grpSpPr>
          <p:grpSp>
            <p:nvGrpSpPr>
              <p:cNvPr id="26637" name="Group 17"/>
              <p:cNvGrpSpPr>
                <a:grpSpLocks/>
              </p:cNvGrpSpPr>
              <p:nvPr/>
            </p:nvGrpSpPr>
            <p:grpSpPr bwMode="auto">
              <a:xfrm>
                <a:off x="1663" y="2355"/>
                <a:ext cx="342" cy="212"/>
                <a:chOff x="1450" y="2320"/>
                <a:chExt cx="342" cy="212"/>
              </a:xfrm>
            </p:grpSpPr>
            <p:sp>
              <p:nvSpPr>
                <p:cNvPr id="26639" name="Rectangle 18"/>
                <p:cNvSpPr>
                  <a:spLocks noChangeArrowheads="1"/>
                </p:cNvSpPr>
                <p:nvPr/>
              </p:nvSpPr>
              <p:spPr bwMode="auto">
                <a:xfrm>
                  <a:off x="1525" y="2320"/>
                  <a:ext cx="192" cy="21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b="1">
                      <a:latin typeface="Times New Roman" pitchFamily="18" charset="0"/>
                      <a:ea typeface="仿宋_GB2312" pitchFamily="49" charset="-122"/>
                    </a:rPr>
                    <a:t>B</a:t>
                  </a:r>
                </a:p>
              </p:txBody>
            </p:sp>
            <p:sp>
              <p:nvSpPr>
                <p:cNvPr id="26640" name="Rectangle 19"/>
                <p:cNvSpPr>
                  <a:spLocks noChangeArrowheads="1"/>
                </p:cNvSpPr>
                <p:nvPr/>
              </p:nvSpPr>
              <p:spPr bwMode="auto">
                <a:xfrm>
                  <a:off x="1717" y="2320"/>
                  <a:ext cx="75" cy="212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41" name="Rectangle 20"/>
                <p:cNvSpPr>
                  <a:spLocks noChangeArrowheads="1"/>
                </p:cNvSpPr>
                <p:nvPr/>
              </p:nvSpPr>
              <p:spPr bwMode="auto">
                <a:xfrm>
                  <a:off x="1450" y="2320"/>
                  <a:ext cx="75" cy="212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6638" name="Line 21"/>
              <p:cNvSpPr>
                <a:spLocks noChangeShapeType="1"/>
              </p:cNvSpPr>
              <p:nvPr/>
            </p:nvSpPr>
            <p:spPr bwMode="auto">
              <a:xfrm flipH="1">
                <a:off x="1930" y="2087"/>
                <a:ext cx="536" cy="2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2641600" y="4597400"/>
            <a:ext cx="104775" cy="192088"/>
            <a:chOff x="1035" y="3288"/>
            <a:chExt cx="149" cy="127"/>
          </a:xfrm>
        </p:grpSpPr>
        <p:sp>
          <p:nvSpPr>
            <p:cNvPr id="26633" name="Line 23"/>
            <p:cNvSpPr>
              <a:spLocks noChangeShapeType="1"/>
            </p:cNvSpPr>
            <p:nvPr/>
          </p:nvSpPr>
          <p:spPr bwMode="auto">
            <a:xfrm flipH="1">
              <a:off x="1035" y="3288"/>
              <a:ext cx="66" cy="12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4" name="Line 24"/>
            <p:cNvSpPr>
              <a:spLocks noChangeShapeType="1"/>
            </p:cNvSpPr>
            <p:nvPr/>
          </p:nvSpPr>
          <p:spPr bwMode="auto">
            <a:xfrm>
              <a:off x="1099" y="3288"/>
              <a:ext cx="85" cy="12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3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 descr="水滴"/>
          <p:cNvSpPr txBox="1">
            <a:spLocks noChangeArrowheads="1"/>
          </p:cNvSpPr>
          <p:nvPr/>
        </p:nvSpPr>
        <p:spPr bwMode="auto">
          <a:xfrm>
            <a:off x="35496" y="56490"/>
            <a:ext cx="5112568" cy="3754874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>
            <a:spAutoFit/>
          </a:bodyPr>
          <a:lstStyle/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先序（根）遍历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若二叉树为空，则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空操作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返回；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否则：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①访问根结点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(D)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；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②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先序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遍历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根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结点的左子树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(L)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；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③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先序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遍历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根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结点的右子树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(R)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隶书" pitchFamily="49" charset="-122"/>
            </a:endParaRPr>
          </a:p>
        </p:txBody>
      </p:sp>
      <p:grpSp>
        <p:nvGrpSpPr>
          <p:cNvPr id="34" name="Group 2"/>
          <p:cNvGrpSpPr>
            <a:grpSpLocks/>
          </p:cNvGrpSpPr>
          <p:nvPr/>
        </p:nvGrpSpPr>
        <p:grpSpPr bwMode="auto">
          <a:xfrm>
            <a:off x="6229350" y="71111"/>
            <a:ext cx="2705720" cy="2088232"/>
            <a:chOff x="492" y="384"/>
            <a:chExt cx="1928" cy="1488"/>
          </a:xfrm>
        </p:grpSpPr>
        <p:sp>
          <p:nvSpPr>
            <p:cNvPr id="35" name="Oval 3"/>
            <p:cNvSpPr>
              <a:spLocks noChangeArrowheads="1"/>
            </p:cNvSpPr>
            <p:nvPr/>
          </p:nvSpPr>
          <p:spPr bwMode="auto">
            <a:xfrm>
              <a:off x="1212" y="384"/>
              <a:ext cx="384" cy="384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</a:rPr>
                <a:t>A</a:t>
              </a:r>
            </a:p>
          </p:txBody>
        </p:sp>
        <p:sp>
          <p:nvSpPr>
            <p:cNvPr id="36" name="Oval 4"/>
            <p:cNvSpPr>
              <a:spLocks noChangeArrowheads="1"/>
            </p:cNvSpPr>
            <p:nvPr/>
          </p:nvSpPr>
          <p:spPr bwMode="auto">
            <a:xfrm>
              <a:off x="1164" y="1488"/>
              <a:ext cx="384" cy="384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</a:rPr>
                <a:t>D</a:t>
              </a:r>
            </a:p>
          </p:txBody>
        </p:sp>
        <p:sp>
          <p:nvSpPr>
            <p:cNvPr id="37" name="Oval 5"/>
            <p:cNvSpPr>
              <a:spLocks noChangeArrowheads="1"/>
            </p:cNvSpPr>
            <p:nvPr/>
          </p:nvSpPr>
          <p:spPr bwMode="auto">
            <a:xfrm>
              <a:off x="492" y="1104"/>
              <a:ext cx="384" cy="384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</a:rPr>
                <a:t>B</a:t>
              </a: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2036" y="1064"/>
              <a:ext cx="384" cy="384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</a:rPr>
                <a:t>C</a:t>
              </a:r>
            </a:p>
          </p:txBody>
        </p:sp>
        <p:sp>
          <p:nvSpPr>
            <p:cNvPr id="39" name="Line 7"/>
            <p:cNvSpPr>
              <a:spLocks noChangeShapeType="1"/>
            </p:cNvSpPr>
            <p:nvPr/>
          </p:nvSpPr>
          <p:spPr bwMode="auto">
            <a:xfrm flipH="1">
              <a:off x="780" y="720"/>
              <a:ext cx="480" cy="432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Line 8"/>
            <p:cNvSpPr>
              <a:spLocks noChangeShapeType="1"/>
            </p:cNvSpPr>
            <p:nvPr/>
          </p:nvSpPr>
          <p:spPr bwMode="auto">
            <a:xfrm>
              <a:off x="1548" y="720"/>
              <a:ext cx="576" cy="384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Line 9"/>
            <p:cNvSpPr>
              <a:spLocks noChangeShapeType="1"/>
            </p:cNvSpPr>
            <p:nvPr/>
          </p:nvSpPr>
          <p:spPr bwMode="auto">
            <a:xfrm>
              <a:off x="876" y="1392"/>
              <a:ext cx="336" cy="19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4629150" y="2276872"/>
            <a:ext cx="2667000" cy="457200"/>
          </a:xfrm>
          <a:prstGeom prst="rect">
            <a:avLst/>
          </a:pr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           L            R</a:t>
            </a:r>
          </a:p>
        </p:txBody>
      </p:sp>
      <p:grpSp>
        <p:nvGrpSpPr>
          <p:cNvPr id="43" name="Group 11"/>
          <p:cNvGrpSpPr>
            <a:grpSpLocks/>
          </p:cNvGrpSpPr>
          <p:nvPr/>
        </p:nvGrpSpPr>
        <p:grpSpPr bwMode="auto">
          <a:xfrm>
            <a:off x="4629150" y="2657872"/>
            <a:ext cx="457200" cy="1066800"/>
            <a:chOff x="2880" y="1248"/>
            <a:chExt cx="288" cy="672"/>
          </a:xfrm>
        </p:grpSpPr>
        <p:sp>
          <p:nvSpPr>
            <p:cNvPr id="44" name="Line 12"/>
            <p:cNvSpPr>
              <a:spLocks noChangeShapeType="1"/>
            </p:cNvSpPr>
            <p:nvPr/>
          </p:nvSpPr>
          <p:spPr bwMode="auto">
            <a:xfrm>
              <a:off x="3024" y="1248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Oval 13"/>
            <p:cNvSpPr>
              <a:spLocks noChangeArrowheads="1"/>
            </p:cNvSpPr>
            <p:nvPr/>
          </p:nvSpPr>
          <p:spPr bwMode="auto">
            <a:xfrm>
              <a:off x="2880" y="1680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66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</a:t>
              </a:r>
            </a:p>
          </p:txBody>
        </p:sp>
      </p:grpSp>
      <p:grpSp>
        <p:nvGrpSpPr>
          <p:cNvPr id="46" name="Group 14"/>
          <p:cNvGrpSpPr>
            <a:grpSpLocks/>
          </p:cNvGrpSpPr>
          <p:nvPr/>
        </p:nvGrpSpPr>
        <p:grpSpPr bwMode="auto">
          <a:xfrm>
            <a:off x="5162550" y="2657872"/>
            <a:ext cx="1524000" cy="1447800"/>
            <a:chOff x="3216" y="1248"/>
            <a:chExt cx="960" cy="912"/>
          </a:xfrm>
        </p:grpSpPr>
        <p:sp>
          <p:nvSpPr>
            <p:cNvPr id="47" name="Line 15"/>
            <p:cNvSpPr>
              <a:spLocks noChangeShapeType="1"/>
            </p:cNvSpPr>
            <p:nvPr/>
          </p:nvSpPr>
          <p:spPr bwMode="auto">
            <a:xfrm>
              <a:off x="3696" y="1248"/>
              <a:ext cx="0" cy="432"/>
            </a:xfrm>
            <a:prstGeom prst="line">
              <a:avLst/>
            </a:prstGeom>
            <a:noFill/>
            <a:ln w="19050">
              <a:solidFill>
                <a:srgbClr val="CC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8" name="Group 16"/>
            <p:cNvGrpSpPr>
              <a:grpSpLocks/>
            </p:cNvGrpSpPr>
            <p:nvPr/>
          </p:nvGrpSpPr>
          <p:grpSpPr bwMode="auto">
            <a:xfrm>
              <a:off x="3408" y="1680"/>
              <a:ext cx="576" cy="240"/>
              <a:chOff x="3408" y="1680"/>
              <a:chExt cx="576" cy="240"/>
            </a:xfrm>
          </p:grpSpPr>
          <p:sp>
            <p:nvSpPr>
              <p:cNvPr id="50" name="Line 17"/>
              <p:cNvSpPr>
                <a:spLocks noChangeShapeType="1"/>
              </p:cNvSpPr>
              <p:nvPr/>
            </p:nvSpPr>
            <p:spPr bwMode="auto">
              <a:xfrm>
                <a:off x="3408" y="1680"/>
                <a:ext cx="576" cy="0"/>
              </a:xfrm>
              <a:prstGeom prst="line">
                <a:avLst/>
              </a:prstGeom>
              <a:noFill/>
              <a:ln w="19050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Line 18"/>
              <p:cNvSpPr>
                <a:spLocks noChangeShapeType="1"/>
              </p:cNvSpPr>
              <p:nvPr/>
            </p:nvSpPr>
            <p:spPr bwMode="auto">
              <a:xfrm>
                <a:off x="3408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Line 19"/>
              <p:cNvSpPr>
                <a:spLocks noChangeShapeType="1"/>
              </p:cNvSpPr>
              <p:nvPr/>
            </p:nvSpPr>
            <p:spPr bwMode="auto">
              <a:xfrm>
                <a:off x="3984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3216" y="1920"/>
              <a:ext cx="960" cy="240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    L   R</a:t>
              </a:r>
            </a:p>
          </p:txBody>
        </p:sp>
      </p:grpSp>
      <p:grpSp>
        <p:nvGrpSpPr>
          <p:cNvPr id="53" name="Group 21"/>
          <p:cNvGrpSpPr>
            <a:grpSpLocks/>
          </p:cNvGrpSpPr>
          <p:nvPr/>
        </p:nvGrpSpPr>
        <p:grpSpPr bwMode="auto">
          <a:xfrm>
            <a:off x="6000750" y="4105672"/>
            <a:ext cx="1447800" cy="1447800"/>
            <a:chOff x="3744" y="2160"/>
            <a:chExt cx="912" cy="912"/>
          </a:xfrm>
        </p:grpSpPr>
        <p:grpSp>
          <p:nvGrpSpPr>
            <p:cNvPr id="54" name="Group 22"/>
            <p:cNvGrpSpPr>
              <a:grpSpLocks/>
            </p:cNvGrpSpPr>
            <p:nvPr/>
          </p:nvGrpSpPr>
          <p:grpSpPr bwMode="auto">
            <a:xfrm>
              <a:off x="3888" y="2592"/>
              <a:ext cx="576" cy="240"/>
              <a:chOff x="3888" y="2592"/>
              <a:chExt cx="576" cy="240"/>
            </a:xfrm>
          </p:grpSpPr>
          <p:sp>
            <p:nvSpPr>
              <p:cNvPr id="57" name="Line 23"/>
              <p:cNvSpPr>
                <a:spLocks noChangeShapeType="1"/>
              </p:cNvSpPr>
              <p:nvPr/>
            </p:nvSpPr>
            <p:spPr bwMode="auto">
              <a:xfrm>
                <a:off x="3888" y="2592"/>
                <a:ext cx="576" cy="0"/>
              </a:xfrm>
              <a:prstGeom prst="line">
                <a:avLst/>
              </a:prstGeom>
              <a:noFill/>
              <a:ln w="19050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Line 24"/>
              <p:cNvSpPr>
                <a:spLocks noChangeShapeType="1"/>
              </p:cNvSpPr>
              <p:nvPr/>
            </p:nvSpPr>
            <p:spPr bwMode="auto">
              <a:xfrm>
                <a:off x="3888" y="2592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Line 25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>
              <a:off x="3744" y="2832"/>
              <a:ext cx="912" cy="240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    L   R</a:t>
              </a:r>
            </a:p>
          </p:txBody>
        </p:sp>
        <p:sp>
          <p:nvSpPr>
            <p:cNvPr id="56" name="Line 27"/>
            <p:cNvSpPr>
              <a:spLocks noChangeShapeType="1"/>
            </p:cNvSpPr>
            <p:nvPr/>
          </p:nvSpPr>
          <p:spPr bwMode="auto">
            <a:xfrm>
              <a:off x="3984" y="2160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0" name="Group 28"/>
          <p:cNvGrpSpPr>
            <a:grpSpLocks/>
          </p:cNvGrpSpPr>
          <p:nvPr/>
        </p:nvGrpSpPr>
        <p:grpSpPr bwMode="auto">
          <a:xfrm>
            <a:off x="5695950" y="4105672"/>
            <a:ext cx="457200" cy="990600"/>
            <a:chOff x="3552" y="2160"/>
            <a:chExt cx="288" cy="624"/>
          </a:xfrm>
        </p:grpSpPr>
        <p:sp>
          <p:nvSpPr>
            <p:cNvPr id="61" name="Text Box 29"/>
            <p:cNvSpPr txBox="1">
              <a:spLocks noChangeArrowheads="1"/>
            </p:cNvSpPr>
            <p:nvPr/>
          </p:nvSpPr>
          <p:spPr bwMode="auto">
            <a:xfrm rot="-5503572">
              <a:off x="3576" y="252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&gt;</a:t>
              </a:r>
            </a:p>
          </p:txBody>
        </p:sp>
        <p:sp>
          <p:nvSpPr>
            <p:cNvPr id="62" name="Line 30"/>
            <p:cNvSpPr>
              <a:spLocks noChangeShapeType="1"/>
            </p:cNvSpPr>
            <p:nvPr/>
          </p:nvSpPr>
          <p:spPr bwMode="auto">
            <a:xfrm>
              <a:off x="3696" y="2160"/>
              <a:ext cx="0" cy="432"/>
            </a:xfrm>
            <a:prstGeom prst="line">
              <a:avLst/>
            </a:prstGeom>
            <a:noFill/>
            <a:ln w="19050">
              <a:solidFill>
                <a:srgbClr val="CC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3" name="Group 31"/>
          <p:cNvGrpSpPr>
            <a:grpSpLocks/>
          </p:cNvGrpSpPr>
          <p:nvPr/>
        </p:nvGrpSpPr>
        <p:grpSpPr bwMode="auto">
          <a:xfrm>
            <a:off x="5238750" y="4105672"/>
            <a:ext cx="457200" cy="1066800"/>
            <a:chOff x="3264" y="2160"/>
            <a:chExt cx="288" cy="672"/>
          </a:xfrm>
        </p:grpSpPr>
        <p:sp>
          <p:nvSpPr>
            <p:cNvPr id="64" name="Oval 32"/>
            <p:cNvSpPr>
              <a:spLocks noChangeArrowheads="1"/>
            </p:cNvSpPr>
            <p:nvPr/>
          </p:nvSpPr>
          <p:spPr bwMode="auto">
            <a:xfrm>
              <a:off x="3264" y="2592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66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</a:t>
              </a:r>
            </a:p>
          </p:txBody>
        </p:sp>
        <p:sp>
          <p:nvSpPr>
            <p:cNvPr id="65" name="Line 33"/>
            <p:cNvSpPr>
              <a:spLocks noChangeShapeType="1"/>
            </p:cNvSpPr>
            <p:nvPr/>
          </p:nvSpPr>
          <p:spPr bwMode="auto">
            <a:xfrm>
              <a:off x="3408" y="2160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6" name="Group 34"/>
          <p:cNvGrpSpPr>
            <a:grpSpLocks/>
          </p:cNvGrpSpPr>
          <p:nvPr/>
        </p:nvGrpSpPr>
        <p:grpSpPr bwMode="auto">
          <a:xfrm>
            <a:off x="6991350" y="5553472"/>
            <a:ext cx="457200" cy="990600"/>
            <a:chOff x="4368" y="3072"/>
            <a:chExt cx="288" cy="624"/>
          </a:xfrm>
        </p:grpSpPr>
        <p:sp>
          <p:nvSpPr>
            <p:cNvPr id="67" name="Text Box 35"/>
            <p:cNvSpPr txBox="1">
              <a:spLocks noChangeArrowheads="1"/>
            </p:cNvSpPr>
            <p:nvPr/>
          </p:nvSpPr>
          <p:spPr bwMode="auto">
            <a:xfrm rot="-5503572">
              <a:off x="4392" y="343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&gt;</a:t>
              </a:r>
            </a:p>
          </p:txBody>
        </p:sp>
        <p:sp>
          <p:nvSpPr>
            <p:cNvPr id="68" name="Line 36"/>
            <p:cNvSpPr>
              <a:spLocks noChangeShapeType="1"/>
            </p:cNvSpPr>
            <p:nvPr/>
          </p:nvSpPr>
          <p:spPr bwMode="auto">
            <a:xfrm>
              <a:off x="4512" y="3072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9" name="Group 37"/>
          <p:cNvGrpSpPr>
            <a:grpSpLocks/>
          </p:cNvGrpSpPr>
          <p:nvPr/>
        </p:nvGrpSpPr>
        <p:grpSpPr bwMode="auto">
          <a:xfrm>
            <a:off x="6534150" y="5553472"/>
            <a:ext cx="457200" cy="990600"/>
            <a:chOff x="4080" y="3072"/>
            <a:chExt cx="288" cy="624"/>
          </a:xfrm>
        </p:grpSpPr>
        <p:sp>
          <p:nvSpPr>
            <p:cNvPr id="70" name="Text Box 38"/>
            <p:cNvSpPr txBox="1">
              <a:spLocks noChangeArrowheads="1"/>
            </p:cNvSpPr>
            <p:nvPr/>
          </p:nvSpPr>
          <p:spPr bwMode="auto">
            <a:xfrm rot="-5503572">
              <a:off x="4104" y="343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&gt;</a:t>
              </a:r>
            </a:p>
          </p:txBody>
        </p:sp>
        <p:sp>
          <p:nvSpPr>
            <p:cNvPr id="71" name="Line 39"/>
            <p:cNvSpPr>
              <a:spLocks noChangeShapeType="1"/>
            </p:cNvSpPr>
            <p:nvPr/>
          </p:nvSpPr>
          <p:spPr bwMode="auto">
            <a:xfrm>
              <a:off x="4224" y="3072"/>
              <a:ext cx="0" cy="432"/>
            </a:xfrm>
            <a:prstGeom prst="line">
              <a:avLst/>
            </a:prstGeom>
            <a:noFill/>
            <a:ln w="19050">
              <a:solidFill>
                <a:srgbClr val="CC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2" name="Group 40"/>
          <p:cNvGrpSpPr>
            <a:grpSpLocks/>
          </p:cNvGrpSpPr>
          <p:nvPr/>
        </p:nvGrpSpPr>
        <p:grpSpPr bwMode="auto">
          <a:xfrm>
            <a:off x="6076950" y="5553472"/>
            <a:ext cx="457200" cy="1066800"/>
            <a:chOff x="3792" y="3072"/>
            <a:chExt cx="288" cy="672"/>
          </a:xfrm>
        </p:grpSpPr>
        <p:sp>
          <p:nvSpPr>
            <p:cNvPr id="73" name="Oval 41"/>
            <p:cNvSpPr>
              <a:spLocks noChangeArrowheads="1"/>
            </p:cNvSpPr>
            <p:nvPr/>
          </p:nvSpPr>
          <p:spPr bwMode="auto">
            <a:xfrm>
              <a:off x="3792" y="3504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66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</a:t>
              </a:r>
            </a:p>
          </p:txBody>
        </p:sp>
        <p:sp>
          <p:nvSpPr>
            <p:cNvPr id="74" name="Line 42"/>
            <p:cNvSpPr>
              <a:spLocks noChangeShapeType="1"/>
            </p:cNvSpPr>
            <p:nvPr/>
          </p:nvSpPr>
          <p:spPr bwMode="auto">
            <a:xfrm>
              <a:off x="3936" y="3072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5" name="Group 43"/>
          <p:cNvGrpSpPr>
            <a:grpSpLocks/>
          </p:cNvGrpSpPr>
          <p:nvPr/>
        </p:nvGrpSpPr>
        <p:grpSpPr bwMode="auto">
          <a:xfrm>
            <a:off x="8439150" y="4105672"/>
            <a:ext cx="457200" cy="990600"/>
            <a:chOff x="5280" y="2160"/>
            <a:chExt cx="288" cy="624"/>
          </a:xfrm>
        </p:grpSpPr>
        <p:sp>
          <p:nvSpPr>
            <p:cNvPr id="76" name="Text Box 44"/>
            <p:cNvSpPr txBox="1">
              <a:spLocks noChangeArrowheads="1"/>
            </p:cNvSpPr>
            <p:nvPr/>
          </p:nvSpPr>
          <p:spPr bwMode="auto">
            <a:xfrm rot="-5503572">
              <a:off x="5304" y="252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&gt;</a:t>
              </a:r>
            </a:p>
          </p:txBody>
        </p:sp>
        <p:sp>
          <p:nvSpPr>
            <p:cNvPr id="77" name="Line 45"/>
            <p:cNvSpPr>
              <a:spLocks noChangeShapeType="1"/>
            </p:cNvSpPr>
            <p:nvPr/>
          </p:nvSpPr>
          <p:spPr bwMode="auto">
            <a:xfrm>
              <a:off x="5424" y="2160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8" name="Group 46"/>
          <p:cNvGrpSpPr>
            <a:grpSpLocks/>
          </p:cNvGrpSpPr>
          <p:nvPr/>
        </p:nvGrpSpPr>
        <p:grpSpPr bwMode="auto">
          <a:xfrm>
            <a:off x="7981950" y="4105672"/>
            <a:ext cx="457200" cy="990600"/>
            <a:chOff x="4992" y="2160"/>
            <a:chExt cx="288" cy="624"/>
          </a:xfrm>
        </p:grpSpPr>
        <p:sp>
          <p:nvSpPr>
            <p:cNvPr id="79" name="Text Box 47"/>
            <p:cNvSpPr txBox="1">
              <a:spLocks noChangeArrowheads="1"/>
            </p:cNvSpPr>
            <p:nvPr/>
          </p:nvSpPr>
          <p:spPr bwMode="auto">
            <a:xfrm rot="-5503572">
              <a:off x="5016" y="252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&gt;</a:t>
              </a:r>
            </a:p>
          </p:txBody>
        </p:sp>
        <p:sp>
          <p:nvSpPr>
            <p:cNvPr id="80" name="Line 48"/>
            <p:cNvSpPr>
              <a:spLocks noChangeShapeType="1"/>
            </p:cNvSpPr>
            <p:nvPr/>
          </p:nvSpPr>
          <p:spPr bwMode="auto">
            <a:xfrm>
              <a:off x="5136" y="2160"/>
              <a:ext cx="0" cy="432"/>
            </a:xfrm>
            <a:prstGeom prst="line">
              <a:avLst/>
            </a:prstGeom>
            <a:noFill/>
            <a:ln w="19050">
              <a:solidFill>
                <a:srgbClr val="CC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1" name="Group 49"/>
          <p:cNvGrpSpPr>
            <a:grpSpLocks/>
          </p:cNvGrpSpPr>
          <p:nvPr/>
        </p:nvGrpSpPr>
        <p:grpSpPr bwMode="auto">
          <a:xfrm>
            <a:off x="7524750" y="4105672"/>
            <a:ext cx="457200" cy="1066800"/>
            <a:chOff x="4704" y="2160"/>
            <a:chExt cx="288" cy="672"/>
          </a:xfrm>
        </p:grpSpPr>
        <p:sp>
          <p:nvSpPr>
            <p:cNvPr id="82" name="Oval 50"/>
            <p:cNvSpPr>
              <a:spLocks noChangeArrowheads="1"/>
            </p:cNvSpPr>
            <p:nvPr/>
          </p:nvSpPr>
          <p:spPr bwMode="auto">
            <a:xfrm>
              <a:off x="4704" y="2592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66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</a:t>
              </a:r>
            </a:p>
          </p:txBody>
        </p:sp>
        <p:sp>
          <p:nvSpPr>
            <p:cNvPr id="83" name="Line 51"/>
            <p:cNvSpPr>
              <a:spLocks noChangeShapeType="1"/>
            </p:cNvSpPr>
            <p:nvPr/>
          </p:nvSpPr>
          <p:spPr bwMode="auto">
            <a:xfrm>
              <a:off x="4848" y="2160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4" name="Group 52"/>
          <p:cNvGrpSpPr>
            <a:grpSpLocks/>
          </p:cNvGrpSpPr>
          <p:nvPr/>
        </p:nvGrpSpPr>
        <p:grpSpPr bwMode="auto">
          <a:xfrm>
            <a:off x="7219950" y="2505472"/>
            <a:ext cx="1676400" cy="1600200"/>
            <a:chOff x="4512" y="1152"/>
            <a:chExt cx="1056" cy="1008"/>
          </a:xfrm>
        </p:grpSpPr>
        <p:sp>
          <p:nvSpPr>
            <p:cNvPr id="85" name="Line 53"/>
            <p:cNvSpPr>
              <a:spLocks noChangeShapeType="1"/>
            </p:cNvSpPr>
            <p:nvPr/>
          </p:nvSpPr>
          <p:spPr bwMode="auto">
            <a:xfrm>
              <a:off x="4512" y="1152"/>
              <a:ext cx="528" cy="0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86" name="Group 54"/>
            <p:cNvGrpSpPr>
              <a:grpSpLocks/>
            </p:cNvGrpSpPr>
            <p:nvPr/>
          </p:nvGrpSpPr>
          <p:grpSpPr bwMode="auto">
            <a:xfrm>
              <a:off x="4800" y="1680"/>
              <a:ext cx="576" cy="240"/>
              <a:chOff x="4800" y="1680"/>
              <a:chExt cx="576" cy="240"/>
            </a:xfrm>
          </p:grpSpPr>
          <p:sp>
            <p:nvSpPr>
              <p:cNvPr id="89" name="Line 55"/>
              <p:cNvSpPr>
                <a:spLocks noChangeShapeType="1"/>
              </p:cNvSpPr>
              <p:nvPr/>
            </p:nvSpPr>
            <p:spPr bwMode="auto">
              <a:xfrm>
                <a:off x="4800" y="1680"/>
                <a:ext cx="576" cy="0"/>
              </a:xfrm>
              <a:prstGeom prst="line">
                <a:avLst/>
              </a:prstGeom>
              <a:noFill/>
              <a:ln w="19050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0" name="Line 56"/>
              <p:cNvSpPr>
                <a:spLocks noChangeShapeType="1"/>
              </p:cNvSpPr>
              <p:nvPr/>
            </p:nvSpPr>
            <p:spPr bwMode="auto">
              <a:xfrm>
                <a:off x="4800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Line 57"/>
              <p:cNvSpPr>
                <a:spLocks noChangeShapeType="1"/>
              </p:cNvSpPr>
              <p:nvPr/>
            </p:nvSpPr>
            <p:spPr bwMode="auto">
              <a:xfrm>
                <a:off x="5376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>
              <a:off x="4656" y="1920"/>
              <a:ext cx="912" cy="240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    L   R</a:t>
              </a:r>
            </a:p>
          </p:txBody>
        </p:sp>
        <p:sp>
          <p:nvSpPr>
            <p:cNvPr id="88" name="Line 59"/>
            <p:cNvSpPr>
              <a:spLocks noChangeShapeType="1"/>
            </p:cNvSpPr>
            <p:nvPr/>
          </p:nvSpPr>
          <p:spPr bwMode="auto">
            <a:xfrm>
              <a:off x="5040" y="1152"/>
              <a:ext cx="0" cy="528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2" name="Text Box 60"/>
          <p:cNvSpPr txBox="1">
            <a:spLocks noChangeArrowheads="1"/>
          </p:cNvSpPr>
          <p:nvPr/>
        </p:nvSpPr>
        <p:spPr bwMode="auto">
          <a:xfrm>
            <a:off x="283151" y="5405165"/>
            <a:ext cx="5191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zh-CN" altLang="en-US" sz="3200" b="1" dirty="0" smtClean="0">
                <a:solidFill>
                  <a:srgbClr val="FF3300"/>
                </a:solidFill>
                <a:ea typeface="楷体_GB2312" pitchFamily="49" charset="-122"/>
              </a:rPr>
              <a:t>先序</a:t>
            </a:r>
            <a:r>
              <a:rPr lang="zh-CN" altLang="en-US" sz="3200" b="1" dirty="0">
                <a:solidFill>
                  <a:srgbClr val="FF3300"/>
                </a:solidFill>
                <a:ea typeface="楷体_GB2312" pitchFamily="49" charset="-122"/>
              </a:rPr>
              <a:t>遍历序列：</a:t>
            </a:r>
            <a:r>
              <a:rPr lang="en-US" altLang="zh-CN" sz="3200" b="1" dirty="0">
                <a:solidFill>
                  <a:srgbClr val="FF3300"/>
                </a:solidFill>
                <a:ea typeface="楷体_GB2312" pitchFamily="49" charset="-122"/>
              </a:rPr>
              <a:t>A  B  D  C</a:t>
            </a:r>
          </a:p>
        </p:txBody>
      </p:sp>
    </p:spTree>
    <p:extLst>
      <p:ext uri="{BB962C8B-B14F-4D97-AF65-F5344CB8AC3E}">
        <p14:creationId xmlns:p14="http://schemas.microsoft.com/office/powerpoint/2010/main" val="405613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3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 autoUpdateAnimBg="0"/>
      <p:bldP spid="92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619125" y="1763713"/>
            <a:ext cx="674052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/>
            <a:r>
              <a:rPr lang="zh-CN" altLang="en-US" sz="2800" b="1">
                <a:latin typeface="宋体" pitchFamily="2" charset="-122"/>
                <a:ea typeface="宋体" pitchFamily="2" charset="-122"/>
              </a:rPr>
              <a:t>扩充先序序列：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A B </a:t>
            </a:r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空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D </a:t>
            </a:r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空 空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C </a:t>
            </a:r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空 空</a:t>
            </a:r>
            <a:endParaRPr lang="zh-CN" altLang="en-US" sz="28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653" name="AutoShape 6"/>
          <p:cNvSpPr>
            <a:spLocks noChangeArrowheads="1"/>
          </p:cNvSpPr>
          <p:nvPr/>
        </p:nvSpPr>
        <p:spPr bwMode="auto">
          <a:xfrm>
            <a:off x="4318000" y="2235200"/>
            <a:ext cx="215900" cy="338138"/>
          </a:xfrm>
          <a:prstGeom prst="upArrow">
            <a:avLst>
              <a:gd name="adj1" fmla="val 50000"/>
              <a:gd name="adj2" fmla="val 39154"/>
            </a:avLst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654" name="Group 7"/>
          <p:cNvGrpSpPr>
            <a:grpSpLocks/>
          </p:cNvGrpSpPr>
          <p:nvPr/>
        </p:nvGrpSpPr>
        <p:grpSpPr bwMode="auto">
          <a:xfrm>
            <a:off x="2479675" y="3025775"/>
            <a:ext cx="1914525" cy="1824038"/>
            <a:chOff x="1562" y="1418"/>
            <a:chExt cx="1206" cy="1149"/>
          </a:xfrm>
        </p:grpSpPr>
        <p:grpSp>
          <p:nvGrpSpPr>
            <p:cNvPr id="27662" name="Group 8"/>
            <p:cNvGrpSpPr>
              <a:grpSpLocks/>
            </p:cNvGrpSpPr>
            <p:nvPr/>
          </p:nvGrpSpPr>
          <p:grpSpPr bwMode="auto">
            <a:xfrm>
              <a:off x="1562" y="1418"/>
              <a:ext cx="1206" cy="1149"/>
              <a:chOff x="1562" y="1418"/>
              <a:chExt cx="1206" cy="1149"/>
            </a:xfrm>
          </p:grpSpPr>
          <p:grpSp>
            <p:nvGrpSpPr>
              <p:cNvPr id="27666" name="Group 9"/>
              <p:cNvGrpSpPr>
                <a:grpSpLocks/>
              </p:cNvGrpSpPr>
              <p:nvPr/>
            </p:nvGrpSpPr>
            <p:grpSpPr bwMode="auto">
              <a:xfrm>
                <a:off x="1562" y="1418"/>
                <a:ext cx="1206" cy="755"/>
                <a:chOff x="1562" y="1418"/>
                <a:chExt cx="1206" cy="755"/>
              </a:xfrm>
            </p:grpSpPr>
            <p:grpSp>
              <p:nvGrpSpPr>
                <p:cNvPr id="27673" name="Group 10"/>
                <p:cNvGrpSpPr>
                  <a:grpSpLocks/>
                </p:cNvGrpSpPr>
                <p:nvPr/>
              </p:nvGrpSpPr>
              <p:grpSpPr bwMode="auto">
                <a:xfrm>
                  <a:off x="2426" y="1961"/>
                  <a:ext cx="342" cy="212"/>
                  <a:chOff x="1450" y="2320"/>
                  <a:chExt cx="342" cy="212"/>
                </a:xfrm>
              </p:grpSpPr>
              <p:sp>
                <p:nvSpPr>
                  <p:cNvPr id="27677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525" y="2320"/>
                    <a:ext cx="192" cy="21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b="1">
                        <a:latin typeface="Times New Roman" pitchFamily="18" charset="0"/>
                        <a:ea typeface="仿宋_GB2312" pitchFamily="49" charset="-122"/>
                      </a:rPr>
                      <a:t>A</a:t>
                    </a:r>
                  </a:p>
                </p:txBody>
              </p:sp>
              <p:sp>
                <p:nvSpPr>
                  <p:cNvPr id="27678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1717" y="2320"/>
                    <a:ext cx="75" cy="21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79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1450" y="2320"/>
                    <a:ext cx="75" cy="21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7674" name="Group 14"/>
                <p:cNvGrpSpPr>
                  <a:grpSpLocks/>
                </p:cNvGrpSpPr>
                <p:nvPr/>
              </p:nvGrpSpPr>
              <p:grpSpPr bwMode="auto">
                <a:xfrm>
                  <a:off x="1562" y="1418"/>
                  <a:ext cx="848" cy="524"/>
                  <a:chOff x="1562" y="1418"/>
                  <a:chExt cx="848" cy="524"/>
                </a:xfrm>
              </p:grpSpPr>
              <p:sp>
                <p:nvSpPr>
                  <p:cNvPr id="27675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1562" y="1418"/>
                    <a:ext cx="480" cy="2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just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None/>
                    </a:pPr>
                    <a:r>
                      <a:rPr lang="en-US" altLang="zh-CN" b="1">
                        <a:latin typeface="Times New Roman" pitchFamily="18" charset="0"/>
                        <a:ea typeface="宋体" pitchFamily="2" charset="-122"/>
                      </a:rPr>
                      <a:t>root</a:t>
                    </a:r>
                    <a:endParaRPr lang="en-US" altLang="zh-CN" b="1">
                      <a:solidFill>
                        <a:srgbClr val="7827FB"/>
                      </a:solidFill>
                      <a:latin typeface="宋体" pitchFamily="2" charset="-122"/>
                      <a:ea typeface="宋体" pitchFamily="2" charset="-122"/>
                    </a:endParaRPr>
                  </a:p>
                </p:txBody>
              </p:sp>
              <p:sp>
                <p:nvSpPr>
                  <p:cNvPr id="27676" name="Freeform 16"/>
                  <p:cNvSpPr>
                    <a:spLocks/>
                  </p:cNvSpPr>
                  <p:nvPr/>
                </p:nvSpPr>
                <p:spPr bwMode="auto">
                  <a:xfrm>
                    <a:off x="1930" y="1654"/>
                    <a:ext cx="480" cy="288"/>
                  </a:xfrm>
                  <a:custGeom>
                    <a:avLst/>
                    <a:gdLst>
                      <a:gd name="T0" fmla="*/ 0 w 624"/>
                      <a:gd name="T1" fmla="*/ 0 h 288"/>
                      <a:gd name="T2" fmla="*/ 31 w 624"/>
                      <a:gd name="T3" fmla="*/ 240 h 288"/>
                      <a:gd name="T4" fmla="*/ 62 w 624"/>
                      <a:gd name="T5" fmla="*/ 240 h 288"/>
                      <a:gd name="T6" fmla="*/ 99 w 624"/>
                      <a:gd name="T7" fmla="*/ 288 h 28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624"/>
                      <a:gd name="T13" fmla="*/ 0 h 288"/>
                      <a:gd name="T14" fmla="*/ 624 w 624"/>
                      <a:gd name="T15" fmla="*/ 288 h 28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624" h="288">
                        <a:moveTo>
                          <a:pt x="0" y="0"/>
                        </a:moveTo>
                        <a:cubicBezTo>
                          <a:pt x="64" y="100"/>
                          <a:pt x="128" y="200"/>
                          <a:pt x="192" y="240"/>
                        </a:cubicBezTo>
                        <a:cubicBezTo>
                          <a:pt x="256" y="280"/>
                          <a:pt x="312" y="232"/>
                          <a:pt x="384" y="240"/>
                        </a:cubicBezTo>
                        <a:cubicBezTo>
                          <a:pt x="456" y="248"/>
                          <a:pt x="584" y="280"/>
                          <a:pt x="624" y="28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7667" name="Group 17"/>
              <p:cNvGrpSpPr>
                <a:grpSpLocks/>
              </p:cNvGrpSpPr>
              <p:nvPr/>
            </p:nvGrpSpPr>
            <p:grpSpPr bwMode="auto">
              <a:xfrm>
                <a:off x="1663" y="2087"/>
                <a:ext cx="803" cy="480"/>
                <a:chOff x="1663" y="2087"/>
                <a:chExt cx="803" cy="480"/>
              </a:xfrm>
            </p:grpSpPr>
            <p:grpSp>
              <p:nvGrpSpPr>
                <p:cNvPr id="27668" name="Group 18"/>
                <p:cNvGrpSpPr>
                  <a:grpSpLocks/>
                </p:cNvGrpSpPr>
                <p:nvPr/>
              </p:nvGrpSpPr>
              <p:grpSpPr bwMode="auto">
                <a:xfrm>
                  <a:off x="1663" y="2355"/>
                  <a:ext cx="342" cy="212"/>
                  <a:chOff x="1450" y="2320"/>
                  <a:chExt cx="342" cy="212"/>
                </a:xfrm>
              </p:grpSpPr>
              <p:sp>
                <p:nvSpPr>
                  <p:cNvPr id="27670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525" y="2320"/>
                    <a:ext cx="192" cy="21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b="1">
                        <a:latin typeface="Times New Roman" pitchFamily="18" charset="0"/>
                        <a:ea typeface="仿宋_GB2312" pitchFamily="49" charset="-122"/>
                      </a:rPr>
                      <a:t>B</a:t>
                    </a:r>
                  </a:p>
                </p:txBody>
              </p:sp>
              <p:sp>
                <p:nvSpPr>
                  <p:cNvPr id="27671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1717" y="2320"/>
                    <a:ext cx="75" cy="21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72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50" y="2320"/>
                    <a:ext cx="75" cy="21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7669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1930" y="2087"/>
                  <a:ext cx="536" cy="25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7663" name="Group 23"/>
            <p:cNvGrpSpPr>
              <a:grpSpLocks/>
            </p:cNvGrpSpPr>
            <p:nvPr/>
          </p:nvGrpSpPr>
          <p:grpSpPr bwMode="auto">
            <a:xfrm>
              <a:off x="1664" y="2408"/>
              <a:ext cx="66" cy="121"/>
              <a:chOff x="1035" y="3288"/>
              <a:chExt cx="149" cy="127"/>
            </a:xfrm>
          </p:grpSpPr>
          <p:sp>
            <p:nvSpPr>
              <p:cNvPr id="27664" name="Line 24"/>
              <p:cNvSpPr>
                <a:spLocks noChangeShapeType="1"/>
              </p:cNvSpPr>
              <p:nvPr/>
            </p:nvSpPr>
            <p:spPr bwMode="auto">
              <a:xfrm flipH="1">
                <a:off x="1035" y="3288"/>
                <a:ext cx="66" cy="127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65" name="Line 25"/>
              <p:cNvSpPr>
                <a:spLocks noChangeShapeType="1"/>
              </p:cNvSpPr>
              <p:nvPr/>
            </p:nvSpPr>
            <p:spPr bwMode="auto">
              <a:xfrm>
                <a:off x="1099" y="3288"/>
                <a:ext cx="85" cy="121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3122613" y="4724400"/>
            <a:ext cx="754062" cy="858838"/>
            <a:chOff x="1967" y="2488"/>
            <a:chExt cx="475" cy="541"/>
          </a:xfrm>
        </p:grpSpPr>
        <p:grpSp>
          <p:nvGrpSpPr>
            <p:cNvPr id="27657" name="Group 27"/>
            <p:cNvGrpSpPr>
              <a:grpSpLocks/>
            </p:cNvGrpSpPr>
            <p:nvPr/>
          </p:nvGrpSpPr>
          <p:grpSpPr bwMode="auto">
            <a:xfrm>
              <a:off x="2100" y="2817"/>
              <a:ext cx="342" cy="212"/>
              <a:chOff x="1450" y="2320"/>
              <a:chExt cx="342" cy="212"/>
            </a:xfrm>
          </p:grpSpPr>
          <p:sp>
            <p:nvSpPr>
              <p:cNvPr id="27659" name="Rectangle 28"/>
              <p:cNvSpPr>
                <a:spLocks noChangeArrowheads="1"/>
              </p:cNvSpPr>
              <p:nvPr/>
            </p:nvSpPr>
            <p:spPr bwMode="auto">
              <a:xfrm>
                <a:off x="1525" y="2320"/>
                <a:ext cx="192" cy="2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latin typeface="Times New Roman" pitchFamily="18" charset="0"/>
                    <a:ea typeface="仿宋_GB2312" pitchFamily="49" charset="-122"/>
                  </a:rPr>
                  <a:t>D</a:t>
                </a:r>
              </a:p>
            </p:txBody>
          </p:sp>
          <p:sp>
            <p:nvSpPr>
              <p:cNvPr id="27660" name="Rectangle 29"/>
              <p:cNvSpPr>
                <a:spLocks noChangeArrowheads="1"/>
              </p:cNvSpPr>
              <p:nvPr/>
            </p:nvSpPr>
            <p:spPr bwMode="auto">
              <a:xfrm>
                <a:off x="1717" y="2320"/>
                <a:ext cx="75" cy="21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1" name="Rectangle 30"/>
              <p:cNvSpPr>
                <a:spLocks noChangeArrowheads="1"/>
              </p:cNvSpPr>
              <p:nvPr/>
            </p:nvSpPr>
            <p:spPr bwMode="auto">
              <a:xfrm>
                <a:off x="1450" y="2320"/>
                <a:ext cx="75" cy="21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658" name="Line 31"/>
            <p:cNvSpPr>
              <a:spLocks noChangeShapeType="1"/>
            </p:cNvSpPr>
            <p:nvPr/>
          </p:nvSpPr>
          <p:spPr bwMode="auto">
            <a:xfrm>
              <a:off x="1967" y="2488"/>
              <a:ext cx="232" cy="3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051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619125" y="1763713"/>
            <a:ext cx="674052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/>
            <a:r>
              <a:rPr lang="zh-CN" altLang="en-US" sz="2800" b="1">
                <a:latin typeface="宋体" pitchFamily="2" charset="-122"/>
                <a:ea typeface="宋体" pitchFamily="2" charset="-122"/>
              </a:rPr>
              <a:t>扩充先序序列：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A B </a:t>
            </a:r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空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D </a:t>
            </a:r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空 空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C </a:t>
            </a:r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空 空</a:t>
            </a:r>
            <a:endParaRPr lang="zh-CN" altLang="en-US" sz="28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677" name="AutoShape 6"/>
          <p:cNvSpPr>
            <a:spLocks noChangeArrowheads="1"/>
          </p:cNvSpPr>
          <p:nvPr/>
        </p:nvSpPr>
        <p:spPr bwMode="auto">
          <a:xfrm>
            <a:off x="4762500" y="2235200"/>
            <a:ext cx="215900" cy="338138"/>
          </a:xfrm>
          <a:prstGeom prst="upArrow">
            <a:avLst>
              <a:gd name="adj1" fmla="val 50000"/>
              <a:gd name="adj2" fmla="val 39154"/>
            </a:avLst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678" name="Group 7"/>
          <p:cNvGrpSpPr>
            <a:grpSpLocks/>
          </p:cNvGrpSpPr>
          <p:nvPr/>
        </p:nvGrpSpPr>
        <p:grpSpPr bwMode="auto">
          <a:xfrm>
            <a:off x="2479675" y="3025775"/>
            <a:ext cx="1914525" cy="2557463"/>
            <a:chOff x="1562" y="1418"/>
            <a:chExt cx="1206" cy="1611"/>
          </a:xfrm>
        </p:grpSpPr>
        <p:grpSp>
          <p:nvGrpSpPr>
            <p:cNvPr id="28683" name="Group 8"/>
            <p:cNvGrpSpPr>
              <a:grpSpLocks/>
            </p:cNvGrpSpPr>
            <p:nvPr/>
          </p:nvGrpSpPr>
          <p:grpSpPr bwMode="auto">
            <a:xfrm>
              <a:off x="1562" y="1418"/>
              <a:ext cx="1206" cy="1149"/>
              <a:chOff x="1562" y="1418"/>
              <a:chExt cx="1206" cy="1149"/>
            </a:xfrm>
          </p:grpSpPr>
          <p:grpSp>
            <p:nvGrpSpPr>
              <p:cNvPr id="28690" name="Group 9"/>
              <p:cNvGrpSpPr>
                <a:grpSpLocks/>
              </p:cNvGrpSpPr>
              <p:nvPr/>
            </p:nvGrpSpPr>
            <p:grpSpPr bwMode="auto">
              <a:xfrm>
                <a:off x="1562" y="1418"/>
                <a:ext cx="1206" cy="1149"/>
                <a:chOff x="1562" y="1418"/>
                <a:chExt cx="1206" cy="1149"/>
              </a:xfrm>
            </p:grpSpPr>
            <p:grpSp>
              <p:nvGrpSpPr>
                <p:cNvPr id="28694" name="Group 10"/>
                <p:cNvGrpSpPr>
                  <a:grpSpLocks/>
                </p:cNvGrpSpPr>
                <p:nvPr/>
              </p:nvGrpSpPr>
              <p:grpSpPr bwMode="auto">
                <a:xfrm>
                  <a:off x="1562" y="1418"/>
                  <a:ext cx="1206" cy="755"/>
                  <a:chOff x="1562" y="1418"/>
                  <a:chExt cx="1206" cy="755"/>
                </a:xfrm>
              </p:grpSpPr>
              <p:grpSp>
                <p:nvGrpSpPr>
                  <p:cNvPr id="28701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2426" y="1961"/>
                    <a:ext cx="342" cy="212"/>
                    <a:chOff x="1450" y="2320"/>
                    <a:chExt cx="342" cy="212"/>
                  </a:xfrm>
                </p:grpSpPr>
                <p:sp>
                  <p:nvSpPr>
                    <p:cNvPr id="28705" name="Rectangl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25" y="2320"/>
                      <a:ext cx="192" cy="21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b="1">
                          <a:latin typeface="Times New Roman" pitchFamily="18" charset="0"/>
                          <a:ea typeface="仿宋_GB2312" pitchFamily="49" charset="-122"/>
                        </a:rPr>
                        <a:t>A</a:t>
                      </a:r>
                    </a:p>
                  </p:txBody>
                </p:sp>
                <p:sp>
                  <p:nvSpPr>
                    <p:cNvPr id="28706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7" y="2320"/>
                      <a:ext cx="75" cy="21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8707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50" y="2320"/>
                      <a:ext cx="75" cy="21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8702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1562" y="1418"/>
                    <a:ext cx="848" cy="524"/>
                    <a:chOff x="1562" y="1418"/>
                    <a:chExt cx="848" cy="524"/>
                  </a:xfrm>
                </p:grpSpPr>
                <p:sp>
                  <p:nvSpPr>
                    <p:cNvPr id="28703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62" y="1418"/>
                      <a:ext cx="480" cy="29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algn="just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lang="en-US" altLang="zh-CN" b="1">
                          <a:latin typeface="Times New Roman" pitchFamily="18" charset="0"/>
                          <a:ea typeface="宋体" pitchFamily="2" charset="-122"/>
                        </a:rPr>
                        <a:t>root</a:t>
                      </a:r>
                      <a:endParaRPr lang="en-US" altLang="zh-CN" b="1">
                        <a:solidFill>
                          <a:srgbClr val="7827FB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28704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1930" y="1654"/>
                      <a:ext cx="480" cy="288"/>
                    </a:xfrm>
                    <a:custGeom>
                      <a:avLst/>
                      <a:gdLst>
                        <a:gd name="T0" fmla="*/ 0 w 624"/>
                        <a:gd name="T1" fmla="*/ 0 h 288"/>
                        <a:gd name="T2" fmla="*/ 31 w 624"/>
                        <a:gd name="T3" fmla="*/ 240 h 288"/>
                        <a:gd name="T4" fmla="*/ 62 w 624"/>
                        <a:gd name="T5" fmla="*/ 240 h 288"/>
                        <a:gd name="T6" fmla="*/ 99 w 624"/>
                        <a:gd name="T7" fmla="*/ 288 h 288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624"/>
                        <a:gd name="T13" fmla="*/ 0 h 288"/>
                        <a:gd name="T14" fmla="*/ 624 w 624"/>
                        <a:gd name="T15" fmla="*/ 288 h 288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624" h="288">
                          <a:moveTo>
                            <a:pt x="0" y="0"/>
                          </a:moveTo>
                          <a:cubicBezTo>
                            <a:pt x="64" y="100"/>
                            <a:pt x="128" y="200"/>
                            <a:pt x="192" y="240"/>
                          </a:cubicBezTo>
                          <a:cubicBezTo>
                            <a:pt x="256" y="280"/>
                            <a:pt x="312" y="232"/>
                            <a:pt x="384" y="240"/>
                          </a:cubicBezTo>
                          <a:cubicBezTo>
                            <a:pt x="456" y="248"/>
                            <a:pt x="584" y="280"/>
                            <a:pt x="624" y="288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28695" name="Group 18"/>
                <p:cNvGrpSpPr>
                  <a:grpSpLocks/>
                </p:cNvGrpSpPr>
                <p:nvPr/>
              </p:nvGrpSpPr>
              <p:grpSpPr bwMode="auto">
                <a:xfrm>
                  <a:off x="1663" y="2087"/>
                  <a:ext cx="803" cy="480"/>
                  <a:chOff x="1663" y="2087"/>
                  <a:chExt cx="803" cy="480"/>
                </a:xfrm>
              </p:grpSpPr>
              <p:grpSp>
                <p:nvGrpSpPr>
                  <p:cNvPr id="28696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1663" y="2355"/>
                    <a:ext cx="342" cy="212"/>
                    <a:chOff x="1450" y="2320"/>
                    <a:chExt cx="342" cy="212"/>
                  </a:xfrm>
                </p:grpSpPr>
                <p:sp>
                  <p:nvSpPr>
                    <p:cNvPr id="28698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25" y="2320"/>
                      <a:ext cx="192" cy="21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b="1">
                          <a:latin typeface="Times New Roman" pitchFamily="18" charset="0"/>
                          <a:ea typeface="仿宋_GB2312" pitchFamily="49" charset="-122"/>
                        </a:rPr>
                        <a:t>B</a:t>
                      </a:r>
                    </a:p>
                  </p:txBody>
                </p:sp>
                <p:sp>
                  <p:nvSpPr>
                    <p:cNvPr id="28699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7" y="2320"/>
                      <a:ext cx="75" cy="21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8700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50" y="2320"/>
                      <a:ext cx="75" cy="21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8697" name="Line 2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30" y="2087"/>
                    <a:ext cx="536" cy="25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8691" name="Group 24"/>
              <p:cNvGrpSpPr>
                <a:grpSpLocks/>
              </p:cNvGrpSpPr>
              <p:nvPr/>
            </p:nvGrpSpPr>
            <p:grpSpPr bwMode="auto">
              <a:xfrm>
                <a:off x="1664" y="2408"/>
                <a:ext cx="66" cy="121"/>
                <a:chOff x="1035" y="3288"/>
                <a:chExt cx="149" cy="127"/>
              </a:xfrm>
            </p:grpSpPr>
            <p:sp>
              <p:nvSpPr>
                <p:cNvPr id="28692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1035" y="3288"/>
                  <a:ext cx="66" cy="127"/>
                </a:xfrm>
                <a:prstGeom prst="line">
                  <a:avLst/>
                </a:prstGeom>
                <a:noFill/>
                <a:ln w="19050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8693" name="Line 26"/>
                <p:cNvSpPr>
                  <a:spLocks noChangeShapeType="1"/>
                </p:cNvSpPr>
                <p:nvPr/>
              </p:nvSpPr>
              <p:spPr bwMode="auto">
                <a:xfrm>
                  <a:off x="1099" y="3288"/>
                  <a:ext cx="85" cy="121"/>
                </a:xfrm>
                <a:prstGeom prst="line">
                  <a:avLst/>
                </a:prstGeom>
                <a:noFill/>
                <a:ln w="19050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8684" name="Group 27"/>
            <p:cNvGrpSpPr>
              <a:grpSpLocks/>
            </p:cNvGrpSpPr>
            <p:nvPr/>
          </p:nvGrpSpPr>
          <p:grpSpPr bwMode="auto">
            <a:xfrm>
              <a:off x="1967" y="2488"/>
              <a:ext cx="475" cy="541"/>
              <a:chOff x="1967" y="2488"/>
              <a:chExt cx="475" cy="541"/>
            </a:xfrm>
          </p:grpSpPr>
          <p:grpSp>
            <p:nvGrpSpPr>
              <p:cNvPr id="28685" name="Group 28"/>
              <p:cNvGrpSpPr>
                <a:grpSpLocks/>
              </p:cNvGrpSpPr>
              <p:nvPr/>
            </p:nvGrpSpPr>
            <p:grpSpPr bwMode="auto">
              <a:xfrm>
                <a:off x="2100" y="2817"/>
                <a:ext cx="342" cy="212"/>
                <a:chOff x="1450" y="2320"/>
                <a:chExt cx="342" cy="212"/>
              </a:xfrm>
            </p:grpSpPr>
            <p:sp>
              <p:nvSpPr>
                <p:cNvPr id="28687" name="Rectangle 29"/>
                <p:cNvSpPr>
                  <a:spLocks noChangeArrowheads="1"/>
                </p:cNvSpPr>
                <p:nvPr/>
              </p:nvSpPr>
              <p:spPr bwMode="auto">
                <a:xfrm>
                  <a:off x="1525" y="2320"/>
                  <a:ext cx="192" cy="21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b="1">
                      <a:latin typeface="Times New Roman" pitchFamily="18" charset="0"/>
                      <a:ea typeface="仿宋_GB2312" pitchFamily="49" charset="-122"/>
                    </a:rPr>
                    <a:t>D</a:t>
                  </a:r>
                </a:p>
              </p:txBody>
            </p:sp>
            <p:sp>
              <p:nvSpPr>
                <p:cNvPr id="28688" name="Rectangle 30"/>
                <p:cNvSpPr>
                  <a:spLocks noChangeArrowheads="1"/>
                </p:cNvSpPr>
                <p:nvPr/>
              </p:nvSpPr>
              <p:spPr bwMode="auto">
                <a:xfrm>
                  <a:off x="1717" y="2320"/>
                  <a:ext cx="75" cy="212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689" name="Rectangle 31"/>
                <p:cNvSpPr>
                  <a:spLocks noChangeArrowheads="1"/>
                </p:cNvSpPr>
                <p:nvPr/>
              </p:nvSpPr>
              <p:spPr bwMode="auto">
                <a:xfrm>
                  <a:off x="1450" y="2320"/>
                  <a:ext cx="75" cy="212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8686" name="Line 32"/>
              <p:cNvSpPr>
                <a:spLocks noChangeShapeType="1"/>
              </p:cNvSpPr>
              <p:nvPr/>
            </p:nvSpPr>
            <p:spPr bwMode="auto">
              <a:xfrm>
                <a:off x="1967" y="2488"/>
                <a:ext cx="232" cy="3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Group 33"/>
          <p:cNvGrpSpPr>
            <a:grpSpLocks/>
          </p:cNvGrpSpPr>
          <p:nvPr/>
        </p:nvGrpSpPr>
        <p:grpSpPr bwMode="auto">
          <a:xfrm>
            <a:off x="3348038" y="5327650"/>
            <a:ext cx="104775" cy="192088"/>
            <a:chOff x="1035" y="3288"/>
            <a:chExt cx="149" cy="127"/>
          </a:xfrm>
        </p:grpSpPr>
        <p:sp>
          <p:nvSpPr>
            <p:cNvPr id="28681" name="Line 34"/>
            <p:cNvSpPr>
              <a:spLocks noChangeShapeType="1"/>
            </p:cNvSpPr>
            <p:nvPr/>
          </p:nvSpPr>
          <p:spPr bwMode="auto">
            <a:xfrm flipH="1">
              <a:off x="1035" y="3288"/>
              <a:ext cx="66" cy="12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2" name="Line 35"/>
            <p:cNvSpPr>
              <a:spLocks noChangeShapeType="1"/>
            </p:cNvSpPr>
            <p:nvPr/>
          </p:nvSpPr>
          <p:spPr bwMode="auto">
            <a:xfrm>
              <a:off x="1099" y="3288"/>
              <a:ext cx="85" cy="12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055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285750"/>
            <a:ext cx="8191500" cy="469900"/>
          </a:xfrm>
        </p:spPr>
        <p:txBody>
          <a:bodyPr/>
          <a:lstStyle/>
          <a:p>
            <a:pPr eaLnBrk="1" hangingPunct="1"/>
            <a:r>
              <a:rPr lang="en-US" altLang="zh-CN" sz="2400" b="0" smtClean="0">
                <a:solidFill>
                  <a:schemeClr val="tx1"/>
                </a:solidFill>
                <a:latin typeface="宋体" pitchFamily="2" charset="-122"/>
              </a:rPr>
              <a:t> </a:t>
            </a:r>
            <a:endParaRPr lang="en-US" altLang="zh-CN" sz="2400" b="0" smtClean="0">
              <a:solidFill>
                <a:srgbClr val="C6FEEE"/>
              </a:solidFill>
              <a:latin typeface="宋体" pitchFamily="2" charset="-122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19125" y="1763713"/>
            <a:ext cx="674052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/>
            <a:r>
              <a:rPr lang="zh-CN" altLang="en-US" sz="2800" b="1">
                <a:latin typeface="宋体" pitchFamily="2" charset="-122"/>
                <a:ea typeface="宋体" pitchFamily="2" charset="-122"/>
              </a:rPr>
              <a:t>扩充先序序列：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A B </a:t>
            </a:r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空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D </a:t>
            </a:r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空 空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C </a:t>
            </a:r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空 空</a:t>
            </a:r>
            <a:endParaRPr lang="zh-CN" altLang="en-US" sz="28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701" name="AutoShape 6"/>
          <p:cNvSpPr>
            <a:spLocks noChangeArrowheads="1"/>
          </p:cNvSpPr>
          <p:nvPr/>
        </p:nvSpPr>
        <p:spPr bwMode="auto">
          <a:xfrm>
            <a:off x="5207000" y="2235200"/>
            <a:ext cx="215900" cy="338138"/>
          </a:xfrm>
          <a:prstGeom prst="upArrow">
            <a:avLst>
              <a:gd name="adj1" fmla="val 50000"/>
              <a:gd name="adj2" fmla="val 39154"/>
            </a:avLst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702" name="Group 7"/>
          <p:cNvGrpSpPr>
            <a:grpSpLocks/>
          </p:cNvGrpSpPr>
          <p:nvPr/>
        </p:nvGrpSpPr>
        <p:grpSpPr bwMode="auto">
          <a:xfrm>
            <a:off x="2479675" y="3025775"/>
            <a:ext cx="1914525" cy="2557463"/>
            <a:chOff x="1562" y="1418"/>
            <a:chExt cx="1206" cy="1611"/>
          </a:xfrm>
        </p:grpSpPr>
        <p:grpSp>
          <p:nvGrpSpPr>
            <p:cNvPr id="29707" name="Group 8"/>
            <p:cNvGrpSpPr>
              <a:grpSpLocks/>
            </p:cNvGrpSpPr>
            <p:nvPr/>
          </p:nvGrpSpPr>
          <p:grpSpPr bwMode="auto">
            <a:xfrm>
              <a:off x="1562" y="1418"/>
              <a:ext cx="1206" cy="1611"/>
              <a:chOff x="1562" y="1418"/>
              <a:chExt cx="1206" cy="1611"/>
            </a:xfrm>
          </p:grpSpPr>
          <p:grpSp>
            <p:nvGrpSpPr>
              <p:cNvPr id="29711" name="Group 9"/>
              <p:cNvGrpSpPr>
                <a:grpSpLocks/>
              </p:cNvGrpSpPr>
              <p:nvPr/>
            </p:nvGrpSpPr>
            <p:grpSpPr bwMode="auto">
              <a:xfrm>
                <a:off x="1562" y="1418"/>
                <a:ext cx="1206" cy="1149"/>
                <a:chOff x="1562" y="1418"/>
                <a:chExt cx="1206" cy="1149"/>
              </a:xfrm>
            </p:grpSpPr>
            <p:grpSp>
              <p:nvGrpSpPr>
                <p:cNvPr id="29718" name="Group 10"/>
                <p:cNvGrpSpPr>
                  <a:grpSpLocks/>
                </p:cNvGrpSpPr>
                <p:nvPr/>
              </p:nvGrpSpPr>
              <p:grpSpPr bwMode="auto">
                <a:xfrm>
                  <a:off x="1562" y="1418"/>
                  <a:ext cx="1206" cy="1149"/>
                  <a:chOff x="1562" y="1418"/>
                  <a:chExt cx="1206" cy="1149"/>
                </a:xfrm>
              </p:grpSpPr>
              <p:grpSp>
                <p:nvGrpSpPr>
                  <p:cNvPr id="29722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1562" y="1418"/>
                    <a:ext cx="1206" cy="755"/>
                    <a:chOff x="1562" y="1418"/>
                    <a:chExt cx="1206" cy="755"/>
                  </a:xfrm>
                </p:grpSpPr>
                <p:grpSp>
                  <p:nvGrpSpPr>
                    <p:cNvPr id="29729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26" y="1961"/>
                      <a:ext cx="342" cy="212"/>
                      <a:chOff x="1450" y="2320"/>
                      <a:chExt cx="342" cy="212"/>
                    </a:xfrm>
                  </p:grpSpPr>
                  <p:sp>
                    <p:nvSpPr>
                      <p:cNvPr id="29733" name="Rectangle 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25" y="2320"/>
                        <a:ext cx="192" cy="2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:r>
                          <a:rPr lang="en-US" altLang="zh-CN" b="1">
                            <a:latin typeface="Times New Roman" pitchFamily="18" charset="0"/>
                            <a:ea typeface="仿宋_GB2312" pitchFamily="49" charset="-122"/>
                          </a:rPr>
                          <a:t>A</a:t>
                        </a:r>
                      </a:p>
                    </p:txBody>
                  </p:sp>
                  <p:sp>
                    <p:nvSpPr>
                      <p:cNvPr id="29734" name="Rectangle 1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717" y="2320"/>
                        <a:ext cx="75" cy="21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9735" name="Rectangle 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50" y="2320"/>
                        <a:ext cx="75" cy="21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29730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62" y="1418"/>
                      <a:ext cx="848" cy="524"/>
                      <a:chOff x="1562" y="1418"/>
                      <a:chExt cx="848" cy="524"/>
                    </a:xfrm>
                  </p:grpSpPr>
                  <p:sp>
                    <p:nvSpPr>
                      <p:cNvPr id="29731" name="Rectangle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62" y="1418"/>
                        <a:ext cx="480" cy="2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algn="just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itchFamily="2" charset="2"/>
                          <a:buNone/>
                        </a:pPr>
                        <a:r>
                          <a:rPr lang="en-US" altLang="zh-CN" b="1">
                            <a:latin typeface="Times New Roman" pitchFamily="18" charset="0"/>
                            <a:ea typeface="宋体" pitchFamily="2" charset="-122"/>
                          </a:rPr>
                          <a:t>root</a:t>
                        </a:r>
                        <a:endParaRPr lang="en-US" altLang="zh-CN" b="1">
                          <a:solidFill>
                            <a:srgbClr val="7827FB"/>
                          </a:solidFill>
                          <a:latin typeface="宋体" pitchFamily="2" charset="-122"/>
                          <a:ea typeface="宋体" pitchFamily="2" charset="-122"/>
                        </a:endParaRPr>
                      </a:p>
                    </p:txBody>
                  </p:sp>
                  <p:sp>
                    <p:nvSpPr>
                      <p:cNvPr id="29732" name="Freeform 1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930" y="1654"/>
                        <a:ext cx="480" cy="288"/>
                      </a:xfrm>
                      <a:custGeom>
                        <a:avLst/>
                        <a:gdLst>
                          <a:gd name="T0" fmla="*/ 0 w 624"/>
                          <a:gd name="T1" fmla="*/ 0 h 288"/>
                          <a:gd name="T2" fmla="*/ 31 w 624"/>
                          <a:gd name="T3" fmla="*/ 240 h 288"/>
                          <a:gd name="T4" fmla="*/ 62 w 624"/>
                          <a:gd name="T5" fmla="*/ 240 h 288"/>
                          <a:gd name="T6" fmla="*/ 99 w 624"/>
                          <a:gd name="T7" fmla="*/ 288 h 288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624"/>
                          <a:gd name="T13" fmla="*/ 0 h 288"/>
                          <a:gd name="T14" fmla="*/ 624 w 624"/>
                          <a:gd name="T15" fmla="*/ 288 h 288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624" h="288">
                            <a:moveTo>
                              <a:pt x="0" y="0"/>
                            </a:moveTo>
                            <a:cubicBezTo>
                              <a:pt x="64" y="100"/>
                              <a:pt x="128" y="200"/>
                              <a:pt x="192" y="240"/>
                            </a:cubicBezTo>
                            <a:cubicBezTo>
                              <a:pt x="256" y="280"/>
                              <a:pt x="312" y="232"/>
                              <a:pt x="384" y="240"/>
                            </a:cubicBezTo>
                            <a:cubicBezTo>
                              <a:pt x="456" y="248"/>
                              <a:pt x="584" y="280"/>
                              <a:pt x="624" y="288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29723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1663" y="2087"/>
                    <a:ext cx="803" cy="480"/>
                    <a:chOff x="1663" y="2087"/>
                    <a:chExt cx="803" cy="480"/>
                  </a:xfrm>
                </p:grpSpPr>
                <p:grpSp>
                  <p:nvGrpSpPr>
                    <p:cNvPr id="29724" name="Group 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63" y="2355"/>
                      <a:ext cx="342" cy="212"/>
                      <a:chOff x="1450" y="2320"/>
                      <a:chExt cx="342" cy="212"/>
                    </a:xfrm>
                  </p:grpSpPr>
                  <p:sp>
                    <p:nvSpPr>
                      <p:cNvPr id="29726" name="Rectangle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25" y="2320"/>
                        <a:ext cx="192" cy="2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:r>
                          <a:rPr lang="en-US" altLang="zh-CN" b="1">
                            <a:latin typeface="Times New Roman" pitchFamily="18" charset="0"/>
                            <a:ea typeface="仿宋_GB2312" pitchFamily="49" charset="-122"/>
                          </a:rPr>
                          <a:t>B</a:t>
                        </a:r>
                      </a:p>
                    </p:txBody>
                  </p:sp>
                  <p:sp>
                    <p:nvSpPr>
                      <p:cNvPr id="29727" name="Rectangle 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717" y="2320"/>
                        <a:ext cx="75" cy="21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9728" name="Rectangle 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50" y="2320"/>
                        <a:ext cx="75" cy="21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29725" name="Line 2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30" y="2087"/>
                      <a:ext cx="536" cy="25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29719" name="Group 25"/>
                <p:cNvGrpSpPr>
                  <a:grpSpLocks/>
                </p:cNvGrpSpPr>
                <p:nvPr/>
              </p:nvGrpSpPr>
              <p:grpSpPr bwMode="auto">
                <a:xfrm>
                  <a:off x="1664" y="2408"/>
                  <a:ext cx="66" cy="121"/>
                  <a:chOff x="1035" y="3288"/>
                  <a:chExt cx="149" cy="127"/>
                </a:xfrm>
              </p:grpSpPr>
              <p:sp>
                <p:nvSpPr>
                  <p:cNvPr id="29720" name="Line 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35" y="3288"/>
                    <a:ext cx="66" cy="127"/>
                  </a:xfrm>
                  <a:prstGeom prst="line">
                    <a:avLst/>
                  </a:prstGeom>
                  <a:noFill/>
                  <a:ln w="19050">
                    <a:solidFill>
                      <a:schemeClr val="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21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1099" y="3288"/>
                    <a:ext cx="85" cy="121"/>
                  </a:xfrm>
                  <a:prstGeom prst="line">
                    <a:avLst/>
                  </a:prstGeom>
                  <a:noFill/>
                  <a:ln w="19050">
                    <a:solidFill>
                      <a:schemeClr val="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9712" name="Group 28"/>
              <p:cNvGrpSpPr>
                <a:grpSpLocks/>
              </p:cNvGrpSpPr>
              <p:nvPr/>
            </p:nvGrpSpPr>
            <p:grpSpPr bwMode="auto">
              <a:xfrm>
                <a:off x="1967" y="2488"/>
                <a:ext cx="475" cy="541"/>
                <a:chOff x="1967" y="2488"/>
                <a:chExt cx="475" cy="541"/>
              </a:xfrm>
            </p:grpSpPr>
            <p:grpSp>
              <p:nvGrpSpPr>
                <p:cNvPr id="29713" name="Group 29"/>
                <p:cNvGrpSpPr>
                  <a:grpSpLocks/>
                </p:cNvGrpSpPr>
                <p:nvPr/>
              </p:nvGrpSpPr>
              <p:grpSpPr bwMode="auto">
                <a:xfrm>
                  <a:off x="2100" y="2817"/>
                  <a:ext cx="342" cy="212"/>
                  <a:chOff x="1450" y="2320"/>
                  <a:chExt cx="342" cy="212"/>
                </a:xfrm>
              </p:grpSpPr>
              <p:sp>
                <p:nvSpPr>
                  <p:cNvPr id="29715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1525" y="2320"/>
                    <a:ext cx="192" cy="21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b="1">
                        <a:latin typeface="Times New Roman" pitchFamily="18" charset="0"/>
                        <a:ea typeface="仿宋_GB2312" pitchFamily="49" charset="-122"/>
                      </a:rPr>
                      <a:t>D</a:t>
                    </a:r>
                  </a:p>
                </p:txBody>
              </p:sp>
              <p:sp>
                <p:nvSpPr>
                  <p:cNvPr id="29716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1717" y="2320"/>
                    <a:ext cx="75" cy="21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17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1450" y="2320"/>
                    <a:ext cx="75" cy="21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9714" name="Line 33"/>
                <p:cNvSpPr>
                  <a:spLocks noChangeShapeType="1"/>
                </p:cNvSpPr>
                <p:nvPr/>
              </p:nvSpPr>
              <p:spPr bwMode="auto">
                <a:xfrm>
                  <a:off x="1967" y="2488"/>
                  <a:ext cx="232" cy="3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9708" name="Group 34"/>
            <p:cNvGrpSpPr>
              <a:grpSpLocks/>
            </p:cNvGrpSpPr>
            <p:nvPr/>
          </p:nvGrpSpPr>
          <p:grpSpPr bwMode="auto">
            <a:xfrm>
              <a:off x="2109" y="2868"/>
              <a:ext cx="66" cy="121"/>
              <a:chOff x="1035" y="3288"/>
              <a:chExt cx="149" cy="127"/>
            </a:xfrm>
          </p:grpSpPr>
          <p:sp>
            <p:nvSpPr>
              <p:cNvPr id="29709" name="Line 35"/>
              <p:cNvSpPr>
                <a:spLocks noChangeShapeType="1"/>
              </p:cNvSpPr>
              <p:nvPr/>
            </p:nvSpPr>
            <p:spPr bwMode="auto">
              <a:xfrm flipH="1">
                <a:off x="1035" y="3288"/>
                <a:ext cx="66" cy="127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10" name="Line 36"/>
              <p:cNvSpPr>
                <a:spLocks noChangeShapeType="1"/>
              </p:cNvSpPr>
              <p:nvPr/>
            </p:nvSpPr>
            <p:spPr bwMode="auto">
              <a:xfrm>
                <a:off x="1099" y="3288"/>
                <a:ext cx="85" cy="121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Group 37"/>
          <p:cNvGrpSpPr>
            <a:grpSpLocks/>
          </p:cNvGrpSpPr>
          <p:nvPr/>
        </p:nvGrpSpPr>
        <p:grpSpPr bwMode="auto">
          <a:xfrm>
            <a:off x="3767138" y="5327650"/>
            <a:ext cx="104775" cy="192088"/>
            <a:chOff x="1035" y="3288"/>
            <a:chExt cx="149" cy="127"/>
          </a:xfrm>
        </p:grpSpPr>
        <p:sp>
          <p:nvSpPr>
            <p:cNvPr id="29705" name="Line 38"/>
            <p:cNvSpPr>
              <a:spLocks noChangeShapeType="1"/>
            </p:cNvSpPr>
            <p:nvPr/>
          </p:nvSpPr>
          <p:spPr bwMode="auto">
            <a:xfrm flipH="1">
              <a:off x="1035" y="3288"/>
              <a:ext cx="66" cy="12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06" name="Line 39"/>
            <p:cNvSpPr>
              <a:spLocks noChangeShapeType="1"/>
            </p:cNvSpPr>
            <p:nvPr/>
          </p:nvSpPr>
          <p:spPr bwMode="auto">
            <a:xfrm>
              <a:off x="1099" y="3288"/>
              <a:ext cx="85" cy="12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64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285750"/>
            <a:ext cx="8191500" cy="469900"/>
          </a:xfrm>
        </p:spPr>
        <p:txBody>
          <a:bodyPr/>
          <a:lstStyle/>
          <a:p>
            <a:pPr eaLnBrk="1" hangingPunct="1"/>
            <a:r>
              <a:rPr lang="en-US" altLang="zh-CN" sz="2400" b="0" smtClean="0">
                <a:solidFill>
                  <a:schemeClr val="tx1"/>
                </a:solidFill>
                <a:latin typeface="宋体" pitchFamily="2" charset="-122"/>
              </a:rPr>
              <a:t> </a:t>
            </a:r>
            <a:endParaRPr lang="en-US" altLang="zh-CN" sz="2400" b="0" smtClean="0">
              <a:solidFill>
                <a:srgbClr val="C6FEEE"/>
              </a:solidFill>
              <a:latin typeface="宋体" pitchFamily="2" charset="-122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619125" y="1763713"/>
            <a:ext cx="674052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/>
            <a:r>
              <a:rPr lang="zh-CN" altLang="en-US" sz="2800" b="1">
                <a:latin typeface="宋体" pitchFamily="2" charset="-122"/>
                <a:ea typeface="宋体" pitchFamily="2" charset="-122"/>
              </a:rPr>
              <a:t>扩充先序序列：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A B </a:t>
            </a:r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空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D </a:t>
            </a:r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空 空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C </a:t>
            </a:r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空 空</a:t>
            </a:r>
            <a:endParaRPr lang="zh-CN" altLang="en-US" sz="28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725" name="AutoShape 6"/>
          <p:cNvSpPr>
            <a:spLocks noChangeArrowheads="1"/>
          </p:cNvSpPr>
          <p:nvPr/>
        </p:nvSpPr>
        <p:spPr bwMode="auto">
          <a:xfrm>
            <a:off x="5613400" y="2235200"/>
            <a:ext cx="215900" cy="338138"/>
          </a:xfrm>
          <a:prstGeom prst="upArrow">
            <a:avLst>
              <a:gd name="adj1" fmla="val 50000"/>
              <a:gd name="adj2" fmla="val 39154"/>
            </a:avLst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726" name="Group 7"/>
          <p:cNvGrpSpPr>
            <a:grpSpLocks/>
          </p:cNvGrpSpPr>
          <p:nvPr/>
        </p:nvGrpSpPr>
        <p:grpSpPr bwMode="auto">
          <a:xfrm>
            <a:off x="2479675" y="3025775"/>
            <a:ext cx="1914525" cy="2557463"/>
            <a:chOff x="1562" y="1418"/>
            <a:chExt cx="1206" cy="1611"/>
          </a:xfrm>
        </p:grpSpPr>
        <p:grpSp>
          <p:nvGrpSpPr>
            <p:cNvPr id="30734" name="Group 8"/>
            <p:cNvGrpSpPr>
              <a:grpSpLocks/>
            </p:cNvGrpSpPr>
            <p:nvPr/>
          </p:nvGrpSpPr>
          <p:grpSpPr bwMode="auto">
            <a:xfrm>
              <a:off x="1562" y="1418"/>
              <a:ext cx="1206" cy="1611"/>
              <a:chOff x="1562" y="1418"/>
              <a:chExt cx="1206" cy="1611"/>
            </a:xfrm>
          </p:grpSpPr>
          <p:grpSp>
            <p:nvGrpSpPr>
              <p:cNvPr id="30738" name="Group 9"/>
              <p:cNvGrpSpPr>
                <a:grpSpLocks/>
              </p:cNvGrpSpPr>
              <p:nvPr/>
            </p:nvGrpSpPr>
            <p:grpSpPr bwMode="auto">
              <a:xfrm>
                <a:off x="1562" y="1418"/>
                <a:ext cx="1206" cy="1611"/>
                <a:chOff x="1562" y="1418"/>
                <a:chExt cx="1206" cy="1611"/>
              </a:xfrm>
            </p:grpSpPr>
            <p:grpSp>
              <p:nvGrpSpPr>
                <p:cNvPr id="30742" name="Group 10"/>
                <p:cNvGrpSpPr>
                  <a:grpSpLocks/>
                </p:cNvGrpSpPr>
                <p:nvPr/>
              </p:nvGrpSpPr>
              <p:grpSpPr bwMode="auto">
                <a:xfrm>
                  <a:off x="1562" y="1418"/>
                  <a:ext cx="1206" cy="1149"/>
                  <a:chOff x="1562" y="1418"/>
                  <a:chExt cx="1206" cy="1149"/>
                </a:xfrm>
              </p:grpSpPr>
              <p:grpSp>
                <p:nvGrpSpPr>
                  <p:cNvPr id="30749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1562" y="1418"/>
                    <a:ext cx="1206" cy="1149"/>
                    <a:chOff x="1562" y="1418"/>
                    <a:chExt cx="1206" cy="1149"/>
                  </a:xfrm>
                </p:grpSpPr>
                <p:grpSp>
                  <p:nvGrpSpPr>
                    <p:cNvPr id="30753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62" y="1418"/>
                      <a:ext cx="1206" cy="755"/>
                      <a:chOff x="1562" y="1418"/>
                      <a:chExt cx="1206" cy="755"/>
                    </a:xfrm>
                  </p:grpSpPr>
                  <p:grpSp>
                    <p:nvGrpSpPr>
                      <p:cNvPr id="30760" name="Group 1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26" y="1961"/>
                        <a:ext cx="342" cy="212"/>
                        <a:chOff x="1450" y="2320"/>
                        <a:chExt cx="342" cy="212"/>
                      </a:xfrm>
                    </p:grpSpPr>
                    <p:sp>
                      <p:nvSpPr>
                        <p:cNvPr id="30764" name="Rectangle 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25" y="2320"/>
                          <a:ext cx="192" cy="212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pPr algn="ctr"/>
                          <a:r>
                            <a:rPr lang="en-US" altLang="zh-CN" b="1">
                              <a:latin typeface="Times New Roman" pitchFamily="18" charset="0"/>
                              <a:ea typeface="仿宋_GB2312" pitchFamily="49" charset="-122"/>
                            </a:rPr>
                            <a:t>A</a:t>
                          </a:r>
                        </a:p>
                      </p:txBody>
                    </p:sp>
                    <p:sp>
                      <p:nvSpPr>
                        <p:cNvPr id="30765" name="Rectangle 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717" y="2320"/>
                          <a:ext cx="75" cy="212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766" name="Rectangle 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50" y="2320"/>
                          <a:ext cx="75" cy="212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30761" name="Group 1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562" y="1418"/>
                        <a:ext cx="848" cy="524"/>
                        <a:chOff x="1562" y="1418"/>
                        <a:chExt cx="848" cy="524"/>
                      </a:xfrm>
                    </p:grpSpPr>
                    <p:sp>
                      <p:nvSpPr>
                        <p:cNvPr id="30762" name="Rectangle 1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62" y="1418"/>
                          <a:ext cx="480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pPr algn="just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</a:pPr>
                          <a:r>
                            <a:rPr lang="en-US" altLang="zh-CN" b="1">
                              <a:latin typeface="Times New Roman" pitchFamily="18" charset="0"/>
                              <a:ea typeface="宋体" pitchFamily="2" charset="-122"/>
                            </a:rPr>
                            <a:t>root</a:t>
                          </a:r>
                          <a:endParaRPr lang="en-US" altLang="zh-CN" b="1">
                            <a:solidFill>
                              <a:srgbClr val="7827FB"/>
                            </a:solidFill>
                            <a:latin typeface="宋体" pitchFamily="2" charset="-122"/>
                            <a:ea typeface="宋体" pitchFamily="2" charset="-122"/>
                          </a:endParaRPr>
                        </a:p>
                      </p:txBody>
                    </p:sp>
                    <p:sp>
                      <p:nvSpPr>
                        <p:cNvPr id="30763" name="Freeform 1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930" y="1654"/>
                          <a:ext cx="480" cy="288"/>
                        </a:xfrm>
                        <a:custGeom>
                          <a:avLst/>
                          <a:gdLst>
                            <a:gd name="T0" fmla="*/ 0 w 624"/>
                            <a:gd name="T1" fmla="*/ 0 h 288"/>
                            <a:gd name="T2" fmla="*/ 31 w 624"/>
                            <a:gd name="T3" fmla="*/ 240 h 288"/>
                            <a:gd name="T4" fmla="*/ 62 w 624"/>
                            <a:gd name="T5" fmla="*/ 240 h 288"/>
                            <a:gd name="T6" fmla="*/ 99 w 624"/>
                            <a:gd name="T7" fmla="*/ 288 h 288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624"/>
                            <a:gd name="T13" fmla="*/ 0 h 288"/>
                            <a:gd name="T14" fmla="*/ 624 w 624"/>
                            <a:gd name="T15" fmla="*/ 288 h 288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624" h="288">
                              <a:moveTo>
                                <a:pt x="0" y="0"/>
                              </a:moveTo>
                              <a:cubicBezTo>
                                <a:pt x="64" y="100"/>
                                <a:pt x="128" y="200"/>
                                <a:pt x="192" y="240"/>
                              </a:cubicBezTo>
                              <a:cubicBezTo>
                                <a:pt x="256" y="280"/>
                                <a:pt x="312" y="232"/>
                                <a:pt x="384" y="240"/>
                              </a:cubicBezTo>
                              <a:cubicBezTo>
                                <a:pt x="456" y="248"/>
                                <a:pt x="584" y="280"/>
                                <a:pt x="624" y="288"/>
                              </a:cubicBezTo>
                            </a:path>
                          </a:pathLst>
                        </a:cu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 type="triangle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30754" name="Group 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63" y="2087"/>
                      <a:ext cx="803" cy="480"/>
                      <a:chOff x="1663" y="2087"/>
                      <a:chExt cx="803" cy="480"/>
                    </a:xfrm>
                  </p:grpSpPr>
                  <p:grpSp>
                    <p:nvGrpSpPr>
                      <p:cNvPr id="30755" name="Group 2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663" y="2355"/>
                        <a:ext cx="342" cy="212"/>
                        <a:chOff x="1450" y="2320"/>
                        <a:chExt cx="342" cy="212"/>
                      </a:xfrm>
                    </p:grpSpPr>
                    <p:sp>
                      <p:nvSpPr>
                        <p:cNvPr id="30757" name="Rectangle 2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25" y="2320"/>
                          <a:ext cx="192" cy="212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pPr algn="ctr"/>
                          <a:r>
                            <a:rPr lang="en-US" altLang="zh-CN" b="1">
                              <a:latin typeface="Times New Roman" pitchFamily="18" charset="0"/>
                              <a:ea typeface="仿宋_GB2312" pitchFamily="49" charset="-122"/>
                            </a:rPr>
                            <a:t>B</a:t>
                          </a:r>
                        </a:p>
                      </p:txBody>
                    </p:sp>
                    <p:sp>
                      <p:nvSpPr>
                        <p:cNvPr id="30758" name="Rectangle 2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717" y="2320"/>
                          <a:ext cx="75" cy="212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0759" name="Rectangle 2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50" y="2320"/>
                          <a:ext cx="75" cy="212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30756" name="Line 2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930" y="2087"/>
                        <a:ext cx="536" cy="25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30750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1664" y="2408"/>
                    <a:ext cx="66" cy="121"/>
                    <a:chOff x="1035" y="3288"/>
                    <a:chExt cx="149" cy="127"/>
                  </a:xfrm>
                </p:grpSpPr>
                <p:sp>
                  <p:nvSpPr>
                    <p:cNvPr id="30751" name="Line 2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035" y="3288"/>
                      <a:ext cx="66" cy="12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hlink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0752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99" y="3288"/>
                      <a:ext cx="85" cy="12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hlink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0743" name="Group 29"/>
                <p:cNvGrpSpPr>
                  <a:grpSpLocks/>
                </p:cNvGrpSpPr>
                <p:nvPr/>
              </p:nvGrpSpPr>
              <p:grpSpPr bwMode="auto">
                <a:xfrm>
                  <a:off x="1967" y="2488"/>
                  <a:ext cx="475" cy="541"/>
                  <a:chOff x="1967" y="2488"/>
                  <a:chExt cx="475" cy="541"/>
                </a:xfrm>
              </p:grpSpPr>
              <p:grpSp>
                <p:nvGrpSpPr>
                  <p:cNvPr id="30744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2100" y="2817"/>
                    <a:ext cx="342" cy="212"/>
                    <a:chOff x="1450" y="2320"/>
                    <a:chExt cx="342" cy="212"/>
                  </a:xfrm>
                </p:grpSpPr>
                <p:sp>
                  <p:nvSpPr>
                    <p:cNvPr id="30746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25" y="2320"/>
                      <a:ext cx="192" cy="21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b="1">
                          <a:latin typeface="Times New Roman" pitchFamily="18" charset="0"/>
                          <a:ea typeface="仿宋_GB2312" pitchFamily="49" charset="-122"/>
                        </a:rPr>
                        <a:t>D</a:t>
                      </a:r>
                    </a:p>
                  </p:txBody>
                </p:sp>
                <p:sp>
                  <p:nvSpPr>
                    <p:cNvPr id="30747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7" y="2320"/>
                      <a:ext cx="75" cy="21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0748" name="Rectangl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50" y="2320"/>
                      <a:ext cx="75" cy="21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0745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967" y="2488"/>
                    <a:ext cx="232" cy="32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0739" name="Group 35"/>
              <p:cNvGrpSpPr>
                <a:grpSpLocks/>
              </p:cNvGrpSpPr>
              <p:nvPr/>
            </p:nvGrpSpPr>
            <p:grpSpPr bwMode="auto">
              <a:xfrm>
                <a:off x="2109" y="2868"/>
                <a:ext cx="66" cy="121"/>
                <a:chOff x="1035" y="3288"/>
                <a:chExt cx="149" cy="127"/>
              </a:xfrm>
            </p:grpSpPr>
            <p:sp>
              <p:nvSpPr>
                <p:cNvPr id="30740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1035" y="3288"/>
                  <a:ext cx="66" cy="127"/>
                </a:xfrm>
                <a:prstGeom prst="line">
                  <a:avLst/>
                </a:prstGeom>
                <a:noFill/>
                <a:ln w="19050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0741" name="Line 37"/>
                <p:cNvSpPr>
                  <a:spLocks noChangeShapeType="1"/>
                </p:cNvSpPr>
                <p:nvPr/>
              </p:nvSpPr>
              <p:spPr bwMode="auto">
                <a:xfrm>
                  <a:off x="1099" y="3288"/>
                  <a:ext cx="85" cy="121"/>
                </a:xfrm>
                <a:prstGeom prst="line">
                  <a:avLst/>
                </a:prstGeom>
                <a:noFill/>
                <a:ln w="19050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0735" name="Group 38"/>
            <p:cNvGrpSpPr>
              <a:grpSpLocks/>
            </p:cNvGrpSpPr>
            <p:nvPr/>
          </p:nvGrpSpPr>
          <p:grpSpPr bwMode="auto">
            <a:xfrm>
              <a:off x="2373" y="2868"/>
              <a:ext cx="66" cy="121"/>
              <a:chOff x="1035" y="3288"/>
              <a:chExt cx="149" cy="127"/>
            </a:xfrm>
          </p:grpSpPr>
          <p:sp>
            <p:nvSpPr>
              <p:cNvPr id="30736" name="Line 39"/>
              <p:cNvSpPr>
                <a:spLocks noChangeShapeType="1"/>
              </p:cNvSpPr>
              <p:nvPr/>
            </p:nvSpPr>
            <p:spPr bwMode="auto">
              <a:xfrm flipH="1">
                <a:off x="1035" y="3288"/>
                <a:ext cx="66" cy="127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37" name="Line 40"/>
              <p:cNvSpPr>
                <a:spLocks noChangeShapeType="1"/>
              </p:cNvSpPr>
              <p:nvPr/>
            </p:nvSpPr>
            <p:spPr bwMode="auto">
              <a:xfrm>
                <a:off x="1099" y="3288"/>
                <a:ext cx="85" cy="121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Group 41"/>
          <p:cNvGrpSpPr>
            <a:grpSpLocks/>
          </p:cNvGrpSpPr>
          <p:nvPr/>
        </p:nvGrpSpPr>
        <p:grpSpPr bwMode="auto">
          <a:xfrm>
            <a:off x="4343400" y="4106863"/>
            <a:ext cx="1117600" cy="787400"/>
            <a:chOff x="4237" y="1996"/>
            <a:chExt cx="704" cy="496"/>
          </a:xfrm>
        </p:grpSpPr>
        <p:grpSp>
          <p:nvGrpSpPr>
            <p:cNvPr id="30729" name="Group 42"/>
            <p:cNvGrpSpPr>
              <a:grpSpLocks/>
            </p:cNvGrpSpPr>
            <p:nvPr/>
          </p:nvGrpSpPr>
          <p:grpSpPr bwMode="auto">
            <a:xfrm>
              <a:off x="4599" y="2280"/>
              <a:ext cx="342" cy="212"/>
              <a:chOff x="1450" y="2320"/>
              <a:chExt cx="342" cy="212"/>
            </a:xfrm>
          </p:grpSpPr>
          <p:sp>
            <p:nvSpPr>
              <p:cNvPr id="30731" name="Rectangle 43"/>
              <p:cNvSpPr>
                <a:spLocks noChangeArrowheads="1"/>
              </p:cNvSpPr>
              <p:nvPr/>
            </p:nvSpPr>
            <p:spPr bwMode="auto">
              <a:xfrm>
                <a:off x="1525" y="2320"/>
                <a:ext cx="192" cy="2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latin typeface="Times New Roman" pitchFamily="18" charset="0"/>
                    <a:ea typeface="仿宋_GB2312" pitchFamily="49" charset="-122"/>
                  </a:rPr>
                  <a:t>C</a:t>
                </a:r>
              </a:p>
            </p:txBody>
          </p:sp>
          <p:sp>
            <p:nvSpPr>
              <p:cNvPr id="30732" name="Rectangle 44"/>
              <p:cNvSpPr>
                <a:spLocks noChangeArrowheads="1"/>
              </p:cNvSpPr>
              <p:nvPr/>
            </p:nvSpPr>
            <p:spPr bwMode="auto">
              <a:xfrm>
                <a:off x="1717" y="2320"/>
                <a:ext cx="75" cy="21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33" name="Rectangle 45"/>
              <p:cNvSpPr>
                <a:spLocks noChangeArrowheads="1"/>
              </p:cNvSpPr>
              <p:nvPr/>
            </p:nvSpPr>
            <p:spPr bwMode="auto">
              <a:xfrm>
                <a:off x="1450" y="2320"/>
                <a:ext cx="75" cy="21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0730" name="Line 46"/>
            <p:cNvSpPr>
              <a:spLocks noChangeShapeType="1"/>
            </p:cNvSpPr>
            <p:nvPr/>
          </p:nvSpPr>
          <p:spPr bwMode="auto">
            <a:xfrm>
              <a:off x="4237" y="1996"/>
              <a:ext cx="395" cy="2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14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285750"/>
            <a:ext cx="8191500" cy="469900"/>
          </a:xfrm>
        </p:spPr>
        <p:txBody>
          <a:bodyPr/>
          <a:lstStyle/>
          <a:p>
            <a:pPr eaLnBrk="1" hangingPunct="1"/>
            <a:r>
              <a:rPr lang="en-US" altLang="zh-CN" sz="2400" b="0" smtClean="0">
                <a:solidFill>
                  <a:schemeClr val="tx1"/>
                </a:solidFill>
                <a:latin typeface="宋体" pitchFamily="2" charset="-122"/>
              </a:rPr>
              <a:t> </a:t>
            </a:r>
            <a:endParaRPr lang="en-US" altLang="zh-CN" sz="2400" b="0" smtClean="0">
              <a:solidFill>
                <a:srgbClr val="C6FEEE"/>
              </a:solidFill>
              <a:latin typeface="宋体" pitchFamily="2" charset="-122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619125" y="1763713"/>
            <a:ext cx="674052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/>
            <a:r>
              <a:rPr lang="zh-CN" altLang="en-US" sz="2800" b="1">
                <a:latin typeface="宋体" pitchFamily="2" charset="-122"/>
                <a:ea typeface="宋体" pitchFamily="2" charset="-122"/>
              </a:rPr>
              <a:t>扩充先序序列：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A B </a:t>
            </a:r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空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D </a:t>
            </a:r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空 空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C </a:t>
            </a:r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空 空</a:t>
            </a:r>
            <a:endParaRPr lang="zh-CN" altLang="en-US" sz="28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749" name="AutoShape 6"/>
          <p:cNvSpPr>
            <a:spLocks noChangeArrowheads="1"/>
          </p:cNvSpPr>
          <p:nvPr/>
        </p:nvSpPr>
        <p:spPr bwMode="auto">
          <a:xfrm>
            <a:off x="6007100" y="2235200"/>
            <a:ext cx="215900" cy="338138"/>
          </a:xfrm>
          <a:prstGeom prst="upArrow">
            <a:avLst>
              <a:gd name="adj1" fmla="val 50000"/>
              <a:gd name="adj2" fmla="val 39154"/>
            </a:avLst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750" name="Group 7"/>
          <p:cNvGrpSpPr>
            <a:grpSpLocks/>
          </p:cNvGrpSpPr>
          <p:nvPr/>
        </p:nvGrpSpPr>
        <p:grpSpPr bwMode="auto">
          <a:xfrm>
            <a:off x="2479675" y="3025775"/>
            <a:ext cx="2981325" cy="2557463"/>
            <a:chOff x="1562" y="1418"/>
            <a:chExt cx="1878" cy="1611"/>
          </a:xfrm>
        </p:grpSpPr>
        <p:grpSp>
          <p:nvGrpSpPr>
            <p:cNvPr id="31755" name="Group 8"/>
            <p:cNvGrpSpPr>
              <a:grpSpLocks/>
            </p:cNvGrpSpPr>
            <p:nvPr/>
          </p:nvGrpSpPr>
          <p:grpSpPr bwMode="auto">
            <a:xfrm>
              <a:off x="1562" y="1418"/>
              <a:ext cx="1206" cy="1611"/>
              <a:chOff x="1562" y="1418"/>
              <a:chExt cx="1206" cy="1611"/>
            </a:xfrm>
          </p:grpSpPr>
          <p:grpSp>
            <p:nvGrpSpPr>
              <p:cNvPr id="31762" name="Group 9"/>
              <p:cNvGrpSpPr>
                <a:grpSpLocks/>
              </p:cNvGrpSpPr>
              <p:nvPr/>
            </p:nvGrpSpPr>
            <p:grpSpPr bwMode="auto">
              <a:xfrm>
                <a:off x="1562" y="1418"/>
                <a:ext cx="1206" cy="1611"/>
                <a:chOff x="1562" y="1418"/>
                <a:chExt cx="1206" cy="1611"/>
              </a:xfrm>
            </p:grpSpPr>
            <p:grpSp>
              <p:nvGrpSpPr>
                <p:cNvPr id="31766" name="Group 10"/>
                <p:cNvGrpSpPr>
                  <a:grpSpLocks/>
                </p:cNvGrpSpPr>
                <p:nvPr/>
              </p:nvGrpSpPr>
              <p:grpSpPr bwMode="auto">
                <a:xfrm>
                  <a:off x="1562" y="1418"/>
                  <a:ext cx="1206" cy="1611"/>
                  <a:chOff x="1562" y="1418"/>
                  <a:chExt cx="1206" cy="1611"/>
                </a:xfrm>
              </p:grpSpPr>
              <p:grpSp>
                <p:nvGrpSpPr>
                  <p:cNvPr id="31770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1562" y="1418"/>
                    <a:ext cx="1206" cy="1149"/>
                    <a:chOff x="1562" y="1418"/>
                    <a:chExt cx="1206" cy="1149"/>
                  </a:xfrm>
                </p:grpSpPr>
                <p:grpSp>
                  <p:nvGrpSpPr>
                    <p:cNvPr id="31777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62" y="1418"/>
                      <a:ext cx="1206" cy="1149"/>
                      <a:chOff x="1562" y="1418"/>
                      <a:chExt cx="1206" cy="1149"/>
                    </a:xfrm>
                  </p:grpSpPr>
                  <p:grpSp>
                    <p:nvGrpSpPr>
                      <p:cNvPr id="31781" name="Group 1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562" y="1418"/>
                        <a:ext cx="1206" cy="755"/>
                        <a:chOff x="1562" y="1418"/>
                        <a:chExt cx="1206" cy="755"/>
                      </a:xfrm>
                    </p:grpSpPr>
                    <p:grpSp>
                      <p:nvGrpSpPr>
                        <p:cNvPr id="31788" name="Group 1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426" y="1961"/>
                          <a:ext cx="342" cy="212"/>
                          <a:chOff x="1450" y="2320"/>
                          <a:chExt cx="342" cy="212"/>
                        </a:xfrm>
                      </p:grpSpPr>
                      <p:sp>
                        <p:nvSpPr>
                          <p:cNvPr id="31792" name="Rectangle 1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525" y="2320"/>
                            <a:ext cx="192" cy="212"/>
                          </a:xfrm>
                          <a:prstGeom prst="rect">
                            <a:avLst/>
                          </a:prstGeom>
                          <a:solidFill>
                            <a:schemeClr val="accent1"/>
                          </a:solidFill>
                          <a:ln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pPr algn="ctr"/>
                            <a:r>
                              <a:rPr lang="en-US" altLang="zh-CN" b="1">
                                <a:latin typeface="Times New Roman" pitchFamily="18" charset="0"/>
                                <a:ea typeface="仿宋_GB2312" pitchFamily="49" charset="-122"/>
                              </a:rPr>
                              <a:t>A</a:t>
                            </a:r>
                          </a:p>
                        </p:txBody>
                      </p:sp>
                      <p:sp>
                        <p:nvSpPr>
                          <p:cNvPr id="31793" name="Rectangle 1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717" y="2320"/>
                            <a:ext cx="75" cy="21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31794" name="Rectangle 1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450" y="2320"/>
                            <a:ext cx="75" cy="21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31789" name="Group 1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562" y="1418"/>
                          <a:ext cx="848" cy="524"/>
                          <a:chOff x="1562" y="1418"/>
                          <a:chExt cx="848" cy="524"/>
                        </a:xfrm>
                      </p:grpSpPr>
                      <p:sp>
                        <p:nvSpPr>
                          <p:cNvPr id="31790" name="Rectangle 1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562" y="1418"/>
                            <a:ext cx="480" cy="2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 algn="just">
                              <a:spcBef>
                                <a:spcPct val="20000"/>
                              </a:spcBef>
                              <a:buClr>
                                <a:schemeClr val="folHlink"/>
                              </a:buClr>
                              <a:buSzPct val="60000"/>
                              <a:buFont typeface="Wingdings" pitchFamily="2" charset="2"/>
                              <a:buNone/>
                            </a:pPr>
                            <a:r>
                              <a:rPr lang="en-US" altLang="zh-CN" b="1">
                                <a:latin typeface="Times New Roman" pitchFamily="18" charset="0"/>
                                <a:ea typeface="宋体" pitchFamily="2" charset="-122"/>
                              </a:rPr>
                              <a:t>root</a:t>
                            </a:r>
                            <a:endParaRPr lang="en-US" altLang="zh-CN" b="1">
                              <a:solidFill>
                                <a:srgbClr val="7827FB"/>
                              </a:solidFill>
                              <a:latin typeface="宋体" pitchFamily="2" charset="-122"/>
                              <a:ea typeface="宋体" pitchFamily="2" charset="-122"/>
                            </a:endParaRPr>
                          </a:p>
                        </p:txBody>
                      </p:sp>
                      <p:sp>
                        <p:nvSpPr>
                          <p:cNvPr id="31791" name="Freeform 20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930" y="1654"/>
                            <a:ext cx="480" cy="288"/>
                          </a:xfrm>
                          <a:custGeom>
                            <a:avLst/>
                            <a:gdLst>
                              <a:gd name="T0" fmla="*/ 0 w 624"/>
                              <a:gd name="T1" fmla="*/ 0 h 288"/>
                              <a:gd name="T2" fmla="*/ 31 w 624"/>
                              <a:gd name="T3" fmla="*/ 240 h 288"/>
                              <a:gd name="T4" fmla="*/ 62 w 624"/>
                              <a:gd name="T5" fmla="*/ 240 h 288"/>
                              <a:gd name="T6" fmla="*/ 99 w 624"/>
                              <a:gd name="T7" fmla="*/ 288 h 288"/>
                              <a:gd name="T8" fmla="*/ 0 60000 65536"/>
                              <a:gd name="T9" fmla="*/ 0 60000 65536"/>
                              <a:gd name="T10" fmla="*/ 0 60000 65536"/>
                              <a:gd name="T11" fmla="*/ 0 60000 65536"/>
                              <a:gd name="T12" fmla="*/ 0 w 624"/>
                              <a:gd name="T13" fmla="*/ 0 h 288"/>
                              <a:gd name="T14" fmla="*/ 624 w 624"/>
                              <a:gd name="T15" fmla="*/ 288 h 288"/>
                            </a:gdLst>
                            <a:ahLst/>
                            <a:cxnLst>
                              <a:cxn ang="T8">
                                <a:pos x="T0" y="T1"/>
                              </a:cxn>
                              <a:cxn ang="T9">
                                <a:pos x="T2" y="T3"/>
                              </a:cxn>
                              <a:cxn ang="T10">
                                <a:pos x="T4" y="T5"/>
                              </a:cxn>
                              <a:cxn ang="T11">
                                <a:pos x="T6" y="T7"/>
                              </a:cxn>
                            </a:cxnLst>
                            <a:rect l="T12" t="T13" r="T14" b="T15"/>
                            <a:pathLst>
                              <a:path w="624" h="288">
                                <a:moveTo>
                                  <a:pt x="0" y="0"/>
                                </a:moveTo>
                                <a:cubicBezTo>
                                  <a:pt x="64" y="100"/>
                                  <a:pt x="128" y="200"/>
                                  <a:pt x="192" y="240"/>
                                </a:cubicBezTo>
                                <a:cubicBezTo>
                                  <a:pt x="256" y="280"/>
                                  <a:pt x="312" y="232"/>
                                  <a:pt x="384" y="240"/>
                                </a:cubicBezTo>
                                <a:cubicBezTo>
                                  <a:pt x="456" y="248"/>
                                  <a:pt x="584" y="280"/>
                                  <a:pt x="624" y="288"/>
                                </a:cubicBezTo>
                              </a:path>
                            </a:pathLst>
                          </a:custGeom>
                          <a:noFill/>
                          <a:ln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triangle" w="med" len="med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grpSp>
                    <p:nvGrpSpPr>
                      <p:cNvPr id="31782" name="Group 2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663" y="2087"/>
                        <a:ext cx="803" cy="480"/>
                        <a:chOff x="1663" y="2087"/>
                        <a:chExt cx="803" cy="480"/>
                      </a:xfrm>
                    </p:grpSpPr>
                    <p:grpSp>
                      <p:nvGrpSpPr>
                        <p:cNvPr id="31783" name="Group 2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663" y="2355"/>
                          <a:ext cx="342" cy="212"/>
                          <a:chOff x="1450" y="2320"/>
                          <a:chExt cx="342" cy="212"/>
                        </a:xfrm>
                      </p:grpSpPr>
                      <p:sp>
                        <p:nvSpPr>
                          <p:cNvPr id="31785" name="Rectangle 2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525" y="2320"/>
                            <a:ext cx="192" cy="212"/>
                          </a:xfrm>
                          <a:prstGeom prst="rect">
                            <a:avLst/>
                          </a:prstGeom>
                          <a:solidFill>
                            <a:schemeClr val="accent1"/>
                          </a:solidFill>
                          <a:ln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pPr algn="ctr"/>
                            <a:r>
                              <a:rPr lang="en-US" altLang="zh-CN" b="1">
                                <a:latin typeface="Times New Roman" pitchFamily="18" charset="0"/>
                                <a:ea typeface="仿宋_GB2312" pitchFamily="49" charset="-122"/>
                              </a:rPr>
                              <a:t>B</a:t>
                            </a:r>
                          </a:p>
                        </p:txBody>
                      </p:sp>
                      <p:sp>
                        <p:nvSpPr>
                          <p:cNvPr id="31786" name="Rectangle 2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717" y="2320"/>
                            <a:ext cx="75" cy="21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31787" name="Rectangle 2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450" y="2320"/>
                            <a:ext cx="75" cy="212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sp>
                      <p:nvSpPr>
                        <p:cNvPr id="31784" name="Line 2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930" y="2087"/>
                          <a:ext cx="536" cy="25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miter lim="800000"/>
                          <a:headEnd/>
                          <a:tailEnd type="triangle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31778" name="Group 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64" y="2408"/>
                      <a:ext cx="66" cy="121"/>
                      <a:chOff x="1035" y="3288"/>
                      <a:chExt cx="149" cy="127"/>
                    </a:xfrm>
                  </p:grpSpPr>
                  <p:sp>
                    <p:nvSpPr>
                      <p:cNvPr id="31779" name="Line 28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035" y="3288"/>
                        <a:ext cx="66" cy="1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hlink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780" name="Line 2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099" y="3288"/>
                        <a:ext cx="85" cy="121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hlink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3177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967" y="2488"/>
                    <a:ext cx="475" cy="541"/>
                    <a:chOff x="1967" y="2488"/>
                    <a:chExt cx="475" cy="541"/>
                  </a:xfrm>
                </p:grpSpPr>
                <p:grpSp>
                  <p:nvGrpSpPr>
                    <p:cNvPr id="31772" name="Group 3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00" y="2817"/>
                      <a:ext cx="342" cy="212"/>
                      <a:chOff x="1450" y="2320"/>
                      <a:chExt cx="342" cy="212"/>
                    </a:xfrm>
                  </p:grpSpPr>
                  <p:sp>
                    <p:nvSpPr>
                      <p:cNvPr id="31774" name="Rectangle 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25" y="2320"/>
                        <a:ext cx="192" cy="2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:r>
                          <a:rPr lang="en-US" altLang="zh-CN" b="1">
                            <a:latin typeface="Times New Roman" pitchFamily="18" charset="0"/>
                            <a:ea typeface="仿宋_GB2312" pitchFamily="49" charset="-122"/>
                          </a:rPr>
                          <a:t>D</a:t>
                        </a:r>
                      </a:p>
                    </p:txBody>
                  </p:sp>
                  <p:sp>
                    <p:nvSpPr>
                      <p:cNvPr id="31775" name="Rectangle 3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717" y="2320"/>
                        <a:ext cx="75" cy="21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776" name="Rectangle 3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50" y="2320"/>
                        <a:ext cx="75" cy="21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31773" name="Line 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7" y="2488"/>
                      <a:ext cx="232" cy="328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1767" name="Group 36"/>
                <p:cNvGrpSpPr>
                  <a:grpSpLocks/>
                </p:cNvGrpSpPr>
                <p:nvPr/>
              </p:nvGrpSpPr>
              <p:grpSpPr bwMode="auto">
                <a:xfrm>
                  <a:off x="2109" y="2868"/>
                  <a:ext cx="66" cy="121"/>
                  <a:chOff x="1035" y="3288"/>
                  <a:chExt cx="149" cy="127"/>
                </a:xfrm>
              </p:grpSpPr>
              <p:sp>
                <p:nvSpPr>
                  <p:cNvPr id="31768" name="Line 3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35" y="3288"/>
                    <a:ext cx="66" cy="127"/>
                  </a:xfrm>
                  <a:prstGeom prst="line">
                    <a:avLst/>
                  </a:prstGeom>
                  <a:noFill/>
                  <a:ln w="19050">
                    <a:solidFill>
                      <a:schemeClr val="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69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1099" y="3288"/>
                    <a:ext cx="85" cy="121"/>
                  </a:xfrm>
                  <a:prstGeom prst="line">
                    <a:avLst/>
                  </a:prstGeom>
                  <a:noFill/>
                  <a:ln w="19050">
                    <a:solidFill>
                      <a:schemeClr val="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1763" name="Group 39"/>
              <p:cNvGrpSpPr>
                <a:grpSpLocks/>
              </p:cNvGrpSpPr>
              <p:nvPr/>
            </p:nvGrpSpPr>
            <p:grpSpPr bwMode="auto">
              <a:xfrm>
                <a:off x="2373" y="2868"/>
                <a:ext cx="66" cy="121"/>
                <a:chOff x="1035" y="3288"/>
                <a:chExt cx="149" cy="127"/>
              </a:xfrm>
            </p:grpSpPr>
            <p:sp>
              <p:nvSpPr>
                <p:cNvPr id="31764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1035" y="3288"/>
                  <a:ext cx="66" cy="127"/>
                </a:xfrm>
                <a:prstGeom prst="line">
                  <a:avLst/>
                </a:prstGeom>
                <a:noFill/>
                <a:ln w="19050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1765" name="Line 41"/>
                <p:cNvSpPr>
                  <a:spLocks noChangeShapeType="1"/>
                </p:cNvSpPr>
                <p:nvPr/>
              </p:nvSpPr>
              <p:spPr bwMode="auto">
                <a:xfrm>
                  <a:off x="1099" y="3288"/>
                  <a:ext cx="85" cy="121"/>
                </a:xfrm>
                <a:prstGeom prst="line">
                  <a:avLst/>
                </a:prstGeom>
                <a:noFill/>
                <a:ln w="19050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1756" name="Group 42"/>
            <p:cNvGrpSpPr>
              <a:grpSpLocks/>
            </p:cNvGrpSpPr>
            <p:nvPr/>
          </p:nvGrpSpPr>
          <p:grpSpPr bwMode="auto">
            <a:xfrm>
              <a:off x="2736" y="2099"/>
              <a:ext cx="704" cy="496"/>
              <a:chOff x="4237" y="1996"/>
              <a:chExt cx="704" cy="496"/>
            </a:xfrm>
          </p:grpSpPr>
          <p:grpSp>
            <p:nvGrpSpPr>
              <p:cNvPr id="31757" name="Group 43"/>
              <p:cNvGrpSpPr>
                <a:grpSpLocks/>
              </p:cNvGrpSpPr>
              <p:nvPr/>
            </p:nvGrpSpPr>
            <p:grpSpPr bwMode="auto">
              <a:xfrm>
                <a:off x="4599" y="2280"/>
                <a:ext cx="342" cy="212"/>
                <a:chOff x="1450" y="2320"/>
                <a:chExt cx="342" cy="212"/>
              </a:xfrm>
            </p:grpSpPr>
            <p:sp>
              <p:nvSpPr>
                <p:cNvPr id="31759" name="Rectangle 44"/>
                <p:cNvSpPr>
                  <a:spLocks noChangeArrowheads="1"/>
                </p:cNvSpPr>
                <p:nvPr/>
              </p:nvSpPr>
              <p:spPr bwMode="auto">
                <a:xfrm>
                  <a:off x="1525" y="2320"/>
                  <a:ext cx="192" cy="21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b="1">
                      <a:latin typeface="Times New Roman" pitchFamily="18" charset="0"/>
                      <a:ea typeface="仿宋_GB2312" pitchFamily="49" charset="-122"/>
                    </a:rPr>
                    <a:t>C</a:t>
                  </a:r>
                </a:p>
              </p:txBody>
            </p:sp>
            <p:sp>
              <p:nvSpPr>
                <p:cNvPr id="31760" name="Rectangle 45"/>
                <p:cNvSpPr>
                  <a:spLocks noChangeArrowheads="1"/>
                </p:cNvSpPr>
                <p:nvPr/>
              </p:nvSpPr>
              <p:spPr bwMode="auto">
                <a:xfrm>
                  <a:off x="1717" y="2320"/>
                  <a:ext cx="75" cy="212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61" name="Rectangle 46"/>
                <p:cNvSpPr>
                  <a:spLocks noChangeArrowheads="1"/>
                </p:cNvSpPr>
                <p:nvPr/>
              </p:nvSpPr>
              <p:spPr bwMode="auto">
                <a:xfrm>
                  <a:off x="1450" y="2320"/>
                  <a:ext cx="75" cy="212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758" name="Line 47"/>
              <p:cNvSpPr>
                <a:spLocks noChangeShapeType="1"/>
              </p:cNvSpPr>
              <p:nvPr/>
            </p:nvSpPr>
            <p:spPr bwMode="auto">
              <a:xfrm>
                <a:off x="4237" y="1996"/>
                <a:ext cx="395" cy="2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20" name="Group 48"/>
          <p:cNvGrpSpPr>
            <a:grpSpLocks/>
          </p:cNvGrpSpPr>
          <p:nvPr/>
        </p:nvGrpSpPr>
        <p:grpSpPr bwMode="auto">
          <a:xfrm>
            <a:off x="4919663" y="4627563"/>
            <a:ext cx="104775" cy="192087"/>
            <a:chOff x="1035" y="3288"/>
            <a:chExt cx="149" cy="127"/>
          </a:xfrm>
        </p:grpSpPr>
        <p:sp>
          <p:nvSpPr>
            <p:cNvPr id="31753" name="Line 49"/>
            <p:cNvSpPr>
              <a:spLocks noChangeShapeType="1"/>
            </p:cNvSpPr>
            <p:nvPr/>
          </p:nvSpPr>
          <p:spPr bwMode="auto">
            <a:xfrm flipH="1">
              <a:off x="1035" y="3288"/>
              <a:ext cx="66" cy="12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54" name="Line 50"/>
            <p:cNvSpPr>
              <a:spLocks noChangeShapeType="1"/>
            </p:cNvSpPr>
            <p:nvPr/>
          </p:nvSpPr>
          <p:spPr bwMode="auto">
            <a:xfrm>
              <a:off x="1099" y="3288"/>
              <a:ext cx="85" cy="12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542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15"/>
          <p:cNvGrpSpPr>
            <a:grpSpLocks/>
          </p:cNvGrpSpPr>
          <p:nvPr/>
        </p:nvGrpSpPr>
        <p:grpSpPr bwMode="auto">
          <a:xfrm>
            <a:off x="2479675" y="3025775"/>
            <a:ext cx="1914525" cy="2557463"/>
            <a:chOff x="1562" y="1418"/>
            <a:chExt cx="1206" cy="1611"/>
          </a:xfrm>
        </p:grpSpPr>
        <p:grpSp>
          <p:nvGrpSpPr>
            <p:cNvPr id="32788" name="Group 16"/>
            <p:cNvGrpSpPr>
              <a:grpSpLocks/>
            </p:cNvGrpSpPr>
            <p:nvPr/>
          </p:nvGrpSpPr>
          <p:grpSpPr bwMode="auto">
            <a:xfrm>
              <a:off x="1562" y="1418"/>
              <a:ext cx="1206" cy="1611"/>
              <a:chOff x="1562" y="1418"/>
              <a:chExt cx="1206" cy="1611"/>
            </a:xfrm>
          </p:grpSpPr>
          <p:grpSp>
            <p:nvGrpSpPr>
              <p:cNvPr id="32792" name="Group 17"/>
              <p:cNvGrpSpPr>
                <a:grpSpLocks/>
              </p:cNvGrpSpPr>
              <p:nvPr/>
            </p:nvGrpSpPr>
            <p:grpSpPr bwMode="auto">
              <a:xfrm>
                <a:off x="1562" y="1418"/>
                <a:ext cx="1206" cy="1611"/>
                <a:chOff x="1562" y="1418"/>
                <a:chExt cx="1206" cy="1611"/>
              </a:xfrm>
            </p:grpSpPr>
            <p:grpSp>
              <p:nvGrpSpPr>
                <p:cNvPr id="32796" name="Group 18"/>
                <p:cNvGrpSpPr>
                  <a:grpSpLocks/>
                </p:cNvGrpSpPr>
                <p:nvPr/>
              </p:nvGrpSpPr>
              <p:grpSpPr bwMode="auto">
                <a:xfrm>
                  <a:off x="1562" y="1418"/>
                  <a:ext cx="1206" cy="1149"/>
                  <a:chOff x="1562" y="1418"/>
                  <a:chExt cx="1206" cy="1149"/>
                </a:xfrm>
              </p:grpSpPr>
              <p:grpSp>
                <p:nvGrpSpPr>
                  <p:cNvPr id="32803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1562" y="1418"/>
                    <a:ext cx="1206" cy="1149"/>
                    <a:chOff x="1562" y="1418"/>
                    <a:chExt cx="1206" cy="1149"/>
                  </a:xfrm>
                </p:grpSpPr>
                <p:grpSp>
                  <p:nvGrpSpPr>
                    <p:cNvPr id="32807" name="Group 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62" y="1418"/>
                      <a:ext cx="1206" cy="755"/>
                      <a:chOff x="1562" y="1418"/>
                      <a:chExt cx="1206" cy="755"/>
                    </a:xfrm>
                  </p:grpSpPr>
                  <p:grpSp>
                    <p:nvGrpSpPr>
                      <p:cNvPr id="32814" name="Group 2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26" y="1961"/>
                        <a:ext cx="342" cy="212"/>
                        <a:chOff x="1450" y="2320"/>
                        <a:chExt cx="342" cy="212"/>
                      </a:xfrm>
                    </p:grpSpPr>
                    <p:sp>
                      <p:nvSpPr>
                        <p:cNvPr id="32818" name="Rectangle 2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25" y="2320"/>
                          <a:ext cx="192" cy="212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pPr algn="ctr"/>
                          <a:r>
                            <a:rPr lang="en-US" altLang="zh-CN" b="1">
                              <a:latin typeface="Times New Roman" pitchFamily="18" charset="0"/>
                              <a:ea typeface="仿宋_GB2312" pitchFamily="49" charset="-122"/>
                            </a:rPr>
                            <a:t>A</a:t>
                          </a:r>
                        </a:p>
                      </p:txBody>
                    </p:sp>
                    <p:sp>
                      <p:nvSpPr>
                        <p:cNvPr id="32819" name="Rectangle 2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717" y="2320"/>
                          <a:ext cx="75" cy="212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2820" name="Rectangle 2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50" y="2320"/>
                          <a:ext cx="75" cy="212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32815" name="Group 2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562" y="1418"/>
                        <a:ext cx="848" cy="524"/>
                        <a:chOff x="1562" y="1418"/>
                        <a:chExt cx="848" cy="524"/>
                      </a:xfrm>
                    </p:grpSpPr>
                    <p:sp>
                      <p:nvSpPr>
                        <p:cNvPr id="32816" name="Rectangle 2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62" y="1418"/>
                          <a:ext cx="480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pPr algn="just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</a:pPr>
                          <a:r>
                            <a:rPr lang="en-US" altLang="zh-CN" b="1">
                              <a:latin typeface="Times New Roman" pitchFamily="18" charset="0"/>
                              <a:ea typeface="宋体" pitchFamily="2" charset="-122"/>
                            </a:rPr>
                            <a:t>root</a:t>
                          </a:r>
                          <a:endParaRPr lang="en-US" altLang="zh-CN" b="1">
                            <a:solidFill>
                              <a:srgbClr val="7827FB"/>
                            </a:solidFill>
                            <a:latin typeface="宋体" pitchFamily="2" charset="-122"/>
                            <a:ea typeface="宋体" pitchFamily="2" charset="-122"/>
                          </a:endParaRPr>
                        </a:p>
                      </p:txBody>
                    </p:sp>
                    <p:sp>
                      <p:nvSpPr>
                        <p:cNvPr id="32817" name="Freeform 2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930" y="1654"/>
                          <a:ext cx="480" cy="288"/>
                        </a:xfrm>
                        <a:custGeom>
                          <a:avLst/>
                          <a:gdLst>
                            <a:gd name="T0" fmla="*/ 0 w 624"/>
                            <a:gd name="T1" fmla="*/ 0 h 288"/>
                            <a:gd name="T2" fmla="*/ 31 w 624"/>
                            <a:gd name="T3" fmla="*/ 240 h 288"/>
                            <a:gd name="T4" fmla="*/ 62 w 624"/>
                            <a:gd name="T5" fmla="*/ 240 h 288"/>
                            <a:gd name="T6" fmla="*/ 99 w 624"/>
                            <a:gd name="T7" fmla="*/ 288 h 288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624"/>
                            <a:gd name="T13" fmla="*/ 0 h 288"/>
                            <a:gd name="T14" fmla="*/ 624 w 624"/>
                            <a:gd name="T15" fmla="*/ 288 h 288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624" h="288">
                              <a:moveTo>
                                <a:pt x="0" y="0"/>
                              </a:moveTo>
                              <a:cubicBezTo>
                                <a:pt x="64" y="100"/>
                                <a:pt x="128" y="200"/>
                                <a:pt x="192" y="240"/>
                              </a:cubicBezTo>
                              <a:cubicBezTo>
                                <a:pt x="256" y="280"/>
                                <a:pt x="312" y="232"/>
                                <a:pt x="384" y="240"/>
                              </a:cubicBezTo>
                              <a:cubicBezTo>
                                <a:pt x="456" y="248"/>
                                <a:pt x="584" y="280"/>
                                <a:pt x="624" y="288"/>
                              </a:cubicBezTo>
                            </a:path>
                          </a:pathLst>
                        </a:cu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 type="triangle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32808" name="Group 2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63" y="2087"/>
                      <a:ext cx="803" cy="480"/>
                      <a:chOff x="1663" y="2087"/>
                      <a:chExt cx="803" cy="480"/>
                    </a:xfrm>
                  </p:grpSpPr>
                  <p:grpSp>
                    <p:nvGrpSpPr>
                      <p:cNvPr id="32809" name="Group 2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663" y="2355"/>
                        <a:ext cx="342" cy="212"/>
                        <a:chOff x="1450" y="2320"/>
                        <a:chExt cx="342" cy="212"/>
                      </a:xfrm>
                    </p:grpSpPr>
                    <p:sp>
                      <p:nvSpPr>
                        <p:cNvPr id="32811" name="Rectangle 3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25" y="2320"/>
                          <a:ext cx="192" cy="212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pPr algn="ctr"/>
                          <a:r>
                            <a:rPr lang="en-US" altLang="zh-CN" b="1">
                              <a:latin typeface="Times New Roman" pitchFamily="18" charset="0"/>
                              <a:ea typeface="仿宋_GB2312" pitchFamily="49" charset="-122"/>
                            </a:rPr>
                            <a:t>B</a:t>
                          </a:r>
                        </a:p>
                      </p:txBody>
                    </p:sp>
                    <p:sp>
                      <p:nvSpPr>
                        <p:cNvPr id="32812" name="Rectangle 3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717" y="2320"/>
                          <a:ext cx="75" cy="212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2813" name="Rectangle 3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50" y="2320"/>
                          <a:ext cx="75" cy="212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32810" name="Line 3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930" y="2087"/>
                        <a:ext cx="536" cy="25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32804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1664" y="2408"/>
                    <a:ext cx="66" cy="121"/>
                    <a:chOff x="1035" y="3288"/>
                    <a:chExt cx="149" cy="127"/>
                  </a:xfrm>
                </p:grpSpPr>
                <p:sp>
                  <p:nvSpPr>
                    <p:cNvPr id="32805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035" y="3288"/>
                      <a:ext cx="66" cy="12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hlink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06" name="Line 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99" y="3288"/>
                      <a:ext cx="85" cy="12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hlink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2797" name="Group 37"/>
                <p:cNvGrpSpPr>
                  <a:grpSpLocks/>
                </p:cNvGrpSpPr>
                <p:nvPr/>
              </p:nvGrpSpPr>
              <p:grpSpPr bwMode="auto">
                <a:xfrm>
                  <a:off x="1967" y="2488"/>
                  <a:ext cx="475" cy="541"/>
                  <a:chOff x="1967" y="2488"/>
                  <a:chExt cx="475" cy="541"/>
                </a:xfrm>
              </p:grpSpPr>
              <p:grpSp>
                <p:nvGrpSpPr>
                  <p:cNvPr id="32798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2100" y="2817"/>
                    <a:ext cx="342" cy="212"/>
                    <a:chOff x="1450" y="2320"/>
                    <a:chExt cx="342" cy="212"/>
                  </a:xfrm>
                </p:grpSpPr>
                <p:sp>
                  <p:nvSpPr>
                    <p:cNvPr id="32800" name="Rectangle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25" y="2320"/>
                      <a:ext cx="192" cy="21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b="1">
                          <a:latin typeface="Times New Roman" pitchFamily="18" charset="0"/>
                          <a:ea typeface="仿宋_GB2312" pitchFamily="49" charset="-122"/>
                        </a:rPr>
                        <a:t>D</a:t>
                      </a:r>
                    </a:p>
                  </p:txBody>
                </p:sp>
                <p:sp>
                  <p:nvSpPr>
                    <p:cNvPr id="32801" name="Rectangle 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17" y="2320"/>
                      <a:ext cx="75" cy="21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02" name="Rectangle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50" y="2320"/>
                      <a:ext cx="75" cy="21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2799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1967" y="2488"/>
                    <a:ext cx="232" cy="32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2793" name="Group 43"/>
              <p:cNvGrpSpPr>
                <a:grpSpLocks/>
              </p:cNvGrpSpPr>
              <p:nvPr/>
            </p:nvGrpSpPr>
            <p:grpSpPr bwMode="auto">
              <a:xfrm>
                <a:off x="2109" y="2868"/>
                <a:ext cx="66" cy="121"/>
                <a:chOff x="1035" y="3288"/>
                <a:chExt cx="149" cy="127"/>
              </a:xfrm>
            </p:grpSpPr>
            <p:sp>
              <p:nvSpPr>
                <p:cNvPr id="32794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1035" y="3288"/>
                  <a:ext cx="66" cy="127"/>
                </a:xfrm>
                <a:prstGeom prst="line">
                  <a:avLst/>
                </a:prstGeom>
                <a:noFill/>
                <a:ln w="19050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795" name="Line 45"/>
                <p:cNvSpPr>
                  <a:spLocks noChangeShapeType="1"/>
                </p:cNvSpPr>
                <p:nvPr/>
              </p:nvSpPr>
              <p:spPr bwMode="auto">
                <a:xfrm>
                  <a:off x="1099" y="3288"/>
                  <a:ext cx="85" cy="121"/>
                </a:xfrm>
                <a:prstGeom prst="line">
                  <a:avLst/>
                </a:prstGeom>
                <a:noFill/>
                <a:ln w="19050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2789" name="Group 46"/>
            <p:cNvGrpSpPr>
              <a:grpSpLocks/>
            </p:cNvGrpSpPr>
            <p:nvPr/>
          </p:nvGrpSpPr>
          <p:grpSpPr bwMode="auto">
            <a:xfrm>
              <a:off x="2373" y="2868"/>
              <a:ext cx="66" cy="121"/>
              <a:chOff x="1035" y="3288"/>
              <a:chExt cx="149" cy="127"/>
            </a:xfrm>
          </p:grpSpPr>
          <p:sp>
            <p:nvSpPr>
              <p:cNvPr id="32790" name="Line 47"/>
              <p:cNvSpPr>
                <a:spLocks noChangeShapeType="1"/>
              </p:cNvSpPr>
              <p:nvPr/>
            </p:nvSpPr>
            <p:spPr bwMode="auto">
              <a:xfrm flipH="1">
                <a:off x="1035" y="3288"/>
                <a:ext cx="66" cy="127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791" name="Line 48"/>
              <p:cNvSpPr>
                <a:spLocks noChangeShapeType="1"/>
              </p:cNvSpPr>
              <p:nvPr/>
            </p:nvSpPr>
            <p:spPr bwMode="auto">
              <a:xfrm>
                <a:off x="1099" y="3288"/>
                <a:ext cx="85" cy="121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32771" name="Group 8"/>
          <p:cNvGrpSpPr>
            <a:grpSpLocks/>
          </p:cNvGrpSpPr>
          <p:nvPr/>
        </p:nvGrpSpPr>
        <p:grpSpPr bwMode="auto">
          <a:xfrm>
            <a:off x="4343400" y="4106863"/>
            <a:ext cx="1117600" cy="787400"/>
            <a:chOff x="4237" y="1996"/>
            <a:chExt cx="704" cy="496"/>
          </a:xfrm>
        </p:grpSpPr>
        <p:grpSp>
          <p:nvGrpSpPr>
            <p:cNvPr id="32783" name="Group 9"/>
            <p:cNvGrpSpPr>
              <a:grpSpLocks/>
            </p:cNvGrpSpPr>
            <p:nvPr/>
          </p:nvGrpSpPr>
          <p:grpSpPr bwMode="auto">
            <a:xfrm>
              <a:off x="4599" y="2280"/>
              <a:ext cx="342" cy="212"/>
              <a:chOff x="1450" y="2320"/>
              <a:chExt cx="342" cy="212"/>
            </a:xfrm>
          </p:grpSpPr>
          <p:sp>
            <p:nvSpPr>
              <p:cNvPr id="32785" name="Rectangle 10"/>
              <p:cNvSpPr>
                <a:spLocks noChangeArrowheads="1"/>
              </p:cNvSpPr>
              <p:nvPr/>
            </p:nvSpPr>
            <p:spPr bwMode="auto">
              <a:xfrm>
                <a:off x="1525" y="2320"/>
                <a:ext cx="192" cy="2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latin typeface="Times New Roman" pitchFamily="18" charset="0"/>
                    <a:ea typeface="仿宋_GB2312" pitchFamily="49" charset="-122"/>
                  </a:rPr>
                  <a:t>C</a:t>
                </a:r>
              </a:p>
            </p:txBody>
          </p:sp>
          <p:sp>
            <p:nvSpPr>
              <p:cNvPr id="32786" name="Rectangle 11"/>
              <p:cNvSpPr>
                <a:spLocks noChangeArrowheads="1"/>
              </p:cNvSpPr>
              <p:nvPr/>
            </p:nvSpPr>
            <p:spPr bwMode="auto">
              <a:xfrm>
                <a:off x="1717" y="2320"/>
                <a:ext cx="75" cy="21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87" name="Rectangle 12"/>
              <p:cNvSpPr>
                <a:spLocks noChangeArrowheads="1"/>
              </p:cNvSpPr>
              <p:nvPr/>
            </p:nvSpPr>
            <p:spPr bwMode="auto">
              <a:xfrm>
                <a:off x="1450" y="2320"/>
                <a:ext cx="75" cy="21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784" name="Line 13"/>
            <p:cNvSpPr>
              <a:spLocks noChangeShapeType="1"/>
            </p:cNvSpPr>
            <p:nvPr/>
          </p:nvSpPr>
          <p:spPr bwMode="auto">
            <a:xfrm>
              <a:off x="4237" y="1996"/>
              <a:ext cx="395" cy="2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2772" name="Group 49"/>
          <p:cNvGrpSpPr>
            <a:grpSpLocks/>
          </p:cNvGrpSpPr>
          <p:nvPr/>
        </p:nvGrpSpPr>
        <p:grpSpPr bwMode="auto">
          <a:xfrm>
            <a:off x="4919663" y="4627563"/>
            <a:ext cx="104775" cy="192087"/>
            <a:chOff x="1035" y="3288"/>
            <a:chExt cx="149" cy="127"/>
          </a:xfrm>
        </p:grpSpPr>
        <p:sp>
          <p:nvSpPr>
            <p:cNvPr id="32781" name="Line 50"/>
            <p:cNvSpPr>
              <a:spLocks noChangeShapeType="1"/>
            </p:cNvSpPr>
            <p:nvPr/>
          </p:nvSpPr>
          <p:spPr bwMode="auto">
            <a:xfrm flipH="1">
              <a:off x="1035" y="3288"/>
              <a:ext cx="66" cy="12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2" name="Line 51"/>
            <p:cNvSpPr>
              <a:spLocks noChangeShapeType="1"/>
            </p:cNvSpPr>
            <p:nvPr/>
          </p:nvSpPr>
          <p:spPr bwMode="auto">
            <a:xfrm>
              <a:off x="1099" y="3288"/>
              <a:ext cx="85" cy="12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285750"/>
            <a:ext cx="7288213" cy="469900"/>
          </a:xfrm>
        </p:spPr>
        <p:txBody>
          <a:bodyPr/>
          <a:lstStyle/>
          <a:p>
            <a:pPr eaLnBrk="1" hangingPunct="1"/>
            <a:r>
              <a:rPr lang="en-US" altLang="zh-CN" sz="2400" b="0" smtClean="0">
                <a:solidFill>
                  <a:schemeClr val="tx1"/>
                </a:solidFill>
                <a:latin typeface="宋体" pitchFamily="2" charset="-122"/>
              </a:rPr>
              <a:t> </a:t>
            </a:r>
            <a:endParaRPr lang="en-US" altLang="zh-CN" sz="2400" b="0" smtClean="0">
              <a:solidFill>
                <a:srgbClr val="C6FEEE"/>
              </a:solidFill>
              <a:latin typeface="宋体" pitchFamily="2" charset="-122"/>
            </a:endParaRPr>
          </a:p>
        </p:txBody>
      </p:sp>
      <p:sp>
        <p:nvSpPr>
          <p:cNvPr id="32774" name="Rectangle 3"/>
          <p:cNvSpPr>
            <a:spLocks noChangeArrowheads="1"/>
          </p:cNvSpPr>
          <p:nvPr/>
        </p:nvSpPr>
        <p:spPr bwMode="auto">
          <a:xfrm>
            <a:off x="619125" y="1763713"/>
            <a:ext cx="674052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/>
            <a:r>
              <a:rPr lang="zh-CN" altLang="en-US" sz="2800" b="1">
                <a:latin typeface="宋体" pitchFamily="2" charset="-122"/>
                <a:ea typeface="宋体" pitchFamily="2" charset="-122"/>
              </a:rPr>
              <a:t>扩充先序序列：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A B </a:t>
            </a:r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空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D </a:t>
            </a:r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空 空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C </a:t>
            </a:r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空 空</a:t>
            </a:r>
            <a:endParaRPr lang="zh-CN" altLang="en-US" sz="28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776" name="AutoShape 6"/>
          <p:cNvSpPr>
            <a:spLocks noChangeArrowheads="1"/>
          </p:cNvSpPr>
          <p:nvPr/>
        </p:nvSpPr>
        <p:spPr bwMode="auto">
          <a:xfrm>
            <a:off x="6451600" y="2235200"/>
            <a:ext cx="215900" cy="338138"/>
          </a:xfrm>
          <a:prstGeom prst="upArrow">
            <a:avLst>
              <a:gd name="adj1" fmla="val 50000"/>
              <a:gd name="adj2" fmla="val 39154"/>
            </a:avLst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" name="Group 52"/>
          <p:cNvGrpSpPr>
            <a:grpSpLocks/>
          </p:cNvGrpSpPr>
          <p:nvPr/>
        </p:nvGrpSpPr>
        <p:grpSpPr bwMode="auto">
          <a:xfrm>
            <a:off x="5338763" y="4640263"/>
            <a:ext cx="104775" cy="192087"/>
            <a:chOff x="1035" y="3288"/>
            <a:chExt cx="149" cy="127"/>
          </a:xfrm>
        </p:grpSpPr>
        <p:sp>
          <p:nvSpPr>
            <p:cNvPr id="32779" name="Line 53"/>
            <p:cNvSpPr>
              <a:spLocks noChangeShapeType="1"/>
            </p:cNvSpPr>
            <p:nvPr/>
          </p:nvSpPr>
          <p:spPr bwMode="auto">
            <a:xfrm flipH="1">
              <a:off x="1035" y="3288"/>
              <a:ext cx="66" cy="12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0" name="Line 54"/>
            <p:cNvSpPr>
              <a:spLocks noChangeShapeType="1"/>
            </p:cNvSpPr>
            <p:nvPr/>
          </p:nvSpPr>
          <p:spPr bwMode="auto">
            <a:xfrm>
              <a:off x="1099" y="3288"/>
              <a:ext cx="85" cy="12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584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827584" y="1196752"/>
            <a:ext cx="7920880" cy="26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800" b="1" kern="0" dirty="0" smtClean="0">
                <a:solidFill>
                  <a:sysClr val="windowText" lastClr="000000"/>
                </a:solidFill>
                <a:latin typeface="宋体" pitchFamily="2" charset="-122"/>
              </a:rPr>
              <a:t>练习：若输入扩充先序序列为如下数据：</a:t>
            </a:r>
            <a:endParaRPr kumimoji="0" lang="en-US" altLang="zh-CN" sz="2800" b="1" kern="0" dirty="0" smtClean="0">
              <a:solidFill>
                <a:sysClr val="windowText" lastClr="000000"/>
              </a:solidFill>
              <a:latin typeface="宋体" pitchFamily="2" charset="-122"/>
            </a:endParaRPr>
          </a:p>
          <a:p>
            <a:pPr marL="342900" indent="-342900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800" b="1" kern="0" dirty="0" smtClean="0">
                <a:solidFill>
                  <a:srgbClr val="333399"/>
                </a:solidFill>
              </a:rPr>
              <a:t>EBH </a:t>
            </a:r>
            <a:r>
              <a:rPr kumimoji="0" lang="en-US" altLang="zh-CN" sz="2800" b="1" kern="0" dirty="0" smtClean="0">
                <a:solidFill>
                  <a:srgbClr val="FF0000"/>
                </a:solidFill>
              </a:rPr>
              <a:t>#</a:t>
            </a:r>
            <a:r>
              <a:rPr kumimoji="0" lang="en-US" altLang="zh-CN" sz="2800" b="1" kern="0" dirty="0">
                <a:solidFill>
                  <a:srgbClr val="FF0000"/>
                </a:solidFill>
              </a:rPr>
              <a:t> # # </a:t>
            </a:r>
            <a:r>
              <a:rPr kumimoji="0" lang="en-US" altLang="zh-CN" sz="2800" b="1" kern="0" dirty="0" smtClean="0">
                <a:solidFill>
                  <a:srgbClr val="333399"/>
                </a:solidFill>
              </a:rPr>
              <a:t>GAC </a:t>
            </a:r>
            <a:r>
              <a:rPr kumimoji="0" lang="en-US" altLang="zh-CN" sz="2800" b="1" kern="0" dirty="0" smtClean="0">
                <a:solidFill>
                  <a:srgbClr val="FF0000"/>
                </a:solidFill>
              </a:rPr>
              <a:t>#</a:t>
            </a:r>
            <a:r>
              <a:rPr kumimoji="0" lang="zh-CN" altLang="en-US" sz="2800" b="1" kern="0" dirty="0" smtClean="0">
                <a:solidFill>
                  <a:srgbClr val="FF0000"/>
                </a:solidFill>
              </a:rPr>
              <a:t> </a:t>
            </a:r>
            <a:r>
              <a:rPr kumimoji="0" lang="en-US" altLang="zh-CN" sz="2800" b="1" kern="0" dirty="0" smtClean="0">
                <a:solidFill>
                  <a:srgbClr val="FF0000"/>
                </a:solidFill>
              </a:rPr>
              <a:t>#</a:t>
            </a:r>
            <a:r>
              <a:rPr kumimoji="0" lang="zh-CN" altLang="en-US" sz="2800" b="1" kern="0" dirty="0" smtClean="0">
                <a:solidFill>
                  <a:srgbClr val="333399"/>
                </a:solidFill>
              </a:rPr>
              <a:t> </a:t>
            </a:r>
            <a:r>
              <a:rPr kumimoji="0" lang="en-US" altLang="zh-CN" sz="2800" b="1" kern="0" dirty="0" smtClean="0">
                <a:solidFill>
                  <a:srgbClr val="333399"/>
                </a:solidFill>
              </a:rPr>
              <a:t>F </a:t>
            </a:r>
            <a:r>
              <a:rPr kumimoji="0" lang="en-US" altLang="zh-CN" sz="2800" b="1" kern="0" dirty="0" smtClean="0">
                <a:solidFill>
                  <a:srgbClr val="FF0000"/>
                </a:solidFill>
              </a:rPr>
              <a:t>#</a:t>
            </a:r>
            <a:r>
              <a:rPr kumimoji="0" lang="zh-CN" altLang="en-US" sz="2800" b="1" kern="0" dirty="0" smtClean="0">
                <a:solidFill>
                  <a:srgbClr val="FF0000"/>
                </a:solidFill>
              </a:rPr>
              <a:t> </a:t>
            </a:r>
            <a:r>
              <a:rPr kumimoji="0" lang="en-US" altLang="zh-CN" sz="2800" b="1" kern="0" dirty="0" smtClean="0">
                <a:solidFill>
                  <a:srgbClr val="FF0000"/>
                </a:solidFill>
              </a:rPr>
              <a:t>#</a:t>
            </a:r>
            <a:r>
              <a:rPr kumimoji="0" lang="en-US" altLang="zh-CN" sz="2800" b="1" kern="0" dirty="0">
                <a:solidFill>
                  <a:srgbClr val="333399"/>
                </a:solidFill>
              </a:rPr>
              <a:t>D</a:t>
            </a:r>
            <a:r>
              <a:rPr kumimoji="0" lang="en-US" altLang="zh-CN" sz="2800" b="1" kern="0" dirty="0" smtClean="0">
                <a:solidFill>
                  <a:srgbClr val="FF0000"/>
                </a:solidFill>
              </a:rPr>
              <a:t>##</a:t>
            </a:r>
          </a:p>
          <a:p>
            <a:pPr marL="342900" indent="-342900" eaLnBrk="0" fontAlgn="auto" hangingPunct="0">
              <a:spcBef>
                <a:spcPts val="0"/>
              </a:spcBef>
              <a:spcAft>
                <a:spcPts val="0"/>
              </a:spcAft>
            </a:pPr>
            <a:endParaRPr kumimoji="0" lang="en-US" altLang="zh-CN" sz="2800" b="1" kern="0" dirty="0">
              <a:solidFill>
                <a:srgbClr val="FF0000"/>
              </a:solidFill>
            </a:endParaRPr>
          </a:p>
          <a:p>
            <a:pPr marL="342900" indent="-342900"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800" b="1" kern="0" dirty="0" smtClean="0">
                <a:solidFill>
                  <a:srgbClr val="5B5249">
                    <a:lumMod val="50000"/>
                  </a:srgbClr>
                </a:solidFill>
              </a:rPr>
              <a:t>则建立的二叉树是怎样的？ </a:t>
            </a:r>
          </a:p>
        </p:txBody>
      </p:sp>
    </p:spTree>
    <p:extLst>
      <p:ext uri="{BB962C8B-B14F-4D97-AF65-F5344CB8AC3E}">
        <p14:creationId xmlns:p14="http://schemas.microsoft.com/office/powerpoint/2010/main" val="242253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55575" y="836712"/>
            <a:ext cx="7451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遍历算法的应用举例</a:t>
            </a:r>
            <a:endParaRPr kumimoji="1" lang="zh-CN" alt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691652" y="1701366"/>
            <a:ext cx="8200827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 1、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输出二叉树中的叶子结点</a:t>
            </a:r>
          </a:p>
          <a:p>
            <a:pPr marL="0" marR="0" lvl="0" indent="0" algn="just" defTabSz="914400" eaLnBrk="1" fontAlgn="auto" latinLnBrk="0" hangingPunct="1">
              <a:lnSpc>
                <a:spcPct val="1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  输出二叉树中的叶子结点与遍历二叉树中的结点类似，只不过它是一个有条件的输出问题。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just" defTabSz="914400" eaLnBrk="1" fontAlgn="auto" latinLnBrk="0" hangingPunct="1">
              <a:lnSpc>
                <a:spcPct val="1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即在遍历过程中走到每一个结点时需进行测试，看是否有满足叶子结点的条件。</a:t>
            </a:r>
          </a:p>
        </p:txBody>
      </p:sp>
    </p:spTree>
    <p:extLst>
      <p:ext uri="{BB962C8B-B14F-4D97-AF65-F5344CB8AC3E}">
        <p14:creationId xmlns:p14="http://schemas.microsoft.com/office/powerpoint/2010/main" val="350356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323528" y="805656"/>
            <a:ext cx="510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314187"/>
                </a:solidFill>
                <a:latin typeface="宋体" pitchFamily="2" charset="-122"/>
              </a:rPr>
              <a:t>先序</a:t>
            </a:r>
            <a:r>
              <a:rPr lang="zh-CN" altLang="en-US" sz="3200" b="1" dirty="0">
                <a:solidFill>
                  <a:srgbClr val="314187"/>
                </a:solidFill>
                <a:latin typeface="宋体" pitchFamily="2" charset="-122"/>
              </a:rPr>
              <a:t>遍历</a:t>
            </a:r>
            <a:r>
              <a:rPr lang="zh-CN" altLang="en-US" sz="3200" b="1" dirty="0">
                <a:solidFill>
                  <a:srgbClr val="314187"/>
                </a:solidFill>
              </a:rPr>
              <a:t>——递归算法</a:t>
            </a: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611560" y="1556792"/>
            <a:ext cx="8162925" cy="4376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kumimoji="0" lang="en-US" altLang="zh-CN" b="1" kern="0" dirty="0">
                <a:solidFill>
                  <a:srgbClr val="000000"/>
                </a:solidFill>
              </a:rPr>
              <a:t>void </a:t>
            </a:r>
            <a:r>
              <a:rPr kumimoji="0" lang="en-US" altLang="zh-CN" b="1" kern="0" dirty="0" err="1" smtClean="0">
                <a:solidFill>
                  <a:srgbClr val="000000"/>
                </a:solidFill>
              </a:rPr>
              <a:t>PreOrder</a:t>
            </a:r>
            <a:r>
              <a:rPr kumimoji="0" lang="en-US" altLang="zh-CN" b="1" kern="0" dirty="0" smtClean="0">
                <a:solidFill>
                  <a:srgbClr val="000000"/>
                </a:solidFill>
              </a:rPr>
              <a:t>(</a:t>
            </a:r>
            <a:r>
              <a:rPr kumimoji="0" lang="en-US" altLang="zh-CN" b="1" kern="0" dirty="0" err="1" smtClean="0">
                <a:solidFill>
                  <a:srgbClr val="000000"/>
                </a:solidFill>
              </a:rPr>
              <a:t>BiTree</a:t>
            </a:r>
            <a:r>
              <a:rPr kumimoji="0" lang="en-US" altLang="zh-CN" b="1" kern="0" dirty="0" smtClean="0">
                <a:solidFill>
                  <a:srgbClr val="000000"/>
                </a:solidFill>
              </a:rPr>
              <a:t> T)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CN" b="1" kern="0" dirty="0" smtClean="0">
                <a:solidFill>
                  <a:srgbClr val="000000"/>
                </a:solidFill>
              </a:rPr>
              <a:t>{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CN" b="1" kern="0" dirty="0" smtClean="0">
                <a:solidFill>
                  <a:srgbClr val="000000"/>
                </a:solidFill>
              </a:rPr>
              <a:t>    if (T==NULL)  return;             		 //</a:t>
            </a:r>
            <a:r>
              <a:rPr kumimoji="0" lang="zh-CN" altLang="en-US" b="1" kern="0" dirty="0" smtClean="0">
                <a:solidFill>
                  <a:srgbClr val="000000"/>
                </a:solidFill>
              </a:rPr>
              <a:t>递归调用的结束条件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CN" b="1" kern="0" dirty="0" smtClean="0">
                <a:solidFill>
                  <a:srgbClr val="000000"/>
                </a:solidFill>
              </a:rPr>
              <a:t>    else {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CN" b="1" kern="0" dirty="0" smtClean="0">
                <a:solidFill>
                  <a:srgbClr val="000000"/>
                </a:solidFill>
              </a:rPr>
              <a:t>        </a:t>
            </a:r>
            <a:r>
              <a:rPr kumimoji="0" lang="en-US" altLang="zh-CN" b="1" kern="0" dirty="0" err="1" smtClean="0">
                <a:solidFill>
                  <a:srgbClr val="000000"/>
                </a:solidFill>
              </a:rPr>
              <a:t>cout</a:t>
            </a:r>
            <a:r>
              <a:rPr kumimoji="0" lang="en-US" altLang="zh-CN" b="1" kern="0" dirty="0" smtClean="0">
                <a:solidFill>
                  <a:srgbClr val="000000"/>
                </a:solidFill>
              </a:rPr>
              <a:t> &lt;&lt; T-&gt;data; </a:t>
            </a:r>
            <a:r>
              <a:rPr kumimoji="0" lang="en-US" altLang="zh-CN" b="1" kern="0" dirty="0" smtClean="0">
                <a:solidFill>
                  <a:srgbClr val="008000"/>
                </a:solidFill>
              </a:rPr>
              <a:t>//</a:t>
            </a:r>
            <a:r>
              <a:rPr kumimoji="0" lang="zh-CN" altLang="en-US" b="1" kern="0" dirty="0" smtClean="0">
                <a:solidFill>
                  <a:srgbClr val="008000"/>
                </a:solidFill>
              </a:rPr>
              <a:t>访问根结点</a:t>
            </a:r>
            <a:r>
              <a:rPr kumimoji="0" lang="en-US" altLang="zh-CN" b="1" kern="0" dirty="0">
                <a:solidFill>
                  <a:srgbClr val="008000"/>
                </a:solidFill>
              </a:rPr>
              <a:t>T</a:t>
            </a:r>
            <a:r>
              <a:rPr kumimoji="0" lang="zh-CN" altLang="en-US" b="1" kern="0" dirty="0" smtClean="0">
                <a:solidFill>
                  <a:srgbClr val="008000"/>
                </a:solidFill>
              </a:rPr>
              <a:t>的数据域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CN" altLang="en-US" b="1" kern="0" dirty="0" smtClean="0">
                <a:solidFill>
                  <a:srgbClr val="000000"/>
                </a:solidFill>
              </a:rPr>
              <a:t>        </a:t>
            </a:r>
            <a:r>
              <a:rPr kumimoji="0" lang="en-US" altLang="zh-CN" b="1" kern="0" dirty="0" err="1" smtClean="0">
                <a:solidFill>
                  <a:srgbClr val="000000"/>
                </a:solidFill>
              </a:rPr>
              <a:t>PreOrder</a:t>
            </a:r>
            <a:r>
              <a:rPr kumimoji="0" lang="en-US" altLang="zh-CN" b="1" kern="0" dirty="0" smtClean="0">
                <a:solidFill>
                  <a:srgbClr val="000000"/>
                </a:solidFill>
              </a:rPr>
              <a:t>(T-&gt;</a:t>
            </a:r>
            <a:r>
              <a:rPr kumimoji="0" lang="en-US" altLang="zh-CN" b="1" kern="0" dirty="0" err="1" smtClean="0">
                <a:solidFill>
                  <a:srgbClr val="000000"/>
                </a:solidFill>
              </a:rPr>
              <a:t>lchild</a:t>
            </a:r>
            <a:r>
              <a:rPr kumimoji="0" lang="en-US" altLang="zh-CN" b="1" kern="0" dirty="0" smtClean="0">
                <a:solidFill>
                  <a:srgbClr val="000000"/>
                </a:solidFill>
              </a:rPr>
              <a:t>); </a:t>
            </a:r>
            <a:r>
              <a:rPr kumimoji="0" lang="en-US" altLang="zh-CN" b="1" kern="0" dirty="0" smtClean="0">
                <a:solidFill>
                  <a:srgbClr val="008000"/>
                </a:solidFill>
              </a:rPr>
              <a:t>//</a:t>
            </a:r>
            <a:r>
              <a:rPr kumimoji="0" lang="zh-CN" altLang="en-US" b="1" kern="0" dirty="0" smtClean="0">
                <a:solidFill>
                  <a:srgbClr val="008000"/>
                </a:solidFill>
              </a:rPr>
              <a:t>前序递归遍历</a:t>
            </a:r>
            <a:r>
              <a:rPr kumimoji="0" lang="zh-CN" altLang="en-US" b="1" kern="0" dirty="0">
                <a:solidFill>
                  <a:srgbClr val="008000"/>
                </a:solidFill>
              </a:rPr>
              <a:t>根结点</a:t>
            </a:r>
            <a:r>
              <a:rPr kumimoji="0" lang="en-US" altLang="zh-CN" b="1" kern="0" dirty="0" smtClean="0">
                <a:solidFill>
                  <a:srgbClr val="008000"/>
                </a:solidFill>
              </a:rPr>
              <a:t>T</a:t>
            </a:r>
            <a:r>
              <a:rPr kumimoji="0" lang="zh-CN" altLang="en-US" b="1" kern="0" dirty="0" smtClean="0">
                <a:solidFill>
                  <a:srgbClr val="008000"/>
                </a:solidFill>
              </a:rPr>
              <a:t>的左子树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CN" b="1" kern="0" dirty="0" smtClean="0">
                <a:solidFill>
                  <a:srgbClr val="000000"/>
                </a:solidFill>
              </a:rPr>
              <a:t>        </a:t>
            </a:r>
            <a:r>
              <a:rPr kumimoji="0" lang="en-US" altLang="zh-CN" b="1" kern="0" dirty="0" err="1" smtClean="0">
                <a:solidFill>
                  <a:srgbClr val="000000"/>
                </a:solidFill>
              </a:rPr>
              <a:t>PreOrder</a:t>
            </a:r>
            <a:r>
              <a:rPr kumimoji="0" lang="en-US" altLang="zh-CN" b="1" kern="0" dirty="0" smtClean="0">
                <a:solidFill>
                  <a:srgbClr val="000000"/>
                </a:solidFill>
              </a:rPr>
              <a:t>(T-&gt;</a:t>
            </a:r>
            <a:r>
              <a:rPr kumimoji="0" lang="en-US" altLang="zh-CN" b="1" kern="0" dirty="0" err="1" smtClean="0">
                <a:solidFill>
                  <a:srgbClr val="000000"/>
                </a:solidFill>
              </a:rPr>
              <a:t>rchild</a:t>
            </a:r>
            <a:r>
              <a:rPr kumimoji="0" lang="en-US" altLang="zh-CN" b="1" kern="0" dirty="0" smtClean="0">
                <a:solidFill>
                  <a:srgbClr val="000000"/>
                </a:solidFill>
              </a:rPr>
              <a:t>); </a:t>
            </a:r>
            <a:r>
              <a:rPr kumimoji="0" lang="en-US" altLang="zh-CN" b="1" kern="0" dirty="0" smtClean="0">
                <a:solidFill>
                  <a:srgbClr val="008000"/>
                </a:solidFill>
              </a:rPr>
              <a:t>//</a:t>
            </a:r>
            <a:r>
              <a:rPr kumimoji="0" lang="zh-CN" altLang="en-US" b="1" kern="0" dirty="0" smtClean="0">
                <a:solidFill>
                  <a:srgbClr val="008000"/>
                </a:solidFill>
              </a:rPr>
              <a:t>前序递归遍历</a:t>
            </a:r>
            <a:r>
              <a:rPr kumimoji="0" lang="zh-CN" altLang="en-US" b="1" kern="0" dirty="0">
                <a:solidFill>
                  <a:srgbClr val="008000"/>
                </a:solidFill>
              </a:rPr>
              <a:t>根结点</a:t>
            </a:r>
            <a:r>
              <a:rPr kumimoji="0" lang="en-US" altLang="zh-CN" b="1" kern="0" dirty="0" smtClean="0">
                <a:solidFill>
                  <a:srgbClr val="008000"/>
                </a:solidFill>
              </a:rPr>
              <a:t>T</a:t>
            </a:r>
            <a:r>
              <a:rPr kumimoji="0" lang="zh-CN" altLang="en-US" b="1" kern="0" dirty="0" smtClean="0">
                <a:solidFill>
                  <a:srgbClr val="008000"/>
                </a:solidFill>
              </a:rPr>
              <a:t>的右子树 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CN" b="1" kern="0" dirty="0" smtClean="0">
                <a:solidFill>
                  <a:srgbClr val="000000"/>
                </a:solidFill>
              </a:rPr>
              <a:t>    }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CN" b="1" kern="0" dirty="0" smtClean="0">
                <a:solidFill>
                  <a:srgbClr val="000000"/>
                </a:solidFill>
              </a:rPr>
              <a:t>}</a:t>
            </a:r>
            <a:endParaRPr kumimoji="0" lang="zh-CN" altLang="en-US" b="1" kern="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02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15706" y="836712"/>
            <a:ext cx="8568952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void 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PreOrder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(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BiTree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 root) 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/*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先序遍历输出二叉树中的叶子结点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,  root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为指向二叉树根结点的指针 *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/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{</a:t>
            </a:r>
            <a:r>
              <a:rPr kumimoji="0" lang="en-US" altLang="zh-CN" sz="2800" b="1" kern="0" dirty="0">
                <a:solidFill>
                  <a:srgbClr val="000000"/>
                </a:solidFill>
              </a:rPr>
              <a:t>if </a:t>
            </a:r>
            <a:r>
              <a:rPr kumimoji="0" lang="en-US" altLang="zh-CN" sz="2800" b="1" kern="0" dirty="0" smtClean="0">
                <a:solidFill>
                  <a:srgbClr val="000000"/>
                </a:solidFill>
              </a:rPr>
              <a:t>(root==</a:t>
            </a:r>
            <a:r>
              <a:rPr kumimoji="0" lang="en-US" altLang="zh-CN" sz="2800" b="1" kern="0" dirty="0">
                <a:solidFill>
                  <a:srgbClr val="000000"/>
                </a:solidFill>
              </a:rPr>
              <a:t>NULL)  return; </a:t>
            </a:r>
            <a:endParaRPr kumimoji="0" lang="en-US" altLang="zh-CN" sz="2800" b="1" kern="0" dirty="0" smtClean="0">
              <a:solidFill>
                <a:srgbClr val="000000"/>
              </a:solidFill>
            </a:endParaRP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else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 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{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if (root -&gt;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LChild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==NULL &amp;&amp; root -&gt;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RChild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==NULL)  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cout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&lt;&lt;root -&gt;data;       /*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输出叶子结点 *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/        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      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PreOrder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(root -&gt;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LChild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); /*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先序遍历左子树 *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/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      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PreOrder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(root -&gt;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RChild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); /*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先序遍历右子树 *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/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      }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98128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8"/>
          <p:cNvSpPr txBox="1">
            <a:spLocks noChangeArrowheads="1"/>
          </p:cNvSpPr>
          <p:nvPr/>
        </p:nvSpPr>
        <p:spPr bwMode="auto">
          <a:xfrm>
            <a:off x="1818985" y="4781997"/>
            <a:ext cx="5116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kern="0" dirty="0">
                <a:solidFill>
                  <a:srgbClr val="000000"/>
                </a:solidFill>
                <a:ea typeface="宋体" charset="-122"/>
              </a:rPr>
              <a:t>先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序遍历序列：</a:t>
            </a:r>
            <a:endParaRPr kumimoji="0" lang="en-US" altLang="zh-CN" sz="2800" b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1259837" y="1236658"/>
            <a:ext cx="3106737" cy="3475037"/>
            <a:chOff x="3487" y="1271"/>
            <a:chExt cx="1957" cy="2189"/>
          </a:xfrm>
        </p:grpSpPr>
        <p:sp>
          <p:nvSpPr>
            <p:cNvPr id="5" name="Line 40"/>
            <p:cNvSpPr>
              <a:spLocks noChangeShapeType="1"/>
            </p:cNvSpPr>
            <p:nvPr/>
          </p:nvSpPr>
          <p:spPr bwMode="auto">
            <a:xfrm flipH="1">
              <a:off x="4058" y="1508"/>
              <a:ext cx="322" cy="35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Line 41"/>
            <p:cNvSpPr>
              <a:spLocks noChangeShapeType="1"/>
            </p:cNvSpPr>
            <p:nvPr/>
          </p:nvSpPr>
          <p:spPr bwMode="auto">
            <a:xfrm>
              <a:off x="4615" y="1527"/>
              <a:ext cx="322" cy="35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Line 42"/>
            <p:cNvSpPr>
              <a:spLocks noChangeShapeType="1"/>
            </p:cNvSpPr>
            <p:nvPr/>
          </p:nvSpPr>
          <p:spPr bwMode="auto">
            <a:xfrm flipH="1">
              <a:off x="3666" y="2082"/>
              <a:ext cx="215" cy="35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Line 43"/>
            <p:cNvSpPr>
              <a:spLocks noChangeShapeType="1"/>
            </p:cNvSpPr>
            <p:nvPr/>
          </p:nvSpPr>
          <p:spPr bwMode="auto">
            <a:xfrm>
              <a:off x="3675" y="2724"/>
              <a:ext cx="250" cy="38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Line 44"/>
            <p:cNvSpPr>
              <a:spLocks noChangeShapeType="1"/>
            </p:cNvSpPr>
            <p:nvPr/>
          </p:nvSpPr>
          <p:spPr bwMode="auto">
            <a:xfrm flipH="1">
              <a:off x="4747" y="2127"/>
              <a:ext cx="161" cy="35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Line 45"/>
            <p:cNvSpPr>
              <a:spLocks noChangeShapeType="1"/>
            </p:cNvSpPr>
            <p:nvPr/>
          </p:nvSpPr>
          <p:spPr bwMode="auto">
            <a:xfrm>
              <a:off x="5089" y="2127"/>
              <a:ext cx="167" cy="39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Oval 46"/>
            <p:cNvSpPr>
              <a:spLocks noChangeArrowheads="1"/>
            </p:cNvSpPr>
            <p:nvPr/>
          </p:nvSpPr>
          <p:spPr bwMode="auto">
            <a:xfrm>
              <a:off x="4358" y="1296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B4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Text Box 47"/>
            <p:cNvSpPr txBox="1">
              <a:spLocks noChangeArrowheads="1"/>
            </p:cNvSpPr>
            <p:nvPr/>
          </p:nvSpPr>
          <p:spPr bwMode="auto">
            <a:xfrm>
              <a:off x="4390" y="1271"/>
              <a:ext cx="250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A</a:t>
              </a:r>
            </a:p>
          </p:txBody>
        </p:sp>
        <p:sp>
          <p:nvSpPr>
            <p:cNvPr id="13" name="Oval 48"/>
            <p:cNvSpPr>
              <a:spLocks noChangeArrowheads="1"/>
            </p:cNvSpPr>
            <p:nvPr/>
          </p:nvSpPr>
          <p:spPr bwMode="auto">
            <a:xfrm>
              <a:off x="3810" y="1817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B4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Text Box 49"/>
            <p:cNvSpPr txBox="1">
              <a:spLocks noChangeArrowheads="1"/>
            </p:cNvSpPr>
            <p:nvPr/>
          </p:nvSpPr>
          <p:spPr bwMode="auto">
            <a:xfrm>
              <a:off x="3842" y="1792"/>
              <a:ext cx="250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B</a:t>
              </a:r>
            </a:p>
          </p:txBody>
        </p:sp>
        <p:sp>
          <p:nvSpPr>
            <p:cNvPr id="15" name="Oval 50"/>
            <p:cNvSpPr>
              <a:spLocks noChangeArrowheads="1"/>
            </p:cNvSpPr>
            <p:nvPr/>
          </p:nvSpPr>
          <p:spPr bwMode="auto">
            <a:xfrm>
              <a:off x="4850" y="1855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B4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Text Box 51"/>
            <p:cNvSpPr txBox="1">
              <a:spLocks noChangeArrowheads="1"/>
            </p:cNvSpPr>
            <p:nvPr/>
          </p:nvSpPr>
          <p:spPr bwMode="auto">
            <a:xfrm>
              <a:off x="4882" y="1830"/>
              <a:ext cx="250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C</a:t>
              </a:r>
            </a:p>
          </p:txBody>
        </p:sp>
        <p:sp>
          <p:nvSpPr>
            <p:cNvPr id="17" name="Oval 52"/>
            <p:cNvSpPr>
              <a:spLocks noChangeArrowheads="1"/>
            </p:cNvSpPr>
            <p:nvPr/>
          </p:nvSpPr>
          <p:spPr bwMode="auto">
            <a:xfrm>
              <a:off x="3487" y="2430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B4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 Box 53"/>
            <p:cNvSpPr txBox="1">
              <a:spLocks noChangeArrowheads="1"/>
            </p:cNvSpPr>
            <p:nvPr/>
          </p:nvSpPr>
          <p:spPr bwMode="auto">
            <a:xfrm>
              <a:off x="3519" y="2414"/>
              <a:ext cx="250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D</a:t>
              </a:r>
            </a:p>
          </p:txBody>
        </p:sp>
        <p:sp>
          <p:nvSpPr>
            <p:cNvPr id="19" name="Oval 54"/>
            <p:cNvSpPr>
              <a:spLocks noChangeArrowheads="1"/>
            </p:cNvSpPr>
            <p:nvPr/>
          </p:nvSpPr>
          <p:spPr bwMode="auto">
            <a:xfrm>
              <a:off x="4601" y="2477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B4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Text Box 55"/>
            <p:cNvSpPr txBox="1">
              <a:spLocks noChangeArrowheads="1"/>
            </p:cNvSpPr>
            <p:nvPr/>
          </p:nvSpPr>
          <p:spPr bwMode="auto">
            <a:xfrm>
              <a:off x="4633" y="2452"/>
              <a:ext cx="250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E</a:t>
              </a:r>
            </a:p>
          </p:txBody>
        </p:sp>
        <p:sp>
          <p:nvSpPr>
            <p:cNvPr id="21" name="Oval 56"/>
            <p:cNvSpPr>
              <a:spLocks noChangeArrowheads="1"/>
            </p:cNvSpPr>
            <p:nvPr/>
          </p:nvSpPr>
          <p:spPr bwMode="auto">
            <a:xfrm>
              <a:off x="5149" y="2504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B4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Text Box 57"/>
            <p:cNvSpPr txBox="1">
              <a:spLocks noChangeArrowheads="1"/>
            </p:cNvSpPr>
            <p:nvPr/>
          </p:nvSpPr>
          <p:spPr bwMode="auto">
            <a:xfrm>
              <a:off x="5181" y="2479"/>
              <a:ext cx="250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F</a:t>
              </a:r>
            </a:p>
          </p:txBody>
        </p:sp>
        <p:sp>
          <p:nvSpPr>
            <p:cNvPr id="23" name="Oval 58"/>
            <p:cNvSpPr>
              <a:spLocks noChangeArrowheads="1"/>
            </p:cNvSpPr>
            <p:nvPr/>
          </p:nvSpPr>
          <p:spPr bwMode="auto">
            <a:xfrm>
              <a:off x="3830" y="3099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B4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Text Box 59"/>
            <p:cNvSpPr txBox="1">
              <a:spLocks noChangeArrowheads="1"/>
            </p:cNvSpPr>
            <p:nvPr/>
          </p:nvSpPr>
          <p:spPr bwMode="auto">
            <a:xfrm>
              <a:off x="3862" y="3074"/>
              <a:ext cx="250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G</a:t>
              </a:r>
            </a:p>
          </p:txBody>
        </p:sp>
      </p:grpSp>
      <p:sp>
        <p:nvSpPr>
          <p:cNvPr id="25" name="Text Box 38"/>
          <p:cNvSpPr txBox="1">
            <a:spLocks noChangeArrowheads="1"/>
          </p:cNvSpPr>
          <p:nvPr/>
        </p:nvSpPr>
        <p:spPr bwMode="auto">
          <a:xfrm>
            <a:off x="4408990" y="4781997"/>
            <a:ext cx="3463694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 B D G C E F</a:t>
            </a:r>
          </a:p>
        </p:txBody>
      </p:sp>
      <p:sp>
        <p:nvSpPr>
          <p:cNvPr id="26" name="矩形 25"/>
          <p:cNvSpPr/>
          <p:nvPr/>
        </p:nvSpPr>
        <p:spPr>
          <a:xfrm>
            <a:off x="502900" y="719118"/>
            <a:ext cx="2024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CN" altLang="en-US" sz="2800" b="1" kern="0" dirty="0" smtClean="0">
                <a:solidFill>
                  <a:srgbClr val="FF3300"/>
                </a:solidFill>
                <a:ea typeface="宋体" charset="-122"/>
              </a:rPr>
              <a:t>先序</a:t>
            </a:r>
            <a:r>
              <a:rPr kumimoji="0" lang="zh-CN" altLang="en-US" sz="2800" b="1" kern="0" dirty="0">
                <a:solidFill>
                  <a:srgbClr val="000000"/>
                </a:solidFill>
                <a:ea typeface="宋体" charset="-122"/>
              </a:rPr>
              <a:t>：</a:t>
            </a:r>
            <a:r>
              <a:rPr kumimoji="0" lang="en-US" altLang="zh-CN" sz="2800" b="1" kern="0" dirty="0">
                <a:solidFill>
                  <a:srgbClr val="000000"/>
                </a:solidFill>
                <a:ea typeface="宋体" charset="-122"/>
              </a:rPr>
              <a:t>DLR</a:t>
            </a:r>
          </a:p>
        </p:txBody>
      </p:sp>
      <p:sp>
        <p:nvSpPr>
          <p:cNvPr id="27" name="Text Box 4" descr="水滴"/>
          <p:cNvSpPr txBox="1">
            <a:spLocks noChangeArrowheads="1"/>
          </p:cNvSpPr>
          <p:nvPr/>
        </p:nvSpPr>
        <p:spPr bwMode="auto">
          <a:xfrm>
            <a:off x="4604253" y="157992"/>
            <a:ext cx="4431251" cy="3231654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>
            <a:spAutoFit/>
          </a:bodyPr>
          <a:lstStyle/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kern="0" dirty="0">
                <a:solidFill>
                  <a:srgbClr val="0000CC"/>
                </a:solidFill>
                <a:latin typeface="宋体" charset="-122"/>
                <a:ea typeface="宋体" charset="-122"/>
              </a:rPr>
              <a:t>先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序（根）遍历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若二叉树为空，则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空操作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返回；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否则：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①访问根结点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(D)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；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②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先序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遍历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根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结点的左子树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(L)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；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③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先序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遍历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根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结点的右子树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(R)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。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747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98488" y="887034"/>
            <a:ext cx="830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32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、统计二叉树中叶子结点的个数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974725" y="1756984"/>
            <a:ext cx="4405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算法基本思想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:</a:t>
            </a:r>
            <a:endParaRPr kumimoji="1" lang="en-US" altLang="zh-CN" sz="3200" b="1" i="0" u="none" strike="noStrike" kern="0" cap="none" spc="0" normalizeH="0" baseline="0" noProof="0" smtClean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12750" y="2569784"/>
            <a:ext cx="83058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en-US" altLang="zh-CN" sz="32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32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先序</a:t>
            </a:r>
            <a:r>
              <a:rPr lang="en-US" altLang="zh-CN" sz="32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或中序或后序</a:t>
            </a:r>
            <a:r>
              <a:rPr lang="en-US" altLang="zh-CN" sz="32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32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遍历二叉树，在遍历过程中查找叶子结点，并计数。</a:t>
            </a:r>
          </a:p>
          <a:p>
            <a:pPr algn="l" eaLnBrk="1" hangingPunct="1">
              <a:lnSpc>
                <a:spcPct val="125000"/>
              </a:lnSpc>
            </a:pPr>
            <a:r>
              <a:rPr lang="zh-CN" altLang="en-US" sz="32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需在遍历算法中增添一个“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计数</a:t>
            </a:r>
            <a:r>
              <a:rPr lang="zh-CN" altLang="en-US" sz="32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”的参数，并将算法中“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访问结点</a:t>
            </a:r>
            <a:r>
              <a:rPr lang="zh-CN" altLang="en-US" sz="32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”的操作改为：若是叶子，则计数器增</a:t>
            </a:r>
            <a:r>
              <a:rPr lang="en-US" altLang="zh-CN" sz="32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2618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28345" y="425157"/>
            <a:ext cx="8568952" cy="64781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kern="0" dirty="0">
                <a:solidFill>
                  <a:schemeClr val="tx1">
                    <a:lumMod val="50000"/>
                  </a:schemeClr>
                </a:solidFill>
              </a:rPr>
              <a:t>void  </a:t>
            </a:r>
            <a:r>
              <a:rPr kumimoji="0" lang="en-US" altLang="zh-CN" sz="2800" b="1" kern="0" dirty="0" err="1">
                <a:solidFill>
                  <a:schemeClr val="tx1">
                    <a:lumMod val="50000"/>
                  </a:schemeClr>
                </a:solidFill>
              </a:rPr>
              <a:t>CountLeaf</a:t>
            </a:r>
            <a:r>
              <a:rPr kumimoji="0" lang="en-US" altLang="zh-CN" sz="2800" b="1" kern="0" dirty="0">
                <a:solidFill>
                  <a:schemeClr val="tx1">
                    <a:lumMod val="50000"/>
                  </a:schemeClr>
                </a:solidFill>
              </a:rPr>
              <a:t> (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BiTree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root,int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 &amp;count) 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{</a:t>
            </a:r>
            <a:r>
              <a:rPr kumimoji="0" lang="en-US" altLang="zh-CN" sz="2800" b="1" kern="0" dirty="0">
                <a:solidFill>
                  <a:srgbClr val="000000"/>
                </a:solidFill>
              </a:rPr>
              <a:t>if </a:t>
            </a:r>
            <a:r>
              <a:rPr kumimoji="0" lang="en-US" altLang="zh-CN" sz="2800" b="1" kern="0" dirty="0" smtClean="0">
                <a:solidFill>
                  <a:srgbClr val="000000"/>
                </a:solidFill>
              </a:rPr>
              <a:t>(root==</a:t>
            </a:r>
            <a:r>
              <a:rPr kumimoji="0" lang="en-US" altLang="zh-CN" sz="2800" b="1" kern="0" dirty="0">
                <a:solidFill>
                  <a:srgbClr val="000000"/>
                </a:solidFill>
              </a:rPr>
              <a:t>NULL)  return; </a:t>
            </a:r>
            <a:endParaRPr kumimoji="0" lang="en-US" altLang="zh-CN" sz="2800" b="1" kern="0" dirty="0" smtClean="0">
              <a:solidFill>
                <a:srgbClr val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else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{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if (root -&gt;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LChild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==NULL &amp;&amp; root -&gt;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RChild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==NULL)   count++;       </a:t>
            </a:r>
            <a:r>
              <a:rPr kumimoji="0" lang="en-US" altLang="zh-CN" sz="2800" b="1" kern="0" dirty="0" smtClean="0">
                <a:solidFill>
                  <a:schemeClr val="tx1">
                    <a:lumMod val="50000"/>
                  </a:schemeClr>
                </a:solidFill>
              </a:rPr>
              <a:t>/* </a:t>
            </a:r>
            <a:r>
              <a:rPr kumimoji="0" lang="zh-CN" altLang="en-US" sz="2800" b="1" kern="0" dirty="0" smtClean="0">
                <a:solidFill>
                  <a:schemeClr val="tx1">
                    <a:lumMod val="50000"/>
                  </a:schemeClr>
                </a:solidFill>
              </a:rPr>
              <a:t>对</a:t>
            </a:r>
            <a:r>
              <a:rPr kumimoji="0" lang="zh-CN" altLang="en-US" sz="2800" b="1" kern="0" dirty="0">
                <a:solidFill>
                  <a:schemeClr val="tx1">
                    <a:lumMod val="50000"/>
                  </a:schemeClr>
                </a:solidFill>
              </a:rPr>
              <a:t>叶子结点</a:t>
            </a:r>
            <a:r>
              <a:rPr kumimoji="0" lang="zh-CN" altLang="en-US" sz="2800" b="1" kern="0" dirty="0" smtClean="0">
                <a:solidFill>
                  <a:schemeClr val="tx1">
                    <a:lumMod val="50000"/>
                  </a:schemeClr>
                </a:solidFill>
              </a:rPr>
              <a:t>计数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*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/       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kern="0" dirty="0" err="1" smtClean="0">
                <a:solidFill>
                  <a:schemeClr val="tx1">
                    <a:lumMod val="50000"/>
                  </a:schemeClr>
                </a:solidFill>
              </a:rPr>
              <a:t>CountLeaf</a:t>
            </a:r>
            <a:r>
              <a:rPr kumimoji="0" lang="en-US" altLang="zh-CN" sz="2800" b="1" kern="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kumimoji="0" lang="en-US" altLang="zh-CN" sz="2800" b="1" kern="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root -&gt;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LChild,count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); /*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统计左子树 *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/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kern="0" dirty="0" err="1" smtClean="0">
                <a:solidFill>
                  <a:schemeClr val="tx1">
                    <a:lumMod val="50000"/>
                  </a:schemeClr>
                </a:solidFill>
              </a:rPr>
              <a:t>CountLeaf</a:t>
            </a:r>
            <a:r>
              <a:rPr kumimoji="0" lang="en-US" altLang="zh-CN" sz="2800" b="1" kern="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kumimoji="0" lang="en-US" altLang="zh-CN" sz="2800" b="1" kern="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root -&gt;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RChild,count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); /* </a:t>
            </a:r>
            <a:r>
              <a:rPr kumimoji="0" lang="zh-CN" altLang="en-US" sz="2800" b="1" kern="0" dirty="0" smtClean="0">
                <a:solidFill>
                  <a:schemeClr val="tx1">
                    <a:lumMod val="50000"/>
                  </a:schemeClr>
                </a:solidFill>
              </a:rPr>
              <a:t>统计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右子树 *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/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      }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21222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71600" y="377824"/>
            <a:ext cx="6729363" cy="6478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3" algn="l" eaLnBrk="1" hangingPunct="1">
              <a:spcBef>
                <a:spcPct val="20000"/>
              </a:spcBef>
              <a:buClr>
                <a:srgbClr val="FF9900"/>
              </a:buClr>
            </a:pPr>
            <a:r>
              <a:rPr lang="zh-CN" altLang="en-US" sz="2800" b="1" dirty="0">
                <a:solidFill>
                  <a:srgbClr val="CC3300"/>
                </a:solidFill>
                <a:latin typeface="Arial" pitchFamily="34" charset="0"/>
                <a:ea typeface="楷体_GB2312" pitchFamily="49" charset="-122"/>
              </a:rPr>
              <a:t>求二叉树</a:t>
            </a:r>
            <a:r>
              <a:rPr lang="zh-CN" altLang="en-US" sz="2800" b="1" dirty="0" smtClean="0">
                <a:solidFill>
                  <a:srgbClr val="CC3300"/>
                </a:solidFill>
                <a:latin typeface="Arial" pitchFamily="34" charset="0"/>
                <a:ea typeface="楷体_GB2312" pitchFamily="49" charset="-122"/>
              </a:rPr>
              <a:t>深度</a:t>
            </a:r>
            <a:endParaRPr lang="zh-CN" altLang="en-US" sz="2800" b="1" dirty="0">
              <a:solidFill>
                <a:srgbClr val="CC3300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46125" y="1196975"/>
            <a:ext cx="7354888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</a:rPr>
              <a:t>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</a:rPr>
              <a:t>BitreeDepth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</a:rPr>
              <a:t>BiTree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</a:rPr>
              <a:t> T)</a:t>
            </a:r>
          </a:p>
          <a:p>
            <a:pPr lvl="0" fontAlgn="auto">
              <a:spcBef>
                <a:spcPct val="50000"/>
              </a:spcBef>
              <a:spcAft>
                <a:spcPts val="0"/>
              </a:spcAft>
            </a:pPr>
            <a:r>
              <a:rPr kumimoji="0" lang="en-US" altLang="zh-CN" kern="0" dirty="0">
                <a:solidFill>
                  <a:srgbClr val="000066"/>
                </a:solidFill>
              </a:rPr>
              <a:t>     {</a:t>
            </a:r>
            <a:r>
              <a:rPr kumimoji="0" lang="en-US" altLang="zh-CN" kern="0" dirty="0" err="1">
                <a:solidFill>
                  <a:srgbClr val="000066"/>
                </a:solidFill>
              </a:rPr>
              <a:t>int</a:t>
            </a:r>
            <a:r>
              <a:rPr kumimoji="0" lang="en-US" altLang="zh-CN" kern="0" dirty="0">
                <a:solidFill>
                  <a:srgbClr val="000066"/>
                </a:solidFill>
              </a:rPr>
              <a:t> </a:t>
            </a:r>
            <a:r>
              <a:rPr kumimoji="0" lang="en-US" altLang="zh-CN" kern="0" dirty="0" err="1">
                <a:solidFill>
                  <a:srgbClr val="000066"/>
                </a:solidFill>
              </a:rPr>
              <a:t>ldepth</a:t>
            </a:r>
            <a:r>
              <a:rPr kumimoji="0" lang="en-US" altLang="zh-CN" kern="0" dirty="0">
                <a:solidFill>
                  <a:srgbClr val="000066"/>
                </a:solidFill>
              </a:rPr>
              <a:t>, </a:t>
            </a:r>
            <a:r>
              <a:rPr kumimoji="0" lang="en-US" altLang="zh-CN" kern="0" dirty="0" err="1">
                <a:solidFill>
                  <a:srgbClr val="000066"/>
                </a:solidFill>
              </a:rPr>
              <a:t>rdepth</a:t>
            </a:r>
            <a:r>
              <a:rPr kumimoji="0" lang="en-US" altLang="zh-CN" kern="0" dirty="0">
                <a:solidFill>
                  <a:srgbClr val="000066"/>
                </a:solidFill>
              </a:rPr>
              <a:t>, depth;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</a:rPr>
              <a:t>if (T==NULL)   depth=0;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</a:rPr>
              <a:t>         else{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</a:rPr>
              <a:t>	  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</a:rPr>
              <a:t>ldepth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</a:rPr>
              <a:t>=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</a:rPr>
              <a:t>BitreeDepth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</a:rPr>
              <a:t>(T-&gt;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</a:rPr>
              <a:t>lchild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</a:rPr>
              <a:t>);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</a:rPr>
              <a:t>	  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</a:rPr>
              <a:t>rdepth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</a:rPr>
              <a:t>=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</a:rPr>
              <a:t>BitreeDepth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</a:rPr>
              <a:t>(T-&gt;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</a:rPr>
              <a:t>rchild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</a:rPr>
              <a:t>);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</a:rPr>
              <a:t>	    depth=1+(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</a:rPr>
              <a:t>ldepth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</a:rPr>
              <a:t>&gt;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</a:rPr>
              <a:t>rdepth?ldepth:rdepth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</a:rPr>
              <a:t>);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</a:rPr>
              <a:t>	   }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</a:rPr>
              <a:t>         return depth;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</a:rPr>
              <a:t>      }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6811963" y="692150"/>
            <a:ext cx="1963737" cy="3014663"/>
            <a:chOff x="703" y="2015"/>
            <a:chExt cx="1022" cy="1672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222" y="2015"/>
              <a:ext cx="255" cy="224"/>
            </a:xfrm>
            <a:prstGeom prst="ellips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</a:t>
              </a: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974" y="2367"/>
              <a:ext cx="255" cy="224"/>
            </a:xfrm>
            <a:prstGeom prst="ellips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B</a:t>
              </a: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703" y="2729"/>
              <a:ext cx="255" cy="224"/>
            </a:xfrm>
            <a:prstGeom prst="ellips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215" y="2729"/>
              <a:ext cx="255" cy="224"/>
            </a:xfrm>
            <a:prstGeom prst="ellips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015" y="3051"/>
              <a:ext cx="255" cy="235"/>
            </a:xfrm>
            <a:prstGeom prst="ellips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</a:t>
              </a: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1470" y="3051"/>
              <a:ext cx="255" cy="224"/>
            </a:xfrm>
            <a:prstGeom prst="ellips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F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225" y="3463"/>
              <a:ext cx="255" cy="224"/>
            </a:xfrm>
            <a:prstGeom prst="ellips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G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1156" y="2200"/>
              <a:ext cx="111" cy="190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>
              <a:off x="911" y="2566"/>
              <a:ext cx="122" cy="189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189" y="2566"/>
              <a:ext cx="133" cy="189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1211" y="2955"/>
              <a:ext cx="78" cy="145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1411" y="2933"/>
              <a:ext cx="112" cy="145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1178" y="3277"/>
              <a:ext cx="133" cy="189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41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 descr="水滴"/>
          <p:cNvSpPr txBox="1">
            <a:spLocks noChangeArrowheads="1"/>
          </p:cNvSpPr>
          <p:nvPr/>
        </p:nvSpPr>
        <p:spPr bwMode="auto">
          <a:xfrm>
            <a:off x="323528" y="376783"/>
            <a:ext cx="5008563" cy="353943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>
            <a:spAutoFit/>
          </a:bodyPr>
          <a:lstStyle/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中序（根）遍历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若二叉树为空，则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空操作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返回；否则：</a:t>
            </a:r>
          </a:p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①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中序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遍历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根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结点的左子树；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(L)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②访问根结点；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(D)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  <a:p>
            <a:pPr algn="just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③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中序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遍历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根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结点的右子树。</a:t>
            </a:r>
            <a:r>
              <a:rPr kumimoji="0" lang="en-US" altLang="zh-CN" b="1" kern="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(R)</a:t>
            </a:r>
            <a:r>
              <a:rPr kumimoji="0" lang="zh-CN" altLang="en-US" b="1" kern="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</a:p>
        </p:txBody>
      </p:sp>
      <p:sp>
        <p:nvSpPr>
          <p:cNvPr id="3" name="Text Box 38"/>
          <p:cNvSpPr txBox="1">
            <a:spLocks noChangeArrowheads="1"/>
          </p:cNvSpPr>
          <p:nvPr/>
        </p:nvSpPr>
        <p:spPr bwMode="auto">
          <a:xfrm>
            <a:off x="738362" y="5660777"/>
            <a:ext cx="5116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中序遍历序列：</a:t>
            </a:r>
            <a:r>
              <a:rPr kumimoji="0" lang="en-US" altLang="zh-CN" sz="2800" b="1" i="1" kern="0" dirty="0">
                <a:solidFill>
                  <a:srgbClr val="000000"/>
                </a:solidFill>
                <a:ea typeface="宋体" charset="-122"/>
              </a:rPr>
              <a:t>B  D  A  C</a:t>
            </a:r>
          </a:p>
        </p:txBody>
      </p:sp>
      <p:grpSp>
        <p:nvGrpSpPr>
          <p:cNvPr id="26" name="Group 70"/>
          <p:cNvGrpSpPr>
            <a:grpSpLocks/>
          </p:cNvGrpSpPr>
          <p:nvPr/>
        </p:nvGrpSpPr>
        <p:grpSpPr bwMode="auto">
          <a:xfrm>
            <a:off x="5854874" y="188640"/>
            <a:ext cx="2612217" cy="2016068"/>
            <a:chOff x="492" y="384"/>
            <a:chExt cx="1928" cy="1488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1212" y="384"/>
              <a:ext cx="384" cy="384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</a:rPr>
                <a:t>A</a:t>
              </a:r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1164" y="1488"/>
              <a:ext cx="384" cy="384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</a:rPr>
                <a:t>D</a:t>
              </a:r>
            </a:p>
          </p:txBody>
        </p:sp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492" y="1104"/>
              <a:ext cx="384" cy="384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</a:rPr>
                <a:t>B</a:t>
              </a:r>
            </a:p>
          </p:txBody>
        </p:sp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2036" y="1064"/>
              <a:ext cx="384" cy="384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</a:rPr>
                <a:t>C</a:t>
              </a:r>
            </a:p>
          </p:txBody>
        </p:sp>
        <p:sp>
          <p:nvSpPr>
            <p:cNvPr id="31" name="Line 11"/>
            <p:cNvSpPr>
              <a:spLocks noChangeShapeType="1"/>
            </p:cNvSpPr>
            <p:nvPr/>
          </p:nvSpPr>
          <p:spPr bwMode="auto">
            <a:xfrm flipH="1">
              <a:off x="780" y="720"/>
              <a:ext cx="480" cy="432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1548" y="720"/>
              <a:ext cx="576" cy="384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876" y="1392"/>
              <a:ext cx="336" cy="19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5514341" y="2266950"/>
            <a:ext cx="2667000" cy="457200"/>
          </a:xfrm>
          <a:prstGeom prst="rect">
            <a:avLst/>
          </a:pr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           D            R</a:t>
            </a:r>
          </a:p>
        </p:txBody>
      </p:sp>
      <p:grpSp>
        <p:nvGrpSpPr>
          <p:cNvPr id="35" name="Group 18"/>
          <p:cNvGrpSpPr>
            <a:grpSpLocks/>
          </p:cNvGrpSpPr>
          <p:nvPr/>
        </p:nvGrpSpPr>
        <p:grpSpPr bwMode="auto">
          <a:xfrm>
            <a:off x="5514341" y="4210050"/>
            <a:ext cx="457200" cy="1066800"/>
            <a:chOff x="2880" y="1248"/>
            <a:chExt cx="288" cy="672"/>
          </a:xfrm>
        </p:grpSpPr>
        <p:sp>
          <p:nvSpPr>
            <p:cNvPr id="36" name="Line 19"/>
            <p:cNvSpPr>
              <a:spLocks noChangeShapeType="1"/>
            </p:cNvSpPr>
            <p:nvPr/>
          </p:nvSpPr>
          <p:spPr bwMode="auto">
            <a:xfrm>
              <a:off x="3024" y="1248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Oval 20"/>
            <p:cNvSpPr>
              <a:spLocks noChangeArrowheads="1"/>
            </p:cNvSpPr>
            <p:nvPr/>
          </p:nvSpPr>
          <p:spPr bwMode="auto">
            <a:xfrm>
              <a:off x="2880" y="1680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66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</a:t>
              </a:r>
            </a:p>
          </p:txBody>
        </p:sp>
      </p:grpSp>
      <p:grpSp>
        <p:nvGrpSpPr>
          <p:cNvPr id="38" name="Group 21"/>
          <p:cNvGrpSpPr>
            <a:grpSpLocks/>
          </p:cNvGrpSpPr>
          <p:nvPr/>
        </p:nvGrpSpPr>
        <p:grpSpPr bwMode="auto">
          <a:xfrm>
            <a:off x="4980941" y="2743200"/>
            <a:ext cx="1524000" cy="1447800"/>
            <a:chOff x="3216" y="1248"/>
            <a:chExt cx="960" cy="912"/>
          </a:xfrm>
        </p:grpSpPr>
        <p:sp>
          <p:nvSpPr>
            <p:cNvPr id="39" name="Line 22"/>
            <p:cNvSpPr>
              <a:spLocks noChangeShapeType="1"/>
            </p:cNvSpPr>
            <p:nvPr/>
          </p:nvSpPr>
          <p:spPr bwMode="auto">
            <a:xfrm>
              <a:off x="3696" y="1248"/>
              <a:ext cx="0" cy="432"/>
            </a:xfrm>
            <a:prstGeom prst="line">
              <a:avLst/>
            </a:prstGeom>
            <a:noFill/>
            <a:ln w="19050">
              <a:solidFill>
                <a:srgbClr val="CC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0" name="Group 23"/>
            <p:cNvGrpSpPr>
              <a:grpSpLocks/>
            </p:cNvGrpSpPr>
            <p:nvPr/>
          </p:nvGrpSpPr>
          <p:grpSpPr bwMode="auto">
            <a:xfrm>
              <a:off x="3408" y="1680"/>
              <a:ext cx="576" cy="240"/>
              <a:chOff x="3408" y="1680"/>
              <a:chExt cx="576" cy="240"/>
            </a:xfrm>
          </p:grpSpPr>
          <p:sp>
            <p:nvSpPr>
              <p:cNvPr id="42" name="Line 24"/>
              <p:cNvSpPr>
                <a:spLocks noChangeShapeType="1"/>
              </p:cNvSpPr>
              <p:nvPr/>
            </p:nvSpPr>
            <p:spPr bwMode="auto">
              <a:xfrm>
                <a:off x="3408" y="1680"/>
                <a:ext cx="576" cy="0"/>
              </a:xfrm>
              <a:prstGeom prst="line">
                <a:avLst/>
              </a:prstGeom>
              <a:noFill/>
              <a:ln w="19050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Line 25"/>
              <p:cNvSpPr>
                <a:spLocks noChangeShapeType="1"/>
              </p:cNvSpPr>
              <p:nvPr/>
            </p:nvSpPr>
            <p:spPr bwMode="auto">
              <a:xfrm>
                <a:off x="3408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Line 26"/>
              <p:cNvSpPr>
                <a:spLocks noChangeShapeType="1"/>
              </p:cNvSpPr>
              <p:nvPr/>
            </p:nvSpPr>
            <p:spPr bwMode="auto">
              <a:xfrm>
                <a:off x="3984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1" name="Rectangle 27"/>
            <p:cNvSpPr>
              <a:spLocks noChangeArrowheads="1"/>
            </p:cNvSpPr>
            <p:nvPr/>
          </p:nvSpPr>
          <p:spPr bwMode="auto">
            <a:xfrm>
              <a:off x="3216" y="1920"/>
              <a:ext cx="960" cy="240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  D   R</a:t>
              </a:r>
            </a:p>
          </p:txBody>
        </p:sp>
      </p:grpSp>
      <p:grpSp>
        <p:nvGrpSpPr>
          <p:cNvPr id="45" name="Group 28"/>
          <p:cNvGrpSpPr>
            <a:grpSpLocks/>
          </p:cNvGrpSpPr>
          <p:nvPr/>
        </p:nvGrpSpPr>
        <p:grpSpPr bwMode="auto">
          <a:xfrm>
            <a:off x="5933441" y="4152900"/>
            <a:ext cx="1447800" cy="1447800"/>
            <a:chOff x="3744" y="2160"/>
            <a:chExt cx="912" cy="912"/>
          </a:xfrm>
        </p:grpSpPr>
        <p:grpSp>
          <p:nvGrpSpPr>
            <p:cNvPr id="46" name="Group 29"/>
            <p:cNvGrpSpPr>
              <a:grpSpLocks/>
            </p:cNvGrpSpPr>
            <p:nvPr/>
          </p:nvGrpSpPr>
          <p:grpSpPr bwMode="auto">
            <a:xfrm>
              <a:off x="3888" y="2592"/>
              <a:ext cx="576" cy="240"/>
              <a:chOff x="3888" y="2592"/>
              <a:chExt cx="576" cy="240"/>
            </a:xfrm>
          </p:grpSpPr>
          <p:sp>
            <p:nvSpPr>
              <p:cNvPr id="49" name="Line 30"/>
              <p:cNvSpPr>
                <a:spLocks noChangeShapeType="1"/>
              </p:cNvSpPr>
              <p:nvPr/>
            </p:nvSpPr>
            <p:spPr bwMode="auto">
              <a:xfrm>
                <a:off x="3888" y="2592"/>
                <a:ext cx="576" cy="0"/>
              </a:xfrm>
              <a:prstGeom prst="line">
                <a:avLst/>
              </a:prstGeom>
              <a:noFill/>
              <a:ln w="19050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Line 31"/>
              <p:cNvSpPr>
                <a:spLocks noChangeShapeType="1"/>
              </p:cNvSpPr>
              <p:nvPr/>
            </p:nvSpPr>
            <p:spPr bwMode="auto">
              <a:xfrm>
                <a:off x="3888" y="2592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Line 32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7" name="Rectangle 33"/>
            <p:cNvSpPr>
              <a:spLocks noChangeArrowheads="1"/>
            </p:cNvSpPr>
            <p:nvPr/>
          </p:nvSpPr>
          <p:spPr bwMode="auto">
            <a:xfrm>
              <a:off x="3744" y="2832"/>
              <a:ext cx="912" cy="240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    D   R</a:t>
              </a:r>
            </a:p>
          </p:txBody>
        </p:sp>
        <p:sp>
          <p:nvSpPr>
            <p:cNvPr id="48" name="Line 34"/>
            <p:cNvSpPr>
              <a:spLocks noChangeShapeType="1"/>
            </p:cNvSpPr>
            <p:nvPr/>
          </p:nvSpPr>
          <p:spPr bwMode="auto">
            <a:xfrm>
              <a:off x="3984" y="2160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2" name="Group 35"/>
          <p:cNvGrpSpPr>
            <a:grpSpLocks/>
          </p:cNvGrpSpPr>
          <p:nvPr/>
        </p:nvGrpSpPr>
        <p:grpSpPr bwMode="auto">
          <a:xfrm>
            <a:off x="5038091" y="4191000"/>
            <a:ext cx="457200" cy="990600"/>
            <a:chOff x="3552" y="2160"/>
            <a:chExt cx="288" cy="624"/>
          </a:xfrm>
        </p:grpSpPr>
        <p:sp>
          <p:nvSpPr>
            <p:cNvPr id="53" name="Text Box 36"/>
            <p:cNvSpPr txBox="1">
              <a:spLocks noChangeArrowheads="1"/>
            </p:cNvSpPr>
            <p:nvPr/>
          </p:nvSpPr>
          <p:spPr bwMode="auto">
            <a:xfrm rot="-5503572">
              <a:off x="3576" y="252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&gt;</a:t>
              </a:r>
            </a:p>
          </p:txBody>
        </p:sp>
        <p:sp>
          <p:nvSpPr>
            <p:cNvPr id="54" name="Line 37"/>
            <p:cNvSpPr>
              <a:spLocks noChangeShapeType="1"/>
            </p:cNvSpPr>
            <p:nvPr/>
          </p:nvSpPr>
          <p:spPr bwMode="auto">
            <a:xfrm>
              <a:off x="3696" y="2160"/>
              <a:ext cx="0" cy="432"/>
            </a:xfrm>
            <a:prstGeom prst="line">
              <a:avLst/>
            </a:prstGeom>
            <a:noFill/>
            <a:ln w="19050">
              <a:solidFill>
                <a:srgbClr val="CC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5" name="Group 38"/>
          <p:cNvGrpSpPr>
            <a:grpSpLocks/>
          </p:cNvGrpSpPr>
          <p:nvPr/>
        </p:nvGrpSpPr>
        <p:grpSpPr bwMode="auto">
          <a:xfrm>
            <a:off x="6600191" y="2724150"/>
            <a:ext cx="457200" cy="1066800"/>
            <a:chOff x="3264" y="2160"/>
            <a:chExt cx="288" cy="672"/>
          </a:xfrm>
        </p:grpSpPr>
        <p:sp>
          <p:nvSpPr>
            <p:cNvPr id="56" name="Oval 39"/>
            <p:cNvSpPr>
              <a:spLocks noChangeArrowheads="1"/>
            </p:cNvSpPr>
            <p:nvPr/>
          </p:nvSpPr>
          <p:spPr bwMode="auto">
            <a:xfrm>
              <a:off x="3264" y="2592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66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</a:t>
              </a:r>
            </a:p>
          </p:txBody>
        </p:sp>
        <p:sp>
          <p:nvSpPr>
            <p:cNvPr id="57" name="Line 40"/>
            <p:cNvSpPr>
              <a:spLocks noChangeShapeType="1"/>
            </p:cNvSpPr>
            <p:nvPr/>
          </p:nvSpPr>
          <p:spPr bwMode="auto">
            <a:xfrm>
              <a:off x="3408" y="2160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8" name="Group 41"/>
          <p:cNvGrpSpPr>
            <a:grpSpLocks/>
          </p:cNvGrpSpPr>
          <p:nvPr/>
        </p:nvGrpSpPr>
        <p:grpSpPr bwMode="auto">
          <a:xfrm>
            <a:off x="6924041" y="5581650"/>
            <a:ext cx="457200" cy="990600"/>
            <a:chOff x="4368" y="3072"/>
            <a:chExt cx="288" cy="624"/>
          </a:xfrm>
        </p:grpSpPr>
        <p:sp>
          <p:nvSpPr>
            <p:cNvPr id="59" name="Text Box 42"/>
            <p:cNvSpPr txBox="1">
              <a:spLocks noChangeArrowheads="1"/>
            </p:cNvSpPr>
            <p:nvPr/>
          </p:nvSpPr>
          <p:spPr bwMode="auto">
            <a:xfrm rot="-5503572">
              <a:off x="4392" y="343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&gt;</a:t>
              </a:r>
            </a:p>
          </p:txBody>
        </p:sp>
        <p:sp>
          <p:nvSpPr>
            <p:cNvPr id="60" name="Line 43"/>
            <p:cNvSpPr>
              <a:spLocks noChangeShapeType="1"/>
            </p:cNvSpPr>
            <p:nvPr/>
          </p:nvSpPr>
          <p:spPr bwMode="auto">
            <a:xfrm>
              <a:off x="4512" y="3072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1" name="Group 44"/>
          <p:cNvGrpSpPr>
            <a:grpSpLocks/>
          </p:cNvGrpSpPr>
          <p:nvPr/>
        </p:nvGrpSpPr>
        <p:grpSpPr bwMode="auto">
          <a:xfrm>
            <a:off x="5914391" y="5619750"/>
            <a:ext cx="457200" cy="990600"/>
            <a:chOff x="4080" y="3072"/>
            <a:chExt cx="288" cy="624"/>
          </a:xfrm>
        </p:grpSpPr>
        <p:sp>
          <p:nvSpPr>
            <p:cNvPr id="62" name="Text Box 45"/>
            <p:cNvSpPr txBox="1">
              <a:spLocks noChangeArrowheads="1"/>
            </p:cNvSpPr>
            <p:nvPr/>
          </p:nvSpPr>
          <p:spPr bwMode="auto">
            <a:xfrm rot="-5503572">
              <a:off x="4104" y="343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&gt;</a:t>
              </a:r>
            </a:p>
          </p:txBody>
        </p:sp>
        <p:sp>
          <p:nvSpPr>
            <p:cNvPr id="63" name="Line 46"/>
            <p:cNvSpPr>
              <a:spLocks noChangeShapeType="1"/>
            </p:cNvSpPr>
            <p:nvPr/>
          </p:nvSpPr>
          <p:spPr bwMode="auto">
            <a:xfrm>
              <a:off x="4224" y="3072"/>
              <a:ext cx="0" cy="432"/>
            </a:xfrm>
            <a:prstGeom prst="line">
              <a:avLst/>
            </a:prstGeom>
            <a:noFill/>
            <a:ln w="19050">
              <a:solidFill>
                <a:srgbClr val="CC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4" name="Group 47"/>
          <p:cNvGrpSpPr>
            <a:grpSpLocks/>
          </p:cNvGrpSpPr>
          <p:nvPr/>
        </p:nvGrpSpPr>
        <p:grpSpPr bwMode="auto">
          <a:xfrm>
            <a:off x="6466841" y="5581650"/>
            <a:ext cx="457200" cy="1066800"/>
            <a:chOff x="3792" y="3072"/>
            <a:chExt cx="288" cy="672"/>
          </a:xfrm>
        </p:grpSpPr>
        <p:sp>
          <p:nvSpPr>
            <p:cNvPr id="65" name="Oval 48"/>
            <p:cNvSpPr>
              <a:spLocks noChangeArrowheads="1"/>
            </p:cNvSpPr>
            <p:nvPr/>
          </p:nvSpPr>
          <p:spPr bwMode="auto">
            <a:xfrm>
              <a:off x="3792" y="3504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66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</a:t>
              </a:r>
            </a:p>
          </p:txBody>
        </p:sp>
        <p:sp>
          <p:nvSpPr>
            <p:cNvPr id="66" name="Line 49"/>
            <p:cNvSpPr>
              <a:spLocks noChangeShapeType="1"/>
            </p:cNvSpPr>
            <p:nvPr/>
          </p:nvSpPr>
          <p:spPr bwMode="auto">
            <a:xfrm>
              <a:off x="3936" y="3072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7" name="Group 50"/>
          <p:cNvGrpSpPr>
            <a:grpSpLocks/>
          </p:cNvGrpSpPr>
          <p:nvPr/>
        </p:nvGrpSpPr>
        <p:grpSpPr bwMode="auto">
          <a:xfrm>
            <a:off x="8333741" y="4324350"/>
            <a:ext cx="457200" cy="990600"/>
            <a:chOff x="5280" y="2160"/>
            <a:chExt cx="288" cy="624"/>
          </a:xfrm>
        </p:grpSpPr>
        <p:sp>
          <p:nvSpPr>
            <p:cNvPr id="68" name="Text Box 51"/>
            <p:cNvSpPr txBox="1">
              <a:spLocks noChangeArrowheads="1"/>
            </p:cNvSpPr>
            <p:nvPr/>
          </p:nvSpPr>
          <p:spPr bwMode="auto">
            <a:xfrm rot="-5503572">
              <a:off x="5304" y="252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&gt;</a:t>
              </a:r>
            </a:p>
          </p:txBody>
        </p:sp>
        <p:sp>
          <p:nvSpPr>
            <p:cNvPr id="69" name="Line 52"/>
            <p:cNvSpPr>
              <a:spLocks noChangeShapeType="1"/>
            </p:cNvSpPr>
            <p:nvPr/>
          </p:nvSpPr>
          <p:spPr bwMode="auto">
            <a:xfrm>
              <a:off x="5424" y="2160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0" name="Group 53"/>
          <p:cNvGrpSpPr>
            <a:grpSpLocks/>
          </p:cNvGrpSpPr>
          <p:nvPr/>
        </p:nvGrpSpPr>
        <p:grpSpPr bwMode="auto">
          <a:xfrm>
            <a:off x="7305041" y="4324350"/>
            <a:ext cx="457200" cy="990600"/>
            <a:chOff x="4992" y="2160"/>
            <a:chExt cx="288" cy="624"/>
          </a:xfrm>
        </p:grpSpPr>
        <p:sp>
          <p:nvSpPr>
            <p:cNvPr id="71" name="Text Box 54"/>
            <p:cNvSpPr txBox="1">
              <a:spLocks noChangeArrowheads="1"/>
            </p:cNvSpPr>
            <p:nvPr/>
          </p:nvSpPr>
          <p:spPr bwMode="auto">
            <a:xfrm rot="-5503572">
              <a:off x="5016" y="252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&gt;</a:t>
              </a:r>
            </a:p>
          </p:txBody>
        </p:sp>
        <p:sp>
          <p:nvSpPr>
            <p:cNvPr id="72" name="Line 55"/>
            <p:cNvSpPr>
              <a:spLocks noChangeShapeType="1"/>
            </p:cNvSpPr>
            <p:nvPr/>
          </p:nvSpPr>
          <p:spPr bwMode="auto">
            <a:xfrm>
              <a:off x="5136" y="2160"/>
              <a:ext cx="0" cy="432"/>
            </a:xfrm>
            <a:prstGeom prst="line">
              <a:avLst/>
            </a:prstGeom>
            <a:noFill/>
            <a:ln w="19050">
              <a:solidFill>
                <a:srgbClr val="CC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3" name="Group 56"/>
          <p:cNvGrpSpPr>
            <a:grpSpLocks/>
          </p:cNvGrpSpPr>
          <p:nvPr/>
        </p:nvGrpSpPr>
        <p:grpSpPr bwMode="auto">
          <a:xfrm>
            <a:off x="7857491" y="4324350"/>
            <a:ext cx="457200" cy="1066800"/>
            <a:chOff x="4704" y="2160"/>
            <a:chExt cx="288" cy="672"/>
          </a:xfrm>
        </p:grpSpPr>
        <p:sp>
          <p:nvSpPr>
            <p:cNvPr id="74" name="Oval 57"/>
            <p:cNvSpPr>
              <a:spLocks noChangeArrowheads="1"/>
            </p:cNvSpPr>
            <p:nvPr/>
          </p:nvSpPr>
          <p:spPr bwMode="auto">
            <a:xfrm>
              <a:off x="4704" y="2592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66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</a:t>
              </a:r>
            </a:p>
          </p:txBody>
        </p:sp>
        <p:sp>
          <p:nvSpPr>
            <p:cNvPr id="75" name="Line 58"/>
            <p:cNvSpPr>
              <a:spLocks noChangeShapeType="1"/>
            </p:cNvSpPr>
            <p:nvPr/>
          </p:nvSpPr>
          <p:spPr bwMode="auto">
            <a:xfrm>
              <a:off x="4848" y="2160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6" name="Group 72"/>
          <p:cNvGrpSpPr>
            <a:grpSpLocks/>
          </p:cNvGrpSpPr>
          <p:nvPr/>
        </p:nvGrpSpPr>
        <p:grpSpPr bwMode="auto">
          <a:xfrm>
            <a:off x="7324091" y="2724150"/>
            <a:ext cx="1447800" cy="1600200"/>
            <a:chOff x="4356" y="972"/>
            <a:chExt cx="912" cy="1008"/>
          </a:xfrm>
        </p:grpSpPr>
        <p:grpSp>
          <p:nvGrpSpPr>
            <p:cNvPr id="77" name="Group 61"/>
            <p:cNvGrpSpPr>
              <a:grpSpLocks/>
            </p:cNvGrpSpPr>
            <p:nvPr/>
          </p:nvGrpSpPr>
          <p:grpSpPr bwMode="auto">
            <a:xfrm>
              <a:off x="4500" y="1500"/>
              <a:ext cx="576" cy="240"/>
              <a:chOff x="4800" y="1680"/>
              <a:chExt cx="576" cy="240"/>
            </a:xfrm>
          </p:grpSpPr>
          <p:sp>
            <p:nvSpPr>
              <p:cNvPr id="80" name="Line 62"/>
              <p:cNvSpPr>
                <a:spLocks noChangeShapeType="1"/>
              </p:cNvSpPr>
              <p:nvPr/>
            </p:nvSpPr>
            <p:spPr bwMode="auto">
              <a:xfrm>
                <a:off x="4800" y="1680"/>
                <a:ext cx="576" cy="0"/>
              </a:xfrm>
              <a:prstGeom prst="line">
                <a:avLst/>
              </a:prstGeom>
              <a:noFill/>
              <a:ln w="19050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Line 63"/>
              <p:cNvSpPr>
                <a:spLocks noChangeShapeType="1"/>
              </p:cNvSpPr>
              <p:nvPr/>
            </p:nvSpPr>
            <p:spPr bwMode="auto">
              <a:xfrm>
                <a:off x="4800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Line 64"/>
              <p:cNvSpPr>
                <a:spLocks noChangeShapeType="1"/>
              </p:cNvSpPr>
              <p:nvPr/>
            </p:nvSpPr>
            <p:spPr bwMode="auto">
              <a:xfrm>
                <a:off x="5376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8" name="Rectangle 65"/>
            <p:cNvSpPr>
              <a:spLocks noChangeArrowheads="1"/>
            </p:cNvSpPr>
            <p:nvPr/>
          </p:nvSpPr>
          <p:spPr bwMode="auto">
            <a:xfrm>
              <a:off x="4356" y="1740"/>
              <a:ext cx="912" cy="240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    D   R</a:t>
              </a:r>
            </a:p>
          </p:txBody>
        </p:sp>
        <p:sp>
          <p:nvSpPr>
            <p:cNvPr id="79" name="Line 66"/>
            <p:cNvSpPr>
              <a:spLocks noChangeShapeType="1"/>
            </p:cNvSpPr>
            <p:nvPr/>
          </p:nvSpPr>
          <p:spPr bwMode="auto">
            <a:xfrm>
              <a:off x="4740" y="972"/>
              <a:ext cx="0" cy="528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204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4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8"/>
          <p:cNvSpPr txBox="1">
            <a:spLocks noChangeArrowheads="1"/>
          </p:cNvSpPr>
          <p:nvPr/>
        </p:nvSpPr>
        <p:spPr bwMode="auto">
          <a:xfrm>
            <a:off x="1475655" y="4872430"/>
            <a:ext cx="35471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中序遍历序列：</a:t>
            </a:r>
            <a:endParaRPr kumimoji="0" lang="en-US" altLang="zh-CN" sz="2800" b="1" i="1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1907381" y="842642"/>
            <a:ext cx="3106737" cy="3475037"/>
            <a:chOff x="3487" y="1271"/>
            <a:chExt cx="1957" cy="2189"/>
          </a:xfrm>
        </p:grpSpPr>
        <p:sp>
          <p:nvSpPr>
            <p:cNvPr id="5" name="Line 40"/>
            <p:cNvSpPr>
              <a:spLocks noChangeShapeType="1"/>
            </p:cNvSpPr>
            <p:nvPr/>
          </p:nvSpPr>
          <p:spPr bwMode="auto">
            <a:xfrm flipH="1">
              <a:off x="4058" y="1508"/>
              <a:ext cx="322" cy="35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Line 41"/>
            <p:cNvSpPr>
              <a:spLocks noChangeShapeType="1"/>
            </p:cNvSpPr>
            <p:nvPr/>
          </p:nvSpPr>
          <p:spPr bwMode="auto">
            <a:xfrm>
              <a:off x="4615" y="1527"/>
              <a:ext cx="322" cy="35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Line 42"/>
            <p:cNvSpPr>
              <a:spLocks noChangeShapeType="1"/>
            </p:cNvSpPr>
            <p:nvPr/>
          </p:nvSpPr>
          <p:spPr bwMode="auto">
            <a:xfrm flipH="1">
              <a:off x="3666" y="2082"/>
              <a:ext cx="215" cy="35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Line 43"/>
            <p:cNvSpPr>
              <a:spLocks noChangeShapeType="1"/>
            </p:cNvSpPr>
            <p:nvPr/>
          </p:nvSpPr>
          <p:spPr bwMode="auto">
            <a:xfrm>
              <a:off x="3675" y="2724"/>
              <a:ext cx="250" cy="38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Line 44"/>
            <p:cNvSpPr>
              <a:spLocks noChangeShapeType="1"/>
            </p:cNvSpPr>
            <p:nvPr/>
          </p:nvSpPr>
          <p:spPr bwMode="auto">
            <a:xfrm flipH="1">
              <a:off x="4747" y="2127"/>
              <a:ext cx="161" cy="35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Line 45"/>
            <p:cNvSpPr>
              <a:spLocks noChangeShapeType="1"/>
            </p:cNvSpPr>
            <p:nvPr/>
          </p:nvSpPr>
          <p:spPr bwMode="auto">
            <a:xfrm>
              <a:off x="5089" y="2127"/>
              <a:ext cx="167" cy="39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Oval 46"/>
            <p:cNvSpPr>
              <a:spLocks noChangeArrowheads="1"/>
            </p:cNvSpPr>
            <p:nvPr/>
          </p:nvSpPr>
          <p:spPr bwMode="auto">
            <a:xfrm>
              <a:off x="4358" y="1296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B4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Text Box 47"/>
            <p:cNvSpPr txBox="1">
              <a:spLocks noChangeArrowheads="1"/>
            </p:cNvSpPr>
            <p:nvPr/>
          </p:nvSpPr>
          <p:spPr bwMode="auto">
            <a:xfrm>
              <a:off x="4390" y="1271"/>
              <a:ext cx="250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A</a:t>
              </a:r>
            </a:p>
          </p:txBody>
        </p:sp>
        <p:sp>
          <p:nvSpPr>
            <p:cNvPr id="13" name="Oval 48"/>
            <p:cNvSpPr>
              <a:spLocks noChangeArrowheads="1"/>
            </p:cNvSpPr>
            <p:nvPr/>
          </p:nvSpPr>
          <p:spPr bwMode="auto">
            <a:xfrm>
              <a:off x="3810" y="1817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B4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Text Box 49"/>
            <p:cNvSpPr txBox="1">
              <a:spLocks noChangeArrowheads="1"/>
            </p:cNvSpPr>
            <p:nvPr/>
          </p:nvSpPr>
          <p:spPr bwMode="auto">
            <a:xfrm>
              <a:off x="3842" y="1792"/>
              <a:ext cx="250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B</a:t>
              </a:r>
            </a:p>
          </p:txBody>
        </p:sp>
        <p:sp>
          <p:nvSpPr>
            <p:cNvPr id="15" name="Oval 50"/>
            <p:cNvSpPr>
              <a:spLocks noChangeArrowheads="1"/>
            </p:cNvSpPr>
            <p:nvPr/>
          </p:nvSpPr>
          <p:spPr bwMode="auto">
            <a:xfrm>
              <a:off x="4850" y="1855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B4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Text Box 51"/>
            <p:cNvSpPr txBox="1">
              <a:spLocks noChangeArrowheads="1"/>
            </p:cNvSpPr>
            <p:nvPr/>
          </p:nvSpPr>
          <p:spPr bwMode="auto">
            <a:xfrm>
              <a:off x="4882" y="1830"/>
              <a:ext cx="250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C</a:t>
              </a:r>
            </a:p>
          </p:txBody>
        </p:sp>
        <p:sp>
          <p:nvSpPr>
            <p:cNvPr id="17" name="Oval 52"/>
            <p:cNvSpPr>
              <a:spLocks noChangeArrowheads="1"/>
            </p:cNvSpPr>
            <p:nvPr/>
          </p:nvSpPr>
          <p:spPr bwMode="auto">
            <a:xfrm>
              <a:off x="3487" y="2430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B4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 Box 53"/>
            <p:cNvSpPr txBox="1">
              <a:spLocks noChangeArrowheads="1"/>
            </p:cNvSpPr>
            <p:nvPr/>
          </p:nvSpPr>
          <p:spPr bwMode="auto">
            <a:xfrm>
              <a:off x="3519" y="2414"/>
              <a:ext cx="250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D</a:t>
              </a:r>
            </a:p>
          </p:txBody>
        </p:sp>
        <p:sp>
          <p:nvSpPr>
            <p:cNvPr id="19" name="Oval 54"/>
            <p:cNvSpPr>
              <a:spLocks noChangeArrowheads="1"/>
            </p:cNvSpPr>
            <p:nvPr/>
          </p:nvSpPr>
          <p:spPr bwMode="auto">
            <a:xfrm>
              <a:off x="4601" y="2477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B4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Text Box 55"/>
            <p:cNvSpPr txBox="1">
              <a:spLocks noChangeArrowheads="1"/>
            </p:cNvSpPr>
            <p:nvPr/>
          </p:nvSpPr>
          <p:spPr bwMode="auto">
            <a:xfrm>
              <a:off x="4633" y="2452"/>
              <a:ext cx="250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E</a:t>
              </a:r>
            </a:p>
          </p:txBody>
        </p:sp>
        <p:sp>
          <p:nvSpPr>
            <p:cNvPr id="21" name="Oval 56"/>
            <p:cNvSpPr>
              <a:spLocks noChangeArrowheads="1"/>
            </p:cNvSpPr>
            <p:nvPr/>
          </p:nvSpPr>
          <p:spPr bwMode="auto">
            <a:xfrm>
              <a:off x="5149" y="2504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B4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Text Box 57"/>
            <p:cNvSpPr txBox="1">
              <a:spLocks noChangeArrowheads="1"/>
            </p:cNvSpPr>
            <p:nvPr/>
          </p:nvSpPr>
          <p:spPr bwMode="auto">
            <a:xfrm>
              <a:off x="5181" y="2479"/>
              <a:ext cx="250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F</a:t>
              </a:r>
            </a:p>
          </p:txBody>
        </p:sp>
        <p:sp>
          <p:nvSpPr>
            <p:cNvPr id="23" name="Oval 58"/>
            <p:cNvSpPr>
              <a:spLocks noChangeArrowheads="1"/>
            </p:cNvSpPr>
            <p:nvPr/>
          </p:nvSpPr>
          <p:spPr bwMode="auto">
            <a:xfrm>
              <a:off x="3830" y="3099"/>
              <a:ext cx="295" cy="2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B4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Text Box 59"/>
            <p:cNvSpPr txBox="1">
              <a:spLocks noChangeArrowheads="1"/>
            </p:cNvSpPr>
            <p:nvPr/>
          </p:nvSpPr>
          <p:spPr bwMode="auto">
            <a:xfrm>
              <a:off x="3862" y="3074"/>
              <a:ext cx="250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36000" rIns="0" bIns="0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G</a:t>
              </a:r>
            </a:p>
          </p:txBody>
        </p:sp>
      </p:grpSp>
      <p:sp>
        <p:nvSpPr>
          <p:cNvPr id="25" name="矩形 24"/>
          <p:cNvSpPr/>
          <p:nvPr/>
        </p:nvSpPr>
        <p:spPr>
          <a:xfrm>
            <a:off x="4248151" y="4872430"/>
            <a:ext cx="2436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CN" sz="2800" b="1" i="1" kern="0" dirty="0">
                <a:solidFill>
                  <a:srgbClr val="000000"/>
                </a:solidFill>
                <a:ea typeface="宋体" charset="-122"/>
              </a:rPr>
              <a:t>D G B A E C F</a:t>
            </a:r>
          </a:p>
        </p:txBody>
      </p:sp>
      <p:sp>
        <p:nvSpPr>
          <p:cNvPr id="26" name="矩形 25"/>
          <p:cNvSpPr/>
          <p:nvPr/>
        </p:nvSpPr>
        <p:spPr>
          <a:xfrm>
            <a:off x="505563" y="868442"/>
            <a:ext cx="2024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CN" altLang="en-US" sz="2800" b="1" kern="0" dirty="0">
                <a:solidFill>
                  <a:srgbClr val="FF3300"/>
                </a:solidFill>
                <a:ea typeface="宋体" charset="-122"/>
              </a:rPr>
              <a:t>中序</a:t>
            </a:r>
            <a:r>
              <a:rPr kumimoji="0" lang="zh-CN" altLang="en-US" sz="2800" b="1" kern="0" dirty="0">
                <a:solidFill>
                  <a:srgbClr val="000000"/>
                </a:solidFill>
                <a:ea typeface="宋体" charset="-122"/>
              </a:rPr>
              <a:t>：</a:t>
            </a:r>
            <a:r>
              <a:rPr kumimoji="0" lang="en-US" altLang="zh-CN" sz="2800" b="1" kern="0" dirty="0">
                <a:solidFill>
                  <a:srgbClr val="000000"/>
                </a:solidFill>
                <a:ea typeface="宋体" charset="-122"/>
              </a:rPr>
              <a:t>LDR</a:t>
            </a:r>
          </a:p>
        </p:txBody>
      </p:sp>
      <p:sp>
        <p:nvSpPr>
          <p:cNvPr id="27" name="Text Box 7" descr="水滴"/>
          <p:cNvSpPr txBox="1">
            <a:spLocks noChangeArrowheads="1"/>
          </p:cNvSpPr>
          <p:nvPr/>
        </p:nvSpPr>
        <p:spPr bwMode="auto">
          <a:xfrm>
            <a:off x="5320881" y="424120"/>
            <a:ext cx="3758181" cy="3046988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>
            <a:spAutoFit/>
          </a:bodyPr>
          <a:lstStyle/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中序（根）遍历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若二叉树为空，则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空操作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返回；否则：</a:t>
            </a:r>
          </a:p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①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中序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遍历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根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结点的左子树；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(L)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②访问根结点；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(D)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  <a:p>
            <a:pPr algn="just"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③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中序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遍历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根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结点的右子树。</a:t>
            </a:r>
            <a:r>
              <a:rPr kumimoji="0" lang="en-US" altLang="zh-CN" sz="2000" b="1" kern="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(R)</a:t>
            </a:r>
            <a:r>
              <a:rPr kumimoji="0" lang="zh-CN" altLang="en-US" sz="2000" b="1" kern="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14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5" descr="水滴"/>
          <p:cNvSpPr txBox="1">
            <a:spLocks noChangeArrowheads="1"/>
          </p:cNvSpPr>
          <p:nvPr/>
        </p:nvSpPr>
        <p:spPr bwMode="auto">
          <a:xfrm>
            <a:off x="107504" y="265088"/>
            <a:ext cx="5054600" cy="353943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>
            <a:spAutoFit/>
          </a:bodyPr>
          <a:lstStyle/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后序（根）遍历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若二叉树为空，则空操作返回；否则：</a:t>
            </a:r>
          </a:p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①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后序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遍历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根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结点的左子树；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(L)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②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后序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遍历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根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结点的右子树。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(R)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③访问根结点；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(D)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" name="Text Box 38"/>
          <p:cNvSpPr txBox="1">
            <a:spLocks noChangeArrowheads="1"/>
          </p:cNvSpPr>
          <p:nvPr/>
        </p:nvSpPr>
        <p:spPr bwMode="auto">
          <a:xfrm>
            <a:off x="380359" y="5264942"/>
            <a:ext cx="4551681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后序遍历序列：</a:t>
            </a:r>
            <a:r>
              <a:rPr kumimoji="0" lang="en-US" altLang="zh-CN" sz="2800" b="1" i="1" kern="0" dirty="0">
                <a:solidFill>
                  <a:srgbClr val="000000"/>
                </a:solidFill>
                <a:ea typeface="宋体" charset="-122"/>
              </a:rPr>
              <a:t>D   B  C  A</a:t>
            </a:r>
          </a:p>
        </p:txBody>
      </p:sp>
      <p:grpSp>
        <p:nvGrpSpPr>
          <p:cNvPr id="26" name="Group 2"/>
          <p:cNvGrpSpPr>
            <a:grpSpLocks/>
          </p:cNvGrpSpPr>
          <p:nvPr/>
        </p:nvGrpSpPr>
        <p:grpSpPr bwMode="auto">
          <a:xfrm>
            <a:off x="5948419" y="173162"/>
            <a:ext cx="2516576" cy="1942254"/>
            <a:chOff x="492" y="384"/>
            <a:chExt cx="1928" cy="1488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1212" y="384"/>
              <a:ext cx="384" cy="384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</a:rPr>
                <a:t>A</a:t>
              </a: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1164" y="1488"/>
              <a:ext cx="384" cy="384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</a:rPr>
                <a:t>D</a:t>
              </a:r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492" y="1104"/>
              <a:ext cx="384" cy="384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</a:rPr>
                <a:t>B</a:t>
              </a:r>
            </a:p>
          </p:txBody>
        </p:sp>
        <p:sp>
          <p:nvSpPr>
            <p:cNvPr id="30" name="Oval 6"/>
            <p:cNvSpPr>
              <a:spLocks noChangeArrowheads="1"/>
            </p:cNvSpPr>
            <p:nvPr/>
          </p:nvSpPr>
          <p:spPr bwMode="auto">
            <a:xfrm>
              <a:off x="2036" y="1064"/>
              <a:ext cx="384" cy="384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</a:rPr>
                <a:t>C</a:t>
              </a:r>
            </a:p>
          </p:txBody>
        </p:sp>
        <p:sp>
          <p:nvSpPr>
            <p:cNvPr id="31" name="Line 7"/>
            <p:cNvSpPr>
              <a:spLocks noChangeShapeType="1"/>
            </p:cNvSpPr>
            <p:nvPr/>
          </p:nvSpPr>
          <p:spPr bwMode="auto">
            <a:xfrm flipH="1">
              <a:off x="780" y="720"/>
              <a:ext cx="480" cy="432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Line 8"/>
            <p:cNvSpPr>
              <a:spLocks noChangeShapeType="1"/>
            </p:cNvSpPr>
            <p:nvPr/>
          </p:nvSpPr>
          <p:spPr bwMode="auto">
            <a:xfrm>
              <a:off x="1548" y="720"/>
              <a:ext cx="576" cy="384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Line 9"/>
            <p:cNvSpPr>
              <a:spLocks noChangeShapeType="1"/>
            </p:cNvSpPr>
            <p:nvPr/>
          </p:nvSpPr>
          <p:spPr bwMode="auto">
            <a:xfrm>
              <a:off x="876" y="1392"/>
              <a:ext cx="336" cy="19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5619750" y="2171700"/>
            <a:ext cx="3419475" cy="457200"/>
          </a:xfrm>
          <a:prstGeom prst="rect">
            <a:avLst/>
          </a:pr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L                   R              D</a:t>
            </a:r>
          </a:p>
        </p:txBody>
      </p:sp>
      <p:grpSp>
        <p:nvGrpSpPr>
          <p:cNvPr id="35" name="Group 14"/>
          <p:cNvGrpSpPr>
            <a:grpSpLocks/>
          </p:cNvGrpSpPr>
          <p:nvPr/>
        </p:nvGrpSpPr>
        <p:grpSpPr bwMode="auto">
          <a:xfrm>
            <a:off x="5086350" y="2647950"/>
            <a:ext cx="1524000" cy="1447800"/>
            <a:chOff x="3216" y="1248"/>
            <a:chExt cx="960" cy="912"/>
          </a:xfrm>
        </p:grpSpPr>
        <p:sp>
          <p:nvSpPr>
            <p:cNvPr id="36" name="Line 15"/>
            <p:cNvSpPr>
              <a:spLocks noChangeShapeType="1"/>
            </p:cNvSpPr>
            <p:nvPr/>
          </p:nvSpPr>
          <p:spPr bwMode="auto">
            <a:xfrm>
              <a:off x="3696" y="1248"/>
              <a:ext cx="0" cy="432"/>
            </a:xfrm>
            <a:prstGeom prst="line">
              <a:avLst/>
            </a:prstGeom>
            <a:noFill/>
            <a:ln w="19050">
              <a:solidFill>
                <a:srgbClr val="CC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7" name="Group 16"/>
            <p:cNvGrpSpPr>
              <a:grpSpLocks/>
            </p:cNvGrpSpPr>
            <p:nvPr/>
          </p:nvGrpSpPr>
          <p:grpSpPr bwMode="auto">
            <a:xfrm>
              <a:off x="3408" y="1680"/>
              <a:ext cx="576" cy="240"/>
              <a:chOff x="3408" y="1680"/>
              <a:chExt cx="576" cy="240"/>
            </a:xfrm>
          </p:grpSpPr>
          <p:sp>
            <p:nvSpPr>
              <p:cNvPr id="39" name="Line 17"/>
              <p:cNvSpPr>
                <a:spLocks noChangeShapeType="1"/>
              </p:cNvSpPr>
              <p:nvPr/>
            </p:nvSpPr>
            <p:spPr bwMode="auto">
              <a:xfrm>
                <a:off x="3408" y="1680"/>
                <a:ext cx="576" cy="0"/>
              </a:xfrm>
              <a:prstGeom prst="line">
                <a:avLst/>
              </a:prstGeom>
              <a:noFill/>
              <a:ln w="19050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Line 18"/>
              <p:cNvSpPr>
                <a:spLocks noChangeShapeType="1"/>
              </p:cNvSpPr>
              <p:nvPr/>
            </p:nvSpPr>
            <p:spPr bwMode="auto">
              <a:xfrm>
                <a:off x="3408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Line 19"/>
              <p:cNvSpPr>
                <a:spLocks noChangeShapeType="1"/>
              </p:cNvSpPr>
              <p:nvPr/>
            </p:nvSpPr>
            <p:spPr bwMode="auto">
              <a:xfrm>
                <a:off x="3984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3216" y="1920"/>
              <a:ext cx="960" cy="240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  R   D</a:t>
              </a:r>
            </a:p>
          </p:txBody>
        </p:sp>
      </p:grpSp>
      <p:grpSp>
        <p:nvGrpSpPr>
          <p:cNvPr id="42" name="Group 61"/>
          <p:cNvGrpSpPr>
            <a:grpSpLocks/>
          </p:cNvGrpSpPr>
          <p:nvPr/>
        </p:nvGrpSpPr>
        <p:grpSpPr bwMode="auto">
          <a:xfrm>
            <a:off x="5200650" y="4133850"/>
            <a:ext cx="1447800" cy="1428750"/>
            <a:chOff x="2796" y="1752"/>
            <a:chExt cx="912" cy="900"/>
          </a:xfrm>
        </p:grpSpPr>
        <p:grpSp>
          <p:nvGrpSpPr>
            <p:cNvPr id="43" name="Group 22"/>
            <p:cNvGrpSpPr>
              <a:grpSpLocks/>
            </p:cNvGrpSpPr>
            <p:nvPr/>
          </p:nvGrpSpPr>
          <p:grpSpPr bwMode="auto">
            <a:xfrm>
              <a:off x="2940" y="2172"/>
              <a:ext cx="576" cy="240"/>
              <a:chOff x="3888" y="2592"/>
              <a:chExt cx="576" cy="240"/>
            </a:xfrm>
          </p:grpSpPr>
          <p:sp>
            <p:nvSpPr>
              <p:cNvPr id="46" name="Line 23"/>
              <p:cNvSpPr>
                <a:spLocks noChangeShapeType="1"/>
              </p:cNvSpPr>
              <p:nvPr/>
            </p:nvSpPr>
            <p:spPr bwMode="auto">
              <a:xfrm>
                <a:off x="3888" y="2592"/>
                <a:ext cx="576" cy="0"/>
              </a:xfrm>
              <a:prstGeom prst="line">
                <a:avLst/>
              </a:prstGeom>
              <a:noFill/>
              <a:ln w="19050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Line 24"/>
              <p:cNvSpPr>
                <a:spLocks noChangeShapeType="1"/>
              </p:cNvSpPr>
              <p:nvPr/>
            </p:nvSpPr>
            <p:spPr bwMode="auto">
              <a:xfrm>
                <a:off x="3888" y="2592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Line 25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4" name="Rectangle 26"/>
            <p:cNvSpPr>
              <a:spLocks noChangeArrowheads="1"/>
            </p:cNvSpPr>
            <p:nvPr/>
          </p:nvSpPr>
          <p:spPr bwMode="auto">
            <a:xfrm>
              <a:off x="2796" y="2412"/>
              <a:ext cx="912" cy="240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    R   D</a:t>
              </a:r>
            </a:p>
          </p:txBody>
        </p:sp>
        <p:sp>
          <p:nvSpPr>
            <p:cNvPr id="45" name="Line 27"/>
            <p:cNvSpPr>
              <a:spLocks noChangeShapeType="1"/>
            </p:cNvSpPr>
            <p:nvPr/>
          </p:nvSpPr>
          <p:spPr bwMode="auto">
            <a:xfrm>
              <a:off x="3204" y="1752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9" name="Group 28"/>
          <p:cNvGrpSpPr>
            <a:grpSpLocks/>
          </p:cNvGrpSpPr>
          <p:nvPr/>
        </p:nvGrpSpPr>
        <p:grpSpPr bwMode="auto">
          <a:xfrm>
            <a:off x="5029200" y="4095750"/>
            <a:ext cx="457200" cy="990600"/>
            <a:chOff x="3552" y="2160"/>
            <a:chExt cx="288" cy="624"/>
          </a:xfrm>
        </p:grpSpPr>
        <p:sp>
          <p:nvSpPr>
            <p:cNvPr id="50" name="Text Box 29"/>
            <p:cNvSpPr txBox="1">
              <a:spLocks noChangeArrowheads="1"/>
            </p:cNvSpPr>
            <p:nvPr/>
          </p:nvSpPr>
          <p:spPr bwMode="auto">
            <a:xfrm rot="-5503572">
              <a:off x="3576" y="252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&gt;</a:t>
              </a:r>
            </a:p>
          </p:txBody>
        </p:sp>
        <p:sp>
          <p:nvSpPr>
            <p:cNvPr id="51" name="Line 30"/>
            <p:cNvSpPr>
              <a:spLocks noChangeShapeType="1"/>
            </p:cNvSpPr>
            <p:nvPr/>
          </p:nvSpPr>
          <p:spPr bwMode="auto">
            <a:xfrm>
              <a:off x="3696" y="2160"/>
              <a:ext cx="0" cy="432"/>
            </a:xfrm>
            <a:prstGeom prst="line">
              <a:avLst/>
            </a:prstGeom>
            <a:noFill/>
            <a:ln w="19050">
              <a:solidFill>
                <a:srgbClr val="CC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2" name="Group 31"/>
          <p:cNvGrpSpPr>
            <a:grpSpLocks/>
          </p:cNvGrpSpPr>
          <p:nvPr/>
        </p:nvGrpSpPr>
        <p:grpSpPr bwMode="auto">
          <a:xfrm>
            <a:off x="8591550" y="2667000"/>
            <a:ext cx="457200" cy="1066800"/>
            <a:chOff x="3264" y="2160"/>
            <a:chExt cx="288" cy="672"/>
          </a:xfrm>
        </p:grpSpPr>
        <p:sp>
          <p:nvSpPr>
            <p:cNvPr id="53" name="Oval 32"/>
            <p:cNvSpPr>
              <a:spLocks noChangeArrowheads="1"/>
            </p:cNvSpPr>
            <p:nvPr/>
          </p:nvSpPr>
          <p:spPr bwMode="auto">
            <a:xfrm>
              <a:off x="3264" y="2592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66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</a:t>
              </a:r>
            </a:p>
          </p:txBody>
        </p:sp>
        <p:sp>
          <p:nvSpPr>
            <p:cNvPr id="54" name="Line 33"/>
            <p:cNvSpPr>
              <a:spLocks noChangeShapeType="1"/>
            </p:cNvSpPr>
            <p:nvPr/>
          </p:nvSpPr>
          <p:spPr bwMode="auto">
            <a:xfrm>
              <a:off x="3408" y="2160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5" name="Group 34"/>
          <p:cNvGrpSpPr>
            <a:grpSpLocks/>
          </p:cNvGrpSpPr>
          <p:nvPr/>
        </p:nvGrpSpPr>
        <p:grpSpPr bwMode="auto">
          <a:xfrm>
            <a:off x="5715000" y="5562600"/>
            <a:ext cx="457200" cy="990600"/>
            <a:chOff x="4368" y="3072"/>
            <a:chExt cx="288" cy="624"/>
          </a:xfrm>
        </p:grpSpPr>
        <p:sp>
          <p:nvSpPr>
            <p:cNvPr id="56" name="Text Box 35"/>
            <p:cNvSpPr txBox="1">
              <a:spLocks noChangeArrowheads="1"/>
            </p:cNvSpPr>
            <p:nvPr/>
          </p:nvSpPr>
          <p:spPr bwMode="auto">
            <a:xfrm rot="-5503572">
              <a:off x="4392" y="343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&gt;</a:t>
              </a:r>
            </a:p>
          </p:txBody>
        </p:sp>
        <p:sp>
          <p:nvSpPr>
            <p:cNvPr id="57" name="Line 36"/>
            <p:cNvSpPr>
              <a:spLocks noChangeShapeType="1"/>
            </p:cNvSpPr>
            <p:nvPr/>
          </p:nvSpPr>
          <p:spPr bwMode="auto">
            <a:xfrm>
              <a:off x="4512" y="3072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8" name="Group 37"/>
          <p:cNvGrpSpPr>
            <a:grpSpLocks/>
          </p:cNvGrpSpPr>
          <p:nvPr/>
        </p:nvGrpSpPr>
        <p:grpSpPr bwMode="auto">
          <a:xfrm>
            <a:off x="5181600" y="5581650"/>
            <a:ext cx="457200" cy="990600"/>
            <a:chOff x="4080" y="3072"/>
            <a:chExt cx="288" cy="624"/>
          </a:xfrm>
        </p:grpSpPr>
        <p:sp>
          <p:nvSpPr>
            <p:cNvPr id="59" name="Text Box 38"/>
            <p:cNvSpPr txBox="1">
              <a:spLocks noChangeArrowheads="1"/>
            </p:cNvSpPr>
            <p:nvPr/>
          </p:nvSpPr>
          <p:spPr bwMode="auto">
            <a:xfrm rot="-5503572">
              <a:off x="4104" y="343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&gt;</a:t>
              </a:r>
            </a:p>
          </p:txBody>
        </p:sp>
        <p:sp>
          <p:nvSpPr>
            <p:cNvPr id="60" name="Line 39"/>
            <p:cNvSpPr>
              <a:spLocks noChangeShapeType="1"/>
            </p:cNvSpPr>
            <p:nvPr/>
          </p:nvSpPr>
          <p:spPr bwMode="auto">
            <a:xfrm>
              <a:off x="4224" y="3072"/>
              <a:ext cx="0" cy="432"/>
            </a:xfrm>
            <a:prstGeom prst="line">
              <a:avLst/>
            </a:prstGeom>
            <a:noFill/>
            <a:ln w="19050">
              <a:solidFill>
                <a:srgbClr val="CC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1" name="Group 40"/>
          <p:cNvGrpSpPr>
            <a:grpSpLocks/>
          </p:cNvGrpSpPr>
          <p:nvPr/>
        </p:nvGrpSpPr>
        <p:grpSpPr bwMode="auto">
          <a:xfrm>
            <a:off x="6191250" y="5524500"/>
            <a:ext cx="457200" cy="1066800"/>
            <a:chOff x="3792" y="3072"/>
            <a:chExt cx="288" cy="672"/>
          </a:xfrm>
        </p:grpSpPr>
        <p:sp>
          <p:nvSpPr>
            <p:cNvPr id="62" name="Oval 41"/>
            <p:cNvSpPr>
              <a:spLocks noChangeArrowheads="1"/>
            </p:cNvSpPr>
            <p:nvPr/>
          </p:nvSpPr>
          <p:spPr bwMode="auto">
            <a:xfrm>
              <a:off x="3792" y="3504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66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</a:t>
              </a:r>
            </a:p>
          </p:txBody>
        </p:sp>
        <p:sp>
          <p:nvSpPr>
            <p:cNvPr id="63" name="Line 42"/>
            <p:cNvSpPr>
              <a:spLocks noChangeShapeType="1"/>
            </p:cNvSpPr>
            <p:nvPr/>
          </p:nvSpPr>
          <p:spPr bwMode="auto">
            <a:xfrm>
              <a:off x="3936" y="3072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4" name="Group 43"/>
          <p:cNvGrpSpPr>
            <a:grpSpLocks/>
          </p:cNvGrpSpPr>
          <p:nvPr/>
        </p:nvGrpSpPr>
        <p:grpSpPr bwMode="auto">
          <a:xfrm>
            <a:off x="7448550" y="4114800"/>
            <a:ext cx="457200" cy="990600"/>
            <a:chOff x="5280" y="2160"/>
            <a:chExt cx="288" cy="624"/>
          </a:xfrm>
        </p:grpSpPr>
        <p:sp>
          <p:nvSpPr>
            <p:cNvPr id="65" name="Text Box 44"/>
            <p:cNvSpPr txBox="1">
              <a:spLocks noChangeArrowheads="1"/>
            </p:cNvSpPr>
            <p:nvPr/>
          </p:nvSpPr>
          <p:spPr bwMode="auto">
            <a:xfrm rot="-5503572">
              <a:off x="5304" y="252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&gt;</a:t>
              </a:r>
            </a:p>
          </p:txBody>
        </p:sp>
        <p:sp>
          <p:nvSpPr>
            <p:cNvPr id="66" name="Line 45"/>
            <p:cNvSpPr>
              <a:spLocks noChangeShapeType="1"/>
            </p:cNvSpPr>
            <p:nvPr/>
          </p:nvSpPr>
          <p:spPr bwMode="auto">
            <a:xfrm>
              <a:off x="5424" y="2160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7" name="Group 46"/>
          <p:cNvGrpSpPr>
            <a:grpSpLocks/>
          </p:cNvGrpSpPr>
          <p:nvPr/>
        </p:nvGrpSpPr>
        <p:grpSpPr bwMode="auto">
          <a:xfrm>
            <a:off x="6896100" y="4133850"/>
            <a:ext cx="457200" cy="990600"/>
            <a:chOff x="4992" y="2160"/>
            <a:chExt cx="288" cy="624"/>
          </a:xfrm>
        </p:grpSpPr>
        <p:sp>
          <p:nvSpPr>
            <p:cNvPr id="68" name="Text Box 47"/>
            <p:cNvSpPr txBox="1">
              <a:spLocks noChangeArrowheads="1"/>
            </p:cNvSpPr>
            <p:nvPr/>
          </p:nvSpPr>
          <p:spPr bwMode="auto">
            <a:xfrm rot="-5503572">
              <a:off x="5016" y="252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&gt;</a:t>
              </a:r>
            </a:p>
          </p:txBody>
        </p:sp>
        <p:sp>
          <p:nvSpPr>
            <p:cNvPr id="69" name="Line 48"/>
            <p:cNvSpPr>
              <a:spLocks noChangeShapeType="1"/>
            </p:cNvSpPr>
            <p:nvPr/>
          </p:nvSpPr>
          <p:spPr bwMode="auto">
            <a:xfrm>
              <a:off x="5136" y="2160"/>
              <a:ext cx="0" cy="432"/>
            </a:xfrm>
            <a:prstGeom prst="line">
              <a:avLst/>
            </a:prstGeom>
            <a:noFill/>
            <a:ln w="19050">
              <a:solidFill>
                <a:srgbClr val="CC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0" name="Group 49"/>
          <p:cNvGrpSpPr>
            <a:grpSpLocks/>
          </p:cNvGrpSpPr>
          <p:nvPr/>
        </p:nvGrpSpPr>
        <p:grpSpPr bwMode="auto">
          <a:xfrm>
            <a:off x="7905750" y="4114800"/>
            <a:ext cx="457200" cy="1066800"/>
            <a:chOff x="4704" y="2160"/>
            <a:chExt cx="288" cy="672"/>
          </a:xfrm>
        </p:grpSpPr>
        <p:sp>
          <p:nvSpPr>
            <p:cNvPr id="71" name="Oval 50"/>
            <p:cNvSpPr>
              <a:spLocks noChangeArrowheads="1"/>
            </p:cNvSpPr>
            <p:nvPr/>
          </p:nvSpPr>
          <p:spPr bwMode="auto">
            <a:xfrm>
              <a:off x="4704" y="2592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66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</a:t>
              </a:r>
            </a:p>
          </p:txBody>
        </p:sp>
        <p:sp>
          <p:nvSpPr>
            <p:cNvPr id="72" name="Line 51"/>
            <p:cNvSpPr>
              <a:spLocks noChangeShapeType="1"/>
            </p:cNvSpPr>
            <p:nvPr/>
          </p:nvSpPr>
          <p:spPr bwMode="auto">
            <a:xfrm>
              <a:off x="4848" y="2160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3" name="Group 52"/>
          <p:cNvGrpSpPr>
            <a:grpSpLocks/>
          </p:cNvGrpSpPr>
          <p:nvPr/>
        </p:nvGrpSpPr>
        <p:grpSpPr bwMode="auto">
          <a:xfrm>
            <a:off x="6934200" y="2514600"/>
            <a:ext cx="1447800" cy="1600200"/>
            <a:chOff x="4356" y="972"/>
            <a:chExt cx="912" cy="1008"/>
          </a:xfrm>
        </p:grpSpPr>
        <p:grpSp>
          <p:nvGrpSpPr>
            <p:cNvPr id="74" name="Group 53"/>
            <p:cNvGrpSpPr>
              <a:grpSpLocks/>
            </p:cNvGrpSpPr>
            <p:nvPr/>
          </p:nvGrpSpPr>
          <p:grpSpPr bwMode="auto">
            <a:xfrm>
              <a:off x="4500" y="1500"/>
              <a:ext cx="576" cy="240"/>
              <a:chOff x="4800" y="1680"/>
              <a:chExt cx="576" cy="240"/>
            </a:xfrm>
          </p:grpSpPr>
          <p:sp>
            <p:nvSpPr>
              <p:cNvPr id="77" name="Line 54"/>
              <p:cNvSpPr>
                <a:spLocks noChangeShapeType="1"/>
              </p:cNvSpPr>
              <p:nvPr/>
            </p:nvSpPr>
            <p:spPr bwMode="auto">
              <a:xfrm>
                <a:off x="4800" y="1680"/>
                <a:ext cx="576" cy="0"/>
              </a:xfrm>
              <a:prstGeom prst="line">
                <a:avLst/>
              </a:prstGeom>
              <a:noFill/>
              <a:ln w="19050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" name="Line 55"/>
              <p:cNvSpPr>
                <a:spLocks noChangeShapeType="1"/>
              </p:cNvSpPr>
              <p:nvPr/>
            </p:nvSpPr>
            <p:spPr bwMode="auto">
              <a:xfrm>
                <a:off x="4800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Line 56"/>
              <p:cNvSpPr>
                <a:spLocks noChangeShapeType="1"/>
              </p:cNvSpPr>
              <p:nvPr/>
            </p:nvSpPr>
            <p:spPr bwMode="auto">
              <a:xfrm>
                <a:off x="5376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5" name="Rectangle 57"/>
            <p:cNvSpPr>
              <a:spLocks noChangeArrowheads="1"/>
            </p:cNvSpPr>
            <p:nvPr/>
          </p:nvSpPr>
          <p:spPr bwMode="auto">
            <a:xfrm>
              <a:off x="4356" y="1740"/>
              <a:ext cx="912" cy="240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    R   D</a:t>
              </a:r>
            </a:p>
          </p:txBody>
        </p:sp>
        <p:sp>
          <p:nvSpPr>
            <p:cNvPr id="76" name="Line 58"/>
            <p:cNvSpPr>
              <a:spLocks noChangeShapeType="1"/>
            </p:cNvSpPr>
            <p:nvPr/>
          </p:nvSpPr>
          <p:spPr bwMode="auto">
            <a:xfrm>
              <a:off x="4740" y="972"/>
              <a:ext cx="0" cy="528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0" name="Group 63"/>
          <p:cNvGrpSpPr>
            <a:grpSpLocks/>
          </p:cNvGrpSpPr>
          <p:nvPr/>
        </p:nvGrpSpPr>
        <p:grpSpPr bwMode="auto">
          <a:xfrm>
            <a:off x="6324600" y="4114800"/>
            <a:ext cx="666750" cy="990600"/>
            <a:chOff x="3360" y="1752"/>
            <a:chExt cx="420" cy="624"/>
          </a:xfrm>
        </p:grpSpPr>
        <p:sp>
          <p:nvSpPr>
            <p:cNvPr id="81" name="Line 12"/>
            <p:cNvSpPr>
              <a:spLocks noChangeShapeType="1"/>
            </p:cNvSpPr>
            <p:nvPr/>
          </p:nvSpPr>
          <p:spPr bwMode="auto">
            <a:xfrm>
              <a:off x="3636" y="1956"/>
              <a:ext cx="0" cy="18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Oval 13"/>
            <p:cNvSpPr>
              <a:spLocks noChangeArrowheads="1"/>
            </p:cNvSpPr>
            <p:nvPr/>
          </p:nvSpPr>
          <p:spPr bwMode="auto">
            <a:xfrm>
              <a:off x="3492" y="2136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66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</a:t>
              </a:r>
            </a:p>
          </p:txBody>
        </p:sp>
        <p:sp>
          <p:nvSpPr>
            <p:cNvPr id="83" name="Line 62"/>
            <p:cNvSpPr>
              <a:spLocks noChangeShapeType="1"/>
            </p:cNvSpPr>
            <p:nvPr/>
          </p:nvSpPr>
          <p:spPr bwMode="auto">
            <a:xfrm>
              <a:off x="3360" y="1752"/>
              <a:ext cx="276" cy="204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32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4" grpId="0" animBg="1" autoUpdateAnimBg="0"/>
    </p:bldLst>
  </p:timing>
</p:sld>
</file>

<file path=ppt/theme/theme1.xml><?xml version="1.0" encoding="utf-8"?>
<a:theme xmlns:a="http://schemas.openxmlformats.org/drawingml/2006/main" name="Nature">
  <a:themeElements>
    <a:clrScheme name="Nature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Natur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3600" b="1" dirty="0" smtClean="0">
            <a:solidFill>
              <a:schemeClr val="tx1">
                <a:lumMod val="50000"/>
              </a:schemeClr>
            </a:solidFill>
            <a:latin typeface="黑体" pitchFamily="49" charset="-122"/>
            <a:ea typeface="黑体" pitchFamily="49" charset="-122"/>
          </a:defRPr>
        </a:defPPr>
      </a:lstStyle>
    </a:txDef>
  </a:objectDefaults>
  <a:extraClrSchemeLst>
    <a:extraClrScheme>
      <a:clrScheme name="Nature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ature">
  <a:themeElements>
    <a:clrScheme name="Nature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Natur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3600" b="1" dirty="0" smtClean="0">
            <a:solidFill>
              <a:schemeClr val="tx1">
                <a:lumMod val="50000"/>
              </a:schemeClr>
            </a:solidFill>
            <a:latin typeface="黑体" pitchFamily="49" charset="-122"/>
            <a:ea typeface="黑体" pitchFamily="49" charset="-122"/>
          </a:defRPr>
        </a:defPPr>
      </a:lstStyle>
    </a:txDef>
  </a:objectDefaults>
  <a:extraClrSchemeLst>
    <a:extraClrScheme>
      <a:clrScheme name="Nature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Designs\Nature.pot</Template>
  <TotalTime>15456</TotalTime>
  <Words>3173</Words>
  <Application>Microsoft Office PowerPoint</Application>
  <PresentationFormat>全屏显示(4:3)</PresentationFormat>
  <Paragraphs>830</Paragraphs>
  <Slides>62</Slides>
  <Notes>12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6" baseType="lpstr">
      <vt:lpstr>Nature</vt:lpstr>
      <vt:lpstr>1_Nature</vt:lpstr>
      <vt:lpstr>caiyun</vt:lpstr>
      <vt:lpstr>Clip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遍历路线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示例 </vt:lpstr>
      <vt:lpstr> </vt:lpstr>
      <vt:lpstr>PowerPoint 演示文稿</vt:lpstr>
      <vt:lpstr>PowerPoint 演示文稿</vt:lpstr>
      <vt:lpstr>PowerPoint 演示文稿</vt:lpstr>
      <vt:lpstr> </vt:lpstr>
      <vt:lpstr> </vt:lpstr>
      <vt:lpstr> 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AutoBVT</cp:lastModifiedBy>
  <cp:revision>720</cp:revision>
  <cp:lastPrinted>1601-01-01T00:00:00Z</cp:lastPrinted>
  <dcterms:created xsi:type="dcterms:W3CDTF">1601-01-01T00:00:00Z</dcterms:created>
  <dcterms:modified xsi:type="dcterms:W3CDTF">2017-10-31T02:24:24Z</dcterms:modified>
</cp:coreProperties>
</file>