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51"/>
  </p:notesMasterIdLst>
  <p:handoutMasterIdLst>
    <p:handoutMasterId r:id="rId52"/>
  </p:handoutMasterIdLst>
  <p:sldIdLst>
    <p:sldId id="834" r:id="rId2"/>
    <p:sldId id="985" r:id="rId3"/>
    <p:sldId id="986" r:id="rId4"/>
    <p:sldId id="987" r:id="rId5"/>
    <p:sldId id="988" r:id="rId6"/>
    <p:sldId id="1004" r:id="rId7"/>
    <p:sldId id="997" r:id="rId8"/>
    <p:sldId id="998" r:id="rId9"/>
    <p:sldId id="1011" r:id="rId10"/>
    <p:sldId id="990" r:id="rId11"/>
    <p:sldId id="1001" r:id="rId12"/>
    <p:sldId id="1002" r:id="rId13"/>
    <p:sldId id="992" r:id="rId14"/>
    <p:sldId id="993" r:id="rId15"/>
    <p:sldId id="991" r:id="rId16"/>
    <p:sldId id="994" r:id="rId17"/>
    <p:sldId id="995" r:id="rId18"/>
    <p:sldId id="999" r:id="rId19"/>
    <p:sldId id="1005" r:id="rId20"/>
    <p:sldId id="1007" r:id="rId21"/>
    <p:sldId id="1008" r:id="rId22"/>
    <p:sldId id="1013" r:id="rId23"/>
    <p:sldId id="1009" r:id="rId24"/>
    <p:sldId id="1010" r:id="rId25"/>
    <p:sldId id="1012" r:id="rId26"/>
    <p:sldId id="1022" r:id="rId27"/>
    <p:sldId id="1014" r:id="rId28"/>
    <p:sldId id="1015" r:id="rId29"/>
    <p:sldId id="1016" r:id="rId30"/>
    <p:sldId id="1023" r:id="rId31"/>
    <p:sldId id="1024" r:id="rId32"/>
    <p:sldId id="1025" r:id="rId33"/>
    <p:sldId id="1026" r:id="rId34"/>
    <p:sldId id="1017" r:id="rId35"/>
    <p:sldId id="1019" r:id="rId36"/>
    <p:sldId id="1020" r:id="rId37"/>
    <p:sldId id="1021" r:id="rId38"/>
    <p:sldId id="1018" r:id="rId39"/>
    <p:sldId id="1028" r:id="rId40"/>
    <p:sldId id="1029" r:id="rId41"/>
    <p:sldId id="1031" r:id="rId42"/>
    <p:sldId id="1032" r:id="rId43"/>
    <p:sldId id="1033" r:id="rId44"/>
    <p:sldId id="1034" r:id="rId45"/>
    <p:sldId id="1035" r:id="rId46"/>
    <p:sldId id="1036" r:id="rId47"/>
    <p:sldId id="1037" r:id="rId48"/>
    <p:sldId id="1038" r:id="rId49"/>
    <p:sldId id="1039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FF"/>
    <a:srgbClr val="0000FF"/>
    <a:srgbClr val="9966FF"/>
    <a:srgbClr val="003399"/>
    <a:srgbClr val="000000"/>
    <a:srgbClr val="CC3300"/>
    <a:srgbClr val="FFFF00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2" autoAdjust="0"/>
    <p:restoredTop sz="97173" autoAdjust="0"/>
  </p:normalViewPr>
  <p:slideViewPr>
    <p:cSldViewPr>
      <p:cViewPr varScale="1">
        <p:scale>
          <a:sx n="114" d="100"/>
          <a:sy n="114" d="100"/>
        </p:scale>
        <p:origin x="-19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66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数据结构课件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FA127A-43E2-4EC9-961E-48DA008526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420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6AEB3D-7E70-4ACE-9EB5-15E0E5E3E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5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DC7DF02-351A-46B2-BB1E-FB42B7590F30}" type="slidenum">
              <a:rPr lang="en-US" altLang="zh-CN" sz="1200" smtClean="0">
                <a:solidFill>
                  <a:prstClr val="black"/>
                </a:solidFill>
              </a:rPr>
              <a:pPr eaLnBrk="1" hangingPunct="1"/>
              <a:t>1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3C5E19D-0B03-42F4-BFB5-178FFFBB399E}" type="slidenum">
              <a:rPr lang="en-US" altLang="zh-CN" sz="1200" smtClean="0">
                <a:latin typeface="Times New Roman" pitchFamily="18" charset="0"/>
              </a:rPr>
              <a:pPr eaLnBrk="1" hangingPunct="1"/>
              <a:t>47</a:t>
            </a:fld>
            <a:endParaRPr lang="en-US" altLang="zh-CN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D21C1F0-39EE-49C3-AF6E-333F8916D22E}" type="slidenum">
              <a:rPr lang="en-US" altLang="zh-CN" sz="1200" smtClean="0">
                <a:latin typeface="Times New Roman" pitchFamily="18" charset="0"/>
              </a:rPr>
              <a:pPr eaLnBrk="1" hangingPunct="1"/>
              <a:t>48</a:t>
            </a:fld>
            <a:endParaRPr lang="en-US" altLang="zh-CN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520EF45-767A-4A76-93B0-B86C339DB385}" type="slidenum">
              <a:rPr lang="en-US" altLang="zh-CN" sz="1200" smtClean="0">
                <a:latin typeface="Times New Roman" pitchFamily="18" charset="0"/>
              </a:rPr>
              <a:pPr eaLnBrk="1" hangingPunct="1"/>
              <a:t>49</a:t>
            </a:fld>
            <a:endParaRPr lang="en-US" altLang="zh-CN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5F8A9FC-3E71-473E-88E3-F4483EDAC3E9}" type="slidenum">
              <a:rPr lang="en-US" altLang="zh-CN" sz="1200" smtClean="0">
                <a:latin typeface="Times New Roman" pitchFamily="18" charset="0"/>
              </a:rPr>
              <a:pPr eaLnBrk="1" hangingPunct="1"/>
              <a:t>30</a:t>
            </a:fld>
            <a:endParaRPr lang="en-US" altLang="zh-CN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0CF31AEF-EAF3-46F3-A2DC-DC291473BADF}" type="slidenum">
              <a:rPr lang="en-US" altLang="zh-CN" sz="1200">
                <a:latin typeface="Times New Roman" pitchFamily="18" charset="0"/>
              </a:rPr>
              <a:pPr algn="r" eaLnBrk="1" hangingPunct="1"/>
              <a:t>31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734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44B596EF-ECC5-49D5-BAAF-8C0D6474E5B5}" type="slidenum">
              <a:rPr lang="en-US" altLang="zh-CN" sz="1200">
                <a:latin typeface="Times New Roman" pitchFamily="18" charset="0"/>
              </a:rPr>
              <a:pPr algn="r" eaLnBrk="1" hangingPunct="1"/>
              <a:t>32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837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9B8104EC-F3F0-4D4F-9970-20E117D017D8}" type="slidenum">
              <a:rPr lang="en-US" altLang="zh-CN" sz="1200">
                <a:latin typeface="Times New Roman" pitchFamily="18" charset="0"/>
              </a:rPr>
              <a:pPr algn="r" eaLnBrk="1" hangingPunct="1"/>
              <a:t>33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384175"/>
            <a:ext cx="5516563" cy="4137025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408613"/>
            <a:ext cx="5905500" cy="3295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384175"/>
            <a:ext cx="5516563" cy="4137025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408613"/>
            <a:ext cx="5905500" cy="3295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B81D4E7-3C1E-4BD3-8C06-F4F9F7B42C8B}" type="slidenum">
              <a:rPr lang="en-US" altLang="zh-CN" sz="1200" smtClean="0">
                <a:latin typeface="Times New Roman" pitchFamily="18" charset="0"/>
              </a:rPr>
              <a:pPr eaLnBrk="1" hangingPunct="1"/>
              <a:t>39</a:t>
            </a:fld>
            <a:endParaRPr lang="en-US" altLang="zh-CN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833BF26-727B-4345-948B-53030E4955D1}" type="slidenum">
              <a:rPr lang="en-US" altLang="zh-CN" sz="1200" smtClean="0">
                <a:latin typeface="Times New Roman" pitchFamily="18" charset="0"/>
              </a:rPr>
              <a:pPr eaLnBrk="1" hangingPunct="1"/>
              <a:t>46</a:t>
            </a:fld>
            <a:endParaRPr lang="en-US" altLang="zh-CN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0101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7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5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04042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477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445C0FF-834C-4472-8C9D-DBD4BDB8614D}" type="datetime1">
              <a:rPr lang="zh-CN" altLang="en-US"/>
              <a:pPr/>
              <a:t>2017/11/2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51200" y="64770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二叉树与树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13500" y="6477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D8483D2-6325-4454-B129-FEA89A12683F}" type="slidenum">
              <a:rPr lang="en-US" altLang="zh-CN"/>
              <a:pPr/>
              <a:t>‹#›</a:t>
            </a:fld>
            <a:r>
              <a:rPr lang="en-US" altLang="zh-CN"/>
              <a:t>/98</a:t>
            </a:r>
          </a:p>
        </p:txBody>
      </p:sp>
    </p:spTree>
    <p:extLst>
      <p:ext uri="{BB962C8B-B14F-4D97-AF65-F5344CB8AC3E}">
        <p14:creationId xmlns:p14="http://schemas.microsoft.com/office/powerpoint/2010/main" val="288958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668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2922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07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9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3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09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377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006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1" name="Picture 9" descr="C:\Wendy\anabnr2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8540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5"/>
          <p:cNvSpPr>
            <a:spLocks noChangeArrowheads="1" noChangeShapeType="1" noTextEdit="1"/>
          </p:cNvSpPr>
          <p:nvPr/>
        </p:nvSpPr>
        <p:spPr bwMode="auto">
          <a:xfrm>
            <a:off x="1885098" y="2132856"/>
            <a:ext cx="5638800" cy="1057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000" b="1" kern="10" dirty="0">
                <a:ln w="19050">
                  <a:solidFill>
                    <a:srgbClr val="99CCFF"/>
                  </a:solidFill>
                  <a:miter lim="800000"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彩云"/>
                <a:ea typeface="华文彩云"/>
              </a:rPr>
              <a:t>数据结构与算法</a:t>
            </a:r>
          </a:p>
        </p:txBody>
      </p:sp>
    </p:spTree>
    <p:extLst>
      <p:ext uri="{BB962C8B-B14F-4D97-AF65-F5344CB8AC3E}">
        <p14:creationId xmlns:p14="http://schemas.microsoft.com/office/powerpoint/2010/main" val="2246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930555"/>
            <a:ext cx="3791423" cy="4801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二叉检索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树的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查找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方法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2134" y="1844824"/>
            <a:ext cx="8138337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假定给了一颗二叉检索树，那么在二叉检索树上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查找值为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的结点的过程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是：</a:t>
            </a:r>
            <a:endParaRPr lang="en-US" altLang="zh-CN" sz="28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从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根结点起，将要找的结点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与当前结点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比较：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如果遇到空树，表明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不在树中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（查找失败） 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若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x=a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，找到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x 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（查找成功） 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；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若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x&lt;a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，则递归地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查找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的左子树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；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若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x&gt;a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，则递归地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查找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的右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子树；</a:t>
            </a:r>
          </a:p>
        </p:txBody>
      </p:sp>
    </p:spTree>
    <p:extLst>
      <p:ext uri="{BB962C8B-B14F-4D97-AF65-F5344CB8AC3E}">
        <p14:creationId xmlns:p14="http://schemas.microsoft.com/office/powerpoint/2010/main" val="10470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536" y="719418"/>
            <a:ext cx="6181725" cy="5588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00"/>
                </a:solidFill>
                <a:latin typeface="+mn-ea"/>
                <a:ea typeface="+mn-ea"/>
              </a:rPr>
              <a:t>二叉检索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树的查找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  <a:ea typeface="+mn-ea"/>
              </a:rPr>
              <a:t>算法（递归） </a:t>
            </a:r>
            <a:endParaRPr lang="zh-CN" altLang="en-US" sz="28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70536" y="2564904"/>
            <a:ext cx="8784976" cy="36004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kern="0" dirty="0" err="1">
                <a:solidFill>
                  <a:sysClr val="windowText" lastClr="000000"/>
                </a:solidFill>
                <a:ea typeface="微软雅黑"/>
              </a:rPr>
              <a:t>BiTree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search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ElemType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x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, </a:t>
            </a:r>
            <a:r>
              <a:rPr kumimoji="0" lang="en-US" altLang="zh-CN" sz="2800" b="1" kern="0" dirty="0" err="1">
                <a:solidFill>
                  <a:sysClr val="windowText" lastClr="000000"/>
                </a:solidFill>
                <a:ea typeface="微软雅黑"/>
              </a:rPr>
              <a:t>BiTree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p)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2800" b="1" kern="0" dirty="0">
              <a:solidFill>
                <a:sysClr val="windowText" lastClr="000000"/>
              </a:solidFill>
              <a:latin typeface="Times New Roman" pitchFamily="18" charset="0"/>
              <a:ea typeface="微软雅黑"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/*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kern="0" dirty="0">
                <a:solidFill>
                  <a:sysClr val="windowText" lastClr="000000"/>
                </a:solidFill>
                <a:latin typeface="Times New Roman" pitchFamily="18" charset="0"/>
                <a:ea typeface="微软雅黑"/>
              </a:rPr>
              <a:t>该</a:t>
            </a:r>
            <a:r>
              <a:rPr kumimoji="0" lang="zh-CN" altLang="en-US" sz="2800" b="1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/>
              </a:rPr>
              <a:t>算法为，在根指针</a:t>
            </a:r>
            <a:r>
              <a:rPr kumimoji="0" lang="en-US" altLang="zh-CN" sz="2800" b="1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/>
              </a:rPr>
              <a:t>root</a:t>
            </a:r>
            <a:r>
              <a:rPr kumimoji="0" lang="zh-CN" altLang="en-US" sz="2800" b="1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/>
              </a:rPr>
              <a:t>所指二叉检索树中，递归查找值等于</a:t>
            </a:r>
            <a:r>
              <a:rPr kumimoji="0" lang="en-US" altLang="zh-CN" sz="2800" b="1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/>
              </a:rPr>
              <a:t>x</a:t>
            </a:r>
            <a:r>
              <a:rPr kumimoji="0" lang="zh-CN" altLang="en-US" sz="2800" b="1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/>
              </a:rPr>
              <a:t>的结点，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若查找成功，则返回指向该结点的指针，若查找不到，则返回空指针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/>
              <a:cs typeface="+mn-cs"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3200" b="1" kern="0" dirty="0" smtClean="0">
                <a:solidFill>
                  <a:sysClr val="windowText" lastClr="000000"/>
                </a:solidFill>
                <a:latin typeface="Times New Roman" pitchFamily="18" charset="0"/>
                <a:ea typeface="微软雅黑"/>
              </a:rPr>
              <a:t>*/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 </a:t>
            </a:r>
            <a:endParaRPr kumimoji="0" lang="en-US" altLang="zh-CN" sz="3200" b="1" kern="0" dirty="0">
              <a:solidFill>
                <a:sysClr val="windowText" lastClr="000000"/>
              </a:solidFill>
              <a:latin typeface="Times New Roman" pitchFamily="18" charset="0"/>
              <a:ea typeface="微软雅黑"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/>
              <a:cs typeface="+mn-cs"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2800" b="1" kern="0" dirty="0">
              <a:solidFill>
                <a:sysClr val="windowText" lastClr="000000"/>
              </a:solidFill>
              <a:latin typeface="Times New Roman" pitchFamily="18" charset="0"/>
              <a:ea typeface="微软雅黑"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3568" y="1693194"/>
            <a:ext cx="6524625" cy="542925"/>
          </a:xfrm>
          <a:prstGeom prst="rect">
            <a:avLst/>
          </a:prstGeom>
          <a:solidFill>
            <a:srgbClr val="660066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itchFamily="2" charset="-122"/>
              </a:rPr>
              <a:t>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主调语句： 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p=search(x,root);</a:t>
            </a:r>
          </a:p>
        </p:txBody>
      </p:sp>
    </p:spTree>
    <p:extLst>
      <p:ext uri="{BB962C8B-B14F-4D97-AF65-F5344CB8AC3E}">
        <p14:creationId xmlns:p14="http://schemas.microsoft.com/office/powerpoint/2010/main" val="10745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536" y="719418"/>
            <a:ext cx="6181725" cy="5588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00"/>
                </a:solidFill>
                <a:latin typeface="+mn-ea"/>
                <a:ea typeface="+mn-ea"/>
              </a:rPr>
              <a:t>二叉检索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树的查找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  <a:ea typeface="+mn-ea"/>
              </a:rPr>
              <a:t>算法（递归） </a:t>
            </a:r>
            <a:endParaRPr lang="zh-CN" altLang="en-US" sz="28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1520" y="1988840"/>
            <a:ext cx="8784976" cy="36004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kern="0" dirty="0" err="1">
                <a:solidFill>
                  <a:sysClr val="windowText" lastClr="000000"/>
                </a:solidFill>
                <a:ea typeface="微软雅黑"/>
              </a:rPr>
              <a:t>BiTree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search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ElemType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x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, </a:t>
            </a:r>
            <a:r>
              <a:rPr kumimoji="0" lang="en-US" altLang="zh-CN" sz="2800" b="1" kern="0" dirty="0" err="1">
                <a:solidFill>
                  <a:sysClr val="windowText" lastClr="000000"/>
                </a:solidFill>
                <a:ea typeface="微软雅黑"/>
              </a:rPr>
              <a:t>BiTree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p)   {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1.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if (p==NULL) return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NULL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;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遇到空树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2.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if (x==p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&gt;data) return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p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latin typeface="Times New Roman" pitchFamily="18" charset="0"/>
                <a:ea typeface="微软雅黑"/>
              </a:rPr>
              <a:t>;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找到值等于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的结点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,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返回该结点的指针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18" charset="0"/>
              <a:ea typeface="微软雅黑"/>
              <a:cs typeface="+mn-cs"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3.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if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(x&lt;p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data)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return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search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(x, 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&gt;</a:t>
            </a:r>
            <a:r>
              <a:rPr kumimoji="0" lang="en-US" altLang="zh-CN" sz="2800" b="1" kern="0" dirty="0" err="1">
                <a:solidFill>
                  <a:sysClr val="windowText" lastClr="000000"/>
                </a:solidFill>
                <a:ea typeface="微软雅黑"/>
              </a:rPr>
              <a:t>lchild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);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递归查找左子树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18" charset="0"/>
              <a:ea typeface="微软雅黑"/>
              <a:cs typeface="+mn-cs"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4.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else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return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search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(x, 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1" kern="0" dirty="0" smtClean="0">
                <a:solidFill>
                  <a:sysClr val="windowText" lastClr="000000"/>
                </a:solidFill>
                <a:ea typeface="微软雅黑"/>
              </a:rPr>
              <a:t>&gt;</a:t>
            </a:r>
            <a:r>
              <a:rPr kumimoji="0" lang="en-US" altLang="zh-CN" sz="2800" b="1" kern="0" dirty="0" err="1" smtClean="0">
                <a:solidFill>
                  <a:sysClr val="windowText" lastClr="000000"/>
                </a:solidFill>
                <a:ea typeface="微软雅黑"/>
              </a:rPr>
              <a:t>rchild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);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800" b="1" kern="0" dirty="0">
                <a:solidFill>
                  <a:srgbClr val="1F497D"/>
                </a:solidFill>
                <a:ea typeface="微软雅黑"/>
              </a:rPr>
              <a:t>递归</a:t>
            </a:r>
            <a:r>
              <a:rPr kumimoji="0" lang="zh-CN" altLang="en-US" sz="2800" b="1" kern="0" dirty="0" smtClean="0">
                <a:solidFill>
                  <a:srgbClr val="1F497D"/>
                </a:solidFill>
                <a:ea typeface="微软雅黑"/>
              </a:rPr>
              <a:t>查找右子树</a:t>
            </a:r>
            <a:endParaRPr kumimoji="0" lang="en-US" altLang="zh-CN" sz="2800" b="1" kern="0" dirty="0" smtClean="0">
              <a:solidFill>
                <a:srgbClr val="1F497D"/>
              </a:solidFill>
              <a:ea typeface="微软雅黑"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}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71600" y="5949280"/>
            <a:ext cx="6524625" cy="542925"/>
          </a:xfrm>
          <a:prstGeom prst="rect">
            <a:avLst/>
          </a:prstGeom>
          <a:solidFill>
            <a:srgbClr val="660066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itchFamily="2" charset="-122"/>
              </a:rPr>
              <a:t>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主调语句： 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p=search(x,root);</a:t>
            </a:r>
          </a:p>
        </p:txBody>
      </p:sp>
    </p:spTree>
    <p:extLst>
      <p:ext uri="{BB962C8B-B14F-4D97-AF65-F5344CB8AC3E}">
        <p14:creationId xmlns:p14="http://schemas.microsoft.com/office/powerpoint/2010/main" val="139816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36015" y="1266825"/>
            <a:ext cx="22098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查找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x=28</a:t>
            </a:r>
          </a:p>
        </p:txBody>
      </p:sp>
      <p:graphicFrame>
        <p:nvGraphicFramePr>
          <p:cNvPr id="28" name="Object 5"/>
          <p:cNvGraphicFramePr>
            <a:graphicFrameLocks noChangeAspect="1"/>
          </p:cNvGraphicFramePr>
          <p:nvPr/>
        </p:nvGraphicFramePr>
        <p:xfrm>
          <a:off x="2181225" y="1644650"/>
          <a:ext cx="5268913" cy="355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5" r:id="rId3" imgW="2828544" imgH="1685544" progId="Word.Picture.8">
                  <p:embed/>
                </p:oleObj>
              </mc:Choice>
              <mc:Fallback>
                <p:oleObj r:id="rId3" imgW="2828544" imgH="16855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1644650"/>
                        <a:ext cx="5268913" cy="355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6"/>
          <p:cNvSpPr>
            <a:spLocks noChangeAspect="1" noChangeArrowheads="1"/>
          </p:cNvSpPr>
          <p:nvPr/>
        </p:nvSpPr>
        <p:spPr bwMode="auto">
          <a:xfrm>
            <a:off x="4391025" y="2393950"/>
            <a:ext cx="207963" cy="207963"/>
          </a:xfrm>
          <a:prstGeom prst="ellipse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3629025" y="2552700"/>
            <a:ext cx="774700" cy="476250"/>
          </a:xfrm>
          <a:prstGeom prst="line">
            <a:avLst/>
          </a:prstGeom>
          <a:noFill/>
          <a:ln w="57150">
            <a:solidFill>
              <a:srgbClr val="47D2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1" name="Group 8"/>
          <p:cNvGrpSpPr>
            <a:grpSpLocks/>
          </p:cNvGrpSpPr>
          <p:nvPr/>
        </p:nvGrpSpPr>
        <p:grpSpPr bwMode="auto">
          <a:xfrm>
            <a:off x="2070100" y="2101850"/>
            <a:ext cx="2209800" cy="406400"/>
            <a:chOff x="1672" y="1036"/>
            <a:chExt cx="1392" cy="256"/>
          </a:xfrm>
        </p:grpSpPr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672" y="1036"/>
              <a:ext cx="720" cy="256"/>
            </a:xfrm>
            <a:prstGeom prst="rect">
              <a:avLst/>
            </a:prstGeom>
            <a:solidFill>
              <a:srgbClr val="FFCF0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x&lt;40</a:t>
              </a: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2392" y="1164"/>
              <a:ext cx="672" cy="1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" name="Oval 11"/>
          <p:cNvSpPr>
            <a:spLocks noChangeAspect="1" noChangeArrowheads="1"/>
          </p:cNvSpPr>
          <p:nvPr/>
        </p:nvSpPr>
        <p:spPr bwMode="auto">
          <a:xfrm>
            <a:off x="3451225" y="2947988"/>
            <a:ext cx="219075" cy="219075"/>
          </a:xfrm>
          <a:prstGeom prst="ellipse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 flipV="1">
            <a:off x="2941638" y="3738563"/>
            <a:ext cx="365125" cy="566737"/>
          </a:xfrm>
          <a:prstGeom prst="line">
            <a:avLst/>
          </a:prstGeom>
          <a:noFill/>
          <a:ln w="57150">
            <a:solidFill>
              <a:srgbClr val="47D2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 flipH="1">
            <a:off x="2971800" y="3157538"/>
            <a:ext cx="492125" cy="420687"/>
          </a:xfrm>
          <a:prstGeom prst="line">
            <a:avLst/>
          </a:prstGeom>
          <a:noFill/>
          <a:ln w="57150">
            <a:solidFill>
              <a:srgbClr val="47D2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Oval 14"/>
          <p:cNvSpPr>
            <a:spLocks noChangeAspect="1" noChangeArrowheads="1"/>
          </p:cNvSpPr>
          <p:nvPr/>
        </p:nvSpPr>
        <p:spPr bwMode="auto">
          <a:xfrm>
            <a:off x="2787650" y="3527425"/>
            <a:ext cx="204788" cy="204788"/>
          </a:xfrm>
          <a:prstGeom prst="ellipse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Oval 15"/>
          <p:cNvSpPr>
            <a:spLocks noChangeAspect="1" noChangeArrowheads="1"/>
          </p:cNvSpPr>
          <p:nvPr/>
        </p:nvSpPr>
        <p:spPr bwMode="auto">
          <a:xfrm>
            <a:off x="3252788" y="4291013"/>
            <a:ext cx="204787" cy="204787"/>
          </a:xfrm>
          <a:prstGeom prst="ellipse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9" name="Group 16"/>
          <p:cNvGrpSpPr>
            <a:grpSpLocks/>
          </p:cNvGrpSpPr>
          <p:nvPr/>
        </p:nvGrpSpPr>
        <p:grpSpPr bwMode="auto">
          <a:xfrm>
            <a:off x="1227138" y="2660650"/>
            <a:ext cx="2209800" cy="406400"/>
            <a:chOff x="1672" y="1036"/>
            <a:chExt cx="1392" cy="256"/>
          </a:xfrm>
        </p:grpSpPr>
        <p:sp>
          <p:nvSpPr>
            <p:cNvPr id="40" name="Rectangle 17"/>
            <p:cNvSpPr>
              <a:spLocks noChangeArrowheads="1"/>
            </p:cNvSpPr>
            <p:nvPr/>
          </p:nvSpPr>
          <p:spPr bwMode="auto">
            <a:xfrm>
              <a:off x="1672" y="1036"/>
              <a:ext cx="720" cy="256"/>
            </a:xfrm>
            <a:prstGeom prst="rect">
              <a:avLst/>
            </a:prstGeom>
            <a:solidFill>
              <a:srgbClr val="FFCF0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x&lt;32</a:t>
              </a:r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2392" y="1164"/>
              <a:ext cx="672" cy="1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2" name="Group 19"/>
          <p:cNvGrpSpPr>
            <a:grpSpLocks/>
          </p:cNvGrpSpPr>
          <p:nvPr/>
        </p:nvGrpSpPr>
        <p:grpSpPr bwMode="auto">
          <a:xfrm>
            <a:off x="590550" y="3157538"/>
            <a:ext cx="2209800" cy="406400"/>
            <a:chOff x="1672" y="1036"/>
            <a:chExt cx="1392" cy="256"/>
          </a:xfrm>
        </p:grpSpPr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1672" y="1036"/>
              <a:ext cx="720" cy="256"/>
            </a:xfrm>
            <a:prstGeom prst="rect">
              <a:avLst/>
            </a:prstGeom>
            <a:solidFill>
              <a:srgbClr val="FFCF0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x&gt;14</a:t>
              </a:r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>
              <a:off x="2392" y="1164"/>
              <a:ext cx="672" cy="1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roup 22"/>
          <p:cNvGrpSpPr>
            <a:grpSpLocks/>
          </p:cNvGrpSpPr>
          <p:nvPr/>
        </p:nvGrpSpPr>
        <p:grpSpPr bwMode="auto">
          <a:xfrm>
            <a:off x="1003300" y="3911600"/>
            <a:ext cx="2209800" cy="406400"/>
            <a:chOff x="1672" y="1036"/>
            <a:chExt cx="1392" cy="256"/>
          </a:xfrm>
        </p:grpSpPr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1672" y="1036"/>
              <a:ext cx="720" cy="256"/>
            </a:xfrm>
            <a:prstGeom prst="rect">
              <a:avLst/>
            </a:prstGeom>
            <a:solidFill>
              <a:srgbClr val="FFCF0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x=28</a:t>
              </a: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2392" y="1164"/>
              <a:ext cx="672" cy="1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8" name="Group 28"/>
          <p:cNvGrpSpPr>
            <a:grpSpLocks/>
          </p:cNvGrpSpPr>
          <p:nvPr/>
        </p:nvGrpSpPr>
        <p:grpSpPr bwMode="auto">
          <a:xfrm>
            <a:off x="2146300" y="4475163"/>
            <a:ext cx="5054600" cy="1871662"/>
            <a:chOff x="1352" y="2819"/>
            <a:chExt cx="3184" cy="1179"/>
          </a:xfrm>
        </p:grpSpPr>
        <p:sp>
          <p:nvSpPr>
            <p:cNvPr id="49" name="Rectangle 26"/>
            <p:cNvSpPr>
              <a:spLocks noChangeArrowheads="1"/>
            </p:cNvSpPr>
            <p:nvPr/>
          </p:nvSpPr>
          <p:spPr bwMode="auto">
            <a:xfrm>
              <a:off x="1352" y="3558"/>
              <a:ext cx="3184" cy="440"/>
            </a:xfrm>
            <a:prstGeom prst="rect">
              <a:avLst/>
            </a:prstGeom>
            <a:solidFill>
              <a:srgbClr val="F6F7C1"/>
            </a:solidFill>
            <a:ln w="127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49" charset="-122"/>
                </a:rPr>
                <a:t>查找成功，返回结点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49" charset="-122"/>
                </a:rPr>
                <a:t>28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49" charset="-122"/>
                </a:rPr>
                <a:t>的地址</a:t>
              </a:r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 flipH="1" flipV="1">
              <a:off x="2165" y="2819"/>
              <a:ext cx="0" cy="739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80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735610" y="1192587"/>
            <a:ext cx="22098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查找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x=60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181225" y="1644650"/>
          <a:ext cx="5268913" cy="355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9" r:id="rId3" imgW="2828544" imgH="1685544" progId="Word.Picture.8">
                  <p:embed/>
                </p:oleObj>
              </mc:Choice>
              <mc:Fallback>
                <p:oleObj r:id="rId3" imgW="2828544" imgH="16855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1644650"/>
                        <a:ext cx="5268913" cy="355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6"/>
          <p:cNvSpPr>
            <a:spLocks noChangeAspect="1" noChangeArrowheads="1"/>
          </p:cNvSpPr>
          <p:nvPr/>
        </p:nvSpPr>
        <p:spPr bwMode="auto">
          <a:xfrm>
            <a:off x="4391025" y="2393950"/>
            <a:ext cx="207963" cy="207963"/>
          </a:xfrm>
          <a:prstGeom prst="ellipse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4586288" y="2576513"/>
            <a:ext cx="684212" cy="4254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2070100" y="2101850"/>
            <a:ext cx="2209800" cy="406400"/>
            <a:chOff x="1672" y="1036"/>
            <a:chExt cx="1392" cy="256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672" y="1036"/>
              <a:ext cx="720" cy="256"/>
            </a:xfrm>
            <a:prstGeom prst="rect">
              <a:avLst/>
            </a:prstGeom>
            <a:solidFill>
              <a:srgbClr val="FFCF0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x&gt;40</a:t>
              </a: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2392" y="1164"/>
              <a:ext cx="672" cy="1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Oval 11"/>
          <p:cNvSpPr>
            <a:spLocks noChangeAspect="1" noChangeArrowheads="1"/>
          </p:cNvSpPr>
          <p:nvPr/>
        </p:nvSpPr>
        <p:spPr bwMode="auto">
          <a:xfrm>
            <a:off x="5219700" y="2947988"/>
            <a:ext cx="219075" cy="219075"/>
          </a:xfrm>
          <a:prstGeom prst="ellipse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 flipV="1">
            <a:off x="4965700" y="3751263"/>
            <a:ext cx="292100" cy="6207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4965700" y="3154363"/>
            <a:ext cx="292100" cy="4206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4"/>
          <p:cNvSpPr>
            <a:spLocks noChangeAspect="1" noChangeArrowheads="1"/>
          </p:cNvSpPr>
          <p:nvPr/>
        </p:nvSpPr>
        <p:spPr bwMode="auto">
          <a:xfrm>
            <a:off x="4811713" y="3546475"/>
            <a:ext cx="204787" cy="204788"/>
          </a:xfrm>
          <a:prstGeom prst="ellipse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val 15"/>
          <p:cNvSpPr>
            <a:spLocks noChangeAspect="1" noChangeArrowheads="1"/>
          </p:cNvSpPr>
          <p:nvPr/>
        </p:nvSpPr>
        <p:spPr bwMode="auto">
          <a:xfrm>
            <a:off x="5219700" y="4371975"/>
            <a:ext cx="204788" cy="204788"/>
          </a:xfrm>
          <a:prstGeom prst="ellipse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5424488" y="2305050"/>
            <a:ext cx="1484312" cy="696913"/>
            <a:chOff x="3417" y="1452"/>
            <a:chExt cx="935" cy="439"/>
          </a:xfrm>
        </p:grpSpPr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3632" y="1452"/>
              <a:ext cx="720" cy="256"/>
            </a:xfrm>
            <a:prstGeom prst="rect">
              <a:avLst/>
            </a:prstGeom>
            <a:solidFill>
              <a:srgbClr val="FFCF0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x&lt;67</a:t>
              </a: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>
              <a:off x="3417" y="1580"/>
              <a:ext cx="215" cy="31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5016500" y="3001963"/>
            <a:ext cx="2346325" cy="596900"/>
            <a:chOff x="3160" y="1891"/>
            <a:chExt cx="1478" cy="376"/>
          </a:xfrm>
        </p:grpSpPr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3918" y="1891"/>
              <a:ext cx="720" cy="256"/>
            </a:xfrm>
            <a:prstGeom prst="rect">
              <a:avLst/>
            </a:prstGeom>
            <a:solidFill>
              <a:srgbClr val="FFCF0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x&gt;54</a:t>
              </a: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3160" y="2026"/>
              <a:ext cx="758" cy="24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5424488" y="4541838"/>
            <a:ext cx="1624012" cy="865187"/>
            <a:chOff x="3417" y="2861"/>
            <a:chExt cx="1023" cy="545"/>
          </a:xfrm>
        </p:grpSpPr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3720" y="3150"/>
              <a:ext cx="720" cy="256"/>
            </a:xfrm>
            <a:prstGeom prst="rect">
              <a:avLst/>
            </a:prstGeom>
            <a:solidFill>
              <a:srgbClr val="FFCF0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x&lt;64</a:t>
              </a: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H="1" flipV="1">
              <a:off x="3417" y="2861"/>
              <a:ext cx="303" cy="33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" name="Group 29"/>
          <p:cNvGrpSpPr>
            <a:grpSpLocks/>
          </p:cNvGrpSpPr>
          <p:nvPr/>
        </p:nvGrpSpPr>
        <p:grpSpPr bwMode="auto">
          <a:xfrm>
            <a:off x="1922463" y="4810125"/>
            <a:ext cx="5807075" cy="1489075"/>
            <a:chOff x="1211" y="3030"/>
            <a:chExt cx="3658" cy="938"/>
          </a:xfrm>
        </p:grpSpPr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1211" y="3528"/>
              <a:ext cx="3658" cy="440"/>
            </a:xfrm>
            <a:prstGeom prst="rect">
              <a:avLst/>
            </a:prstGeom>
            <a:solidFill>
              <a:srgbClr val="F6F7C1"/>
            </a:solidFill>
            <a:ln w="127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49" charset="-122"/>
                </a:rPr>
                <a:t>遇到空树，查找失败，返回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49" charset="-122"/>
                </a:rPr>
                <a:t>NULL</a:t>
              </a: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 flipV="1">
              <a:off x="3160" y="3030"/>
              <a:ext cx="0" cy="498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Line 28"/>
          <p:cNvSpPr>
            <a:spLocks noChangeShapeType="1"/>
          </p:cNvSpPr>
          <p:nvPr/>
        </p:nvSpPr>
        <p:spPr bwMode="auto">
          <a:xfrm flipH="1">
            <a:off x="5016500" y="4524375"/>
            <a:ext cx="254000" cy="2809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43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354" y="1340768"/>
            <a:ext cx="8784976" cy="5151437"/>
          </a:xfrm>
          <a:prstGeom prst="rect">
            <a:avLst/>
          </a:prstGeom>
          <a:solidFill>
            <a:sysClr val="window" lastClr="FFFFFF">
              <a:tint val="100000"/>
              <a:shade val="100000"/>
              <a:hueMod val="100000"/>
              <a:satMod val="100000"/>
            </a:sysClr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kern="0" dirty="0" err="1">
                <a:solidFill>
                  <a:sysClr val="windowText" lastClr="000000"/>
                </a:solidFill>
                <a:ea typeface="微软雅黑"/>
              </a:rPr>
              <a:t>BiTree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search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ElemType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x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, </a:t>
            </a:r>
            <a:r>
              <a:rPr kumimoji="0" lang="en-US" altLang="zh-CN" sz="2800" b="1" kern="0" dirty="0" err="1">
                <a:solidFill>
                  <a:sysClr val="windowText" lastClr="000000"/>
                </a:solidFill>
                <a:ea typeface="微软雅黑"/>
              </a:rPr>
              <a:t>BiTree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p)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{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kern="0" dirty="0" err="1" smtClean="0">
                <a:solidFill>
                  <a:sysClr val="windowText" lastClr="000000"/>
                </a:solidFill>
                <a:ea typeface="微软雅黑"/>
              </a:rPr>
              <a:t>BiTree</a:t>
            </a:r>
            <a:r>
              <a:rPr kumimoji="0" lang="en-US" altLang="zh-CN" sz="2800" b="1" kern="0" dirty="0" smtClean="0">
                <a:solidFill>
                  <a:sysClr val="windowText" lastClr="000000"/>
                </a:solidFill>
                <a:ea typeface="微软雅黑"/>
              </a:rPr>
              <a:t> q;	q=p;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软雅黑"/>
              <a:cs typeface="+mn-cs"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while(q!=NULL)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{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kern="0" dirty="0">
                <a:solidFill>
                  <a:srgbClr val="000000"/>
                </a:solidFill>
                <a:ea typeface="微软雅黑"/>
              </a:rPr>
              <a:t>if (x</a:t>
            </a:r>
            <a:r>
              <a:rPr kumimoji="0" lang="en-US" altLang="zh-CN" sz="2800" b="1" kern="0" dirty="0" smtClean="0">
                <a:solidFill>
                  <a:srgbClr val="000000"/>
                </a:solidFill>
                <a:ea typeface="微软雅黑"/>
              </a:rPr>
              <a:t>==q-</a:t>
            </a:r>
            <a:r>
              <a:rPr kumimoji="0" lang="en-US" altLang="zh-CN" sz="2800" b="1" kern="0" dirty="0">
                <a:solidFill>
                  <a:srgbClr val="000000"/>
                </a:solidFill>
                <a:ea typeface="微软雅黑"/>
              </a:rPr>
              <a:t>&gt;data) return </a:t>
            </a:r>
            <a:r>
              <a:rPr kumimoji="0" lang="en-US" altLang="zh-CN" sz="2800" b="1" kern="0" dirty="0" smtClean="0">
                <a:solidFill>
                  <a:srgbClr val="000000"/>
                </a:solidFill>
                <a:ea typeface="微软雅黑"/>
              </a:rPr>
              <a:t>q; </a:t>
            </a:r>
            <a:r>
              <a:rPr kumimoji="0" lang="en-US" altLang="zh-CN" sz="2800" b="1" kern="0" dirty="0">
                <a:solidFill>
                  <a:srgbClr val="1F497D"/>
                </a:solidFill>
                <a:ea typeface="微软雅黑"/>
              </a:rPr>
              <a:t>//</a:t>
            </a:r>
            <a:r>
              <a:rPr kumimoji="0" lang="zh-CN" altLang="en-US" sz="2800" b="1" kern="0" dirty="0" smtClean="0">
                <a:solidFill>
                  <a:srgbClr val="1F497D"/>
                </a:solidFill>
                <a:ea typeface="微软雅黑"/>
              </a:rPr>
              <a:t>找到了值</a:t>
            </a:r>
            <a:r>
              <a:rPr kumimoji="0" lang="zh-CN" altLang="en-US" sz="2800" b="1" kern="0" dirty="0">
                <a:solidFill>
                  <a:srgbClr val="1F497D"/>
                </a:solidFill>
                <a:ea typeface="微软雅黑"/>
              </a:rPr>
              <a:t>等于</a:t>
            </a:r>
            <a:r>
              <a:rPr kumimoji="0" lang="en-US" altLang="zh-CN" sz="2800" b="1" kern="0" dirty="0">
                <a:solidFill>
                  <a:srgbClr val="1F497D"/>
                </a:solidFill>
                <a:ea typeface="微软雅黑"/>
              </a:rPr>
              <a:t>x</a:t>
            </a:r>
            <a:r>
              <a:rPr kumimoji="0" lang="zh-CN" altLang="en-US" sz="2800" b="1" kern="0" dirty="0">
                <a:solidFill>
                  <a:srgbClr val="1F497D"/>
                </a:solidFill>
                <a:ea typeface="微软雅黑"/>
              </a:rPr>
              <a:t>的结点</a:t>
            </a:r>
            <a:r>
              <a:rPr kumimoji="0" lang="en-US" altLang="zh-CN" sz="2800" b="1" kern="0" dirty="0">
                <a:solidFill>
                  <a:srgbClr val="1F497D"/>
                </a:solidFill>
                <a:ea typeface="微软雅黑"/>
              </a:rPr>
              <a:t>,</a:t>
            </a:r>
            <a:r>
              <a:rPr kumimoji="0" lang="zh-CN" altLang="en-US" sz="2800" b="1" kern="0" dirty="0">
                <a:solidFill>
                  <a:srgbClr val="1F497D"/>
                </a:solidFill>
                <a:ea typeface="微软雅黑"/>
              </a:rPr>
              <a:t>返回该结点的</a:t>
            </a:r>
            <a:r>
              <a:rPr kumimoji="0" lang="zh-CN" altLang="en-US" sz="2800" b="1" kern="0" dirty="0" smtClean="0">
                <a:solidFill>
                  <a:srgbClr val="1F497D"/>
                </a:solidFill>
                <a:ea typeface="微软雅黑"/>
              </a:rPr>
              <a:t>指针</a:t>
            </a:r>
            <a:endParaRPr kumimoji="0" lang="en-US" altLang="zh-CN" sz="2800" b="1" kern="0" dirty="0" smtClean="0">
              <a:solidFill>
                <a:srgbClr val="1F497D"/>
              </a:solidFill>
              <a:ea typeface="微软雅黑"/>
            </a:endParaRPr>
          </a:p>
          <a:p>
            <a:pPr marL="342900" indent="-342900" algn="just" fontAlgn="auto"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if(x&lt;</a:t>
            </a:r>
            <a:r>
              <a:rPr kumimoji="0" lang="en-US" altLang="zh-CN" sz="2800" b="1" kern="0" dirty="0" smtClean="0">
                <a:solidFill>
                  <a:srgbClr val="000000"/>
                </a:solidFill>
                <a:ea typeface="微软雅黑"/>
              </a:rPr>
              <a:t>q-</a:t>
            </a:r>
            <a:r>
              <a:rPr kumimoji="0" lang="en-US" altLang="zh-CN" sz="2800" b="1" kern="0" dirty="0">
                <a:solidFill>
                  <a:srgbClr val="000000"/>
                </a:solidFill>
                <a:ea typeface="微软雅黑"/>
              </a:rPr>
              <a:t>&gt;</a:t>
            </a:r>
            <a:r>
              <a:rPr kumimoji="0" lang="en-US" altLang="zh-CN" sz="2800" b="1" kern="0" dirty="0" smtClean="0">
                <a:solidFill>
                  <a:srgbClr val="000000"/>
                </a:solidFill>
                <a:ea typeface="微软雅黑"/>
              </a:rPr>
              <a:t>data) 	</a:t>
            </a:r>
            <a:r>
              <a:rPr kumimoji="0" lang="en-US" altLang="zh-CN" sz="2800" b="1" kern="0" dirty="0">
                <a:solidFill>
                  <a:srgbClr val="000000"/>
                </a:solidFill>
                <a:ea typeface="微软雅黑"/>
              </a:rPr>
              <a:t>q=q-&gt;</a:t>
            </a:r>
            <a:r>
              <a:rPr kumimoji="0" lang="en-US" altLang="zh-CN" sz="2800" b="1" kern="0" dirty="0" err="1" smtClean="0">
                <a:solidFill>
                  <a:srgbClr val="000000"/>
                </a:solidFill>
                <a:ea typeface="微软雅黑"/>
              </a:rPr>
              <a:t>lchild</a:t>
            </a:r>
            <a:r>
              <a:rPr kumimoji="0" lang="en-US" altLang="zh-CN" sz="2800" b="1" kern="0" dirty="0" smtClean="0">
                <a:solidFill>
                  <a:srgbClr val="000000"/>
                </a:solidFill>
                <a:ea typeface="微软雅黑"/>
              </a:rPr>
              <a:t>;</a:t>
            </a:r>
            <a:r>
              <a:rPr kumimoji="0" lang="en-US" altLang="zh-CN" sz="2800" b="1" kern="0" dirty="0">
                <a:solidFill>
                  <a:srgbClr val="000000"/>
                </a:solidFill>
                <a:ea typeface="微软雅黑"/>
              </a:rPr>
              <a:t> </a:t>
            </a:r>
            <a:r>
              <a:rPr kumimoji="0" lang="en-US" altLang="zh-CN" sz="2800" b="1" kern="0" dirty="0" smtClean="0">
                <a:solidFill>
                  <a:srgbClr val="1F497D"/>
                </a:solidFill>
                <a:ea typeface="微软雅黑"/>
              </a:rPr>
              <a:t>//</a:t>
            </a:r>
            <a:r>
              <a:rPr kumimoji="0" lang="zh-CN" altLang="en-US" sz="2800" b="1" kern="0" dirty="0" smtClean="0">
                <a:solidFill>
                  <a:srgbClr val="1F497D"/>
                </a:solidFill>
                <a:ea typeface="微软雅黑"/>
              </a:rPr>
              <a:t>在左子树中查找</a:t>
            </a:r>
            <a:endParaRPr kumimoji="0" lang="en-US" altLang="zh-CN" sz="2800" b="1" kern="0" dirty="0" smtClean="0">
              <a:solidFill>
                <a:srgbClr val="1F497D"/>
              </a:solidFill>
              <a:ea typeface="微软雅黑"/>
            </a:endParaRPr>
          </a:p>
          <a:p>
            <a:pPr marL="342900" indent="-342900" algn="just" fontAlgn="auto"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else</a:t>
            </a:r>
            <a:r>
              <a:rPr kumimoji="0" lang="en-US" altLang="zh-CN" sz="2800" b="1" kern="0" dirty="0">
                <a:solidFill>
                  <a:srgbClr val="000000"/>
                </a:solidFill>
                <a:ea typeface="微软雅黑"/>
              </a:rPr>
              <a:t>	q=q-&gt;</a:t>
            </a:r>
            <a:r>
              <a:rPr kumimoji="0" lang="en-US" altLang="zh-CN" sz="2800" b="1" kern="0" dirty="0" err="1">
                <a:solidFill>
                  <a:srgbClr val="000000"/>
                </a:solidFill>
                <a:ea typeface="微软雅黑"/>
              </a:rPr>
              <a:t>lchild</a:t>
            </a:r>
            <a:r>
              <a:rPr kumimoji="0" lang="en-US" altLang="zh-CN" sz="2800" b="1" kern="0" dirty="0">
                <a:solidFill>
                  <a:srgbClr val="000000"/>
                </a:solidFill>
                <a:ea typeface="微软雅黑"/>
              </a:rPr>
              <a:t>; </a:t>
            </a:r>
            <a:r>
              <a:rPr kumimoji="0" lang="en-US" altLang="zh-CN" sz="2800" b="1" kern="0" dirty="0">
                <a:solidFill>
                  <a:srgbClr val="1F497D"/>
                </a:solidFill>
                <a:ea typeface="微软雅黑"/>
              </a:rPr>
              <a:t>//</a:t>
            </a:r>
            <a:r>
              <a:rPr kumimoji="0" lang="zh-CN" altLang="en-US" sz="2800" b="1" kern="0" dirty="0" smtClean="0">
                <a:solidFill>
                  <a:srgbClr val="1F497D"/>
                </a:solidFill>
                <a:ea typeface="微软雅黑"/>
              </a:rPr>
              <a:t>在右子</a:t>
            </a:r>
            <a:r>
              <a:rPr kumimoji="0" lang="zh-CN" altLang="en-US" sz="2800" b="1" kern="0" dirty="0">
                <a:solidFill>
                  <a:srgbClr val="1F497D"/>
                </a:solidFill>
                <a:ea typeface="微软雅黑"/>
              </a:rPr>
              <a:t>树中</a:t>
            </a:r>
            <a:r>
              <a:rPr kumimoji="0" lang="zh-CN" altLang="en-US" sz="2800" b="1" kern="0" dirty="0" smtClean="0">
                <a:solidFill>
                  <a:srgbClr val="1F497D"/>
                </a:solidFill>
                <a:ea typeface="微软雅黑"/>
              </a:rPr>
              <a:t>查找</a:t>
            </a:r>
            <a:endParaRPr kumimoji="0" lang="en-US" altLang="zh-CN" sz="2800" b="1" kern="0" dirty="0">
              <a:solidFill>
                <a:srgbClr val="1F497D"/>
              </a:solidFill>
              <a:ea typeface="微软雅黑"/>
            </a:endParaRPr>
          </a:p>
          <a:p>
            <a:pPr marL="342900" indent="-342900" algn="just" fontAlgn="auto"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defRPr/>
            </a:pPr>
            <a:r>
              <a:rPr kumimoji="0" lang="en-US" altLang="zh-CN" sz="2800" b="1" kern="0" dirty="0" smtClean="0">
                <a:solidFill>
                  <a:srgbClr val="FF00FF"/>
                </a:solidFill>
                <a:ea typeface="微软雅黑"/>
              </a:rPr>
              <a:t>}</a:t>
            </a:r>
          </a:p>
          <a:p>
            <a:pPr marL="342900" indent="-342900" algn="just" fontAlgn="auto"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defRPr/>
            </a:pPr>
            <a:r>
              <a:rPr kumimoji="0" lang="en-US" altLang="zh-CN" sz="2800" b="1" kern="0" dirty="0" smtClean="0">
                <a:solidFill>
                  <a:srgbClr val="000000"/>
                </a:solidFill>
                <a:ea typeface="微软雅黑"/>
              </a:rPr>
              <a:t>return NULL;</a:t>
            </a:r>
          </a:p>
          <a:p>
            <a:pPr marL="342900" indent="-342900" algn="just" fontAlgn="auto"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defRPr/>
            </a:pPr>
            <a:r>
              <a:rPr kumimoji="0" lang="en-US" altLang="zh-CN" sz="2800" b="1" kern="0" dirty="0">
                <a:solidFill>
                  <a:srgbClr val="FF0000"/>
                </a:solidFill>
                <a:ea typeface="微软雅黑"/>
              </a:rPr>
              <a:t>}</a:t>
            </a:r>
          </a:p>
          <a:p>
            <a:pPr marL="342900" indent="-342900" algn="just" fontAlgn="auto">
              <a:spcBef>
                <a:spcPct val="15000"/>
              </a:spcBef>
              <a:spcAft>
                <a:spcPts val="0"/>
              </a:spcAft>
              <a:buClr>
                <a:srgbClr val="800080"/>
              </a:buClr>
              <a:buSzPct val="60000"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软雅黑"/>
              <a:cs typeface="+mn-cs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83568" y="557312"/>
            <a:ext cx="6181725" cy="5588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00"/>
                </a:solidFill>
                <a:latin typeface="+mn-ea"/>
                <a:ea typeface="+mn-ea"/>
              </a:rPr>
              <a:t>二叉检索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树的查找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  <a:ea typeface="+mn-ea"/>
              </a:rPr>
              <a:t>算法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（非递归） 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656267" y="5949280"/>
            <a:ext cx="6524625" cy="542925"/>
          </a:xfrm>
          <a:prstGeom prst="rect">
            <a:avLst/>
          </a:prstGeom>
          <a:solidFill>
            <a:srgbClr val="660066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itchFamily="2" charset="-122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主调语句：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p=search(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x,root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4746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523874" y="908720"/>
            <a:ext cx="8512622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时间复杂性分析：</a:t>
            </a:r>
            <a:endParaRPr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可以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用查找长度度量算法的时间复杂性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若查找成功，则是从根结点出走了一条从根结点到待查结点的路径，查找长度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等于待查结点在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树中的层数。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若查找不成功，查找将终止于某个结点，这个结点必然至少缺少一个孩子结点，那么查找长度等于该结点的层数。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无论查找是否成功，最坏情况下，查找长度不超过树的高度。比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按遍历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顺序查找效率要高。</a:t>
            </a:r>
          </a:p>
        </p:txBody>
      </p:sp>
    </p:spTree>
    <p:extLst>
      <p:ext uri="{BB962C8B-B14F-4D97-AF65-F5344CB8AC3E}">
        <p14:creationId xmlns:p14="http://schemas.microsoft.com/office/powerpoint/2010/main" val="85059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5"/>
          <p:cNvSpPr txBox="1">
            <a:spLocks noChangeArrowheads="1"/>
          </p:cNvSpPr>
          <p:nvPr/>
        </p:nvSpPr>
        <p:spPr bwMode="auto">
          <a:xfrm>
            <a:off x="683568" y="216461"/>
            <a:ext cx="5473700" cy="5842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/>
                <a:ea typeface="微软雅黑"/>
              </a:rPr>
              <a:t>二叉检索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/>
                <a:ea typeface="微软雅黑"/>
              </a:rPr>
              <a:t>树的插入和构造 </a:t>
            </a:r>
          </a:p>
        </p:txBody>
      </p:sp>
      <p:sp>
        <p:nvSpPr>
          <p:cNvPr id="3" name="矩形 2"/>
          <p:cNvSpPr/>
          <p:nvPr/>
        </p:nvSpPr>
        <p:spPr>
          <a:xfrm>
            <a:off x="679895" y="1052736"/>
            <a:ext cx="2235200" cy="479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．插入方法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552" y="1691150"/>
            <a:ext cx="8496944" cy="483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5613" indent="-455613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just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已知一个值为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的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s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结点，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若将其插入到二叉检索树中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，要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保证插入后仍符合二叉查找树的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定义。</a:t>
            </a:r>
            <a:endParaRPr lang="en-US" altLang="zh-CN" sz="28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marL="0" indent="0" algn="just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插入算法步骤：</a:t>
            </a:r>
          </a:p>
          <a:p>
            <a:pPr marL="0" indent="0" algn="just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）若二叉检索树是空树，则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值为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的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结点成为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二叉检索树的根。</a:t>
            </a:r>
            <a:endParaRPr lang="en-US" altLang="zh-CN" sz="28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marL="0" indent="0" algn="just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若二叉检索树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是非空树，则从根结点起，将要插入的元素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与当前的结点比较，如果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小于或等于当前结点值，就向左搜索；如果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大于当前结点值，就向右搜索；直至遇到空结点，就将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作为一片新叶插在这个空位置上。</a:t>
            </a:r>
          </a:p>
        </p:txBody>
      </p:sp>
    </p:spTree>
    <p:extLst>
      <p:ext uri="{BB962C8B-B14F-4D97-AF65-F5344CB8AC3E}">
        <p14:creationId xmlns:p14="http://schemas.microsoft.com/office/powerpoint/2010/main" val="353560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/>
          <p:cNvSpPr>
            <a:spLocks noChangeArrowheads="1"/>
          </p:cNvSpPr>
          <p:nvPr/>
        </p:nvSpPr>
        <p:spPr bwMode="auto">
          <a:xfrm>
            <a:off x="4184651" y="5372248"/>
            <a:ext cx="1439862" cy="395288"/>
          </a:xfrm>
          <a:prstGeom prst="rect">
            <a:avLst/>
          </a:prstGeom>
          <a:solidFill>
            <a:srgbClr val="CC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CCFF"/>
            </a:extrusionClr>
          </a:sp3d>
        </p:spPr>
        <p:txBody>
          <a:bodyPr lIns="54000" tIns="10800" rIns="18000" bIns="10800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3" name="Line 55"/>
          <p:cNvSpPr>
            <a:spLocks noChangeShapeType="1"/>
          </p:cNvSpPr>
          <p:nvPr/>
        </p:nvSpPr>
        <p:spPr bwMode="auto">
          <a:xfrm flipH="1">
            <a:off x="842963" y="3211661"/>
            <a:ext cx="557213" cy="7969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Line 56"/>
          <p:cNvSpPr>
            <a:spLocks noChangeShapeType="1"/>
          </p:cNvSpPr>
          <p:nvPr/>
        </p:nvSpPr>
        <p:spPr bwMode="auto">
          <a:xfrm>
            <a:off x="1757363" y="3214836"/>
            <a:ext cx="571500" cy="8397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 Box 60"/>
          <p:cNvSpPr txBox="1">
            <a:spLocks noChangeArrowheads="1"/>
          </p:cNvSpPr>
          <p:nvPr/>
        </p:nvSpPr>
        <p:spPr bwMode="auto">
          <a:xfrm>
            <a:off x="417513" y="965534"/>
            <a:ext cx="3997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例：插入值为98的结点</a:t>
            </a:r>
          </a:p>
        </p:txBody>
      </p:sp>
      <p:sp>
        <p:nvSpPr>
          <p:cNvPr id="6" name="Oval 78"/>
          <p:cNvSpPr>
            <a:spLocks noChangeArrowheads="1"/>
          </p:cNvSpPr>
          <p:nvPr/>
        </p:nvSpPr>
        <p:spPr bwMode="auto">
          <a:xfrm>
            <a:off x="1293813" y="2749698"/>
            <a:ext cx="539750" cy="539750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Box 79"/>
          <p:cNvSpPr txBox="1">
            <a:spLocks noChangeArrowheads="1"/>
          </p:cNvSpPr>
          <p:nvPr/>
        </p:nvSpPr>
        <p:spPr bwMode="auto">
          <a:xfrm>
            <a:off x="1382713" y="2794148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63</a:t>
            </a:r>
          </a:p>
        </p:txBody>
      </p:sp>
      <p:sp>
        <p:nvSpPr>
          <p:cNvPr id="8" name="Oval 80"/>
          <p:cNvSpPr>
            <a:spLocks noChangeArrowheads="1"/>
          </p:cNvSpPr>
          <p:nvPr/>
        </p:nvSpPr>
        <p:spPr bwMode="auto">
          <a:xfrm>
            <a:off x="530226" y="4010173"/>
            <a:ext cx="539750" cy="539750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 Box 81"/>
          <p:cNvSpPr txBox="1">
            <a:spLocks noChangeArrowheads="1"/>
          </p:cNvSpPr>
          <p:nvPr/>
        </p:nvSpPr>
        <p:spPr bwMode="auto">
          <a:xfrm>
            <a:off x="619126" y="4054623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55</a:t>
            </a:r>
          </a:p>
        </p:txBody>
      </p:sp>
      <p:sp>
        <p:nvSpPr>
          <p:cNvPr id="10" name="Oval 82"/>
          <p:cNvSpPr>
            <a:spLocks noChangeArrowheads="1"/>
          </p:cNvSpPr>
          <p:nvPr/>
        </p:nvSpPr>
        <p:spPr bwMode="auto">
          <a:xfrm>
            <a:off x="2109788" y="3994298"/>
            <a:ext cx="539750" cy="539750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 Box 83"/>
          <p:cNvSpPr txBox="1">
            <a:spLocks noChangeArrowheads="1"/>
          </p:cNvSpPr>
          <p:nvPr/>
        </p:nvSpPr>
        <p:spPr bwMode="auto">
          <a:xfrm>
            <a:off x="2198688" y="4038748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90</a:t>
            </a:r>
          </a:p>
        </p:txBody>
      </p:sp>
      <p:sp>
        <p:nvSpPr>
          <p:cNvPr id="12" name="Oval 84"/>
          <p:cNvSpPr>
            <a:spLocks noChangeArrowheads="1"/>
          </p:cNvSpPr>
          <p:nvPr/>
        </p:nvSpPr>
        <p:spPr bwMode="auto">
          <a:xfrm>
            <a:off x="1006476" y="5224611"/>
            <a:ext cx="539750" cy="539750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 Box 85"/>
          <p:cNvSpPr txBox="1">
            <a:spLocks noChangeArrowheads="1"/>
          </p:cNvSpPr>
          <p:nvPr/>
        </p:nvSpPr>
        <p:spPr bwMode="auto">
          <a:xfrm>
            <a:off x="1095376" y="5269061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58</a:t>
            </a:r>
          </a:p>
        </p:txBody>
      </p:sp>
      <p:sp>
        <p:nvSpPr>
          <p:cNvPr id="14" name="Oval 86"/>
          <p:cNvSpPr>
            <a:spLocks noChangeArrowheads="1"/>
          </p:cNvSpPr>
          <p:nvPr/>
        </p:nvSpPr>
        <p:spPr bwMode="auto">
          <a:xfrm>
            <a:off x="1606551" y="5237311"/>
            <a:ext cx="539750" cy="539750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 Box 87"/>
          <p:cNvSpPr txBox="1">
            <a:spLocks noChangeArrowheads="1"/>
          </p:cNvSpPr>
          <p:nvPr/>
        </p:nvSpPr>
        <p:spPr bwMode="auto">
          <a:xfrm>
            <a:off x="1695451" y="5281761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70</a:t>
            </a:r>
          </a:p>
        </p:txBody>
      </p:sp>
      <p:sp>
        <p:nvSpPr>
          <p:cNvPr id="16" name="Line 90"/>
          <p:cNvSpPr>
            <a:spLocks noChangeShapeType="1"/>
          </p:cNvSpPr>
          <p:nvPr/>
        </p:nvSpPr>
        <p:spPr bwMode="auto">
          <a:xfrm>
            <a:off x="933451" y="4503886"/>
            <a:ext cx="269875" cy="7207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Line 91"/>
          <p:cNvSpPr>
            <a:spLocks noChangeShapeType="1"/>
          </p:cNvSpPr>
          <p:nvPr/>
        </p:nvSpPr>
        <p:spPr bwMode="auto">
          <a:xfrm flipH="1">
            <a:off x="1878013" y="4459436"/>
            <a:ext cx="330200" cy="8096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8" name="Group 95"/>
          <p:cNvGrpSpPr>
            <a:grpSpLocks/>
          </p:cNvGrpSpPr>
          <p:nvPr/>
        </p:nvGrpSpPr>
        <p:grpSpPr bwMode="auto">
          <a:xfrm>
            <a:off x="2554288" y="4459436"/>
            <a:ext cx="641350" cy="1331912"/>
            <a:chOff x="1538" y="2629"/>
            <a:chExt cx="404" cy="839"/>
          </a:xfrm>
        </p:grpSpPr>
        <p:sp>
          <p:nvSpPr>
            <p:cNvPr id="19" name="Oval 88"/>
            <p:cNvSpPr>
              <a:spLocks noChangeArrowheads="1"/>
            </p:cNvSpPr>
            <p:nvPr/>
          </p:nvSpPr>
          <p:spPr bwMode="auto">
            <a:xfrm>
              <a:off x="1602" y="3128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89"/>
            <p:cNvSpPr txBox="1">
              <a:spLocks noChangeArrowheads="1"/>
            </p:cNvSpPr>
            <p:nvPr/>
          </p:nvSpPr>
          <p:spPr bwMode="auto">
            <a:xfrm>
              <a:off x="1658" y="3156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98</a:t>
              </a:r>
            </a:p>
          </p:txBody>
        </p:sp>
        <p:sp>
          <p:nvSpPr>
            <p:cNvPr id="21" name="Line 92"/>
            <p:cNvSpPr>
              <a:spLocks noChangeShapeType="1"/>
            </p:cNvSpPr>
            <p:nvPr/>
          </p:nvSpPr>
          <p:spPr bwMode="auto">
            <a:xfrm>
              <a:off x="1538" y="2629"/>
              <a:ext cx="198" cy="5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Line 93"/>
          <p:cNvSpPr>
            <a:spLocks noChangeShapeType="1"/>
          </p:cNvSpPr>
          <p:nvPr/>
        </p:nvSpPr>
        <p:spPr bwMode="auto">
          <a:xfrm flipH="1">
            <a:off x="1714501" y="2454423"/>
            <a:ext cx="179387" cy="3603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Line 94"/>
          <p:cNvSpPr>
            <a:spLocks noChangeShapeType="1"/>
          </p:cNvSpPr>
          <p:nvPr/>
        </p:nvSpPr>
        <p:spPr bwMode="auto">
          <a:xfrm flipH="1">
            <a:off x="2435226" y="3638698"/>
            <a:ext cx="223837" cy="3587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Rectangle 97"/>
          <p:cNvSpPr>
            <a:spLocks noChangeArrowheads="1"/>
          </p:cNvSpPr>
          <p:nvPr/>
        </p:nvSpPr>
        <p:spPr bwMode="auto">
          <a:xfrm>
            <a:off x="3683001" y="4397523"/>
            <a:ext cx="1439862" cy="395288"/>
          </a:xfrm>
          <a:prstGeom prst="rect">
            <a:avLst/>
          </a:prstGeom>
          <a:solidFill>
            <a:srgbClr val="CC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CCFF"/>
            </a:extrusionClr>
          </a:sp3d>
        </p:spPr>
        <p:txBody>
          <a:bodyPr lIns="54000" tIns="10800" rIns="18000" bIns="10800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25" name="Rectangle 98"/>
          <p:cNvSpPr>
            <a:spLocks noChangeArrowheads="1"/>
          </p:cNvSpPr>
          <p:nvPr/>
        </p:nvSpPr>
        <p:spPr bwMode="auto">
          <a:xfrm>
            <a:off x="4176713" y="4397523"/>
            <a:ext cx="450850" cy="395288"/>
          </a:xfrm>
          <a:prstGeom prst="rect">
            <a:avLst/>
          </a:prstGeom>
          <a:solidFill>
            <a:srgbClr val="00CC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CC99"/>
            </a:extrusionClr>
          </a:sp3d>
        </p:spPr>
        <p:txBody>
          <a:bodyPr lIns="90000" tIns="0" rIns="18000" bIns="10800">
            <a:flatTx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Angsana New" pitchFamily="18" charset="-34"/>
              </a:rPr>
              <a:t>55</a:t>
            </a:r>
          </a:p>
        </p:txBody>
      </p:sp>
      <p:sp>
        <p:nvSpPr>
          <p:cNvPr id="26" name="Rectangle 101"/>
          <p:cNvSpPr>
            <a:spLocks noChangeArrowheads="1"/>
          </p:cNvSpPr>
          <p:nvPr/>
        </p:nvSpPr>
        <p:spPr bwMode="auto">
          <a:xfrm>
            <a:off x="5219701" y="3354536"/>
            <a:ext cx="1439862" cy="395287"/>
          </a:xfrm>
          <a:prstGeom prst="rect">
            <a:avLst/>
          </a:prstGeom>
          <a:solidFill>
            <a:srgbClr val="CC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CCFF"/>
            </a:extrusionClr>
          </a:sp3d>
        </p:spPr>
        <p:txBody>
          <a:bodyPr lIns="54000" tIns="10800" rIns="18000" bIns="10800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27" name="Rectangle 102"/>
          <p:cNvSpPr>
            <a:spLocks noChangeArrowheads="1"/>
          </p:cNvSpPr>
          <p:nvPr/>
        </p:nvSpPr>
        <p:spPr bwMode="auto">
          <a:xfrm>
            <a:off x="5713413" y="3354536"/>
            <a:ext cx="450850" cy="395287"/>
          </a:xfrm>
          <a:prstGeom prst="rect">
            <a:avLst/>
          </a:prstGeom>
          <a:solidFill>
            <a:srgbClr val="00CC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CC99"/>
            </a:extrusionClr>
          </a:sp3d>
        </p:spPr>
        <p:txBody>
          <a:bodyPr lIns="90000" tIns="0" rIns="18000" bIns="10800">
            <a:flatTx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Angsana New" pitchFamily="18" charset="-34"/>
              </a:rPr>
              <a:t>63</a:t>
            </a:r>
          </a:p>
        </p:txBody>
      </p:sp>
      <p:sp>
        <p:nvSpPr>
          <p:cNvPr id="28" name="Line 104"/>
          <p:cNvSpPr>
            <a:spLocks noChangeShapeType="1"/>
          </p:cNvSpPr>
          <p:nvPr/>
        </p:nvSpPr>
        <p:spPr bwMode="auto">
          <a:xfrm flipH="1">
            <a:off x="5919788" y="2881461"/>
            <a:ext cx="0" cy="442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 Box 105"/>
          <p:cNvSpPr txBox="1">
            <a:spLocks noChangeArrowheads="1"/>
          </p:cNvSpPr>
          <p:nvPr/>
        </p:nvSpPr>
        <p:spPr bwMode="auto">
          <a:xfrm>
            <a:off x="5724128" y="2464780"/>
            <a:ext cx="35272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Angsana New" pitchFamily="18" charset="-34"/>
              </a:rPr>
              <a:t>p</a:t>
            </a:r>
          </a:p>
        </p:txBody>
      </p:sp>
      <p:sp>
        <p:nvSpPr>
          <p:cNvPr id="30" name="Rectangle 106"/>
          <p:cNvSpPr>
            <a:spLocks noChangeArrowheads="1"/>
          </p:cNvSpPr>
          <p:nvPr/>
        </p:nvSpPr>
        <p:spPr bwMode="auto">
          <a:xfrm>
            <a:off x="3673476" y="4351486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31" name="Freeform 108"/>
          <p:cNvSpPr>
            <a:spLocks/>
          </p:cNvSpPr>
          <p:nvPr/>
        </p:nvSpPr>
        <p:spPr bwMode="auto">
          <a:xfrm>
            <a:off x="6337301" y="3691086"/>
            <a:ext cx="536575" cy="635000"/>
          </a:xfrm>
          <a:custGeom>
            <a:avLst/>
            <a:gdLst>
              <a:gd name="T0" fmla="*/ 0 w 469"/>
              <a:gd name="T1" fmla="*/ 0 h 544"/>
              <a:gd name="T2" fmla="*/ 469 w 469"/>
              <a:gd name="T3" fmla="*/ 544 h 544"/>
              <a:gd name="T4" fmla="*/ 0 60000 65536"/>
              <a:gd name="T5" fmla="*/ 0 60000 65536"/>
              <a:gd name="T6" fmla="*/ 0 w 469"/>
              <a:gd name="T7" fmla="*/ 0 h 544"/>
              <a:gd name="T8" fmla="*/ 469 w 469"/>
              <a:gd name="T9" fmla="*/ 544 h 5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9" h="544">
                <a:moveTo>
                  <a:pt x="0" y="0"/>
                </a:moveTo>
                <a:lnTo>
                  <a:pt x="469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109"/>
          <p:cNvSpPr>
            <a:spLocks noChangeArrowheads="1"/>
          </p:cNvSpPr>
          <p:nvPr/>
        </p:nvSpPr>
        <p:spPr bwMode="auto">
          <a:xfrm>
            <a:off x="6481763" y="4383236"/>
            <a:ext cx="1439863" cy="395287"/>
          </a:xfrm>
          <a:prstGeom prst="rect">
            <a:avLst/>
          </a:prstGeom>
          <a:solidFill>
            <a:srgbClr val="CC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CCFF"/>
            </a:extrusionClr>
          </a:sp3d>
        </p:spPr>
        <p:txBody>
          <a:bodyPr lIns="54000" tIns="10800" rIns="18000" bIns="10800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33" name="Rectangle 110"/>
          <p:cNvSpPr>
            <a:spLocks noChangeArrowheads="1"/>
          </p:cNvSpPr>
          <p:nvPr/>
        </p:nvSpPr>
        <p:spPr bwMode="auto">
          <a:xfrm>
            <a:off x="6975476" y="4383236"/>
            <a:ext cx="450850" cy="395287"/>
          </a:xfrm>
          <a:prstGeom prst="rect">
            <a:avLst/>
          </a:prstGeom>
          <a:solidFill>
            <a:srgbClr val="00CC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CC99"/>
            </a:extrusionClr>
          </a:sp3d>
        </p:spPr>
        <p:txBody>
          <a:bodyPr lIns="90000" tIns="0" rIns="18000" bIns="10800">
            <a:flatTx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Angsana New" pitchFamily="18" charset="-34"/>
              </a:rPr>
              <a:t>90</a:t>
            </a:r>
          </a:p>
        </p:txBody>
      </p:sp>
      <p:sp>
        <p:nvSpPr>
          <p:cNvPr id="34" name="Freeform 99"/>
          <p:cNvSpPr>
            <a:spLocks/>
          </p:cNvSpPr>
          <p:nvPr/>
        </p:nvSpPr>
        <p:spPr bwMode="auto">
          <a:xfrm>
            <a:off x="4781551" y="3691086"/>
            <a:ext cx="628650" cy="635000"/>
          </a:xfrm>
          <a:custGeom>
            <a:avLst/>
            <a:gdLst>
              <a:gd name="T0" fmla="*/ 550 w 550"/>
              <a:gd name="T1" fmla="*/ 0 h 544"/>
              <a:gd name="T2" fmla="*/ 0 w 550"/>
              <a:gd name="T3" fmla="*/ 544 h 544"/>
              <a:gd name="T4" fmla="*/ 0 60000 65536"/>
              <a:gd name="T5" fmla="*/ 0 60000 65536"/>
              <a:gd name="T6" fmla="*/ 0 w 550"/>
              <a:gd name="T7" fmla="*/ 0 h 544"/>
              <a:gd name="T8" fmla="*/ 550 w 550"/>
              <a:gd name="T9" fmla="*/ 544 h 5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Freeform 111"/>
          <p:cNvSpPr>
            <a:spLocks/>
          </p:cNvSpPr>
          <p:nvPr/>
        </p:nvSpPr>
        <p:spPr bwMode="auto">
          <a:xfrm>
            <a:off x="4875213" y="4681686"/>
            <a:ext cx="360363" cy="628650"/>
          </a:xfrm>
          <a:custGeom>
            <a:avLst/>
            <a:gdLst>
              <a:gd name="T0" fmla="*/ 0 w 469"/>
              <a:gd name="T1" fmla="*/ 0 h 544"/>
              <a:gd name="T2" fmla="*/ 469 w 469"/>
              <a:gd name="T3" fmla="*/ 544 h 544"/>
              <a:gd name="T4" fmla="*/ 0 60000 65536"/>
              <a:gd name="T5" fmla="*/ 0 60000 65536"/>
              <a:gd name="T6" fmla="*/ 0 w 469"/>
              <a:gd name="T7" fmla="*/ 0 h 544"/>
              <a:gd name="T8" fmla="*/ 469 w 469"/>
              <a:gd name="T9" fmla="*/ 544 h 5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9" h="544">
                <a:moveTo>
                  <a:pt x="0" y="0"/>
                </a:moveTo>
                <a:lnTo>
                  <a:pt x="469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112"/>
          <p:cNvSpPr>
            <a:spLocks noChangeArrowheads="1"/>
          </p:cNvSpPr>
          <p:nvPr/>
        </p:nvSpPr>
        <p:spPr bwMode="auto">
          <a:xfrm>
            <a:off x="4687888" y="5357961"/>
            <a:ext cx="450850" cy="395287"/>
          </a:xfrm>
          <a:prstGeom prst="rect">
            <a:avLst/>
          </a:prstGeom>
          <a:solidFill>
            <a:srgbClr val="00CC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CC99"/>
            </a:extrusionClr>
          </a:sp3d>
        </p:spPr>
        <p:txBody>
          <a:bodyPr lIns="90000" tIns="0" rIns="18000" bIns="10800">
            <a:flatTx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Angsana New" pitchFamily="18" charset="-34"/>
              </a:rPr>
              <a:t>58</a:t>
            </a:r>
          </a:p>
        </p:txBody>
      </p:sp>
      <p:sp>
        <p:nvSpPr>
          <p:cNvPr id="37" name="Rectangle 114"/>
          <p:cNvSpPr>
            <a:spLocks noChangeArrowheads="1"/>
          </p:cNvSpPr>
          <p:nvPr/>
        </p:nvSpPr>
        <p:spPr bwMode="auto">
          <a:xfrm>
            <a:off x="4192588" y="534049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38" name="Rectangle 115"/>
          <p:cNvSpPr>
            <a:spLocks noChangeArrowheads="1"/>
          </p:cNvSpPr>
          <p:nvPr/>
        </p:nvSpPr>
        <p:spPr bwMode="auto">
          <a:xfrm>
            <a:off x="5199063" y="535319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39" name="Rectangle 116"/>
          <p:cNvSpPr>
            <a:spLocks noChangeArrowheads="1"/>
          </p:cNvSpPr>
          <p:nvPr/>
        </p:nvSpPr>
        <p:spPr bwMode="auto">
          <a:xfrm>
            <a:off x="5735638" y="5369073"/>
            <a:ext cx="1439863" cy="395288"/>
          </a:xfrm>
          <a:prstGeom prst="rect">
            <a:avLst/>
          </a:prstGeom>
          <a:solidFill>
            <a:srgbClr val="CC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CCFF"/>
            </a:extrusionClr>
          </a:sp3d>
        </p:spPr>
        <p:txBody>
          <a:bodyPr lIns="54000" tIns="10800" rIns="18000" bIns="10800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40" name="Rectangle 117"/>
          <p:cNvSpPr>
            <a:spLocks noChangeArrowheads="1"/>
          </p:cNvSpPr>
          <p:nvPr/>
        </p:nvSpPr>
        <p:spPr bwMode="auto">
          <a:xfrm>
            <a:off x="6229351" y="5369073"/>
            <a:ext cx="450850" cy="395288"/>
          </a:xfrm>
          <a:prstGeom prst="rect">
            <a:avLst/>
          </a:prstGeom>
          <a:solidFill>
            <a:srgbClr val="00CC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CC99"/>
            </a:extrusionClr>
          </a:sp3d>
        </p:spPr>
        <p:txBody>
          <a:bodyPr lIns="90000" tIns="0" rIns="18000" bIns="10800">
            <a:flatTx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Angsana New" pitchFamily="18" charset="-34"/>
              </a:rPr>
              <a:t>70</a:t>
            </a:r>
          </a:p>
        </p:txBody>
      </p:sp>
      <p:sp>
        <p:nvSpPr>
          <p:cNvPr id="41" name="Rectangle 118"/>
          <p:cNvSpPr>
            <a:spLocks noChangeArrowheads="1"/>
          </p:cNvSpPr>
          <p:nvPr/>
        </p:nvSpPr>
        <p:spPr bwMode="auto">
          <a:xfrm>
            <a:off x="5719763" y="535637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42" name="Freeform 119"/>
          <p:cNvSpPr>
            <a:spLocks/>
          </p:cNvSpPr>
          <p:nvPr/>
        </p:nvSpPr>
        <p:spPr bwMode="auto">
          <a:xfrm>
            <a:off x="6480176" y="4681686"/>
            <a:ext cx="312737" cy="628650"/>
          </a:xfrm>
          <a:custGeom>
            <a:avLst/>
            <a:gdLst>
              <a:gd name="T0" fmla="*/ 550 w 550"/>
              <a:gd name="T1" fmla="*/ 0 h 544"/>
              <a:gd name="T2" fmla="*/ 0 w 550"/>
              <a:gd name="T3" fmla="*/ 544 h 544"/>
              <a:gd name="T4" fmla="*/ 0 60000 65536"/>
              <a:gd name="T5" fmla="*/ 0 60000 65536"/>
              <a:gd name="T6" fmla="*/ 0 w 550"/>
              <a:gd name="T7" fmla="*/ 0 h 544"/>
              <a:gd name="T8" fmla="*/ 550 w 550"/>
              <a:gd name="T9" fmla="*/ 544 h 5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Rectangle 120"/>
          <p:cNvSpPr>
            <a:spLocks noChangeArrowheads="1"/>
          </p:cNvSpPr>
          <p:nvPr/>
        </p:nvSpPr>
        <p:spPr bwMode="auto">
          <a:xfrm>
            <a:off x="6726238" y="536907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44" name="Rectangle 121"/>
          <p:cNvSpPr>
            <a:spLocks noChangeArrowheads="1"/>
          </p:cNvSpPr>
          <p:nvPr/>
        </p:nvSpPr>
        <p:spPr bwMode="auto">
          <a:xfrm>
            <a:off x="7321551" y="5372248"/>
            <a:ext cx="1439862" cy="395288"/>
          </a:xfrm>
          <a:prstGeom prst="rect">
            <a:avLst/>
          </a:prstGeom>
          <a:solidFill>
            <a:srgbClr val="CC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CCFF"/>
            </a:extrusionClr>
          </a:sp3d>
        </p:spPr>
        <p:txBody>
          <a:bodyPr lIns="54000" tIns="10800" rIns="18000" bIns="10800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45" name="Rectangle 122"/>
          <p:cNvSpPr>
            <a:spLocks noChangeArrowheads="1"/>
          </p:cNvSpPr>
          <p:nvPr/>
        </p:nvSpPr>
        <p:spPr bwMode="auto">
          <a:xfrm>
            <a:off x="7815263" y="5372248"/>
            <a:ext cx="450850" cy="395288"/>
          </a:xfrm>
          <a:prstGeom prst="rect">
            <a:avLst/>
          </a:prstGeom>
          <a:solidFill>
            <a:srgbClr val="00CC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CC99"/>
            </a:extrusionClr>
          </a:sp3d>
        </p:spPr>
        <p:txBody>
          <a:bodyPr lIns="90000" tIns="0" rIns="18000" bIns="10800">
            <a:flatTx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Angsana New" pitchFamily="18" charset="-34"/>
              </a:rPr>
              <a:t>98</a:t>
            </a:r>
          </a:p>
        </p:txBody>
      </p:sp>
      <p:sp>
        <p:nvSpPr>
          <p:cNvPr id="46" name="Rectangle 123"/>
          <p:cNvSpPr>
            <a:spLocks noChangeArrowheads="1"/>
          </p:cNvSpPr>
          <p:nvPr/>
        </p:nvSpPr>
        <p:spPr bwMode="auto">
          <a:xfrm>
            <a:off x="7305676" y="535954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47" name="Rectangle 124"/>
          <p:cNvSpPr>
            <a:spLocks noChangeArrowheads="1"/>
          </p:cNvSpPr>
          <p:nvPr/>
        </p:nvSpPr>
        <p:spPr bwMode="auto">
          <a:xfrm>
            <a:off x="8312151" y="537224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48" name="Line 125"/>
          <p:cNvSpPr>
            <a:spLocks noChangeShapeType="1"/>
          </p:cNvSpPr>
          <p:nvPr/>
        </p:nvSpPr>
        <p:spPr bwMode="auto">
          <a:xfrm flipV="1">
            <a:off x="7880351" y="5761186"/>
            <a:ext cx="179387" cy="360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Text Box 126"/>
          <p:cNvSpPr txBox="1">
            <a:spLocks noChangeArrowheads="1"/>
          </p:cNvSpPr>
          <p:nvPr/>
        </p:nvSpPr>
        <p:spPr bwMode="auto">
          <a:xfrm>
            <a:off x="7797801" y="6026298"/>
            <a:ext cx="269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Angsana New" pitchFamily="18" charset="-34"/>
              </a:rPr>
              <a:t>s</a:t>
            </a:r>
          </a:p>
        </p:txBody>
      </p:sp>
      <p:sp>
        <p:nvSpPr>
          <p:cNvPr id="50" name="Line 127"/>
          <p:cNvSpPr>
            <a:spLocks noChangeShapeType="1"/>
          </p:cNvSpPr>
          <p:nvPr/>
        </p:nvSpPr>
        <p:spPr bwMode="auto">
          <a:xfrm>
            <a:off x="7307263" y="3800623"/>
            <a:ext cx="0" cy="520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Text Box 128"/>
          <p:cNvSpPr txBox="1">
            <a:spLocks noChangeArrowheads="1"/>
          </p:cNvSpPr>
          <p:nvPr/>
        </p:nvSpPr>
        <p:spPr bwMode="auto">
          <a:xfrm>
            <a:off x="7164288" y="3400884"/>
            <a:ext cx="2921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Angsana New" pitchFamily="18" charset="-34"/>
              </a:rPr>
              <a:t>p</a:t>
            </a:r>
          </a:p>
        </p:txBody>
      </p:sp>
      <p:sp>
        <p:nvSpPr>
          <p:cNvPr id="52" name="Rectangle 129"/>
          <p:cNvSpPr>
            <a:spLocks noChangeArrowheads="1"/>
          </p:cNvSpPr>
          <p:nvPr/>
        </p:nvSpPr>
        <p:spPr bwMode="auto">
          <a:xfrm>
            <a:off x="7475538" y="4365773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53" name="Freeform 130"/>
          <p:cNvSpPr>
            <a:spLocks/>
          </p:cNvSpPr>
          <p:nvPr/>
        </p:nvSpPr>
        <p:spPr bwMode="auto">
          <a:xfrm>
            <a:off x="7699376" y="4681686"/>
            <a:ext cx="271462" cy="628650"/>
          </a:xfrm>
          <a:custGeom>
            <a:avLst/>
            <a:gdLst>
              <a:gd name="T0" fmla="*/ 0 w 469"/>
              <a:gd name="T1" fmla="*/ 0 h 544"/>
              <a:gd name="T2" fmla="*/ 469 w 469"/>
              <a:gd name="T3" fmla="*/ 544 h 544"/>
              <a:gd name="T4" fmla="*/ 0 60000 65536"/>
              <a:gd name="T5" fmla="*/ 0 60000 65536"/>
              <a:gd name="T6" fmla="*/ 0 w 469"/>
              <a:gd name="T7" fmla="*/ 0 h 544"/>
              <a:gd name="T8" fmla="*/ 469 w 469"/>
              <a:gd name="T9" fmla="*/ 544 h 5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9" h="544">
                <a:moveTo>
                  <a:pt x="0" y="0"/>
                </a:moveTo>
                <a:lnTo>
                  <a:pt x="469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06913" y="116492"/>
            <a:ext cx="45720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indent="0" algn="just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宋体" pitchFamily="2" charset="-122"/>
              </a:rPr>
              <a:t>若二叉检索树是非空树，则从根结点起，将要插入的元素</a:t>
            </a:r>
            <a:r>
              <a:rPr lang="en-US" altLang="zh-CN" sz="2000" b="1" dirty="0">
                <a:solidFill>
                  <a:srgbClr val="002060"/>
                </a:solidFill>
                <a:latin typeface="宋体" pitchFamily="2" charset="-122"/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  <a:latin typeface="宋体" pitchFamily="2" charset="-122"/>
              </a:rPr>
              <a:t>与当前的结点比较，如果</a:t>
            </a:r>
            <a:r>
              <a:rPr lang="en-US" altLang="zh-CN" sz="2000" b="1" dirty="0">
                <a:solidFill>
                  <a:srgbClr val="002060"/>
                </a:solidFill>
                <a:latin typeface="宋体" pitchFamily="2" charset="-122"/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  <a:latin typeface="宋体" pitchFamily="2" charset="-122"/>
              </a:rPr>
              <a:t>小于或等于当前结点值，就向左搜索；如果</a:t>
            </a:r>
            <a:r>
              <a:rPr lang="en-US" altLang="zh-CN" sz="2000" b="1" dirty="0">
                <a:solidFill>
                  <a:srgbClr val="002060"/>
                </a:solidFill>
                <a:latin typeface="宋体" pitchFamily="2" charset="-122"/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  <a:latin typeface="宋体" pitchFamily="2" charset="-122"/>
              </a:rPr>
              <a:t>大于当前结点值，就向右搜索；直至遇到空结点，就将</a:t>
            </a:r>
            <a:r>
              <a:rPr lang="en-US" altLang="zh-CN" sz="2000" b="1" dirty="0">
                <a:solidFill>
                  <a:srgbClr val="002060"/>
                </a:solidFill>
                <a:latin typeface="宋体" pitchFamily="2" charset="-122"/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  <a:latin typeface="宋体" pitchFamily="2" charset="-122"/>
              </a:rPr>
              <a:t>作为一片新叶插在这个空位置上。</a:t>
            </a:r>
          </a:p>
        </p:txBody>
      </p:sp>
    </p:spTree>
    <p:extLst>
      <p:ext uri="{BB962C8B-B14F-4D97-AF65-F5344CB8AC3E}">
        <p14:creationId xmlns:p14="http://schemas.microsoft.com/office/powerpoint/2010/main" val="17661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50" grpId="0" animBg="1"/>
      <p:bldP spid="51" grpId="0"/>
      <p:bldP spid="52" grpId="0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/>
          </p:cNvSpPr>
          <p:nvPr/>
        </p:nvSpPr>
        <p:spPr bwMode="auto">
          <a:xfrm>
            <a:off x="16693" y="5809133"/>
            <a:ext cx="292100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CB18FA58-5882-4AF0-8610-A36DEC1BE482}" type="slidenum">
              <a:rPr lang="zh-CN" altLang="en-US" smtClean="0">
                <a:latin typeface="Copperplate Gothic Bold" pitchFamily="34" charset="0"/>
              </a:rPr>
              <a:pPr eaLnBrk="1" hangingPunct="1"/>
              <a:t>19</a:t>
            </a:fld>
            <a:endParaRPr lang="en-US" altLang="zh-CN" smtClean="0">
              <a:latin typeface="Copperplate Gothic Bold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7493" y="222721"/>
            <a:ext cx="2271712" cy="558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12176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</a:rPr>
              <a:t>2.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pperplate Gothic Bold" pitchFamily="34" charset="0"/>
                <a:ea typeface="微软雅黑" pitchFamily="34" charset="-122"/>
              </a:rPr>
              <a:t>插入算法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528" y="1248246"/>
            <a:ext cx="8712968" cy="4422775"/>
          </a:xfrm>
          <a:prstGeom prst="rect">
            <a:avLst/>
          </a:prstGeom>
          <a:solidFill>
            <a:sysClr val="window" lastClr="FFFFFF">
              <a:tint val="100000"/>
              <a:shade val="100000"/>
              <a:hueMod val="100000"/>
              <a:satMod val="100000"/>
            </a:sysClr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void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insert(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ElemType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x, </a:t>
            </a:r>
            <a:r>
              <a:rPr kumimoji="0" lang="en-US" altLang="zh-CN" sz="2800" b="1" kern="0" dirty="0" err="1">
                <a:solidFill>
                  <a:sysClr val="windowText" lastClr="000000"/>
                </a:solidFill>
                <a:ea typeface="微软雅黑"/>
              </a:rPr>
              <a:t>BiTree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&amp;p)   {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1.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if (p==NULL)    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遇到空树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2.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{  p=new  </a:t>
            </a:r>
            <a:r>
              <a:rPr kumimoji="0" lang="en-US" altLang="zh-CN" sz="2800" b="1" kern="0" dirty="0" err="1">
                <a:solidFill>
                  <a:sysClr val="windowText" lastClr="000000"/>
                </a:solidFill>
                <a:ea typeface="微软雅黑"/>
              </a:rPr>
              <a:t>BNode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;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申请新结点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3.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   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&gt;data=x;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置新结点的值域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4.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p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&gt;</a:t>
            </a:r>
            <a:r>
              <a:rPr kumimoji="0" lang="en-US" altLang="zh-CN" sz="2800" b="1" kern="0" dirty="0" err="1">
                <a:solidFill>
                  <a:sysClr val="windowText" lastClr="000000"/>
                </a:solidFill>
                <a:ea typeface="微软雅黑"/>
              </a:rPr>
              <a:t>lchild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=p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1" kern="0" dirty="0" smtClean="0">
                <a:solidFill>
                  <a:sysClr val="windowText" lastClr="000000"/>
                </a:solidFill>
                <a:ea typeface="微软雅黑"/>
              </a:rPr>
              <a:t>&gt;</a:t>
            </a:r>
            <a:r>
              <a:rPr kumimoji="0" lang="en-US" altLang="zh-CN" sz="2800" b="1" kern="0" dirty="0" err="1">
                <a:solidFill>
                  <a:sysClr val="windowText" lastClr="000000"/>
                </a:solidFill>
                <a:ea typeface="微软雅黑"/>
              </a:rPr>
              <a:t>r</a:t>
            </a:r>
            <a:r>
              <a:rPr kumimoji="0" lang="en-US" altLang="zh-CN" sz="2800" b="1" kern="0" dirty="0" err="1" smtClean="0">
                <a:solidFill>
                  <a:sysClr val="windowText" lastClr="000000"/>
                </a:solidFill>
                <a:ea typeface="微软雅黑"/>
              </a:rPr>
              <a:t>child</a:t>
            </a:r>
            <a:r>
              <a:rPr kumimoji="0" lang="en-US" altLang="zh-CN" sz="2800" b="1" kern="0" dirty="0" smtClean="0">
                <a:solidFill>
                  <a:sysClr val="windowText" lastClr="000000"/>
                </a:solidFill>
                <a:ea typeface="微软雅黑"/>
              </a:rPr>
              <a:t>=NULL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;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新结点作叶子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5.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   return; 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插入完毕，返回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  }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否则，尚未找到插入点，继续查找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/>
              <a:cs typeface="+mn-cs"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6.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if(x&lt;=p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&gt;data) insert(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x,p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&gt;</a:t>
            </a:r>
            <a:r>
              <a:rPr kumimoji="0" lang="en-US" altLang="zh-CN" sz="2800" b="1" kern="0" dirty="0" err="1">
                <a:solidFill>
                  <a:sysClr val="windowText" lastClr="000000"/>
                </a:solidFill>
                <a:ea typeface="微软雅黑"/>
              </a:rPr>
              <a:t>lchild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);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递归的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向左找插入点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18" charset="0"/>
              <a:ea typeface="微软雅黑"/>
              <a:cs typeface="+mn-cs"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7.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else insert(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x,p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&gt;</a:t>
            </a:r>
            <a:r>
              <a:rPr kumimoji="0" lang="en-US" altLang="zh-CN" sz="2800" b="1" kern="0" dirty="0" err="1">
                <a:solidFill>
                  <a:sysClr val="windowText" lastClr="000000"/>
                </a:solidFill>
                <a:ea typeface="微软雅黑"/>
              </a:rPr>
              <a:t>rchild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);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递归的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向右找插入点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18" charset="0"/>
              <a:ea typeface="微软雅黑"/>
              <a:cs typeface="+mn-cs"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}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3348633" y="116728"/>
            <a:ext cx="5364163" cy="1285875"/>
            <a:chOff x="2282" y="-10"/>
            <a:chExt cx="3379" cy="810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282" y="-10"/>
              <a:ext cx="3379" cy="635"/>
            </a:xfrm>
            <a:prstGeom prst="rect">
              <a:avLst/>
            </a:prstGeom>
            <a:solidFill>
              <a:srgbClr val="C0504D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注意：</a:t>
              </a:r>
              <a:endPara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此处要用引用型参数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实现修改新叶子结点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x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kern="0" dirty="0" smtClean="0">
                  <a:solidFill>
                    <a:sysClr val="window" lastClr="FFFFFF"/>
                  </a:solidFill>
                </a:rPr>
                <a:t>的双亲结点的链域，从而使新结点连接到树上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H="1">
              <a:off x="3696" y="56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843808" y="5445224"/>
            <a:ext cx="5759450" cy="542925"/>
          </a:xfrm>
          <a:prstGeom prst="rect">
            <a:avLst/>
          </a:prstGeom>
          <a:solidFill>
            <a:srgbClr val="660066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主调语句为：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itchFamily="18" charset="0"/>
              </a:rPr>
              <a:t>insert( x, root);</a:t>
            </a:r>
          </a:p>
        </p:txBody>
      </p:sp>
    </p:spTree>
    <p:extLst>
      <p:ext uri="{BB962C8B-B14F-4D97-AF65-F5344CB8AC3E}">
        <p14:creationId xmlns:p14="http://schemas.microsoft.com/office/powerpoint/2010/main" val="114650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人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2889250"/>
            <a:ext cx="144780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1416050" y="981075"/>
            <a:ext cx="2951163" cy="2087563"/>
          </a:xfrm>
          <a:prstGeom prst="cloudCallout">
            <a:avLst>
              <a:gd name="adj1" fmla="val -61287"/>
              <a:gd name="adj2" fmla="val 8934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文鼎CS大隶书"/>
                <a:cs typeface="文鼎CS大隶书"/>
              </a:rPr>
              <a:t>在一般的二叉树结构中查找值为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文鼎CS大隶书"/>
                <a:cs typeface="文鼎CS大隶书"/>
              </a:rPr>
              <a:t>a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ea typeface="文鼎CS大隶书"/>
                <a:cs typeface="文鼎CS大隶书"/>
              </a:rPr>
              <a:t>的某个结点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ea typeface="文鼎CS大隶书"/>
                <a:cs typeface="文鼎CS大隶书"/>
              </a:rPr>
              <a:t>?</a:t>
            </a:r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3071813" y="2708275"/>
            <a:ext cx="6264275" cy="3602038"/>
          </a:xfrm>
          <a:prstGeom prst="cloudCallout">
            <a:avLst>
              <a:gd name="adj1" fmla="val 38203"/>
              <a:gd name="adj2" fmla="val 41731"/>
            </a:avLst>
          </a:prstGeom>
          <a:noFill/>
          <a:ln w="38100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</a:rPr>
              <a:t>前序、中序或者后序遍历，在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</a:rPr>
              <a:t>整个二叉树中进行搜索，这种查找方法效率不高（相当于顺序查找）；在最坏情况下，在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</a:rPr>
              <a:t>n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</a:rPr>
              <a:t>个结点的二叉树中，查找一个结点需要花费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</a:rPr>
              <a:t>O(n)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</a:rPr>
              <a:t>时间。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4735413" y="977452"/>
            <a:ext cx="3106737" cy="3475037"/>
            <a:chOff x="3487" y="1271"/>
            <a:chExt cx="1957" cy="2189"/>
          </a:xfrm>
        </p:grpSpPr>
        <p:sp>
          <p:nvSpPr>
            <p:cNvPr id="7" name="Line 40"/>
            <p:cNvSpPr>
              <a:spLocks noChangeShapeType="1"/>
            </p:cNvSpPr>
            <p:nvPr/>
          </p:nvSpPr>
          <p:spPr bwMode="auto">
            <a:xfrm flipH="1">
              <a:off x="4058" y="1508"/>
              <a:ext cx="322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4615" y="1527"/>
              <a:ext cx="322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Line 42"/>
            <p:cNvSpPr>
              <a:spLocks noChangeShapeType="1"/>
            </p:cNvSpPr>
            <p:nvPr/>
          </p:nvSpPr>
          <p:spPr bwMode="auto">
            <a:xfrm flipH="1">
              <a:off x="3666" y="2082"/>
              <a:ext cx="215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Line 43"/>
            <p:cNvSpPr>
              <a:spLocks noChangeShapeType="1"/>
            </p:cNvSpPr>
            <p:nvPr/>
          </p:nvSpPr>
          <p:spPr bwMode="auto">
            <a:xfrm>
              <a:off x="3675" y="2724"/>
              <a:ext cx="250" cy="3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Line 44"/>
            <p:cNvSpPr>
              <a:spLocks noChangeShapeType="1"/>
            </p:cNvSpPr>
            <p:nvPr/>
          </p:nvSpPr>
          <p:spPr bwMode="auto">
            <a:xfrm flipH="1">
              <a:off x="4747" y="2127"/>
              <a:ext cx="161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Line 45"/>
            <p:cNvSpPr>
              <a:spLocks noChangeShapeType="1"/>
            </p:cNvSpPr>
            <p:nvPr/>
          </p:nvSpPr>
          <p:spPr bwMode="auto">
            <a:xfrm>
              <a:off x="5089" y="2127"/>
              <a:ext cx="167" cy="3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46"/>
            <p:cNvSpPr>
              <a:spLocks noChangeArrowheads="1"/>
            </p:cNvSpPr>
            <p:nvPr/>
          </p:nvSpPr>
          <p:spPr bwMode="auto">
            <a:xfrm>
              <a:off x="4358" y="1296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4390" y="1271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b="1" i="1" kern="0" dirty="0" smtClean="0">
                  <a:solidFill>
                    <a:srgbClr val="000000"/>
                  </a:solidFill>
                  <a:ea typeface="宋体" charset="-122"/>
                </a:rPr>
                <a:t>3</a:t>
              </a:r>
              <a:endParaRPr kumimoji="0" lang="en-US" altLang="zh-CN" sz="2800" b="1" i="1" kern="0" dirty="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7" name="Oval 48"/>
            <p:cNvSpPr>
              <a:spLocks noChangeArrowheads="1"/>
            </p:cNvSpPr>
            <p:nvPr/>
          </p:nvSpPr>
          <p:spPr bwMode="auto">
            <a:xfrm>
              <a:off x="3810" y="1817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auto">
            <a:xfrm>
              <a:off x="3842" y="1792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b="1" i="1" kern="0" dirty="0" smtClean="0">
                  <a:solidFill>
                    <a:srgbClr val="000000"/>
                  </a:solidFill>
                  <a:ea typeface="宋体" charset="-122"/>
                </a:rPr>
                <a:t>21</a:t>
              </a:r>
              <a:endParaRPr kumimoji="0" lang="en-US" altLang="zh-CN" sz="2800" b="1" i="1" kern="0" dirty="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" name="Oval 50"/>
            <p:cNvSpPr>
              <a:spLocks noChangeArrowheads="1"/>
            </p:cNvSpPr>
            <p:nvPr/>
          </p:nvSpPr>
          <p:spPr bwMode="auto">
            <a:xfrm>
              <a:off x="4850" y="1855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 Box 51"/>
            <p:cNvSpPr txBox="1">
              <a:spLocks noChangeArrowheads="1"/>
            </p:cNvSpPr>
            <p:nvPr/>
          </p:nvSpPr>
          <p:spPr bwMode="auto">
            <a:xfrm>
              <a:off x="4882" y="1830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b="1" i="1" kern="0" dirty="0" smtClean="0">
                  <a:solidFill>
                    <a:srgbClr val="000000"/>
                  </a:solidFill>
                  <a:ea typeface="宋体" charset="-122"/>
                </a:rPr>
                <a:t>5</a:t>
              </a:r>
              <a:endParaRPr kumimoji="0" lang="en-US" altLang="zh-CN" sz="2800" b="1" i="1" kern="0" dirty="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1" name="Oval 52"/>
            <p:cNvSpPr>
              <a:spLocks noChangeArrowheads="1"/>
            </p:cNvSpPr>
            <p:nvPr/>
          </p:nvSpPr>
          <p:spPr bwMode="auto">
            <a:xfrm>
              <a:off x="3487" y="2430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 Box 53"/>
            <p:cNvSpPr txBox="1">
              <a:spLocks noChangeArrowheads="1"/>
            </p:cNvSpPr>
            <p:nvPr/>
          </p:nvSpPr>
          <p:spPr bwMode="auto">
            <a:xfrm>
              <a:off x="3519" y="2414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b="1" i="1" kern="0" dirty="0" smtClean="0">
                  <a:solidFill>
                    <a:srgbClr val="000000"/>
                  </a:solidFill>
                  <a:ea typeface="宋体" charset="-122"/>
                </a:rPr>
                <a:t>1</a:t>
              </a:r>
              <a:endParaRPr kumimoji="0" lang="en-US" altLang="zh-CN" sz="2800" b="1" i="1" kern="0" dirty="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" name="Oval 54"/>
            <p:cNvSpPr>
              <a:spLocks noChangeArrowheads="1"/>
            </p:cNvSpPr>
            <p:nvPr/>
          </p:nvSpPr>
          <p:spPr bwMode="auto">
            <a:xfrm>
              <a:off x="4601" y="2477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 Box 55"/>
            <p:cNvSpPr txBox="1">
              <a:spLocks noChangeArrowheads="1"/>
            </p:cNvSpPr>
            <p:nvPr/>
          </p:nvSpPr>
          <p:spPr bwMode="auto">
            <a:xfrm>
              <a:off x="4633" y="2452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b="1" i="1" kern="0" dirty="0" smtClean="0">
                  <a:solidFill>
                    <a:srgbClr val="000000"/>
                  </a:solidFill>
                  <a:ea typeface="宋体" charset="-122"/>
                </a:rPr>
                <a:t>9</a:t>
              </a:r>
              <a:endParaRPr kumimoji="0" lang="en-US" altLang="zh-CN" sz="2800" b="1" i="1" kern="0" dirty="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5" name="Oval 56"/>
            <p:cNvSpPr>
              <a:spLocks noChangeArrowheads="1"/>
            </p:cNvSpPr>
            <p:nvPr/>
          </p:nvSpPr>
          <p:spPr bwMode="auto">
            <a:xfrm>
              <a:off x="5149" y="2504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 Box 57"/>
            <p:cNvSpPr txBox="1">
              <a:spLocks noChangeArrowheads="1"/>
            </p:cNvSpPr>
            <p:nvPr/>
          </p:nvSpPr>
          <p:spPr bwMode="auto">
            <a:xfrm>
              <a:off x="5181" y="2479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b="1" i="1" kern="0" dirty="0" smtClean="0">
                  <a:solidFill>
                    <a:srgbClr val="000000"/>
                  </a:solidFill>
                  <a:ea typeface="宋体" charset="-122"/>
                </a:rPr>
                <a:t>7</a:t>
              </a:r>
              <a:endParaRPr kumimoji="0" lang="en-US" altLang="zh-CN" sz="2800" b="1" i="1" kern="0" dirty="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7" name="Oval 58"/>
            <p:cNvSpPr>
              <a:spLocks noChangeArrowheads="1"/>
            </p:cNvSpPr>
            <p:nvPr/>
          </p:nvSpPr>
          <p:spPr bwMode="auto">
            <a:xfrm>
              <a:off x="3830" y="3099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 Box 59"/>
            <p:cNvSpPr txBox="1">
              <a:spLocks noChangeArrowheads="1"/>
            </p:cNvSpPr>
            <p:nvPr/>
          </p:nvSpPr>
          <p:spPr bwMode="auto">
            <a:xfrm>
              <a:off x="3862" y="3074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b="1" i="1" kern="0" dirty="0" smtClean="0">
                  <a:solidFill>
                    <a:srgbClr val="000000"/>
                  </a:solidFill>
                  <a:ea typeface="宋体" charset="-122"/>
                </a:rPr>
                <a:t>6</a:t>
              </a:r>
              <a:endParaRPr kumimoji="0" lang="en-US" altLang="zh-CN" sz="2800" b="1" i="1" kern="0" dirty="0" smtClean="0">
                <a:solidFill>
                  <a:srgbClr val="000000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94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30597" y="188640"/>
            <a:ext cx="772160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插入示例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3568" y="1076238"/>
            <a:ext cx="31146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</a:rPr>
              <a:t>插入元素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</a:rPr>
              <a:t>60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939854"/>
              </p:ext>
            </p:extLst>
          </p:nvPr>
        </p:nvGraphicFramePr>
        <p:xfrm>
          <a:off x="1143397" y="1644650"/>
          <a:ext cx="7024688" cy="355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3" r:id="rId3" imgW="2828544" imgH="1685544" progId="Word.Picture.8">
                  <p:embed/>
                </p:oleObj>
              </mc:Choice>
              <mc:Fallback>
                <p:oleObj r:id="rId3" imgW="2828544" imgH="16855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397" y="1644650"/>
                        <a:ext cx="7024688" cy="355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7"/>
          <p:cNvSpPr>
            <a:spLocks noChangeAspect="1" noChangeArrowheads="1"/>
          </p:cNvSpPr>
          <p:nvPr/>
        </p:nvSpPr>
        <p:spPr bwMode="auto">
          <a:xfrm>
            <a:off x="4089797" y="2393950"/>
            <a:ext cx="277813" cy="207963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350147" y="2576513"/>
            <a:ext cx="912813" cy="42545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995760" y="2101850"/>
            <a:ext cx="2946400" cy="406400"/>
            <a:chOff x="1672" y="1036"/>
            <a:chExt cx="1392" cy="256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672" y="1036"/>
              <a:ext cx="720" cy="256"/>
            </a:xfrm>
            <a:prstGeom prst="rect">
              <a:avLst/>
            </a:prstGeom>
            <a:solidFill>
              <a:srgbClr val="C0504D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x&gt;40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2392" y="1164"/>
              <a:ext cx="672" cy="12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Oval 12"/>
          <p:cNvSpPr>
            <a:spLocks noChangeAspect="1" noChangeArrowheads="1"/>
          </p:cNvSpPr>
          <p:nvPr/>
        </p:nvSpPr>
        <p:spPr bwMode="auto">
          <a:xfrm>
            <a:off x="5194697" y="2947988"/>
            <a:ext cx="292100" cy="219075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 flipV="1">
            <a:off x="4856560" y="3751263"/>
            <a:ext cx="388937" cy="620712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4856560" y="3154363"/>
            <a:ext cx="388937" cy="42068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val 15"/>
          <p:cNvSpPr>
            <a:spLocks noChangeAspect="1" noChangeArrowheads="1"/>
          </p:cNvSpPr>
          <p:nvPr/>
        </p:nvSpPr>
        <p:spPr bwMode="auto">
          <a:xfrm>
            <a:off x="4650185" y="3546475"/>
            <a:ext cx="273050" cy="204788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Oval 16"/>
          <p:cNvSpPr>
            <a:spLocks noChangeAspect="1" noChangeArrowheads="1"/>
          </p:cNvSpPr>
          <p:nvPr/>
        </p:nvSpPr>
        <p:spPr bwMode="auto">
          <a:xfrm>
            <a:off x="5194697" y="4371975"/>
            <a:ext cx="273050" cy="204788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5467747" y="2305050"/>
            <a:ext cx="1979613" cy="696913"/>
            <a:chOff x="3417" y="1452"/>
            <a:chExt cx="935" cy="439"/>
          </a:xfrm>
        </p:grpSpPr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3632" y="1452"/>
              <a:ext cx="720" cy="256"/>
            </a:xfrm>
            <a:prstGeom prst="rect">
              <a:avLst/>
            </a:prstGeom>
            <a:solidFill>
              <a:srgbClr val="C0504D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x&lt;67</a:t>
              </a: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3417" y="1580"/>
              <a:ext cx="215" cy="31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4923235" y="3001963"/>
            <a:ext cx="3128962" cy="596900"/>
            <a:chOff x="3160" y="1891"/>
            <a:chExt cx="1478" cy="376"/>
          </a:xfrm>
        </p:grpSpPr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3918" y="1891"/>
              <a:ext cx="720" cy="256"/>
            </a:xfrm>
            <a:prstGeom prst="rect">
              <a:avLst/>
            </a:prstGeom>
            <a:solidFill>
              <a:srgbClr val="C0504D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x&gt;54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3160" y="2026"/>
              <a:ext cx="758" cy="24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5467747" y="4541838"/>
            <a:ext cx="2165350" cy="865187"/>
            <a:chOff x="3417" y="2861"/>
            <a:chExt cx="1023" cy="545"/>
          </a:xfrm>
        </p:grpSpPr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720" y="3150"/>
              <a:ext cx="720" cy="256"/>
            </a:xfrm>
            <a:prstGeom prst="rect">
              <a:avLst/>
            </a:prstGeom>
            <a:solidFill>
              <a:srgbClr val="C0504D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x&lt;64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 flipV="1">
              <a:off x="3417" y="2861"/>
              <a:ext cx="303" cy="3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" name="Group 33"/>
          <p:cNvGrpSpPr>
            <a:grpSpLocks/>
          </p:cNvGrpSpPr>
          <p:nvPr/>
        </p:nvGrpSpPr>
        <p:grpSpPr bwMode="auto">
          <a:xfrm>
            <a:off x="798910" y="5153025"/>
            <a:ext cx="7985125" cy="1184275"/>
            <a:chOff x="1211" y="3246"/>
            <a:chExt cx="3773" cy="746"/>
          </a:xfrm>
        </p:grpSpPr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1211" y="3616"/>
              <a:ext cx="3773" cy="376"/>
            </a:xfrm>
            <a:prstGeom prst="rect">
              <a:avLst/>
            </a:prstGeom>
            <a:solidFill>
              <a:srgbClr val="F6F7C1"/>
            </a:solidFill>
            <a:ln w="12700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49" charset="-122"/>
                </a:rPr>
                <a:t>遇到空树，将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49" charset="-122"/>
                </a:rPr>
                <a:t>60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49" charset="-122"/>
                </a:rPr>
                <a:t>插在此处，作叶子</a:t>
              </a: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 flipV="1">
              <a:off x="3148" y="3246"/>
              <a:ext cx="0" cy="377"/>
            </a:xfrm>
            <a:prstGeom prst="line">
              <a:avLst/>
            </a:prstGeom>
            <a:noFill/>
            <a:ln w="12700">
              <a:solidFill>
                <a:srgbClr val="1F497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Line 29"/>
          <p:cNvSpPr>
            <a:spLocks noChangeShapeType="1"/>
          </p:cNvSpPr>
          <p:nvPr/>
        </p:nvSpPr>
        <p:spPr bwMode="auto">
          <a:xfrm flipH="1">
            <a:off x="4872435" y="4524375"/>
            <a:ext cx="390525" cy="47625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8" name="Group 30"/>
          <p:cNvGrpSpPr>
            <a:grpSpLocks/>
          </p:cNvGrpSpPr>
          <p:nvPr/>
        </p:nvGrpSpPr>
        <p:grpSpPr bwMode="auto">
          <a:xfrm>
            <a:off x="4140597" y="4787900"/>
            <a:ext cx="868363" cy="425450"/>
            <a:chOff x="2790" y="3016"/>
            <a:chExt cx="410" cy="268"/>
          </a:xfrm>
        </p:grpSpPr>
        <p:sp>
          <p:nvSpPr>
            <p:cNvPr id="29" name="Oval 31"/>
            <p:cNvSpPr>
              <a:spLocks noChangeAspect="1" noChangeArrowheads="1"/>
            </p:cNvSpPr>
            <p:nvPr/>
          </p:nvSpPr>
          <p:spPr bwMode="auto">
            <a:xfrm>
              <a:off x="3071" y="3085"/>
              <a:ext cx="129" cy="12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2790" y="3016"/>
              <a:ext cx="35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marR="0" lvl="0" indent="-342900" algn="just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800080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34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10" grpId="0" animBg="1" autoUpdateAnimBg="0"/>
      <p:bldP spid="11" grpId="0" animBg="1"/>
      <p:bldP spid="12" grpId="0" animBg="1"/>
      <p:bldP spid="13" grpId="0" animBg="1" autoUpdateAnimBg="0"/>
      <p:bldP spid="14" grpId="0" animBg="1" autoUpdateAnimBg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6891" y="188640"/>
            <a:ext cx="3667037" cy="4801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二叉检索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树的构造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71600" y="1447577"/>
            <a:ext cx="712879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5613" indent="-455613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121761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从空树开始，反复调用插入算法即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可。</a:t>
            </a:r>
            <a:endParaRPr lang="zh-CN" altLang="en-US" sz="28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2060848"/>
            <a:ext cx="78488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假若给定一个元素序列， 我们可以利用上述插入算法创建一棵二叉检索树。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首先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，初始化一棵空树，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然后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逐个读入元素，每读入一个元素，就建立一个新的结点，并把新结点插入到当前已生成的</a:t>
            </a:r>
            <a:r>
              <a:rPr kumimoji="0" lang="zh-CN" altLang="en-US" sz="3200" b="1" kern="0" dirty="0">
                <a:solidFill>
                  <a:srgbClr val="000000"/>
                </a:solidFill>
              </a:rPr>
              <a:t>二叉检索树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中。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（即反复调用上述</a:t>
            </a:r>
            <a:r>
              <a:rPr kumimoji="0" lang="zh-CN" altLang="en-US" sz="3200" b="1" kern="0" dirty="0">
                <a:solidFill>
                  <a:srgbClr val="000000"/>
                </a:solidFill>
              </a:rPr>
              <a:t>二叉检索树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的插入算法将新结点插入。）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908720"/>
            <a:ext cx="198804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defRPr/>
            </a:pPr>
            <a:r>
              <a:rPr kumimoji="0" lang="zh-CN" altLang="en-US" sz="2800" b="1" kern="0" dirty="0" smtClean="0">
                <a:solidFill>
                  <a:srgbClr val="5B5249">
                    <a:lumMod val="50000"/>
                  </a:srgbClr>
                </a:solidFill>
                <a:latin typeface="宋体"/>
                <a:ea typeface="宋体"/>
              </a:rPr>
              <a:t>构造思想：</a:t>
            </a:r>
            <a:endParaRPr kumimoji="0" lang="zh-CN" altLang="en-US" sz="2800" b="1" kern="0" dirty="0">
              <a:solidFill>
                <a:srgbClr val="5B5249">
                  <a:lumMod val="50000"/>
                </a:srgbClr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486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6891" y="188640"/>
            <a:ext cx="3057247" cy="4801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defRPr/>
            </a:pPr>
            <a:r>
              <a:rPr kumimoji="0" lang="zh-CN" altLang="en-US" sz="2800" b="1" kern="0" dirty="0" smtClean="0">
                <a:solidFill>
                  <a:srgbClr val="5B5249">
                    <a:lumMod val="50000"/>
                  </a:srgbClr>
                </a:solidFill>
                <a:latin typeface="宋体"/>
              </a:rPr>
              <a:t>二叉检索</a:t>
            </a:r>
            <a:r>
              <a:rPr kumimoji="0" lang="zh-CN" altLang="en-US" sz="2800" b="1" kern="0" dirty="0">
                <a:solidFill>
                  <a:srgbClr val="5B5249">
                    <a:lumMod val="50000"/>
                  </a:srgbClr>
                </a:solidFill>
                <a:latin typeface="宋体"/>
              </a:rPr>
              <a:t>树的构造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600" y="1461616"/>
            <a:ext cx="7704856" cy="4991719"/>
          </a:xfrm>
          <a:prstGeom prst="rect">
            <a:avLst/>
          </a:prstGeom>
          <a:solidFill>
            <a:sysClr val="window" lastClr="FFFFFF">
              <a:tint val="100000"/>
              <a:shade val="100000"/>
              <a:hueMod val="100000"/>
              <a:satMod val="100000"/>
            </a:sysClr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/>
          <a:lstStyle/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 </a:t>
            </a:r>
            <a:r>
              <a:rPr kumimoji="0" lang="en-US" altLang="zh-CN" sz="2800" b="1" kern="0" dirty="0" err="1">
                <a:solidFill>
                  <a:sysClr val="windowText" lastClr="000000"/>
                </a:solidFill>
                <a:ea typeface="微软雅黑"/>
              </a:rPr>
              <a:t>BiTree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  </a:t>
            </a:r>
            <a:r>
              <a:rPr kumimoji="0" lang="en-US" altLang="zh-CN" sz="2800" b="1" kern="0" dirty="0" err="1">
                <a:solidFill>
                  <a:sysClr val="windowText" lastClr="000000"/>
                </a:solidFill>
                <a:ea typeface="微软雅黑"/>
              </a:rPr>
              <a:t>creat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( )   {   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         </a:t>
            </a:r>
            <a:r>
              <a:rPr kumimoji="0" lang="en-US" altLang="zh-CN" sz="2800" b="1" kern="0" dirty="0" err="1">
                <a:solidFill>
                  <a:sysClr val="windowText" lastClr="000000"/>
                </a:solidFill>
                <a:ea typeface="微软雅黑"/>
              </a:rPr>
              <a:t>BiTree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  root;   </a:t>
            </a:r>
            <a:r>
              <a:rPr kumimoji="0" lang="en-US" altLang="zh-CN" sz="2800" b="1" kern="0" dirty="0" err="1" smtClean="0">
                <a:solidFill>
                  <a:sysClr val="windowText" lastClr="000000"/>
                </a:solidFill>
                <a:ea typeface="微软雅黑"/>
              </a:rPr>
              <a:t>ElemType</a:t>
            </a:r>
            <a:r>
              <a:rPr kumimoji="0" lang="en-US" altLang="zh-CN" sz="2800" b="1" kern="0" dirty="0" smtClean="0">
                <a:solidFill>
                  <a:sysClr val="windowText" lastClr="000000"/>
                </a:solidFill>
                <a:ea typeface="微软雅黑"/>
              </a:rPr>
              <a:t> 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x;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2800" b="1" kern="0" dirty="0">
                <a:solidFill>
                  <a:srgbClr val="1F497D"/>
                </a:solidFill>
                <a:ea typeface="微软雅黑"/>
              </a:rPr>
              <a:t>1.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      root=NULL;</a:t>
            </a:r>
            <a:r>
              <a:rPr kumimoji="0" lang="en-US" altLang="zh-CN" sz="1800" b="1" kern="0" dirty="0">
                <a:solidFill>
                  <a:sysClr val="windowText" lastClr="000000"/>
                </a:solidFill>
                <a:ea typeface="微软雅黑"/>
              </a:rPr>
              <a:t>  </a:t>
            </a:r>
            <a:r>
              <a:rPr kumimoji="0" lang="en-US" altLang="zh-CN" sz="1800" b="1" kern="0" dirty="0" smtClean="0">
                <a:solidFill>
                  <a:sysClr val="windowText" lastClr="000000"/>
                </a:solidFill>
                <a:ea typeface="微软雅黑"/>
              </a:rPr>
              <a:t>	</a:t>
            </a:r>
            <a:r>
              <a:rPr kumimoji="0" lang="en-US" altLang="zh-CN" sz="1800" b="1" kern="0" dirty="0" smtClean="0">
                <a:solidFill>
                  <a:srgbClr val="1F497D"/>
                </a:solidFill>
                <a:ea typeface="微软雅黑"/>
              </a:rPr>
              <a:t>//</a:t>
            </a:r>
            <a:r>
              <a:rPr kumimoji="0" lang="zh-CN" altLang="en-US" sz="1800" b="1" kern="0" dirty="0">
                <a:solidFill>
                  <a:srgbClr val="1F497D"/>
                </a:solidFill>
                <a:ea typeface="微软雅黑"/>
              </a:rPr>
              <a:t>开始时树为空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2800" b="1" kern="0" dirty="0">
                <a:solidFill>
                  <a:srgbClr val="1F497D"/>
                </a:solidFill>
                <a:ea typeface="微软雅黑"/>
              </a:rPr>
              <a:t>2.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      </a:t>
            </a:r>
            <a:r>
              <a:rPr kumimoji="0" lang="en-US" altLang="zh-CN" sz="2800" b="1" kern="0" dirty="0" err="1" smtClean="0">
                <a:solidFill>
                  <a:sysClr val="windowText" lastClr="000000"/>
                </a:solidFill>
                <a:ea typeface="微软雅黑"/>
              </a:rPr>
              <a:t>cin</a:t>
            </a:r>
            <a:r>
              <a:rPr kumimoji="0" lang="en-US" altLang="zh-CN" sz="2800" b="1" kern="0" dirty="0" smtClean="0">
                <a:solidFill>
                  <a:sysClr val="windowText" lastClr="000000"/>
                </a:solidFill>
                <a:ea typeface="微软雅黑"/>
              </a:rPr>
              <a:t>&gt;&gt;x;</a:t>
            </a:r>
            <a:r>
              <a:rPr kumimoji="0" lang="en-US" altLang="zh-CN" sz="1800" b="1" kern="0" dirty="0" smtClean="0">
                <a:solidFill>
                  <a:sysClr val="windowText" lastClr="000000"/>
                </a:solidFill>
                <a:ea typeface="微软雅黑"/>
              </a:rPr>
              <a:t>  	</a:t>
            </a:r>
            <a:r>
              <a:rPr kumimoji="0" lang="en-US" altLang="zh-CN" sz="1800" b="1" kern="0" dirty="0" smtClean="0">
                <a:solidFill>
                  <a:srgbClr val="1F497D"/>
                </a:solidFill>
                <a:ea typeface="微软雅黑"/>
              </a:rPr>
              <a:t>//</a:t>
            </a:r>
            <a:r>
              <a:rPr kumimoji="0" lang="zh-CN" altLang="en-US" sz="1800" b="1" kern="0" dirty="0" smtClean="0">
                <a:solidFill>
                  <a:srgbClr val="1F497D"/>
                </a:solidFill>
                <a:ea typeface="微软雅黑"/>
              </a:rPr>
              <a:t>开始读入</a:t>
            </a:r>
            <a:r>
              <a:rPr kumimoji="0" lang="zh-CN" altLang="en-US" sz="1800" b="1" kern="0" dirty="0">
                <a:solidFill>
                  <a:srgbClr val="1F497D"/>
                </a:solidFill>
                <a:ea typeface="微软雅黑"/>
              </a:rPr>
              <a:t>元素序列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2800" b="1" kern="0" dirty="0" smtClean="0">
                <a:solidFill>
                  <a:srgbClr val="1F497D"/>
                </a:solidFill>
                <a:ea typeface="微软雅黑"/>
              </a:rPr>
              <a:t>3.</a:t>
            </a:r>
            <a:r>
              <a:rPr kumimoji="0" lang="en-US" altLang="zh-CN" sz="2800" b="1" kern="0" dirty="0" smtClean="0">
                <a:solidFill>
                  <a:sysClr val="windowText" lastClr="000000"/>
                </a:solidFill>
                <a:ea typeface="微软雅黑"/>
              </a:rPr>
              <a:t>      while(x!=</a:t>
            </a:r>
            <a:r>
              <a:rPr kumimoji="0" lang="en-US" altLang="zh-CN" sz="2800" b="1" kern="0" dirty="0" smtClean="0">
                <a:solidFill>
                  <a:srgbClr val="0000FF"/>
                </a:solidFill>
                <a:ea typeface="微软雅黑"/>
              </a:rPr>
              <a:t>ZERO</a:t>
            </a:r>
            <a:r>
              <a:rPr kumimoji="0" lang="en-US" altLang="zh-CN" sz="2800" b="1" kern="0" dirty="0" smtClean="0">
                <a:solidFill>
                  <a:sysClr val="windowText" lastClr="000000"/>
                </a:solidFill>
                <a:ea typeface="微软雅黑"/>
              </a:rPr>
              <a:t>)</a:t>
            </a:r>
            <a:r>
              <a:rPr kumimoji="0" lang="en-US" altLang="zh-CN" sz="1800" b="1" kern="0" dirty="0" smtClean="0">
                <a:solidFill>
                  <a:sysClr val="windowText" lastClr="000000"/>
                </a:solidFill>
                <a:ea typeface="微软雅黑"/>
              </a:rPr>
              <a:t> 	</a:t>
            </a:r>
            <a:r>
              <a:rPr kumimoji="0" lang="en-US" altLang="zh-CN" sz="1800" b="1" kern="0" dirty="0" smtClean="0">
                <a:solidFill>
                  <a:srgbClr val="1F497D"/>
                </a:solidFill>
                <a:ea typeface="微软雅黑"/>
              </a:rPr>
              <a:t>//</a:t>
            </a:r>
            <a:r>
              <a:rPr kumimoji="0" lang="en-US" altLang="zh-CN" sz="1800" b="1" kern="0" dirty="0">
                <a:solidFill>
                  <a:srgbClr val="1F497D"/>
                </a:solidFill>
                <a:ea typeface="微软雅黑"/>
              </a:rPr>
              <a:t>ZERO</a:t>
            </a:r>
            <a:r>
              <a:rPr kumimoji="0" lang="zh-CN" altLang="en-US" sz="1800" b="1" kern="0" dirty="0">
                <a:solidFill>
                  <a:srgbClr val="1F497D"/>
                </a:solidFill>
                <a:ea typeface="微软雅黑"/>
              </a:rPr>
              <a:t>是输入</a:t>
            </a:r>
            <a:r>
              <a:rPr kumimoji="0" lang="zh-CN" altLang="en-US" sz="1800" b="1" kern="0" dirty="0" smtClean="0">
                <a:solidFill>
                  <a:srgbClr val="1F497D"/>
                </a:solidFill>
                <a:ea typeface="微软雅黑"/>
              </a:rPr>
              <a:t>结束标</a:t>
            </a:r>
            <a:r>
              <a:rPr kumimoji="0" lang="zh-CN" altLang="en-US" sz="1800" b="1" kern="0" dirty="0">
                <a:solidFill>
                  <a:srgbClr val="1F497D"/>
                </a:solidFill>
                <a:ea typeface="微软雅黑"/>
              </a:rPr>
              <a:t>记</a:t>
            </a:r>
            <a:endParaRPr kumimoji="0" lang="en-US" altLang="zh-CN" sz="1800" b="1" kern="0" dirty="0" smtClean="0">
              <a:solidFill>
                <a:sysClr val="windowText" lastClr="000000"/>
              </a:solidFill>
              <a:ea typeface="微软雅黑"/>
            </a:endParaRP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2800" b="1" kern="0" dirty="0" smtClean="0">
                <a:solidFill>
                  <a:sysClr val="windowText" lastClr="000000"/>
                </a:solidFill>
                <a:ea typeface="微软雅黑"/>
              </a:rPr>
              <a:t>		{ </a:t>
            </a:r>
            <a:r>
              <a:rPr kumimoji="0" lang="en-US" altLang="zh-CN" sz="2800" b="1" kern="0" dirty="0" smtClean="0">
                <a:solidFill>
                  <a:sysClr val="windowText" lastClr="000000"/>
                </a:solidFill>
                <a:ea typeface="微软雅黑"/>
              </a:rPr>
              <a:t>	</a:t>
            </a:r>
            <a:r>
              <a:rPr kumimoji="0" lang="en-US" altLang="zh-CN" sz="1800" b="1" kern="0" dirty="0" smtClean="0">
                <a:solidFill>
                  <a:sysClr val="windowText" lastClr="000000"/>
                </a:solidFill>
                <a:ea typeface="微软雅黑"/>
              </a:rPr>
              <a:t>	</a:t>
            </a:r>
            <a:endParaRPr kumimoji="0" lang="zh-CN" altLang="en-US" sz="1800" b="1" kern="0" dirty="0" smtClean="0">
              <a:solidFill>
                <a:srgbClr val="1F497D"/>
              </a:solidFill>
              <a:ea typeface="微软雅黑"/>
            </a:endParaRP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2800" b="1" kern="0" dirty="0" smtClean="0">
                <a:solidFill>
                  <a:srgbClr val="1F497D"/>
                </a:solidFill>
                <a:ea typeface="微软雅黑"/>
              </a:rPr>
              <a:t>4.</a:t>
            </a:r>
            <a:r>
              <a:rPr kumimoji="0" lang="en-US" altLang="zh-CN" sz="2800" b="1" kern="0" dirty="0" smtClean="0">
                <a:solidFill>
                  <a:sysClr val="windowText" lastClr="000000"/>
                </a:solidFill>
                <a:ea typeface="微软雅黑"/>
              </a:rPr>
              <a:t>          insert(</a:t>
            </a:r>
            <a:r>
              <a:rPr kumimoji="0" lang="en-US" altLang="zh-CN" sz="2800" b="1" kern="0" dirty="0" err="1" smtClean="0">
                <a:solidFill>
                  <a:sysClr val="windowText" lastClr="000000"/>
                </a:solidFill>
                <a:ea typeface="微软雅黑"/>
              </a:rPr>
              <a:t>x,root</a:t>
            </a:r>
            <a:r>
              <a:rPr kumimoji="0" lang="en-US" altLang="zh-CN" sz="2800" b="1" kern="0" dirty="0" smtClean="0">
                <a:solidFill>
                  <a:sysClr val="windowText" lastClr="000000"/>
                </a:solidFill>
                <a:ea typeface="微软雅黑"/>
              </a:rPr>
              <a:t>);</a:t>
            </a:r>
            <a:r>
              <a:rPr kumimoji="0" lang="en-US" altLang="zh-CN" sz="1800" b="1" kern="0" dirty="0" smtClean="0">
                <a:solidFill>
                  <a:sysClr val="windowText" lastClr="000000"/>
                </a:solidFill>
                <a:ea typeface="微软雅黑"/>
              </a:rPr>
              <a:t> 		 	</a:t>
            </a:r>
            <a:r>
              <a:rPr kumimoji="0" lang="en-US" altLang="zh-CN" sz="1800" b="1" kern="0" dirty="0" smtClean="0">
                <a:solidFill>
                  <a:srgbClr val="1F497D"/>
                </a:solidFill>
                <a:ea typeface="微软雅黑"/>
              </a:rPr>
              <a:t>//</a:t>
            </a:r>
            <a:r>
              <a:rPr kumimoji="0" lang="zh-CN" altLang="en-US" sz="1800" b="1" kern="0" dirty="0" smtClean="0">
                <a:solidFill>
                  <a:srgbClr val="1F497D"/>
                </a:solidFill>
                <a:ea typeface="微软雅黑"/>
              </a:rPr>
              <a:t>插入</a:t>
            </a:r>
            <a:r>
              <a:rPr kumimoji="0" lang="en-US" altLang="zh-CN" sz="1800" b="1" kern="0" dirty="0" smtClean="0">
                <a:solidFill>
                  <a:srgbClr val="1F497D"/>
                </a:solidFill>
                <a:ea typeface="微软雅黑"/>
              </a:rPr>
              <a:t>x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2800" b="1" kern="0" dirty="0" smtClean="0">
                <a:solidFill>
                  <a:srgbClr val="1F497D"/>
                </a:solidFill>
                <a:ea typeface="微软雅黑"/>
              </a:rPr>
              <a:t>5</a:t>
            </a:r>
            <a:r>
              <a:rPr kumimoji="0" lang="en-US" altLang="zh-CN" sz="2800" b="1" kern="0" dirty="0">
                <a:solidFill>
                  <a:srgbClr val="1F497D"/>
                </a:solidFill>
                <a:ea typeface="微软雅黑"/>
              </a:rPr>
              <a:t>.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 </a:t>
            </a:r>
            <a:r>
              <a:rPr kumimoji="0" lang="en-US" altLang="zh-CN" sz="2800" b="1" kern="0" dirty="0" smtClean="0">
                <a:solidFill>
                  <a:sysClr val="windowText" lastClr="000000"/>
                </a:solidFill>
                <a:ea typeface="微软雅黑"/>
              </a:rPr>
              <a:t>		</a:t>
            </a:r>
            <a:r>
              <a:rPr kumimoji="0" lang="en-US" altLang="zh-CN" sz="2800" b="1" kern="0" dirty="0" err="1" smtClean="0">
                <a:solidFill>
                  <a:sysClr val="windowText" lastClr="000000"/>
                </a:solidFill>
                <a:ea typeface="微软雅黑"/>
              </a:rPr>
              <a:t>cin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&gt;&gt;x</a:t>
            </a:r>
            <a:r>
              <a:rPr kumimoji="0" lang="en-US" altLang="zh-CN" sz="2800" b="1" kern="0" dirty="0" smtClean="0">
                <a:solidFill>
                  <a:sysClr val="windowText" lastClr="000000"/>
                </a:solidFill>
                <a:ea typeface="微软雅黑"/>
              </a:rPr>
              <a:t>;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	</a:t>
            </a:r>
            <a:r>
              <a:rPr kumimoji="0" lang="en-US" altLang="zh-CN" sz="2800" b="1" kern="0" dirty="0" smtClean="0">
                <a:solidFill>
                  <a:sysClr val="windowText" lastClr="000000"/>
                </a:solidFill>
                <a:ea typeface="微软雅黑"/>
              </a:rPr>
              <a:t>	</a:t>
            </a:r>
            <a:r>
              <a:rPr kumimoji="0" lang="en-US" altLang="zh-CN" sz="1800" b="1" kern="0" dirty="0" smtClean="0">
                <a:solidFill>
                  <a:sysClr val="windowText" lastClr="000000"/>
                </a:solidFill>
                <a:ea typeface="微软雅黑"/>
              </a:rPr>
              <a:t>/</a:t>
            </a:r>
            <a:r>
              <a:rPr kumimoji="0" lang="en-US" altLang="zh-CN" sz="1800" b="1" kern="0" dirty="0" smtClean="0">
                <a:solidFill>
                  <a:srgbClr val="1F497D"/>
                </a:solidFill>
                <a:ea typeface="微软雅黑"/>
              </a:rPr>
              <a:t>/</a:t>
            </a:r>
            <a:r>
              <a:rPr kumimoji="0" lang="zh-CN" altLang="en-US" sz="1800" b="1" kern="0" dirty="0">
                <a:solidFill>
                  <a:srgbClr val="1F497D"/>
                </a:solidFill>
                <a:ea typeface="微软雅黑"/>
              </a:rPr>
              <a:t>读入下一个元素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defRPr/>
            </a:pPr>
            <a:r>
              <a:rPr kumimoji="0" lang="zh-CN" altLang="en-US" sz="1800" b="1" kern="0" dirty="0">
                <a:solidFill>
                  <a:sysClr val="windowText" lastClr="000000"/>
                </a:solidFill>
                <a:ea typeface="微软雅黑"/>
              </a:rPr>
              <a:t>              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}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2800" b="1" kern="0" dirty="0">
                <a:solidFill>
                  <a:srgbClr val="1F497D"/>
                </a:solidFill>
                <a:ea typeface="微软雅黑"/>
              </a:rPr>
              <a:t>6.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     return  root;</a:t>
            </a:r>
            <a:r>
              <a:rPr kumimoji="0" lang="en-US" altLang="zh-CN" sz="1800" b="1" kern="0" dirty="0">
                <a:solidFill>
                  <a:sysClr val="windowText" lastClr="000000"/>
                </a:solidFill>
                <a:ea typeface="微软雅黑"/>
              </a:rPr>
              <a:t>  </a:t>
            </a:r>
            <a:r>
              <a:rPr kumimoji="0" lang="en-US" altLang="zh-CN" sz="1800" b="1" kern="0" dirty="0">
                <a:solidFill>
                  <a:srgbClr val="1F497D"/>
                </a:solidFill>
                <a:ea typeface="微软雅黑"/>
              </a:rPr>
              <a:t>//</a:t>
            </a:r>
            <a:r>
              <a:rPr kumimoji="0" lang="zh-CN" altLang="en-US" sz="1800" b="1" kern="0" dirty="0">
                <a:solidFill>
                  <a:srgbClr val="1F497D"/>
                </a:solidFill>
                <a:ea typeface="微软雅黑"/>
              </a:rPr>
              <a:t>构造完毕，返回根结点指针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defRPr/>
            </a:pPr>
            <a:r>
              <a:rPr kumimoji="0" lang="zh-CN" altLang="en-US" sz="1800" b="1" kern="0" dirty="0">
                <a:solidFill>
                  <a:sysClr val="windowText" lastClr="000000"/>
                </a:solidFill>
                <a:ea typeface="微软雅黑"/>
              </a:rPr>
              <a:t>   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  <a:ea typeface="微软雅黑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21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36785" y="188912"/>
            <a:ext cx="5672138" cy="79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1217613" rtl="0" eaLnBrk="0" fontAlgn="base" hangingPunct="0">
              <a:spcBef>
                <a:spcPct val="0"/>
              </a:spcBef>
              <a:spcAft>
                <a:spcPct val="0"/>
              </a:spcAft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217613" rtl="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opperplate Gothic Bold" pitchFamily="34" charset="0"/>
                <a:ea typeface="微软雅黑" charset="-122"/>
              </a:defRPr>
            </a:lvl2pPr>
            <a:lvl3pPr algn="ctr" defTabSz="1217613" rtl="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opperplate Gothic Bold" pitchFamily="34" charset="0"/>
                <a:ea typeface="微软雅黑" charset="-122"/>
              </a:defRPr>
            </a:lvl3pPr>
            <a:lvl4pPr algn="ctr" defTabSz="1217613" rtl="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opperplate Gothic Bold" pitchFamily="34" charset="0"/>
                <a:ea typeface="微软雅黑" charset="-122"/>
              </a:defRPr>
            </a:lvl4pPr>
            <a:lvl5pPr algn="ctr" defTabSz="1217613" rtl="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opperplate Gothic Bold" pitchFamily="34" charset="0"/>
                <a:ea typeface="微软雅黑" charset="-122"/>
              </a:defRPr>
            </a:lvl5pPr>
            <a:lvl6pPr marL="457200" algn="ctr" defTabSz="1217613" rtl="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opperplate Gothic Bold" pitchFamily="34" charset="0"/>
                <a:ea typeface="微软雅黑" charset="-122"/>
              </a:defRPr>
            </a:lvl6pPr>
            <a:lvl7pPr marL="914400" algn="ctr" defTabSz="1217613" rtl="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opperplate Gothic Bold" pitchFamily="34" charset="0"/>
                <a:ea typeface="微软雅黑" charset="-122"/>
              </a:defRPr>
            </a:lvl7pPr>
            <a:lvl8pPr marL="1371600" algn="ctr" defTabSz="1217613" rtl="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opperplate Gothic Bold" pitchFamily="34" charset="0"/>
                <a:ea typeface="微软雅黑" charset="-122"/>
              </a:defRPr>
            </a:lvl8pPr>
            <a:lvl9pPr marL="1828800" algn="ctr" defTabSz="1217613" rtl="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opperplate Gothic Bold" pitchFamily="34" charset="0"/>
                <a:ea typeface="微软雅黑" charset="-122"/>
              </a:defRPr>
            </a:lvl9pPr>
          </a:lstStyle>
          <a:p>
            <a:pPr marL="0" marR="0" lvl="0" indent="0" algn="l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pperplate Gothic Bold"/>
                <a:ea typeface="微软雅黑"/>
                <a:cs typeface="+mj-cs"/>
              </a:rPr>
              <a:t>构造示例 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71698" y="1289050"/>
            <a:ext cx="8216726" cy="120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5613" indent="-4556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013" indent="-3794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413" indent="-3032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013" indent="-3032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613" indent="-3032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宋体" pitchFamily="2" charset="-122"/>
              </a:rPr>
              <a:t>输入序列（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是输入结束标记）：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sz="3800" b="1" dirty="0" smtClean="0">
                <a:solidFill>
                  <a:srgbClr val="000000"/>
                </a:solidFill>
                <a:latin typeface="Times New Roman" pitchFamily="18" charset="0"/>
              </a:rPr>
              <a:t>23   14   36   19   16   27   0</a:t>
            </a:r>
            <a:endParaRPr lang="en-US" altLang="zh-CN" sz="3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154360" y="2725738"/>
            <a:ext cx="287338" cy="338137"/>
          </a:xfrm>
          <a:prstGeom prst="upArrow">
            <a:avLst>
              <a:gd name="adj1" fmla="val 50000"/>
              <a:gd name="adj2" fmla="val 39226"/>
            </a:avLst>
          </a:prstGeom>
          <a:solidFill>
            <a:sysClr val="window" lastClr="FFFF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985248" y="2725738"/>
            <a:ext cx="26273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构造完毕</a:t>
            </a:r>
            <a:endParaRPr lang="zh-CN" altLang="en-US" sz="2800" b="1">
              <a:solidFill>
                <a:srgbClr val="7827FB"/>
              </a:solidFill>
              <a:latin typeface="宋体" pitchFamily="2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168898" y="3170238"/>
            <a:ext cx="29257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 b="1">
                <a:latin typeface="Times New Roman" pitchFamily="18" charset="0"/>
              </a:rPr>
              <a:t>root =NULL </a:t>
            </a: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3948360" y="2986088"/>
            <a:ext cx="2146300" cy="1382712"/>
            <a:chOff x="2184" y="1544"/>
            <a:chExt cx="1014" cy="871"/>
          </a:xfrm>
        </p:grpSpPr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2680" y="2203"/>
              <a:ext cx="518" cy="212"/>
              <a:chOff x="1450" y="2320"/>
              <a:chExt cx="342" cy="212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1525" y="2320"/>
                <a:ext cx="192" cy="212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仿宋_GB2312"/>
                    <a:cs typeface="仿宋_GB2312"/>
                  </a:rPr>
                  <a:t>23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1717" y="2320"/>
                <a:ext cx="75" cy="212"/>
              </a:xfrm>
              <a:prstGeom prst="rect">
                <a:avLst/>
              </a:prstGeom>
              <a:solidFill>
                <a:srgbClr val="C0504D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1450" y="2320"/>
                <a:ext cx="75" cy="212"/>
              </a:xfrm>
              <a:prstGeom prst="rect">
                <a:avLst/>
              </a:prstGeom>
              <a:solidFill>
                <a:srgbClr val="C0504D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2184" y="1896"/>
              <a:ext cx="480" cy="288"/>
            </a:xfrm>
            <a:custGeom>
              <a:avLst/>
              <a:gdLst>
                <a:gd name="T0" fmla="*/ 0 w 624"/>
                <a:gd name="T1" fmla="*/ 0 h 288"/>
                <a:gd name="T2" fmla="*/ 11 w 624"/>
                <a:gd name="T3" fmla="*/ 240 h 288"/>
                <a:gd name="T4" fmla="*/ 22 w 624"/>
                <a:gd name="T5" fmla="*/ 240 h 288"/>
                <a:gd name="T6" fmla="*/ 35 w 624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0" y="0"/>
                  </a:moveTo>
                  <a:cubicBezTo>
                    <a:pt x="64" y="100"/>
                    <a:pt x="128" y="200"/>
                    <a:pt x="192" y="240"/>
                  </a:cubicBezTo>
                  <a:cubicBezTo>
                    <a:pt x="256" y="280"/>
                    <a:pt x="312" y="232"/>
                    <a:pt x="384" y="240"/>
                  </a:cubicBezTo>
                  <a:cubicBezTo>
                    <a:pt x="456" y="248"/>
                    <a:pt x="584" y="280"/>
                    <a:pt x="624" y="288"/>
                  </a:cubicBezTo>
                </a:path>
              </a:pathLst>
            </a:custGeom>
            <a:noFill/>
            <a:ln w="9525">
              <a:solidFill>
                <a:sysClr val="windowText" lastClr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260" y="1544"/>
              <a:ext cx="812" cy="416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994023" y="2687638"/>
            <a:ext cx="1277937" cy="615950"/>
            <a:chOff x="700" y="1116"/>
            <a:chExt cx="604" cy="388"/>
          </a:xfrm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700" y="1120"/>
              <a:ext cx="280" cy="384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1168" y="1116"/>
              <a:ext cx="136" cy="213"/>
            </a:xfrm>
            <a:prstGeom prst="upArrow">
              <a:avLst>
                <a:gd name="adj1" fmla="val 50000"/>
                <a:gd name="adj2" fmla="val 39154"/>
              </a:avLst>
            </a:prstGeom>
            <a:solidFill>
              <a:sysClr val="window" lastClr="FFFF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1771898" y="2681288"/>
            <a:ext cx="1330325" cy="609600"/>
            <a:chOff x="1068" y="1112"/>
            <a:chExt cx="628" cy="384"/>
          </a:xfrm>
        </p:grpSpPr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>
              <a:off x="1560" y="1116"/>
              <a:ext cx="136" cy="213"/>
            </a:xfrm>
            <a:prstGeom prst="upArrow">
              <a:avLst>
                <a:gd name="adj1" fmla="val 50000"/>
                <a:gd name="adj2" fmla="val 39154"/>
              </a:avLst>
            </a:prstGeom>
            <a:solidFill>
              <a:sysClr val="window" lastClr="FFFF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068" y="1112"/>
              <a:ext cx="280" cy="384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2686298" y="2668588"/>
            <a:ext cx="1244600" cy="609600"/>
            <a:chOff x="1500" y="1096"/>
            <a:chExt cx="588" cy="384"/>
          </a:xfrm>
        </p:grpSpPr>
        <p:sp>
          <p:nvSpPr>
            <p:cNvPr id="21" name="AutoShape 22"/>
            <p:cNvSpPr>
              <a:spLocks noChangeArrowheads="1"/>
            </p:cNvSpPr>
            <p:nvPr/>
          </p:nvSpPr>
          <p:spPr bwMode="auto">
            <a:xfrm>
              <a:off x="1952" y="1116"/>
              <a:ext cx="136" cy="213"/>
            </a:xfrm>
            <a:prstGeom prst="upArrow">
              <a:avLst>
                <a:gd name="adj1" fmla="val 50000"/>
                <a:gd name="adj2" fmla="val 39154"/>
              </a:avLst>
            </a:prstGeom>
            <a:solidFill>
              <a:sysClr val="window" lastClr="FFFF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1500" y="1096"/>
              <a:ext cx="280" cy="384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3567360" y="2681288"/>
            <a:ext cx="1193800" cy="609600"/>
            <a:chOff x="1916" y="1104"/>
            <a:chExt cx="564" cy="384"/>
          </a:xfrm>
        </p:grpSpPr>
        <p:sp>
          <p:nvSpPr>
            <p:cNvPr id="24" name="AutoShape 25"/>
            <p:cNvSpPr>
              <a:spLocks noChangeArrowheads="1"/>
            </p:cNvSpPr>
            <p:nvPr/>
          </p:nvSpPr>
          <p:spPr bwMode="auto">
            <a:xfrm>
              <a:off x="2344" y="1116"/>
              <a:ext cx="136" cy="213"/>
            </a:xfrm>
            <a:prstGeom prst="upArrow">
              <a:avLst>
                <a:gd name="adj1" fmla="val 50000"/>
                <a:gd name="adj2" fmla="val 39154"/>
              </a:avLst>
            </a:prstGeom>
            <a:solidFill>
              <a:sysClr val="window" lastClr="FFFF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916" y="1104"/>
              <a:ext cx="280" cy="384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4346823" y="2681288"/>
            <a:ext cx="1244600" cy="609600"/>
            <a:chOff x="2284" y="1104"/>
            <a:chExt cx="588" cy="384"/>
          </a:xfrm>
        </p:grpSpPr>
        <p:sp>
          <p:nvSpPr>
            <p:cNvPr id="27" name="AutoShape 28"/>
            <p:cNvSpPr>
              <a:spLocks noChangeArrowheads="1"/>
            </p:cNvSpPr>
            <p:nvPr/>
          </p:nvSpPr>
          <p:spPr bwMode="auto">
            <a:xfrm>
              <a:off x="2736" y="1116"/>
              <a:ext cx="136" cy="213"/>
            </a:xfrm>
            <a:prstGeom prst="upArrow">
              <a:avLst>
                <a:gd name="adj1" fmla="val 50000"/>
                <a:gd name="adj2" fmla="val 39154"/>
              </a:avLst>
            </a:prstGeom>
            <a:solidFill>
              <a:sysClr val="window" lastClr="FFFF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284" y="1104"/>
              <a:ext cx="280" cy="384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Group 30"/>
          <p:cNvGrpSpPr>
            <a:grpSpLocks/>
          </p:cNvGrpSpPr>
          <p:nvPr/>
        </p:nvGrpSpPr>
        <p:grpSpPr bwMode="auto">
          <a:xfrm>
            <a:off x="5124698" y="2668588"/>
            <a:ext cx="1262062" cy="609600"/>
            <a:chOff x="2668" y="1096"/>
            <a:chExt cx="596" cy="384"/>
          </a:xfrm>
        </p:grpSpPr>
        <p:sp>
          <p:nvSpPr>
            <p:cNvPr id="30" name="AutoShape 31"/>
            <p:cNvSpPr>
              <a:spLocks noChangeArrowheads="1"/>
            </p:cNvSpPr>
            <p:nvPr/>
          </p:nvSpPr>
          <p:spPr bwMode="auto">
            <a:xfrm>
              <a:off x="3128" y="1116"/>
              <a:ext cx="136" cy="213"/>
            </a:xfrm>
            <a:prstGeom prst="upArrow">
              <a:avLst>
                <a:gd name="adj1" fmla="val 50000"/>
                <a:gd name="adj2" fmla="val 39154"/>
              </a:avLst>
            </a:prstGeom>
            <a:solidFill>
              <a:sysClr val="window" lastClr="FFFF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2668" y="1096"/>
              <a:ext cx="280" cy="384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" name="Group 33"/>
          <p:cNvGrpSpPr>
            <a:grpSpLocks/>
          </p:cNvGrpSpPr>
          <p:nvPr/>
        </p:nvGrpSpPr>
        <p:grpSpPr bwMode="auto">
          <a:xfrm>
            <a:off x="3478460" y="4275138"/>
            <a:ext cx="1638300" cy="846137"/>
            <a:chOff x="1962" y="2356"/>
            <a:chExt cx="774" cy="533"/>
          </a:xfrm>
        </p:grpSpPr>
        <p:grpSp>
          <p:nvGrpSpPr>
            <p:cNvPr id="33" name="Group 34"/>
            <p:cNvGrpSpPr>
              <a:grpSpLocks/>
            </p:cNvGrpSpPr>
            <p:nvPr/>
          </p:nvGrpSpPr>
          <p:grpSpPr bwMode="auto">
            <a:xfrm>
              <a:off x="1962" y="2677"/>
              <a:ext cx="518" cy="212"/>
              <a:chOff x="1450" y="2320"/>
              <a:chExt cx="342" cy="212"/>
            </a:xfrm>
          </p:grpSpPr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1525" y="2320"/>
                <a:ext cx="192" cy="212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仿宋_GB2312"/>
                    <a:cs typeface="仿宋_GB2312"/>
                  </a:rPr>
                  <a:t>14</a:t>
                </a:r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1717" y="2320"/>
                <a:ext cx="75" cy="212"/>
              </a:xfrm>
              <a:prstGeom prst="rect">
                <a:avLst/>
              </a:prstGeom>
              <a:solidFill>
                <a:srgbClr val="C0504D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1450" y="2320"/>
                <a:ext cx="75" cy="212"/>
              </a:xfrm>
              <a:prstGeom prst="rect">
                <a:avLst/>
              </a:prstGeom>
              <a:solidFill>
                <a:srgbClr val="C0504D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 flipH="1">
              <a:off x="2344" y="2356"/>
              <a:ext cx="392" cy="32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8" name="Group 39"/>
          <p:cNvGrpSpPr>
            <a:grpSpLocks/>
          </p:cNvGrpSpPr>
          <p:nvPr/>
        </p:nvGrpSpPr>
        <p:grpSpPr bwMode="auto">
          <a:xfrm>
            <a:off x="2945060" y="5764213"/>
            <a:ext cx="1630363" cy="760412"/>
            <a:chOff x="1710" y="3294"/>
            <a:chExt cx="770" cy="479"/>
          </a:xfrm>
        </p:grpSpPr>
        <p:grpSp>
          <p:nvGrpSpPr>
            <p:cNvPr id="39" name="Group 40"/>
            <p:cNvGrpSpPr>
              <a:grpSpLocks/>
            </p:cNvGrpSpPr>
            <p:nvPr/>
          </p:nvGrpSpPr>
          <p:grpSpPr bwMode="auto">
            <a:xfrm>
              <a:off x="1710" y="3561"/>
              <a:ext cx="518" cy="212"/>
              <a:chOff x="1450" y="2320"/>
              <a:chExt cx="342" cy="212"/>
            </a:xfrm>
          </p:grpSpPr>
          <p:sp>
            <p:nvSpPr>
              <p:cNvPr id="41" name="Rectangle 41"/>
              <p:cNvSpPr>
                <a:spLocks noChangeArrowheads="1"/>
              </p:cNvSpPr>
              <p:nvPr/>
            </p:nvSpPr>
            <p:spPr bwMode="auto">
              <a:xfrm>
                <a:off x="1525" y="2320"/>
                <a:ext cx="192" cy="212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仿宋_GB2312"/>
                    <a:cs typeface="仿宋_GB2312"/>
                  </a:rPr>
                  <a:t>16</a:t>
                </a:r>
              </a:p>
            </p:txBody>
          </p:sp>
          <p:sp>
            <p:nvSpPr>
              <p:cNvPr id="42" name="Rectangle 42"/>
              <p:cNvSpPr>
                <a:spLocks noChangeArrowheads="1"/>
              </p:cNvSpPr>
              <p:nvPr/>
            </p:nvSpPr>
            <p:spPr bwMode="auto">
              <a:xfrm>
                <a:off x="1717" y="2320"/>
                <a:ext cx="75" cy="212"/>
              </a:xfrm>
              <a:prstGeom prst="rect">
                <a:avLst/>
              </a:prstGeom>
              <a:solidFill>
                <a:srgbClr val="C0504D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Rectangle 43"/>
              <p:cNvSpPr>
                <a:spLocks noChangeArrowheads="1"/>
              </p:cNvSpPr>
              <p:nvPr/>
            </p:nvSpPr>
            <p:spPr bwMode="auto">
              <a:xfrm>
                <a:off x="1450" y="2320"/>
                <a:ext cx="75" cy="212"/>
              </a:xfrm>
              <a:prstGeom prst="rect">
                <a:avLst/>
              </a:prstGeom>
              <a:solidFill>
                <a:srgbClr val="C0504D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 flipH="1">
              <a:off x="2144" y="3294"/>
              <a:ext cx="336" cy="26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45"/>
          <p:cNvGrpSpPr>
            <a:grpSpLocks/>
          </p:cNvGrpSpPr>
          <p:nvPr/>
        </p:nvGrpSpPr>
        <p:grpSpPr bwMode="auto">
          <a:xfrm>
            <a:off x="6150223" y="5027613"/>
            <a:ext cx="1095375" cy="855662"/>
            <a:chOff x="3224" y="2830"/>
            <a:chExt cx="518" cy="539"/>
          </a:xfrm>
        </p:grpSpPr>
        <p:grpSp>
          <p:nvGrpSpPr>
            <p:cNvPr id="45" name="Group 46"/>
            <p:cNvGrpSpPr>
              <a:grpSpLocks/>
            </p:cNvGrpSpPr>
            <p:nvPr/>
          </p:nvGrpSpPr>
          <p:grpSpPr bwMode="auto">
            <a:xfrm>
              <a:off x="3224" y="3157"/>
              <a:ext cx="518" cy="212"/>
              <a:chOff x="1450" y="2320"/>
              <a:chExt cx="342" cy="212"/>
            </a:xfrm>
          </p:grpSpPr>
          <p:sp>
            <p:nvSpPr>
              <p:cNvPr id="47" name="Rectangle 47"/>
              <p:cNvSpPr>
                <a:spLocks noChangeArrowheads="1"/>
              </p:cNvSpPr>
              <p:nvPr/>
            </p:nvSpPr>
            <p:spPr bwMode="auto">
              <a:xfrm>
                <a:off x="1525" y="2320"/>
                <a:ext cx="192" cy="212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仿宋_GB2312"/>
                    <a:cs typeface="仿宋_GB2312"/>
                  </a:rPr>
                  <a:t>27</a:t>
                </a:r>
              </a:p>
            </p:txBody>
          </p:sp>
          <p:sp>
            <p:nvSpPr>
              <p:cNvPr id="48" name="Rectangle 48"/>
              <p:cNvSpPr>
                <a:spLocks noChangeArrowheads="1"/>
              </p:cNvSpPr>
              <p:nvPr/>
            </p:nvSpPr>
            <p:spPr bwMode="auto">
              <a:xfrm>
                <a:off x="1717" y="2320"/>
                <a:ext cx="75" cy="212"/>
              </a:xfrm>
              <a:prstGeom prst="rect">
                <a:avLst/>
              </a:prstGeom>
              <a:solidFill>
                <a:srgbClr val="C0504D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Rectangle 49"/>
              <p:cNvSpPr>
                <a:spLocks noChangeArrowheads="1"/>
              </p:cNvSpPr>
              <p:nvPr/>
            </p:nvSpPr>
            <p:spPr bwMode="auto">
              <a:xfrm>
                <a:off x="1450" y="2320"/>
                <a:ext cx="75" cy="212"/>
              </a:xfrm>
              <a:prstGeom prst="rect">
                <a:avLst/>
              </a:prstGeom>
              <a:solidFill>
                <a:srgbClr val="C0504D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" name="Line 50"/>
            <p:cNvSpPr>
              <a:spLocks noChangeShapeType="1"/>
            </p:cNvSpPr>
            <p:nvPr/>
          </p:nvSpPr>
          <p:spPr bwMode="auto">
            <a:xfrm flipH="1">
              <a:off x="3264" y="2830"/>
              <a:ext cx="290" cy="32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51"/>
          <p:cNvGrpSpPr>
            <a:grpSpLocks/>
          </p:cNvGrpSpPr>
          <p:nvPr/>
        </p:nvGrpSpPr>
        <p:grpSpPr bwMode="auto">
          <a:xfrm>
            <a:off x="6026398" y="4275138"/>
            <a:ext cx="1744662" cy="846137"/>
            <a:chOff x="3166" y="2356"/>
            <a:chExt cx="824" cy="533"/>
          </a:xfrm>
        </p:grpSpPr>
        <p:grpSp>
          <p:nvGrpSpPr>
            <p:cNvPr id="51" name="Group 52"/>
            <p:cNvGrpSpPr>
              <a:grpSpLocks/>
            </p:cNvGrpSpPr>
            <p:nvPr/>
          </p:nvGrpSpPr>
          <p:grpSpPr bwMode="auto">
            <a:xfrm>
              <a:off x="3472" y="2677"/>
              <a:ext cx="518" cy="212"/>
              <a:chOff x="1450" y="2320"/>
              <a:chExt cx="342" cy="212"/>
            </a:xfrm>
          </p:grpSpPr>
          <p:sp>
            <p:nvSpPr>
              <p:cNvPr id="53" name="Rectangle 53"/>
              <p:cNvSpPr>
                <a:spLocks noChangeArrowheads="1"/>
              </p:cNvSpPr>
              <p:nvPr/>
            </p:nvSpPr>
            <p:spPr bwMode="auto">
              <a:xfrm>
                <a:off x="1525" y="2320"/>
                <a:ext cx="192" cy="212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仿宋_GB2312"/>
                    <a:cs typeface="仿宋_GB2312"/>
                  </a:rPr>
                  <a:t>36</a:t>
                </a:r>
              </a:p>
            </p:txBody>
          </p:sp>
          <p:sp>
            <p:nvSpPr>
              <p:cNvPr id="54" name="Rectangle 54"/>
              <p:cNvSpPr>
                <a:spLocks noChangeArrowheads="1"/>
              </p:cNvSpPr>
              <p:nvPr/>
            </p:nvSpPr>
            <p:spPr bwMode="auto">
              <a:xfrm>
                <a:off x="1717" y="2320"/>
                <a:ext cx="75" cy="212"/>
              </a:xfrm>
              <a:prstGeom prst="rect">
                <a:avLst/>
              </a:prstGeom>
              <a:solidFill>
                <a:srgbClr val="C0504D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Rectangle 55"/>
              <p:cNvSpPr>
                <a:spLocks noChangeArrowheads="1"/>
              </p:cNvSpPr>
              <p:nvPr/>
            </p:nvSpPr>
            <p:spPr bwMode="auto">
              <a:xfrm>
                <a:off x="1450" y="2320"/>
                <a:ext cx="75" cy="212"/>
              </a:xfrm>
              <a:prstGeom prst="rect">
                <a:avLst/>
              </a:prstGeom>
              <a:solidFill>
                <a:srgbClr val="C0504D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>
              <a:off x="3166" y="2356"/>
              <a:ext cx="388" cy="32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4419848" y="5027613"/>
            <a:ext cx="1103312" cy="868362"/>
            <a:chOff x="2407" y="2830"/>
            <a:chExt cx="521" cy="547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2410" y="3165"/>
              <a:ext cx="518" cy="212"/>
              <a:chOff x="1450" y="2320"/>
              <a:chExt cx="342" cy="212"/>
            </a:xfrm>
          </p:grpSpPr>
          <p:sp>
            <p:nvSpPr>
              <p:cNvPr id="59" name="Rectangle 59"/>
              <p:cNvSpPr>
                <a:spLocks noChangeArrowheads="1"/>
              </p:cNvSpPr>
              <p:nvPr/>
            </p:nvSpPr>
            <p:spPr bwMode="auto">
              <a:xfrm>
                <a:off x="1525" y="2320"/>
                <a:ext cx="192" cy="212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仿宋_GB2312"/>
                    <a:cs typeface="仿宋_GB2312"/>
                  </a:rPr>
                  <a:t>19</a:t>
                </a:r>
              </a:p>
            </p:txBody>
          </p:sp>
          <p:sp>
            <p:nvSpPr>
              <p:cNvPr id="60" name="Rectangle 60"/>
              <p:cNvSpPr>
                <a:spLocks noChangeArrowheads="1"/>
              </p:cNvSpPr>
              <p:nvPr/>
            </p:nvSpPr>
            <p:spPr bwMode="auto">
              <a:xfrm>
                <a:off x="1717" y="2320"/>
                <a:ext cx="75" cy="212"/>
              </a:xfrm>
              <a:prstGeom prst="rect">
                <a:avLst/>
              </a:prstGeom>
              <a:solidFill>
                <a:srgbClr val="C0504D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Rectangle 61"/>
              <p:cNvSpPr>
                <a:spLocks noChangeArrowheads="1"/>
              </p:cNvSpPr>
              <p:nvPr/>
            </p:nvSpPr>
            <p:spPr bwMode="auto">
              <a:xfrm>
                <a:off x="1450" y="2320"/>
                <a:ext cx="75" cy="212"/>
              </a:xfrm>
              <a:prstGeom prst="rect">
                <a:avLst/>
              </a:prstGeom>
              <a:solidFill>
                <a:srgbClr val="C0504D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8" name="Line 62"/>
            <p:cNvSpPr>
              <a:spLocks noChangeShapeType="1"/>
            </p:cNvSpPr>
            <p:nvPr/>
          </p:nvSpPr>
          <p:spPr bwMode="auto">
            <a:xfrm>
              <a:off x="2407" y="2830"/>
              <a:ext cx="298" cy="32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6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utoUpdateAnimBg="0"/>
      <p:bldP spid="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>
            <a:spLocks noChangeArrowheads="1"/>
          </p:cNvSpPr>
          <p:nvPr/>
        </p:nvSpPr>
        <p:spPr bwMode="auto">
          <a:xfrm>
            <a:off x="533400" y="1514128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一个无序序列可以通过构造一棵二叉排序树而变成一个有序序列;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每次插入的新结点都是二叉排序树上新的叶子结点;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找到插入位置后，不必移动其它结点，仅需修改某个结点的指针；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在左子树/右子树的查找过程与在整棵树上查找过程相同；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新插入的结点没有破坏原有结点之间的关系。</a:t>
            </a: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533400" y="980728"/>
            <a:ext cx="220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小  结：</a:t>
            </a:r>
          </a:p>
        </p:txBody>
      </p:sp>
    </p:spTree>
    <p:extLst>
      <p:ext uri="{BB962C8B-B14F-4D97-AF65-F5344CB8AC3E}">
        <p14:creationId xmlns:p14="http://schemas.microsoft.com/office/powerpoint/2010/main" val="180908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476672"/>
            <a:ext cx="389241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二叉检索树删除结点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484784"/>
            <a:ext cx="8064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从二叉检索树中删除一个结点，不能把以该结点为根的子树都删去。要在删掉该结点后，还能保证删除后所得的二叉树仍然保持二叉检索树的性质不变。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也就是说，在二叉</a:t>
            </a:r>
            <a:r>
              <a:rPr kumimoji="0" lang="zh-CN" altLang="en-US" b="1" kern="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检索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树中删去一个结点相当于删去有序序列中的一个结点。 </a:t>
            </a:r>
          </a:p>
        </p:txBody>
      </p:sp>
    </p:spTree>
    <p:extLst>
      <p:ext uri="{BB962C8B-B14F-4D97-AF65-F5344CB8AC3E}">
        <p14:creationId xmlns:p14="http://schemas.microsoft.com/office/powerpoint/2010/main" val="232591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24744"/>
            <a:ext cx="806489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zh-CN" altLang="en-US" b="1" kern="0" dirty="0">
                <a:solidFill>
                  <a:srgbClr val="5B5249">
                    <a:lumMod val="50000"/>
                  </a:srgbClr>
                </a:solidFill>
                <a:latin typeface="宋体"/>
                <a:ea typeface="宋体"/>
              </a:rPr>
              <a:t>删除操作首先要查找，确定</a:t>
            </a:r>
            <a:r>
              <a:rPr kumimoji="0" lang="zh-CN" altLang="en-US" b="1" kern="0" dirty="0">
                <a:solidFill>
                  <a:srgbClr val="FF00FF"/>
                </a:solidFill>
                <a:latin typeface="宋体"/>
                <a:ea typeface="宋体"/>
              </a:rPr>
              <a:t>将要被删</a:t>
            </a:r>
            <a:r>
              <a:rPr kumimoji="0" lang="zh-CN" altLang="en-US" b="1" kern="0" dirty="0" smtClean="0">
                <a:solidFill>
                  <a:srgbClr val="FF00FF"/>
                </a:solidFill>
                <a:latin typeface="宋体"/>
                <a:ea typeface="宋体"/>
              </a:rPr>
              <a:t>结点</a:t>
            </a:r>
            <a:r>
              <a:rPr kumimoji="0" lang="en-US" altLang="zh-CN" b="1" kern="0" dirty="0" smtClean="0">
                <a:solidFill>
                  <a:srgbClr val="FF00FF"/>
                </a:solidFill>
                <a:latin typeface="宋体"/>
                <a:ea typeface="宋体"/>
              </a:rPr>
              <a:t>x</a:t>
            </a:r>
            <a:r>
              <a:rPr kumimoji="0" lang="zh-CN" altLang="en-US" b="1" kern="0" dirty="0" smtClean="0">
                <a:solidFill>
                  <a:srgbClr val="5B5249">
                    <a:lumMod val="50000"/>
                  </a:srgbClr>
                </a:solidFill>
                <a:latin typeface="宋体"/>
                <a:ea typeface="宋体"/>
              </a:rPr>
              <a:t>是否</a:t>
            </a:r>
            <a:r>
              <a:rPr kumimoji="0" lang="zh-CN" altLang="en-US" b="1" kern="0" dirty="0">
                <a:solidFill>
                  <a:srgbClr val="5B5249">
                    <a:lumMod val="50000"/>
                  </a:srgbClr>
                </a:solidFill>
                <a:latin typeface="宋体"/>
                <a:ea typeface="宋体"/>
              </a:rPr>
              <a:t>在二叉</a:t>
            </a:r>
            <a:r>
              <a:rPr kumimoji="0" lang="zh-CN" altLang="en-US" b="1" kern="0" dirty="0">
                <a:solidFill>
                  <a:srgbClr val="5B5249">
                    <a:lumMod val="50000"/>
                  </a:srgbClr>
                </a:solidFill>
                <a:latin typeface="宋体"/>
              </a:rPr>
              <a:t>检索</a:t>
            </a:r>
            <a:r>
              <a:rPr kumimoji="0" lang="zh-CN" altLang="en-US" b="1" kern="0" dirty="0">
                <a:solidFill>
                  <a:srgbClr val="5B5249">
                    <a:lumMod val="50000"/>
                  </a:srgbClr>
                </a:solidFill>
                <a:latin typeface="宋体"/>
                <a:ea typeface="宋体"/>
              </a:rPr>
              <a:t>树中。若不在 ，则不做任何操作</a:t>
            </a:r>
            <a:r>
              <a:rPr kumimoji="0" lang="zh-CN" altLang="en-US" b="1" kern="0" dirty="0" smtClean="0">
                <a:solidFill>
                  <a:srgbClr val="5B5249">
                    <a:lumMod val="50000"/>
                  </a:srgbClr>
                </a:solidFill>
                <a:latin typeface="宋体"/>
                <a:ea typeface="宋体"/>
              </a:rPr>
              <a:t>；</a:t>
            </a:r>
            <a:endParaRPr kumimoji="0" lang="en-US" altLang="zh-CN" b="1" kern="0" dirty="0" smtClean="0">
              <a:solidFill>
                <a:srgbClr val="5B5249">
                  <a:lumMod val="50000"/>
                </a:srgbClr>
              </a:solidFill>
              <a:latin typeface="宋体"/>
              <a:ea typeface="宋体"/>
            </a:endParaRPr>
          </a:p>
          <a:p>
            <a:pPr lvl="0" algn="just"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zh-CN" altLang="en-US" b="1" kern="0" dirty="0" smtClean="0">
                <a:solidFill>
                  <a:srgbClr val="5B5249">
                    <a:lumMod val="50000"/>
                  </a:srgbClr>
                </a:solidFill>
                <a:latin typeface="宋体"/>
                <a:ea typeface="宋体"/>
              </a:rPr>
              <a:t>若</a:t>
            </a:r>
            <a:r>
              <a:rPr kumimoji="0" lang="en-US" altLang="zh-CN" b="1" kern="0" dirty="0" smtClean="0">
                <a:solidFill>
                  <a:srgbClr val="5B5249">
                    <a:lumMod val="50000"/>
                  </a:srgbClr>
                </a:solidFill>
                <a:latin typeface="宋体"/>
                <a:ea typeface="宋体"/>
              </a:rPr>
              <a:t>x</a:t>
            </a:r>
            <a:r>
              <a:rPr kumimoji="0" lang="zh-CN" altLang="en-US" b="1" kern="0" dirty="0">
                <a:solidFill>
                  <a:srgbClr val="5B5249">
                    <a:lumMod val="50000"/>
                  </a:srgbClr>
                </a:solidFill>
                <a:latin typeface="宋体"/>
                <a:ea typeface="宋体"/>
              </a:rPr>
              <a:t>在树中，</a:t>
            </a:r>
            <a:r>
              <a:rPr kumimoji="0" lang="zh-CN" altLang="en-US" b="1" kern="0" dirty="0" smtClean="0">
                <a:solidFill>
                  <a:srgbClr val="5B5249">
                    <a:lumMod val="50000"/>
                  </a:srgbClr>
                </a:solidFill>
                <a:latin typeface="宋体"/>
                <a:ea typeface="宋体"/>
              </a:rPr>
              <a:t>查找到</a:t>
            </a:r>
            <a:r>
              <a:rPr kumimoji="0" lang="zh-CN" altLang="en-US" b="1" kern="0" dirty="0">
                <a:solidFill>
                  <a:srgbClr val="5B5249">
                    <a:lumMod val="50000"/>
                  </a:srgbClr>
                </a:solidFill>
                <a:latin typeface="宋体"/>
                <a:ea typeface="宋体"/>
              </a:rPr>
              <a:t>要删除的结点</a:t>
            </a:r>
            <a:r>
              <a:rPr kumimoji="0" lang="en-US" altLang="zh-CN" b="1" kern="0" dirty="0">
                <a:solidFill>
                  <a:srgbClr val="5B5249">
                    <a:lumMod val="50000"/>
                  </a:srgbClr>
                </a:solidFill>
                <a:latin typeface="宋体"/>
                <a:ea typeface="宋体"/>
              </a:rPr>
              <a:t>x</a:t>
            </a:r>
            <a:r>
              <a:rPr kumimoji="0" lang="zh-CN" altLang="en-US" b="1" kern="0" dirty="0">
                <a:solidFill>
                  <a:srgbClr val="5B5249">
                    <a:lumMod val="50000"/>
                  </a:srgbClr>
                </a:solidFill>
                <a:latin typeface="宋体"/>
                <a:ea typeface="宋体"/>
              </a:rPr>
              <a:t>，并记住</a:t>
            </a:r>
            <a:r>
              <a:rPr kumimoji="0" lang="en-US" altLang="zh-CN" b="1" kern="0" dirty="0">
                <a:solidFill>
                  <a:srgbClr val="5B5249">
                    <a:lumMod val="50000"/>
                  </a:srgbClr>
                </a:solidFill>
                <a:latin typeface="宋体"/>
                <a:ea typeface="宋体"/>
              </a:rPr>
              <a:t>x</a:t>
            </a:r>
            <a:r>
              <a:rPr kumimoji="0" lang="zh-CN" altLang="en-US" b="1" kern="0" dirty="0" smtClean="0">
                <a:solidFill>
                  <a:srgbClr val="5B5249">
                    <a:lumMod val="50000"/>
                  </a:srgbClr>
                </a:solidFill>
                <a:latin typeface="宋体"/>
                <a:ea typeface="宋体"/>
              </a:rPr>
              <a:t>的双亲结点</a:t>
            </a:r>
            <a:r>
              <a:rPr kumimoji="0" lang="en-US" altLang="zh-CN" b="1" kern="0" dirty="0" smtClean="0">
                <a:solidFill>
                  <a:srgbClr val="5B5249">
                    <a:lumMod val="50000"/>
                  </a:srgbClr>
                </a:solidFill>
                <a:latin typeface="宋体"/>
                <a:ea typeface="宋体"/>
              </a:rPr>
              <a:t>f</a:t>
            </a:r>
            <a:r>
              <a:rPr kumimoji="0" lang="zh-CN" altLang="en-US" b="1" kern="0" dirty="0">
                <a:solidFill>
                  <a:srgbClr val="5B5249">
                    <a:lumMod val="50000"/>
                  </a:srgbClr>
                </a:solidFill>
                <a:latin typeface="宋体"/>
                <a:ea typeface="宋体"/>
              </a:rPr>
              <a:t>，再根据下列几种不同情况作出处理</a:t>
            </a:r>
            <a:r>
              <a:rPr kumimoji="0" lang="zh-CN" altLang="en-US" b="1" kern="0" dirty="0" smtClean="0">
                <a:solidFill>
                  <a:srgbClr val="5B5249">
                    <a:lumMod val="50000"/>
                  </a:srgbClr>
                </a:solidFill>
                <a:latin typeface="宋体"/>
                <a:ea typeface="宋体"/>
              </a:rPr>
              <a:t>。</a:t>
            </a:r>
            <a:endParaRPr kumimoji="0" lang="zh-CN" altLang="en-US" b="1" kern="0" dirty="0">
              <a:solidFill>
                <a:srgbClr val="5B5249">
                  <a:lumMod val="50000"/>
                </a:srgbClr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844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5844" y="548680"/>
            <a:ext cx="813690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下面分情况讨论： </a:t>
            </a:r>
          </a:p>
          <a:p>
            <a:pPr marL="0" marR="0" lvl="0" indent="0" algn="just" defTabSz="91440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(1)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若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为叶子结点，则可直接将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其删除，更改它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的双亲结点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f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的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相应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指针域为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空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。</a:t>
            </a:r>
            <a:endParaRPr kumimoji="0" lang="en-US" altLang="zh-CN" b="1" kern="0" dirty="0" smtClean="0">
              <a:solidFill>
                <a:srgbClr val="000000"/>
              </a:solidFill>
            </a:endParaRPr>
          </a:p>
          <a:p>
            <a:pPr marL="0" marR="0" lvl="0" indent="0" algn="just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=NULL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；或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f-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&gt;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rchild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=NULL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free(x)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19400" y="3314601"/>
            <a:ext cx="4551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Arial" pitchFamily="34" charset="0"/>
              </a:rPr>
              <a:t>如：删除值为 </a:t>
            </a:r>
            <a:r>
              <a:rPr lang="en-US" altLang="zh-CN" b="1" dirty="0">
                <a:solidFill>
                  <a:srgbClr val="000000"/>
                </a:solidFill>
                <a:latin typeface="Arial" pitchFamily="34" charset="0"/>
              </a:rPr>
              <a:t>15</a:t>
            </a:r>
            <a:r>
              <a:rPr lang="zh-CN" altLang="en-US" b="1" dirty="0">
                <a:solidFill>
                  <a:srgbClr val="000000"/>
                </a:solidFill>
                <a:latin typeface="Arial" pitchFamily="34" charset="0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Arial" pitchFamily="34" charset="0"/>
              </a:rPr>
              <a:t>70 </a:t>
            </a:r>
            <a:r>
              <a:rPr lang="zh-CN" altLang="en-US" b="1" dirty="0">
                <a:solidFill>
                  <a:srgbClr val="000000"/>
                </a:solidFill>
                <a:latin typeface="Arial" pitchFamily="34" charset="0"/>
              </a:rPr>
              <a:t>的结点。</a:t>
            </a:r>
            <a:endParaRPr lang="zh-CN" altLang="en-US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752600" y="5097463"/>
            <a:ext cx="457200" cy="381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15</a:t>
            </a:r>
            <a:endParaRPr kumimoji="1" lang="en-US" altLang="zh-CN" sz="1800" b="1" i="0" u="sng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667000" y="4411663"/>
            <a:ext cx="457200" cy="381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60</a:t>
            </a:r>
            <a:endParaRPr kumimoji="1" lang="en-US" altLang="zh-CN" sz="1800" b="1" i="0" u="sng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048000" y="5097463"/>
            <a:ext cx="457200" cy="381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70</a:t>
            </a:r>
            <a:endParaRPr kumimoji="1" lang="en-US" altLang="zh-CN" sz="1800" b="1" i="0" u="sng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286000" y="5097463"/>
            <a:ext cx="457200" cy="381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30</a:t>
            </a:r>
            <a:endParaRPr kumimoji="1" lang="en-US" altLang="zh-CN" sz="1800" b="1" i="0" u="sng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981200" y="4411663"/>
            <a:ext cx="457200" cy="381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20</a:t>
            </a:r>
            <a:endParaRPr kumimoji="1" lang="en-US" altLang="zh-CN" sz="1800" b="1" i="0" u="sng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2286000" y="4106863"/>
            <a:ext cx="1524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590800" y="4106863"/>
            <a:ext cx="2286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971800" y="4792663"/>
            <a:ext cx="2286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286000" y="4792663"/>
            <a:ext cx="2286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2286000" y="3725863"/>
            <a:ext cx="457200" cy="381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50</a:t>
            </a:r>
            <a:endParaRPr kumimoji="1" lang="en-US" altLang="zh-CN" sz="1800" b="1" i="0" u="sng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905000" y="4792663"/>
            <a:ext cx="2286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3657600" y="4259263"/>
            <a:ext cx="1371600" cy="381000"/>
          </a:xfrm>
          <a:prstGeom prst="rightArrow">
            <a:avLst>
              <a:gd name="adj1" fmla="val 50000"/>
              <a:gd name="adj2" fmla="val 90000"/>
            </a:avLst>
          </a:prstGeom>
          <a:solidFill>
            <a:srgbClr val="FFEF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5270500" y="3827463"/>
            <a:ext cx="1676400" cy="1752600"/>
            <a:chOff x="3552" y="1963"/>
            <a:chExt cx="1056" cy="1104"/>
          </a:xfrm>
        </p:grpSpPr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4128" y="2395"/>
              <a:ext cx="288" cy="2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60</a:t>
              </a:r>
              <a:endParaRPr kumimoji="1" lang="en-US" altLang="zh-CN" sz="18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3888" y="2827"/>
              <a:ext cx="288" cy="2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30</a:t>
              </a:r>
              <a:endParaRPr kumimoji="1" lang="en-US" altLang="zh-CN" sz="18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3696" y="2395"/>
              <a:ext cx="288" cy="2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20</a:t>
              </a:r>
              <a:endParaRPr kumimoji="1" lang="en-US" altLang="zh-CN" sz="18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3888" y="2203"/>
              <a:ext cx="96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080" y="2203"/>
              <a:ext cx="144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888" y="2635"/>
              <a:ext cx="144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3888" y="1963"/>
              <a:ext cx="288" cy="2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50</a:t>
              </a:r>
              <a:endParaRPr kumimoji="1" lang="en-US" altLang="zh-CN" sz="18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3648" y="2635"/>
              <a:ext cx="144" cy="192"/>
            </a:xfrm>
            <a:prstGeom prst="line">
              <a:avLst/>
            </a:prstGeom>
            <a:noFill/>
            <a:ln w="38100">
              <a:solidFill>
                <a:srgbClr val="FFE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4368" y="2587"/>
              <a:ext cx="144" cy="192"/>
            </a:xfrm>
            <a:prstGeom prst="line">
              <a:avLst/>
            </a:prstGeom>
            <a:noFill/>
            <a:ln w="38100">
              <a:solidFill>
                <a:srgbClr val="FFE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3552" y="2827"/>
              <a:ext cx="192" cy="144"/>
              <a:chOff x="2112" y="3120"/>
              <a:chExt cx="192" cy="144"/>
            </a:xfrm>
          </p:grpSpPr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>
                <a:off x="2112" y="312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E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Line 29"/>
              <p:cNvSpPr>
                <a:spLocks noChangeShapeType="1"/>
              </p:cNvSpPr>
              <p:nvPr/>
            </p:nvSpPr>
            <p:spPr bwMode="auto">
              <a:xfrm>
                <a:off x="2160" y="316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E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Line 30"/>
              <p:cNvSpPr>
                <a:spLocks noChangeShapeType="1"/>
              </p:cNvSpPr>
              <p:nvPr/>
            </p:nvSpPr>
            <p:spPr bwMode="auto">
              <a:xfrm>
                <a:off x="2208" y="321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FFE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Line 31"/>
              <p:cNvSpPr>
                <a:spLocks noChangeShapeType="1"/>
              </p:cNvSpPr>
              <p:nvPr/>
            </p:nvSpPr>
            <p:spPr bwMode="auto">
              <a:xfrm>
                <a:off x="2256" y="3264"/>
                <a:ext cx="48" cy="0"/>
              </a:xfrm>
              <a:prstGeom prst="line">
                <a:avLst/>
              </a:prstGeom>
              <a:noFill/>
              <a:ln w="28575">
                <a:solidFill>
                  <a:srgbClr val="FFE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8" name="Group 32"/>
            <p:cNvGrpSpPr>
              <a:grpSpLocks/>
            </p:cNvGrpSpPr>
            <p:nvPr/>
          </p:nvGrpSpPr>
          <p:grpSpPr bwMode="auto">
            <a:xfrm>
              <a:off x="4416" y="2779"/>
              <a:ext cx="192" cy="144"/>
              <a:chOff x="2112" y="3120"/>
              <a:chExt cx="192" cy="144"/>
            </a:xfrm>
          </p:grpSpPr>
          <p:sp>
            <p:nvSpPr>
              <p:cNvPr id="29" name="Line 33"/>
              <p:cNvSpPr>
                <a:spLocks noChangeShapeType="1"/>
              </p:cNvSpPr>
              <p:nvPr/>
            </p:nvSpPr>
            <p:spPr bwMode="auto">
              <a:xfrm>
                <a:off x="2112" y="312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E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Line 34"/>
              <p:cNvSpPr>
                <a:spLocks noChangeShapeType="1"/>
              </p:cNvSpPr>
              <p:nvPr/>
            </p:nvSpPr>
            <p:spPr bwMode="auto">
              <a:xfrm>
                <a:off x="2160" y="316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E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Line 35"/>
              <p:cNvSpPr>
                <a:spLocks noChangeShapeType="1"/>
              </p:cNvSpPr>
              <p:nvPr/>
            </p:nvSpPr>
            <p:spPr bwMode="auto">
              <a:xfrm>
                <a:off x="2208" y="321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FFE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Line 36"/>
              <p:cNvSpPr>
                <a:spLocks noChangeShapeType="1"/>
              </p:cNvSpPr>
              <p:nvPr/>
            </p:nvSpPr>
            <p:spPr bwMode="auto">
              <a:xfrm>
                <a:off x="2256" y="3264"/>
                <a:ext cx="48" cy="0"/>
              </a:xfrm>
              <a:prstGeom prst="line">
                <a:avLst/>
              </a:prstGeom>
              <a:noFill/>
              <a:ln w="28575">
                <a:solidFill>
                  <a:srgbClr val="FFE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676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260648"/>
            <a:ext cx="813690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(2)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若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结点是分支结点，且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结点只有左子树，或只有右子树，则可将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的左子树或右子树直接改为其双亲结点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的</a:t>
            </a:r>
            <a:r>
              <a:rPr kumimoji="0" lang="zh-CN" altLang="en-US" b="1" kern="0" dirty="0" smtClean="0">
                <a:solidFill>
                  <a:srgbClr val="FF0000"/>
                </a:solidFill>
              </a:rPr>
              <a:t>左子树</a:t>
            </a:r>
            <a:r>
              <a:rPr kumimoji="0" lang="zh-CN" altLang="en-US" b="1" kern="0" dirty="0" smtClean="0">
                <a:solidFill>
                  <a:srgbClr val="002060"/>
                </a:solidFill>
              </a:rPr>
              <a:t>（假设结点</a:t>
            </a:r>
            <a:r>
              <a:rPr kumimoji="0" lang="en-US" altLang="zh-CN" b="1" kern="0" dirty="0" smtClean="0">
                <a:solidFill>
                  <a:srgbClr val="002060"/>
                </a:solidFill>
              </a:rPr>
              <a:t>x</a:t>
            </a:r>
            <a:r>
              <a:rPr kumimoji="0" lang="zh-CN" altLang="en-US" b="1" kern="0" dirty="0" smtClean="0">
                <a:solidFill>
                  <a:srgbClr val="002060"/>
                </a:solidFill>
              </a:rPr>
              <a:t>是</a:t>
            </a:r>
            <a:r>
              <a:rPr kumimoji="0" lang="zh-CN" altLang="en-US" b="1" kern="0" dirty="0">
                <a:solidFill>
                  <a:srgbClr val="002060"/>
                </a:solidFill>
              </a:rPr>
              <a:t>结点</a:t>
            </a:r>
            <a:r>
              <a:rPr kumimoji="0" lang="en-US" altLang="zh-CN" b="1" kern="0" dirty="0">
                <a:solidFill>
                  <a:srgbClr val="002060"/>
                </a:solidFill>
              </a:rPr>
              <a:t>f</a:t>
            </a:r>
            <a:r>
              <a:rPr kumimoji="0" lang="zh-CN" altLang="en-US" b="1" kern="0" dirty="0">
                <a:solidFill>
                  <a:srgbClr val="002060"/>
                </a:solidFill>
              </a:rPr>
              <a:t>的左</a:t>
            </a:r>
            <a:r>
              <a:rPr kumimoji="0" lang="zh-CN" altLang="en-US" b="1" kern="0" dirty="0" smtClean="0">
                <a:solidFill>
                  <a:srgbClr val="002060"/>
                </a:solidFill>
              </a:rPr>
              <a:t>孩子）。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即：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=x-&gt;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（或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=x-&gt;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）；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free(x)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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3386386" y="5113784"/>
            <a:ext cx="3048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4148386" y="4351784"/>
            <a:ext cx="3048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2319586" y="4123184"/>
            <a:ext cx="457200" cy="381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122</a:t>
            </a:r>
            <a:endParaRPr kumimoji="1" lang="en-US" altLang="zh-CN" sz="2000" b="1" i="0" u="sng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3081586" y="4808984"/>
            <a:ext cx="457200" cy="381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250</a:t>
            </a:r>
            <a:endParaRPr kumimoji="1" lang="en-US" altLang="zh-CN" sz="2000" b="1" i="0" u="sng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462586" y="5494784"/>
            <a:ext cx="457200" cy="381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300</a:t>
            </a:r>
            <a:endParaRPr kumimoji="1" lang="en-US" altLang="zh-CN" sz="2000" b="1" i="0" u="sng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1862386" y="5570984"/>
            <a:ext cx="457200" cy="381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110</a:t>
            </a:r>
            <a:endParaRPr kumimoji="1" lang="en-US" altLang="zh-CN" sz="2000" b="1" i="0" u="sng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700586" y="5494784"/>
            <a:ext cx="457200" cy="381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200</a:t>
            </a:r>
            <a:endParaRPr kumimoji="1" lang="en-US" altLang="zh-CN" sz="2000" b="1" i="0" u="sng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481386" y="4885184"/>
            <a:ext cx="457200" cy="381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99</a:t>
            </a:r>
            <a:endParaRPr kumimoji="1" lang="en-US" altLang="zh-CN" sz="2000" b="1" i="0" u="sng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1862386" y="4427984"/>
            <a:ext cx="5334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2700586" y="4427984"/>
            <a:ext cx="4572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3005386" y="5189984"/>
            <a:ext cx="2286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1786186" y="5266184"/>
            <a:ext cx="2286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1481386" y="6256784"/>
            <a:ext cx="457200" cy="381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105</a:t>
            </a:r>
            <a:endParaRPr kumimoji="1" lang="en-US" altLang="zh-CN" sz="2000" b="1" i="0" u="sng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1786186" y="5951984"/>
            <a:ext cx="2286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3081586" y="6256784"/>
            <a:ext cx="457200" cy="381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230</a:t>
            </a:r>
            <a:endParaRPr kumimoji="1" lang="en-US" altLang="zh-CN" sz="2000" b="1" i="0" u="sng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2929186" y="5875784"/>
            <a:ext cx="3048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2700586" y="3665984"/>
            <a:ext cx="5334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3081586" y="3361184"/>
            <a:ext cx="457200" cy="381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400</a:t>
            </a:r>
            <a:endParaRPr kumimoji="1" lang="en-US" altLang="zh-CN" sz="2000" b="1" i="0" u="sng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3843586" y="4046984"/>
            <a:ext cx="457200" cy="381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450</a:t>
            </a:r>
            <a:endParaRPr kumimoji="1" lang="en-US" altLang="zh-CN" sz="2000" b="1" i="0" u="sng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4224586" y="4732784"/>
            <a:ext cx="457200" cy="381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500</a:t>
            </a:r>
            <a:endParaRPr kumimoji="1" lang="en-US" altLang="zh-CN" sz="2000" b="1" i="0" u="sng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3462586" y="3665984"/>
            <a:ext cx="4572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395536" y="2915444"/>
            <a:ext cx="3448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如删除结点值为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99 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结点。</a:t>
            </a:r>
          </a:p>
        </p:txBody>
      </p: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338386" y="4261296"/>
            <a:ext cx="1743075" cy="1223963"/>
            <a:chOff x="96" y="2432"/>
            <a:chExt cx="1098" cy="771"/>
          </a:xfrm>
        </p:grpSpPr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720" y="2729"/>
              <a:ext cx="474" cy="474"/>
            </a:xfrm>
            <a:custGeom>
              <a:avLst/>
              <a:gdLst>
                <a:gd name="T0" fmla="*/ 65 w 474"/>
                <a:gd name="T1" fmla="*/ 385 h 474"/>
                <a:gd name="T2" fmla="*/ 50 w 474"/>
                <a:gd name="T3" fmla="*/ 363 h 474"/>
                <a:gd name="T4" fmla="*/ 36 w 474"/>
                <a:gd name="T5" fmla="*/ 320 h 474"/>
                <a:gd name="T6" fmla="*/ 0 w 474"/>
                <a:gd name="T7" fmla="*/ 254 h 474"/>
                <a:gd name="T8" fmla="*/ 7 w 474"/>
                <a:gd name="T9" fmla="*/ 87 h 474"/>
                <a:gd name="T10" fmla="*/ 65 w 474"/>
                <a:gd name="T11" fmla="*/ 43 h 474"/>
                <a:gd name="T12" fmla="*/ 232 w 474"/>
                <a:gd name="T13" fmla="*/ 36 h 474"/>
                <a:gd name="T14" fmla="*/ 276 w 474"/>
                <a:gd name="T15" fmla="*/ 22 h 474"/>
                <a:gd name="T16" fmla="*/ 319 w 474"/>
                <a:gd name="T17" fmla="*/ 7 h 474"/>
                <a:gd name="T18" fmla="*/ 443 w 474"/>
                <a:gd name="T19" fmla="*/ 58 h 474"/>
                <a:gd name="T20" fmla="*/ 465 w 474"/>
                <a:gd name="T21" fmla="*/ 145 h 474"/>
                <a:gd name="T22" fmla="*/ 450 w 474"/>
                <a:gd name="T23" fmla="*/ 276 h 474"/>
                <a:gd name="T24" fmla="*/ 385 w 474"/>
                <a:gd name="T25" fmla="*/ 327 h 474"/>
                <a:gd name="T26" fmla="*/ 356 w 474"/>
                <a:gd name="T27" fmla="*/ 422 h 474"/>
                <a:gd name="T28" fmla="*/ 290 w 474"/>
                <a:gd name="T29" fmla="*/ 473 h 474"/>
                <a:gd name="T30" fmla="*/ 145 w 474"/>
                <a:gd name="T31" fmla="*/ 465 h 474"/>
                <a:gd name="T32" fmla="*/ 130 w 474"/>
                <a:gd name="T33" fmla="*/ 443 h 474"/>
                <a:gd name="T34" fmla="*/ 65 w 474"/>
                <a:gd name="T35" fmla="*/ 385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4" h="474">
                  <a:moveTo>
                    <a:pt x="65" y="385"/>
                  </a:moveTo>
                  <a:cubicBezTo>
                    <a:pt x="60" y="378"/>
                    <a:pt x="54" y="371"/>
                    <a:pt x="50" y="363"/>
                  </a:cubicBezTo>
                  <a:cubicBezTo>
                    <a:pt x="44" y="349"/>
                    <a:pt x="44" y="333"/>
                    <a:pt x="36" y="320"/>
                  </a:cubicBezTo>
                  <a:cubicBezTo>
                    <a:pt x="3" y="270"/>
                    <a:pt x="12" y="293"/>
                    <a:pt x="0" y="254"/>
                  </a:cubicBezTo>
                  <a:cubicBezTo>
                    <a:pt x="2" y="198"/>
                    <a:pt x="1" y="142"/>
                    <a:pt x="7" y="87"/>
                  </a:cubicBezTo>
                  <a:cubicBezTo>
                    <a:pt x="9" y="65"/>
                    <a:pt x="46" y="45"/>
                    <a:pt x="65" y="43"/>
                  </a:cubicBezTo>
                  <a:cubicBezTo>
                    <a:pt x="121" y="39"/>
                    <a:pt x="176" y="38"/>
                    <a:pt x="232" y="36"/>
                  </a:cubicBezTo>
                  <a:cubicBezTo>
                    <a:pt x="247" y="31"/>
                    <a:pt x="261" y="27"/>
                    <a:pt x="276" y="22"/>
                  </a:cubicBezTo>
                  <a:cubicBezTo>
                    <a:pt x="290" y="17"/>
                    <a:pt x="319" y="7"/>
                    <a:pt x="319" y="7"/>
                  </a:cubicBezTo>
                  <a:cubicBezTo>
                    <a:pt x="454" y="17"/>
                    <a:pt x="385" y="0"/>
                    <a:pt x="443" y="58"/>
                  </a:cubicBezTo>
                  <a:cubicBezTo>
                    <a:pt x="452" y="87"/>
                    <a:pt x="456" y="116"/>
                    <a:pt x="465" y="145"/>
                  </a:cubicBezTo>
                  <a:cubicBezTo>
                    <a:pt x="462" y="189"/>
                    <a:pt x="474" y="239"/>
                    <a:pt x="450" y="276"/>
                  </a:cubicBezTo>
                  <a:cubicBezTo>
                    <a:pt x="435" y="299"/>
                    <a:pt x="385" y="327"/>
                    <a:pt x="385" y="327"/>
                  </a:cubicBezTo>
                  <a:cubicBezTo>
                    <a:pt x="365" y="357"/>
                    <a:pt x="375" y="394"/>
                    <a:pt x="356" y="422"/>
                  </a:cubicBezTo>
                  <a:cubicBezTo>
                    <a:pt x="349" y="432"/>
                    <a:pt x="302" y="464"/>
                    <a:pt x="290" y="473"/>
                  </a:cubicBezTo>
                  <a:cubicBezTo>
                    <a:pt x="242" y="470"/>
                    <a:pt x="193" y="474"/>
                    <a:pt x="145" y="465"/>
                  </a:cubicBezTo>
                  <a:cubicBezTo>
                    <a:pt x="136" y="463"/>
                    <a:pt x="134" y="451"/>
                    <a:pt x="130" y="443"/>
                  </a:cubicBezTo>
                  <a:cubicBezTo>
                    <a:pt x="124" y="430"/>
                    <a:pt x="92" y="331"/>
                    <a:pt x="65" y="38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EF66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AutoShape 29"/>
            <p:cNvSpPr>
              <a:spLocks noChangeArrowheads="1"/>
            </p:cNvSpPr>
            <p:nvPr/>
          </p:nvSpPr>
          <p:spPr bwMode="auto">
            <a:xfrm rot="1261653">
              <a:off x="384" y="2729"/>
              <a:ext cx="480" cy="96"/>
            </a:xfrm>
            <a:prstGeom prst="rightArrow">
              <a:avLst>
                <a:gd name="adj1" fmla="val 50000"/>
                <a:gd name="adj2" fmla="val 1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96" y="2432"/>
              <a:ext cx="9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被删结点</a:t>
              </a:r>
            </a:p>
          </p:txBody>
        </p:sp>
      </p:grpSp>
      <p:grpSp>
        <p:nvGrpSpPr>
          <p:cNvPr id="29" name="Group 31"/>
          <p:cNvGrpSpPr>
            <a:grpSpLocks/>
          </p:cNvGrpSpPr>
          <p:nvPr/>
        </p:nvGrpSpPr>
        <p:grpSpPr bwMode="auto">
          <a:xfrm>
            <a:off x="5062786" y="3284984"/>
            <a:ext cx="3429000" cy="3276600"/>
            <a:chOff x="3072" y="1817"/>
            <a:chExt cx="2160" cy="2064"/>
          </a:xfrm>
        </p:grpSpPr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4416" y="2921"/>
              <a:ext cx="192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4896" y="2441"/>
              <a:ext cx="192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3744" y="2297"/>
              <a:ext cx="288" cy="2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122</a:t>
              </a:r>
              <a:endParaRPr kumimoji="1" lang="en-US" altLang="zh-CN" sz="20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4224" y="2729"/>
              <a:ext cx="288" cy="2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250</a:t>
              </a:r>
              <a:endParaRPr kumimoji="1" lang="en-US" altLang="zh-CN" sz="20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4464" y="3161"/>
              <a:ext cx="288" cy="2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300</a:t>
              </a:r>
              <a:endParaRPr kumimoji="1" lang="en-US" altLang="zh-CN" sz="20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3984" y="3161"/>
              <a:ext cx="288" cy="2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200</a:t>
              </a:r>
              <a:endParaRPr kumimoji="1" lang="en-US" altLang="zh-CN" sz="20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H="1">
              <a:off x="3456" y="2489"/>
              <a:ext cx="33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3984" y="2489"/>
              <a:ext cx="288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 flipH="1">
              <a:off x="4176" y="2969"/>
              <a:ext cx="144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Oval 41"/>
            <p:cNvSpPr>
              <a:spLocks noChangeArrowheads="1"/>
            </p:cNvSpPr>
            <p:nvPr/>
          </p:nvSpPr>
          <p:spPr bwMode="auto">
            <a:xfrm>
              <a:off x="4224" y="3641"/>
              <a:ext cx="288" cy="2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230</a:t>
              </a:r>
              <a:endParaRPr kumimoji="1" lang="en-US" altLang="zh-CN" sz="20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4128" y="3401"/>
              <a:ext cx="192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984" y="2009"/>
              <a:ext cx="33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Oval 44"/>
            <p:cNvSpPr>
              <a:spLocks noChangeArrowheads="1"/>
            </p:cNvSpPr>
            <p:nvPr/>
          </p:nvSpPr>
          <p:spPr bwMode="auto">
            <a:xfrm>
              <a:off x="4224" y="1817"/>
              <a:ext cx="288" cy="2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400</a:t>
              </a:r>
              <a:endParaRPr kumimoji="1" lang="en-US" altLang="zh-CN" sz="20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3" name="Oval 45"/>
            <p:cNvSpPr>
              <a:spLocks noChangeArrowheads="1"/>
            </p:cNvSpPr>
            <p:nvPr/>
          </p:nvSpPr>
          <p:spPr bwMode="auto">
            <a:xfrm>
              <a:off x="4704" y="2249"/>
              <a:ext cx="288" cy="2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450</a:t>
              </a:r>
              <a:endParaRPr kumimoji="1" lang="en-US" altLang="zh-CN" sz="20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" name="Oval 46"/>
            <p:cNvSpPr>
              <a:spLocks noChangeArrowheads="1"/>
            </p:cNvSpPr>
            <p:nvPr/>
          </p:nvSpPr>
          <p:spPr bwMode="auto">
            <a:xfrm>
              <a:off x="4944" y="2681"/>
              <a:ext cx="288" cy="2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500</a:t>
              </a:r>
              <a:endParaRPr kumimoji="1" lang="en-US" altLang="zh-CN" sz="20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4464" y="2009"/>
              <a:ext cx="288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val 48"/>
            <p:cNvSpPr>
              <a:spLocks noChangeArrowheads="1"/>
            </p:cNvSpPr>
            <p:nvPr/>
          </p:nvSpPr>
          <p:spPr bwMode="auto">
            <a:xfrm>
              <a:off x="3312" y="2729"/>
              <a:ext cx="288" cy="2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110</a:t>
              </a:r>
              <a:endParaRPr kumimoji="1" lang="en-US" altLang="zh-CN" sz="20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" name="Oval 49"/>
            <p:cNvSpPr>
              <a:spLocks noChangeArrowheads="1"/>
            </p:cNvSpPr>
            <p:nvPr/>
          </p:nvSpPr>
          <p:spPr bwMode="auto">
            <a:xfrm>
              <a:off x="3072" y="3161"/>
              <a:ext cx="288" cy="2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105</a:t>
              </a:r>
              <a:endParaRPr kumimoji="1" lang="en-US" altLang="zh-CN" sz="20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3264" y="2969"/>
              <a:ext cx="144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AutoShape 51"/>
          <p:cNvSpPr>
            <a:spLocks noChangeArrowheads="1"/>
          </p:cNvSpPr>
          <p:nvPr/>
        </p:nvSpPr>
        <p:spPr bwMode="auto">
          <a:xfrm>
            <a:off x="4224586" y="3665984"/>
            <a:ext cx="1905000" cy="457200"/>
          </a:xfrm>
          <a:prstGeom prst="rightArrow">
            <a:avLst>
              <a:gd name="adj1" fmla="val 50000"/>
              <a:gd name="adj2" fmla="val 1041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7665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4755653" y="2033290"/>
            <a:ext cx="76200" cy="36576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 Box 44"/>
          <p:cNvSpPr txBox="1">
            <a:spLocks noChangeArrowheads="1"/>
          </p:cNvSpPr>
          <p:nvPr/>
        </p:nvSpPr>
        <p:spPr bwMode="auto">
          <a:xfrm>
            <a:off x="267484" y="5867252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操作：</a:t>
            </a:r>
            <a:r>
              <a:rPr kumimoji="1" lang="zh-CN" altLang="en-US" dirty="0" smtClean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将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被删除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结点</a:t>
            </a:r>
            <a:r>
              <a:rPr lang="zh-CN" altLang="en-US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dirty="0" smtClean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双亲</a:t>
            </a:r>
            <a:r>
              <a:rPr kumimoji="1" lang="zh-CN" altLang="en-US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结点的相应指针域的</a:t>
            </a:r>
            <a:r>
              <a:rPr kumimoji="1" lang="zh-CN" altLang="en-US" dirty="0" smtClean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值修改为指向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被删除结点</a:t>
            </a:r>
            <a:r>
              <a:rPr kumimoji="1" lang="zh-CN" altLang="en-US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的左子树（或右子树）。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372816" y="2095203"/>
            <a:ext cx="468312" cy="468312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17266" y="2139653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50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456828" y="2707978"/>
            <a:ext cx="468313" cy="468312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501278" y="2752428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30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82141" y="3582690"/>
            <a:ext cx="468312" cy="468313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826591" y="3627140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20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3261816" y="2692103"/>
            <a:ext cx="468312" cy="468312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312616" y="2723853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r>
              <a:rPr lang="en-US" altLang="zh-CN" sz="2400">
                <a:solidFill>
                  <a:srgbClr val="FFFF66"/>
                </a:solidFill>
                <a:latin typeface="Times New Roman" pitchFamily="18" charset="0"/>
                <a:ea typeface="宋体" charset="-122"/>
              </a:rPr>
              <a:t>80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923803" y="3576340"/>
            <a:ext cx="468313" cy="468313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968253" y="3620790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90</a:t>
            </a: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3495178" y="4389140"/>
            <a:ext cx="468313" cy="468313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539628" y="4433590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85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093666" y="5303540"/>
            <a:ext cx="468312" cy="468313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138116" y="5347990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88</a:t>
            </a:r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2055316" y="3592215"/>
            <a:ext cx="468312" cy="468313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099766" y="3636665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40</a:t>
            </a: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1456828" y="4408190"/>
            <a:ext cx="468313" cy="468313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501278" y="4452640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35</a:t>
            </a: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013916" y="5328940"/>
            <a:ext cx="468312" cy="468313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058366" y="5373390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32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>
            <a:off x="1874341" y="2409528"/>
            <a:ext cx="522287" cy="358775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1109166" y="3084215"/>
            <a:ext cx="404812" cy="49530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2820491" y="2409528"/>
            <a:ext cx="504825" cy="3556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829891" y="3128665"/>
            <a:ext cx="360362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1783853" y="3984328"/>
            <a:ext cx="360363" cy="44926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3674566" y="3084215"/>
            <a:ext cx="404812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3809503" y="3984328"/>
            <a:ext cx="220663" cy="4048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3839666" y="4824115"/>
            <a:ext cx="374650" cy="509588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1290141" y="4824115"/>
            <a:ext cx="269875" cy="509588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6781303" y="1988840"/>
            <a:ext cx="468313" cy="468313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6825753" y="2033290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50</a:t>
            </a:r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5865316" y="2601615"/>
            <a:ext cx="468312" cy="468313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5909766" y="2646065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30</a:t>
            </a:r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5190628" y="3476328"/>
            <a:ext cx="468313" cy="468312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5235078" y="3520778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20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7678241" y="2663528"/>
            <a:ext cx="468312" cy="468312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7722691" y="2707978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90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7227391" y="3487440"/>
            <a:ext cx="468312" cy="468313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7271841" y="3531890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85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7848103" y="4390728"/>
            <a:ext cx="468313" cy="468312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7892553" y="4435178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88</a:t>
            </a: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6463803" y="3485853"/>
            <a:ext cx="468313" cy="468312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6508253" y="3530303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40</a:t>
            </a: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5865316" y="4301828"/>
            <a:ext cx="468312" cy="468312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5909766" y="4346278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35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5422403" y="5222578"/>
            <a:ext cx="468313" cy="468312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H="1">
            <a:off x="6282828" y="2303165"/>
            <a:ext cx="522288" cy="358775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H="1">
            <a:off x="5517653" y="2977853"/>
            <a:ext cx="404813" cy="49530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7227391" y="2303165"/>
            <a:ext cx="539750" cy="40481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6238378" y="3022303"/>
            <a:ext cx="360363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 flipH="1">
            <a:off x="6192341" y="3877965"/>
            <a:ext cx="360362" cy="44926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 flipH="1">
            <a:off x="7563941" y="3071515"/>
            <a:ext cx="220662" cy="40481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>
            <a:off x="7594103" y="3911303"/>
            <a:ext cx="374650" cy="509587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 flipH="1">
            <a:off x="5698628" y="4717753"/>
            <a:ext cx="269875" cy="509587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Box 60"/>
          <p:cNvSpPr txBox="1">
            <a:spLocks noChangeArrowheads="1"/>
          </p:cNvSpPr>
          <p:nvPr/>
        </p:nvSpPr>
        <p:spPr bwMode="auto">
          <a:xfrm>
            <a:off x="5458916" y="5273378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32</a:t>
            </a:r>
          </a:p>
        </p:txBody>
      </p:sp>
      <p:sp>
        <p:nvSpPr>
          <p:cNvPr id="62" name="矩形 61"/>
          <p:cNvSpPr/>
          <p:nvPr/>
        </p:nvSpPr>
        <p:spPr>
          <a:xfrm>
            <a:off x="415711" y="55241"/>
            <a:ext cx="8466547" cy="186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(2)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若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结点是分支结点，且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结点只有左子树，或只有右子树，则可将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的左子树或右子树直接改为其双亲结点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的</a:t>
            </a:r>
            <a:r>
              <a:rPr kumimoji="0" lang="zh-CN" altLang="en-US" b="1" kern="0" dirty="0" smtClean="0">
                <a:solidFill>
                  <a:srgbClr val="FF0000"/>
                </a:solidFill>
              </a:rPr>
              <a:t>右子树</a:t>
            </a:r>
            <a:r>
              <a:rPr kumimoji="0" lang="zh-CN" altLang="en-US" b="1" kern="0" dirty="0" smtClean="0">
                <a:solidFill>
                  <a:srgbClr val="003399"/>
                </a:solidFill>
              </a:rPr>
              <a:t>（假设结点</a:t>
            </a:r>
            <a:r>
              <a:rPr kumimoji="0" lang="en-US" altLang="zh-CN" b="1" kern="0" dirty="0" smtClean="0">
                <a:solidFill>
                  <a:srgbClr val="003399"/>
                </a:solidFill>
              </a:rPr>
              <a:t>x</a:t>
            </a:r>
            <a:r>
              <a:rPr kumimoji="0" lang="zh-CN" altLang="en-US" b="1" kern="0" dirty="0" smtClean="0">
                <a:solidFill>
                  <a:srgbClr val="003399"/>
                </a:solidFill>
              </a:rPr>
              <a:t>是</a:t>
            </a:r>
            <a:r>
              <a:rPr kumimoji="0" lang="zh-CN" altLang="en-US" b="1" kern="0" dirty="0">
                <a:solidFill>
                  <a:srgbClr val="003399"/>
                </a:solidFill>
              </a:rPr>
              <a:t>结点</a:t>
            </a:r>
            <a:r>
              <a:rPr kumimoji="0" lang="en-US" altLang="zh-CN" b="1" kern="0" dirty="0">
                <a:solidFill>
                  <a:srgbClr val="003399"/>
                </a:solidFill>
              </a:rPr>
              <a:t>f</a:t>
            </a:r>
            <a:r>
              <a:rPr kumimoji="0" lang="zh-CN" altLang="en-US" b="1" kern="0" dirty="0" smtClean="0">
                <a:solidFill>
                  <a:srgbClr val="003399"/>
                </a:solidFill>
              </a:rPr>
              <a:t>的右孩子）。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即：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=x-&gt;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（或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=x-&gt;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）；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free(x)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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975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2276872"/>
            <a:ext cx="3068469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类似于折半查找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9253" y="3356991"/>
            <a:ext cx="5540299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先排序再查找，提高查找效率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39025" y="1190203"/>
            <a:ext cx="8458200" cy="582613"/>
            <a:chOff x="144" y="2352"/>
            <a:chExt cx="5328" cy="367"/>
          </a:xfrm>
        </p:grpSpPr>
        <p:graphicFrame>
          <p:nvGraphicFramePr>
            <p:cNvPr id="5" name="Object 13"/>
            <p:cNvGraphicFramePr>
              <a:graphicFrameLocks noChangeAspect="1"/>
            </p:cNvGraphicFramePr>
            <p:nvPr/>
          </p:nvGraphicFramePr>
          <p:xfrm>
            <a:off x="144" y="2352"/>
            <a:ext cx="38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3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352"/>
                          <a:ext cx="384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624" y="2352"/>
              <a:ext cx="48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如何提高在二叉树中查找的效率呢？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charset="-122"/>
                <a:ea typeface="宋体" charset="-122"/>
              </a:endParaRPr>
            </a:p>
          </p:txBody>
        </p:sp>
      </p:grp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395536" y="4653136"/>
            <a:ext cx="8458200" cy="582613"/>
            <a:chOff x="144" y="2352"/>
            <a:chExt cx="5328" cy="367"/>
          </a:xfrm>
        </p:grpSpPr>
        <p:graphicFrame>
          <p:nvGraphicFramePr>
            <p:cNvPr id="8" name="Object 13"/>
            <p:cNvGraphicFramePr>
              <a:graphicFrameLocks noChangeAspect="1"/>
            </p:cNvGraphicFramePr>
            <p:nvPr/>
          </p:nvGraphicFramePr>
          <p:xfrm>
            <a:off x="144" y="2352"/>
            <a:ext cx="38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4" name="Clip" r:id="rId5" imgW="861120" imgH="844560" progId="MS_ClipArt_Gallery.5">
                    <p:embed/>
                  </p:oleObj>
                </mc:Choice>
                <mc:Fallback>
                  <p:oleObj name="Clip" r:id="rId5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352"/>
                          <a:ext cx="384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24" y="2352"/>
              <a:ext cx="48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如何设计一个能有优化查找的二叉树？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宋体" charset="-122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37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2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2" name="Object 51"/>
          <p:cNvGraphicFramePr>
            <a:graphicFrameLocks noChangeAspect="1"/>
          </p:cNvGraphicFramePr>
          <p:nvPr/>
        </p:nvGraphicFramePr>
        <p:xfrm>
          <a:off x="236538" y="1782763"/>
          <a:ext cx="8909050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图片" r:id="rId4" imgW="4972680" imgH="877680" progId="Word.Picture.8">
                  <p:embed/>
                </p:oleObj>
              </mc:Choice>
              <mc:Fallback>
                <p:oleObj name="图片" r:id="rId4" imgW="4972680" imgH="877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1782763"/>
                        <a:ext cx="8909050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53"/>
          <p:cNvSpPr>
            <a:spLocks noChangeArrowheads="1"/>
          </p:cNvSpPr>
          <p:nvPr/>
        </p:nvSpPr>
        <p:spPr bwMode="auto">
          <a:xfrm>
            <a:off x="2589213" y="1695450"/>
            <a:ext cx="6211887" cy="1728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1008062" y="332656"/>
            <a:ext cx="77930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 b="1" dirty="0">
                <a:solidFill>
                  <a:srgbClr val="002060"/>
                </a:solidFill>
                <a:latin typeface="Times New Roman" pitchFamily="18" charset="0"/>
              </a:rPr>
              <a:t>x</a:t>
            </a:r>
            <a:r>
              <a:rPr lang="zh-CN" altLang="en-US" sz="3200" b="1" dirty="0">
                <a:solidFill>
                  <a:srgbClr val="002060"/>
                </a:solidFill>
                <a:latin typeface="Times New Roman" pitchFamily="18" charset="0"/>
              </a:rPr>
              <a:t>是叶，或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itchFamily="18" charset="0"/>
              </a:rPr>
              <a:t>只有一个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子</a:t>
            </a:r>
            <a:r>
              <a:rPr lang="zh-CN" altLang="en-US" sz="3200" b="1" dirty="0">
                <a:solidFill>
                  <a:srgbClr val="002060"/>
                </a:solidFill>
              </a:rPr>
              <a:t>树</a:t>
            </a:r>
            <a:endParaRPr lang="en-US" altLang="zh-CN" sz="32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2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2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6" name="Object 51"/>
          <p:cNvGraphicFramePr>
            <a:graphicFrameLocks noChangeAspect="1"/>
          </p:cNvGraphicFramePr>
          <p:nvPr/>
        </p:nvGraphicFramePr>
        <p:xfrm>
          <a:off x="236538" y="1782763"/>
          <a:ext cx="8909050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图片" r:id="rId4" imgW="4972680" imgH="877680" progId="Word.Picture.8">
                  <p:embed/>
                </p:oleObj>
              </mc:Choice>
              <mc:Fallback>
                <p:oleObj name="图片" r:id="rId4" imgW="4972680" imgH="877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1782763"/>
                        <a:ext cx="8909050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53"/>
          <p:cNvSpPr>
            <a:spLocks noChangeArrowheads="1"/>
          </p:cNvSpPr>
          <p:nvPr/>
        </p:nvSpPr>
        <p:spPr bwMode="auto">
          <a:xfrm>
            <a:off x="4473575" y="1695450"/>
            <a:ext cx="4327525" cy="1728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8"/>
          <p:cNvSpPr>
            <a:spLocks noChangeArrowheads="1"/>
          </p:cNvSpPr>
          <p:nvPr/>
        </p:nvSpPr>
        <p:spPr bwMode="auto">
          <a:xfrm>
            <a:off x="2168525" y="2338388"/>
            <a:ext cx="387350" cy="200025"/>
          </a:xfrm>
          <a:prstGeom prst="rightArrow">
            <a:avLst>
              <a:gd name="adj1" fmla="val 50000"/>
              <a:gd name="adj2" fmla="val 484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08062" y="332656"/>
            <a:ext cx="77930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 b="1" dirty="0">
                <a:solidFill>
                  <a:srgbClr val="002060"/>
                </a:solidFill>
                <a:latin typeface="Times New Roman" pitchFamily="18" charset="0"/>
              </a:rPr>
              <a:t>x</a:t>
            </a:r>
            <a:r>
              <a:rPr lang="zh-CN" altLang="en-US" sz="3200" b="1" dirty="0">
                <a:solidFill>
                  <a:srgbClr val="002060"/>
                </a:solidFill>
                <a:latin typeface="Times New Roman" pitchFamily="18" charset="0"/>
              </a:rPr>
              <a:t>是叶，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itchFamily="18" charset="0"/>
              </a:rPr>
              <a:t>或</a:t>
            </a:r>
            <a:r>
              <a:rPr lang="zh-CN" altLang="en-US" sz="3200" b="1" dirty="0">
                <a:solidFill>
                  <a:srgbClr val="002060"/>
                </a:solidFill>
              </a:rPr>
              <a:t>只有一个子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树</a:t>
            </a:r>
            <a:endParaRPr lang="en-US" altLang="zh-C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2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0" name="Object 51"/>
          <p:cNvGraphicFramePr>
            <a:graphicFrameLocks noChangeAspect="1"/>
          </p:cNvGraphicFramePr>
          <p:nvPr/>
        </p:nvGraphicFramePr>
        <p:xfrm>
          <a:off x="236538" y="1782763"/>
          <a:ext cx="8909050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图片" r:id="rId4" imgW="4972680" imgH="877680" progId="Word.Picture.8">
                  <p:embed/>
                </p:oleObj>
              </mc:Choice>
              <mc:Fallback>
                <p:oleObj name="图片" r:id="rId4" imgW="4972680" imgH="877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1782763"/>
                        <a:ext cx="8909050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53"/>
          <p:cNvSpPr>
            <a:spLocks noChangeArrowheads="1"/>
          </p:cNvSpPr>
          <p:nvPr/>
        </p:nvSpPr>
        <p:spPr bwMode="auto">
          <a:xfrm>
            <a:off x="6632575" y="1611313"/>
            <a:ext cx="2098675" cy="17287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AutoShape 8"/>
          <p:cNvSpPr>
            <a:spLocks noChangeArrowheads="1"/>
          </p:cNvSpPr>
          <p:nvPr/>
        </p:nvSpPr>
        <p:spPr bwMode="auto">
          <a:xfrm>
            <a:off x="2168525" y="2338388"/>
            <a:ext cx="387350" cy="200025"/>
          </a:xfrm>
          <a:prstGeom prst="rightArrow">
            <a:avLst>
              <a:gd name="adj1" fmla="val 50000"/>
              <a:gd name="adj2" fmla="val 484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08062" y="332656"/>
            <a:ext cx="77930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 b="1" dirty="0">
                <a:solidFill>
                  <a:srgbClr val="002060"/>
                </a:solidFill>
                <a:latin typeface="Times New Roman" pitchFamily="18" charset="0"/>
              </a:rPr>
              <a:t>x</a:t>
            </a:r>
            <a:r>
              <a:rPr lang="zh-CN" altLang="en-US" sz="3200" b="1" dirty="0">
                <a:solidFill>
                  <a:srgbClr val="002060"/>
                </a:solidFill>
                <a:latin typeface="Times New Roman" pitchFamily="18" charset="0"/>
              </a:rPr>
              <a:t>是叶，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itchFamily="18" charset="0"/>
              </a:rPr>
              <a:t>或</a:t>
            </a:r>
            <a:r>
              <a:rPr lang="zh-CN" altLang="en-US" sz="3200" b="1" dirty="0">
                <a:solidFill>
                  <a:srgbClr val="002060"/>
                </a:solidFill>
              </a:rPr>
              <a:t>只有一个子树</a:t>
            </a:r>
            <a:endParaRPr lang="en-US" altLang="zh-C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2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4" name="Object 51"/>
          <p:cNvGraphicFramePr>
            <a:graphicFrameLocks noChangeAspect="1"/>
          </p:cNvGraphicFramePr>
          <p:nvPr/>
        </p:nvGraphicFramePr>
        <p:xfrm>
          <a:off x="236538" y="1782763"/>
          <a:ext cx="8909050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图片" r:id="rId4" imgW="4972680" imgH="877680" progId="Word.Picture.8">
                  <p:embed/>
                </p:oleObj>
              </mc:Choice>
              <mc:Fallback>
                <p:oleObj name="图片" r:id="rId4" imgW="4972680" imgH="877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1782763"/>
                        <a:ext cx="8909050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53"/>
          <p:cNvSpPr>
            <a:spLocks noChangeArrowheads="1"/>
          </p:cNvSpPr>
          <p:nvPr/>
        </p:nvSpPr>
        <p:spPr bwMode="auto">
          <a:xfrm>
            <a:off x="4941888" y="4035425"/>
            <a:ext cx="2098675" cy="1728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AutoShape 8"/>
          <p:cNvSpPr>
            <a:spLocks noChangeArrowheads="1"/>
          </p:cNvSpPr>
          <p:nvPr/>
        </p:nvSpPr>
        <p:spPr bwMode="auto">
          <a:xfrm>
            <a:off x="2168525" y="2338388"/>
            <a:ext cx="387350" cy="200025"/>
          </a:xfrm>
          <a:prstGeom prst="rightArrow">
            <a:avLst>
              <a:gd name="adj1" fmla="val 50000"/>
              <a:gd name="adj2" fmla="val 484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AutoShape 9"/>
          <p:cNvSpPr>
            <a:spLocks noChangeArrowheads="1"/>
          </p:cNvSpPr>
          <p:nvPr/>
        </p:nvSpPr>
        <p:spPr bwMode="auto">
          <a:xfrm>
            <a:off x="6843713" y="2290763"/>
            <a:ext cx="387350" cy="200025"/>
          </a:xfrm>
          <a:prstGeom prst="rightArrow">
            <a:avLst>
              <a:gd name="adj1" fmla="val 50000"/>
              <a:gd name="adj2" fmla="val 484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08062" y="332656"/>
            <a:ext cx="77930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 b="1" dirty="0">
                <a:solidFill>
                  <a:srgbClr val="002060"/>
                </a:solidFill>
                <a:latin typeface="Times New Roman" pitchFamily="18" charset="0"/>
              </a:rPr>
              <a:t>x</a:t>
            </a:r>
            <a:r>
              <a:rPr lang="zh-CN" altLang="en-US" sz="3200" b="1" dirty="0">
                <a:solidFill>
                  <a:srgbClr val="002060"/>
                </a:solidFill>
                <a:latin typeface="Times New Roman" pitchFamily="18" charset="0"/>
              </a:rPr>
              <a:t>是叶，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itchFamily="18" charset="0"/>
              </a:rPr>
              <a:t>或</a:t>
            </a:r>
            <a:r>
              <a:rPr lang="zh-CN" altLang="en-US" sz="3200" b="1" dirty="0">
                <a:solidFill>
                  <a:srgbClr val="002060"/>
                </a:solidFill>
              </a:rPr>
              <a:t>只有一个子树</a:t>
            </a:r>
            <a:endParaRPr lang="en-US" altLang="zh-C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764704"/>
            <a:ext cx="84249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(3</a:t>
            </a:r>
            <a:r>
              <a:rPr kumimoji="0" lang="en-US" altLang="zh-CN" sz="3200" b="1" kern="0" dirty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kumimoji="0" lang="en-US" altLang="zh-CN" sz="3200" b="1" kern="0" dirty="0" smtClean="0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kumimoji="0" lang="zh-CN" altLang="en-US" sz="3200" b="1" kern="0" dirty="0" smtClean="0">
                <a:solidFill>
                  <a:srgbClr val="000000"/>
                </a:solidFill>
                <a:latin typeface="+mn-ea"/>
                <a:ea typeface="+mn-ea"/>
              </a:rPr>
              <a:t>结点是</a:t>
            </a:r>
            <a:r>
              <a:rPr kumimoji="0" lang="zh-CN" altLang="en-US" sz="3200" b="1" kern="0" dirty="0">
                <a:solidFill>
                  <a:srgbClr val="000000"/>
                </a:solidFill>
                <a:latin typeface="+mn-ea"/>
                <a:ea typeface="+mn-ea"/>
              </a:rPr>
              <a:t>分支</a:t>
            </a:r>
            <a:r>
              <a:rPr kumimoji="0" lang="zh-CN" altLang="en-US" sz="3200" b="1" kern="0" dirty="0" smtClean="0">
                <a:solidFill>
                  <a:srgbClr val="000000"/>
                </a:solidFill>
                <a:latin typeface="+mn-ea"/>
                <a:ea typeface="+mn-ea"/>
              </a:rPr>
              <a:t>结点</a:t>
            </a:r>
            <a:r>
              <a:rPr kumimoji="0" lang="zh-CN" altLang="en-US" sz="3200" b="1" kern="0" dirty="0">
                <a:solidFill>
                  <a:srgbClr val="000000"/>
                </a:solidFill>
                <a:latin typeface="+mn-ea"/>
                <a:ea typeface="+mn-ea"/>
              </a:rPr>
              <a:t>，且既有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左子树， 又有右子</a:t>
            </a:r>
            <a:r>
              <a:rPr kumimoji="0" lang="zh-CN" altLang="en-US" sz="3200" b="1" kern="0" dirty="0">
                <a:solidFill>
                  <a:srgbClr val="000000"/>
                </a:solidFill>
                <a:latin typeface="+mn-ea"/>
                <a:ea typeface="+mn-ea"/>
              </a:rPr>
              <a:t>树，则以其左子树中的最大值</a:t>
            </a:r>
            <a:r>
              <a:rPr kumimoji="0" lang="zh-CN" altLang="en-US" sz="3200" b="1" kern="0" dirty="0" smtClean="0">
                <a:solidFill>
                  <a:srgbClr val="000000"/>
                </a:solidFill>
                <a:latin typeface="+mn-ea"/>
                <a:ea typeface="+mn-ea"/>
              </a:rPr>
              <a:t>结点</a:t>
            </a:r>
            <a:r>
              <a:rPr kumimoji="0" lang="en-US" altLang="zh-CN" sz="3200" b="1" kern="0" dirty="0" smtClean="0">
                <a:solidFill>
                  <a:srgbClr val="000000"/>
                </a:solidFill>
                <a:latin typeface="+mn-ea"/>
                <a:ea typeface="+mn-ea"/>
              </a:rPr>
              <a:t>m</a:t>
            </a:r>
            <a:r>
              <a:rPr kumimoji="0" lang="zh-CN" altLang="en-US" sz="3200" b="1" kern="0" dirty="0" smtClean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kumimoji="0" lang="zh-CN" altLang="en-US" sz="3200" b="1" kern="0" dirty="0">
                <a:solidFill>
                  <a:srgbClr val="000000"/>
                </a:solidFill>
                <a:latin typeface="+mn-ea"/>
                <a:ea typeface="+mn-ea"/>
              </a:rPr>
              <a:t>或右子树中的最小值</a:t>
            </a:r>
            <a:r>
              <a:rPr kumimoji="0" lang="zh-CN" altLang="en-US" sz="3200" b="1" kern="0" dirty="0" smtClean="0">
                <a:solidFill>
                  <a:srgbClr val="000000"/>
                </a:solidFill>
                <a:latin typeface="+mn-ea"/>
                <a:ea typeface="+mn-ea"/>
              </a:rPr>
              <a:t>结点</a:t>
            </a:r>
            <a:r>
              <a:rPr kumimoji="0" lang="en-US" altLang="zh-CN" sz="3200" b="1" kern="0" dirty="0" smtClean="0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kumimoji="0" lang="zh-CN" altLang="en-US" sz="3200" b="1" kern="0" dirty="0" smtClean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r>
              <a:rPr kumimoji="0" lang="zh-CN" altLang="en-US" sz="3200" b="1" kern="0" dirty="0">
                <a:solidFill>
                  <a:srgbClr val="000000"/>
                </a:solidFill>
                <a:latin typeface="+mn-ea"/>
                <a:ea typeface="+mn-ea"/>
              </a:rPr>
              <a:t>替代之，然后再删除该结点</a:t>
            </a:r>
            <a:r>
              <a:rPr kumimoji="0" lang="zh-CN" altLang="en-US" sz="3200" b="1" kern="0" dirty="0" smtClean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kumimoji="0" lang="en-US" altLang="zh-CN" sz="32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kern="0" dirty="0" smtClean="0">
                <a:solidFill>
                  <a:srgbClr val="000000"/>
                </a:solidFill>
                <a:latin typeface="+mn-ea"/>
                <a:ea typeface="+mn-ea"/>
              </a:rPr>
              <a:t>这里“代替”指的是将结点</a:t>
            </a:r>
            <a:r>
              <a:rPr kumimoji="0" lang="en-US" altLang="zh-CN" sz="3200" b="1" kern="0" dirty="0" smtClean="0">
                <a:solidFill>
                  <a:srgbClr val="000000"/>
                </a:solidFill>
                <a:latin typeface="+mn-ea"/>
                <a:ea typeface="+mn-ea"/>
              </a:rPr>
              <a:t>m</a:t>
            </a:r>
            <a:r>
              <a:rPr kumimoji="0" lang="zh-CN" altLang="en-US" sz="3200" b="1" kern="0" dirty="0" smtClean="0">
                <a:solidFill>
                  <a:srgbClr val="000000"/>
                </a:solidFill>
                <a:latin typeface="+mn-ea"/>
                <a:ea typeface="+mn-ea"/>
              </a:rPr>
              <a:t>或结点</a:t>
            </a:r>
            <a:r>
              <a:rPr kumimoji="0" lang="en-US" altLang="zh-CN" sz="3200" b="1" kern="0" dirty="0" smtClean="0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kumimoji="0" lang="zh-CN" altLang="en-US" sz="3200" b="1" kern="0" dirty="0" smtClean="0">
                <a:solidFill>
                  <a:srgbClr val="000000"/>
                </a:solidFill>
                <a:latin typeface="+mn-ea"/>
                <a:ea typeface="+mn-ea"/>
              </a:rPr>
              <a:t>的值复制到结点</a:t>
            </a:r>
            <a:r>
              <a:rPr kumimoji="0" lang="en-US" altLang="zh-CN" sz="3200" b="1" kern="0" dirty="0" smtClean="0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kumimoji="0" lang="zh-CN" altLang="en-US" sz="3200" b="1" kern="0" dirty="0" smtClean="0">
                <a:solidFill>
                  <a:srgbClr val="000000"/>
                </a:solidFill>
                <a:latin typeface="+mn-ea"/>
                <a:ea typeface="+mn-ea"/>
              </a:rPr>
              <a:t>中。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50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908720"/>
            <a:ext cx="7772400" cy="782960"/>
          </a:xfrm>
        </p:spPr>
        <p:txBody>
          <a:bodyPr/>
          <a:lstStyle/>
          <a:p>
            <a:r>
              <a:rPr lang="zh-CN" altLang="en-US" sz="3600" b="1" dirty="0" smtClean="0">
                <a:latin typeface="+mn-ea"/>
                <a:ea typeface="+mn-ea"/>
              </a:rPr>
              <a:t>复制删除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2560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假设要</a:t>
            </a:r>
            <a:r>
              <a:rPr lang="zh-CN" altLang="en-US" dirty="0" smtClean="0"/>
              <a:t>删除</a:t>
            </a:r>
            <a:r>
              <a:rPr lang="zh-CN" altLang="en-US" dirty="0" smtClean="0"/>
              <a:t>的结点有</a:t>
            </a:r>
            <a:r>
              <a:rPr lang="zh-CN" altLang="en-US" dirty="0" smtClean="0"/>
              <a:t>两</a:t>
            </a:r>
            <a:r>
              <a:rPr lang="zh-CN" altLang="en-US" dirty="0" smtClean="0"/>
              <a:t>个孩子结点：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先复制再进行删除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复制：选取</a:t>
            </a:r>
            <a:r>
              <a:rPr lang="zh-CN" altLang="en-US" dirty="0" smtClean="0"/>
              <a:t>“替身”取代被删结点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如何</a:t>
            </a:r>
            <a:r>
              <a:rPr lang="zh-CN" altLang="en-US" dirty="0" smtClean="0"/>
              <a:t>选择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左子树</a:t>
            </a:r>
            <a:r>
              <a:rPr lang="zh-CN" altLang="en-US" dirty="0" smtClean="0"/>
              <a:t>中最大的结点</a:t>
            </a:r>
            <a:r>
              <a:rPr lang="zh-CN" altLang="en-US" dirty="0" smtClean="0"/>
              <a:t>或右</a:t>
            </a:r>
            <a:r>
              <a:rPr lang="zh-CN" altLang="en-US" dirty="0" smtClean="0"/>
              <a:t>子树中最小的结点。</a:t>
            </a:r>
          </a:p>
          <a:p>
            <a:pPr lvl="1"/>
            <a:endParaRPr lang="zh-CN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230462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Line 2"/>
          <p:cNvSpPr>
            <a:spLocks noChangeShapeType="1"/>
          </p:cNvSpPr>
          <p:nvPr/>
        </p:nvSpPr>
        <p:spPr bwMode="auto">
          <a:xfrm>
            <a:off x="3333750" y="5399088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title"/>
          </p:nvPr>
        </p:nvSpPr>
        <p:spPr>
          <a:xfrm>
            <a:off x="696763" y="620688"/>
            <a:ext cx="4588026" cy="576064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zh-CN" altLang="en-US" sz="3600" dirty="0" smtClean="0"/>
              <a:t>复制删除</a:t>
            </a:r>
          </a:p>
        </p:txBody>
      </p:sp>
      <p:sp>
        <p:nvSpPr>
          <p:cNvPr id="235524" name="Line 4"/>
          <p:cNvSpPr>
            <a:spLocks noChangeShapeType="1"/>
          </p:cNvSpPr>
          <p:nvPr/>
        </p:nvSpPr>
        <p:spPr bwMode="auto">
          <a:xfrm>
            <a:off x="2952750" y="4713288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25" name="Line 5"/>
          <p:cNvSpPr>
            <a:spLocks noChangeShapeType="1"/>
          </p:cNvSpPr>
          <p:nvPr/>
        </p:nvSpPr>
        <p:spPr bwMode="auto">
          <a:xfrm>
            <a:off x="3714750" y="3951288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26" name="Oval 6"/>
          <p:cNvSpPr>
            <a:spLocks noChangeArrowheads="1"/>
          </p:cNvSpPr>
          <p:nvPr/>
        </p:nvSpPr>
        <p:spPr bwMode="auto">
          <a:xfrm>
            <a:off x="1885950" y="372268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122</a:t>
            </a:r>
            <a:endParaRPr kumimoji="1" lang="en-US" altLang="zh-CN" sz="2000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27" name="Oval 7"/>
          <p:cNvSpPr>
            <a:spLocks noChangeArrowheads="1"/>
          </p:cNvSpPr>
          <p:nvPr/>
        </p:nvSpPr>
        <p:spPr bwMode="auto">
          <a:xfrm>
            <a:off x="2647950" y="440848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250</a:t>
            </a:r>
            <a:endParaRPr kumimoji="1" lang="en-US" altLang="zh-CN" sz="2000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28" name="Oval 8"/>
          <p:cNvSpPr>
            <a:spLocks noChangeArrowheads="1"/>
          </p:cNvSpPr>
          <p:nvPr/>
        </p:nvSpPr>
        <p:spPr bwMode="auto">
          <a:xfrm>
            <a:off x="3028950" y="509428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300</a:t>
            </a:r>
            <a:endParaRPr kumimoji="1" lang="en-US" altLang="zh-CN" sz="2000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29" name="Oval 9"/>
          <p:cNvSpPr>
            <a:spLocks noChangeArrowheads="1"/>
          </p:cNvSpPr>
          <p:nvPr/>
        </p:nvSpPr>
        <p:spPr bwMode="auto">
          <a:xfrm>
            <a:off x="1428750" y="517048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110</a:t>
            </a:r>
            <a:endParaRPr kumimoji="1" lang="en-US" altLang="zh-CN" sz="2000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30" name="Oval 10"/>
          <p:cNvSpPr>
            <a:spLocks noChangeArrowheads="1"/>
          </p:cNvSpPr>
          <p:nvPr/>
        </p:nvSpPr>
        <p:spPr bwMode="auto">
          <a:xfrm>
            <a:off x="2266950" y="509428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200</a:t>
            </a:r>
            <a:endParaRPr kumimoji="1" lang="en-US" altLang="zh-CN" sz="2000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31" name="Oval 11"/>
          <p:cNvSpPr>
            <a:spLocks noChangeArrowheads="1"/>
          </p:cNvSpPr>
          <p:nvPr/>
        </p:nvSpPr>
        <p:spPr bwMode="auto">
          <a:xfrm>
            <a:off x="1047750" y="448468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99</a:t>
            </a:r>
            <a:endParaRPr kumimoji="1" lang="en-US" altLang="zh-CN" sz="2000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32" name="Line 12"/>
          <p:cNvSpPr>
            <a:spLocks noChangeShapeType="1"/>
          </p:cNvSpPr>
          <p:nvPr/>
        </p:nvSpPr>
        <p:spPr bwMode="auto">
          <a:xfrm flipH="1">
            <a:off x="1428750" y="4027488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33" name="Line 13"/>
          <p:cNvSpPr>
            <a:spLocks noChangeShapeType="1"/>
          </p:cNvSpPr>
          <p:nvPr/>
        </p:nvSpPr>
        <p:spPr bwMode="auto">
          <a:xfrm>
            <a:off x="2266950" y="4027488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 flipH="1">
            <a:off x="2571750" y="47894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1352550" y="48656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36" name="Oval 16"/>
          <p:cNvSpPr>
            <a:spLocks noChangeArrowheads="1"/>
          </p:cNvSpPr>
          <p:nvPr/>
        </p:nvSpPr>
        <p:spPr bwMode="auto">
          <a:xfrm>
            <a:off x="1047750" y="585628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105</a:t>
            </a:r>
            <a:endParaRPr kumimoji="1" lang="en-US" altLang="zh-CN" sz="2000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37" name="Line 17"/>
          <p:cNvSpPr>
            <a:spLocks noChangeShapeType="1"/>
          </p:cNvSpPr>
          <p:nvPr/>
        </p:nvSpPr>
        <p:spPr bwMode="auto">
          <a:xfrm flipH="1">
            <a:off x="1352550" y="55514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38" name="Oval 18"/>
          <p:cNvSpPr>
            <a:spLocks noChangeArrowheads="1"/>
          </p:cNvSpPr>
          <p:nvPr/>
        </p:nvSpPr>
        <p:spPr bwMode="auto">
          <a:xfrm>
            <a:off x="3486150" y="578008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330</a:t>
            </a:r>
            <a:endParaRPr kumimoji="1" lang="en-US" altLang="zh-CN" sz="2000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39" name="Line 19"/>
          <p:cNvSpPr>
            <a:spLocks noChangeShapeType="1"/>
          </p:cNvSpPr>
          <p:nvPr/>
        </p:nvSpPr>
        <p:spPr bwMode="auto">
          <a:xfrm flipH="1">
            <a:off x="2266950" y="3265488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40" name="Oval 20"/>
          <p:cNvSpPr>
            <a:spLocks noChangeArrowheads="1"/>
          </p:cNvSpPr>
          <p:nvPr/>
        </p:nvSpPr>
        <p:spPr bwMode="auto">
          <a:xfrm>
            <a:off x="2647950" y="296068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400</a:t>
            </a:r>
            <a:endParaRPr kumimoji="1" lang="en-US" altLang="zh-CN" sz="2000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41" name="Oval 21"/>
          <p:cNvSpPr>
            <a:spLocks noChangeArrowheads="1"/>
          </p:cNvSpPr>
          <p:nvPr/>
        </p:nvSpPr>
        <p:spPr bwMode="auto">
          <a:xfrm>
            <a:off x="3409950" y="364648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450</a:t>
            </a:r>
            <a:endParaRPr kumimoji="1" lang="en-US" altLang="zh-CN" sz="2000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42" name="Oval 22"/>
          <p:cNvSpPr>
            <a:spLocks noChangeArrowheads="1"/>
          </p:cNvSpPr>
          <p:nvPr/>
        </p:nvSpPr>
        <p:spPr bwMode="auto">
          <a:xfrm>
            <a:off x="3790950" y="433228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2000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500</a:t>
            </a:r>
            <a:endParaRPr kumimoji="1" lang="en-US" altLang="zh-CN" sz="2000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43" name="Line 23"/>
          <p:cNvSpPr>
            <a:spLocks noChangeShapeType="1"/>
          </p:cNvSpPr>
          <p:nvPr/>
        </p:nvSpPr>
        <p:spPr bwMode="auto">
          <a:xfrm>
            <a:off x="3028950" y="3265488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5544" name="Group 24"/>
          <p:cNvGrpSpPr>
            <a:grpSpLocks/>
          </p:cNvGrpSpPr>
          <p:nvPr/>
        </p:nvGrpSpPr>
        <p:grpSpPr bwMode="auto">
          <a:xfrm>
            <a:off x="611188" y="2884488"/>
            <a:ext cx="1868487" cy="1431925"/>
            <a:chOff x="385" y="1953"/>
            <a:chExt cx="1177" cy="902"/>
          </a:xfrm>
        </p:grpSpPr>
        <p:sp>
          <p:nvSpPr>
            <p:cNvPr id="235545" name="Freeform 25"/>
            <p:cNvSpPr>
              <a:spLocks/>
            </p:cNvSpPr>
            <p:nvPr/>
          </p:nvSpPr>
          <p:spPr bwMode="auto">
            <a:xfrm>
              <a:off x="1088" y="2381"/>
              <a:ext cx="474" cy="474"/>
            </a:xfrm>
            <a:custGeom>
              <a:avLst/>
              <a:gdLst>
                <a:gd name="T0" fmla="*/ 65 w 474"/>
                <a:gd name="T1" fmla="*/ 385 h 474"/>
                <a:gd name="T2" fmla="*/ 50 w 474"/>
                <a:gd name="T3" fmla="*/ 363 h 474"/>
                <a:gd name="T4" fmla="*/ 36 w 474"/>
                <a:gd name="T5" fmla="*/ 320 h 474"/>
                <a:gd name="T6" fmla="*/ 0 w 474"/>
                <a:gd name="T7" fmla="*/ 254 h 474"/>
                <a:gd name="T8" fmla="*/ 7 w 474"/>
                <a:gd name="T9" fmla="*/ 87 h 474"/>
                <a:gd name="T10" fmla="*/ 65 w 474"/>
                <a:gd name="T11" fmla="*/ 43 h 474"/>
                <a:gd name="T12" fmla="*/ 232 w 474"/>
                <a:gd name="T13" fmla="*/ 36 h 474"/>
                <a:gd name="T14" fmla="*/ 276 w 474"/>
                <a:gd name="T15" fmla="*/ 22 h 474"/>
                <a:gd name="T16" fmla="*/ 319 w 474"/>
                <a:gd name="T17" fmla="*/ 7 h 474"/>
                <a:gd name="T18" fmla="*/ 443 w 474"/>
                <a:gd name="T19" fmla="*/ 58 h 474"/>
                <a:gd name="T20" fmla="*/ 465 w 474"/>
                <a:gd name="T21" fmla="*/ 145 h 474"/>
                <a:gd name="T22" fmla="*/ 450 w 474"/>
                <a:gd name="T23" fmla="*/ 276 h 474"/>
                <a:gd name="T24" fmla="*/ 385 w 474"/>
                <a:gd name="T25" fmla="*/ 327 h 474"/>
                <a:gd name="T26" fmla="*/ 356 w 474"/>
                <a:gd name="T27" fmla="*/ 422 h 474"/>
                <a:gd name="T28" fmla="*/ 290 w 474"/>
                <a:gd name="T29" fmla="*/ 473 h 474"/>
                <a:gd name="T30" fmla="*/ 145 w 474"/>
                <a:gd name="T31" fmla="*/ 465 h 474"/>
                <a:gd name="T32" fmla="*/ 130 w 474"/>
                <a:gd name="T33" fmla="*/ 443 h 474"/>
                <a:gd name="T34" fmla="*/ 65 w 474"/>
                <a:gd name="T35" fmla="*/ 385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4" h="474">
                  <a:moveTo>
                    <a:pt x="65" y="385"/>
                  </a:moveTo>
                  <a:cubicBezTo>
                    <a:pt x="60" y="378"/>
                    <a:pt x="54" y="371"/>
                    <a:pt x="50" y="363"/>
                  </a:cubicBezTo>
                  <a:cubicBezTo>
                    <a:pt x="44" y="349"/>
                    <a:pt x="44" y="333"/>
                    <a:pt x="36" y="320"/>
                  </a:cubicBezTo>
                  <a:cubicBezTo>
                    <a:pt x="3" y="270"/>
                    <a:pt x="12" y="293"/>
                    <a:pt x="0" y="254"/>
                  </a:cubicBezTo>
                  <a:cubicBezTo>
                    <a:pt x="2" y="198"/>
                    <a:pt x="1" y="142"/>
                    <a:pt x="7" y="87"/>
                  </a:cubicBezTo>
                  <a:cubicBezTo>
                    <a:pt x="9" y="65"/>
                    <a:pt x="46" y="45"/>
                    <a:pt x="65" y="43"/>
                  </a:cubicBezTo>
                  <a:cubicBezTo>
                    <a:pt x="121" y="39"/>
                    <a:pt x="176" y="38"/>
                    <a:pt x="232" y="36"/>
                  </a:cubicBezTo>
                  <a:cubicBezTo>
                    <a:pt x="247" y="31"/>
                    <a:pt x="261" y="27"/>
                    <a:pt x="276" y="22"/>
                  </a:cubicBezTo>
                  <a:cubicBezTo>
                    <a:pt x="290" y="17"/>
                    <a:pt x="319" y="7"/>
                    <a:pt x="319" y="7"/>
                  </a:cubicBezTo>
                  <a:cubicBezTo>
                    <a:pt x="454" y="17"/>
                    <a:pt x="385" y="0"/>
                    <a:pt x="443" y="58"/>
                  </a:cubicBezTo>
                  <a:cubicBezTo>
                    <a:pt x="452" y="87"/>
                    <a:pt x="456" y="116"/>
                    <a:pt x="465" y="145"/>
                  </a:cubicBezTo>
                  <a:cubicBezTo>
                    <a:pt x="462" y="189"/>
                    <a:pt x="474" y="239"/>
                    <a:pt x="450" y="276"/>
                  </a:cubicBezTo>
                  <a:cubicBezTo>
                    <a:pt x="435" y="299"/>
                    <a:pt x="385" y="327"/>
                    <a:pt x="385" y="327"/>
                  </a:cubicBezTo>
                  <a:cubicBezTo>
                    <a:pt x="365" y="357"/>
                    <a:pt x="375" y="394"/>
                    <a:pt x="356" y="422"/>
                  </a:cubicBezTo>
                  <a:cubicBezTo>
                    <a:pt x="349" y="432"/>
                    <a:pt x="302" y="464"/>
                    <a:pt x="290" y="473"/>
                  </a:cubicBezTo>
                  <a:cubicBezTo>
                    <a:pt x="242" y="470"/>
                    <a:pt x="193" y="474"/>
                    <a:pt x="145" y="465"/>
                  </a:cubicBezTo>
                  <a:cubicBezTo>
                    <a:pt x="136" y="463"/>
                    <a:pt x="134" y="451"/>
                    <a:pt x="130" y="443"/>
                  </a:cubicBezTo>
                  <a:cubicBezTo>
                    <a:pt x="124" y="430"/>
                    <a:pt x="92" y="331"/>
                    <a:pt x="65" y="38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46" name="AutoShape 26"/>
            <p:cNvSpPr>
              <a:spLocks noChangeArrowheads="1"/>
            </p:cNvSpPr>
            <p:nvPr/>
          </p:nvSpPr>
          <p:spPr bwMode="auto">
            <a:xfrm rot="3104375">
              <a:off x="804" y="2289"/>
              <a:ext cx="480" cy="96"/>
            </a:xfrm>
            <a:prstGeom prst="rightArrow">
              <a:avLst>
                <a:gd name="adj1" fmla="val 50000"/>
                <a:gd name="adj2" fmla="val 1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47" name="Text Box 27"/>
            <p:cNvSpPr txBox="1">
              <a:spLocks noChangeArrowheads="1"/>
            </p:cNvSpPr>
            <p:nvPr/>
          </p:nvSpPr>
          <p:spPr bwMode="auto">
            <a:xfrm>
              <a:off x="385" y="1953"/>
              <a:ext cx="9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被删结点</a:t>
              </a:r>
            </a:p>
          </p:txBody>
        </p:sp>
      </p:grpSp>
      <p:grpSp>
        <p:nvGrpSpPr>
          <p:cNvPr id="235548" name="Group 28"/>
          <p:cNvGrpSpPr>
            <a:grpSpLocks/>
          </p:cNvGrpSpPr>
          <p:nvPr/>
        </p:nvGrpSpPr>
        <p:grpSpPr bwMode="auto">
          <a:xfrm>
            <a:off x="250825" y="4652963"/>
            <a:ext cx="1778000" cy="1117600"/>
            <a:chOff x="158" y="3067"/>
            <a:chExt cx="1120" cy="704"/>
          </a:xfrm>
        </p:grpSpPr>
        <p:sp>
          <p:nvSpPr>
            <p:cNvPr id="235549" name="Freeform 29"/>
            <p:cNvSpPr>
              <a:spLocks/>
            </p:cNvSpPr>
            <p:nvPr/>
          </p:nvSpPr>
          <p:spPr bwMode="auto">
            <a:xfrm>
              <a:off x="804" y="3297"/>
              <a:ext cx="474" cy="474"/>
            </a:xfrm>
            <a:custGeom>
              <a:avLst/>
              <a:gdLst>
                <a:gd name="T0" fmla="*/ 65 w 474"/>
                <a:gd name="T1" fmla="*/ 385 h 474"/>
                <a:gd name="T2" fmla="*/ 50 w 474"/>
                <a:gd name="T3" fmla="*/ 363 h 474"/>
                <a:gd name="T4" fmla="*/ 36 w 474"/>
                <a:gd name="T5" fmla="*/ 320 h 474"/>
                <a:gd name="T6" fmla="*/ 0 w 474"/>
                <a:gd name="T7" fmla="*/ 254 h 474"/>
                <a:gd name="T8" fmla="*/ 7 w 474"/>
                <a:gd name="T9" fmla="*/ 87 h 474"/>
                <a:gd name="T10" fmla="*/ 65 w 474"/>
                <a:gd name="T11" fmla="*/ 43 h 474"/>
                <a:gd name="T12" fmla="*/ 232 w 474"/>
                <a:gd name="T13" fmla="*/ 36 h 474"/>
                <a:gd name="T14" fmla="*/ 276 w 474"/>
                <a:gd name="T15" fmla="*/ 22 h 474"/>
                <a:gd name="T16" fmla="*/ 319 w 474"/>
                <a:gd name="T17" fmla="*/ 7 h 474"/>
                <a:gd name="T18" fmla="*/ 443 w 474"/>
                <a:gd name="T19" fmla="*/ 58 h 474"/>
                <a:gd name="T20" fmla="*/ 465 w 474"/>
                <a:gd name="T21" fmla="*/ 145 h 474"/>
                <a:gd name="T22" fmla="*/ 450 w 474"/>
                <a:gd name="T23" fmla="*/ 276 h 474"/>
                <a:gd name="T24" fmla="*/ 385 w 474"/>
                <a:gd name="T25" fmla="*/ 327 h 474"/>
                <a:gd name="T26" fmla="*/ 356 w 474"/>
                <a:gd name="T27" fmla="*/ 422 h 474"/>
                <a:gd name="T28" fmla="*/ 290 w 474"/>
                <a:gd name="T29" fmla="*/ 473 h 474"/>
                <a:gd name="T30" fmla="*/ 145 w 474"/>
                <a:gd name="T31" fmla="*/ 465 h 474"/>
                <a:gd name="T32" fmla="*/ 130 w 474"/>
                <a:gd name="T33" fmla="*/ 443 h 474"/>
                <a:gd name="T34" fmla="*/ 65 w 474"/>
                <a:gd name="T35" fmla="*/ 385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4" h="474">
                  <a:moveTo>
                    <a:pt x="65" y="385"/>
                  </a:moveTo>
                  <a:cubicBezTo>
                    <a:pt x="60" y="378"/>
                    <a:pt x="54" y="371"/>
                    <a:pt x="50" y="363"/>
                  </a:cubicBezTo>
                  <a:cubicBezTo>
                    <a:pt x="44" y="349"/>
                    <a:pt x="44" y="333"/>
                    <a:pt x="36" y="320"/>
                  </a:cubicBezTo>
                  <a:cubicBezTo>
                    <a:pt x="3" y="270"/>
                    <a:pt x="12" y="293"/>
                    <a:pt x="0" y="254"/>
                  </a:cubicBezTo>
                  <a:cubicBezTo>
                    <a:pt x="2" y="198"/>
                    <a:pt x="1" y="142"/>
                    <a:pt x="7" y="87"/>
                  </a:cubicBezTo>
                  <a:cubicBezTo>
                    <a:pt x="9" y="65"/>
                    <a:pt x="46" y="45"/>
                    <a:pt x="65" y="43"/>
                  </a:cubicBezTo>
                  <a:cubicBezTo>
                    <a:pt x="121" y="39"/>
                    <a:pt x="176" y="38"/>
                    <a:pt x="232" y="36"/>
                  </a:cubicBezTo>
                  <a:cubicBezTo>
                    <a:pt x="247" y="31"/>
                    <a:pt x="261" y="27"/>
                    <a:pt x="276" y="22"/>
                  </a:cubicBezTo>
                  <a:cubicBezTo>
                    <a:pt x="290" y="17"/>
                    <a:pt x="319" y="7"/>
                    <a:pt x="319" y="7"/>
                  </a:cubicBezTo>
                  <a:cubicBezTo>
                    <a:pt x="454" y="17"/>
                    <a:pt x="385" y="0"/>
                    <a:pt x="443" y="58"/>
                  </a:cubicBezTo>
                  <a:cubicBezTo>
                    <a:pt x="452" y="87"/>
                    <a:pt x="456" y="116"/>
                    <a:pt x="465" y="145"/>
                  </a:cubicBezTo>
                  <a:cubicBezTo>
                    <a:pt x="462" y="189"/>
                    <a:pt x="474" y="239"/>
                    <a:pt x="450" y="276"/>
                  </a:cubicBezTo>
                  <a:cubicBezTo>
                    <a:pt x="435" y="299"/>
                    <a:pt x="385" y="327"/>
                    <a:pt x="385" y="327"/>
                  </a:cubicBezTo>
                  <a:cubicBezTo>
                    <a:pt x="365" y="357"/>
                    <a:pt x="375" y="394"/>
                    <a:pt x="356" y="422"/>
                  </a:cubicBezTo>
                  <a:cubicBezTo>
                    <a:pt x="349" y="432"/>
                    <a:pt x="302" y="464"/>
                    <a:pt x="290" y="473"/>
                  </a:cubicBezTo>
                  <a:cubicBezTo>
                    <a:pt x="242" y="470"/>
                    <a:pt x="193" y="474"/>
                    <a:pt x="145" y="465"/>
                  </a:cubicBezTo>
                  <a:cubicBezTo>
                    <a:pt x="136" y="463"/>
                    <a:pt x="134" y="451"/>
                    <a:pt x="130" y="443"/>
                  </a:cubicBezTo>
                  <a:cubicBezTo>
                    <a:pt x="124" y="430"/>
                    <a:pt x="92" y="331"/>
                    <a:pt x="65" y="38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50" name="AutoShape 30"/>
            <p:cNvSpPr>
              <a:spLocks noChangeArrowheads="1"/>
            </p:cNvSpPr>
            <p:nvPr/>
          </p:nvSpPr>
          <p:spPr bwMode="auto">
            <a:xfrm rot="1261653">
              <a:off x="420" y="3345"/>
              <a:ext cx="480" cy="96"/>
            </a:xfrm>
            <a:prstGeom prst="rightArrow">
              <a:avLst>
                <a:gd name="adj1" fmla="val 50000"/>
                <a:gd name="adj2" fmla="val 1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51" name="Text Box 31"/>
            <p:cNvSpPr txBox="1">
              <a:spLocks noChangeArrowheads="1"/>
            </p:cNvSpPr>
            <p:nvPr/>
          </p:nvSpPr>
          <p:spPr bwMode="auto">
            <a:xfrm>
              <a:off x="158" y="3067"/>
              <a:ext cx="43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替身</a:t>
              </a:r>
            </a:p>
          </p:txBody>
        </p:sp>
      </p:grpSp>
      <p:grpSp>
        <p:nvGrpSpPr>
          <p:cNvPr id="235552" name="Group 32"/>
          <p:cNvGrpSpPr>
            <a:grpSpLocks/>
          </p:cNvGrpSpPr>
          <p:nvPr/>
        </p:nvGrpSpPr>
        <p:grpSpPr bwMode="auto">
          <a:xfrm>
            <a:off x="4827588" y="2808288"/>
            <a:ext cx="3200400" cy="3276600"/>
            <a:chOff x="3041" y="1905"/>
            <a:chExt cx="2016" cy="2064"/>
          </a:xfrm>
        </p:grpSpPr>
        <p:sp>
          <p:nvSpPr>
            <p:cNvPr id="235553" name="Freeform 33"/>
            <p:cNvSpPr>
              <a:spLocks/>
            </p:cNvSpPr>
            <p:nvPr/>
          </p:nvSpPr>
          <p:spPr bwMode="auto">
            <a:xfrm>
              <a:off x="3469" y="2285"/>
              <a:ext cx="474" cy="474"/>
            </a:xfrm>
            <a:custGeom>
              <a:avLst/>
              <a:gdLst>
                <a:gd name="T0" fmla="*/ 65 w 474"/>
                <a:gd name="T1" fmla="*/ 385 h 474"/>
                <a:gd name="T2" fmla="*/ 50 w 474"/>
                <a:gd name="T3" fmla="*/ 363 h 474"/>
                <a:gd name="T4" fmla="*/ 36 w 474"/>
                <a:gd name="T5" fmla="*/ 320 h 474"/>
                <a:gd name="T6" fmla="*/ 0 w 474"/>
                <a:gd name="T7" fmla="*/ 254 h 474"/>
                <a:gd name="T8" fmla="*/ 7 w 474"/>
                <a:gd name="T9" fmla="*/ 87 h 474"/>
                <a:gd name="T10" fmla="*/ 65 w 474"/>
                <a:gd name="T11" fmla="*/ 43 h 474"/>
                <a:gd name="T12" fmla="*/ 232 w 474"/>
                <a:gd name="T13" fmla="*/ 36 h 474"/>
                <a:gd name="T14" fmla="*/ 276 w 474"/>
                <a:gd name="T15" fmla="*/ 22 h 474"/>
                <a:gd name="T16" fmla="*/ 319 w 474"/>
                <a:gd name="T17" fmla="*/ 7 h 474"/>
                <a:gd name="T18" fmla="*/ 443 w 474"/>
                <a:gd name="T19" fmla="*/ 58 h 474"/>
                <a:gd name="T20" fmla="*/ 465 w 474"/>
                <a:gd name="T21" fmla="*/ 145 h 474"/>
                <a:gd name="T22" fmla="*/ 450 w 474"/>
                <a:gd name="T23" fmla="*/ 276 h 474"/>
                <a:gd name="T24" fmla="*/ 385 w 474"/>
                <a:gd name="T25" fmla="*/ 327 h 474"/>
                <a:gd name="T26" fmla="*/ 356 w 474"/>
                <a:gd name="T27" fmla="*/ 422 h 474"/>
                <a:gd name="T28" fmla="*/ 290 w 474"/>
                <a:gd name="T29" fmla="*/ 473 h 474"/>
                <a:gd name="T30" fmla="*/ 145 w 474"/>
                <a:gd name="T31" fmla="*/ 465 h 474"/>
                <a:gd name="T32" fmla="*/ 130 w 474"/>
                <a:gd name="T33" fmla="*/ 443 h 474"/>
                <a:gd name="T34" fmla="*/ 65 w 474"/>
                <a:gd name="T35" fmla="*/ 385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4" h="474">
                  <a:moveTo>
                    <a:pt x="65" y="385"/>
                  </a:moveTo>
                  <a:cubicBezTo>
                    <a:pt x="60" y="378"/>
                    <a:pt x="54" y="371"/>
                    <a:pt x="50" y="363"/>
                  </a:cubicBezTo>
                  <a:cubicBezTo>
                    <a:pt x="44" y="349"/>
                    <a:pt x="44" y="333"/>
                    <a:pt x="36" y="320"/>
                  </a:cubicBezTo>
                  <a:cubicBezTo>
                    <a:pt x="3" y="270"/>
                    <a:pt x="12" y="293"/>
                    <a:pt x="0" y="254"/>
                  </a:cubicBezTo>
                  <a:cubicBezTo>
                    <a:pt x="2" y="198"/>
                    <a:pt x="1" y="142"/>
                    <a:pt x="7" y="87"/>
                  </a:cubicBezTo>
                  <a:cubicBezTo>
                    <a:pt x="9" y="65"/>
                    <a:pt x="46" y="45"/>
                    <a:pt x="65" y="43"/>
                  </a:cubicBezTo>
                  <a:cubicBezTo>
                    <a:pt x="121" y="39"/>
                    <a:pt x="176" y="38"/>
                    <a:pt x="232" y="36"/>
                  </a:cubicBezTo>
                  <a:cubicBezTo>
                    <a:pt x="247" y="31"/>
                    <a:pt x="261" y="27"/>
                    <a:pt x="276" y="22"/>
                  </a:cubicBezTo>
                  <a:cubicBezTo>
                    <a:pt x="290" y="17"/>
                    <a:pt x="319" y="7"/>
                    <a:pt x="319" y="7"/>
                  </a:cubicBezTo>
                  <a:cubicBezTo>
                    <a:pt x="454" y="17"/>
                    <a:pt x="385" y="0"/>
                    <a:pt x="443" y="58"/>
                  </a:cubicBezTo>
                  <a:cubicBezTo>
                    <a:pt x="452" y="87"/>
                    <a:pt x="456" y="116"/>
                    <a:pt x="465" y="145"/>
                  </a:cubicBezTo>
                  <a:cubicBezTo>
                    <a:pt x="462" y="189"/>
                    <a:pt x="474" y="239"/>
                    <a:pt x="450" y="276"/>
                  </a:cubicBezTo>
                  <a:cubicBezTo>
                    <a:pt x="435" y="299"/>
                    <a:pt x="385" y="327"/>
                    <a:pt x="385" y="327"/>
                  </a:cubicBezTo>
                  <a:cubicBezTo>
                    <a:pt x="365" y="357"/>
                    <a:pt x="375" y="394"/>
                    <a:pt x="356" y="422"/>
                  </a:cubicBezTo>
                  <a:cubicBezTo>
                    <a:pt x="349" y="432"/>
                    <a:pt x="302" y="464"/>
                    <a:pt x="290" y="473"/>
                  </a:cubicBezTo>
                  <a:cubicBezTo>
                    <a:pt x="242" y="470"/>
                    <a:pt x="193" y="474"/>
                    <a:pt x="145" y="465"/>
                  </a:cubicBezTo>
                  <a:cubicBezTo>
                    <a:pt x="136" y="463"/>
                    <a:pt x="134" y="451"/>
                    <a:pt x="130" y="443"/>
                  </a:cubicBezTo>
                  <a:cubicBezTo>
                    <a:pt x="124" y="430"/>
                    <a:pt x="92" y="331"/>
                    <a:pt x="65" y="38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54" name="Line 34"/>
            <p:cNvSpPr>
              <a:spLocks noChangeShapeType="1"/>
            </p:cNvSpPr>
            <p:nvPr/>
          </p:nvSpPr>
          <p:spPr bwMode="auto">
            <a:xfrm>
              <a:off x="4241" y="3009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55" name="Line 35"/>
            <p:cNvSpPr>
              <a:spLocks noChangeShapeType="1"/>
            </p:cNvSpPr>
            <p:nvPr/>
          </p:nvSpPr>
          <p:spPr bwMode="auto">
            <a:xfrm>
              <a:off x="4721" y="2529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56" name="Oval 36"/>
            <p:cNvSpPr>
              <a:spLocks noChangeArrowheads="1"/>
            </p:cNvSpPr>
            <p:nvPr/>
          </p:nvSpPr>
          <p:spPr bwMode="auto">
            <a:xfrm>
              <a:off x="3569" y="2385"/>
              <a:ext cx="288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110</a:t>
              </a:r>
              <a:endParaRPr kumimoji="1" lang="en-US" altLang="zh-CN" sz="2000" b="1" u="sng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5557" name="Oval 37"/>
            <p:cNvSpPr>
              <a:spLocks noChangeArrowheads="1"/>
            </p:cNvSpPr>
            <p:nvPr/>
          </p:nvSpPr>
          <p:spPr bwMode="auto">
            <a:xfrm>
              <a:off x="4049" y="2817"/>
              <a:ext cx="288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250</a:t>
              </a:r>
              <a:endParaRPr kumimoji="1" lang="en-US" altLang="zh-CN" sz="2000" b="1" u="sng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5558" name="Oval 38"/>
            <p:cNvSpPr>
              <a:spLocks noChangeArrowheads="1"/>
            </p:cNvSpPr>
            <p:nvPr/>
          </p:nvSpPr>
          <p:spPr bwMode="auto">
            <a:xfrm>
              <a:off x="4289" y="3249"/>
              <a:ext cx="288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300</a:t>
              </a:r>
              <a:endParaRPr kumimoji="1" lang="en-US" altLang="zh-CN" sz="2000" b="1" u="sng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5559" name="Oval 39"/>
            <p:cNvSpPr>
              <a:spLocks noChangeArrowheads="1"/>
            </p:cNvSpPr>
            <p:nvPr/>
          </p:nvSpPr>
          <p:spPr bwMode="auto">
            <a:xfrm>
              <a:off x="3281" y="3297"/>
              <a:ext cx="288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105</a:t>
              </a:r>
              <a:endParaRPr kumimoji="1" lang="en-US" altLang="zh-CN" sz="2000" b="1" u="sng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5560" name="Oval 40"/>
            <p:cNvSpPr>
              <a:spLocks noChangeArrowheads="1"/>
            </p:cNvSpPr>
            <p:nvPr/>
          </p:nvSpPr>
          <p:spPr bwMode="auto">
            <a:xfrm>
              <a:off x="3809" y="3249"/>
              <a:ext cx="288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200</a:t>
              </a:r>
              <a:endParaRPr kumimoji="1" lang="en-US" altLang="zh-CN" sz="2000" b="1" u="sng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5561" name="Oval 41"/>
            <p:cNvSpPr>
              <a:spLocks noChangeArrowheads="1"/>
            </p:cNvSpPr>
            <p:nvPr/>
          </p:nvSpPr>
          <p:spPr bwMode="auto">
            <a:xfrm>
              <a:off x="3041" y="2865"/>
              <a:ext cx="288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99</a:t>
              </a:r>
              <a:endParaRPr kumimoji="1" lang="en-US" altLang="zh-CN" sz="2000" b="1" u="sng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5562" name="Line 42"/>
            <p:cNvSpPr>
              <a:spLocks noChangeShapeType="1"/>
            </p:cNvSpPr>
            <p:nvPr/>
          </p:nvSpPr>
          <p:spPr bwMode="auto">
            <a:xfrm flipH="1">
              <a:off x="3281" y="2577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63" name="Line 43"/>
            <p:cNvSpPr>
              <a:spLocks noChangeShapeType="1"/>
            </p:cNvSpPr>
            <p:nvPr/>
          </p:nvSpPr>
          <p:spPr bwMode="auto">
            <a:xfrm>
              <a:off x="3809" y="2577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64" name="Line 44"/>
            <p:cNvSpPr>
              <a:spLocks noChangeShapeType="1"/>
            </p:cNvSpPr>
            <p:nvPr/>
          </p:nvSpPr>
          <p:spPr bwMode="auto">
            <a:xfrm flipH="1">
              <a:off x="4001" y="3057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65" name="Line 45"/>
            <p:cNvSpPr>
              <a:spLocks noChangeShapeType="1"/>
            </p:cNvSpPr>
            <p:nvPr/>
          </p:nvSpPr>
          <p:spPr bwMode="auto">
            <a:xfrm>
              <a:off x="3233" y="3105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66" name="Oval 46"/>
            <p:cNvSpPr>
              <a:spLocks noChangeArrowheads="1"/>
            </p:cNvSpPr>
            <p:nvPr/>
          </p:nvSpPr>
          <p:spPr bwMode="auto">
            <a:xfrm>
              <a:off x="4577" y="3729"/>
              <a:ext cx="288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330</a:t>
              </a:r>
              <a:endParaRPr kumimoji="1" lang="en-US" altLang="zh-CN" sz="2000" b="1" u="sng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5567" name="Line 47"/>
            <p:cNvSpPr>
              <a:spLocks noChangeShapeType="1"/>
            </p:cNvSpPr>
            <p:nvPr/>
          </p:nvSpPr>
          <p:spPr bwMode="auto">
            <a:xfrm>
              <a:off x="4481" y="3489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68" name="Line 48"/>
            <p:cNvSpPr>
              <a:spLocks noChangeShapeType="1"/>
            </p:cNvSpPr>
            <p:nvPr/>
          </p:nvSpPr>
          <p:spPr bwMode="auto">
            <a:xfrm flipH="1">
              <a:off x="3809" y="2097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69" name="Oval 49"/>
            <p:cNvSpPr>
              <a:spLocks noChangeArrowheads="1"/>
            </p:cNvSpPr>
            <p:nvPr/>
          </p:nvSpPr>
          <p:spPr bwMode="auto">
            <a:xfrm>
              <a:off x="4049" y="1905"/>
              <a:ext cx="288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400</a:t>
              </a:r>
              <a:endParaRPr kumimoji="1" lang="en-US" altLang="zh-CN" sz="2000" b="1" u="sng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5570" name="Oval 50"/>
            <p:cNvSpPr>
              <a:spLocks noChangeArrowheads="1"/>
            </p:cNvSpPr>
            <p:nvPr/>
          </p:nvSpPr>
          <p:spPr bwMode="auto">
            <a:xfrm>
              <a:off x="4529" y="2337"/>
              <a:ext cx="288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450</a:t>
              </a:r>
              <a:endParaRPr kumimoji="1" lang="en-US" altLang="zh-CN" sz="2000" b="1" u="sng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5571" name="Oval 51"/>
            <p:cNvSpPr>
              <a:spLocks noChangeArrowheads="1"/>
            </p:cNvSpPr>
            <p:nvPr/>
          </p:nvSpPr>
          <p:spPr bwMode="auto">
            <a:xfrm>
              <a:off x="4769" y="2769"/>
              <a:ext cx="288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500</a:t>
              </a:r>
              <a:endParaRPr kumimoji="1" lang="en-US" altLang="zh-CN" sz="2000" b="1" u="sng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5572" name="Line 52"/>
            <p:cNvSpPr>
              <a:spLocks noChangeShapeType="1"/>
            </p:cNvSpPr>
            <p:nvPr/>
          </p:nvSpPr>
          <p:spPr bwMode="auto">
            <a:xfrm>
              <a:off x="4289" y="2097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73" name="Text Box 53"/>
          <p:cNvSpPr txBox="1">
            <a:spLocks noChangeArrowheads="1"/>
          </p:cNvSpPr>
          <p:nvPr/>
        </p:nvSpPr>
        <p:spPr bwMode="auto">
          <a:xfrm>
            <a:off x="468313" y="1484313"/>
            <a:ext cx="830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1）</a:t>
            </a:r>
            <a:r>
              <a:rPr kumimoji="1" lang="zh-CN" altLang="en-US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将</a:t>
            </a:r>
            <a:r>
              <a:rPr kumimoji="1" lang="zh-CN" altLang="en-US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替身的</a:t>
            </a:r>
            <a:r>
              <a:rPr kumimoji="1" lang="zh-CN" altLang="en-US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数据复制</a:t>
            </a:r>
            <a:r>
              <a:rPr kumimoji="1" lang="zh-CN" altLang="en-US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到被删结点的</a:t>
            </a:r>
            <a:r>
              <a:rPr kumimoji="1" lang="zh-CN" altLang="en-US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数据域。</a:t>
            </a:r>
            <a:endParaRPr kumimoji="1" lang="zh-CN" altLang="en-US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en-US" altLang="zh-CN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2）</a:t>
            </a:r>
            <a:r>
              <a:rPr kumimoji="1" lang="zh-CN" altLang="en-US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删除</a:t>
            </a:r>
            <a:r>
              <a:rPr kumimoji="1" lang="zh-CN" altLang="en-US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值为</a:t>
            </a:r>
            <a:r>
              <a:rPr kumimoji="1" lang="en-US" altLang="zh-CN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110</a:t>
            </a:r>
            <a:r>
              <a:rPr kumimoji="1" lang="zh-CN" altLang="en-US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的</a:t>
            </a:r>
            <a:r>
              <a:rPr kumimoji="1" lang="zh-CN" altLang="en-US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结点。</a:t>
            </a:r>
          </a:p>
        </p:txBody>
      </p:sp>
    </p:spTree>
    <p:extLst>
      <p:ext uri="{BB962C8B-B14F-4D97-AF65-F5344CB8AC3E}">
        <p14:creationId xmlns:p14="http://schemas.microsoft.com/office/powerpoint/2010/main" val="1079346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09918" y="836712"/>
            <a:ext cx="7504112" cy="67468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zh-CN" altLang="en-US" sz="3600" dirty="0" smtClean="0"/>
              <a:t>复制删除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0" y="1219200"/>
            <a:ext cx="876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Bef>
                <a:spcPct val="50000"/>
              </a:spcBef>
              <a:buFontTx/>
              <a:buChar char="•"/>
            </a:pPr>
            <a:endParaRPr kumimoji="1" lang="zh-CN" altLang="en-US" sz="1600" b="1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0" y="1797050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4" eaLnBrk="0" hangingPunct="0">
              <a:spcBef>
                <a:spcPct val="50000"/>
              </a:spcBef>
            </a:pPr>
            <a:r>
              <a:rPr kumimoji="1" lang="zh-CN" altLang="en-US"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</a:t>
            </a:r>
            <a:endParaRPr kumimoji="1" lang="zh-CN" altLang="en-US" sz="1600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7573" name="Freeform 5"/>
          <p:cNvSpPr>
            <a:spLocks/>
          </p:cNvSpPr>
          <p:nvPr/>
        </p:nvSpPr>
        <p:spPr bwMode="auto">
          <a:xfrm>
            <a:off x="1847850" y="4960938"/>
            <a:ext cx="752475" cy="752475"/>
          </a:xfrm>
          <a:custGeom>
            <a:avLst/>
            <a:gdLst>
              <a:gd name="T0" fmla="*/ 65 w 474"/>
              <a:gd name="T1" fmla="*/ 385 h 474"/>
              <a:gd name="T2" fmla="*/ 50 w 474"/>
              <a:gd name="T3" fmla="*/ 363 h 474"/>
              <a:gd name="T4" fmla="*/ 36 w 474"/>
              <a:gd name="T5" fmla="*/ 320 h 474"/>
              <a:gd name="T6" fmla="*/ 0 w 474"/>
              <a:gd name="T7" fmla="*/ 254 h 474"/>
              <a:gd name="T8" fmla="*/ 7 w 474"/>
              <a:gd name="T9" fmla="*/ 87 h 474"/>
              <a:gd name="T10" fmla="*/ 65 w 474"/>
              <a:gd name="T11" fmla="*/ 43 h 474"/>
              <a:gd name="T12" fmla="*/ 232 w 474"/>
              <a:gd name="T13" fmla="*/ 36 h 474"/>
              <a:gd name="T14" fmla="*/ 276 w 474"/>
              <a:gd name="T15" fmla="*/ 22 h 474"/>
              <a:gd name="T16" fmla="*/ 319 w 474"/>
              <a:gd name="T17" fmla="*/ 7 h 474"/>
              <a:gd name="T18" fmla="*/ 443 w 474"/>
              <a:gd name="T19" fmla="*/ 58 h 474"/>
              <a:gd name="T20" fmla="*/ 465 w 474"/>
              <a:gd name="T21" fmla="*/ 145 h 474"/>
              <a:gd name="T22" fmla="*/ 450 w 474"/>
              <a:gd name="T23" fmla="*/ 276 h 474"/>
              <a:gd name="T24" fmla="*/ 385 w 474"/>
              <a:gd name="T25" fmla="*/ 327 h 474"/>
              <a:gd name="T26" fmla="*/ 356 w 474"/>
              <a:gd name="T27" fmla="*/ 422 h 474"/>
              <a:gd name="T28" fmla="*/ 290 w 474"/>
              <a:gd name="T29" fmla="*/ 473 h 474"/>
              <a:gd name="T30" fmla="*/ 145 w 474"/>
              <a:gd name="T31" fmla="*/ 465 h 474"/>
              <a:gd name="T32" fmla="*/ 130 w 474"/>
              <a:gd name="T33" fmla="*/ 443 h 474"/>
              <a:gd name="T34" fmla="*/ 65 w 474"/>
              <a:gd name="T35" fmla="*/ 385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4" h="474">
                <a:moveTo>
                  <a:pt x="65" y="385"/>
                </a:moveTo>
                <a:cubicBezTo>
                  <a:pt x="60" y="378"/>
                  <a:pt x="54" y="371"/>
                  <a:pt x="50" y="363"/>
                </a:cubicBezTo>
                <a:cubicBezTo>
                  <a:pt x="44" y="349"/>
                  <a:pt x="44" y="333"/>
                  <a:pt x="36" y="320"/>
                </a:cubicBezTo>
                <a:cubicBezTo>
                  <a:pt x="3" y="270"/>
                  <a:pt x="12" y="293"/>
                  <a:pt x="0" y="254"/>
                </a:cubicBezTo>
                <a:cubicBezTo>
                  <a:pt x="2" y="198"/>
                  <a:pt x="1" y="142"/>
                  <a:pt x="7" y="87"/>
                </a:cubicBezTo>
                <a:cubicBezTo>
                  <a:pt x="9" y="65"/>
                  <a:pt x="46" y="45"/>
                  <a:pt x="65" y="43"/>
                </a:cubicBezTo>
                <a:cubicBezTo>
                  <a:pt x="121" y="39"/>
                  <a:pt x="176" y="38"/>
                  <a:pt x="232" y="36"/>
                </a:cubicBezTo>
                <a:cubicBezTo>
                  <a:pt x="247" y="31"/>
                  <a:pt x="261" y="27"/>
                  <a:pt x="276" y="22"/>
                </a:cubicBezTo>
                <a:cubicBezTo>
                  <a:pt x="290" y="17"/>
                  <a:pt x="319" y="7"/>
                  <a:pt x="319" y="7"/>
                </a:cubicBezTo>
                <a:cubicBezTo>
                  <a:pt x="454" y="17"/>
                  <a:pt x="385" y="0"/>
                  <a:pt x="443" y="58"/>
                </a:cubicBezTo>
                <a:cubicBezTo>
                  <a:pt x="452" y="87"/>
                  <a:pt x="456" y="116"/>
                  <a:pt x="465" y="145"/>
                </a:cubicBezTo>
                <a:cubicBezTo>
                  <a:pt x="462" y="189"/>
                  <a:pt x="474" y="239"/>
                  <a:pt x="450" y="276"/>
                </a:cubicBezTo>
                <a:cubicBezTo>
                  <a:pt x="435" y="299"/>
                  <a:pt x="385" y="327"/>
                  <a:pt x="385" y="327"/>
                </a:cubicBezTo>
                <a:cubicBezTo>
                  <a:pt x="365" y="357"/>
                  <a:pt x="375" y="394"/>
                  <a:pt x="356" y="422"/>
                </a:cubicBezTo>
                <a:cubicBezTo>
                  <a:pt x="349" y="432"/>
                  <a:pt x="302" y="464"/>
                  <a:pt x="290" y="473"/>
                </a:cubicBezTo>
                <a:cubicBezTo>
                  <a:pt x="242" y="470"/>
                  <a:pt x="193" y="474"/>
                  <a:pt x="145" y="465"/>
                </a:cubicBezTo>
                <a:cubicBezTo>
                  <a:pt x="136" y="463"/>
                  <a:pt x="134" y="451"/>
                  <a:pt x="130" y="443"/>
                </a:cubicBezTo>
                <a:cubicBezTo>
                  <a:pt x="124" y="430"/>
                  <a:pt x="92" y="331"/>
                  <a:pt x="65" y="385"/>
                </a:cubicBez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74" name="Freeform 6"/>
          <p:cNvSpPr>
            <a:spLocks/>
          </p:cNvSpPr>
          <p:nvPr/>
        </p:nvSpPr>
        <p:spPr bwMode="auto">
          <a:xfrm>
            <a:off x="1384300" y="3582988"/>
            <a:ext cx="752475" cy="752475"/>
          </a:xfrm>
          <a:custGeom>
            <a:avLst/>
            <a:gdLst>
              <a:gd name="T0" fmla="*/ 65 w 474"/>
              <a:gd name="T1" fmla="*/ 385 h 474"/>
              <a:gd name="T2" fmla="*/ 50 w 474"/>
              <a:gd name="T3" fmla="*/ 363 h 474"/>
              <a:gd name="T4" fmla="*/ 36 w 474"/>
              <a:gd name="T5" fmla="*/ 320 h 474"/>
              <a:gd name="T6" fmla="*/ 0 w 474"/>
              <a:gd name="T7" fmla="*/ 254 h 474"/>
              <a:gd name="T8" fmla="*/ 7 w 474"/>
              <a:gd name="T9" fmla="*/ 87 h 474"/>
              <a:gd name="T10" fmla="*/ 65 w 474"/>
              <a:gd name="T11" fmla="*/ 43 h 474"/>
              <a:gd name="T12" fmla="*/ 232 w 474"/>
              <a:gd name="T13" fmla="*/ 36 h 474"/>
              <a:gd name="T14" fmla="*/ 276 w 474"/>
              <a:gd name="T15" fmla="*/ 22 h 474"/>
              <a:gd name="T16" fmla="*/ 319 w 474"/>
              <a:gd name="T17" fmla="*/ 7 h 474"/>
              <a:gd name="T18" fmla="*/ 443 w 474"/>
              <a:gd name="T19" fmla="*/ 58 h 474"/>
              <a:gd name="T20" fmla="*/ 465 w 474"/>
              <a:gd name="T21" fmla="*/ 145 h 474"/>
              <a:gd name="T22" fmla="*/ 450 w 474"/>
              <a:gd name="T23" fmla="*/ 276 h 474"/>
              <a:gd name="T24" fmla="*/ 385 w 474"/>
              <a:gd name="T25" fmla="*/ 327 h 474"/>
              <a:gd name="T26" fmla="*/ 356 w 474"/>
              <a:gd name="T27" fmla="*/ 422 h 474"/>
              <a:gd name="T28" fmla="*/ 290 w 474"/>
              <a:gd name="T29" fmla="*/ 473 h 474"/>
              <a:gd name="T30" fmla="*/ 145 w 474"/>
              <a:gd name="T31" fmla="*/ 465 h 474"/>
              <a:gd name="T32" fmla="*/ 130 w 474"/>
              <a:gd name="T33" fmla="*/ 443 h 474"/>
              <a:gd name="T34" fmla="*/ 65 w 474"/>
              <a:gd name="T35" fmla="*/ 385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4" h="474">
                <a:moveTo>
                  <a:pt x="65" y="385"/>
                </a:moveTo>
                <a:cubicBezTo>
                  <a:pt x="60" y="378"/>
                  <a:pt x="54" y="371"/>
                  <a:pt x="50" y="363"/>
                </a:cubicBezTo>
                <a:cubicBezTo>
                  <a:pt x="44" y="349"/>
                  <a:pt x="44" y="333"/>
                  <a:pt x="36" y="320"/>
                </a:cubicBezTo>
                <a:cubicBezTo>
                  <a:pt x="3" y="270"/>
                  <a:pt x="12" y="293"/>
                  <a:pt x="0" y="254"/>
                </a:cubicBezTo>
                <a:cubicBezTo>
                  <a:pt x="2" y="198"/>
                  <a:pt x="1" y="142"/>
                  <a:pt x="7" y="87"/>
                </a:cubicBezTo>
                <a:cubicBezTo>
                  <a:pt x="9" y="65"/>
                  <a:pt x="46" y="45"/>
                  <a:pt x="65" y="43"/>
                </a:cubicBezTo>
                <a:cubicBezTo>
                  <a:pt x="121" y="39"/>
                  <a:pt x="176" y="38"/>
                  <a:pt x="232" y="36"/>
                </a:cubicBezTo>
                <a:cubicBezTo>
                  <a:pt x="247" y="31"/>
                  <a:pt x="261" y="27"/>
                  <a:pt x="276" y="22"/>
                </a:cubicBezTo>
                <a:cubicBezTo>
                  <a:pt x="290" y="17"/>
                  <a:pt x="319" y="7"/>
                  <a:pt x="319" y="7"/>
                </a:cubicBezTo>
                <a:cubicBezTo>
                  <a:pt x="454" y="17"/>
                  <a:pt x="385" y="0"/>
                  <a:pt x="443" y="58"/>
                </a:cubicBezTo>
                <a:cubicBezTo>
                  <a:pt x="452" y="87"/>
                  <a:pt x="456" y="116"/>
                  <a:pt x="465" y="145"/>
                </a:cubicBezTo>
                <a:cubicBezTo>
                  <a:pt x="462" y="189"/>
                  <a:pt x="474" y="239"/>
                  <a:pt x="450" y="276"/>
                </a:cubicBezTo>
                <a:cubicBezTo>
                  <a:pt x="435" y="299"/>
                  <a:pt x="385" y="327"/>
                  <a:pt x="385" y="327"/>
                </a:cubicBezTo>
                <a:cubicBezTo>
                  <a:pt x="365" y="357"/>
                  <a:pt x="375" y="394"/>
                  <a:pt x="356" y="422"/>
                </a:cubicBezTo>
                <a:cubicBezTo>
                  <a:pt x="349" y="432"/>
                  <a:pt x="302" y="464"/>
                  <a:pt x="290" y="473"/>
                </a:cubicBezTo>
                <a:cubicBezTo>
                  <a:pt x="242" y="470"/>
                  <a:pt x="193" y="474"/>
                  <a:pt x="145" y="465"/>
                </a:cubicBezTo>
                <a:cubicBezTo>
                  <a:pt x="136" y="463"/>
                  <a:pt x="134" y="451"/>
                  <a:pt x="130" y="443"/>
                </a:cubicBezTo>
                <a:cubicBezTo>
                  <a:pt x="124" y="430"/>
                  <a:pt x="92" y="331"/>
                  <a:pt x="65" y="385"/>
                </a:cubicBez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>
            <a:off x="2609850" y="4732338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76" name="Line 8"/>
          <p:cNvSpPr>
            <a:spLocks noChangeShapeType="1"/>
          </p:cNvSpPr>
          <p:nvPr/>
        </p:nvSpPr>
        <p:spPr bwMode="auto">
          <a:xfrm>
            <a:off x="3371850" y="3970338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77" name="Oval 9"/>
          <p:cNvSpPr>
            <a:spLocks noChangeArrowheads="1"/>
          </p:cNvSpPr>
          <p:nvPr/>
        </p:nvSpPr>
        <p:spPr bwMode="auto">
          <a:xfrm>
            <a:off x="1543050" y="374173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122</a:t>
            </a:r>
            <a:endParaRPr kumimoji="1" lang="en-US" altLang="zh-CN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7578" name="Oval 10"/>
          <p:cNvSpPr>
            <a:spLocks noChangeArrowheads="1"/>
          </p:cNvSpPr>
          <p:nvPr/>
        </p:nvSpPr>
        <p:spPr bwMode="auto">
          <a:xfrm>
            <a:off x="2305050" y="442753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250</a:t>
            </a:r>
            <a:endParaRPr kumimoji="1" lang="en-US" altLang="zh-CN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7579" name="Oval 11"/>
          <p:cNvSpPr>
            <a:spLocks noChangeArrowheads="1"/>
          </p:cNvSpPr>
          <p:nvPr/>
        </p:nvSpPr>
        <p:spPr bwMode="auto">
          <a:xfrm>
            <a:off x="2686050" y="511333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300</a:t>
            </a:r>
            <a:endParaRPr kumimoji="1" lang="en-US" altLang="zh-CN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7580" name="Oval 12"/>
          <p:cNvSpPr>
            <a:spLocks noChangeArrowheads="1"/>
          </p:cNvSpPr>
          <p:nvPr/>
        </p:nvSpPr>
        <p:spPr bwMode="auto">
          <a:xfrm>
            <a:off x="1085850" y="518953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110</a:t>
            </a:r>
            <a:endParaRPr kumimoji="1" lang="en-US" altLang="zh-CN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7581" name="Oval 13"/>
          <p:cNvSpPr>
            <a:spLocks noChangeArrowheads="1"/>
          </p:cNvSpPr>
          <p:nvPr/>
        </p:nvSpPr>
        <p:spPr bwMode="auto">
          <a:xfrm>
            <a:off x="1924050" y="511333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200</a:t>
            </a:r>
            <a:endParaRPr kumimoji="1" lang="en-US" altLang="zh-CN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7582" name="Oval 14"/>
          <p:cNvSpPr>
            <a:spLocks noChangeArrowheads="1"/>
          </p:cNvSpPr>
          <p:nvPr/>
        </p:nvSpPr>
        <p:spPr bwMode="auto">
          <a:xfrm>
            <a:off x="704850" y="450373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99</a:t>
            </a:r>
            <a:endParaRPr kumimoji="1" lang="en-US" altLang="zh-CN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7583" name="Line 15"/>
          <p:cNvSpPr>
            <a:spLocks noChangeShapeType="1"/>
          </p:cNvSpPr>
          <p:nvPr/>
        </p:nvSpPr>
        <p:spPr bwMode="auto">
          <a:xfrm flipH="1">
            <a:off x="1085850" y="4046538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84" name="Line 16"/>
          <p:cNvSpPr>
            <a:spLocks noChangeShapeType="1"/>
          </p:cNvSpPr>
          <p:nvPr/>
        </p:nvSpPr>
        <p:spPr bwMode="auto">
          <a:xfrm>
            <a:off x="1924050" y="4046538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85" name="Line 17"/>
          <p:cNvSpPr>
            <a:spLocks noChangeShapeType="1"/>
          </p:cNvSpPr>
          <p:nvPr/>
        </p:nvSpPr>
        <p:spPr bwMode="auto">
          <a:xfrm flipH="1">
            <a:off x="2228850" y="480853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86" name="Line 18"/>
          <p:cNvSpPr>
            <a:spLocks noChangeShapeType="1"/>
          </p:cNvSpPr>
          <p:nvPr/>
        </p:nvSpPr>
        <p:spPr bwMode="auto">
          <a:xfrm>
            <a:off x="1009650" y="488473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87" name="Oval 19"/>
          <p:cNvSpPr>
            <a:spLocks noChangeArrowheads="1"/>
          </p:cNvSpPr>
          <p:nvPr/>
        </p:nvSpPr>
        <p:spPr bwMode="auto">
          <a:xfrm>
            <a:off x="704850" y="587533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105</a:t>
            </a:r>
            <a:endParaRPr kumimoji="1" lang="en-US" altLang="zh-CN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7588" name="Line 20"/>
          <p:cNvSpPr>
            <a:spLocks noChangeShapeType="1"/>
          </p:cNvSpPr>
          <p:nvPr/>
        </p:nvSpPr>
        <p:spPr bwMode="auto">
          <a:xfrm flipH="1">
            <a:off x="1009650" y="557053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89" name="Oval 21"/>
          <p:cNvSpPr>
            <a:spLocks noChangeArrowheads="1"/>
          </p:cNvSpPr>
          <p:nvPr/>
        </p:nvSpPr>
        <p:spPr bwMode="auto">
          <a:xfrm>
            <a:off x="3219450" y="579913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330</a:t>
            </a:r>
            <a:endParaRPr kumimoji="1" lang="en-US" altLang="zh-CN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7590" name="Line 22"/>
          <p:cNvSpPr>
            <a:spLocks noChangeShapeType="1"/>
          </p:cNvSpPr>
          <p:nvPr/>
        </p:nvSpPr>
        <p:spPr bwMode="auto">
          <a:xfrm>
            <a:off x="3067050" y="5418138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91" name="Line 23"/>
          <p:cNvSpPr>
            <a:spLocks noChangeShapeType="1"/>
          </p:cNvSpPr>
          <p:nvPr/>
        </p:nvSpPr>
        <p:spPr bwMode="auto">
          <a:xfrm flipH="1">
            <a:off x="1924050" y="3284538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92" name="Oval 24"/>
          <p:cNvSpPr>
            <a:spLocks noChangeArrowheads="1"/>
          </p:cNvSpPr>
          <p:nvPr/>
        </p:nvSpPr>
        <p:spPr bwMode="auto">
          <a:xfrm>
            <a:off x="2305050" y="297973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400</a:t>
            </a:r>
            <a:endParaRPr kumimoji="1" lang="en-US" altLang="zh-CN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7593" name="Oval 25"/>
          <p:cNvSpPr>
            <a:spLocks noChangeArrowheads="1"/>
          </p:cNvSpPr>
          <p:nvPr/>
        </p:nvSpPr>
        <p:spPr bwMode="auto">
          <a:xfrm>
            <a:off x="3067050" y="366553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450</a:t>
            </a:r>
            <a:endParaRPr kumimoji="1" lang="en-US" altLang="zh-CN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7594" name="Oval 26"/>
          <p:cNvSpPr>
            <a:spLocks noChangeArrowheads="1"/>
          </p:cNvSpPr>
          <p:nvPr/>
        </p:nvSpPr>
        <p:spPr bwMode="auto">
          <a:xfrm>
            <a:off x="3448050" y="4351338"/>
            <a:ext cx="457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500</a:t>
            </a:r>
            <a:endParaRPr kumimoji="1" lang="en-US" altLang="zh-CN" b="1" u="sng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7595" name="Line 27"/>
          <p:cNvSpPr>
            <a:spLocks noChangeShapeType="1"/>
          </p:cNvSpPr>
          <p:nvPr/>
        </p:nvSpPr>
        <p:spPr bwMode="auto">
          <a:xfrm>
            <a:off x="2686050" y="3284538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96" name="AutoShape 28"/>
          <p:cNvSpPr>
            <a:spLocks noChangeArrowheads="1"/>
          </p:cNvSpPr>
          <p:nvPr/>
        </p:nvSpPr>
        <p:spPr bwMode="auto">
          <a:xfrm rot="3104375">
            <a:off x="933450" y="3436938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97" name="Text Box 29"/>
          <p:cNvSpPr txBox="1">
            <a:spLocks noChangeArrowheads="1"/>
          </p:cNvSpPr>
          <p:nvPr/>
        </p:nvSpPr>
        <p:spPr bwMode="auto">
          <a:xfrm>
            <a:off x="250825" y="2884488"/>
            <a:ext cx="184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被删结点</a:t>
            </a:r>
          </a:p>
        </p:txBody>
      </p:sp>
      <p:grpSp>
        <p:nvGrpSpPr>
          <p:cNvPr id="237598" name="Group 30"/>
          <p:cNvGrpSpPr>
            <a:grpSpLocks/>
          </p:cNvGrpSpPr>
          <p:nvPr/>
        </p:nvGrpSpPr>
        <p:grpSpPr bwMode="auto">
          <a:xfrm>
            <a:off x="2228850" y="5494338"/>
            <a:ext cx="762000" cy="898525"/>
            <a:chOff x="1404" y="3577"/>
            <a:chExt cx="480" cy="566"/>
          </a:xfrm>
        </p:grpSpPr>
        <p:sp>
          <p:nvSpPr>
            <p:cNvPr id="237599" name="AutoShape 31"/>
            <p:cNvSpPr>
              <a:spLocks noChangeArrowheads="1"/>
            </p:cNvSpPr>
            <p:nvPr/>
          </p:nvSpPr>
          <p:spPr bwMode="auto">
            <a:xfrm rot="-9794668">
              <a:off x="1404" y="3577"/>
              <a:ext cx="480" cy="96"/>
            </a:xfrm>
            <a:prstGeom prst="rightArrow">
              <a:avLst>
                <a:gd name="adj1" fmla="val 50000"/>
                <a:gd name="adj2" fmla="val 1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0" name="Text Box 32"/>
            <p:cNvSpPr txBox="1">
              <a:spLocks noChangeArrowheads="1"/>
            </p:cNvSpPr>
            <p:nvPr/>
          </p:nvSpPr>
          <p:spPr bwMode="auto">
            <a:xfrm>
              <a:off x="1452" y="3625"/>
              <a:ext cx="43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替身</a:t>
              </a:r>
            </a:p>
          </p:txBody>
        </p:sp>
      </p:grpSp>
      <p:sp>
        <p:nvSpPr>
          <p:cNvPr id="237601" name="Text Box 33"/>
          <p:cNvSpPr txBox="1">
            <a:spLocks noChangeArrowheads="1"/>
          </p:cNvSpPr>
          <p:nvPr/>
        </p:nvSpPr>
        <p:spPr bwMode="auto">
          <a:xfrm>
            <a:off x="457200" y="1628775"/>
            <a:ext cx="86868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1）</a:t>
            </a:r>
            <a:r>
              <a:rPr kumimoji="1" lang="zh-CN" altLang="en-US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将</a:t>
            </a:r>
            <a:r>
              <a:rPr kumimoji="1" lang="zh-CN" altLang="en-US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替身的</a:t>
            </a:r>
            <a:r>
              <a:rPr kumimoji="1" lang="zh-CN" altLang="en-US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数据复制</a:t>
            </a:r>
            <a:r>
              <a:rPr kumimoji="1" lang="zh-CN" altLang="en-US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到被删结点的</a:t>
            </a:r>
            <a:r>
              <a:rPr kumimoji="1" lang="zh-CN" altLang="en-US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数据域。</a:t>
            </a:r>
            <a:endParaRPr kumimoji="1" lang="zh-CN" altLang="en-US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kumimoji="1" lang="en-US" altLang="zh-CN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2）</a:t>
            </a:r>
            <a:r>
              <a:rPr kumimoji="1" lang="zh-CN" altLang="en-US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删除</a:t>
            </a:r>
            <a:r>
              <a:rPr kumimoji="1" lang="zh-CN" altLang="en-US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值</a:t>
            </a:r>
            <a:r>
              <a:rPr kumimoji="1" lang="zh-CN" altLang="en-US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为</a:t>
            </a:r>
            <a:r>
              <a:rPr kumimoji="1" lang="en-US" altLang="zh-CN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200</a:t>
            </a:r>
            <a:r>
              <a:rPr kumimoji="1" lang="zh-CN" altLang="en-US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的</a:t>
            </a:r>
            <a:r>
              <a:rPr kumimoji="1" lang="zh-CN" altLang="en-US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结点。 </a:t>
            </a:r>
          </a:p>
        </p:txBody>
      </p:sp>
      <p:grpSp>
        <p:nvGrpSpPr>
          <p:cNvPr id="237602" name="Group 34"/>
          <p:cNvGrpSpPr>
            <a:grpSpLocks/>
          </p:cNvGrpSpPr>
          <p:nvPr/>
        </p:nvGrpSpPr>
        <p:grpSpPr bwMode="auto">
          <a:xfrm>
            <a:off x="4827588" y="2827338"/>
            <a:ext cx="3200400" cy="3276600"/>
            <a:chOff x="3041" y="1897"/>
            <a:chExt cx="2016" cy="2064"/>
          </a:xfrm>
        </p:grpSpPr>
        <p:sp>
          <p:nvSpPr>
            <p:cNvPr id="237603" name="Freeform 35"/>
            <p:cNvSpPr>
              <a:spLocks/>
            </p:cNvSpPr>
            <p:nvPr/>
          </p:nvSpPr>
          <p:spPr bwMode="auto">
            <a:xfrm>
              <a:off x="3469" y="2277"/>
              <a:ext cx="474" cy="474"/>
            </a:xfrm>
            <a:custGeom>
              <a:avLst/>
              <a:gdLst>
                <a:gd name="T0" fmla="*/ 65 w 474"/>
                <a:gd name="T1" fmla="*/ 385 h 474"/>
                <a:gd name="T2" fmla="*/ 50 w 474"/>
                <a:gd name="T3" fmla="*/ 363 h 474"/>
                <a:gd name="T4" fmla="*/ 36 w 474"/>
                <a:gd name="T5" fmla="*/ 320 h 474"/>
                <a:gd name="T6" fmla="*/ 0 w 474"/>
                <a:gd name="T7" fmla="*/ 254 h 474"/>
                <a:gd name="T8" fmla="*/ 7 w 474"/>
                <a:gd name="T9" fmla="*/ 87 h 474"/>
                <a:gd name="T10" fmla="*/ 65 w 474"/>
                <a:gd name="T11" fmla="*/ 43 h 474"/>
                <a:gd name="T12" fmla="*/ 232 w 474"/>
                <a:gd name="T13" fmla="*/ 36 h 474"/>
                <a:gd name="T14" fmla="*/ 276 w 474"/>
                <a:gd name="T15" fmla="*/ 22 h 474"/>
                <a:gd name="T16" fmla="*/ 319 w 474"/>
                <a:gd name="T17" fmla="*/ 7 h 474"/>
                <a:gd name="T18" fmla="*/ 443 w 474"/>
                <a:gd name="T19" fmla="*/ 58 h 474"/>
                <a:gd name="T20" fmla="*/ 465 w 474"/>
                <a:gd name="T21" fmla="*/ 145 h 474"/>
                <a:gd name="T22" fmla="*/ 450 w 474"/>
                <a:gd name="T23" fmla="*/ 276 h 474"/>
                <a:gd name="T24" fmla="*/ 385 w 474"/>
                <a:gd name="T25" fmla="*/ 327 h 474"/>
                <a:gd name="T26" fmla="*/ 356 w 474"/>
                <a:gd name="T27" fmla="*/ 422 h 474"/>
                <a:gd name="T28" fmla="*/ 290 w 474"/>
                <a:gd name="T29" fmla="*/ 473 h 474"/>
                <a:gd name="T30" fmla="*/ 145 w 474"/>
                <a:gd name="T31" fmla="*/ 465 h 474"/>
                <a:gd name="T32" fmla="*/ 130 w 474"/>
                <a:gd name="T33" fmla="*/ 443 h 474"/>
                <a:gd name="T34" fmla="*/ 65 w 474"/>
                <a:gd name="T35" fmla="*/ 385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4" h="474">
                  <a:moveTo>
                    <a:pt x="65" y="385"/>
                  </a:moveTo>
                  <a:cubicBezTo>
                    <a:pt x="60" y="378"/>
                    <a:pt x="54" y="371"/>
                    <a:pt x="50" y="363"/>
                  </a:cubicBezTo>
                  <a:cubicBezTo>
                    <a:pt x="44" y="349"/>
                    <a:pt x="44" y="333"/>
                    <a:pt x="36" y="320"/>
                  </a:cubicBezTo>
                  <a:cubicBezTo>
                    <a:pt x="3" y="270"/>
                    <a:pt x="12" y="293"/>
                    <a:pt x="0" y="254"/>
                  </a:cubicBezTo>
                  <a:cubicBezTo>
                    <a:pt x="2" y="198"/>
                    <a:pt x="1" y="142"/>
                    <a:pt x="7" y="87"/>
                  </a:cubicBezTo>
                  <a:cubicBezTo>
                    <a:pt x="9" y="65"/>
                    <a:pt x="46" y="45"/>
                    <a:pt x="65" y="43"/>
                  </a:cubicBezTo>
                  <a:cubicBezTo>
                    <a:pt x="121" y="39"/>
                    <a:pt x="176" y="38"/>
                    <a:pt x="232" y="36"/>
                  </a:cubicBezTo>
                  <a:cubicBezTo>
                    <a:pt x="247" y="31"/>
                    <a:pt x="261" y="27"/>
                    <a:pt x="276" y="22"/>
                  </a:cubicBezTo>
                  <a:cubicBezTo>
                    <a:pt x="290" y="17"/>
                    <a:pt x="319" y="7"/>
                    <a:pt x="319" y="7"/>
                  </a:cubicBezTo>
                  <a:cubicBezTo>
                    <a:pt x="454" y="17"/>
                    <a:pt x="385" y="0"/>
                    <a:pt x="443" y="58"/>
                  </a:cubicBezTo>
                  <a:cubicBezTo>
                    <a:pt x="452" y="87"/>
                    <a:pt x="456" y="116"/>
                    <a:pt x="465" y="145"/>
                  </a:cubicBezTo>
                  <a:cubicBezTo>
                    <a:pt x="462" y="189"/>
                    <a:pt x="474" y="239"/>
                    <a:pt x="450" y="276"/>
                  </a:cubicBezTo>
                  <a:cubicBezTo>
                    <a:pt x="435" y="299"/>
                    <a:pt x="385" y="327"/>
                    <a:pt x="385" y="327"/>
                  </a:cubicBezTo>
                  <a:cubicBezTo>
                    <a:pt x="365" y="357"/>
                    <a:pt x="375" y="394"/>
                    <a:pt x="356" y="422"/>
                  </a:cubicBezTo>
                  <a:cubicBezTo>
                    <a:pt x="349" y="432"/>
                    <a:pt x="302" y="464"/>
                    <a:pt x="290" y="473"/>
                  </a:cubicBezTo>
                  <a:cubicBezTo>
                    <a:pt x="242" y="470"/>
                    <a:pt x="193" y="474"/>
                    <a:pt x="145" y="465"/>
                  </a:cubicBezTo>
                  <a:cubicBezTo>
                    <a:pt x="136" y="463"/>
                    <a:pt x="134" y="451"/>
                    <a:pt x="130" y="443"/>
                  </a:cubicBezTo>
                  <a:cubicBezTo>
                    <a:pt x="124" y="430"/>
                    <a:pt x="92" y="331"/>
                    <a:pt x="65" y="38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4" name="Line 36"/>
            <p:cNvSpPr>
              <a:spLocks noChangeShapeType="1"/>
            </p:cNvSpPr>
            <p:nvPr/>
          </p:nvSpPr>
          <p:spPr bwMode="auto">
            <a:xfrm>
              <a:off x="4241" y="3001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5" name="Line 37"/>
            <p:cNvSpPr>
              <a:spLocks noChangeShapeType="1"/>
            </p:cNvSpPr>
            <p:nvPr/>
          </p:nvSpPr>
          <p:spPr bwMode="auto">
            <a:xfrm>
              <a:off x="4721" y="2521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6" name="Oval 38"/>
            <p:cNvSpPr>
              <a:spLocks noChangeArrowheads="1"/>
            </p:cNvSpPr>
            <p:nvPr/>
          </p:nvSpPr>
          <p:spPr bwMode="auto">
            <a:xfrm>
              <a:off x="3569" y="2377"/>
              <a:ext cx="288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200</a:t>
              </a:r>
              <a:endParaRPr kumimoji="1" lang="en-US" altLang="zh-CN" b="1" u="sng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7607" name="Oval 39"/>
            <p:cNvSpPr>
              <a:spLocks noChangeArrowheads="1"/>
            </p:cNvSpPr>
            <p:nvPr/>
          </p:nvSpPr>
          <p:spPr bwMode="auto">
            <a:xfrm>
              <a:off x="4049" y="2809"/>
              <a:ext cx="288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250</a:t>
              </a:r>
              <a:endParaRPr kumimoji="1" lang="en-US" altLang="zh-CN" b="1" u="sng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7608" name="Oval 40"/>
            <p:cNvSpPr>
              <a:spLocks noChangeArrowheads="1"/>
            </p:cNvSpPr>
            <p:nvPr/>
          </p:nvSpPr>
          <p:spPr bwMode="auto">
            <a:xfrm>
              <a:off x="4289" y="3241"/>
              <a:ext cx="288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300</a:t>
              </a:r>
              <a:endParaRPr kumimoji="1" lang="en-US" altLang="zh-CN" b="1" u="sng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7609" name="Oval 41"/>
            <p:cNvSpPr>
              <a:spLocks noChangeArrowheads="1"/>
            </p:cNvSpPr>
            <p:nvPr/>
          </p:nvSpPr>
          <p:spPr bwMode="auto">
            <a:xfrm>
              <a:off x="3281" y="3289"/>
              <a:ext cx="288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110</a:t>
              </a:r>
              <a:endParaRPr kumimoji="1" lang="en-US" altLang="zh-CN" b="1" u="sng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7610" name="Oval 42"/>
            <p:cNvSpPr>
              <a:spLocks noChangeArrowheads="1"/>
            </p:cNvSpPr>
            <p:nvPr/>
          </p:nvSpPr>
          <p:spPr bwMode="auto">
            <a:xfrm>
              <a:off x="3041" y="2857"/>
              <a:ext cx="288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99</a:t>
              </a:r>
              <a:endParaRPr kumimoji="1" lang="en-US" altLang="zh-CN" b="1" u="sng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7611" name="Line 43"/>
            <p:cNvSpPr>
              <a:spLocks noChangeShapeType="1"/>
            </p:cNvSpPr>
            <p:nvPr/>
          </p:nvSpPr>
          <p:spPr bwMode="auto">
            <a:xfrm flipH="1">
              <a:off x="3281" y="2569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12" name="Line 44"/>
            <p:cNvSpPr>
              <a:spLocks noChangeShapeType="1"/>
            </p:cNvSpPr>
            <p:nvPr/>
          </p:nvSpPr>
          <p:spPr bwMode="auto">
            <a:xfrm>
              <a:off x="3809" y="2569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13" name="Line 45"/>
            <p:cNvSpPr>
              <a:spLocks noChangeShapeType="1"/>
            </p:cNvSpPr>
            <p:nvPr/>
          </p:nvSpPr>
          <p:spPr bwMode="auto">
            <a:xfrm>
              <a:off x="3233" y="3097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14" name="Oval 46"/>
            <p:cNvSpPr>
              <a:spLocks noChangeArrowheads="1"/>
            </p:cNvSpPr>
            <p:nvPr/>
          </p:nvSpPr>
          <p:spPr bwMode="auto">
            <a:xfrm>
              <a:off x="3041" y="3721"/>
              <a:ext cx="288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105</a:t>
              </a:r>
              <a:endParaRPr kumimoji="1" lang="en-US" altLang="zh-CN" b="1" u="sng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7615" name="Line 47"/>
            <p:cNvSpPr>
              <a:spLocks noChangeShapeType="1"/>
            </p:cNvSpPr>
            <p:nvPr/>
          </p:nvSpPr>
          <p:spPr bwMode="auto">
            <a:xfrm flipH="1">
              <a:off x="3233" y="3529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16" name="Line 48"/>
            <p:cNvSpPr>
              <a:spLocks noChangeShapeType="1"/>
            </p:cNvSpPr>
            <p:nvPr/>
          </p:nvSpPr>
          <p:spPr bwMode="auto">
            <a:xfrm flipH="1">
              <a:off x="3809" y="2089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17" name="Oval 49"/>
            <p:cNvSpPr>
              <a:spLocks noChangeArrowheads="1"/>
            </p:cNvSpPr>
            <p:nvPr/>
          </p:nvSpPr>
          <p:spPr bwMode="auto">
            <a:xfrm>
              <a:off x="4049" y="1897"/>
              <a:ext cx="288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400</a:t>
              </a:r>
              <a:endParaRPr kumimoji="1" lang="en-US" altLang="zh-CN" b="1" u="sng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7618" name="Oval 50"/>
            <p:cNvSpPr>
              <a:spLocks noChangeArrowheads="1"/>
            </p:cNvSpPr>
            <p:nvPr/>
          </p:nvSpPr>
          <p:spPr bwMode="auto">
            <a:xfrm>
              <a:off x="4529" y="2329"/>
              <a:ext cx="288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450</a:t>
              </a:r>
              <a:endParaRPr kumimoji="1" lang="en-US" altLang="zh-CN" b="1" u="sng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7619" name="Oval 51"/>
            <p:cNvSpPr>
              <a:spLocks noChangeArrowheads="1"/>
            </p:cNvSpPr>
            <p:nvPr/>
          </p:nvSpPr>
          <p:spPr bwMode="auto">
            <a:xfrm>
              <a:off x="4769" y="2761"/>
              <a:ext cx="288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500</a:t>
              </a:r>
              <a:endParaRPr kumimoji="1" lang="en-US" altLang="zh-CN" b="1" u="sng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7620" name="Line 52"/>
            <p:cNvSpPr>
              <a:spLocks noChangeShapeType="1"/>
            </p:cNvSpPr>
            <p:nvPr/>
          </p:nvSpPr>
          <p:spPr bwMode="auto">
            <a:xfrm>
              <a:off x="4289" y="2089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21" name="Oval 53"/>
            <p:cNvSpPr>
              <a:spLocks noChangeArrowheads="1"/>
            </p:cNvSpPr>
            <p:nvPr/>
          </p:nvSpPr>
          <p:spPr bwMode="auto">
            <a:xfrm>
              <a:off x="4625" y="3673"/>
              <a:ext cx="288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330</a:t>
              </a:r>
              <a:endParaRPr kumimoji="1" lang="en-US" altLang="zh-CN" b="1" u="sng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7622" name="Line 54"/>
            <p:cNvSpPr>
              <a:spLocks noChangeShapeType="1"/>
            </p:cNvSpPr>
            <p:nvPr/>
          </p:nvSpPr>
          <p:spPr bwMode="auto">
            <a:xfrm>
              <a:off x="4529" y="3433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528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74650" y="4110171"/>
            <a:ext cx="85058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操作：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以其左子树中的最大值结点（或右子树中的最小值结点）替代之，然后再删除该结点。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4605337" y="273183"/>
            <a:ext cx="76200" cy="36576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908175" y="341446"/>
            <a:ext cx="468312" cy="468312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952625" y="385896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r>
              <a:rPr lang="en-US" altLang="zh-CN" sz="2400">
                <a:solidFill>
                  <a:srgbClr val="FFFF66"/>
                </a:solidFill>
                <a:latin typeface="Times New Roman" pitchFamily="18" charset="0"/>
                <a:ea typeface="宋体" charset="-122"/>
              </a:rPr>
              <a:t>50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992187" y="954221"/>
            <a:ext cx="468313" cy="468312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036637" y="998671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30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349250" y="1813058"/>
            <a:ext cx="468312" cy="468313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93700" y="1857508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20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2797175" y="938346"/>
            <a:ext cx="468312" cy="468312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847975" y="970096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80</a:t>
            </a: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459162" y="1822583"/>
            <a:ext cx="468313" cy="468313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503612" y="1867033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90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3030537" y="2635383"/>
            <a:ext cx="468313" cy="468313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3074987" y="2679833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85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629025" y="3549783"/>
            <a:ext cx="468312" cy="468313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3673475" y="3594233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88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1590675" y="1838458"/>
            <a:ext cx="468312" cy="468313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635125" y="1882908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40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992187" y="2654433"/>
            <a:ext cx="468313" cy="468313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1036637" y="2698883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35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549275" y="3575183"/>
            <a:ext cx="468312" cy="468313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593725" y="3619633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32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1409700" y="655771"/>
            <a:ext cx="522287" cy="3937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>
            <a:off x="644525" y="1330458"/>
            <a:ext cx="404812" cy="49530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355850" y="655771"/>
            <a:ext cx="504825" cy="3556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1365250" y="1374908"/>
            <a:ext cx="360362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>
            <a:off x="1319212" y="2230571"/>
            <a:ext cx="360363" cy="44926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3209925" y="1330458"/>
            <a:ext cx="404812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 flipH="1">
            <a:off x="3344862" y="2230571"/>
            <a:ext cx="220663" cy="4048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3375025" y="3070358"/>
            <a:ext cx="374650" cy="509588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H="1">
            <a:off x="825500" y="3070358"/>
            <a:ext cx="269875" cy="509588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6475412" y="241433"/>
            <a:ext cx="468313" cy="468313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6519862" y="285883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r>
              <a:rPr lang="en-US" altLang="zh-CN" sz="2400">
                <a:solidFill>
                  <a:srgbClr val="FFFF66"/>
                </a:solidFill>
                <a:latin typeface="Times New Roman" pitchFamily="18" charset="0"/>
                <a:ea typeface="宋体" charset="-122"/>
              </a:rPr>
              <a:t>40</a:t>
            </a:r>
          </a:p>
        </p:txBody>
      </p:sp>
      <p:sp>
        <p:nvSpPr>
          <p:cNvPr id="36" name="Oval 37"/>
          <p:cNvSpPr>
            <a:spLocks noChangeArrowheads="1"/>
          </p:cNvSpPr>
          <p:nvPr/>
        </p:nvSpPr>
        <p:spPr bwMode="auto">
          <a:xfrm>
            <a:off x="5559425" y="854208"/>
            <a:ext cx="468312" cy="468313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5603875" y="898658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30</a:t>
            </a:r>
          </a:p>
        </p:txBody>
      </p:sp>
      <p:sp>
        <p:nvSpPr>
          <p:cNvPr id="38" name="Oval 39"/>
          <p:cNvSpPr>
            <a:spLocks noChangeArrowheads="1"/>
          </p:cNvSpPr>
          <p:nvPr/>
        </p:nvSpPr>
        <p:spPr bwMode="auto">
          <a:xfrm>
            <a:off x="4916487" y="1713046"/>
            <a:ext cx="468313" cy="468312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4960937" y="1757496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20</a:t>
            </a:r>
          </a:p>
        </p:txBody>
      </p:sp>
      <p:sp>
        <p:nvSpPr>
          <p:cNvPr id="40" name="Oval 41"/>
          <p:cNvSpPr>
            <a:spLocks noChangeArrowheads="1"/>
          </p:cNvSpPr>
          <p:nvPr/>
        </p:nvSpPr>
        <p:spPr bwMode="auto">
          <a:xfrm>
            <a:off x="7364412" y="838333"/>
            <a:ext cx="468313" cy="468313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7415212" y="870083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80</a:t>
            </a:r>
          </a:p>
        </p:txBody>
      </p:sp>
      <p:sp>
        <p:nvSpPr>
          <p:cNvPr id="42" name="Oval 43"/>
          <p:cNvSpPr>
            <a:spLocks noChangeArrowheads="1"/>
          </p:cNvSpPr>
          <p:nvPr/>
        </p:nvSpPr>
        <p:spPr bwMode="auto">
          <a:xfrm>
            <a:off x="8026400" y="1722571"/>
            <a:ext cx="468312" cy="468312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8070850" y="1767021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90</a:t>
            </a:r>
          </a:p>
        </p:txBody>
      </p:sp>
      <p:sp>
        <p:nvSpPr>
          <p:cNvPr id="44" name="Oval 45"/>
          <p:cNvSpPr>
            <a:spLocks noChangeArrowheads="1"/>
          </p:cNvSpPr>
          <p:nvPr/>
        </p:nvSpPr>
        <p:spPr bwMode="auto">
          <a:xfrm>
            <a:off x="7597775" y="2535371"/>
            <a:ext cx="468312" cy="468312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7642225" y="2579821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85</a:t>
            </a:r>
          </a:p>
        </p:txBody>
      </p:sp>
      <p:sp>
        <p:nvSpPr>
          <p:cNvPr id="46" name="Oval 47"/>
          <p:cNvSpPr>
            <a:spLocks noChangeArrowheads="1"/>
          </p:cNvSpPr>
          <p:nvPr/>
        </p:nvSpPr>
        <p:spPr bwMode="auto">
          <a:xfrm>
            <a:off x="8196262" y="3449771"/>
            <a:ext cx="468313" cy="468312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 Box 48"/>
          <p:cNvSpPr txBox="1">
            <a:spLocks noChangeArrowheads="1"/>
          </p:cNvSpPr>
          <p:nvPr/>
        </p:nvSpPr>
        <p:spPr bwMode="auto">
          <a:xfrm>
            <a:off x="8240712" y="3494221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88</a:t>
            </a:r>
          </a:p>
        </p:txBody>
      </p:sp>
      <p:sp>
        <p:nvSpPr>
          <p:cNvPr id="48" name="Oval 51"/>
          <p:cNvSpPr>
            <a:spLocks noChangeArrowheads="1"/>
          </p:cNvSpPr>
          <p:nvPr/>
        </p:nvSpPr>
        <p:spPr bwMode="auto">
          <a:xfrm>
            <a:off x="6135687" y="1754321"/>
            <a:ext cx="468313" cy="468312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Text Box 52"/>
          <p:cNvSpPr txBox="1">
            <a:spLocks noChangeArrowheads="1"/>
          </p:cNvSpPr>
          <p:nvPr/>
        </p:nvSpPr>
        <p:spPr bwMode="auto">
          <a:xfrm>
            <a:off x="6180137" y="1798771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35</a:t>
            </a:r>
          </a:p>
        </p:txBody>
      </p:sp>
      <p:sp>
        <p:nvSpPr>
          <p:cNvPr id="50" name="Oval 53"/>
          <p:cNvSpPr>
            <a:spLocks noChangeArrowheads="1"/>
          </p:cNvSpPr>
          <p:nvPr/>
        </p:nvSpPr>
        <p:spPr bwMode="auto">
          <a:xfrm>
            <a:off x="5692775" y="2675071"/>
            <a:ext cx="468312" cy="468312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5737225" y="2719521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32</a:t>
            </a: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5954712" y="555758"/>
            <a:ext cx="544513" cy="358775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 flipH="1">
            <a:off x="5211762" y="1230446"/>
            <a:ext cx="404813" cy="49530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6923087" y="555758"/>
            <a:ext cx="504825" cy="3556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>
            <a:off x="5932487" y="1274896"/>
            <a:ext cx="360363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7777162" y="1230446"/>
            <a:ext cx="404813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 flipH="1">
            <a:off x="7912100" y="2130558"/>
            <a:ext cx="220662" cy="40481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Line 62"/>
          <p:cNvSpPr>
            <a:spLocks noChangeShapeType="1"/>
          </p:cNvSpPr>
          <p:nvPr/>
        </p:nvSpPr>
        <p:spPr bwMode="auto">
          <a:xfrm>
            <a:off x="7942262" y="2970346"/>
            <a:ext cx="374650" cy="509587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 flipH="1">
            <a:off x="5969000" y="2170246"/>
            <a:ext cx="269875" cy="509587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0539" y="4937727"/>
            <a:ext cx="8389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</a:rPr>
              <a:t>假设被删除结点为</a:t>
            </a:r>
            <a:r>
              <a:rPr lang="en-US" altLang="zh-CN" b="1" dirty="0" err="1" smtClean="0">
                <a:solidFill>
                  <a:srgbClr val="000000"/>
                </a:solidFill>
              </a:rPr>
              <a:t>x，x</a:t>
            </a:r>
            <a:r>
              <a:rPr lang="zh-CN" altLang="en-US" b="1" dirty="0" smtClean="0">
                <a:solidFill>
                  <a:srgbClr val="000000"/>
                </a:solidFill>
              </a:rPr>
              <a:t>左子树</a:t>
            </a:r>
            <a:r>
              <a:rPr lang="zh-CN" altLang="en-US" b="1" dirty="0">
                <a:solidFill>
                  <a:srgbClr val="000000"/>
                </a:solidFill>
              </a:rPr>
              <a:t>中的最大值</a:t>
            </a:r>
            <a:r>
              <a:rPr lang="zh-CN" altLang="en-US" b="1" dirty="0" smtClean="0">
                <a:solidFill>
                  <a:srgbClr val="000000"/>
                </a:solidFill>
              </a:rPr>
              <a:t>结点为</a:t>
            </a:r>
            <a:r>
              <a:rPr lang="en-US" altLang="zh-CN" b="1" dirty="0" smtClean="0">
                <a:solidFill>
                  <a:srgbClr val="000000"/>
                </a:solidFill>
              </a:rPr>
              <a:t>s，</a:t>
            </a:r>
            <a:r>
              <a:rPr lang="zh-CN" altLang="en-US" b="1" dirty="0" smtClean="0">
                <a:solidFill>
                  <a:srgbClr val="000000"/>
                </a:solidFill>
              </a:rPr>
              <a:t>则用</a:t>
            </a:r>
            <a:r>
              <a:rPr lang="en-US" altLang="zh-CN" b="1" dirty="0">
                <a:solidFill>
                  <a:srgbClr val="000000"/>
                </a:solidFill>
              </a:rPr>
              <a:t>s</a:t>
            </a:r>
            <a:r>
              <a:rPr lang="zh-CN" altLang="en-US" b="1" dirty="0">
                <a:solidFill>
                  <a:srgbClr val="000000"/>
                </a:solidFill>
              </a:rPr>
              <a:t>结点的值</a:t>
            </a:r>
            <a:r>
              <a:rPr lang="zh-CN" altLang="en-US" b="1" dirty="0" smtClean="0">
                <a:solidFill>
                  <a:srgbClr val="000000"/>
                </a:solidFill>
              </a:rPr>
              <a:t>替代</a:t>
            </a:r>
            <a:r>
              <a:rPr lang="en-US" altLang="zh-CN" b="1" dirty="0" smtClean="0">
                <a:solidFill>
                  <a:srgbClr val="000000"/>
                </a:solidFill>
              </a:rPr>
              <a:t>x</a:t>
            </a:r>
            <a:r>
              <a:rPr lang="zh-CN" altLang="en-US" b="1" dirty="0" smtClean="0">
                <a:solidFill>
                  <a:srgbClr val="000000"/>
                </a:solidFill>
              </a:rPr>
              <a:t>结点</a:t>
            </a:r>
            <a:r>
              <a:rPr lang="zh-CN" altLang="en-US" b="1" dirty="0">
                <a:solidFill>
                  <a:srgbClr val="000000"/>
                </a:solidFill>
              </a:rPr>
              <a:t>的值，再将</a:t>
            </a:r>
            <a:r>
              <a:rPr lang="en-US" altLang="zh-CN" b="1" dirty="0">
                <a:solidFill>
                  <a:srgbClr val="000000"/>
                </a:solidFill>
              </a:rPr>
              <a:t>s</a:t>
            </a:r>
            <a:r>
              <a:rPr lang="zh-CN" altLang="en-US" b="1" dirty="0">
                <a:solidFill>
                  <a:srgbClr val="000000"/>
                </a:solidFill>
              </a:rPr>
              <a:t>结点删除，原</a:t>
            </a:r>
            <a:r>
              <a:rPr lang="en-US" altLang="zh-CN" b="1" dirty="0">
                <a:solidFill>
                  <a:srgbClr val="000000"/>
                </a:solidFill>
              </a:rPr>
              <a:t>s</a:t>
            </a:r>
            <a:r>
              <a:rPr lang="zh-CN" altLang="en-US" b="1" dirty="0">
                <a:solidFill>
                  <a:srgbClr val="000000"/>
                </a:solidFill>
              </a:rPr>
              <a:t>结点的左子树改为</a:t>
            </a:r>
            <a:r>
              <a:rPr lang="en-US" altLang="zh-CN" b="1" dirty="0">
                <a:solidFill>
                  <a:srgbClr val="000000"/>
                </a:solidFill>
              </a:rPr>
              <a:t>s</a:t>
            </a:r>
            <a:r>
              <a:rPr lang="zh-CN" altLang="en-US" b="1" dirty="0">
                <a:solidFill>
                  <a:srgbClr val="000000"/>
                </a:solidFill>
              </a:rPr>
              <a:t>的双亲结点</a:t>
            </a:r>
            <a:r>
              <a:rPr lang="en-US" altLang="zh-CN" b="1" dirty="0">
                <a:solidFill>
                  <a:srgbClr val="000000"/>
                </a:solidFill>
              </a:rPr>
              <a:t>q</a:t>
            </a:r>
            <a:r>
              <a:rPr lang="zh-CN" altLang="en-US" b="1" dirty="0">
                <a:solidFill>
                  <a:srgbClr val="000000"/>
                </a:solidFill>
              </a:rPr>
              <a:t>的右子树</a:t>
            </a:r>
            <a:r>
              <a:rPr lang="zh-CN" altLang="en-US" b="1" dirty="0" smtClean="0">
                <a:solidFill>
                  <a:srgbClr val="000000"/>
                </a:solidFill>
              </a:rPr>
              <a:t>：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</a:rPr>
              <a:t>x-</a:t>
            </a:r>
            <a:r>
              <a:rPr lang="en-US" altLang="zh-CN" b="1" dirty="0">
                <a:solidFill>
                  <a:srgbClr val="000000"/>
                </a:solidFill>
              </a:rPr>
              <a:t>&gt;data=s-&gt;data</a:t>
            </a:r>
            <a:r>
              <a:rPr lang="zh-CN" altLang="en-US" b="1" dirty="0">
                <a:solidFill>
                  <a:srgbClr val="000000"/>
                </a:solidFill>
              </a:rPr>
              <a:t>；</a:t>
            </a:r>
            <a:r>
              <a:rPr lang="en-US" altLang="zh-CN" b="1" dirty="0">
                <a:solidFill>
                  <a:srgbClr val="000000"/>
                </a:solidFill>
              </a:rPr>
              <a:t>q-&gt;</a:t>
            </a:r>
            <a:r>
              <a:rPr lang="en-US" altLang="zh-CN" b="1" dirty="0" err="1">
                <a:solidFill>
                  <a:srgbClr val="000000"/>
                </a:solidFill>
              </a:rPr>
              <a:t>rchild</a:t>
            </a:r>
            <a:r>
              <a:rPr lang="en-US" altLang="zh-CN" b="1" dirty="0">
                <a:solidFill>
                  <a:srgbClr val="000000"/>
                </a:solidFill>
              </a:rPr>
              <a:t>= s-&gt;</a:t>
            </a:r>
            <a:r>
              <a:rPr lang="en-US" altLang="zh-CN" b="1" dirty="0" err="1">
                <a:solidFill>
                  <a:srgbClr val="000000"/>
                </a:solidFill>
              </a:rPr>
              <a:t>lchild</a:t>
            </a:r>
            <a:r>
              <a:rPr lang="zh-CN" altLang="en-US" b="1" dirty="0">
                <a:solidFill>
                  <a:srgbClr val="000000"/>
                </a:solidFill>
              </a:rPr>
              <a:t>；</a:t>
            </a:r>
            <a:r>
              <a:rPr lang="en-US" altLang="zh-CN" b="1" dirty="0">
                <a:solidFill>
                  <a:srgbClr val="000000"/>
                </a:solidFill>
              </a:rPr>
              <a:t>free(s)</a:t>
            </a:r>
            <a:r>
              <a:rPr lang="zh-CN" altLang="en-US" b="1" dirty="0">
                <a:solidFill>
                  <a:srgbClr val="000000"/>
                </a:solidFill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44086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793038" cy="95408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有两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个子树的情况</a:t>
            </a:r>
            <a:endParaRPr lang="en-US" altLang="zh-CN" sz="32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731838" y="963613"/>
          <a:ext cx="2836862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图片" r:id="rId4" imgW="2351520" imgH="1054440" progId="Word.Picture.8">
                  <p:embed/>
                </p:oleObj>
              </mc:Choice>
              <mc:Fallback>
                <p:oleObj name="图片" r:id="rId4" imgW="2351520" imgH="1054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3824"/>
                      <a:stretch>
                        <a:fillRect/>
                      </a:stretch>
                    </p:blipFill>
                    <p:spPr bwMode="auto">
                      <a:xfrm>
                        <a:off x="731838" y="963613"/>
                        <a:ext cx="2836862" cy="2725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-31750" y="3603625"/>
          <a:ext cx="11626850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6" name="图片" r:id="rId6" imgW="4791600" imgH="1144440" progId="Word.Picture.8">
                  <p:embed/>
                </p:oleObj>
              </mc:Choice>
              <mc:Fallback>
                <p:oleObj name="图片" r:id="rId6" imgW="4791600" imgH="1144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1750" y="3603625"/>
                        <a:ext cx="11626850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AutoShape 6"/>
          <p:cNvSpPr>
            <a:spLocks noChangeArrowheads="1"/>
          </p:cNvSpPr>
          <p:nvPr/>
        </p:nvSpPr>
        <p:spPr bwMode="auto">
          <a:xfrm>
            <a:off x="2859088" y="1966913"/>
            <a:ext cx="587375" cy="261937"/>
          </a:xfrm>
          <a:prstGeom prst="rightArrow">
            <a:avLst>
              <a:gd name="adj1" fmla="val 50000"/>
              <a:gd name="adj2" fmla="val 560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20" name="Object 7"/>
          <p:cNvGraphicFramePr>
            <a:graphicFrameLocks noChangeAspect="1"/>
          </p:cNvGraphicFramePr>
          <p:nvPr/>
        </p:nvGraphicFramePr>
        <p:xfrm>
          <a:off x="3440113" y="966788"/>
          <a:ext cx="5707062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7" name="图片" r:id="rId8" imgW="2351520" imgH="1054440" progId="Word.Picture.8">
                  <p:embed/>
                </p:oleObj>
              </mc:Choice>
              <mc:Fallback>
                <p:oleObj name="图片" r:id="rId8" imgW="2351520" imgH="1054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079"/>
                      <a:stretch>
                        <a:fillRect/>
                      </a:stretch>
                    </p:blipFill>
                    <p:spPr bwMode="auto">
                      <a:xfrm>
                        <a:off x="3440113" y="966788"/>
                        <a:ext cx="5707062" cy="2725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5956300" y="1944688"/>
            <a:ext cx="587375" cy="261937"/>
          </a:xfrm>
          <a:prstGeom prst="rightArrow">
            <a:avLst>
              <a:gd name="adj1" fmla="val 50000"/>
              <a:gd name="adj2" fmla="val 560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2867025" y="4676775"/>
            <a:ext cx="587375" cy="261938"/>
          </a:xfrm>
          <a:prstGeom prst="rightArrow">
            <a:avLst>
              <a:gd name="adj1" fmla="val 50000"/>
              <a:gd name="adj2" fmla="val 560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5964238" y="4654550"/>
            <a:ext cx="587375" cy="261938"/>
          </a:xfrm>
          <a:prstGeom prst="rightArrow">
            <a:avLst>
              <a:gd name="adj1" fmla="val 50000"/>
              <a:gd name="adj2" fmla="val 560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V="1">
            <a:off x="0" y="3484563"/>
            <a:ext cx="9144000" cy="12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776" name="Rectangle 16"/>
          <p:cNvSpPr>
            <a:spLocks noChangeArrowheads="1"/>
          </p:cNvSpPr>
          <p:nvPr/>
        </p:nvSpPr>
        <p:spPr bwMode="auto">
          <a:xfrm>
            <a:off x="2730500" y="4506913"/>
            <a:ext cx="717550" cy="44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777" name="Rectangle 17"/>
          <p:cNvSpPr>
            <a:spLocks noChangeArrowheads="1"/>
          </p:cNvSpPr>
          <p:nvPr/>
        </p:nvSpPr>
        <p:spPr bwMode="auto">
          <a:xfrm>
            <a:off x="3348038" y="3586957"/>
            <a:ext cx="2546350" cy="2716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778" name="Rectangle 18"/>
          <p:cNvSpPr>
            <a:spLocks noChangeArrowheads="1"/>
          </p:cNvSpPr>
          <p:nvPr/>
        </p:nvSpPr>
        <p:spPr bwMode="auto">
          <a:xfrm>
            <a:off x="5894388" y="4500563"/>
            <a:ext cx="717550" cy="44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779" name="Rectangle 19"/>
          <p:cNvSpPr>
            <a:spLocks noChangeArrowheads="1"/>
          </p:cNvSpPr>
          <p:nvPr/>
        </p:nvSpPr>
        <p:spPr bwMode="auto">
          <a:xfrm>
            <a:off x="6459538" y="3632200"/>
            <a:ext cx="2598737" cy="23764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0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6" dur="500"/>
                                        <p:tgtEl>
                                          <p:spTgt spid="757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4" dur="500"/>
                                        <p:tgtEl>
                                          <p:spTgt spid="757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76" grpId="0" animBg="1"/>
      <p:bldP spid="757777" grpId="0" animBg="1"/>
      <p:bldP spid="757778" grpId="0" animBg="1"/>
      <p:bldP spid="7577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67580" y="1268760"/>
            <a:ext cx="84249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>
              <a:lnSpc>
                <a:spcPct val="90000"/>
              </a:lnSpc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二叉检索树又称二</a:t>
            </a:r>
            <a:r>
              <a:rPr kumimoji="0" lang="zh-CN" altLang="en-US" sz="2800" b="1" kern="0" dirty="0">
                <a:solidFill>
                  <a:srgbClr val="000000"/>
                </a:solidFill>
                <a:latin typeface="+mn-ea"/>
              </a:rPr>
              <a:t>叉排序</a:t>
            </a:r>
            <a:r>
              <a:rPr kumimoji="0" lang="zh-CN" altLang="en-US" sz="2800" b="1" kern="0" dirty="0" smtClean="0">
                <a:solidFill>
                  <a:srgbClr val="000000"/>
                </a:solidFill>
                <a:latin typeface="+mn-ea"/>
              </a:rPr>
              <a:t>树，也叫二叉查找树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。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</a:rPr>
              <a:t>其定义为：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它或者是空树，或者是具有如下性质的二叉树：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①若它的左子树不为空，则左子树上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</a:rPr>
              <a:t>所有结点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的值均小于或等于根结点的值；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②若它的右子树不为空，则右子树上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</a:rPr>
              <a:t>所有结点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的值均大于根结点的值；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kumimoji="0" lang="zh-CN" altLang="en-US" sz="2800" b="1" kern="0" dirty="0">
                <a:solidFill>
                  <a:srgbClr val="000000"/>
                </a:solidFill>
                <a:latin typeface="+mn-ea"/>
              </a:rPr>
              <a:t>③它的左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、右子树本身也都是一棵二</a:t>
            </a:r>
            <a:r>
              <a:rPr kumimoji="0" lang="zh-CN" altLang="en-US" sz="2800" b="1" kern="0" dirty="0">
                <a:solidFill>
                  <a:srgbClr val="000000"/>
                </a:solidFill>
                <a:latin typeface="+mn-ea"/>
              </a:rPr>
              <a:t>叉检索树。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上述性质简称二</a:t>
            </a:r>
            <a:r>
              <a:rPr kumimoji="0" lang="zh-CN" altLang="en-US" sz="2800" b="1" kern="0" dirty="0">
                <a:solidFill>
                  <a:srgbClr val="000000"/>
                </a:solidFill>
                <a:latin typeface="+mn-ea"/>
              </a:rPr>
              <a:t>叉检索树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性质(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BST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性质)，故二</a:t>
            </a:r>
            <a:r>
              <a:rPr kumimoji="0" lang="zh-CN" altLang="en-US" sz="2800" b="1" kern="0" dirty="0">
                <a:solidFill>
                  <a:srgbClr val="000000"/>
                </a:solidFill>
                <a:latin typeface="+mn-ea"/>
              </a:rPr>
              <a:t>叉检索树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实际上是满足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BST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性质的二叉树。</a:t>
            </a:r>
          </a:p>
        </p:txBody>
      </p:sp>
      <p:sp>
        <p:nvSpPr>
          <p:cNvPr id="3" name="文本框 25"/>
          <p:cNvSpPr txBox="1">
            <a:spLocks noChangeArrowheads="1"/>
          </p:cNvSpPr>
          <p:nvPr/>
        </p:nvSpPr>
        <p:spPr bwMode="auto">
          <a:xfrm>
            <a:off x="683568" y="404664"/>
            <a:ext cx="4968875" cy="5842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/>
                <a:ea typeface="微软雅黑"/>
              </a:rPr>
              <a:t>二叉检索树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6843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026"/>
          <p:cNvSpPr txBox="1">
            <a:spLocks noChangeArrowheads="1"/>
          </p:cNvSpPr>
          <p:nvPr/>
        </p:nvSpPr>
        <p:spPr bwMode="auto">
          <a:xfrm>
            <a:off x="485774" y="188640"/>
            <a:ext cx="7629525" cy="6214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/>
                <a:ea typeface="黑体"/>
                <a:cs typeface="+mj-cs"/>
              </a:rPr>
              <a:t>使用监督元</a:t>
            </a:r>
          </a:p>
        </p:txBody>
      </p:sp>
      <p:sp>
        <p:nvSpPr>
          <p:cNvPr id="50" name="Rectangle 1027"/>
          <p:cNvSpPr txBox="1">
            <a:spLocks noChangeArrowheads="1"/>
          </p:cNvSpPr>
          <p:nvPr/>
        </p:nvSpPr>
        <p:spPr bwMode="auto">
          <a:xfrm>
            <a:off x="496726" y="952500"/>
            <a:ext cx="569118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rPr>
              <a:t>为了避免删除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rPr>
              <a:t>根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结点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rPr>
              <a:t>，</a:t>
            </a:r>
          </a:p>
        </p:txBody>
      </p:sp>
      <p:sp>
        <p:nvSpPr>
          <p:cNvPr id="51" name="Rectangle 1029"/>
          <p:cNvSpPr>
            <a:spLocks noChangeArrowheads="1"/>
          </p:cNvSpPr>
          <p:nvPr/>
        </p:nvSpPr>
        <p:spPr bwMode="auto">
          <a:xfrm>
            <a:off x="368300" y="1498600"/>
            <a:ext cx="8596188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</a:rPr>
              <a:t>增加一个虚根结点，用于存放监督元</a:t>
            </a:r>
          </a:p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</a:rPr>
              <a:t>监督元取值或为“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</a:rPr>
              <a:t>无穷小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</a:rPr>
              <a:t>MIN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</a:rPr>
              <a:t>”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</a:rPr>
              <a:t>，或为“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</a:rPr>
              <a:t>无穷大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</a:rPr>
              <a:t>MAX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</a:rPr>
              <a:t>”</a:t>
            </a:r>
          </a:p>
        </p:txBody>
      </p:sp>
      <p:grpSp>
        <p:nvGrpSpPr>
          <p:cNvPr id="52" name="Group 1030"/>
          <p:cNvGrpSpPr>
            <a:grpSpLocks/>
          </p:cNvGrpSpPr>
          <p:nvPr/>
        </p:nvGrpSpPr>
        <p:grpSpPr bwMode="auto">
          <a:xfrm>
            <a:off x="444500" y="2946400"/>
            <a:ext cx="2252663" cy="2228850"/>
            <a:chOff x="354" y="2338"/>
            <a:chExt cx="1419" cy="1404"/>
          </a:xfrm>
        </p:grpSpPr>
        <p:grpSp>
          <p:nvGrpSpPr>
            <p:cNvPr id="53" name="Group 1031"/>
            <p:cNvGrpSpPr>
              <a:grpSpLocks/>
            </p:cNvGrpSpPr>
            <p:nvPr/>
          </p:nvGrpSpPr>
          <p:grpSpPr bwMode="auto">
            <a:xfrm>
              <a:off x="510" y="2338"/>
              <a:ext cx="1263" cy="1404"/>
              <a:chOff x="1214" y="2114"/>
              <a:chExt cx="1263" cy="1404"/>
            </a:xfrm>
          </p:grpSpPr>
          <p:sp>
            <p:nvSpPr>
              <p:cNvPr id="57" name="Oval 1032"/>
              <p:cNvSpPr>
                <a:spLocks noChangeArrowheads="1"/>
              </p:cNvSpPr>
              <p:nvPr/>
            </p:nvSpPr>
            <p:spPr bwMode="auto">
              <a:xfrm>
                <a:off x="2054" y="2620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AutoShape 1033"/>
              <p:cNvSpPr>
                <a:spLocks noChangeArrowheads="1"/>
              </p:cNvSpPr>
              <p:nvPr/>
            </p:nvSpPr>
            <p:spPr bwMode="auto">
              <a:xfrm>
                <a:off x="1746" y="2728"/>
                <a:ext cx="731" cy="790"/>
              </a:xfrm>
              <a:prstGeom prst="triangle">
                <a:avLst>
                  <a:gd name="adj" fmla="val 50000"/>
                </a:avLst>
              </a:prstGeom>
              <a:solidFill>
                <a:srgbClr val="07F11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59" name="Group 1034"/>
              <p:cNvGrpSpPr>
                <a:grpSpLocks/>
              </p:cNvGrpSpPr>
              <p:nvPr/>
            </p:nvGrpSpPr>
            <p:grpSpPr bwMode="auto">
              <a:xfrm>
                <a:off x="1214" y="2114"/>
                <a:ext cx="848" cy="524"/>
                <a:chOff x="1214" y="2114"/>
                <a:chExt cx="848" cy="524"/>
              </a:xfrm>
            </p:grpSpPr>
            <p:sp>
              <p:nvSpPr>
                <p:cNvPr id="60" name="Rectangle 1035"/>
                <p:cNvSpPr>
                  <a:spLocks noChangeArrowheads="1"/>
                </p:cNvSpPr>
                <p:nvPr/>
              </p:nvSpPr>
              <p:spPr bwMode="auto">
                <a:xfrm>
                  <a:off x="1214" y="2114"/>
                  <a:ext cx="480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root</a:t>
                  </a:r>
                  <a:endPara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7827FB"/>
                    </a:solidFill>
                    <a:effectLst/>
                    <a:uLnTx/>
                    <a:uFillTx/>
                    <a:latin typeface="宋体" pitchFamily="2" charset="-122"/>
                  </a:endParaRPr>
                </a:p>
              </p:txBody>
            </p:sp>
            <p:sp>
              <p:nvSpPr>
                <p:cNvPr id="61" name="Freeform 1036"/>
                <p:cNvSpPr>
                  <a:spLocks/>
                </p:cNvSpPr>
                <p:nvPr/>
              </p:nvSpPr>
              <p:spPr bwMode="auto">
                <a:xfrm>
                  <a:off x="1582" y="2350"/>
                  <a:ext cx="480" cy="288"/>
                </a:xfrm>
                <a:custGeom>
                  <a:avLst/>
                  <a:gdLst>
                    <a:gd name="T0" fmla="*/ 0 w 624"/>
                    <a:gd name="T1" fmla="*/ 0 h 288"/>
                    <a:gd name="T2" fmla="*/ 31 w 624"/>
                    <a:gd name="T3" fmla="*/ 240 h 288"/>
                    <a:gd name="T4" fmla="*/ 62 w 624"/>
                    <a:gd name="T5" fmla="*/ 240 h 288"/>
                    <a:gd name="T6" fmla="*/ 99 w 624"/>
                    <a:gd name="T7" fmla="*/ 288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24"/>
                    <a:gd name="T13" fmla="*/ 0 h 288"/>
                    <a:gd name="T14" fmla="*/ 624 w 624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24" h="288">
                      <a:moveTo>
                        <a:pt x="0" y="0"/>
                      </a:moveTo>
                      <a:cubicBezTo>
                        <a:pt x="64" y="100"/>
                        <a:pt x="128" y="200"/>
                        <a:pt x="192" y="240"/>
                      </a:cubicBezTo>
                      <a:cubicBezTo>
                        <a:pt x="256" y="280"/>
                        <a:pt x="312" y="232"/>
                        <a:pt x="384" y="240"/>
                      </a:cubicBezTo>
                      <a:cubicBezTo>
                        <a:pt x="456" y="248"/>
                        <a:pt x="584" y="280"/>
                        <a:pt x="624" y="288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54" name="Group 1037"/>
            <p:cNvGrpSpPr>
              <a:grpSpLocks/>
            </p:cNvGrpSpPr>
            <p:nvPr/>
          </p:nvGrpSpPr>
          <p:grpSpPr bwMode="auto">
            <a:xfrm>
              <a:off x="354" y="3086"/>
              <a:ext cx="1024" cy="256"/>
              <a:chOff x="754" y="3086"/>
              <a:chExt cx="1024" cy="256"/>
            </a:xfrm>
          </p:grpSpPr>
          <p:sp>
            <p:nvSpPr>
              <p:cNvPr id="55" name="Rectangle 1038"/>
              <p:cNvSpPr>
                <a:spLocks noChangeArrowheads="1"/>
              </p:cNvSpPr>
              <p:nvPr/>
            </p:nvSpPr>
            <p:spPr bwMode="auto">
              <a:xfrm>
                <a:off x="754" y="3086"/>
                <a:ext cx="524" cy="256"/>
              </a:xfrm>
              <a:prstGeom prst="rect">
                <a:avLst/>
              </a:prstGeom>
              <a:solidFill>
                <a:srgbClr val="FFCF0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原树</a:t>
                </a:r>
              </a:p>
            </p:txBody>
          </p:sp>
          <p:sp>
            <p:nvSpPr>
              <p:cNvPr id="56" name="Line 1039"/>
              <p:cNvSpPr>
                <a:spLocks noChangeShapeType="1"/>
              </p:cNvSpPr>
              <p:nvPr/>
            </p:nvSpPr>
            <p:spPr bwMode="auto">
              <a:xfrm>
                <a:off x="1278" y="3214"/>
                <a:ext cx="500" cy="12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2" name="Group 1040"/>
          <p:cNvGrpSpPr>
            <a:grpSpLocks/>
          </p:cNvGrpSpPr>
          <p:nvPr/>
        </p:nvGrpSpPr>
        <p:grpSpPr bwMode="auto">
          <a:xfrm>
            <a:off x="3175000" y="2562225"/>
            <a:ext cx="2439988" cy="2838450"/>
            <a:chOff x="1800" y="2160"/>
            <a:chExt cx="1537" cy="1788"/>
          </a:xfrm>
        </p:grpSpPr>
        <p:grpSp>
          <p:nvGrpSpPr>
            <p:cNvPr id="63" name="Group 1041"/>
            <p:cNvGrpSpPr>
              <a:grpSpLocks/>
            </p:cNvGrpSpPr>
            <p:nvPr/>
          </p:nvGrpSpPr>
          <p:grpSpPr bwMode="auto">
            <a:xfrm>
              <a:off x="1800" y="2160"/>
              <a:ext cx="848" cy="524"/>
              <a:chOff x="1562" y="1418"/>
              <a:chExt cx="848" cy="524"/>
            </a:xfrm>
          </p:grpSpPr>
          <p:sp>
            <p:nvSpPr>
              <p:cNvPr id="76" name="Rectangle 1042"/>
              <p:cNvSpPr>
                <a:spLocks noChangeArrowheads="1"/>
              </p:cNvSpPr>
              <p:nvPr/>
            </p:nvSpPr>
            <p:spPr bwMode="auto">
              <a:xfrm>
                <a:off x="1562" y="1418"/>
                <a:ext cx="480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root</a:t>
                </a:r>
                <a:endPara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7827FB"/>
                  </a:solidFill>
                  <a:effectLst/>
                  <a:uLnTx/>
                  <a:uFillTx/>
                  <a:latin typeface="宋体" pitchFamily="2" charset="-122"/>
                </a:endParaRPr>
              </a:p>
            </p:txBody>
          </p:sp>
          <p:sp>
            <p:nvSpPr>
              <p:cNvPr id="77" name="Freeform 1043"/>
              <p:cNvSpPr>
                <a:spLocks/>
              </p:cNvSpPr>
              <p:nvPr/>
            </p:nvSpPr>
            <p:spPr bwMode="auto">
              <a:xfrm>
                <a:off x="1930" y="1654"/>
                <a:ext cx="480" cy="288"/>
              </a:xfrm>
              <a:custGeom>
                <a:avLst/>
                <a:gdLst>
                  <a:gd name="T0" fmla="*/ 0 w 624"/>
                  <a:gd name="T1" fmla="*/ 0 h 288"/>
                  <a:gd name="T2" fmla="*/ 31 w 624"/>
                  <a:gd name="T3" fmla="*/ 240 h 288"/>
                  <a:gd name="T4" fmla="*/ 62 w 624"/>
                  <a:gd name="T5" fmla="*/ 240 h 288"/>
                  <a:gd name="T6" fmla="*/ 99 w 624"/>
                  <a:gd name="T7" fmla="*/ 288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288"/>
                  <a:gd name="T14" fmla="*/ 624 w 624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288">
                    <a:moveTo>
                      <a:pt x="0" y="0"/>
                    </a:moveTo>
                    <a:cubicBezTo>
                      <a:pt x="64" y="100"/>
                      <a:pt x="128" y="200"/>
                      <a:pt x="192" y="240"/>
                    </a:cubicBezTo>
                    <a:cubicBezTo>
                      <a:pt x="256" y="280"/>
                      <a:pt x="312" y="232"/>
                      <a:pt x="384" y="240"/>
                    </a:cubicBezTo>
                    <a:cubicBezTo>
                      <a:pt x="456" y="248"/>
                      <a:pt x="584" y="280"/>
                      <a:pt x="624" y="288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4" name="Group 1044"/>
            <p:cNvGrpSpPr>
              <a:grpSpLocks/>
            </p:cNvGrpSpPr>
            <p:nvPr/>
          </p:nvGrpSpPr>
          <p:grpSpPr bwMode="auto">
            <a:xfrm>
              <a:off x="2648" y="2660"/>
              <a:ext cx="689" cy="212"/>
              <a:chOff x="2648" y="2660"/>
              <a:chExt cx="689" cy="212"/>
            </a:xfrm>
          </p:grpSpPr>
          <p:grpSp>
            <p:nvGrpSpPr>
              <p:cNvPr id="69" name="Group 1045"/>
              <p:cNvGrpSpPr>
                <a:grpSpLocks/>
              </p:cNvGrpSpPr>
              <p:nvPr/>
            </p:nvGrpSpPr>
            <p:grpSpPr bwMode="auto">
              <a:xfrm>
                <a:off x="2648" y="2660"/>
                <a:ext cx="689" cy="212"/>
                <a:chOff x="3264" y="2660"/>
                <a:chExt cx="689" cy="212"/>
              </a:xfrm>
            </p:grpSpPr>
            <p:sp>
              <p:nvSpPr>
                <p:cNvPr id="73" name="Rectangle 1046"/>
                <p:cNvSpPr>
                  <a:spLocks noChangeArrowheads="1"/>
                </p:cNvSpPr>
                <p:nvPr/>
              </p:nvSpPr>
              <p:spPr bwMode="auto">
                <a:xfrm>
                  <a:off x="3377" y="2660"/>
                  <a:ext cx="459" cy="212"/>
                </a:xfrm>
                <a:prstGeom prst="rect">
                  <a:avLst/>
                </a:prstGeom>
                <a:solidFill>
                  <a:srgbClr val="00E4A8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仿宋_GB2312" pitchFamily="49" charset="-122"/>
                    </a:rPr>
                    <a:t>MAX</a:t>
                  </a:r>
                </a:p>
              </p:txBody>
            </p:sp>
            <p:sp>
              <p:nvSpPr>
                <p:cNvPr id="74" name="Rectangle 1047"/>
                <p:cNvSpPr>
                  <a:spLocks noChangeArrowheads="1"/>
                </p:cNvSpPr>
                <p:nvPr/>
              </p:nvSpPr>
              <p:spPr bwMode="auto">
                <a:xfrm>
                  <a:off x="3264" y="2660"/>
                  <a:ext cx="113" cy="212"/>
                </a:xfrm>
                <a:prstGeom prst="rect">
                  <a:avLst/>
                </a:prstGeom>
                <a:solidFill>
                  <a:srgbClr val="FFCF0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Rectangle 1048"/>
                <p:cNvSpPr>
                  <a:spLocks noChangeArrowheads="1"/>
                </p:cNvSpPr>
                <p:nvPr/>
              </p:nvSpPr>
              <p:spPr bwMode="auto">
                <a:xfrm>
                  <a:off x="3840" y="2660"/>
                  <a:ext cx="113" cy="212"/>
                </a:xfrm>
                <a:prstGeom prst="rect">
                  <a:avLst/>
                </a:prstGeom>
                <a:solidFill>
                  <a:srgbClr val="FFCF0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70" name="Group 1049"/>
              <p:cNvGrpSpPr>
                <a:grpSpLocks/>
              </p:cNvGrpSpPr>
              <p:nvPr/>
            </p:nvGrpSpPr>
            <p:grpSpPr bwMode="auto">
              <a:xfrm>
                <a:off x="3240" y="2708"/>
                <a:ext cx="66" cy="121"/>
                <a:chOff x="1035" y="3288"/>
                <a:chExt cx="149" cy="127"/>
              </a:xfrm>
            </p:grpSpPr>
            <p:sp>
              <p:nvSpPr>
                <p:cNvPr id="71" name="Line 1050"/>
                <p:cNvSpPr>
                  <a:spLocks noChangeShapeType="1"/>
                </p:cNvSpPr>
                <p:nvPr/>
              </p:nvSpPr>
              <p:spPr bwMode="auto">
                <a:xfrm flipH="1">
                  <a:off x="1035" y="3288"/>
                  <a:ext cx="66" cy="127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" name="Line 1051"/>
                <p:cNvSpPr>
                  <a:spLocks noChangeShapeType="1"/>
                </p:cNvSpPr>
                <p:nvPr/>
              </p:nvSpPr>
              <p:spPr bwMode="auto">
                <a:xfrm>
                  <a:off x="1099" y="3288"/>
                  <a:ext cx="85" cy="12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65" name="Line 1052"/>
            <p:cNvSpPr>
              <a:spLocks noChangeShapeType="1"/>
            </p:cNvSpPr>
            <p:nvPr/>
          </p:nvSpPr>
          <p:spPr bwMode="auto">
            <a:xfrm flipH="1">
              <a:off x="2392" y="2799"/>
              <a:ext cx="321" cy="2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6" name="Group 1053"/>
            <p:cNvGrpSpPr>
              <a:grpSpLocks/>
            </p:cNvGrpSpPr>
            <p:nvPr/>
          </p:nvGrpSpPr>
          <p:grpSpPr bwMode="auto">
            <a:xfrm>
              <a:off x="2022" y="3050"/>
              <a:ext cx="731" cy="898"/>
              <a:chOff x="1998" y="3018"/>
              <a:chExt cx="731" cy="898"/>
            </a:xfrm>
          </p:grpSpPr>
          <p:sp>
            <p:nvSpPr>
              <p:cNvPr id="67" name="Oval 1054"/>
              <p:cNvSpPr>
                <a:spLocks noChangeArrowheads="1"/>
              </p:cNvSpPr>
              <p:nvPr/>
            </p:nvSpPr>
            <p:spPr bwMode="auto">
              <a:xfrm>
                <a:off x="2306" y="3018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AutoShape 1055"/>
              <p:cNvSpPr>
                <a:spLocks noChangeArrowheads="1"/>
              </p:cNvSpPr>
              <p:nvPr/>
            </p:nvSpPr>
            <p:spPr bwMode="auto">
              <a:xfrm>
                <a:off x="1998" y="3126"/>
                <a:ext cx="731" cy="790"/>
              </a:xfrm>
              <a:prstGeom prst="triangle">
                <a:avLst>
                  <a:gd name="adj" fmla="val 50000"/>
                </a:avLst>
              </a:prstGeom>
              <a:solidFill>
                <a:srgbClr val="07F11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8" name="Group 1056"/>
          <p:cNvGrpSpPr>
            <a:grpSpLocks/>
          </p:cNvGrpSpPr>
          <p:nvPr/>
        </p:nvGrpSpPr>
        <p:grpSpPr bwMode="auto">
          <a:xfrm>
            <a:off x="5132388" y="2428875"/>
            <a:ext cx="3468687" cy="2971800"/>
            <a:chOff x="3129" y="1898"/>
            <a:chExt cx="2185" cy="1872"/>
          </a:xfrm>
        </p:grpSpPr>
        <p:grpSp>
          <p:nvGrpSpPr>
            <p:cNvPr id="79" name="Group 1057"/>
            <p:cNvGrpSpPr>
              <a:grpSpLocks/>
            </p:cNvGrpSpPr>
            <p:nvPr/>
          </p:nvGrpSpPr>
          <p:grpSpPr bwMode="auto">
            <a:xfrm>
              <a:off x="3129" y="1898"/>
              <a:ext cx="848" cy="524"/>
              <a:chOff x="1562" y="1418"/>
              <a:chExt cx="848" cy="524"/>
            </a:xfrm>
          </p:grpSpPr>
          <p:sp>
            <p:nvSpPr>
              <p:cNvPr id="92" name="Rectangle 1058"/>
              <p:cNvSpPr>
                <a:spLocks noChangeArrowheads="1"/>
              </p:cNvSpPr>
              <p:nvPr/>
            </p:nvSpPr>
            <p:spPr bwMode="auto">
              <a:xfrm>
                <a:off x="1562" y="1418"/>
                <a:ext cx="480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root</a:t>
                </a:r>
                <a:endPara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7827FB"/>
                  </a:solidFill>
                  <a:effectLst/>
                  <a:uLnTx/>
                  <a:uFillTx/>
                  <a:latin typeface="宋体" pitchFamily="2" charset="-122"/>
                </a:endParaRPr>
              </a:p>
            </p:txBody>
          </p:sp>
          <p:sp>
            <p:nvSpPr>
              <p:cNvPr id="93" name="Freeform 1059"/>
              <p:cNvSpPr>
                <a:spLocks/>
              </p:cNvSpPr>
              <p:nvPr/>
            </p:nvSpPr>
            <p:spPr bwMode="auto">
              <a:xfrm>
                <a:off x="1930" y="1654"/>
                <a:ext cx="480" cy="288"/>
              </a:xfrm>
              <a:custGeom>
                <a:avLst/>
                <a:gdLst>
                  <a:gd name="T0" fmla="*/ 0 w 624"/>
                  <a:gd name="T1" fmla="*/ 0 h 288"/>
                  <a:gd name="T2" fmla="*/ 31 w 624"/>
                  <a:gd name="T3" fmla="*/ 240 h 288"/>
                  <a:gd name="T4" fmla="*/ 62 w 624"/>
                  <a:gd name="T5" fmla="*/ 240 h 288"/>
                  <a:gd name="T6" fmla="*/ 99 w 624"/>
                  <a:gd name="T7" fmla="*/ 288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288"/>
                  <a:gd name="T14" fmla="*/ 624 w 624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288">
                    <a:moveTo>
                      <a:pt x="0" y="0"/>
                    </a:moveTo>
                    <a:cubicBezTo>
                      <a:pt x="64" y="100"/>
                      <a:pt x="128" y="200"/>
                      <a:pt x="192" y="240"/>
                    </a:cubicBezTo>
                    <a:cubicBezTo>
                      <a:pt x="256" y="280"/>
                      <a:pt x="312" y="232"/>
                      <a:pt x="384" y="240"/>
                    </a:cubicBezTo>
                    <a:cubicBezTo>
                      <a:pt x="456" y="248"/>
                      <a:pt x="584" y="280"/>
                      <a:pt x="624" y="288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0" name="Group 1060"/>
            <p:cNvGrpSpPr>
              <a:grpSpLocks/>
            </p:cNvGrpSpPr>
            <p:nvPr/>
          </p:nvGrpSpPr>
          <p:grpSpPr bwMode="auto">
            <a:xfrm>
              <a:off x="3977" y="2440"/>
              <a:ext cx="689" cy="212"/>
              <a:chOff x="3360" y="2228"/>
              <a:chExt cx="689" cy="212"/>
            </a:xfrm>
          </p:grpSpPr>
          <p:grpSp>
            <p:nvGrpSpPr>
              <p:cNvPr id="85" name="Group 1061"/>
              <p:cNvGrpSpPr>
                <a:grpSpLocks/>
              </p:cNvGrpSpPr>
              <p:nvPr/>
            </p:nvGrpSpPr>
            <p:grpSpPr bwMode="auto">
              <a:xfrm>
                <a:off x="3360" y="2228"/>
                <a:ext cx="689" cy="212"/>
                <a:chOff x="3264" y="2660"/>
                <a:chExt cx="689" cy="212"/>
              </a:xfrm>
            </p:grpSpPr>
            <p:sp>
              <p:nvSpPr>
                <p:cNvPr id="89" name="Rectangle 1062"/>
                <p:cNvSpPr>
                  <a:spLocks noChangeArrowheads="1"/>
                </p:cNvSpPr>
                <p:nvPr/>
              </p:nvSpPr>
              <p:spPr bwMode="auto">
                <a:xfrm>
                  <a:off x="3377" y="2660"/>
                  <a:ext cx="459" cy="212"/>
                </a:xfrm>
                <a:prstGeom prst="rect">
                  <a:avLst/>
                </a:prstGeom>
                <a:solidFill>
                  <a:srgbClr val="00E4A8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仿宋_GB2312" pitchFamily="49" charset="-122"/>
                    </a:rPr>
                    <a:t>MIN</a:t>
                  </a:r>
                </a:p>
              </p:txBody>
            </p:sp>
            <p:sp>
              <p:nvSpPr>
                <p:cNvPr id="90" name="Rectangle 1063"/>
                <p:cNvSpPr>
                  <a:spLocks noChangeArrowheads="1"/>
                </p:cNvSpPr>
                <p:nvPr/>
              </p:nvSpPr>
              <p:spPr bwMode="auto">
                <a:xfrm>
                  <a:off x="3264" y="2660"/>
                  <a:ext cx="113" cy="212"/>
                </a:xfrm>
                <a:prstGeom prst="rect">
                  <a:avLst/>
                </a:prstGeom>
                <a:solidFill>
                  <a:srgbClr val="FFCF0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Rectangle 1064"/>
                <p:cNvSpPr>
                  <a:spLocks noChangeArrowheads="1"/>
                </p:cNvSpPr>
                <p:nvPr/>
              </p:nvSpPr>
              <p:spPr bwMode="auto">
                <a:xfrm>
                  <a:off x="3840" y="2660"/>
                  <a:ext cx="113" cy="212"/>
                </a:xfrm>
                <a:prstGeom prst="rect">
                  <a:avLst/>
                </a:prstGeom>
                <a:solidFill>
                  <a:srgbClr val="FFCF0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86" name="Group 1065"/>
              <p:cNvGrpSpPr>
                <a:grpSpLocks/>
              </p:cNvGrpSpPr>
              <p:nvPr/>
            </p:nvGrpSpPr>
            <p:grpSpPr bwMode="auto">
              <a:xfrm>
                <a:off x="3376" y="2279"/>
                <a:ext cx="66" cy="121"/>
                <a:chOff x="1035" y="3288"/>
                <a:chExt cx="149" cy="127"/>
              </a:xfrm>
            </p:grpSpPr>
            <p:sp>
              <p:nvSpPr>
                <p:cNvPr id="87" name="Line 1066"/>
                <p:cNvSpPr>
                  <a:spLocks noChangeShapeType="1"/>
                </p:cNvSpPr>
                <p:nvPr/>
              </p:nvSpPr>
              <p:spPr bwMode="auto">
                <a:xfrm flipH="1">
                  <a:off x="1035" y="3288"/>
                  <a:ext cx="66" cy="127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Line 1067"/>
                <p:cNvSpPr>
                  <a:spLocks noChangeShapeType="1"/>
                </p:cNvSpPr>
                <p:nvPr/>
              </p:nvSpPr>
              <p:spPr bwMode="auto">
                <a:xfrm>
                  <a:off x="1099" y="3288"/>
                  <a:ext cx="85" cy="12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81" name="Line 1068"/>
            <p:cNvSpPr>
              <a:spLocks noChangeShapeType="1"/>
            </p:cNvSpPr>
            <p:nvPr/>
          </p:nvSpPr>
          <p:spPr bwMode="auto">
            <a:xfrm>
              <a:off x="4627" y="2575"/>
              <a:ext cx="322" cy="3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2" name="Group 1069"/>
            <p:cNvGrpSpPr>
              <a:grpSpLocks/>
            </p:cNvGrpSpPr>
            <p:nvPr/>
          </p:nvGrpSpPr>
          <p:grpSpPr bwMode="auto">
            <a:xfrm>
              <a:off x="4583" y="2872"/>
              <a:ext cx="731" cy="898"/>
              <a:chOff x="1998" y="3018"/>
              <a:chExt cx="731" cy="898"/>
            </a:xfrm>
          </p:grpSpPr>
          <p:sp>
            <p:nvSpPr>
              <p:cNvPr id="83" name="Oval 1070"/>
              <p:cNvSpPr>
                <a:spLocks noChangeArrowheads="1"/>
              </p:cNvSpPr>
              <p:nvPr/>
            </p:nvSpPr>
            <p:spPr bwMode="auto">
              <a:xfrm>
                <a:off x="2306" y="3018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AutoShape 1071"/>
              <p:cNvSpPr>
                <a:spLocks noChangeArrowheads="1"/>
              </p:cNvSpPr>
              <p:nvPr/>
            </p:nvSpPr>
            <p:spPr bwMode="auto">
              <a:xfrm>
                <a:off x="1998" y="3126"/>
                <a:ext cx="731" cy="790"/>
              </a:xfrm>
              <a:prstGeom prst="triangle">
                <a:avLst>
                  <a:gd name="adj" fmla="val 50000"/>
                </a:avLst>
              </a:prstGeom>
              <a:solidFill>
                <a:srgbClr val="07F11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94" name="Rectangle 1072"/>
          <p:cNvSpPr>
            <a:spLocks noChangeArrowheads="1"/>
          </p:cNvSpPr>
          <p:nvPr/>
        </p:nvSpPr>
        <p:spPr bwMode="auto">
          <a:xfrm>
            <a:off x="736600" y="5715000"/>
            <a:ext cx="7127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说明：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MIN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MAX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的值视具体情况而定            </a:t>
            </a:r>
          </a:p>
        </p:txBody>
      </p:sp>
    </p:spTree>
    <p:extLst>
      <p:ext uri="{BB962C8B-B14F-4D97-AF65-F5344CB8AC3E}">
        <p14:creationId xmlns:p14="http://schemas.microsoft.com/office/powerpoint/2010/main" val="27253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  <p:bldP spid="9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764704"/>
            <a:ext cx="8136904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删除算法：</a:t>
            </a:r>
            <a:endParaRPr lang="en-US" altLang="zh-CN" sz="28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完成在根指针为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root，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带无穷小监督元结点的二叉检索树中，删除值为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的结点。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如果删除成功，返回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SUCC，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否则返回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NOTFOUND。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其中，常量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SUCC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NOTFOUND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定义为：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it-IT" altLang="zh-CN" sz="2800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#define  SUCC  1</a:t>
            </a:r>
          </a:p>
          <a:p>
            <a:pPr>
              <a:lnSpc>
                <a:spcPct val="120000"/>
              </a:lnSpc>
            </a:pPr>
            <a:r>
              <a:rPr lang="it-IT" altLang="zh-CN" sz="2800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#define  NOTFOUND  </a:t>
            </a:r>
            <a:r>
              <a:rPr lang="it-IT" altLang="zh-CN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0</a:t>
            </a:r>
            <a:endParaRPr lang="it-IT" altLang="zh-CN" sz="2800" b="1" dirty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0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899592" y="908720"/>
            <a:ext cx="7560840" cy="4392488"/>
          </a:xfrm>
          <a:prstGeom prst="rect">
            <a:avLst/>
          </a:prstGeom>
          <a:solidFill>
            <a:sysClr val="window" lastClr="FFFFFF">
              <a:tint val="100000"/>
              <a:shade val="100000"/>
              <a:hueMod val="100000"/>
              <a:satMod val="100000"/>
            </a:sysClr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deleteT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element_type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x,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Bptr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root)   { 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Bptr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f,p,q,s,r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18" charset="0"/>
              <a:ea typeface="微软雅黑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1.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p=NULL;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将指向要删除结点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2.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f=root;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 f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的初值指向虚根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3.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q=root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Rson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;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//q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搜索指针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4.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while(q!=NULL)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循环查找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x</a:t>
            </a:r>
          </a:p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5.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if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(x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==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q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&gt;data)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{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p=q;  q=NULL;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}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找到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x</a:t>
            </a:r>
          </a:p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else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没找到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后，继续搜索</a:t>
            </a:r>
          </a:p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6.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if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(x&lt;q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&gt;data)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{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f=q; q=q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Lson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;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}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向左搜索</a:t>
            </a:r>
          </a:p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7.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else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{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f=q; q=q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Rson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;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}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向右搜索</a:t>
            </a:r>
          </a:p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8.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pperplate Gothic Bold"/>
                <a:ea typeface="微软雅黑"/>
                <a:cs typeface="+mn-cs"/>
              </a:rPr>
              <a:t>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if(p==NULL) return  NOTFOUND;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pperplate Gothic Bold"/>
                <a:ea typeface="微软雅黑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没找到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x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18" charset="0"/>
              <a:ea typeface="微软雅黑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15616" y="5485032"/>
            <a:ext cx="5594350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//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主调语句：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k=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deleteT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x,root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5314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268760"/>
            <a:ext cx="8189913" cy="4248150"/>
          </a:xfrm>
          <a:prstGeom prst="rect">
            <a:avLst/>
          </a:prstGeom>
          <a:solidFill>
            <a:sysClr val="window" lastClr="FFFFFF">
              <a:tint val="100000"/>
              <a:shade val="100000"/>
              <a:hueMod val="100000"/>
              <a:satMod val="100000"/>
            </a:sysClr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以下是找到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指向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）后的具体删除操作步骤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18" charset="0"/>
              <a:ea typeface="微软雅黑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9.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if (p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Rson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==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NULL)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 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无右儿子，用左儿子代替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p</a:t>
            </a: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10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.     if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(p==f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Lson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{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f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Lson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=p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Lson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; delete p;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}</a:t>
            </a: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11.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else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{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f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Rson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=p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Lson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; delete p;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}</a:t>
            </a: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else</a:t>
            </a: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12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.     if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(p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Lson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==NULL)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无左儿子，用右儿子代替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p</a:t>
            </a: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13.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if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(p==f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Lson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{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f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Lson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=p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Rson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; delete p;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}</a:t>
            </a: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14.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else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{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f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Rson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=p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Rson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; delete p;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}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else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以下是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有两个儿子情况的处理</a:t>
            </a:r>
          </a:p>
        </p:txBody>
      </p:sp>
    </p:spTree>
    <p:extLst>
      <p:ext uri="{BB962C8B-B14F-4D97-AF65-F5344CB8AC3E}">
        <p14:creationId xmlns:p14="http://schemas.microsoft.com/office/powerpoint/2010/main" val="37303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51520" y="1340768"/>
            <a:ext cx="8785225" cy="3449637"/>
          </a:xfrm>
          <a:prstGeom prst="rect">
            <a:avLst/>
          </a:prstGeom>
          <a:solidFill>
            <a:sysClr val="window" lastClr="FFFFFF">
              <a:tint val="100000"/>
              <a:shade val="100000"/>
              <a:hueMod val="100000"/>
              <a:satMod val="100000"/>
            </a:sysClr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//p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有两个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儿子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18" charset="0"/>
              <a:ea typeface="微软雅黑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15.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pperplate Gothic Bold"/>
                <a:ea typeface="微软雅黑"/>
                <a:cs typeface="+mn-cs"/>
              </a:rPr>
              <a:t>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{  s=p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微软雅黑"/>
                <a:cs typeface="+mn-cs"/>
              </a:rPr>
              <a:t>-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Lson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;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pperplate Gothic Bold"/>
                <a:ea typeface="微软雅黑"/>
                <a:cs typeface="+mn-cs"/>
              </a:rPr>
              <a:t>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是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p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的左儿子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18" charset="0"/>
              <a:ea typeface="微软雅黑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16.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if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(s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Rson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==NULL)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没有右儿子，用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代替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p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17.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{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p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&gt;data=s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&gt;data;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用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的值域代换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p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的值域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18.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      p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Lson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=s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Lson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;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删去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s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19.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     delete  s;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}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 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	</a:t>
            </a:r>
            <a:r>
              <a:rPr kumimoji="0" lang="en-US" altLang="zh-CN" sz="2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else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以下是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有右儿子的情况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18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2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23528" y="1340768"/>
            <a:ext cx="8567738" cy="4425950"/>
          </a:xfrm>
          <a:prstGeom prst="rect">
            <a:avLst/>
          </a:prstGeom>
          <a:solidFill>
            <a:sysClr val="window" lastClr="FFFFFF">
              <a:tint val="100000"/>
              <a:shade val="100000"/>
              <a:hueMod val="100000"/>
              <a:satMod val="100000"/>
            </a:sysClr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//s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有右儿子，找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p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的左儿子的最右子孙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r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20.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{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r=s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Rson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;  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18" charset="0"/>
              <a:ea typeface="微软雅黑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21.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  while(r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Rson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!=NULL) {s=r; r=r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Rson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;}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18" charset="0"/>
              <a:ea typeface="微软雅黑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22.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  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&gt;data=r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&gt;data;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的值域代换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p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的值域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23.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  s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Rson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=r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&gt;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Lson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; /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删去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r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24.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  delete r;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 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}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  }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18" charset="0"/>
              <a:ea typeface="微软雅黑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25.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return  SUCC;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//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返回删除成功信息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   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  <a:cs typeface="+mn-cs"/>
              </a:rPr>
              <a:t>}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18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6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38980" y="836712"/>
            <a:ext cx="4221162" cy="571500"/>
          </a:xfrm>
        </p:spPr>
        <p:txBody>
          <a:bodyPr/>
          <a:lstStyle/>
          <a:p>
            <a:pPr marL="0" indent="0"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</a:rPr>
              <a:t>示例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</a:rPr>
              <a:t>，删除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</a:rPr>
              <a:t>48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</a:rPr>
              <a:t>（叶子）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1328738" y="1663700"/>
          <a:ext cx="5638800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r:id="rId4" imgW="2991612" imgH="2200656" progId="Word.Picture.8">
                  <p:embed/>
                </p:oleObj>
              </mc:Choice>
              <mc:Fallback>
                <p:oleObj r:id="rId4" imgW="2991612" imgH="220065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1663700"/>
                        <a:ext cx="5638800" cy="418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78" name="Line 6"/>
          <p:cNvSpPr>
            <a:spLocks noChangeShapeType="1"/>
          </p:cNvSpPr>
          <p:nvPr/>
        </p:nvSpPr>
        <p:spPr bwMode="auto">
          <a:xfrm>
            <a:off x="4189413" y="2171700"/>
            <a:ext cx="4445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8679" name="Oval 7"/>
          <p:cNvSpPr>
            <a:spLocks noChangeArrowheads="1"/>
          </p:cNvSpPr>
          <p:nvPr/>
        </p:nvSpPr>
        <p:spPr bwMode="auto">
          <a:xfrm>
            <a:off x="4048125" y="2054225"/>
            <a:ext cx="184150" cy="1841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8680" name="Oval 8"/>
          <p:cNvSpPr>
            <a:spLocks noChangeArrowheads="1"/>
          </p:cNvSpPr>
          <p:nvPr/>
        </p:nvSpPr>
        <p:spPr bwMode="auto">
          <a:xfrm>
            <a:off x="4568825" y="2603500"/>
            <a:ext cx="184150" cy="1841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8681" name="Oval 9"/>
          <p:cNvSpPr>
            <a:spLocks noChangeArrowheads="1"/>
          </p:cNvSpPr>
          <p:nvPr/>
        </p:nvSpPr>
        <p:spPr bwMode="auto">
          <a:xfrm>
            <a:off x="3838575" y="3073400"/>
            <a:ext cx="184150" cy="1841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8682" name="Oval 10"/>
          <p:cNvSpPr>
            <a:spLocks noChangeArrowheads="1"/>
          </p:cNvSpPr>
          <p:nvPr/>
        </p:nvSpPr>
        <p:spPr bwMode="auto">
          <a:xfrm>
            <a:off x="3830638" y="4221163"/>
            <a:ext cx="184150" cy="1841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8683" name="Line 11"/>
          <p:cNvSpPr>
            <a:spLocks noChangeShapeType="1"/>
          </p:cNvSpPr>
          <p:nvPr/>
        </p:nvSpPr>
        <p:spPr bwMode="auto">
          <a:xfrm flipV="1">
            <a:off x="4010025" y="2743200"/>
            <a:ext cx="558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8684" name="Line 12"/>
          <p:cNvSpPr>
            <a:spLocks noChangeShapeType="1"/>
          </p:cNvSpPr>
          <p:nvPr/>
        </p:nvSpPr>
        <p:spPr bwMode="auto">
          <a:xfrm>
            <a:off x="3981450" y="3244850"/>
            <a:ext cx="4445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8685" name="Line 13"/>
          <p:cNvSpPr>
            <a:spLocks noChangeShapeType="1"/>
          </p:cNvSpPr>
          <p:nvPr/>
        </p:nvSpPr>
        <p:spPr bwMode="auto">
          <a:xfrm flipV="1">
            <a:off x="4013200" y="3722688"/>
            <a:ext cx="415925" cy="5238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8686" name="Line 14"/>
          <p:cNvSpPr>
            <a:spLocks noChangeShapeType="1"/>
          </p:cNvSpPr>
          <p:nvPr/>
        </p:nvSpPr>
        <p:spPr bwMode="auto">
          <a:xfrm flipV="1">
            <a:off x="3502025" y="4400550"/>
            <a:ext cx="387350" cy="6064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96925" y="4410075"/>
            <a:ext cx="7080250" cy="2051050"/>
            <a:chOff x="502" y="2810"/>
            <a:chExt cx="4460" cy="1292"/>
          </a:xfrm>
        </p:grpSpPr>
        <p:sp>
          <p:nvSpPr>
            <p:cNvPr id="10260" name="Rectangle 16"/>
            <p:cNvSpPr>
              <a:spLocks noChangeArrowheads="1"/>
            </p:cNvSpPr>
            <p:nvPr/>
          </p:nvSpPr>
          <p:spPr bwMode="auto">
            <a:xfrm>
              <a:off x="502" y="3752"/>
              <a:ext cx="4460" cy="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latin typeface="Times New Roman" pitchFamily="18" charset="0"/>
                </a:rPr>
                <a:t>用结点</a:t>
              </a:r>
              <a:r>
                <a:rPr lang="en-US" altLang="zh-CN" sz="2800" b="1">
                  <a:latin typeface="Times New Roman" pitchFamily="18" charset="0"/>
                </a:rPr>
                <a:t>48</a:t>
              </a:r>
              <a:r>
                <a:rPr lang="zh-CN" altLang="en-US" sz="2800" b="1">
                  <a:latin typeface="Times New Roman" pitchFamily="18" charset="0"/>
                </a:rPr>
                <a:t>的</a:t>
              </a:r>
              <a:r>
                <a:rPr lang="en-US" altLang="zh-CN" sz="2800" b="1">
                  <a:latin typeface="Times New Roman" pitchFamily="18" charset="0"/>
                </a:rPr>
                <a:t>Lson</a:t>
              </a:r>
              <a:r>
                <a:rPr lang="zh-CN" altLang="en-US" sz="2800" b="1">
                  <a:latin typeface="Times New Roman" pitchFamily="18" charset="0"/>
                </a:rPr>
                <a:t>（</a:t>
              </a:r>
              <a:r>
                <a:rPr lang="en-US" altLang="zh-CN" sz="2800" b="1">
                  <a:latin typeface="Times New Roman" pitchFamily="18" charset="0"/>
                </a:rPr>
                <a:t>NULL</a:t>
              </a:r>
              <a:r>
                <a:rPr lang="zh-CN" altLang="en-US" sz="2800" b="1">
                  <a:latin typeface="Times New Roman" pitchFamily="18" charset="0"/>
                </a:rPr>
                <a:t>）代替</a:t>
              </a:r>
              <a:r>
                <a:rPr lang="en-US" altLang="zh-CN" sz="2800" b="1">
                  <a:latin typeface="Times New Roman" pitchFamily="18" charset="0"/>
                </a:rPr>
                <a:t>51</a:t>
              </a:r>
              <a:r>
                <a:rPr lang="zh-CN" altLang="en-US" sz="2800" b="1">
                  <a:latin typeface="Times New Roman" pitchFamily="18" charset="0"/>
                </a:rPr>
                <a:t>的</a:t>
              </a:r>
              <a:r>
                <a:rPr lang="en-US" altLang="zh-CN" sz="2800" b="1">
                  <a:latin typeface="Times New Roman" pitchFamily="18" charset="0"/>
                </a:rPr>
                <a:t>Lson</a:t>
              </a:r>
            </a:p>
          </p:txBody>
        </p:sp>
        <p:sp>
          <p:nvSpPr>
            <p:cNvPr id="10261" name="Line 17"/>
            <p:cNvSpPr>
              <a:spLocks noChangeShapeType="1"/>
            </p:cNvSpPr>
            <p:nvPr/>
          </p:nvSpPr>
          <p:spPr bwMode="auto">
            <a:xfrm flipV="1">
              <a:off x="2476" y="2810"/>
              <a:ext cx="0" cy="94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68690" name="Oval 18"/>
          <p:cNvSpPr>
            <a:spLocks noChangeArrowheads="1"/>
          </p:cNvSpPr>
          <p:nvPr/>
        </p:nvSpPr>
        <p:spPr bwMode="auto">
          <a:xfrm>
            <a:off x="4340225" y="3600450"/>
            <a:ext cx="184150" cy="1841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8691" name="Oval 19"/>
          <p:cNvSpPr>
            <a:spLocks noChangeArrowheads="1"/>
          </p:cNvSpPr>
          <p:nvPr/>
        </p:nvSpPr>
        <p:spPr bwMode="auto">
          <a:xfrm>
            <a:off x="3389313" y="4945063"/>
            <a:ext cx="184150" cy="1841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94013" y="4311650"/>
            <a:ext cx="879475" cy="1246188"/>
            <a:chOff x="1807" y="2708"/>
            <a:chExt cx="585" cy="785"/>
          </a:xfrm>
        </p:grpSpPr>
        <p:sp>
          <p:nvSpPr>
            <p:cNvPr id="10258" name="Oval 23"/>
            <p:cNvSpPr>
              <a:spLocks noChangeArrowheads="1"/>
            </p:cNvSpPr>
            <p:nvPr/>
          </p:nvSpPr>
          <p:spPr bwMode="auto">
            <a:xfrm rot="1833755">
              <a:off x="2081" y="2708"/>
              <a:ext cx="311" cy="78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Rectangle 24"/>
            <p:cNvSpPr>
              <a:spLocks noChangeArrowheads="1"/>
            </p:cNvSpPr>
            <p:nvPr/>
          </p:nvSpPr>
          <p:spPr bwMode="auto">
            <a:xfrm>
              <a:off x="1807" y="2990"/>
              <a:ext cx="473" cy="4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8" grpId="0" animBg="1"/>
      <p:bldP spid="668679" grpId="0" animBg="1"/>
      <p:bldP spid="668680" grpId="0" animBg="1"/>
      <p:bldP spid="668681" grpId="0" animBg="1"/>
      <p:bldP spid="668682" grpId="0" animBg="1"/>
      <p:bldP spid="668683" grpId="0" animBg="1"/>
      <p:bldP spid="668684" grpId="0" animBg="1"/>
      <p:bldP spid="668685" grpId="0" animBg="1"/>
      <p:bldP spid="668686" grpId="0" animBg="1"/>
      <p:bldP spid="668690" grpId="0" animBg="1"/>
      <p:bldP spid="66869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03313" y="1176338"/>
            <a:ext cx="5268912" cy="571500"/>
          </a:xfrm>
        </p:spPr>
        <p:txBody>
          <a:bodyPr/>
          <a:lstStyle/>
          <a:p>
            <a:pPr marL="0" indent="0"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  <a:ea typeface="黑体" pitchFamily="49" charset="-122"/>
              </a:rPr>
              <a:t>示例</a:t>
            </a:r>
            <a:r>
              <a:rPr lang="en-US" altLang="zh-CN" sz="2800" b="1" smtClean="0"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2800" b="1" smtClean="0">
                <a:latin typeface="Times New Roman" pitchFamily="18" charset="0"/>
                <a:ea typeface="黑体" pitchFamily="49" charset="-122"/>
              </a:rPr>
              <a:t>，删除</a:t>
            </a:r>
            <a:r>
              <a:rPr lang="en-US" altLang="zh-CN" sz="2800" b="1" smtClean="0">
                <a:latin typeface="Times New Roman" pitchFamily="18" charset="0"/>
                <a:ea typeface="黑体" pitchFamily="49" charset="-122"/>
              </a:rPr>
              <a:t>60</a:t>
            </a:r>
            <a:r>
              <a:rPr lang="zh-CN" altLang="en-US" sz="2800" b="1" smtClean="0">
                <a:latin typeface="Times New Roman" pitchFamily="18" charset="0"/>
                <a:ea typeface="黑体" pitchFamily="49" charset="-122"/>
              </a:rPr>
              <a:t>（单枝结点 ）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328738" y="1663700"/>
          <a:ext cx="5638800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r:id="rId4" imgW="2991612" imgH="2200656" progId="Word.Picture.8">
                  <p:embed/>
                </p:oleObj>
              </mc:Choice>
              <mc:Fallback>
                <p:oleObj r:id="rId4" imgW="2991612" imgH="220065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1663700"/>
                        <a:ext cx="5638800" cy="418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9702" name="Line 6"/>
          <p:cNvSpPr>
            <a:spLocks noChangeShapeType="1"/>
          </p:cNvSpPr>
          <p:nvPr/>
        </p:nvSpPr>
        <p:spPr bwMode="auto">
          <a:xfrm>
            <a:off x="4189413" y="2171700"/>
            <a:ext cx="4445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9703" name="Oval 7"/>
          <p:cNvSpPr>
            <a:spLocks noChangeArrowheads="1"/>
          </p:cNvSpPr>
          <p:nvPr/>
        </p:nvSpPr>
        <p:spPr bwMode="auto">
          <a:xfrm>
            <a:off x="4048125" y="2054225"/>
            <a:ext cx="184150" cy="1841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9704" name="Oval 8"/>
          <p:cNvSpPr>
            <a:spLocks noChangeArrowheads="1"/>
          </p:cNvSpPr>
          <p:nvPr/>
        </p:nvSpPr>
        <p:spPr bwMode="auto">
          <a:xfrm>
            <a:off x="4568825" y="2603500"/>
            <a:ext cx="184150" cy="1841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9705" name="Oval 9"/>
          <p:cNvSpPr>
            <a:spLocks noChangeArrowheads="1"/>
          </p:cNvSpPr>
          <p:nvPr/>
        </p:nvSpPr>
        <p:spPr bwMode="auto">
          <a:xfrm>
            <a:off x="3838575" y="3073400"/>
            <a:ext cx="184150" cy="1841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9706" name="Oval 10"/>
          <p:cNvSpPr>
            <a:spLocks noChangeArrowheads="1"/>
          </p:cNvSpPr>
          <p:nvPr/>
        </p:nvSpPr>
        <p:spPr bwMode="auto">
          <a:xfrm>
            <a:off x="4643438" y="4230688"/>
            <a:ext cx="184150" cy="1841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9707" name="Line 11"/>
          <p:cNvSpPr>
            <a:spLocks noChangeShapeType="1"/>
          </p:cNvSpPr>
          <p:nvPr/>
        </p:nvSpPr>
        <p:spPr bwMode="auto">
          <a:xfrm flipV="1">
            <a:off x="4010025" y="2743200"/>
            <a:ext cx="558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9708" name="Line 12"/>
          <p:cNvSpPr>
            <a:spLocks noChangeShapeType="1"/>
          </p:cNvSpPr>
          <p:nvPr/>
        </p:nvSpPr>
        <p:spPr bwMode="auto">
          <a:xfrm>
            <a:off x="3981450" y="3244850"/>
            <a:ext cx="4445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9709" name="Line 13"/>
          <p:cNvSpPr>
            <a:spLocks noChangeShapeType="1"/>
          </p:cNvSpPr>
          <p:nvPr/>
        </p:nvSpPr>
        <p:spPr bwMode="auto">
          <a:xfrm flipH="1" flipV="1">
            <a:off x="4437063" y="3722688"/>
            <a:ext cx="261937" cy="4984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96925" y="3784600"/>
            <a:ext cx="6016625" cy="2727325"/>
            <a:chOff x="502" y="2384"/>
            <a:chExt cx="3790" cy="1718"/>
          </a:xfrm>
        </p:grpSpPr>
        <p:sp>
          <p:nvSpPr>
            <p:cNvPr id="11282" name="Rectangle 15"/>
            <p:cNvSpPr>
              <a:spLocks noChangeArrowheads="1"/>
            </p:cNvSpPr>
            <p:nvPr/>
          </p:nvSpPr>
          <p:spPr bwMode="auto">
            <a:xfrm>
              <a:off x="502" y="3752"/>
              <a:ext cx="3790" cy="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latin typeface="Times New Roman" pitchFamily="18" charset="0"/>
                </a:rPr>
                <a:t>将结点</a:t>
              </a:r>
              <a:r>
                <a:rPr lang="en-US" altLang="zh-CN" sz="2800" b="1">
                  <a:latin typeface="Times New Roman" pitchFamily="18" charset="0"/>
                </a:rPr>
                <a:t>53</a:t>
              </a:r>
              <a:r>
                <a:rPr lang="zh-CN" altLang="en-US" sz="2800" b="1">
                  <a:latin typeface="Times New Roman" pitchFamily="18" charset="0"/>
                </a:rPr>
                <a:t>的</a:t>
              </a:r>
              <a:r>
                <a:rPr lang="en-US" altLang="zh-CN" sz="2800" b="1">
                  <a:latin typeface="Times New Roman" pitchFamily="18" charset="0"/>
                </a:rPr>
                <a:t>Rson</a:t>
              </a:r>
              <a:r>
                <a:rPr lang="zh-CN" altLang="en-US" sz="2800" b="1">
                  <a:latin typeface="Times New Roman" pitchFamily="18" charset="0"/>
                </a:rPr>
                <a:t>置为</a:t>
              </a:r>
              <a:r>
                <a:rPr lang="en-US" altLang="zh-CN" sz="2800" b="1">
                  <a:latin typeface="Times New Roman" pitchFamily="18" charset="0"/>
                </a:rPr>
                <a:t>60</a:t>
              </a:r>
              <a:r>
                <a:rPr lang="zh-CN" altLang="en-US" sz="2800" b="1">
                  <a:latin typeface="Times New Roman" pitchFamily="18" charset="0"/>
                </a:rPr>
                <a:t>的</a:t>
              </a:r>
              <a:r>
                <a:rPr lang="en-US" altLang="zh-CN" sz="2800" b="1">
                  <a:latin typeface="Times New Roman" pitchFamily="18" charset="0"/>
                </a:rPr>
                <a:t>Lson</a:t>
              </a:r>
              <a:r>
                <a:rPr lang="zh-CN" altLang="en-US" sz="2800" b="1">
                  <a:latin typeface="Times New Roman" pitchFamily="18" charset="0"/>
                </a:rPr>
                <a:t>（</a:t>
              </a:r>
              <a:r>
                <a:rPr lang="en-US" altLang="zh-CN" sz="2800" b="1">
                  <a:latin typeface="Times New Roman" pitchFamily="18" charset="0"/>
                </a:rPr>
                <a:t>55</a:t>
              </a:r>
              <a:r>
                <a:rPr lang="zh-CN" altLang="en-US" sz="2800" b="1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11283" name="Line 16"/>
            <p:cNvSpPr>
              <a:spLocks noChangeShapeType="1"/>
            </p:cNvSpPr>
            <p:nvPr/>
          </p:nvSpPr>
          <p:spPr bwMode="auto">
            <a:xfrm flipV="1">
              <a:off x="2418" y="2384"/>
              <a:ext cx="370" cy="13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69713" name="Oval 17"/>
          <p:cNvSpPr>
            <a:spLocks noChangeArrowheads="1"/>
          </p:cNvSpPr>
          <p:nvPr/>
        </p:nvSpPr>
        <p:spPr bwMode="auto">
          <a:xfrm>
            <a:off x="4340225" y="3600450"/>
            <a:ext cx="184150" cy="1841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340225" y="3740150"/>
            <a:ext cx="801688" cy="1217613"/>
            <a:chOff x="2734" y="2356"/>
            <a:chExt cx="505" cy="767"/>
          </a:xfrm>
        </p:grpSpPr>
        <p:sp>
          <p:nvSpPr>
            <p:cNvPr id="11280" name="Line 19"/>
            <p:cNvSpPr>
              <a:spLocks noChangeShapeType="1"/>
            </p:cNvSpPr>
            <p:nvPr/>
          </p:nvSpPr>
          <p:spPr bwMode="auto">
            <a:xfrm flipV="1">
              <a:off x="2734" y="2384"/>
              <a:ext cx="61" cy="739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1" name="Freeform 20"/>
            <p:cNvSpPr>
              <a:spLocks/>
            </p:cNvSpPr>
            <p:nvPr/>
          </p:nvSpPr>
          <p:spPr bwMode="auto">
            <a:xfrm>
              <a:off x="2756" y="2356"/>
              <a:ext cx="483" cy="764"/>
            </a:xfrm>
            <a:custGeom>
              <a:avLst/>
              <a:gdLst>
                <a:gd name="T0" fmla="*/ 80 w 483"/>
                <a:gd name="T1" fmla="*/ 12 h 764"/>
                <a:gd name="T2" fmla="*/ 276 w 483"/>
                <a:gd name="T3" fmla="*/ 104 h 764"/>
                <a:gd name="T4" fmla="*/ 348 w 483"/>
                <a:gd name="T5" fmla="*/ 128 h 764"/>
                <a:gd name="T6" fmla="*/ 384 w 483"/>
                <a:gd name="T7" fmla="*/ 144 h 764"/>
                <a:gd name="T8" fmla="*/ 416 w 483"/>
                <a:gd name="T9" fmla="*/ 168 h 764"/>
                <a:gd name="T10" fmla="*/ 452 w 483"/>
                <a:gd name="T11" fmla="*/ 228 h 764"/>
                <a:gd name="T12" fmla="*/ 472 w 483"/>
                <a:gd name="T13" fmla="*/ 276 h 764"/>
                <a:gd name="T14" fmla="*/ 428 w 483"/>
                <a:gd name="T15" fmla="*/ 464 h 764"/>
                <a:gd name="T16" fmla="*/ 392 w 483"/>
                <a:gd name="T17" fmla="*/ 500 h 764"/>
                <a:gd name="T18" fmla="*/ 376 w 483"/>
                <a:gd name="T19" fmla="*/ 524 h 764"/>
                <a:gd name="T20" fmla="*/ 352 w 483"/>
                <a:gd name="T21" fmla="*/ 540 h 764"/>
                <a:gd name="T22" fmla="*/ 324 w 483"/>
                <a:gd name="T23" fmla="*/ 568 h 764"/>
                <a:gd name="T24" fmla="*/ 244 w 483"/>
                <a:gd name="T25" fmla="*/ 628 h 764"/>
                <a:gd name="T26" fmla="*/ 160 w 483"/>
                <a:gd name="T27" fmla="*/ 684 h 764"/>
                <a:gd name="T28" fmla="*/ 128 w 483"/>
                <a:gd name="T29" fmla="*/ 708 h 764"/>
                <a:gd name="T30" fmla="*/ 104 w 483"/>
                <a:gd name="T31" fmla="*/ 724 h 764"/>
                <a:gd name="T32" fmla="*/ 60 w 483"/>
                <a:gd name="T33" fmla="*/ 756 h 764"/>
                <a:gd name="T34" fmla="*/ 36 w 483"/>
                <a:gd name="T35" fmla="*/ 764 h 764"/>
                <a:gd name="T36" fmla="*/ 20 w 483"/>
                <a:gd name="T37" fmla="*/ 676 h 764"/>
                <a:gd name="T38" fmla="*/ 56 w 483"/>
                <a:gd name="T39" fmla="*/ 556 h 764"/>
                <a:gd name="T40" fmla="*/ 68 w 483"/>
                <a:gd name="T41" fmla="*/ 496 h 764"/>
                <a:gd name="T42" fmla="*/ 80 w 483"/>
                <a:gd name="T43" fmla="*/ 400 h 764"/>
                <a:gd name="T44" fmla="*/ 60 w 483"/>
                <a:gd name="T45" fmla="*/ 124 h 764"/>
                <a:gd name="T46" fmla="*/ 56 w 483"/>
                <a:gd name="T47" fmla="*/ 84 h 764"/>
                <a:gd name="T48" fmla="*/ 48 w 483"/>
                <a:gd name="T49" fmla="*/ 60 h 764"/>
                <a:gd name="T50" fmla="*/ 68 w 483"/>
                <a:gd name="T51" fmla="*/ 20 h 764"/>
                <a:gd name="T52" fmla="*/ 80 w 483"/>
                <a:gd name="T53" fmla="*/ 12 h 76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3"/>
                <a:gd name="T82" fmla="*/ 0 h 764"/>
                <a:gd name="T83" fmla="*/ 483 w 483"/>
                <a:gd name="T84" fmla="*/ 764 h 76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3" h="764">
                  <a:moveTo>
                    <a:pt x="80" y="12"/>
                  </a:moveTo>
                  <a:cubicBezTo>
                    <a:pt x="151" y="30"/>
                    <a:pt x="207" y="81"/>
                    <a:pt x="276" y="104"/>
                  </a:cubicBezTo>
                  <a:cubicBezTo>
                    <a:pt x="300" y="112"/>
                    <a:pt x="324" y="120"/>
                    <a:pt x="348" y="128"/>
                  </a:cubicBezTo>
                  <a:cubicBezTo>
                    <a:pt x="360" y="132"/>
                    <a:pt x="384" y="144"/>
                    <a:pt x="384" y="144"/>
                  </a:cubicBezTo>
                  <a:cubicBezTo>
                    <a:pt x="394" y="158"/>
                    <a:pt x="402" y="159"/>
                    <a:pt x="416" y="168"/>
                  </a:cubicBezTo>
                  <a:cubicBezTo>
                    <a:pt x="425" y="182"/>
                    <a:pt x="447" y="213"/>
                    <a:pt x="452" y="228"/>
                  </a:cubicBezTo>
                  <a:cubicBezTo>
                    <a:pt x="458" y="247"/>
                    <a:pt x="462" y="260"/>
                    <a:pt x="472" y="276"/>
                  </a:cubicBezTo>
                  <a:cubicBezTo>
                    <a:pt x="470" y="323"/>
                    <a:pt x="483" y="428"/>
                    <a:pt x="428" y="464"/>
                  </a:cubicBezTo>
                  <a:cubicBezTo>
                    <a:pt x="424" y="476"/>
                    <a:pt x="404" y="492"/>
                    <a:pt x="392" y="500"/>
                  </a:cubicBezTo>
                  <a:cubicBezTo>
                    <a:pt x="387" y="508"/>
                    <a:pt x="381" y="516"/>
                    <a:pt x="376" y="524"/>
                  </a:cubicBezTo>
                  <a:cubicBezTo>
                    <a:pt x="371" y="532"/>
                    <a:pt x="352" y="540"/>
                    <a:pt x="352" y="540"/>
                  </a:cubicBezTo>
                  <a:cubicBezTo>
                    <a:pt x="334" y="568"/>
                    <a:pt x="345" y="561"/>
                    <a:pt x="324" y="568"/>
                  </a:cubicBezTo>
                  <a:cubicBezTo>
                    <a:pt x="301" y="591"/>
                    <a:pt x="276" y="617"/>
                    <a:pt x="244" y="628"/>
                  </a:cubicBezTo>
                  <a:cubicBezTo>
                    <a:pt x="222" y="650"/>
                    <a:pt x="190" y="674"/>
                    <a:pt x="160" y="684"/>
                  </a:cubicBezTo>
                  <a:cubicBezTo>
                    <a:pt x="150" y="699"/>
                    <a:pt x="143" y="700"/>
                    <a:pt x="128" y="708"/>
                  </a:cubicBezTo>
                  <a:cubicBezTo>
                    <a:pt x="120" y="713"/>
                    <a:pt x="104" y="724"/>
                    <a:pt x="104" y="724"/>
                  </a:cubicBezTo>
                  <a:cubicBezTo>
                    <a:pt x="93" y="740"/>
                    <a:pt x="77" y="745"/>
                    <a:pt x="60" y="756"/>
                  </a:cubicBezTo>
                  <a:cubicBezTo>
                    <a:pt x="53" y="761"/>
                    <a:pt x="36" y="764"/>
                    <a:pt x="36" y="764"/>
                  </a:cubicBezTo>
                  <a:cubicBezTo>
                    <a:pt x="0" y="755"/>
                    <a:pt x="17" y="705"/>
                    <a:pt x="20" y="676"/>
                  </a:cubicBezTo>
                  <a:cubicBezTo>
                    <a:pt x="24" y="634"/>
                    <a:pt x="46" y="596"/>
                    <a:pt x="56" y="556"/>
                  </a:cubicBezTo>
                  <a:cubicBezTo>
                    <a:pt x="61" y="536"/>
                    <a:pt x="61" y="516"/>
                    <a:pt x="68" y="496"/>
                  </a:cubicBezTo>
                  <a:cubicBezTo>
                    <a:pt x="71" y="464"/>
                    <a:pt x="74" y="432"/>
                    <a:pt x="80" y="400"/>
                  </a:cubicBezTo>
                  <a:cubicBezTo>
                    <a:pt x="78" y="314"/>
                    <a:pt x="89" y="211"/>
                    <a:pt x="60" y="124"/>
                  </a:cubicBezTo>
                  <a:cubicBezTo>
                    <a:pt x="59" y="111"/>
                    <a:pt x="58" y="97"/>
                    <a:pt x="56" y="84"/>
                  </a:cubicBezTo>
                  <a:cubicBezTo>
                    <a:pt x="54" y="76"/>
                    <a:pt x="48" y="60"/>
                    <a:pt x="48" y="60"/>
                  </a:cubicBezTo>
                  <a:cubicBezTo>
                    <a:pt x="54" y="35"/>
                    <a:pt x="49" y="49"/>
                    <a:pt x="68" y="20"/>
                  </a:cubicBezTo>
                  <a:cubicBezTo>
                    <a:pt x="81" y="0"/>
                    <a:pt x="80" y="25"/>
                    <a:pt x="8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528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2" grpId="0" animBg="1"/>
      <p:bldP spid="669703" grpId="0" animBg="1"/>
      <p:bldP spid="669704" grpId="0" animBg="1"/>
      <p:bldP spid="669705" grpId="0" animBg="1"/>
      <p:bldP spid="669706" grpId="0" animBg="1"/>
      <p:bldP spid="669707" grpId="0" animBg="1"/>
      <p:bldP spid="669708" grpId="0" animBg="1"/>
      <p:bldP spid="669709" grpId="0" animBg="1"/>
      <p:bldP spid="6697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58082" y="980728"/>
            <a:ext cx="5268913" cy="571500"/>
          </a:xfrm>
        </p:spPr>
        <p:txBody>
          <a:bodyPr/>
          <a:lstStyle/>
          <a:p>
            <a:pPr marL="0" indent="0"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</a:rPr>
              <a:t>示例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</a:rPr>
              <a:t>，删除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</a:rPr>
              <a:t>45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</a:rPr>
              <a:t>（双枝结点 ）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1328738" y="1663700"/>
          <a:ext cx="5638800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r:id="rId4" imgW="2991612" imgH="2200656" progId="Word.Picture.8">
                  <p:embed/>
                </p:oleObj>
              </mc:Choice>
              <mc:Fallback>
                <p:oleObj r:id="rId4" imgW="2991612" imgH="220065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1663700"/>
                        <a:ext cx="5638800" cy="418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0726" name="Line 6"/>
          <p:cNvSpPr>
            <a:spLocks noChangeShapeType="1"/>
          </p:cNvSpPr>
          <p:nvPr/>
        </p:nvSpPr>
        <p:spPr bwMode="auto">
          <a:xfrm>
            <a:off x="4189413" y="2171700"/>
            <a:ext cx="4445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0727" name="Oval 7"/>
          <p:cNvSpPr>
            <a:spLocks noChangeArrowheads="1"/>
          </p:cNvSpPr>
          <p:nvPr/>
        </p:nvSpPr>
        <p:spPr bwMode="auto">
          <a:xfrm>
            <a:off x="4048125" y="2054225"/>
            <a:ext cx="184150" cy="1841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0728" name="Oval 8"/>
          <p:cNvSpPr>
            <a:spLocks noChangeArrowheads="1"/>
          </p:cNvSpPr>
          <p:nvPr/>
        </p:nvSpPr>
        <p:spPr bwMode="auto">
          <a:xfrm>
            <a:off x="4568825" y="2603500"/>
            <a:ext cx="184150" cy="1841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0729" name="Oval 9"/>
          <p:cNvSpPr>
            <a:spLocks noChangeArrowheads="1"/>
          </p:cNvSpPr>
          <p:nvPr/>
        </p:nvSpPr>
        <p:spPr bwMode="auto">
          <a:xfrm>
            <a:off x="3838575" y="3073400"/>
            <a:ext cx="184150" cy="1841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 flipV="1">
            <a:off x="4010025" y="2743200"/>
            <a:ext cx="558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348038" y="2582863"/>
            <a:ext cx="533400" cy="684212"/>
            <a:chOff x="989" y="1523"/>
            <a:chExt cx="336" cy="431"/>
          </a:xfrm>
        </p:grpSpPr>
        <p:sp>
          <p:nvSpPr>
            <p:cNvPr id="12305" name="Rectangle 15"/>
            <p:cNvSpPr>
              <a:spLocks noChangeArrowheads="1"/>
            </p:cNvSpPr>
            <p:nvPr/>
          </p:nvSpPr>
          <p:spPr bwMode="auto">
            <a:xfrm>
              <a:off x="990" y="1523"/>
              <a:ext cx="279" cy="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Text Box 16"/>
            <p:cNvSpPr txBox="1">
              <a:spLocks noChangeArrowheads="1"/>
            </p:cNvSpPr>
            <p:nvPr/>
          </p:nvSpPr>
          <p:spPr bwMode="auto">
            <a:xfrm>
              <a:off x="989" y="170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folHlink"/>
                  </a:solidFill>
                  <a:latin typeface="Times New Roman" pitchFamily="18" charset="0"/>
                </a:rPr>
                <a:t>40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278063" y="3236913"/>
            <a:ext cx="1565275" cy="985837"/>
            <a:chOff x="1435" y="2039"/>
            <a:chExt cx="986" cy="621"/>
          </a:xfrm>
        </p:grpSpPr>
        <p:sp>
          <p:nvSpPr>
            <p:cNvPr id="12303" name="Rectangle 18"/>
            <p:cNvSpPr>
              <a:spLocks noChangeArrowheads="1"/>
            </p:cNvSpPr>
            <p:nvPr/>
          </p:nvSpPr>
          <p:spPr bwMode="auto">
            <a:xfrm>
              <a:off x="1753" y="2165"/>
              <a:ext cx="389" cy="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Line 19"/>
            <p:cNvSpPr>
              <a:spLocks noChangeShapeType="1"/>
            </p:cNvSpPr>
            <p:nvPr/>
          </p:nvSpPr>
          <p:spPr bwMode="auto">
            <a:xfrm flipV="1">
              <a:off x="1435" y="2039"/>
              <a:ext cx="986" cy="62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03225" y="3797300"/>
            <a:ext cx="7937500" cy="2625725"/>
            <a:chOff x="286" y="2448"/>
            <a:chExt cx="5000" cy="1654"/>
          </a:xfrm>
        </p:grpSpPr>
        <p:sp>
          <p:nvSpPr>
            <p:cNvPr id="12301" name="Rectangle 12"/>
            <p:cNvSpPr>
              <a:spLocks noChangeArrowheads="1"/>
            </p:cNvSpPr>
            <p:nvPr/>
          </p:nvSpPr>
          <p:spPr bwMode="auto">
            <a:xfrm>
              <a:off x="286" y="3752"/>
              <a:ext cx="5000" cy="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latin typeface="Times New Roman" pitchFamily="18" charset="0"/>
                </a:rPr>
                <a:t>将</a:t>
              </a:r>
              <a:r>
                <a:rPr lang="en-US" altLang="zh-CN" sz="2800" b="1">
                  <a:latin typeface="Times New Roman" pitchFamily="18" charset="0"/>
                </a:rPr>
                <a:t>45</a:t>
              </a:r>
              <a:r>
                <a:rPr lang="zh-CN" altLang="en-US" sz="2800" b="1">
                  <a:latin typeface="Times New Roman" pitchFamily="18" charset="0"/>
                </a:rPr>
                <a:t>改为</a:t>
              </a:r>
              <a:r>
                <a:rPr lang="en-US" altLang="zh-CN" sz="2800" b="1">
                  <a:latin typeface="Times New Roman" pitchFamily="18" charset="0"/>
                </a:rPr>
                <a:t>40</a:t>
              </a:r>
              <a:r>
                <a:rPr lang="zh-CN" altLang="en-US" sz="2800" b="1">
                  <a:latin typeface="Times New Roman" pitchFamily="18" charset="0"/>
                </a:rPr>
                <a:t>，将新</a:t>
              </a:r>
              <a:r>
                <a:rPr lang="en-US" altLang="zh-CN" sz="2800" b="1">
                  <a:latin typeface="Times New Roman" pitchFamily="18" charset="0"/>
                </a:rPr>
                <a:t>40</a:t>
              </a:r>
              <a:r>
                <a:rPr lang="zh-CN" altLang="en-US" sz="2800" b="1">
                  <a:latin typeface="Times New Roman" pitchFamily="18" charset="0"/>
                </a:rPr>
                <a:t>的</a:t>
              </a:r>
              <a:r>
                <a:rPr lang="en-US" altLang="zh-CN" sz="2800" b="1">
                  <a:latin typeface="Times New Roman" pitchFamily="18" charset="0"/>
                </a:rPr>
                <a:t>Lson</a:t>
              </a:r>
              <a:r>
                <a:rPr lang="zh-CN" altLang="en-US" sz="2800" b="1">
                  <a:latin typeface="Times New Roman" pitchFamily="18" charset="0"/>
                </a:rPr>
                <a:t>改为指向</a:t>
              </a:r>
              <a:r>
                <a:rPr lang="en-US" altLang="zh-CN" sz="2800" b="1">
                  <a:latin typeface="Times New Roman" pitchFamily="18" charset="0"/>
                </a:rPr>
                <a:t>30</a:t>
              </a:r>
              <a:r>
                <a:rPr lang="zh-CN" altLang="en-US" sz="2800" b="1">
                  <a:latin typeface="Times New Roman" pitchFamily="18" charset="0"/>
                </a:rPr>
                <a:t>，删除</a:t>
              </a:r>
              <a:r>
                <a:rPr lang="en-US" altLang="zh-CN" sz="2800" b="1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2302" name="Line 13"/>
            <p:cNvSpPr>
              <a:spLocks noChangeShapeType="1"/>
            </p:cNvSpPr>
            <p:nvPr/>
          </p:nvSpPr>
          <p:spPr bwMode="auto">
            <a:xfrm flipV="1">
              <a:off x="1728" y="2448"/>
              <a:ext cx="192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717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6" grpId="0" animBg="1"/>
      <p:bldP spid="670727" grpId="0" animBg="1"/>
      <p:bldP spid="670728" grpId="0" animBg="1"/>
      <p:bldP spid="670729" grpId="0" animBg="1"/>
      <p:bldP spid="67073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15616" y="980728"/>
            <a:ext cx="5268912" cy="571500"/>
          </a:xfrm>
        </p:spPr>
        <p:txBody>
          <a:bodyPr/>
          <a:lstStyle/>
          <a:p>
            <a:pPr marL="0" indent="0"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</a:rPr>
              <a:t>示例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</a:rPr>
              <a:t>，删除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</a:rPr>
              <a:t>63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</a:rPr>
              <a:t>（双枝结点 ）</a:t>
            </a: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1328738" y="1663700"/>
          <a:ext cx="5638800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0" r:id="rId4" imgW="2991612" imgH="2200656" progId="Word.Picture.8">
                  <p:embed/>
                </p:oleObj>
              </mc:Choice>
              <mc:Fallback>
                <p:oleObj r:id="rId4" imgW="2991612" imgH="220065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1663700"/>
                        <a:ext cx="5638800" cy="418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50" name="Line 6"/>
          <p:cNvSpPr>
            <a:spLocks noChangeShapeType="1"/>
          </p:cNvSpPr>
          <p:nvPr/>
        </p:nvSpPr>
        <p:spPr bwMode="auto">
          <a:xfrm>
            <a:off x="4189413" y="2171700"/>
            <a:ext cx="4445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1751" name="Oval 7"/>
          <p:cNvSpPr>
            <a:spLocks noChangeArrowheads="1"/>
          </p:cNvSpPr>
          <p:nvPr/>
        </p:nvSpPr>
        <p:spPr bwMode="auto">
          <a:xfrm>
            <a:off x="4048125" y="2054225"/>
            <a:ext cx="184150" cy="1841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1752" name="Oval 8"/>
          <p:cNvSpPr>
            <a:spLocks noChangeArrowheads="1"/>
          </p:cNvSpPr>
          <p:nvPr/>
        </p:nvSpPr>
        <p:spPr bwMode="auto">
          <a:xfrm>
            <a:off x="4568825" y="2603500"/>
            <a:ext cx="184150" cy="1841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1753" name="Line 9"/>
          <p:cNvSpPr>
            <a:spLocks noChangeShapeType="1"/>
          </p:cNvSpPr>
          <p:nvPr/>
        </p:nvSpPr>
        <p:spPr bwMode="auto">
          <a:xfrm flipV="1">
            <a:off x="4010025" y="2743200"/>
            <a:ext cx="5588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96925" y="2787650"/>
            <a:ext cx="7594600" cy="3724275"/>
            <a:chOff x="502" y="1756"/>
            <a:chExt cx="4784" cy="2346"/>
          </a:xfrm>
        </p:grpSpPr>
        <p:sp>
          <p:nvSpPr>
            <p:cNvPr id="13333" name="Rectangle 11"/>
            <p:cNvSpPr>
              <a:spLocks noChangeArrowheads="1"/>
            </p:cNvSpPr>
            <p:nvPr/>
          </p:nvSpPr>
          <p:spPr bwMode="auto">
            <a:xfrm>
              <a:off x="502" y="3752"/>
              <a:ext cx="4784" cy="3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latin typeface="Times New Roman" pitchFamily="18" charset="0"/>
                </a:rPr>
                <a:t>将</a:t>
              </a:r>
              <a:r>
                <a:rPr lang="en-US" altLang="zh-CN" sz="2800" b="1">
                  <a:latin typeface="Times New Roman" pitchFamily="18" charset="0"/>
                </a:rPr>
                <a:t>63</a:t>
              </a:r>
              <a:r>
                <a:rPr lang="zh-CN" altLang="en-US" sz="2800" b="1">
                  <a:latin typeface="Times New Roman" pitchFamily="18" charset="0"/>
                </a:rPr>
                <a:t>改为</a:t>
              </a:r>
              <a:r>
                <a:rPr lang="en-US" altLang="zh-CN" sz="2800" b="1">
                  <a:latin typeface="Times New Roman" pitchFamily="18" charset="0"/>
                </a:rPr>
                <a:t>60</a:t>
              </a:r>
              <a:r>
                <a:rPr lang="zh-CN" altLang="en-US" sz="2800" b="1">
                  <a:latin typeface="Times New Roman" pitchFamily="18" charset="0"/>
                </a:rPr>
                <a:t>，将</a:t>
              </a:r>
              <a:r>
                <a:rPr lang="en-US" altLang="zh-CN" sz="2800" b="1">
                  <a:latin typeface="Times New Roman" pitchFamily="18" charset="0"/>
                </a:rPr>
                <a:t>53</a:t>
              </a:r>
              <a:r>
                <a:rPr lang="zh-CN" altLang="en-US" sz="2800" b="1">
                  <a:latin typeface="Times New Roman" pitchFamily="18" charset="0"/>
                </a:rPr>
                <a:t>的</a:t>
              </a:r>
              <a:r>
                <a:rPr lang="en-US" altLang="zh-CN" sz="2800" b="1">
                  <a:latin typeface="Times New Roman" pitchFamily="18" charset="0"/>
                </a:rPr>
                <a:t>Rson</a:t>
              </a:r>
              <a:r>
                <a:rPr lang="zh-CN" altLang="en-US" sz="2800" b="1">
                  <a:latin typeface="Times New Roman" pitchFamily="18" charset="0"/>
                </a:rPr>
                <a:t>改为指向</a:t>
              </a:r>
              <a:r>
                <a:rPr lang="en-US" altLang="zh-CN" sz="2800" b="1">
                  <a:latin typeface="Times New Roman" pitchFamily="18" charset="0"/>
                </a:rPr>
                <a:t>55</a:t>
              </a:r>
              <a:r>
                <a:rPr lang="zh-CN" altLang="en-US" sz="2800" b="1">
                  <a:latin typeface="Times New Roman" pitchFamily="18" charset="0"/>
                </a:rPr>
                <a:t>，删除</a:t>
              </a:r>
              <a:r>
                <a:rPr lang="en-US" altLang="zh-CN" sz="2800" b="1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13334" name="Line 12"/>
            <p:cNvSpPr>
              <a:spLocks noChangeShapeType="1"/>
            </p:cNvSpPr>
            <p:nvPr/>
          </p:nvSpPr>
          <p:spPr bwMode="auto">
            <a:xfrm flipH="1" flipV="1">
              <a:off x="2963" y="1756"/>
              <a:ext cx="785" cy="19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92650" y="2044700"/>
            <a:ext cx="558800" cy="709613"/>
            <a:chOff x="4628" y="1152"/>
            <a:chExt cx="352" cy="447"/>
          </a:xfrm>
        </p:grpSpPr>
        <p:sp>
          <p:nvSpPr>
            <p:cNvPr id="13331" name="Rectangle 14"/>
            <p:cNvSpPr>
              <a:spLocks noChangeArrowheads="1"/>
            </p:cNvSpPr>
            <p:nvPr/>
          </p:nvSpPr>
          <p:spPr bwMode="auto">
            <a:xfrm>
              <a:off x="4701" y="1152"/>
              <a:ext cx="279" cy="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Text Box 15"/>
            <p:cNvSpPr txBox="1">
              <a:spLocks noChangeArrowheads="1"/>
            </p:cNvSpPr>
            <p:nvPr/>
          </p:nvSpPr>
          <p:spPr bwMode="auto">
            <a:xfrm>
              <a:off x="4628" y="1349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folHlink"/>
                  </a:solidFill>
                  <a:latin typeface="Times New Roman" pitchFamily="18" charset="0"/>
                </a:rPr>
                <a:t>60</a:t>
              </a:r>
            </a:p>
          </p:txBody>
        </p:sp>
      </p:grpSp>
      <p:sp>
        <p:nvSpPr>
          <p:cNvPr id="671760" name="Line 16"/>
          <p:cNvSpPr>
            <a:spLocks noChangeShapeType="1"/>
          </p:cNvSpPr>
          <p:nvPr/>
        </p:nvSpPr>
        <p:spPr bwMode="auto">
          <a:xfrm>
            <a:off x="3952875" y="3190875"/>
            <a:ext cx="471488" cy="4810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1761" name="Oval 17"/>
          <p:cNvSpPr>
            <a:spLocks noChangeArrowheads="1"/>
          </p:cNvSpPr>
          <p:nvPr/>
        </p:nvSpPr>
        <p:spPr bwMode="auto">
          <a:xfrm>
            <a:off x="4643438" y="4237038"/>
            <a:ext cx="184150" cy="184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1762" name="Line 18"/>
          <p:cNvSpPr>
            <a:spLocks noChangeShapeType="1"/>
          </p:cNvSpPr>
          <p:nvPr/>
        </p:nvSpPr>
        <p:spPr bwMode="auto">
          <a:xfrm>
            <a:off x="4424363" y="3671888"/>
            <a:ext cx="279400" cy="56991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1763" name="Oval 19"/>
          <p:cNvSpPr>
            <a:spLocks noChangeArrowheads="1"/>
          </p:cNvSpPr>
          <p:nvPr/>
        </p:nvSpPr>
        <p:spPr bwMode="auto">
          <a:xfrm>
            <a:off x="3838575" y="3073400"/>
            <a:ext cx="184150" cy="184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1764" name="Oval 20"/>
          <p:cNvSpPr>
            <a:spLocks noChangeArrowheads="1"/>
          </p:cNvSpPr>
          <p:nvPr/>
        </p:nvSpPr>
        <p:spPr bwMode="auto">
          <a:xfrm>
            <a:off x="4346575" y="3602038"/>
            <a:ext cx="184150" cy="184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340225" y="3740150"/>
            <a:ext cx="801688" cy="1217613"/>
            <a:chOff x="2734" y="2356"/>
            <a:chExt cx="505" cy="767"/>
          </a:xfrm>
        </p:grpSpPr>
        <p:sp>
          <p:nvSpPr>
            <p:cNvPr id="13329" name="Line 22"/>
            <p:cNvSpPr>
              <a:spLocks noChangeShapeType="1"/>
            </p:cNvSpPr>
            <p:nvPr/>
          </p:nvSpPr>
          <p:spPr bwMode="auto">
            <a:xfrm flipV="1">
              <a:off x="2734" y="2384"/>
              <a:ext cx="61" cy="739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0" name="Freeform 23"/>
            <p:cNvSpPr>
              <a:spLocks/>
            </p:cNvSpPr>
            <p:nvPr/>
          </p:nvSpPr>
          <p:spPr bwMode="auto">
            <a:xfrm>
              <a:off x="2756" y="2356"/>
              <a:ext cx="483" cy="764"/>
            </a:xfrm>
            <a:custGeom>
              <a:avLst/>
              <a:gdLst>
                <a:gd name="T0" fmla="*/ 80 w 483"/>
                <a:gd name="T1" fmla="*/ 12 h 764"/>
                <a:gd name="T2" fmla="*/ 276 w 483"/>
                <a:gd name="T3" fmla="*/ 104 h 764"/>
                <a:gd name="T4" fmla="*/ 348 w 483"/>
                <a:gd name="T5" fmla="*/ 128 h 764"/>
                <a:gd name="T6" fmla="*/ 384 w 483"/>
                <a:gd name="T7" fmla="*/ 144 h 764"/>
                <a:gd name="T8" fmla="*/ 416 w 483"/>
                <a:gd name="T9" fmla="*/ 168 h 764"/>
                <a:gd name="T10" fmla="*/ 452 w 483"/>
                <a:gd name="T11" fmla="*/ 228 h 764"/>
                <a:gd name="T12" fmla="*/ 472 w 483"/>
                <a:gd name="T13" fmla="*/ 276 h 764"/>
                <a:gd name="T14" fmla="*/ 428 w 483"/>
                <a:gd name="T15" fmla="*/ 464 h 764"/>
                <a:gd name="T16" fmla="*/ 392 w 483"/>
                <a:gd name="T17" fmla="*/ 500 h 764"/>
                <a:gd name="T18" fmla="*/ 376 w 483"/>
                <a:gd name="T19" fmla="*/ 524 h 764"/>
                <a:gd name="T20" fmla="*/ 352 w 483"/>
                <a:gd name="T21" fmla="*/ 540 h 764"/>
                <a:gd name="T22" fmla="*/ 324 w 483"/>
                <a:gd name="T23" fmla="*/ 568 h 764"/>
                <a:gd name="T24" fmla="*/ 244 w 483"/>
                <a:gd name="T25" fmla="*/ 628 h 764"/>
                <a:gd name="T26" fmla="*/ 160 w 483"/>
                <a:gd name="T27" fmla="*/ 684 h 764"/>
                <a:gd name="T28" fmla="*/ 128 w 483"/>
                <a:gd name="T29" fmla="*/ 708 h 764"/>
                <a:gd name="T30" fmla="*/ 104 w 483"/>
                <a:gd name="T31" fmla="*/ 724 h 764"/>
                <a:gd name="T32" fmla="*/ 60 w 483"/>
                <a:gd name="T33" fmla="*/ 756 h 764"/>
                <a:gd name="T34" fmla="*/ 36 w 483"/>
                <a:gd name="T35" fmla="*/ 764 h 764"/>
                <a:gd name="T36" fmla="*/ 20 w 483"/>
                <a:gd name="T37" fmla="*/ 676 h 764"/>
                <a:gd name="T38" fmla="*/ 56 w 483"/>
                <a:gd name="T39" fmla="*/ 556 h 764"/>
                <a:gd name="T40" fmla="*/ 68 w 483"/>
                <a:gd name="T41" fmla="*/ 496 h 764"/>
                <a:gd name="T42" fmla="*/ 80 w 483"/>
                <a:gd name="T43" fmla="*/ 400 h 764"/>
                <a:gd name="T44" fmla="*/ 60 w 483"/>
                <a:gd name="T45" fmla="*/ 124 h 764"/>
                <a:gd name="T46" fmla="*/ 56 w 483"/>
                <a:gd name="T47" fmla="*/ 84 h 764"/>
                <a:gd name="T48" fmla="*/ 48 w 483"/>
                <a:gd name="T49" fmla="*/ 60 h 764"/>
                <a:gd name="T50" fmla="*/ 68 w 483"/>
                <a:gd name="T51" fmla="*/ 20 h 764"/>
                <a:gd name="T52" fmla="*/ 80 w 483"/>
                <a:gd name="T53" fmla="*/ 12 h 76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3"/>
                <a:gd name="T82" fmla="*/ 0 h 764"/>
                <a:gd name="T83" fmla="*/ 483 w 483"/>
                <a:gd name="T84" fmla="*/ 764 h 76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3" h="764">
                  <a:moveTo>
                    <a:pt x="80" y="12"/>
                  </a:moveTo>
                  <a:cubicBezTo>
                    <a:pt x="151" y="30"/>
                    <a:pt x="207" y="81"/>
                    <a:pt x="276" y="104"/>
                  </a:cubicBezTo>
                  <a:cubicBezTo>
                    <a:pt x="300" y="112"/>
                    <a:pt x="324" y="120"/>
                    <a:pt x="348" y="128"/>
                  </a:cubicBezTo>
                  <a:cubicBezTo>
                    <a:pt x="360" y="132"/>
                    <a:pt x="384" y="144"/>
                    <a:pt x="384" y="144"/>
                  </a:cubicBezTo>
                  <a:cubicBezTo>
                    <a:pt x="394" y="158"/>
                    <a:pt x="402" y="159"/>
                    <a:pt x="416" y="168"/>
                  </a:cubicBezTo>
                  <a:cubicBezTo>
                    <a:pt x="425" y="182"/>
                    <a:pt x="447" y="213"/>
                    <a:pt x="452" y="228"/>
                  </a:cubicBezTo>
                  <a:cubicBezTo>
                    <a:pt x="458" y="247"/>
                    <a:pt x="462" y="260"/>
                    <a:pt x="472" y="276"/>
                  </a:cubicBezTo>
                  <a:cubicBezTo>
                    <a:pt x="470" y="323"/>
                    <a:pt x="483" y="428"/>
                    <a:pt x="428" y="464"/>
                  </a:cubicBezTo>
                  <a:cubicBezTo>
                    <a:pt x="424" y="476"/>
                    <a:pt x="404" y="492"/>
                    <a:pt x="392" y="500"/>
                  </a:cubicBezTo>
                  <a:cubicBezTo>
                    <a:pt x="387" y="508"/>
                    <a:pt x="381" y="516"/>
                    <a:pt x="376" y="524"/>
                  </a:cubicBezTo>
                  <a:cubicBezTo>
                    <a:pt x="371" y="532"/>
                    <a:pt x="352" y="540"/>
                    <a:pt x="352" y="540"/>
                  </a:cubicBezTo>
                  <a:cubicBezTo>
                    <a:pt x="334" y="568"/>
                    <a:pt x="345" y="561"/>
                    <a:pt x="324" y="568"/>
                  </a:cubicBezTo>
                  <a:cubicBezTo>
                    <a:pt x="301" y="591"/>
                    <a:pt x="276" y="617"/>
                    <a:pt x="244" y="628"/>
                  </a:cubicBezTo>
                  <a:cubicBezTo>
                    <a:pt x="222" y="650"/>
                    <a:pt x="190" y="674"/>
                    <a:pt x="160" y="684"/>
                  </a:cubicBezTo>
                  <a:cubicBezTo>
                    <a:pt x="150" y="699"/>
                    <a:pt x="143" y="700"/>
                    <a:pt x="128" y="708"/>
                  </a:cubicBezTo>
                  <a:cubicBezTo>
                    <a:pt x="120" y="713"/>
                    <a:pt x="104" y="724"/>
                    <a:pt x="104" y="724"/>
                  </a:cubicBezTo>
                  <a:cubicBezTo>
                    <a:pt x="93" y="740"/>
                    <a:pt x="77" y="745"/>
                    <a:pt x="60" y="756"/>
                  </a:cubicBezTo>
                  <a:cubicBezTo>
                    <a:pt x="53" y="761"/>
                    <a:pt x="36" y="764"/>
                    <a:pt x="36" y="764"/>
                  </a:cubicBezTo>
                  <a:cubicBezTo>
                    <a:pt x="0" y="755"/>
                    <a:pt x="17" y="705"/>
                    <a:pt x="20" y="676"/>
                  </a:cubicBezTo>
                  <a:cubicBezTo>
                    <a:pt x="24" y="634"/>
                    <a:pt x="46" y="596"/>
                    <a:pt x="56" y="556"/>
                  </a:cubicBezTo>
                  <a:cubicBezTo>
                    <a:pt x="61" y="536"/>
                    <a:pt x="61" y="516"/>
                    <a:pt x="68" y="496"/>
                  </a:cubicBezTo>
                  <a:cubicBezTo>
                    <a:pt x="71" y="464"/>
                    <a:pt x="74" y="432"/>
                    <a:pt x="80" y="400"/>
                  </a:cubicBezTo>
                  <a:cubicBezTo>
                    <a:pt x="78" y="314"/>
                    <a:pt x="89" y="211"/>
                    <a:pt x="60" y="124"/>
                  </a:cubicBezTo>
                  <a:cubicBezTo>
                    <a:pt x="59" y="111"/>
                    <a:pt x="58" y="97"/>
                    <a:pt x="56" y="84"/>
                  </a:cubicBezTo>
                  <a:cubicBezTo>
                    <a:pt x="54" y="76"/>
                    <a:pt x="48" y="60"/>
                    <a:pt x="48" y="60"/>
                  </a:cubicBezTo>
                  <a:cubicBezTo>
                    <a:pt x="54" y="35"/>
                    <a:pt x="49" y="49"/>
                    <a:pt x="68" y="20"/>
                  </a:cubicBezTo>
                  <a:cubicBezTo>
                    <a:pt x="81" y="0"/>
                    <a:pt x="80" y="25"/>
                    <a:pt x="8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702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0" grpId="0" animBg="1"/>
      <p:bldP spid="671751" grpId="0" animBg="1"/>
      <p:bldP spid="671752" grpId="0" animBg="1"/>
      <p:bldP spid="671753" grpId="0" animBg="1"/>
      <p:bldP spid="671760" grpId="0" animBg="1"/>
      <p:bldP spid="671761" grpId="0" animBg="1"/>
      <p:bldP spid="671762" grpId="0" animBg="1"/>
      <p:bldP spid="671763" grpId="0" animBg="1"/>
      <p:bldP spid="6717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11560" y="1558272"/>
            <a:ext cx="4984468" cy="349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</a:rPr>
              <a:t>二叉检索树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任一结点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a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，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</a:endParaRPr>
          </a:p>
          <a:p>
            <a:pPr marL="342900" marR="0" lvl="0" indent="-342900" algn="just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其左子树中结点的值均小于或等于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a</a:t>
            </a:r>
          </a:p>
          <a:p>
            <a:pPr marL="342900" marR="0" lvl="0" indent="-342900" algn="just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右子树上结点值均大于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a</a:t>
            </a:r>
          </a:p>
          <a:p>
            <a:pPr marL="342900" marR="0" lvl="0" indent="-342900" algn="just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</a:rPr>
              <a:t>（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</a:rPr>
              <a:t>左小右大）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148065" y="2801694"/>
            <a:ext cx="2456383" cy="2089150"/>
            <a:chOff x="3206" y="2609"/>
            <a:chExt cx="1398" cy="1229"/>
          </a:xfrm>
        </p:grpSpPr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3898" y="2842"/>
              <a:ext cx="408" cy="332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 flipH="1">
              <a:off x="3468" y="2834"/>
              <a:ext cx="422" cy="34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3842" y="2790"/>
              <a:ext cx="116" cy="116"/>
            </a:xfrm>
            <a:prstGeom prst="ellipse">
              <a:avLst/>
            </a:prstGeom>
            <a:solidFill>
              <a:srgbClr val="B9FFE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3682" y="2609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3206" y="2877"/>
              <a:ext cx="52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≤a</a:t>
              </a: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4152" y="2820"/>
              <a:ext cx="45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&gt;a</a:t>
              </a: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3208" y="3182"/>
              <a:ext cx="536" cy="656"/>
            </a:xfrm>
            <a:prstGeom prst="triangle">
              <a:avLst>
                <a:gd name="adj" fmla="val 50000"/>
              </a:avLst>
            </a:prstGeom>
            <a:solidFill>
              <a:srgbClr val="79CB01"/>
            </a:solidFill>
            <a:ln w="2857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>
              <a:off x="4038" y="3182"/>
              <a:ext cx="536" cy="656"/>
            </a:xfrm>
            <a:prstGeom prst="triangle">
              <a:avLst>
                <a:gd name="adj" fmla="val 50000"/>
              </a:avLst>
            </a:prstGeom>
            <a:solidFill>
              <a:srgbClr val="79CB01"/>
            </a:solidFill>
            <a:ln w="2857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898" y="2633"/>
              <a:ext cx="0" cy="157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7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5"/>
          <p:cNvSpPr txBox="1">
            <a:spLocks noChangeArrowheads="1"/>
          </p:cNvSpPr>
          <p:nvPr/>
        </p:nvSpPr>
        <p:spPr bwMode="auto">
          <a:xfrm>
            <a:off x="1460501" y="4508228"/>
            <a:ext cx="7110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二叉排序树                         非二叉排序树</a:t>
            </a:r>
          </a:p>
        </p:txBody>
      </p:sp>
      <p:sp>
        <p:nvSpPr>
          <p:cNvPr id="3" name="Text Box 46"/>
          <p:cNvSpPr txBox="1">
            <a:spLocks noChangeArrowheads="1"/>
          </p:cNvSpPr>
          <p:nvPr/>
        </p:nvSpPr>
        <p:spPr bwMode="auto">
          <a:xfrm>
            <a:off x="415926" y="188640"/>
            <a:ext cx="6400800" cy="5794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二叉检索树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" name="Group 102"/>
          <p:cNvGrpSpPr>
            <a:grpSpLocks/>
          </p:cNvGrpSpPr>
          <p:nvPr/>
        </p:nvGrpSpPr>
        <p:grpSpPr bwMode="auto">
          <a:xfrm>
            <a:off x="874714" y="907778"/>
            <a:ext cx="3441700" cy="3314700"/>
            <a:chOff x="385" y="1253"/>
            <a:chExt cx="2168" cy="2088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1334" y="2046"/>
              <a:ext cx="154" cy="311"/>
            </a:xfrm>
            <a:custGeom>
              <a:avLst/>
              <a:gdLst>
                <a:gd name="T0" fmla="*/ 0 w 77"/>
                <a:gd name="T1" fmla="*/ 0 h 205"/>
                <a:gd name="T2" fmla="*/ 77 w 77"/>
                <a:gd name="T3" fmla="*/ 205 h 205"/>
                <a:gd name="T4" fmla="*/ 0 60000 65536"/>
                <a:gd name="T5" fmla="*/ 0 60000 65536"/>
                <a:gd name="T6" fmla="*/ 0 w 77"/>
                <a:gd name="T7" fmla="*/ 0 h 205"/>
                <a:gd name="T8" fmla="*/ 77 w 77"/>
                <a:gd name="T9" fmla="*/ 205 h 2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" h="205">
                  <a:moveTo>
                    <a:pt x="0" y="0"/>
                  </a:moveTo>
                  <a:lnTo>
                    <a:pt x="77" y="205"/>
                  </a:lnTo>
                </a:path>
              </a:pathLst>
            </a:custGeom>
            <a:noFill/>
            <a:ln w="57150" cmpd="sng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H="1">
              <a:off x="881" y="1990"/>
              <a:ext cx="255" cy="34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2100" y="2046"/>
              <a:ext cx="170" cy="341"/>
            </a:xfrm>
            <a:custGeom>
              <a:avLst/>
              <a:gdLst>
                <a:gd name="T0" fmla="*/ 156 w 156"/>
                <a:gd name="T1" fmla="*/ 0 h 251"/>
                <a:gd name="T2" fmla="*/ 0 w 156"/>
                <a:gd name="T3" fmla="*/ 251 h 251"/>
                <a:gd name="T4" fmla="*/ 0 60000 65536"/>
                <a:gd name="T5" fmla="*/ 0 60000 65536"/>
                <a:gd name="T6" fmla="*/ 0 w 156"/>
                <a:gd name="T7" fmla="*/ 0 h 251"/>
                <a:gd name="T8" fmla="*/ 156 w 156"/>
                <a:gd name="T9" fmla="*/ 251 h 2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251">
                  <a:moveTo>
                    <a:pt x="156" y="0"/>
                  </a:moveTo>
                  <a:lnTo>
                    <a:pt x="0" y="251"/>
                  </a:lnTo>
                </a:path>
              </a:pathLst>
            </a:custGeom>
            <a:noFill/>
            <a:ln w="38100" cmpd="sng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27"/>
            <p:cNvSpPr>
              <a:spLocks/>
            </p:cNvSpPr>
            <p:nvPr/>
          </p:nvSpPr>
          <p:spPr bwMode="auto">
            <a:xfrm>
              <a:off x="966" y="2613"/>
              <a:ext cx="113" cy="397"/>
            </a:xfrm>
            <a:custGeom>
              <a:avLst/>
              <a:gdLst>
                <a:gd name="T0" fmla="*/ 0 w 90"/>
                <a:gd name="T1" fmla="*/ 0 h 225"/>
                <a:gd name="T2" fmla="*/ 90 w 90"/>
                <a:gd name="T3" fmla="*/ 225 h 225"/>
                <a:gd name="T4" fmla="*/ 0 60000 65536"/>
                <a:gd name="T5" fmla="*/ 0 60000 65536"/>
                <a:gd name="T6" fmla="*/ 0 w 90"/>
                <a:gd name="T7" fmla="*/ 0 h 225"/>
                <a:gd name="T8" fmla="*/ 90 w 90"/>
                <a:gd name="T9" fmla="*/ 225 h 2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" h="225">
                  <a:moveTo>
                    <a:pt x="0" y="0"/>
                  </a:moveTo>
                  <a:lnTo>
                    <a:pt x="90" y="225"/>
                  </a:lnTo>
                </a:path>
              </a:pathLst>
            </a:custGeom>
            <a:noFill/>
            <a:ln w="57150" cmpd="sng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28"/>
            <p:cNvSpPr>
              <a:spLocks/>
            </p:cNvSpPr>
            <p:nvPr/>
          </p:nvSpPr>
          <p:spPr bwMode="auto">
            <a:xfrm>
              <a:off x="1334" y="1479"/>
              <a:ext cx="341" cy="284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  <a:gd name="T4" fmla="*/ 0 60000 65536"/>
                <a:gd name="T5" fmla="*/ 0 60000 65536"/>
                <a:gd name="T6" fmla="*/ 0 w 210"/>
                <a:gd name="T7" fmla="*/ 0 h 210"/>
                <a:gd name="T8" fmla="*/ 210 w 210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noFill/>
            <a:ln w="38100" cmpd="sng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9"/>
            <p:cNvSpPr>
              <a:spLocks/>
            </p:cNvSpPr>
            <p:nvPr/>
          </p:nvSpPr>
          <p:spPr bwMode="auto">
            <a:xfrm>
              <a:off x="1958" y="1479"/>
              <a:ext cx="312" cy="312"/>
            </a:xfrm>
            <a:custGeom>
              <a:avLst/>
              <a:gdLst>
                <a:gd name="T0" fmla="*/ 0 w 195"/>
                <a:gd name="T1" fmla="*/ 0 h 240"/>
                <a:gd name="T2" fmla="*/ 195 w 195"/>
                <a:gd name="T3" fmla="*/ 240 h 240"/>
                <a:gd name="T4" fmla="*/ 0 60000 65536"/>
                <a:gd name="T5" fmla="*/ 0 60000 65536"/>
                <a:gd name="T6" fmla="*/ 0 w 195"/>
                <a:gd name="T7" fmla="*/ 0 h 240"/>
                <a:gd name="T8" fmla="*/ 195 w 195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240">
                  <a:moveTo>
                    <a:pt x="0" y="0"/>
                  </a:moveTo>
                  <a:lnTo>
                    <a:pt x="195" y="240"/>
                  </a:lnTo>
                </a:path>
              </a:pathLst>
            </a:custGeom>
            <a:noFill/>
            <a:ln w="57150" cmpd="sng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2157" y="2670"/>
              <a:ext cx="170" cy="340"/>
            </a:xfrm>
            <a:prstGeom prst="line">
              <a:avLst/>
            </a:prstGeom>
            <a:noFill/>
            <a:ln w="57150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40"/>
            <p:cNvSpPr>
              <a:spLocks noChangeShapeType="1"/>
            </p:cNvSpPr>
            <p:nvPr/>
          </p:nvSpPr>
          <p:spPr bwMode="auto">
            <a:xfrm flipH="1">
              <a:off x="1816" y="2678"/>
              <a:ext cx="157" cy="312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44"/>
            <p:cNvSpPr>
              <a:spLocks noChangeShapeType="1"/>
            </p:cNvSpPr>
            <p:nvPr/>
          </p:nvSpPr>
          <p:spPr bwMode="auto">
            <a:xfrm flipH="1">
              <a:off x="569" y="2613"/>
              <a:ext cx="156" cy="341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val 50"/>
            <p:cNvSpPr>
              <a:spLocks noChangeArrowheads="1"/>
            </p:cNvSpPr>
            <p:nvPr/>
          </p:nvSpPr>
          <p:spPr bwMode="auto">
            <a:xfrm>
              <a:off x="1644" y="1253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51"/>
            <p:cNvSpPr txBox="1">
              <a:spLocks noChangeArrowheads="1"/>
            </p:cNvSpPr>
            <p:nvPr/>
          </p:nvSpPr>
          <p:spPr bwMode="auto">
            <a:xfrm>
              <a:off x="1700" y="1281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63</a:t>
              </a:r>
            </a:p>
          </p:txBody>
        </p:sp>
        <p:sp>
          <p:nvSpPr>
            <p:cNvPr id="16" name="Oval 52"/>
            <p:cNvSpPr>
              <a:spLocks noChangeArrowheads="1"/>
            </p:cNvSpPr>
            <p:nvPr/>
          </p:nvSpPr>
          <p:spPr bwMode="auto">
            <a:xfrm>
              <a:off x="2213" y="1763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53"/>
            <p:cNvSpPr txBox="1">
              <a:spLocks noChangeArrowheads="1"/>
            </p:cNvSpPr>
            <p:nvPr/>
          </p:nvSpPr>
          <p:spPr bwMode="auto">
            <a:xfrm>
              <a:off x="2269" y="1791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90</a:t>
              </a:r>
            </a:p>
          </p:txBody>
        </p:sp>
        <p:sp>
          <p:nvSpPr>
            <p:cNvPr id="18" name="Oval 54"/>
            <p:cNvSpPr>
              <a:spLocks noChangeArrowheads="1"/>
            </p:cNvSpPr>
            <p:nvPr/>
          </p:nvSpPr>
          <p:spPr bwMode="auto">
            <a:xfrm>
              <a:off x="1089" y="1735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 Box 55"/>
            <p:cNvSpPr txBox="1">
              <a:spLocks noChangeArrowheads="1"/>
            </p:cNvSpPr>
            <p:nvPr/>
          </p:nvSpPr>
          <p:spPr bwMode="auto">
            <a:xfrm>
              <a:off x="1145" y="1763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55</a:t>
              </a:r>
            </a:p>
          </p:txBody>
        </p:sp>
        <p:sp>
          <p:nvSpPr>
            <p:cNvPr id="20" name="Oval 56"/>
            <p:cNvSpPr>
              <a:spLocks noChangeArrowheads="1"/>
            </p:cNvSpPr>
            <p:nvPr/>
          </p:nvSpPr>
          <p:spPr bwMode="auto">
            <a:xfrm>
              <a:off x="670" y="2330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Text Box 57"/>
            <p:cNvSpPr txBox="1">
              <a:spLocks noChangeArrowheads="1"/>
            </p:cNvSpPr>
            <p:nvPr/>
          </p:nvSpPr>
          <p:spPr bwMode="auto">
            <a:xfrm>
              <a:off x="726" y="2358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42</a:t>
              </a:r>
            </a:p>
          </p:txBody>
        </p:sp>
        <p:sp>
          <p:nvSpPr>
            <p:cNvPr id="22" name="Oval 58"/>
            <p:cNvSpPr>
              <a:spLocks noChangeArrowheads="1"/>
            </p:cNvSpPr>
            <p:nvPr/>
          </p:nvSpPr>
          <p:spPr bwMode="auto">
            <a:xfrm>
              <a:off x="1354" y="2340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 Box 59"/>
            <p:cNvSpPr txBox="1">
              <a:spLocks noChangeArrowheads="1"/>
            </p:cNvSpPr>
            <p:nvPr/>
          </p:nvSpPr>
          <p:spPr bwMode="auto">
            <a:xfrm>
              <a:off x="1410" y="2368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58</a:t>
              </a:r>
            </a:p>
          </p:txBody>
        </p:sp>
        <p:sp>
          <p:nvSpPr>
            <p:cNvPr id="24" name="Oval 60"/>
            <p:cNvSpPr>
              <a:spLocks noChangeArrowheads="1"/>
            </p:cNvSpPr>
            <p:nvPr/>
          </p:nvSpPr>
          <p:spPr bwMode="auto">
            <a:xfrm>
              <a:off x="385" y="2954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441" y="2982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10</a:t>
              </a:r>
            </a:p>
          </p:txBody>
        </p:sp>
        <p:sp>
          <p:nvSpPr>
            <p:cNvPr id="26" name="Oval 62"/>
            <p:cNvSpPr>
              <a:spLocks noChangeArrowheads="1"/>
            </p:cNvSpPr>
            <p:nvPr/>
          </p:nvSpPr>
          <p:spPr bwMode="auto">
            <a:xfrm>
              <a:off x="955" y="2982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 Box 63"/>
            <p:cNvSpPr txBox="1">
              <a:spLocks noChangeArrowheads="1"/>
            </p:cNvSpPr>
            <p:nvPr/>
          </p:nvSpPr>
          <p:spPr bwMode="auto">
            <a:xfrm>
              <a:off x="1011" y="3010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45</a:t>
              </a:r>
            </a:p>
          </p:txBody>
        </p:sp>
        <p:sp>
          <p:nvSpPr>
            <p:cNvPr id="28" name="Oval 64"/>
            <p:cNvSpPr>
              <a:spLocks noChangeArrowheads="1"/>
            </p:cNvSpPr>
            <p:nvPr/>
          </p:nvSpPr>
          <p:spPr bwMode="auto">
            <a:xfrm>
              <a:off x="1644" y="2989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 Box 65"/>
            <p:cNvSpPr txBox="1">
              <a:spLocks noChangeArrowheads="1"/>
            </p:cNvSpPr>
            <p:nvPr/>
          </p:nvSpPr>
          <p:spPr bwMode="auto">
            <a:xfrm>
              <a:off x="1700" y="3017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67</a:t>
              </a:r>
            </a:p>
          </p:txBody>
        </p:sp>
        <p:sp>
          <p:nvSpPr>
            <p:cNvPr id="30" name="Oval 66"/>
            <p:cNvSpPr>
              <a:spLocks noChangeArrowheads="1"/>
            </p:cNvSpPr>
            <p:nvPr/>
          </p:nvSpPr>
          <p:spPr bwMode="auto">
            <a:xfrm>
              <a:off x="2181" y="3001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67"/>
            <p:cNvSpPr txBox="1">
              <a:spLocks noChangeArrowheads="1"/>
            </p:cNvSpPr>
            <p:nvPr/>
          </p:nvSpPr>
          <p:spPr bwMode="auto">
            <a:xfrm>
              <a:off x="2237" y="3029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83</a:t>
              </a:r>
            </a:p>
          </p:txBody>
        </p:sp>
        <p:sp>
          <p:nvSpPr>
            <p:cNvPr id="32" name="Oval 68"/>
            <p:cNvSpPr>
              <a:spLocks noChangeArrowheads="1"/>
            </p:cNvSpPr>
            <p:nvPr/>
          </p:nvSpPr>
          <p:spPr bwMode="auto">
            <a:xfrm>
              <a:off x="1898" y="2367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Text Box 69"/>
            <p:cNvSpPr txBox="1">
              <a:spLocks noChangeArrowheads="1"/>
            </p:cNvSpPr>
            <p:nvPr/>
          </p:nvSpPr>
          <p:spPr bwMode="auto">
            <a:xfrm>
              <a:off x="1954" y="2395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70</a:t>
              </a:r>
            </a:p>
          </p:txBody>
        </p:sp>
      </p:grpSp>
      <p:grpSp>
        <p:nvGrpSpPr>
          <p:cNvPr id="34" name="Group 101"/>
          <p:cNvGrpSpPr>
            <a:grpSpLocks/>
          </p:cNvGrpSpPr>
          <p:nvPr/>
        </p:nvGrpSpPr>
        <p:grpSpPr bwMode="auto">
          <a:xfrm>
            <a:off x="4992689" y="952228"/>
            <a:ext cx="3441700" cy="3314700"/>
            <a:chOff x="2979" y="1281"/>
            <a:chExt cx="2168" cy="2088"/>
          </a:xfrm>
        </p:grpSpPr>
        <p:sp>
          <p:nvSpPr>
            <p:cNvPr id="35" name="Freeform 72"/>
            <p:cNvSpPr>
              <a:spLocks/>
            </p:cNvSpPr>
            <p:nvPr/>
          </p:nvSpPr>
          <p:spPr bwMode="auto">
            <a:xfrm>
              <a:off x="3928" y="2074"/>
              <a:ext cx="154" cy="311"/>
            </a:xfrm>
            <a:custGeom>
              <a:avLst/>
              <a:gdLst>
                <a:gd name="T0" fmla="*/ 0 w 77"/>
                <a:gd name="T1" fmla="*/ 0 h 205"/>
                <a:gd name="T2" fmla="*/ 77 w 77"/>
                <a:gd name="T3" fmla="*/ 205 h 205"/>
                <a:gd name="T4" fmla="*/ 0 60000 65536"/>
                <a:gd name="T5" fmla="*/ 0 60000 65536"/>
                <a:gd name="T6" fmla="*/ 0 w 77"/>
                <a:gd name="T7" fmla="*/ 0 h 205"/>
                <a:gd name="T8" fmla="*/ 77 w 77"/>
                <a:gd name="T9" fmla="*/ 205 h 2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" h="205">
                  <a:moveTo>
                    <a:pt x="0" y="0"/>
                  </a:moveTo>
                  <a:lnTo>
                    <a:pt x="77" y="205"/>
                  </a:lnTo>
                </a:path>
              </a:pathLst>
            </a:custGeom>
            <a:noFill/>
            <a:ln w="57150" cmpd="sng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73"/>
            <p:cNvSpPr>
              <a:spLocks noChangeShapeType="1"/>
            </p:cNvSpPr>
            <p:nvPr/>
          </p:nvSpPr>
          <p:spPr bwMode="auto">
            <a:xfrm flipH="1">
              <a:off x="3475" y="2018"/>
              <a:ext cx="255" cy="34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74"/>
            <p:cNvSpPr>
              <a:spLocks/>
            </p:cNvSpPr>
            <p:nvPr/>
          </p:nvSpPr>
          <p:spPr bwMode="auto">
            <a:xfrm>
              <a:off x="4694" y="2074"/>
              <a:ext cx="170" cy="341"/>
            </a:xfrm>
            <a:custGeom>
              <a:avLst/>
              <a:gdLst>
                <a:gd name="T0" fmla="*/ 156 w 156"/>
                <a:gd name="T1" fmla="*/ 0 h 251"/>
                <a:gd name="T2" fmla="*/ 0 w 156"/>
                <a:gd name="T3" fmla="*/ 251 h 251"/>
                <a:gd name="T4" fmla="*/ 0 60000 65536"/>
                <a:gd name="T5" fmla="*/ 0 60000 65536"/>
                <a:gd name="T6" fmla="*/ 0 w 156"/>
                <a:gd name="T7" fmla="*/ 0 h 251"/>
                <a:gd name="T8" fmla="*/ 156 w 156"/>
                <a:gd name="T9" fmla="*/ 251 h 2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251">
                  <a:moveTo>
                    <a:pt x="156" y="0"/>
                  </a:moveTo>
                  <a:lnTo>
                    <a:pt x="0" y="251"/>
                  </a:lnTo>
                </a:path>
              </a:pathLst>
            </a:custGeom>
            <a:noFill/>
            <a:ln w="38100" cmpd="sng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75"/>
            <p:cNvSpPr>
              <a:spLocks/>
            </p:cNvSpPr>
            <p:nvPr/>
          </p:nvSpPr>
          <p:spPr bwMode="auto">
            <a:xfrm>
              <a:off x="3560" y="2641"/>
              <a:ext cx="113" cy="397"/>
            </a:xfrm>
            <a:custGeom>
              <a:avLst/>
              <a:gdLst>
                <a:gd name="T0" fmla="*/ 0 w 90"/>
                <a:gd name="T1" fmla="*/ 0 h 225"/>
                <a:gd name="T2" fmla="*/ 90 w 90"/>
                <a:gd name="T3" fmla="*/ 225 h 225"/>
                <a:gd name="T4" fmla="*/ 0 60000 65536"/>
                <a:gd name="T5" fmla="*/ 0 60000 65536"/>
                <a:gd name="T6" fmla="*/ 0 w 90"/>
                <a:gd name="T7" fmla="*/ 0 h 225"/>
                <a:gd name="T8" fmla="*/ 90 w 90"/>
                <a:gd name="T9" fmla="*/ 225 h 2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" h="225">
                  <a:moveTo>
                    <a:pt x="0" y="0"/>
                  </a:moveTo>
                  <a:lnTo>
                    <a:pt x="90" y="225"/>
                  </a:lnTo>
                </a:path>
              </a:pathLst>
            </a:custGeom>
            <a:noFill/>
            <a:ln w="57150" cmpd="sng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76"/>
            <p:cNvSpPr>
              <a:spLocks/>
            </p:cNvSpPr>
            <p:nvPr/>
          </p:nvSpPr>
          <p:spPr bwMode="auto">
            <a:xfrm>
              <a:off x="3928" y="1507"/>
              <a:ext cx="341" cy="284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  <a:gd name="T4" fmla="*/ 0 60000 65536"/>
                <a:gd name="T5" fmla="*/ 0 60000 65536"/>
                <a:gd name="T6" fmla="*/ 0 w 210"/>
                <a:gd name="T7" fmla="*/ 0 h 210"/>
                <a:gd name="T8" fmla="*/ 210 w 210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noFill/>
            <a:ln w="38100" cmpd="sng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77"/>
            <p:cNvSpPr>
              <a:spLocks/>
            </p:cNvSpPr>
            <p:nvPr/>
          </p:nvSpPr>
          <p:spPr bwMode="auto">
            <a:xfrm>
              <a:off x="4552" y="1507"/>
              <a:ext cx="312" cy="312"/>
            </a:xfrm>
            <a:custGeom>
              <a:avLst/>
              <a:gdLst>
                <a:gd name="T0" fmla="*/ 0 w 195"/>
                <a:gd name="T1" fmla="*/ 0 h 240"/>
                <a:gd name="T2" fmla="*/ 195 w 195"/>
                <a:gd name="T3" fmla="*/ 240 h 240"/>
                <a:gd name="T4" fmla="*/ 0 60000 65536"/>
                <a:gd name="T5" fmla="*/ 0 60000 65536"/>
                <a:gd name="T6" fmla="*/ 0 w 195"/>
                <a:gd name="T7" fmla="*/ 0 h 240"/>
                <a:gd name="T8" fmla="*/ 195 w 195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240">
                  <a:moveTo>
                    <a:pt x="0" y="0"/>
                  </a:moveTo>
                  <a:lnTo>
                    <a:pt x="195" y="240"/>
                  </a:lnTo>
                </a:path>
              </a:pathLst>
            </a:custGeom>
            <a:noFill/>
            <a:ln w="57150" cmpd="sng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78"/>
            <p:cNvSpPr>
              <a:spLocks noChangeShapeType="1"/>
            </p:cNvSpPr>
            <p:nvPr/>
          </p:nvSpPr>
          <p:spPr bwMode="auto">
            <a:xfrm>
              <a:off x="4751" y="2698"/>
              <a:ext cx="170" cy="340"/>
            </a:xfrm>
            <a:prstGeom prst="line">
              <a:avLst/>
            </a:prstGeom>
            <a:noFill/>
            <a:ln w="57150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79"/>
            <p:cNvSpPr>
              <a:spLocks noChangeShapeType="1"/>
            </p:cNvSpPr>
            <p:nvPr/>
          </p:nvSpPr>
          <p:spPr bwMode="auto">
            <a:xfrm flipH="1">
              <a:off x="4410" y="2706"/>
              <a:ext cx="157" cy="312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80"/>
            <p:cNvSpPr>
              <a:spLocks noChangeShapeType="1"/>
            </p:cNvSpPr>
            <p:nvPr/>
          </p:nvSpPr>
          <p:spPr bwMode="auto">
            <a:xfrm flipH="1">
              <a:off x="3163" y="2641"/>
              <a:ext cx="156" cy="341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val 81"/>
            <p:cNvSpPr>
              <a:spLocks noChangeArrowheads="1"/>
            </p:cNvSpPr>
            <p:nvPr/>
          </p:nvSpPr>
          <p:spPr bwMode="auto">
            <a:xfrm>
              <a:off x="4238" y="1281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Text Box 82"/>
            <p:cNvSpPr txBox="1">
              <a:spLocks noChangeArrowheads="1"/>
            </p:cNvSpPr>
            <p:nvPr/>
          </p:nvSpPr>
          <p:spPr bwMode="auto">
            <a:xfrm>
              <a:off x="4294" y="1309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63</a:t>
              </a:r>
            </a:p>
          </p:txBody>
        </p:sp>
        <p:sp>
          <p:nvSpPr>
            <p:cNvPr id="46" name="Oval 83"/>
            <p:cNvSpPr>
              <a:spLocks noChangeArrowheads="1"/>
            </p:cNvSpPr>
            <p:nvPr/>
          </p:nvSpPr>
          <p:spPr bwMode="auto">
            <a:xfrm>
              <a:off x="4807" y="1791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Text Box 84"/>
            <p:cNvSpPr txBox="1">
              <a:spLocks noChangeArrowheads="1"/>
            </p:cNvSpPr>
            <p:nvPr/>
          </p:nvSpPr>
          <p:spPr bwMode="auto">
            <a:xfrm>
              <a:off x="4863" y="1819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82</a:t>
              </a:r>
            </a:p>
          </p:txBody>
        </p:sp>
        <p:sp>
          <p:nvSpPr>
            <p:cNvPr id="48" name="Oval 85"/>
            <p:cNvSpPr>
              <a:spLocks noChangeArrowheads="1"/>
            </p:cNvSpPr>
            <p:nvPr/>
          </p:nvSpPr>
          <p:spPr bwMode="auto">
            <a:xfrm>
              <a:off x="3683" y="1763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Text Box 86"/>
            <p:cNvSpPr txBox="1">
              <a:spLocks noChangeArrowheads="1"/>
            </p:cNvSpPr>
            <p:nvPr/>
          </p:nvSpPr>
          <p:spPr bwMode="auto">
            <a:xfrm>
              <a:off x="3739" y="1791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55</a:t>
              </a:r>
            </a:p>
          </p:txBody>
        </p:sp>
        <p:sp>
          <p:nvSpPr>
            <p:cNvPr id="50" name="Oval 87"/>
            <p:cNvSpPr>
              <a:spLocks noChangeArrowheads="1"/>
            </p:cNvSpPr>
            <p:nvPr/>
          </p:nvSpPr>
          <p:spPr bwMode="auto">
            <a:xfrm>
              <a:off x="3264" y="2358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 Box 88"/>
            <p:cNvSpPr txBox="1">
              <a:spLocks noChangeArrowheads="1"/>
            </p:cNvSpPr>
            <p:nvPr/>
          </p:nvSpPr>
          <p:spPr bwMode="auto">
            <a:xfrm>
              <a:off x="3320" y="2386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53</a:t>
              </a:r>
            </a:p>
          </p:txBody>
        </p:sp>
        <p:sp>
          <p:nvSpPr>
            <p:cNvPr id="52" name="Oval 89"/>
            <p:cNvSpPr>
              <a:spLocks noChangeArrowheads="1"/>
            </p:cNvSpPr>
            <p:nvPr/>
          </p:nvSpPr>
          <p:spPr bwMode="auto">
            <a:xfrm>
              <a:off x="3948" y="2368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 Box 90"/>
            <p:cNvSpPr txBox="1">
              <a:spLocks noChangeArrowheads="1"/>
            </p:cNvSpPr>
            <p:nvPr/>
          </p:nvSpPr>
          <p:spPr bwMode="auto">
            <a:xfrm>
              <a:off x="4004" y="2396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58</a:t>
              </a:r>
            </a:p>
          </p:txBody>
        </p:sp>
        <p:sp>
          <p:nvSpPr>
            <p:cNvPr id="54" name="Oval 91"/>
            <p:cNvSpPr>
              <a:spLocks noChangeArrowheads="1"/>
            </p:cNvSpPr>
            <p:nvPr/>
          </p:nvSpPr>
          <p:spPr bwMode="auto">
            <a:xfrm>
              <a:off x="2979" y="2982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Text Box 92"/>
            <p:cNvSpPr txBox="1">
              <a:spLocks noChangeArrowheads="1"/>
            </p:cNvSpPr>
            <p:nvPr/>
          </p:nvSpPr>
          <p:spPr bwMode="auto">
            <a:xfrm>
              <a:off x="3035" y="3010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10</a:t>
              </a:r>
            </a:p>
          </p:txBody>
        </p:sp>
        <p:sp>
          <p:nvSpPr>
            <p:cNvPr id="56" name="Oval 93"/>
            <p:cNvSpPr>
              <a:spLocks noChangeArrowheads="1"/>
            </p:cNvSpPr>
            <p:nvPr/>
          </p:nvSpPr>
          <p:spPr bwMode="auto">
            <a:xfrm>
              <a:off x="3549" y="3010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Text Box 94"/>
            <p:cNvSpPr txBox="1">
              <a:spLocks noChangeArrowheads="1"/>
            </p:cNvSpPr>
            <p:nvPr/>
          </p:nvSpPr>
          <p:spPr bwMode="auto">
            <a:xfrm>
              <a:off x="3605" y="3038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45</a:t>
              </a:r>
            </a:p>
          </p:txBody>
        </p:sp>
        <p:sp>
          <p:nvSpPr>
            <p:cNvPr id="58" name="Oval 95"/>
            <p:cNvSpPr>
              <a:spLocks noChangeArrowheads="1"/>
            </p:cNvSpPr>
            <p:nvPr/>
          </p:nvSpPr>
          <p:spPr bwMode="auto">
            <a:xfrm>
              <a:off x="4238" y="3017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 Box 96"/>
            <p:cNvSpPr txBox="1">
              <a:spLocks noChangeArrowheads="1"/>
            </p:cNvSpPr>
            <p:nvPr/>
          </p:nvSpPr>
          <p:spPr bwMode="auto">
            <a:xfrm>
              <a:off x="4294" y="3045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67</a:t>
              </a:r>
            </a:p>
          </p:txBody>
        </p:sp>
        <p:sp>
          <p:nvSpPr>
            <p:cNvPr id="60" name="Oval 97"/>
            <p:cNvSpPr>
              <a:spLocks noChangeArrowheads="1"/>
            </p:cNvSpPr>
            <p:nvPr/>
          </p:nvSpPr>
          <p:spPr bwMode="auto">
            <a:xfrm>
              <a:off x="4775" y="3029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Text Box 98"/>
            <p:cNvSpPr txBox="1">
              <a:spLocks noChangeArrowheads="1"/>
            </p:cNvSpPr>
            <p:nvPr/>
          </p:nvSpPr>
          <p:spPr bwMode="auto">
            <a:xfrm>
              <a:off x="4831" y="3057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86</a:t>
              </a:r>
            </a:p>
          </p:txBody>
        </p:sp>
        <p:sp>
          <p:nvSpPr>
            <p:cNvPr id="62" name="Oval 99"/>
            <p:cNvSpPr>
              <a:spLocks noChangeArrowheads="1"/>
            </p:cNvSpPr>
            <p:nvPr/>
          </p:nvSpPr>
          <p:spPr bwMode="auto">
            <a:xfrm>
              <a:off x="4492" y="2395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Text Box 100"/>
            <p:cNvSpPr txBox="1">
              <a:spLocks noChangeArrowheads="1"/>
            </p:cNvSpPr>
            <p:nvPr/>
          </p:nvSpPr>
          <p:spPr bwMode="auto">
            <a:xfrm>
              <a:off x="4548" y="2423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70</a:t>
              </a:r>
            </a:p>
          </p:txBody>
        </p:sp>
      </p:grpSp>
      <p:sp>
        <p:nvSpPr>
          <p:cNvPr id="64" name="Rectangle 103"/>
          <p:cNvSpPr>
            <a:spLocks noChangeArrowheads="1"/>
          </p:cNvSpPr>
          <p:nvPr/>
        </p:nvSpPr>
        <p:spPr bwMode="auto">
          <a:xfrm>
            <a:off x="1075367" y="5229200"/>
            <a:ext cx="6766596" cy="1076961"/>
          </a:xfrm>
          <a:prstGeom prst="rect">
            <a:avLst/>
          </a:prstGeom>
          <a:noFill/>
          <a:ln w="3810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marL="342900" lvl="0" indent="-34290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defRPr/>
            </a:pPr>
            <a:r>
              <a:rPr kumimoji="0" lang="zh-CN" altLang="en-US" sz="2800" b="1" kern="0" dirty="0">
                <a:solidFill>
                  <a:sysClr val="windowText" lastClr="000000"/>
                </a:solidFill>
                <a:ea typeface="黑体" pitchFamily="49" charset="-122"/>
              </a:rPr>
              <a:t>二叉检索树性质：</a:t>
            </a:r>
          </a:p>
          <a:p>
            <a:pPr marL="342900" lvl="0" indent="-34290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60000"/>
              <a:defRPr/>
            </a:pPr>
            <a:r>
              <a:rPr kumimoji="0" lang="zh-CN" altLang="en-US" sz="2800" b="1" kern="0" dirty="0">
                <a:solidFill>
                  <a:sysClr val="windowText" lastClr="000000"/>
                </a:solidFill>
                <a:ea typeface="黑体" pitchFamily="49" charset="-122"/>
              </a:rPr>
              <a:t>二叉检索树的中序序列是</a:t>
            </a:r>
            <a:r>
              <a:rPr kumimoji="0" lang="zh-CN" altLang="en-US" sz="2800" b="1" kern="0" dirty="0">
                <a:solidFill>
                  <a:srgbClr val="0000FF"/>
                </a:solidFill>
                <a:ea typeface="黑体" pitchFamily="49" charset="-122"/>
              </a:rPr>
              <a:t>递增的</a:t>
            </a:r>
            <a:r>
              <a:rPr kumimoji="0" lang="zh-CN" altLang="en-US" sz="2800" b="1" kern="0" dirty="0">
                <a:solidFill>
                  <a:sysClr val="windowText" lastClr="000000"/>
                </a:solidFill>
                <a:ea typeface="黑体" pitchFamily="49" charset="-122"/>
              </a:rPr>
              <a:t>有序序列 </a:t>
            </a:r>
          </a:p>
        </p:txBody>
      </p:sp>
    </p:spTree>
    <p:extLst>
      <p:ext uri="{BB962C8B-B14F-4D97-AF65-F5344CB8AC3E}">
        <p14:creationId xmlns:p14="http://schemas.microsoft.com/office/powerpoint/2010/main" val="42302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556792"/>
            <a:ext cx="7704856" cy="127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二叉检索树，通常采用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二叉链表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存储，其结点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结构等同二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叉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链表的结点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结构。</a:t>
            </a:r>
            <a:endParaRPr lang="zh-CN" altLang="en-US" sz="3200" b="1" dirty="0" smtClean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53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486530" y="3140968"/>
            <a:ext cx="8549966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typedef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struct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Node	//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结点结构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{</a:t>
            </a: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 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ElemType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data;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数据域，存放该结点的数据信息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lvl="0" algn="just" eaLnBrk="0" fontAlgn="auto" hangingPunct="0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2800" b="1" kern="0" dirty="0" smtClean="0">
                <a:solidFill>
                  <a:srgbClr val="000000"/>
                </a:solidFill>
                <a:ea typeface="宋体" charset="-122"/>
              </a:rPr>
              <a:t>    </a:t>
            </a:r>
            <a:r>
              <a:rPr kumimoji="0" lang="en-US" altLang="zh-CN" sz="2800" b="1" kern="0" dirty="0" err="1" smtClean="0">
                <a:solidFill>
                  <a:srgbClr val="000000"/>
                </a:solidFill>
                <a:ea typeface="宋体" charset="-122"/>
              </a:rPr>
              <a:t>struct</a:t>
            </a:r>
            <a:r>
              <a:rPr kumimoji="0" lang="en-US" altLang="zh-CN" sz="2800" b="1" kern="0" dirty="0" smtClean="0">
                <a:solidFill>
                  <a:srgbClr val="000000"/>
                </a:solidFill>
                <a:ea typeface="宋体" charset="-122"/>
              </a:rPr>
              <a:t> Node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*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lchild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;</a:t>
            </a:r>
            <a:r>
              <a:rPr kumimoji="0" lang="en-US" altLang="zh-CN" sz="2800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kumimoji="0" lang="en-US" altLang="zh-CN" sz="1800" b="1" kern="0" dirty="0" smtClean="0">
                <a:solidFill>
                  <a:srgbClr val="FF0000"/>
                </a:solidFill>
                <a:ea typeface="宋体" charset="-122"/>
              </a:rPr>
              <a:t>//</a:t>
            </a:r>
            <a:r>
              <a:rPr kumimoji="0" lang="zh-CN" altLang="en-US" sz="1800" b="1" kern="0" dirty="0" smtClean="0">
                <a:solidFill>
                  <a:srgbClr val="FF0000"/>
                </a:solidFill>
                <a:ea typeface="宋体" charset="-122"/>
              </a:rPr>
              <a:t>左指针域，存放指向左孩子结点的指针，当左孩子结点不存在时，为空指针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algn="just" eaLnBrk="0" fontAlgn="auto" hangingPunct="0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2800" b="1" kern="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kumimoji="0" lang="en-US" altLang="zh-CN" sz="2800" b="1" kern="0" dirty="0" smtClean="0">
                <a:solidFill>
                  <a:srgbClr val="000000"/>
                </a:solidFill>
                <a:ea typeface="宋体" charset="-122"/>
              </a:rPr>
              <a:t>   </a:t>
            </a:r>
            <a:r>
              <a:rPr kumimoji="0" lang="en-US" altLang="zh-CN" sz="2800" b="1" kern="0" dirty="0" err="1" smtClean="0">
                <a:solidFill>
                  <a:srgbClr val="000000"/>
                </a:solidFill>
                <a:ea typeface="宋体" charset="-122"/>
              </a:rPr>
              <a:t>struct</a:t>
            </a:r>
            <a:r>
              <a:rPr kumimoji="0" lang="en-US" altLang="zh-CN" sz="2800" b="1" kern="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kumimoji="0" lang="en-US" altLang="zh-CN" sz="2800" b="1" kern="0" dirty="0">
                <a:solidFill>
                  <a:srgbClr val="000000"/>
                </a:solidFill>
                <a:ea typeface="宋体" charset="-122"/>
              </a:rPr>
              <a:t>Node </a:t>
            </a:r>
            <a:r>
              <a:rPr kumimoji="0" lang="en-US" altLang="zh-CN" sz="2800" b="1" kern="0" dirty="0" smtClean="0">
                <a:solidFill>
                  <a:srgbClr val="000000"/>
                </a:solidFill>
                <a:ea typeface="宋体" charset="-122"/>
              </a:rPr>
              <a:t>*</a:t>
            </a:r>
            <a:r>
              <a:rPr kumimoji="0" lang="en-US" altLang="zh-CN" sz="2800" b="1" kern="0" dirty="0" err="1" smtClean="0">
                <a:solidFill>
                  <a:srgbClr val="000000"/>
                </a:solidFill>
                <a:ea typeface="宋体" charset="-122"/>
              </a:rPr>
              <a:t>rchild</a:t>
            </a:r>
            <a:r>
              <a:rPr kumimoji="0" lang="en-US" altLang="zh-CN" sz="2800" b="1" kern="0" dirty="0" smtClean="0">
                <a:solidFill>
                  <a:srgbClr val="000000"/>
                </a:solidFill>
                <a:ea typeface="宋体" charset="-122"/>
              </a:rPr>
              <a:t>;</a:t>
            </a:r>
            <a:r>
              <a:rPr kumimoji="0" lang="en-US" altLang="zh-CN" sz="1800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kumimoji="0" lang="en-US" altLang="zh-CN" sz="1800" b="1" kern="0" dirty="0" smtClean="0">
                <a:solidFill>
                  <a:srgbClr val="FF0000"/>
                </a:solidFill>
                <a:ea typeface="宋体" charset="-122"/>
              </a:rPr>
              <a:t>//</a:t>
            </a:r>
            <a:r>
              <a:rPr kumimoji="0" lang="zh-CN" altLang="en-US" sz="1800" b="1" kern="0" dirty="0" smtClean="0">
                <a:solidFill>
                  <a:srgbClr val="FF0000"/>
                </a:solidFill>
                <a:ea typeface="宋体" charset="-122"/>
              </a:rPr>
              <a:t>右指针</a:t>
            </a:r>
            <a:r>
              <a:rPr kumimoji="0" lang="zh-CN" altLang="en-US" sz="1800" b="1" kern="0" dirty="0">
                <a:solidFill>
                  <a:srgbClr val="FF0000"/>
                </a:solidFill>
                <a:ea typeface="宋体" charset="-122"/>
              </a:rPr>
              <a:t>域</a:t>
            </a:r>
            <a:endParaRPr kumimoji="0" lang="en-US" altLang="zh-CN" sz="2800" b="1" kern="0" dirty="0">
              <a:solidFill>
                <a:srgbClr val="000000"/>
              </a:solidFill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kern="0" dirty="0" smtClean="0">
                <a:solidFill>
                  <a:srgbClr val="000000"/>
                </a:solidFill>
                <a:ea typeface="宋体" charset="-122"/>
              </a:rPr>
              <a:t>} </a:t>
            </a:r>
            <a:r>
              <a:rPr kumimoji="0" lang="en-US" altLang="zh-CN" sz="2800" b="1" kern="0" dirty="0" err="1" smtClean="0">
                <a:solidFill>
                  <a:srgbClr val="000000"/>
                </a:solidFill>
                <a:ea typeface="宋体" charset="-122"/>
              </a:rPr>
              <a:t>BNode</a:t>
            </a:r>
            <a:r>
              <a:rPr kumimoji="0" lang="en-US" altLang="zh-CN" sz="2800" b="1" kern="0" dirty="0" smtClean="0">
                <a:solidFill>
                  <a:srgbClr val="000000"/>
                </a:solidFill>
                <a:ea typeface="宋体" charset="-122"/>
              </a:rPr>
              <a:t>,*</a:t>
            </a:r>
            <a:r>
              <a:rPr kumimoji="0" lang="en-US" altLang="zh-CN" sz="2800" b="1" kern="0" dirty="0" err="1" smtClean="0">
                <a:solidFill>
                  <a:srgbClr val="000000"/>
                </a:solidFill>
                <a:ea typeface="宋体" charset="-122"/>
              </a:rPr>
              <a:t>BiTree</a:t>
            </a:r>
            <a:r>
              <a:rPr kumimoji="0" lang="en-US" altLang="zh-CN" sz="2800" b="1" kern="0" dirty="0" smtClean="0">
                <a:solidFill>
                  <a:srgbClr val="000000"/>
                </a:solidFill>
                <a:ea typeface="宋体" charset="-122"/>
              </a:rPr>
              <a:t>;	</a:t>
            </a:r>
            <a:r>
              <a:rPr kumimoji="0" lang="en-US" altLang="zh-CN" sz="2800" b="1" kern="0" dirty="0" smtClean="0">
                <a:solidFill>
                  <a:srgbClr val="FF0000"/>
                </a:solidFill>
                <a:ea typeface="宋体" charset="-122"/>
              </a:rPr>
              <a:t>      //</a:t>
            </a:r>
            <a:r>
              <a:rPr kumimoji="0" lang="zh-CN" altLang="en-US" sz="2800" b="1" kern="0" dirty="0" smtClean="0">
                <a:solidFill>
                  <a:srgbClr val="FF0000"/>
                </a:solidFill>
                <a:ea typeface="宋体" charset="-122"/>
              </a:rPr>
              <a:t>结点类型别名和指针类型别名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宋体" charset="-122"/>
            </a:endParaRP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142544" y="980728"/>
            <a:ext cx="4730750" cy="1587500"/>
            <a:chOff x="2527" y="1357"/>
            <a:chExt cx="3235" cy="1136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914" y="1357"/>
              <a:ext cx="2390" cy="328"/>
              <a:chOff x="2928" y="1438"/>
              <a:chExt cx="3042" cy="425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2928" y="1438"/>
                <a:ext cx="1015" cy="425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10800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lchild</a:t>
                </a:r>
                <a:endPara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3943" y="1438"/>
                <a:ext cx="1015" cy="425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10800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data</a:t>
                </a:r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4955" y="1438"/>
                <a:ext cx="1015" cy="425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10800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rchild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2527" y="1598"/>
              <a:ext cx="1255" cy="895"/>
              <a:chOff x="2527" y="1598"/>
              <a:chExt cx="1255" cy="895"/>
            </a:xfrm>
          </p:grpSpPr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 flipH="1">
                <a:off x="3029" y="1598"/>
                <a:ext cx="306" cy="58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Text Box 16"/>
              <p:cNvSpPr txBox="1">
                <a:spLocks noChangeArrowheads="1"/>
              </p:cNvSpPr>
              <p:nvPr/>
            </p:nvSpPr>
            <p:spPr bwMode="auto">
              <a:xfrm>
                <a:off x="2527" y="2184"/>
                <a:ext cx="1255" cy="309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360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charset="-122"/>
                  </a:rPr>
                  <a:t>左孩子结点</a:t>
                </a:r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4507" y="1636"/>
              <a:ext cx="1255" cy="855"/>
              <a:chOff x="4507" y="1636"/>
              <a:chExt cx="1255" cy="855"/>
            </a:xfrm>
          </p:grpSpPr>
          <p:sp>
            <p:nvSpPr>
              <p:cNvPr id="8" name="Line 17"/>
              <p:cNvSpPr>
                <a:spLocks noChangeShapeType="1"/>
              </p:cNvSpPr>
              <p:nvPr/>
            </p:nvSpPr>
            <p:spPr bwMode="auto">
              <a:xfrm>
                <a:off x="4830" y="1636"/>
                <a:ext cx="269" cy="54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4507" y="2184"/>
                <a:ext cx="1255" cy="30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360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charset="-122"/>
                  </a:rPr>
                  <a:t>右孩子结点</a:t>
                </a:r>
              </a:p>
            </p:txBody>
          </p:sp>
        </p:grpSp>
      </p:grp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23528" y="51139"/>
            <a:ext cx="6550835" cy="584775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solidFill>
                  <a:srgbClr val="314187"/>
                </a:solidFill>
                <a:ea typeface="宋体" charset="-122"/>
              </a:rPr>
              <a:t>二叉树的双链式</a:t>
            </a:r>
            <a:r>
              <a:rPr lang="zh-CN" altLang="en-US" sz="3200" b="1" dirty="0" smtClean="0">
                <a:solidFill>
                  <a:srgbClr val="314187"/>
                </a:solidFill>
                <a:ea typeface="宋体" charset="-122"/>
              </a:rPr>
              <a:t>存储</a:t>
            </a:r>
            <a:r>
              <a:rPr lang="en-US" altLang="zh-CN" sz="3200" b="1" dirty="0" smtClean="0">
                <a:solidFill>
                  <a:srgbClr val="314187"/>
                </a:solidFill>
                <a:ea typeface="宋体" charset="-122"/>
              </a:rPr>
              <a:t>---</a:t>
            </a:r>
            <a:r>
              <a:rPr lang="zh-CN" altLang="en-US" sz="3200" b="1" dirty="0" smtClean="0">
                <a:solidFill>
                  <a:srgbClr val="FF0000"/>
                </a:solidFill>
                <a:ea typeface="宋体" charset="-122"/>
              </a:rPr>
              <a:t>二叉链表</a:t>
            </a:r>
            <a:endParaRPr lang="zh-CN" altLang="en-US" sz="3200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2357" y="980728"/>
            <a:ext cx="2966588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二叉树的每一个结点对应一个二叉链表的结点</a:t>
            </a:r>
          </a:p>
        </p:txBody>
      </p:sp>
    </p:spTree>
    <p:extLst>
      <p:ext uri="{BB962C8B-B14F-4D97-AF65-F5344CB8AC3E}">
        <p14:creationId xmlns:p14="http://schemas.microsoft.com/office/powerpoint/2010/main" val="302476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336753" y="188640"/>
            <a:ext cx="8549966" cy="292387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typedef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struct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Node	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{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  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ElemType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data;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数据域，存放该结点的数据信息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lvl="0" algn="just" eaLnBrk="0" fontAlgn="auto" hangingPunct="0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b="1" kern="0" dirty="0" smtClean="0">
                <a:solidFill>
                  <a:srgbClr val="000000"/>
                </a:solidFill>
                <a:ea typeface="宋体" charset="-122"/>
              </a:rPr>
              <a:t>    </a:t>
            </a:r>
            <a:r>
              <a:rPr kumimoji="0" lang="en-US" altLang="zh-CN" b="1" kern="0" dirty="0" err="1" smtClean="0">
                <a:solidFill>
                  <a:srgbClr val="000000"/>
                </a:solidFill>
                <a:ea typeface="宋体" charset="-122"/>
              </a:rPr>
              <a:t>struct</a:t>
            </a:r>
            <a:r>
              <a:rPr kumimoji="0" lang="en-US" altLang="zh-CN" b="1" kern="0" dirty="0" smtClean="0">
                <a:solidFill>
                  <a:srgbClr val="000000"/>
                </a:solidFill>
                <a:ea typeface="宋体" charset="-122"/>
              </a:rPr>
              <a:t> Node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*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lchild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;</a:t>
            </a:r>
            <a:r>
              <a:rPr kumimoji="0" lang="en-US" altLang="zh-CN" b="1" kern="0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kumimoji="0" lang="en-US" altLang="zh-CN" sz="1600" b="1" kern="0" dirty="0" smtClean="0">
                <a:solidFill>
                  <a:srgbClr val="FF0000"/>
                </a:solidFill>
                <a:ea typeface="宋体" charset="-122"/>
              </a:rPr>
              <a:t>//</a:t>
            </a:r>
            <a:r>
              <a:rPr kumimoji="0" lang="zh-CN" altLang="en-US" sz="1600" b="1" kern="0" dirty="0" smtClean="0">
                <a:solidFill>
                  <a:srgbClr val="FF0000"/>
                </a:solidFill>
                <a:ea typeface="宋体" charset="-122"/>
              </a:rPr>
              <a:t>左指针域，存放指向左孩子结点的指针，当左孩子结点不存在时，为空指针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algn="just" eaLnBrk="0" fontAlgn="auto" hangingPunct="0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b="1" kern="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kumimoji="0" lang="en-US" altLang="zh-CN" b="1" kern="0" dirty="0" smtClean="0">
                <a:solidFill>
                  <a:srgbClr val="000000"/>
                </a:solidFill>
                <a:ea typeface="宋体" charset="-122"/>
              </a:rPr>
              <a:t>   </a:t>
            </a:r>
            <a:r>
              <a:rPr kumimoji="0" lang="en-US" altLang="zh-CN" b="1" kern="0" dirty="0" err="1" smtClean="0">
                <a:solidFill>
                  <a:srgbClr val="000000"/>
                </a:solidFill>
                <a:ea typeface="宋体" charset="-122"/>
              </a:rPr>
              <a:t>struct</a:t>
            </a:r>
            <a:r>
              <a:rPr kumimoji="0" lang="en-US" altLang="zh-CN" b="1" kern="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kumimoji="0" lang="en-US" altLang="zh-CN" b="1" kern="0" dirty="0">
                <a:solidFill>
                  <a:srgbClr val="000000"/>
                </a:solidFill>
                <a:ea typeface="宋体" charset="-122"/>
              </a:rPr>
              <a:t>Node </a:t>
            </a:r>
            <a:r>
              <a:rPr kumimoji="0" lang="en-US" altLang="zh-CN" b="1" kern="0" dirty="0" smtClean="0">
                <a:solidFill>
                  <a:srgbClr val="0000FF"/>
                </a:solidFill>
                <a:ea typeface="宋体" charset="-122"/>
              </a:rPr>
              <a:t>*</a:t>
            </a:r>
            <a:r>
              <a:rPr kumimoji="0" lang="en-US" altLang="zh-CN" b="1" kern="0" dirty="0" err="1" smtClean="0">
                <a:solidFill>
                  <a:srgbClr val="0000FF"/>
                </a:solidFill>
                <a:ea typeface="宋体" charset="-122"/>
              </a:rPr>
              <a:t>rchild</a:t>
            </a:r>
            <a:r>
              <a:rPr kumimoji="0" lang="en-US" altLang="zh-CN" b="1" kern="0" dirty="0" smtClean="0">
                <a:solidFill>
                  <a:srgbClr val="0000FF"/>
                </a:solidFill>
                <a:ea typeface="宋体" charset="-122"/>
              </a:rPr>
              <a:t>;</a:t>
            </a:r>
            <a:r>
              <a:rPr kumimoji="0" lang="en-US" altLang="zh-CN" sz="1600" b="1" kern="0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kumimoji="0" lang="en-US" altLang="zh-CN" sz="1600" b="1" kern="0" dirty="0" smtClean="0">
                <a:solidFill>
                  <a:srgbClr val="FF0000"/>
                </a:solidFill>
                <a:ea typeface="宋体" charset="-122"/>
              </a:rPr>
              <a:t>//</a:t>
            </a:r>
            <a:r>
              <a:rPr kumimoji="0" lang="zh-CN" altLang="en-US" sz="1600" b="1" kern="0" dirty="0" smtClean="0">
                <a:solidFill>
                  <a:srgbClr val="FF0000"/>
                </a:solidFill>
                <a:ea typeface="宋体" charset="-122"/>
              </a:rPr>
              <a:t>右指针</a:t>
            </a:r>
            <a:r>
              <a:rPr kumimoji="0" lang="zh-CN" altLang="en-US" sz="1600" b="1" kern="0" dirty="0">
                <a:solidFill>
                  <a:srgbClr val="FF0000"/>
                </a:solidFill>
                <a:ea typeface="宋体" charset="-122"/>
              </a:rPr>
              <a:t>域</a:t>
            </a:r>
            <a:endParaRPr kumimoji="0" lang="en-US" altLang="zh-CN" b="1" kern="0" dirty="0">
              <a:solidFill>
                <a:srgbClr val="000000"/>
              </a:solidFill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  <a:ea typeface="宋体" charset="-122"/>
              </a:rPr>
              <a:t>} </a:t>
            </a:r>
            <a:r>
              <a:rPr kumimoji="0" lang="en-US" altLang="zh-CN" b="1" kern="0" dirty="0" err="1" smtClean="0">
                <a:solidFill>
                  <a:srgbClr val="000000"/>
                </a:solidFill>
                <a:ea typeface="宋体" charset="-122"/>
              </a:rPr>
              <a:t>BNode</a:t>
            </a:r>
            <a:r>
              <a:rPr kumimoji="0" lang="en-US" altLang="zh-CN" b="1" kern="0" dirty="0" smtClean="0">
                <a:solidFill>
                  <a:schemeClr val="tx1">
                    <a:lumMod val="50000"/>
                  </a:schemeClr>
                </a:solidFill>
                <a:ea typeface="宋体" charset="-122"/>
              </a:rPr>
              <a:t>,</a:t>
            </a:r>
            <a:r>
              <a:rPr kumimoji="0" lang="en-US" altLang="zh-CN" b="1" kern="0" dirty="0" smtClean="0">
                <a:solidFill>
                  <a:srgbClr val="0000FF"/>
                </a:solidFill>
                <a:ea typeface="宋体" charset="-122"/>
              </a:rPr>
              <a:t>*</a:t>
            </a:r>
            <a:r>
              <a:rPr kumimoji="0" lang="en-US" altLang="zh-CN" b="1" kern="0" dirty="0" err="1" smtClean="0">
                <a:solidFill>
                  <a:srgbClr val="0000FF"/>
                </a:solidFill>
                <a:ea typeface="宋体" charset="-122"/>
              </a:rPr>
              <a:t>BiTree</a:t>
            </a:r>
            <a:r>
              <a:rPr kumimoji="0" lang="en-US" altLang="zh-CN" b="1" kern="0" dirty="0" smtClean="0">
                <a:solidFill>
                  <a:srgbClr val="0000FF"/>
                </a:solidFill>
                <a:ea typeface="宋体" charset="-122"/>
              </a:rPr>
              <a:t>;</a:t>
            </a:r>
            <a:r>
              <a:rPr kumimoji="0" lang="en-US" altLang="zh-CN" b="1" kern="0" dirty="0" smtClean="0">
                <a:solidFill>
                  <a:srgbClr val="000000"/>
                </a:solidFill>
                <a:ea typeface="宋体" charset="-122"/>
              </a:rPr>
              <a:t>	</a:t>
            </a:r>
            <a:r>
              <a:rPr kumimoji="0" lang="en-US" altLang="zh-CN" b="1" kern="0" dirty="0" smtClean="0">
                <a:solidFill>
                  <a:srgbClr val="FF0000"/>
                </a:solidFill>
                <a:ea typeface="宋体" charset="-122"/>
              </a:rPr>
              <a:t>      //</a:t>
            </a:r>
            <a:r>
              <a:rPr kumimoji="0" lang="zh-CN" altLang="en-US" b="1" kern="0" dirty="0" smtClean="0">
                <a:solidFill>
                  <a:srgbClr val="FF0000"/>
                </a:solidFill>
                <a:ea typeface="宋体" charset="-122"/>
              </a:rPr>
              <a:t>结点类型别名和指针类型别名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23528" y="3284984"/>
            <a:ext cx="8549966" cy="299774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typedef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struct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Node	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{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  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ElemType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data;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数据域，存放该结点的数据信息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lvl="0" algn="just" eaLnBrk="0" fontAlgn="auto" hangingPunct="0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b="1" kern="0" dirty="0" smtClean="0">
                <a:solidFill>
                  <a:srgbClr val="000000"/>
                </a:solidFill>
                <a:ea typeface="宋体" charset="-122"/>
              </a:rPr>
              <a:t>    </a:t>
            </a:r>
            <a:r>
              <a:rPr kumimoji="0" lang="en-US" altLang="zh-CN" b="1" kern="0" dirty="0" err="1" smtClean="0">
                <a:solidFill>
                  <a:srgbClr val="000000"/>
                </a:solidFill>
                <a:ea typeface="宋体" charset="-122"/>
              </a:rPr>
              <a:t>struct</a:t>
            </a:r>
            <a:r>
              <a:rPr kumimoji="0" lang="en-US" altLang="zh-CN" b="1" kern="0" dirty="0" smtClean="0">
                <a:solidFill>
                  <a:srgbClr val="000000"/>
                </a:solidFill>
                <a:ea typeface="宋体" charset="-122"/>
              </a:rPr>
              <a:t> Node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*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Lson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;</a:t>
            </a:r>
            <a:r>
              <a:rPr kumimoji="0" lang="en-US" altLang="zh-CN" b="1" kern="0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kumimoji="0" lang="en-US" altLang="zh-CN" sz="1600" b="1" kern="0" dirty="0" smtClean="0">
                <a:solidFill>
                  <a:srgbClr val="FF0000"/>
                </a:solidFill>
                <a:ea typeface="宋体" charset="-122"/>
              </a:rPr>
              <a:t>//</a:t>
            </a:r>
            <a:r>
              <a:rPr kumimoji="0" lang="zh-CN" altLang="en-US" sz="1600" b="1" kern="0" dirty="0" smtClean="0">
                <a:solidFill>
                  <a:srgbClr val="FF0000"/>
                </a:solidFill>
                <a:ea typeface="宋体" charset="-122"/>
              </a:rPr>
              <a:t>左指针域，存放指向左孩子结点的指针，当左孩子结点不存在时，为空指针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algn="just" eaLnBrk="0" fontAlgn="auto" hangingPunct="0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b="1" kern="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kumimoji="0" lang="en-US" altLang="zh-CN" b="1" kern="0" dirty="0" smtClean="0">
                <a:solidFill>
                  <a:srgbClr val="000000"/>
                </a:solidFill>
                <a:ea typeface="宋体" charset="-122"/>
              </a:rPr>
              <a:t>   </a:t>
            </a:r>
            <a:r>
              <a:rPr kumimoji="0" lang="en-US" altLang="zh-CN" b="1" kern="0" dirty="0" err="1" smtClean="0">
                <a:solidFill>
                  <a:srgbClr val="000000"/>
                </a:solidFill>
                <a:ea typeface="宋体" charset="-122"/>
              </a:rPr>
              <a:t>struct</a:t>
            </a:r>
            <a:r>
              <a:rPr kumimoji="0" lang="en-US" altLang="zh-CN" b="1" kern="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kumimoji="0" lang="en-US" altLang="zh-CN" b="1" kern="0" dirty="0">
                <a:solidFill>
                  <a:srgbClr val="000000"/>
                </a:solidFill>
                <a:ea typeface="宋体" charset="-122"/>
              </a:rPr>
              <a:t>Node </a:t>
            </a:r>
            <a:r>
              <a:rPr kumimoji="0" lang="en-US" altLang="zh-CN" b="1" kern="0" dirty="0" smtClean="0">
                <a:solidFill>
                  <a:srgbClr val="0000FF"/>
                </a:solidFill>
                <a:ea typeface="宋体" charset="-122"/>
              </a:rPr>
              <a:t>*</a:t>
            </a:r>
            <a:r>
              <a:rPr kumimoji="0" lang="en-US" altLang="zh-CN" b="1" kern="0" dirty="0" err="1" smtClean="0">
                <a:solidFill>
                  <a:srgbClr val="0000FF"/>
                </a:solidFill>
                <a:ea typeface="宋体" charset="-122"/>
              </a:rPr>
              <a:t>Rson</a:t>
            </a:r>
            <a:r>
              <a:rPr kumimoji="0" lang="en-US" altLang="zh-CN" b="1" kern="0" dirty="0" smtClean="0">
                <a:solidFill>
                  <a:srgbClr val="0000FF"/>
                </a:solidFill>
                <a:ea typeface="宋体" charset="-122"/>
              </a:rPr>
              <a:t>;</a:t>
            </a:r>
            <a:r>
              <a:rPr kumimoji="0" lang="en-US" altLang="zh-CN" sz="1600" b="1" kern="0" dirty="0" smtClean="0">
                <a:solidFill>
                  <a:srgbClr val="0000FF"/>
                </a:solidFill>
                <a:ea typeface="宋体" charset="-122"/>
              </a:rPr>
              <a:t> </a:t>
            </a:r>
            <a:r>
              <a:rPr kumimoji="0" lang="en-US" altLang="zh-CN" sz="1600" b="1" kern="0" dirty="0" smtClean="0">
                <a:solidFill>
                  <a:srgbClr val="FF0000"/>
                </a:solidFill>
                <a:ea typeface="宋体" charset="-122"/>
              </a:rPr>
              <a:t>//</a:t>
            </a:r>
            <a:r>
              <a:rPr kumimoji="0" lang="zh-CN" altLang="en-US" sz="1600" b="1" kern="0" dirty="0" smtClean="0">
                <a:solidFill>
                  <a:srgbClr val="FF0000"/>
                </a:solidFill>
                <a:ea typeface="宋体" charset="-122"/>
              </a:rPr>
              <a:t>右指针</a:t>
            </a:r>
            <a:r>
              <a:rPr kumimoji="0" lang="zh-CN" altLang="en-US" sz="1600" b="1" kern="0" dirty="0">
                <a:solidFill>
                  <a:srgbClr val="FF0000"/>
                </a:solidFill>
                <a:ea typeface="宋体" charset="-122"/>
              </a:rPr>
              <a:t>域</a:t>
            </a:r>
            <a:endParaRPr kumimoji="0" lang="en-US" altLang="zh-CN" b="1" kern="0" dirty="0">
              <a:solidFill>
                <a:srgbClr val="000000"/>
              </a:solidFill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  <a:ea typeface="宋体" charset="-122"/>
              </a:rPr>
              <a:t>} </a:t>
            </a:r>
            <a:r>
              <a:rPr kumimoji="0" lang="en-US" altLang="zh-CN" b="1" kern="0" dirty="0" err="1" smtClean="0">
                <a:solidFill>
                  <a:srgbClr val="000000"/>
                </a:solidFill>
                <a:ea typeface="宋体" charset="-122"/>
              </a:rPr>
              <a:t>BNode</a:t>
            </a:r>
            <a:r>
              <a:rPr kumimoji="0" lang="en-US" altLang="zh-CN" b="1" kern="0" dirty="0" smtClean="0">
                <a:solidFill>
                  <a:schemeClr val="tx1">
                    <a:lumMod val="50000"/>
                  </a:schemeClr>
                </a:solidFill>
                <a:ea typeface="宋体" charset="-122"/>
              </a:rPr>
              <a:t>,</a:t>
            </a:r>
            <a:r>
              <a:rPr kumimoji="0" lang="en-US" altLang="zh-CN" b="1" kern="0" dirty="0" smtClean="0">
                <a:solidFill>
                  <a:srgbClr val="0000FF"/>
                </a:solidFill>
                <a:ea typeface="宋体" charset="-122"/>
              </a:rPr>
              <a:t>*</a:t>
            </a:r>
            <a:r>
              <a:rPr kumimoji="0" lang="en-US" altLang="zh-CN" b="1" kern="0" dirty="0" err="1" smtClean="0">
                <a:solidFill>
                  <a:srgbClr val="0000FF"/>
                </a:solidFill>
                <a:ea typeface="宋体" charset="-122"/>
              </a:rPr>
              <a:t>Bptr</a:t>
            </a:r>
            <a:r>
              <a:rPr kumimoji="0" lang="en-US" altLang="zh-CN" b="1" kern="0" dirty="0" smtClean="0">
                <a:solidFill>
                  <a:srgbClr val="0000FF"/>
                </a:solidFill>
                <a:ea typeface="宋体" charset="-122"/>
              </a:rPr>
              <a:t>;</a:t>
            </a:r>
            <a:r>
              <a:rPr kumimoji="0" lang="en-US" altLang="zh-CN" b="1" kern="0" dirty="0" smtClean="0">
                <a:solidFill>
                  <a:srgbClr val="000000"/>
                </a:solidFill>
                <a:ea typeface="宋体" charset="-122"/>
              </a:rPr>
              <a:t>	</a:t>
            </a:r>
            <a:r>
              <a:rPr kumimoji="0" lang="en-US" altLang="zh-CN" b="1" kern="0" dirty="0" smtClean="0">
                <a:solidFill>
                  <a:srgbClr val="FF0000"/>
                </a:solidFill>
                <a:ea typeface="宋体" charset="-122"/>
              </a:rPr>
              <a:t>      //</a:t>
            </a:r>
            <a:r>
              <a:rPr kumimoji="0" lang="zh-CN" altLang="en-US" b="1" kern="0" dirty="0" smtClean="0">
                <a:solidFill>
                  <a:srgbClr val="FF0000"/>
                </a:solidFill>
                <a:ea typeface="宋体" charset="-122"/>
              </a:rPr>
              <a:t>结点类型别名和指针类型别名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06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3600" b="1" dirty="0" smtClean="0">
            <a:solidFill>
              <a:schemeClr val="tx1">
                <a:lumMod val="50000"/>
              </a:schemeClr>
            </a:solidFill>
            <a:latin typeface="黑体" pitchFamily="49" charset="-122"/>
            <a:ea typeface="黑体" pitchFamily="49" charset="-122"/>
          </a:defRPr>
        </a:defPPr>
      </a:lstStyle>
    </a:tx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16032</TotalTime>
  <Words>2945</Words>
  <Application>Microsoft Office PowerPoint</Application>
  <PresentationFormat>全屏显示(4:3)</PresentationFormat>
  <Paragraphs>451</Paragraphs>
  <Slides>49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53" baseType="lpstr">
      <vt:lpstr>Nature</vt:lpstr>
      <vt:lpstr>Microsoft Word Picture</vt:lpstr>
      <vt:lpstr>Clip</vt:lpstr>
      <vt:lpstr>Microsoft Word 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复制删除</vt:lpstr>
      <vt:lpstr>复制删除</vt:lpstr>
      <vt:lpstr>复制删除</vt:lpstr>
      <vt:lpstr>PowerPoint 演示文稿</vt:lpstr>
      <vt:lpstr>x有两个子树的情况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767</cp:revision>
  <cp:lastPrinted>1601-01-01T00:00:00Z</cp:lastPrinted>
  <dcterms:created xsi:type="dcterms:W3CDTF">1601-01-01T00:00:00Z</dcterms:created>
  <dcterms:modified xsi:type="dcterms:W3CDTF">2017-11-02T18:13:13Z</dcterms:modified>
</cp:coreProperties>
</file>