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 id="2147483760" r:id="rId2"/>
  </p:sldMasterIdLst>
  <p:notesMasterIdLst>
    <p:notesMasterId r:id="rId58"/>
  </p:notesMasterIdLst>
  <p:handoutMasterIdLst>
    <p:handoutMasterId r:id="rId59"/>
  </p:handoutMasterIdLst>
  <p:sldIdLst>
    <p:sldId id="834" r:id="rId3"/>
    <p:sldId id="837" r:id="rId4"/>
    <p:sldId id="839" r:id="rId5"/>
    <p:sldId id="840" r:id="rId6"/>
    <p:sldId id="841" r:id="rId7"/>
    <p:sldId id="846" r:id="rId8"/>
    <p:sldId id="847" r:id="rId9"/>
    <p:sldId id="843" r:id="rId10"/>
    <p:sldId id="845" r:id="rId11"/>
    <p:sldId id="848" r:id="rId12"/>
    <p:sldId id="850" r:id="rId13"/>
    <p:sldId id="851" r:id="rId14"/>
    <p:sldId id="863" r:id="rId15"/>
    <p:sldId id="852" r:id="rId16"/>
    <p:sldId id="853" r:id="rId17"/>
    <p:sldId id="854" r:id="rId18"/>
    <p:sldId id="860" r:id="rId19"/>
    <p:sldId id="861" r:id="rId20"/>
    <p:sldId id="855" r:id="rId21"/>
    <p:sldId id="856" r:id="rId22"/>
    <p:sldId id="857" r:id="rId23"/>
    <p:sldId id="858" r:id="rId24"/>
    <p:sldId id="862" r:id="rId25"/>
    <p:sldId id="865" r:id="rId26"/>
    <p:sldId id="866" r:id="rId27"/>
    <p:sldId id="867" r:id="rId28"/>
    <p:sldId id="868" r:id="rId29"/>
    <p:sldId id="869" r:id="rId30"/>
    <p:sldId id="870" r:id="rId31"/>
    <p:sldId id="871" r:id="rId32"/>
    <p:sldId id="874" r:id="rId33"/>
    <p:sldId id="872" r:id="rId34"/>
    <p:sldId id="873" r:id="rId35"/>
    <p:sldId id="875" r:id="rId36"/>
    <p:sldId id="877" r:id="rId37"/>
    <p:sldId id="876" r:id="rId38"/>
    <p:sldId id="878" r:id="rId39"/>
    <p:sldId id="879" r:id="rId40"/>
    <p:sldId id="880" r:id="rId41"/>
    <p:sldId id="881" r:id="rId42"/>
    <p:sldId id="882" r:id="rId43"/>
    <p:sldId id="883" r:id="rId44"/>
    <p:sldId id="884" r:id="rId45"/>
    <p:sldId id="890" r:id="rId46"/>
    <p:sldId id="885" r:id="rId47"/>
    <p:sldId id="886" r:id="rId48"/>
    <p:sldId id="887" r:id="rId49"/>
    <p:sldId id="888" r:id="rId50"/>
    <p:sldId id="889" r:id="rId51"/>
    <p:sldId id="891" r:id="rId52"/>
    <p:sldId id="892" r:id="rId53"/>
    <p:sldId id="893" r:id="rId54"/>
    <p:sldId id="894" r:id="rId55"/>
    <p:sldId id="895" r:id="rId56"/>
    <p:sldId id="896"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3399"/>
    <a:srgbClr val="FF00FF"/>
    <a:srgbClr val="CC3300"/>
    <a:srgbClr val="9966FF"/>
    <a:srgbClr val="FFFF00"/>
    <a:srgbClr val="008000"/>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92" autoAdjust="0"/>
    <p:restoredTop sz="97173" autoAdjust="0"/>
  </p:normalViewPr>
  <p:slideViewPr>
    <p:cSldViewPr>
      <p:cViewPr varScale="1">
        <p:scale>
          <a:sx n="114" d="100"/>
          <a:sy n="114" d="100"/>
        </p:scale>
        <p:origin x="-197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066"/>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96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97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r>
              <a:rPr lang="zh-CN" altLang="en-US"/>
              <a:t>数据结构课件</a:t>
            </a:r>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7FA127A-43E2-4EC9-961E-48DA0085261D}" type="slidenum">
              <a:rPr lang="en-US" altLang="zh-CN"/>
              <a:pPr>
                <a:defRPr/>
              </a:pPr>
              <a:t>‹#›</a:t>
            </a:fld>
            <a:endParaRPr lang="en-US" altLang="zh-CN"/>
          </a:p>
        </p:txBody>
      </p:sp>
    </p:spTree>
    <p:extLst>
      <p:ext uri="{BB962C8B-B14F-4D97-AF65-F5344CB8AC3E}">
        <p14:creationId xmlns:p14="http://schemas.microsoft.com/office/powerpoint/2010/main" val="2864420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96AEB3D-7E70-4ACE-9EB5-15E0E5E3EC4D}" type="slidenum">
              <a:rPr lang="en-US" altLang="zh-CN"/>
              <a:pPr>
                <a:defRPr/>
              </a:pPr>
              <a:t>‹#›</a:t>
            </a:fld>
            <a:endParaRPr lang="en-US" altLang="zh-CN"/>
          </a:p>
        </p:txBody>
      </p:sp>
    </p:spTree>
    <p:extLst>
      <p:ext uri="{BB962C8B-B14F-4D97-AF65-F5344CB8AC3E}">
        <p14:creationId xmlns:p14="http://schemas.microsoft.com/office/powerpoint/2010/main" val="2292550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DC7DF02-351A-46B2-BB1E-FB42B7590F30}" type="slidenum">
              <a:rPr lang="en-US" altLang="zh-CN" sz="1200" smtClean="0">
                <a:solidFill>
                  <a:prstClr val="black"/>
                </a:solidFill>
              </a:rPr>
              <a:pPr eaLnBrk="1" hangingPunct="1"/>
              <a:t>1</a:t>
            </a:fld>
            <a:endParaRPr lang="en-US" altLang="zh-CN" sz="1200" smtClean="0">
              <a:solidFill>
                <a:prstClr val="black"/>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2A6BF6-9793-4936-92DA-D371433ECE05}" type="slidenum">
              <a:rPr lang="en-US" altLang="zh-CN"/>
              <a:pPr/>
              <a:t>20</a:t>
            </a:fld>
            <a:endParaRPr lang="en-US" altLang="zh-CN"/>
          </a:p>
        </p:txBody>
      </p:sp>
      <p:sp>
        <p:nvSpPr>
          <p:cNvPr id="15362" name="Rectangle 2"/>
          <p:cNvSpPr>
            <a:spLocks noGrp="1" noRot="1" noChangeAspect="1" noChangeArrowheads="1" noTextEdit="1"/>
          </p:cNvSpPr>
          <p:nvPr>
            <p:ph type="sldImg"/>
          </p:nvPr>
        </p:nvSpPr>
        <p:spPr>
          <a:xfrm>
            <a:off x="1144588" y="687388"/>
            <a:ext cx="4568825" cy="3425825"/>
          </a:xfrm>
          <a:ln w="12700" cap="flat"/>
        </p:spPr>
      </p:sp>
      <p:sp>
        <p:nvSpPr>
          <p:cNvPr id="15363"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06A430-A17B-4D76-9748-6660BD84FEA1}" type="slidenum">
              <a:rPr lang="en-US" altLang="zh-CN"/>
              <a:pPr/>
              <a:t>21</a:t>
            </a:fld>
            <a:endParaRPr lang="en-US" altLang="zh-CN"/>
          </a:p>
        </p:txBody>
      </p:sp>
      <p:sp>
        <p:nvSpPr>
          <p:cNvPr id="17410" name="Rectangle 2"/>
          <p:cNvSpPr>
            <a:spLocks noGrp="1" noRot="1" noChangeAspect="1" noChangeArrowheads="1" noTextEdit="1"/>
          </p:cNvSpPr>
          <p:nvPr>
            <p:ph type="sldImg"/>
          </p:nvPr>
        </p:nvSpPr>
        <p:spPr>
          <a:xfrm>
            <a:off x="1144588" y="687388"/>
            <a:ext cx="4568825" cy="3425825"/>
          </a:xfrm>
          <a:ln w="12700" cap="flat"/>
        </p:spPr>
      </p:sp>
      <p:sp>
        <p:nvSpPr>
          <p:cNvPr id="17411"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CB4DD-841B-4070-8C71-87092BC33485}" type="slidenum">
              <a:rPr lang="en-US" altLang="zh-CN"/>
              <a:pPr/>
              <a:t>22</a:t>
            </a:fld>
            <a:endParaRPr lang="en-US" altLang="zh-CN"/>
          </a:p>
        </p:txBody>
      </p:sp>
      <p:sp>
        <p:nvSpPr>
          <p:cNvPr id="19458" name="Rectangle 2"/>
          <p:cNvSpPr>
            <a:spLocks noGrp="1" noRot="1" noChangeAspect="1" noChangeArrowheads="1" noTextEdit="1"/>
          </p:cNvSpPr>
          <p:nvPr>
            <p:ph type="sldImg"/>
          </p:nvPr>
        </p:nvSpPr>
        <p:spPr>
          <a:xfrm>
            <a:off x="1144588" y="687388"/>
            <a:ext cx="4568825" cy="3425825"/>
          </a:xfrm>
          <a:ln w="12700" cap="flat"/>
        </p:spPr>
      </p:sp>
      <p:sp>
        <p:nvSpPr>
          <p:cNvPr id="19459" name="Rectangle 3"/>
          <p:cNvSpPr>
            <a:spLocks noGrp="1" noChangeArrowheads="1"/>
          </p:cNvSpPr>
          <p:nvPr>
            <p:ph type="body" idx="1"/>
          </p:nvPr>
        </p:nvSpPr>
        <p:spPr>
          <a:xfrm>
            <a:off x="914400" y="4343400"/>
            <a:ext cx="5029200" cy="4114800"/>
          </a:xfrm>
          <a:ln/>
        </p:spPr>
        <p:txBody>
          <a:bodyPr lIns="92075" tIns="46038" rIns="92075" bIns="46038"/>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pic>
        <p:nvPicPr>
          <p:cNvPr id="5"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795338" y="2895600"/>
            <a:ext cx="304800" cy="9906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21861" name="Rectangle 5"/>
          <p:cNvSpPr>
            <a:spLocks noGrp="1" noChangeArrowheads="1"/>
          </p:cNvSpPr>
          <p:nvPr>
            <p:ph type="ctrTitle"/>
          </p:nvPr>
        </p:nvSpPr>
        <p:spPr>
          <a:xfrm>
            <a:off x="1143000" y="1981200"/>
            <a:ext cx="7772400" cy="1143000"/>
          </a:xfrm>
        </p:spPr>
        <p:txBody>
          <a:bodyPr/>
          <a:lstStyle>
            <a:lvl1pPr>
              <a:defRPr/>
            </a:lvl1pPr>
          </a:lstStyle>
          <a:p>
            <a:pPr lvl="0"/>
            <a:r>
              <a:rPr lang="zh-CN" altLang="en-US" noProof="0" smtClean="0"/>
              <a:t>单击此处编辑母版标题样式</a:t>
            </a:r>
          </a:p>
        </p:txBody>
      </p:sp>
      <p:sp>
        <p:nvSpPr>
          <p:cNvPr id="12186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33010109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331704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194528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066800" y="2101850"/>
            <a:ext cx="7772400" cy="4114800"/>
          </a:xfrm>
        </p:spPr>
        <p:txBody>
          <a:bodyPr/>
          <a:lstStyle/>
          <a:p>
            <a:pPr lvl="0"/>
            <a:endParaRPr lang="zh-CN" altLang="en-US" noProof="0" smtClean="0"/>
          </a:p>
        </p:txBody>
      </p:sp>
    </p:spTree>
    <p:extLst>
      <p:ext uri="{BB962C8B-B14F-4D97-AF65-F5344CB8AC3E}">
        <p14:creationId xmlns:p14="http://schemas.microsoft.com/office/powerpoint/2010/main" val="204042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432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pic>
        <p:nvPicPr>
          <p:cNvPr id="5"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795338" y="2895600"/>
            <a:ext cx="304800" cy="9906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21861" name="Rectangle 5"/>
          <p:cNvSpPr>
            <a:spLocks noGrp="1" noChangeArrowheads="1"/>
          </p:cNvSpPr>
          <p:nvPr>
            <p:ph type="ctrTitle"/>
          </p:nvPr>
        </p:nvSpPr>
        <p:spPr>
          <a:xfrm>
            <a:off x="1143000" y="1981200"/>
            <a:ext cx="7772400" cy="1143000"/>
          </a:xfrm>
        </p:spPr>
        <p:txBody>
          <a:bodyPr/>
          <a:lstStyle>
            <a:lvl1pPr>
              <a:defRPr/>
            </a:lvl1pPr>
          </a:lstStyle>
          <a:p>
            <a:pPr lvl="0"/>
            <a:r>
              <a:rPr lang="zh-CN" altLang="en-US" noProof="0" smtClean="0"/>
              <a:t>单击此处编辑母版标题样式</a:t>
            </a:r>
          </a:p>
        </p:txBody>
      </p:sp>
      <p:sp>
        <p:nvSpPr>
          <p:cNvPr id="12186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4209908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6528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490446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213292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011814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260285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066892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7505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00562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577436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0366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2553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066800" y="2101850"/>
            <a:ext cx="7772400" cy="4114800"/>
          </a:xfrm>
        </p:spPr>
        <p:txBody>
          <a:bodyPr/>
          <a:lstStyle/>
          <a:p>
            <a:pPr lvl="0"/>
            <a:endParaRPr lang="zh-CN" altLang="en-US" noProof="0" smtClean="0"/>
          </a:p>
        </p:txBody>
      </p:sp>
    </p:spTree>
    <p:extLst>
      <p:ext uri="{BB962C8B-B14F-4D97-AF65-F5344CB8AC3E}">
        <p14:creationId xmlns:p14="http://schemas.microsoft.com/office/powerpoint/2010/main" val="4124103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solidFill>
                <a:srgbClr val="5B5249"/>
              </a:solidFill>
              <a:latin typeface="Times New Roman"/>
              <a:ea typeface="宋体"/>
            </a:endParaRPr>
          </a:p>
        </p:txBody>
      </p:sp>
      <p:sp>
        <p:nvSpPr>
          <p:cNvPr id="4" name="Rectangle 7"/>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solidFill>
                <a:srgbClr val="5B5249"/>
              </a:solidFill>
              <a:latin typeface="Times New Roman"/>
              <a:ea typeface="宋体"/>
            </a:endParaRPr>
          </a:p>
        </p:txBody>
      </p:sp>
      <p:sp>
        <p:nvSpPr>
          <p:cNvPr id="5" name="Rectangle 8"/>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45784A27-F94E-4003-A643-815A093BD1FB}" type="slidenum">
              <a:rPr lang="en-US" altLang="zh-CN">
                <a:solidFill>
                  <a:srgbClr val="5B5249"/>
                </a:solidFill>
                <a:latin typeface="Times New Roman"/>
                <a:ea typeface="宋体"/>
              </a:rPr>
              <a:pPr>
                <a:defRPr/>
              </a:pPr>
              <a:t>‹#›</a:t>
            </a:fld>
            <a:endParaRPr lang="en-US" altLang="zh-CN">
              <a:solidFill>
                <a:srgbClr val="5B5249"/>
              </a:solidFill>
              <a:latin typeface="Times New Roman"/>
              <a:ea typeface="宋体"/>
            </a:endParaRPr>
          </a:p>
        </p:txBody>
      </p:sp>
    </p:spTree>
    <p:extLst>
      <p:ext uri="{BB962C8B-B14F-4D97-AF65-F5344CB8AC3E}">
        <p14:creationId xmlns:p14="http://schemas.microsoft.com/office/powerpoint/2010/main" val="382388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61292255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640767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97939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6648323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09394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5377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030061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jpe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02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02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02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03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031" name="Picture 9" descr="C:\Wendy\anabnr2.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304800" y="457200"/>
            <a:ext cx="2514600" cy="3048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endParaRPr>
          </a:p>
        </p:txBody>
      </p:sp>
      <p:sp>
        <p:nvSpPr>
          <p:cNvPr id="1033"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Tree>
    <p:extLst>
      <p:ext uri="{BB962C8B-B14F-4D97-AF65-F5344CB8AC3E}">
        <p14:creationId xmlns:p14="http://schemas.microsoft.com/office/powerpoint/2010/main" val="21854091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timing>
    <p:tnLst>
      <p:par>
        <p:cTn id="1" dur="indefinite" restart="never" nodeType="tmRoot"/>
      </p:par>
    </p:tnLst>
  </p:timing>
  <p:hf hdr="0" ftr="0"/>
  <p:txStyles>
    <p:titleStyle>
      <a:lvl1pPr algn="l" rtl="0" eaLnBrk="0" fontAlgn="base" hangingPunct="0">
        <a:spcBef>
          <a:spcPct val="0"/>
        </a:spcBef>
        <a:spcAft>
          <a:spcPct val="0"/>
        </a:spcAft>
        <a:defRPr kumimoji="1" sz="44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kumimoji="1" sz="4400">
          <a:solidFill>
            <a:schemeClr val="tx2"/>
          </a:solidFill>
          <a:latin typeface="黑体" pitchFamily="49" charset="-122"/>
          <a:ea typeface="黑体" pitchFamily="49" charset="-122"/>
        </a:defRPr>
      </a:lvl2pPr>
      <a:lvl3pPr algn="l" rtl="0" eaLnBrk="0" fontAlgn="base" hangingPunct="0">
        <a:spcBef>
          <a:spcPct val="0"/>
        </a:spcBef>
        <a:spcAft>
          <a:spcPct val="0"/>
        </a:spcAft>
        <a:defRPr kumimoji="1" sz="4400">
          <a:solidFill>
            <a:schemeClr val="tx2"/>
          </a:solidFill>
          <a:latin typeface="黑体" pitchFamily="49" charset="-122"/>
          <a:ea typeface="黑体" pitchFamily="49" charset="-122"/>
        </a:defRPr>
      </a:lvl3pPr>
      <a:lvl4pPr algn="l" rtl="0" eaLnBrk="0" fontAlgn="base" hangingPunct="0">
        <a:spcBef>
          <a:spcPct val="0"/>
        </a:spcBef>
        <a:spcAft>
          <a:spcPct val="0"/>
        </a:spcAft>
        <a:defRPr kumimoji="1" sz="4400">
          <a:solidFill>
            <a:schemeClr val="tx2"/>
          </a:solidFill>
          <a:latin typeface="黑体" pitchFamily="49" charset="-122"/>
          <a:ea typeface="黑体" pitchFamily="49" charset="-122"/>
        </a:defRPr>
      </a:lvl4pPr>
      <a:lvl5pPr algn="l" rtl="0" eaLnBrk="0" fontAlgn="base" hangingPunct="0">
        <a:spcBef>
          <a:spcPct val="0"/>
        </a:spcBef>
        <a:spcAft>
          <a:spcPct val="0"/>
        </a:spcAft>
        <a:defRPr kumimoji="1" sz="4400">
          <a:solidFill>
            <a:schemeClr val="tx2"/>
          </a:solidFill>
          <a:latin typeface="黑体" pitchFamily="49" charset="-122"/>
          <a:ea typeface="黑体" pitchFamily="49"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lumMod val="50000"/>
            </a:schemeClr>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lumMod val="50000"/>
            </a:schemeClr>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lumMod val="50000"/>
            </a:schemeClr>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lumMod val="50000"/>
            </a:schemeClr>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lumMod val="50000"/>
            </a:schemeClr>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02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02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02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03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031" name="Picture 9" descr="C:\Wendy\anabnr2.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304800" y="457200"/>
            <a:ext cx="2514600" cy="3048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rgbClr val="5B5249"/>
              </a:solidFill>
              <a:latin typeface="Times New Roman"/>
              <a:ea typeface="宋体"/>
            </a:endParaRPr>
          </a:p>
        </p:txBody>
      </p:sp>
      <p:sp>
        <p:nvSpPr>
          <p:cNvPr id="1033"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778919717"/>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iming>
    <p:tnLst>
      <p:par>
        <p:cTn id="1" dur="indefinite" restart="never" nodeType="tmRoot"/>
      </p:par>
    </p:tnLst>
  </p:timing>
  <p:hf hdr="0" ftr="0"/>
  <p:txStyles>
    <p:titleStyle>
      <a:lvl1pPr algn="l" rtl="0" eaLnBrk="0" fontAlgn="base" hangingPunct="0">
        <a:spcBef>
          <a:spcPct val="0"/>
        </a:spcBef>
        <a:spcAft>
          <a:spcPct val="0"/>
        </a:spcAft>
        <a:defRPr kumimoji="1" sz="44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kumimoji="1" sz="4400">
          <a:solidFill>
            <a:schemeClr val="tx2"/>
          </a:solidFill>
          <a:latin typeface="黑体" pitchFamily="49" charset="-122"/>
          <a:ea typeface="黑体" pitchFamily="49" charset="-122"/>
        </a:defRPr>
      </a:lvl2pPr>
      <a:lvl3pPr algn="l" rtl="0" eaLnBrk="0" fontAlgn="base" hangingPunct="0">
        <a:spcBef>
          <a:spcPct val="0"/>
        </a:spcBef>
        <a:spcAft>
          <a:spcPct val="0"/>
        </a:spcAft>
        <a:defRPr kumimoji="1" sz="4400">
          <a:solidFill>
            <a:schemeClr val="tx2"/>
          </a:solidFill>
          <a:latin typeface="黑体" pitchFamily="49" charset="-122"/>
          <a:ea typeface="黑体" pitchFamily="49" charset="-122"/>
        </a:defRPr>
      </a:lvl3pPr>
      <a:lvl4pPr algn="l" rtl="0" eaLnBrk="0" fontAlgn="base" hangingPunct="0">
        <a:spcBef>
          <a:spcPct val="0"/>
        </a:spcBef>
        <a:spcAft>
          <a:spcPct val="0"/>
        </a:spcAft>
        <a:defRPr kumimoji="1" sz="4400">
          <a:solidFill>
            <a:schemeClr val="tx2"/>
          </a:solidFill>
          <a:latin typeface="黑体" pitchFamily="49" charset="-122"/>
          <a:ea typeface="黑体" pitchFamily="49" charset="-122"/>
        </a:defRPr>
      </a:lvl4pPr>
      <a:lvl5pPr algn="l" rtl="0" eaLnBrk="0" fontAlgn="base" hangingPunct="0">
        <a:spcBef>
          <a:spcPct val="0"/>
        </a:spcBef>
        <a:spcAft>
          <a:spcPct val="0"/>
        </a:spcAft>
        <a:defRPr kumimoji="1" sz="4400">
          <a:solidFill>
            <a:schemeClr val="tx2"/>
          </a:solidFill>
          <a:latin typeface="黑体" pitchFamily="49" charset="-122"/>
          <a:ea typeface="黑体" pitchFamily="49"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rgbClr val="2E2925"/>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rgbClr val="2E2925"/>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rgbClr val="2E2925"/>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rgbClr val="2E2925"/>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rgbClr val="2E2925"/>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WordArt 5"/>
          <p:cNvSpPr>
            <a:spLocks noChangeArrowheads="1" noChangeShapeType="1" noTextEdit="1"/>
          </p:cNvSpPr>
          <p:nvPr/>
        </p:nvSpPr>
        <p:spPr bwMode="auto">
          <a:xfrm>
            <a:off x="1885098" y="2132856"/>
            <a:ext cx="5638800" cy="1057275"/>
          </a:xfrm>
          <a:prstGeom prst="rect">
            <a:avLst/>
          </a:prstGeom>
        </p:spPr>
        <p:txBody>
          <a:bodyPr wrap="none" fromWordArt="1">
            <a:prstTxWarp prst="textPlain">
              <a:avLst>
                <a:gd name="adj" fmla="val 50000"/>
              </a:avLst>
            </a:prstTxWarp>
          </a:bodyPr>
          <a:lstStyle/>
          <a:p>
            <a:pPr algn="ctr"/>
            <a:r>
              <a:rPr lang="zh-CN" altLang="en-US" sz="4000" b="1" kern="10" dirty="0">
                <a:ln w="19050">
                  <a:solidFill>
                    <a:srgbClr val="99CCFF"/>
                  </a:solidFill>
                  <a:miter lim="800000"/>
                  <a:headEnd/>
                  <a:tailEnd/>
                </a:ln>
                <a:solidFill>
                  <a:srgbClr val="0066CC"/>
                </a:solidFill>
                <a:effectLst>
                  <a:outerShdw dist="35921" dir="2700000" algn="ctr" rotWithShape="0">
                    <a:srgbClr val="990000"/>
                  </a:outerShdw>
                </a:effectLst>
                <a:latin typeface="华文彩云"/>
                <a:ea typeface="华文彩云"/>
              </a:rPr>
              <a:t>数据结构与算法</a:t>
            </a:r>
          </a:p>
        </p:txBody>
      </p:sp>
    </p:spTree>
    <p:extLst>
      <p:ext uri="{BB962C8B-B14F-4D97-AF65-F5344CB8AC3E}">
        <p14:creationId xmlns:p14="http://schemas.microsoft.com/office/powerpoint/2010/main" val="2246955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4294967295"/>
          </p:nvPr>
        </p:nvSpPr>
        <p:spPr>
          <a:xfrm>
            <a:off x="646399" y="2492896"/>
            <a:ext cx="7694612" cy="1008112"/>
          </a:xfrm>
        </p:spPr>
        <p:txBody>
          <a:bodyPr/>
          <a:lstStyle/>
          <a:p>
            <a:pPr marL="0" indent="0" eaLnBrk="1" hangingPunct="1">
              <a:lnSpc>
                <a:spcPct val="115000"/>
              </a:lnSpc>
              <a:buNone/>
            </a:pPr>
            <a:r>
              <a:rPr lang="zh-CN" altLang="en-US" sz="2800" b="1" dirty="0" smtClean="0"/>
              <a:t>但现实生活中的许多事物之间的关系并非只是一对一的关系。</a:t>
            </a:r>
          </a:p>
        </p:txBody>
      </p:sp>
      <p:sp>
        <p:nvSpPr>
          <p:cNvPr id="5" name="Rectangle 3"/>
          <p:cNvSpPr txBox="1">
            <a:spLocks noChangeArrowheads="1"/>
          </p:cNvSpPr>
          <p:nvPr/>
        </p:nvSpPr>
        <p:spPr bwMode="auto">
          <a:xfrm>
            <a:off x="611560" y="692696"/>
            <a:ext cx="7694612"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lumMod val="50000"/>
                  </a:schemeClr>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lumMod val="50000"/>
                  </a:schemeClr>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lumMod val="50000"/>
                  </a:schemeClr>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lumMod val="50000"/>
                  </a:schemeClr>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lumMod val="50000"/>
                  </a:schemeClr>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a:lstStyle>
          <a:p>
            <a:pPr marL="0" indent="0" eaLnBrk="1" hangingPunct="1">
              <a:lnSpc>
                <a:spcPct val="115000"/>
              </a:lnSpc>
              <a:buFont typeface="Wingdings" pitchFamily="2" charset="2"/>
              <a:buNone/>
            </a:pPr>
            <a:r>
              <a:rPr lang="zh-CN" altLang="en-US" sz="2800" b="1" dirty="0" smtClean="0">
                <a:solidFill>
                  <a:srgbClr val="000000"/>
                </a:solidFill>
                <a:latin typeface="宋体,Bold" charset="-122"/>
              </a:rPr>
              <a:t>在前面的内容中，我们学习了线性结构，线性结构的逻辑特点是数据元素之间存在着一对一的逻辑关系。</a:t>
            </a:r>
            <a:endParaRPr lang="zh-CN" altLang="en-US" sz="2800" b="1" dirty="0" smtClean="0"/>
          </a:p>
        </p:txBody>
      </p:sp>
      <p:sp>
        <p:nvSpPr>
          <p:cNvPr id="6" name="Rectangle 3"/>
          <p:cNvSpPr txBox="1">
            <a:spLocks noChangeArrowheads="1"/>
          </p:cNvSpPr>
          <p:nvPr/>
        </p:nvSpPr>
        <p:spPr bwMode="auto">
          <a:xfrm>
            <a:off x="611560" y="3861048"/>
            <a:ext cx="3312368" cy="10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lumMod val="50000"/>
                  </a:schemeClr>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lumMod val="50000"/>
                  </a:schemeClr>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lumMod val="50000"/>
                  </a:schemeClr>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lumMod val="50000"/>
                  </a:schemeClr>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lumMod val="50000"/>
                  </a:schemeClr>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a:lstStyle>
          <a:p>
            <a:pPr marL="0" indent="0" eaLnBrk="1" hangingPunct="1">
              <a:lnSpc>
                <a:spcPct val="115000"/>
              </a:lnSpc>
              <a:buFont typeface="Wingdings" pitchFamily="2" charset="2"/>
              <a:buNone/>
            </a:pPr>
            <a:r>
              <a:rPr lang="zh-CN" altLang="en-US" sz="2800" b="1" dirty="0" smtClean="0"/>
              <a:t>例如：一个家庭成员之间的关系：</a:t>
            </a:r>
          </a:p>
        </p:txBody>
      </p:sp>
      <p:grpSp>
        <p:nvGrpSpPr>
          <p:cNvPr id="10" name="Group 5"/>
          <p:cNvGrpSpPr>
            <a:grpSpLocks/>
          </p:cNvGrpSpPr>
          <p:nvPr/>
        </p:nvGrpSpPr>
        <p:grpSpPr bwMode="auto">
          <a:xfrm>
            <a:off x="2771814" y="3717032"/>
            <a:ext cx="6264682" cy="2038214"/>
            <a:chOff x="-219" y="1401"/>
            <a:chExt cx="5219" cy="1698"/>
          </a:xfrm>
        </p:grpSpPr>
        <p:sp>
          <p:nvSpPr>
            <p:cNvPr id="13" name="Line 8"/>
            <p:cNvSpPr>
              <a:spLocks noChangeShapeType="1"/>
            </p:cNvSpPr>
            <p:nvPr/>
          </p:nvSpPr>
          <p:spPr bwMode="auto">
            <a:xfrm>
              <a:off x="3024" y="1728"/>
              <a:ext cx="0" cy="336"/>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1" name="Rectangle 6"/>
            <p:cNvSpPr>
              <a:spLocks noChangeArrowheads="1"/>
            </p:cNvSpPr>
            <p:nvPr/>
          </p:nvSpPr>
          <p:spPr bwMode="auto">
            <a:xfrm>
              <a:off x="1941" y="1401"/>
              <a:ext cx="1826" cy="359"/>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乔</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12" name="Line 7"/>
            <p:cNvSpPr>
              <a:spLocks noChangeShapeType="1"/>
            </p:cNvSpPr>
            <p:nvPr/>
          </p:nvSpPr>
          <p:spPr bwMode="auto">
            <a:xfrm flipH="1">
              <a:off x="1487" y="1768"/>
              <a:ext cx="816" cy="288"/>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4" name="Line 9"/>
            <p:cNvSpPr>
              <a:spLocks noChangeShapeType="1"/>
            </p:cNvSpPr>
            <p:nvPr/>
          </p:nvSpPr>
          <p:spPr bwMode="auto">
            <a:xfrm>
              <a:off x="3664" y="1768"/>
              <a:ext cx="361" cy="288"/>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5" name="Rectangle 10"/>
            <p:cNvSpPr>
              <a:spLocks noChangeArrowheads="1"/>
            </p:cNvSpPr>
            <p:nvPr/>
          </p:nvSpPr>
          <p:spPr bwMode="auto">
            <a:xfrm>
              <a:off x="2488" y="1947"/>
              <a:ext cx="1040" cy="359"/>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汤姆</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16" name="Rectangle 11"/>
            <p:cNvSpPr>
              <a:spLocks noChangeArrowheads="1"/>
            </p:cNvSpPr>
            <p:nvPr/>
          </p:nvSpPr>
          <p:spPr bwMode="auto">
            <a:xfrm>
              <a:off x="581" y="1936"/>
              <a:ext cx="1415" cy="359"/>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dirty="0">
                  <a:solidFill>
                    <a:srgbClr val="000000"/>
                  </a:solidFill>
                  <a:latin typeface="楷体_GB2312" pitchFamily="49" charset="-122"/>
                  <a:ea typeface="楷体_GB2312" pitchFamily="49" charset="-122"/>
                </a:rPr>
                <a:t>苏珊</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endParaRPr>
            </a:p>
          </p:txBody>
        </p:sp>
        <p:sp>
          <p:nvSpPr>
            <p:cNvPr id="17" name="Rectangle 12"/>
            <p:cNvSpPr>
              <a:spLocks noChangeArrowheads="1"/>
            </p:cNvSpPr>
            <p:nvPr/>
          </p:nvSpPr>
          <p:spPr bwMode="auto">
            <a:xfrm>
              <a:off x="3886" y="1958"/>
              <a:ext cx="1114" cy="359"/>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约翰</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18" name="Line 13"/>
            <p:cNvSpPr>
              <a:spLocks noChangeShapeType="1"/>
            </p:cNvSpPr>
            <p:nvPr/>
          </p:nvSpPr>
          <p:spPr bwMode="auto">
            <a:xfrm flipH="1">
              <a:off x="2400" y="2317"/>
              <a:ext cx="454" cy="487"/>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9" name="Line 14"/>
            <p:cNvSpPr>
              <a:spLocks noChangeShapeType="1"/>
            </p:cNvSpPr>
            <p:nvPr/>
          </p:nvSpPr>
          <p:spPr bwMode="auto">
            <a:xfrm>
              <a:off x="3260" y="2295"/>
              <a:ext cx="436" cy="536"/>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20" name="Line 15"/>
            <p:cNvSpPr>
              <a:spLocks noChangeShapeType="1"/>
            </p:cNvSpPr>
            <p:nvPr/>
          </p:nvSpPr>
          <p:spPr bwMode="auto">
            <a:xfrm>
              <a:off x="1401" y="2295"/>
              <a:ext cx="240" cy="503"/>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21" name="Line 16"/>
            <p:cNvSpPr>
              <a:spLocks noChangeShapeType="1"/>
            </p:cNvSpPr>
            <p:nvPr/>
          </p:nvSpPr>
          <p:spPr bwMode="auto">
            <a:xfrm flipH="1">
              <a:off x="381" y="2306"/>
              <a:ext cx="540" cy="492"/>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800" b="0"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22" name="Rectangle 17"/>
            <p:cNvSpPr>
              <a:spLocks noChangeArrowheads="1"/>
            </p:cNvSpPr>
            <p:nvPr/>
          </p:nvSpPr>
          <p:spPr bwMode="auto">
            <a:xfrm>
              <a:off x="2146" y="2831"/>
              <a:ext cx="862" cy="268"/>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马克</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23" name="Rectangle 18"/>
            <p:cNvSpPr>
              <a:spLocks noChangeArrowheads="1"/>
            </p:cNvSpPr>
            <p:nvPr/>
          </p:nvSpPr>
          <p:spPr bwMode="auto">
            <a:xfrm>
              <a:off x="3167" y="2836"/>
              <a:ext cx="961" cy="263"/>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克莉丝</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24" name="Rectangle 19"/>
            <p:cNvSpPr>
              <a:spLocks noChangeArrowheads="1"/>
            </p:cNvSpPr>
            <p:nvPr/>
          </p:nvSpPr>
          <p:spPr bwMode="auto">
            <a:xfrm>
              <a:off x="1227" y="2798"/>
              <a:ext cx="769" cy="279"/>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露西</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sp>
          <p:nvSpPr>
            <p:cNvPr id="25" name="Rectangle 20"/>
            <p:cNvSpPr>
              <a:spLocks noChangeArrowheads="1"/>
            </p:cNvSpPr>
            <p:nvPr/>
          </p:nvSpPr>
          <p:spPr bwMode="auto">
            <a:xfrm>
              <a:off x="-219" y="2831"/>
              <a:ext cx="1200" cy="246"/>
            </a:xfrm>
            <a:prstGeom prst="rect">
              <a:avLst/>
            </a:prstGeom>
            <a:solidFill>
              <a:srgbClr val="FF9900"/>
            </a:solidFill>
            <a:ln w="12700">
              <a:solidFill>
                <a:srgbClr val="9966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800" b="1" i="0" u="none" strike="noStrike" kern="1200" cap="none" spc="0" normalizeH="0" baseline="0" noProof="0" dirty="0" smtClean="0">
                  <a:ln>
                    <a:noFill/>
                  </a:ln>
                  <a:solidFill>
                    <a:srgbClr val="000000"/>
                  </a:solidFill>
                  <a:effectLst/>
                  <a:uLnTx/>
                  <a:uFillTx/>
                  <a:latin typeface="楷体_GB2312" pitchFamily="49" charset="-122"/>
                  <a:ea typeface="楷体_GB2312" pitchFamily="49" charset="-122"/>
                  <a:cs typeface="+mn-cs"/>
                </a:rPr>
                <a:t>安迪</a:t>
              </a:r>
              <a:endParaRPr kumimoji="0" lang="zh-CN" altLang="en-US" sz="2800" b="1"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endParaRPr>
            </a:p>
          </p:txBody>
        </p:sp>
      </p:grpSp>
    </p:spTree>
    <p:extLst>
      <p:ext uri="{BB962C8B-B14F-4D97-AF65-F5344CB8AC3E}">
        <p14:creationId xmlns:p14="http://schemas.microsoft.com/office/powerpoint/2010/main" val="259063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 calcmode="lin" valueType="num">
                                      <p:cBhvr additive="base">
                                        <p:cTn id="13"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3"/>
          <p:cNvSpPr txBox="1">
            <a:spLocks noChangeArrowheads="1"/>
          </p:cNvSpPr>
          <p:nvPr/>
        </p:nvSpPr>
        <p:spPr bwMode="auto">
          <a:xfrm>
            <a:off x="830510" y="807368"/>
            <a:ext cx="7543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Font typeface="Wingdings" pitchFamily="2" charset="2"/>
              <a:buChar char="§"/>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9900"/>
              </a:buClr>
              <a:buFont typeface="Wingdings" pitchFamily="2" charset="2"/>
              <a:buChar char="§"/>
              <a:defRPr kumimoji="1" sz="2800" b="1">
                <a:solidFill>
                  <a:schemeClr val="tx1"/>
                </a:solidFill>
                <a:latin typeface="+mn-lt"/>
                <a:ea typeface="+mn-ea"/>
              </a:defRPr>
            </a:lvl2pPr>
            <a:lvl3pPr marL="1143000" indent="-228600" algn="l" rtl="0" eaLnBrk="0" fontAlgn="base" hangingPunct="0">
              <a:spcBef>
                <a:spcPct val="20000"/>
              </a:spcBef>
              <a:spcAft>
                <a:spcPct val="0"/>
              </a:spcAft>
              <a:buClr>
                <a:srgbClr val="990000"/>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3333CC"/>
              </a:buClr>
              <a:buSzTx/>
              <a:buNone/>
              <a:tabLst/>
              <a:defRPr/>
            </a:pPr>
            <a:r>
              <a:rPr kumimoji="1" lang="zh-CN" altLang="en-US" sz="2800" b="1" i="0" u="none" strike="noStrike" kern="0" cap="none" spc="0" normalizeH="0" baseline="0" noProof="0" dirty="0" smtClean="0">
                <a:ln>
                  <a:noFill/>
                </a:ln>
                <a:solidFill>
                  <a:srgbClr val="3333CC"/>
                </a:solidFill>
                <a:effectLst/>
                <a:uLnTx/>
                <a:uFillTx/>
                <a:latin typeface="Comic Sans MS"/>
                <a:ea typeface="宋体"/>
              </a:rPr>
              <a:t>例：</a:t>
            </a:r>
            <a:r>
              <a:rPr lang="zh-CN" altLang="en-US" sz="2800" kern="0" dirty="0">
                <a:solidFill>
                  <a:schemeClr val="tx1">
                    <a:lumMod val="50000"/>
                  </a:schemeClr>
                </a:solidFill>
                <a:latin typeface="+mn-ea"/>
              </a:rPr>
              <a:t>一个学校</a:t>
            </a:r>
            <a:r>
              <a:rPr kumimoji="1" lang="zh-CN" altLang="en-US" sz="2800" b="1" i="0" u="none" strike="noStrike" kern="0" cap="none" spc="0" normalizeH="0" baseline="0" noProof="0" dirty="0" smtClean="0">
                <a:ln>
                  <a:noFill/>
                </a:ln>
                <a:solidFill>
                  <a:schemeClr val="tx1">
                    <a:lumMod val="50000"/>
                  </a:schemeClr>
                </a:solidFill>
                <a:effectLst/>
                <a:uLnTx/>
                <a:uFillTx/>
                <a:latin typeface="+mn-ea"/>
              </a:rPr>
              <a:t>的组织结构</a:t>
            </a:r>
          </a:p>
        </p:txBody>
      </p:sp>
      <p:sp>
        <p:nvSpPr>
          <p:cNvPr id="50" name="Text Box 4"/>
          <p:cNvSpPr txBox="1">
            <a:spLocks noChangeArrowheads="1"/>
          </p:cNvSpPr>
          <p:nvPr/>
        </p:nvSpPr>
        <p:spPr bwMode="auto">
          <a:xfrm>
            <a:off x="4191000" y="1484784"/>
            <a:ext cx="838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eaLnBrk="1" hangingPunct="1">
              <a:spcBef>
                <a:spcPct val="50000"/>
              </a:spcBef>
            </a:pPr>
            <a:r>
              <a:rPr lang="zh-CN" altLang="en-US" sz="2000" dirty="0">
                <a:solidFill>
                  <a:srgbClr val="FF3300"/>
                </a:solidFill>
                <a:latin typeface="Tahoma" pitchFamily="34" charset="0"/>
                <a:ea typeface="宋体" pitchFamily="2" charset="-122"/>
              </a:rPr>
              <a:t>学院</a:t>
            </a:r>
          </a:p>
        </p:txBody>
      </p:sp>
      <p:grpSp>
        <p:nvGrpSpPr>
          <p:cNvPr id="51" name="Group 42"/>
          <p:cNvGrpSpPr>
            <a:grpSpLocks/>
          </p:cNvGrpSpPr>
          <p:nvPr/>
        </p:nvGrpSpPr>
        <p:grpSpPr bwMode="auto">
          <a:xfrm>
            <a:off x="1447800" y="2551584"/>
            <a:ext cx="6477000" cy="1219200"/>
            <a:chOff x="720" y="2208"/>
            <a:chExt cx="4080" cy="768"/>
          </a:xfrm>
        </p:grpSpPr>
        <p:sp>
          <p:nvSpPr>
            <p:cNvPr id="52" name="Text Box 6"/>
            <p:cNvSpPr txBox="1">
              <a:spLocks noChangeArrowheads="1"/>
            </p:cNvSpPr>
            <p:nvPr/>
          </p:nvSpPr>
          <p:spPr bwMode="auto">
            <a:xfrm>
              <a:off x="1198" y="2208"/>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教务处</a:t>
              </a:r>
            </a:p>
          </p:txBody>
        </p:sp>
        <p:sp>
          <p:nvSpPr>
            <p:cNvPr id="53" name="Text Box 7"/>
            <p:cNvSpPr txBox="1">
              <a:spLocks noChangeArrowheads="1"/>
            </p:cNvSpPr>
            <p:nvPr/>
          </p:nvSpPr>
          <p:spPr bwMode="auto">
            <a:xfrm>
              <a:off x="720" y="2208"/>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院办</a:t>
              </a:r>
            </a:p>
          </p:txBody>
        </p:sp>
        <p:sp>
          <p:nvSpPr>
            <p:cNvPr id="54" name="Text Box 8"/>
            <p:cNvSpPr txBox="1">
              <a:spLocks noChangeArrowheads="1"/>
            </p:cNvSpPr>
            <p:nvPr/>
          </p:nvSpPr>
          <p:spPr bwMode="auto">
            <a:xfrm>
              <a:off x="1680" y="2208"/>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3333CC"/>
                  </a:solidFill>
                  <a:effectLst/>
                  <a:uLnTx/>
                  <a:uFillTx/>
                  <a:latin typeface="Tahoma" pitchFamily="34" charset="0"/>
                  <a:ea typeface="宋体" pitchFamily="2" charset="-122"/>
                </a:rPr>
                <a:t>基础部</a:t>
              </a:r>
            </a:p>
          </p:txBody>
        </p:sp>
        <p:sp>
          <p:nvSpPr>
            <p:cNvPr id="55" name="Text Box 9"/>
            <p:cNvSpPr txBox="1">
              <a:spLocks noChangeArrowheads="1"/>
            </p:cNvSpPr>
            <p:nvPr/>
          </p:nvSpPr>
          <p:spPr bwMode="auto">
            <a:xfrm>
              <a:off x="2206" y="2208"/>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汽车系</a:t>
              </a:r>
            </a:p>
          </p:txBody>
        </p:sp>
        <p:sp>
          <p:nvSpPr>
            <p:cNvPr id="56" name="Text Box 10"/>
            <p:cNvSpPr txBox="1">
              <a:spLocks noChangeArrowheads="1"/>
            </p:cNvSpPr>
            <p:nvPr/>
          </p:nvSpPr>
          <p:spPr bwMode="auto">
            <a:xfrm>
              <a:off x="2686" y="2208"/>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工业系</a:t>
              </a:r>
            </a:p>
          </p:txBody>
        </p:sp>
        <p:sp>
          <p:nvSpPr>
            <p:cNvPr id="57" name="Text Box 16"/>
            <p:cNvSpPr txBox="1">
              <a:spLocks noChangeArrowheads="1"/>
            </p:cNvSpPr>
            <p:nvPr/>
          </p:nvSpPr>
          <p:spPr bwMode="auto">
            <a:xfrm>
              <a:off x="3646" y="2208"/>
              <a:ext cx="194"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外语系</a:t>
              </a:r>
            </a:p>
          </p:txBody>
        </p:sp>
        <p:sp>
          <p:nvSpPr>
            <p:cNvPr id="58" name="Text Box 17"/>
            <p:cNvSpPr txBox="1">
              <a:spLocks noChangeArrowheads="1"/>
            </p:cNvSpPr>
            <p:nvPr/>
          </p:nvSpPr>
          <p:spPr bwMode="auto">
            <a:xfrm>
              <a:off x="3166" y="2208"/>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信息系</a:t>
              </a:r>
            </a:p>
          </p:txBody>
        </p:sp>
        <p:sp>
          <p:nvSpPr>
            <p:cNvPr id="59" name="Text Box 18"/>
            <p:cNvSpPr txBox="1">
              <a:spLocks noChangeArrowheads="1"/>
            </p:cNvSpPr>
            <p:nvPr/>
          </p:nvSpPr>
          <p:spPr bwMode="auto">
            <a:xfrm>
              <a:off x="4126" y="2208"/>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dirty="0" smtClean="0">
                  <a:ln>
                    <a:noFill/>
                  </a:ln>
                  <a:solidFill>
                    <a:srgbClr val="3333CC"/>
                  </a:solidFill>
                  <a:effectLst/>
                  <a:uLnTx/>
                  <a:uFillTx/>
                  <a:latin typeface="Tahoma" pitchFamily="34" charset="0"/>
                  <a:ea typeface="宋体" pitchFamily="2" charset="-122"/>
                </a:rPr>
                <a:t>艺术所</a:t>
              </a:r>
            </a:p>
          </p:txBody>
        </p:sp>
        <p:sp>
          <p:nvSpPr>
            <p:cNvPr id="60" name="Text Box 19"/>
            <p:cNvSpPr txBox="1">
              <a:spLocks noChangeArrowheads="1"/>
            </p:cNvSpPr>
            <p:nvPr/>
          </p:nvSpPr>
          <p:spPr bwMode="auto">
            <a:xfrm>
              <a:off x="4608" y="2208"/>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000" b="1" i="0" u="none" strike="noStrike" kern="0" cap="none" spc="0" normalizeH="0" baseline="0" noProof="0" smtClean="0">
                  <a:ln>
                    <a:noFill/>
                  </a:ln>
                  <a:solidFill>
                    <a:srgbClr val="3333CC"/>
                  </a:solidFill>
                  <a:effectLst/>
                  <a:uLnTx/>
                  <a:uFillTx/>
                  <a:latin typeface="Tahoma" pitchFamily="34" charset="0"/>
                  <a:ea typeface="宋体" pitchFamily="2" charset="-122"/>
                </a:rPr>
                <a:t>后勤处</a:t>
              </a:r>
            </a:p>
          </p:txBody>
        </p:sp>
      </p:grpSp>
      <p:grpSp>
        <p:nvGrpSpPr>
          <p:cNvPr id="61" name="Group 46"/>
          <p:cNvGrpSpPr>
            <a:grpSpLocks/>
          </p:cNvGrpSpPr>
          <p:nvPr/>
        </p:nvGrpSpPr>
        <p:grpSpPr bwMode="auto">
          <a:xfrm>
            <a:off x="5003396" y="4140555"/>
            <a:ext cx="909759" cy="2155947"/>
            <a:chOff x="3936" y="3288"/>
            <a:chExt cx="550" cy="1177"/>
          </a:xfrm>
        </p:grpSpPr>
        <p:sp>
          <p:nvSpPr>
            <p:cNvPr id="62" name="Text Box 20"/>
            <p:cNvSpPr txBox="1">
              <a:spLocks noChangeArrowheads="1"/>
            </p:cNvSpPr>
            <p:nvPr/>
          </p:nvSpPr>
          <p:spPr bwMode="auto">
            <a:xfrm>
              <a:off x="3936" y="3288"/>
              <a:ext cx="186" cy="1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wrap="square"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2000" dirty="0" smtClean="0">
                  <a:solidFill>
                    <a:srgbClr val="990000"/>
                  </a:solidFill>
                  <a:latin typeface="Tahoma" pitchFamily="34" charset="0"/>
                  <a:ea typeface="宋体" pitchFamily="2" charset="-122"/>
                </a:rPr>
                <a:t>计算机科学与技术</a:t>
              </a:r>
              <a:endParaRPr lang="zh-CN" altLang="en-US" sz="2000" dirty="0">
                <a:solidFill>
                  <a:srgbClr val="990000"/>
                </a:solidFill>
                <a:latin typeface="Tahoma" pitchFamily="34" charset="0"/>
                <a:ea typeface="宋体" pitchFamily="2" charset="-122"/>
              </a:endParaRPr>
            </a:p>
          </p:txBody>
        </p:sp>
        <p:sp>
          <p:nvSpPr>
            <p:cNvPr id="64" name="Text Box 22"/>
            <p:cNvSpPr txBox="1">
              <a:spLocks noChangeArrowheads="1"/>
            </p:cNvSpPr>
            <p:nvPr/>
          </p:nvSpPr>
          <p:spPr bwMode="auto">
            <a:xfrm>
              <a:off x="4337" y="3300"/>
              <a:ext cx="149"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1600" dirty="0" smtClean="0">
                  <a:solidFill>
                    <a:srgbClr val="990000"/>
                  </a:solidFill>
                  <a:latin typeface="Tahoma" pitchFamily="34" charset="0"/>
                  <a:ea typeface="宋体" pitchFamily="2" charset="-122"/>
                </a:rPr>
                <a:t>网络工程</a:t>
              </a:r>
              <a:endParaRPr lang="zh-CN" altLang="en-US" sz="1600" dirty="0">
                <a:solidFill>
                  <a:srgbClr val="990000"/>
                </a:solidFill>
                <a:latin typeface="Tahoma" pitchFamily="34" charset="0"/>
                <a:ea typeface="宋体" pitchFamily="2" charset="-122"/>
              </a:endParaRPr>
            </a:p>
          </p:txBody>
        </p:sp>
      </p:grpSp>
      <p:grpSp>
        <p:nvGrpSpPr>
          <p:cNvPr id="65" name="Group 47"/>
          <p:cNvGrpSpPr>
            <a:grpSpLocks/>
          </p:cNvGrpSpPr>
          <p:nvPr/>
        </p:nvGrpSpPr>
        <p:grpSpPr bwMode="auto">
          <a:xfrm>
            <a:off x="1066800" y="4227984"/>
            <a:ext cx="2667000" cy="990600"/>
            <a:chOff x="672" y="3264"/>
            <a:chExt cx="1680" cy="624"/>
          </a:xfrm>
        </p:grpSpPr>
        <p:sp>
          <p:nvSpPr>
            <p:cNvPr id="66" name="Text Box 23"/>
            <p:cNvSpPr txBox="1">
              <a:spLocks noChangeArrowheads="1"/>
            </p:cNvSpPr>
            <p:nvPr/>
          </p:nvSpPr>
          <p:spPr bwMode="auto">
            <a:xfrm>
              <a:off x="672" y="3264"/>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2000">
                  <a:solidFill>
                    <a:srgbClr val="990000"/>
                  </a:solidFill>
                  <a:latin typeface="Tahoma" pitchFamily="34" charset="0"/>
                  <a:ea typeface="宋体" pitchFamily="2" charset="-122"/>
                </a:rPr>
                <a:t>学生科</a:t>
              </a:r>
            </a:p>
          </p:txBody>
        </p:sp>
        <p:sp>
          <p:nvSpPr>
            <p:cNvPr id="67" name="Text Box 24"/>
            <p:cNvSpPr txBox="1">
              <a:spLocks noChangeArrowheads="1"/>
            </p:cNvSpPr>
            <p:nvPr/>
          </p:nvSpPr>
          <p:spPr bwMode="auto">
            <a:xfrm>
              <a:off x="1150" y="3264"/>
              <a:ext cx="19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2000" dirty="0" smtClean="0">
                  <a:solidFill>
                    <a:srgbClr val="990000"/>
                  </a:solidFill>
                  <a:latin typeface="Tahoma" pitchFamily="34" charset="0"/>
                  <a:ea typeface="宋体" pitchFamily="2" charset="-122"/>
                </a:rPr>
                <a:t>考务科</a:t>
              </a:r>
              <a:endParaRPr lang="zh-CN" altLang="en-US" sz="2000" dirty="0">
                <a:solidFill>
                  <a:srgbClr val="990000"/>
                </a:solidFill>
                <a:latin typeface="Tahoma" pitchFamily="34" charset="0"/>
                <a:ea typeface="宋体" pitchFamily="2" charset="-122"/>
              </a:endParaRPr>
            </a:p>
          </p:txBody>
        </p:sp>
        <p:sp>
          <p:nvSpPr>
            <p:cNvPr id="68" name="Text Box 25"/>
            <p:cNvSpPr txBox="1">
              <a:spLocks noChangeArrowheads="1"/>
            </p:cNvSpPr>
            <p:nvPr/>
          </p:nvSpPr>
          <p:spPr bwMode="auto">
            <a:xfrm>
              <a:off x="1680" y="3264"/>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2000">
                  <a:solidFill>
                    <a:srgbClr val="990000"/>
                  </a:solidFill>
                  <a:latin typeface="Tahoma" pitchFamily="34" charset="0"/>
                  <a:ea typeface="宋体" pitchFamily="2" charset="-122"/>
                </a:rPr>
                <a:t>教学科</a:t>
              </a:r>
            </a:p>
          </p:txBody>
        </p:sp>
        <p:sp>
          <p:nvSpPr>
            <p:cNvPr id="69" name="Text Box 26"/>
            <p:cNvSpPr txBox="1">
              <a:spLocks noChangeArrowheads="1"/>
            </p:cNvSpPr>
            <p:nvPr/>
          </p:nvSpPr>
          <p:spPr bwMode="auto">
            <a:xfrm>
              <a:off x="2160" y="3264"/>
              <a:ext cx="192"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lg" len="med"/>
                </a14:hiddenLine>
              </a:ext>
            </a:extLst>
          </p:spPr>
          <p:txBody>
            <a:bodyPr vert="eaVert"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algn="l" eaLnBrk="1" hangingPunct="1">
                <a:spcBef>
                  <a:spcPct val="50000"/>
                </a:spcBef>
              </a:pPr>
              <a:r>
                <a:rPr lang="zh-CN" altLang="en-US" sz="2000">
                  <a:solidFill>
                    <a:srgbClr val="990000"/>
                  </a:solidFill>
                  <a:latin typeface="Tahoma" pitchFamily="34" charset="0"/>
                  <a:ea typeface="宋体" pitchFamily="2" charset="-122"/>
                </a:rPr>
                <a:t>教材科</a:t>
              </a:r>
            </a:p>
          </p:txBody>
        </p:sp>
      </p:grpSp>
      <p:grpSp>
        <p:nvGrpSpPr>
          <p:cNvPr id="70" name="Group 43"/>
          <p:cNvGrpSpPr>
            <a:grpSpLocks/>
          </p:cNvGrpSpPr>
          <p:nvPr/>
        </p:nvGrpSpPr>
        <p:grpSpPr bwMode="auto">
          <a:xfrm>
            <a:off x="1600200" y="1865784"/>
            <a:ext cx="6172200" cy="685800"/>
            <a:chOff x="816" y="1776"/>
            <a:chExt cx="3888" cy="432"/>
          </a:xfrm>
        </p:grpSpPr>
        <p:sp>
          <p:nvSpPr>
            <p:cNvPr id="71" name="Line 5"/>
            <p:cNvSpPr>
              <a:spLocks noChangeShapeType="1"/>
            </p:cNvSpPr>
            <p:nvPr/>
          </p:nvSpPr>
          <p:spPr bwMode="auto">
            <a:xfrm flipH="1">
              <a:off x="816" y="1776"/>
              <a:ext cx="1872"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Line 27"/>
            <p:cNvSpPr>
              <a:spLocks noChangeShapeType="1"/>
            </p:cNvSpPr>
            <p:nvPr/>
          </p:nvSpPr>
          <p:spPr bwMode="auto">
            <a:xfrm flipH="1">
              <a:off x="1296" y="1776"/>
              <a:ext cx="1392"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28"/>
            <p:cNvSpPr>
              <a:spLocks noChangeShapeType="1"/>
            </p:cNvSpPr>
            <p:nvPr/>
          </p:nvSpPr>
          <p:spPr bwMode="auto">
            <a:xfrm flipH="1">
              <a:off x="1776" y="1776"/>
              <a:ext cx="912"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29"/>
            <p:cNvSpPr>
              <a:spLocks noChangeShapeType="1"/>
            </p:cNvSpPr>
            <p:nvPr/>
          </p:nvSpPr>
          <p:spPr bwMode="auto">
            <a:xfrm flipH="1">
              <a:off x="2304" y="1776"/>
              <a:ext cx="384"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Line 30"/>
            <p:cNvSpPr>
              <a:spLocks noChangeShapeType="1"/>
            </p:cNvSpPr>
            <p:nvPr/>
          </p:nvSpPr>
          <p:spPr bwMode="auto">
            <a:xfrm>
              <a:off x="2688" y="1776"/>
              <a:ext cx="96"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6" name="Line 31"/>
            <p:cNvSpPr>
              <a:spLocks noChangeShapeType="1"/>
            </p:cNvSpPr>
            <p:nvPr/>
          </p:nvSpPr>
          <p:spPr bwMode="auto">
            <a:xfrm>
              <a:off x="2688" y="1776"/>
              <a:ext cx="528"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7" name="Line 32"/>
            <p:cNvSpPr>
              <a:spLocks noChangeShapeType="1"/>
            </p:cNvSpPr>
            <p:nvPr/>
          </p:nvSpPr>
          <p:spPr bwMode="auto">
            <a:xfrm>
              <a:off x="2688" y="1776"/>
              <a:ext cx="1056"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8" name="Line 33"/>
            <p:cNvSpPr>
              <a:spLocks noChangeShapeType="1"/>
            </p:cNvSpPr>
            <p:nvPr/>
          </p:nvSpPr>
          <p:spPr bwMode="auto">
            <a:xfrm>
              <a:off x="2688" y="1776"/>
              <a:ext cx="1536"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9" name="Line 34"/>
            <p:cNvSpPr>
              <a:spLocks noChangeShapeType="1"/>
            </p:cNvSpPr>
            <p:nvPr/>
          </p:nvSpPr>
          <p:spPr bwMode="auto">
            <a:xfrm>
              <a:off x="2688" y="1776"/>
              <a:ext cx="2016" cy="384"/>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0" name="Group 45"/>
          <p:cNvGrpSpPr>
            <a:grpSpLocks/>
          </p:cNvGrpSpPr>
          <p:nvPr/>
        </p:nvGrpSpPr>
        <p:grpSpPr bwMode="auto">
          <a:xfrm>
            <a:off x="5219700" y="3389783"/>
            <a:ext cx="571500" cy="775811"/>
            <a:chOff x="4056" y="2736"/>
            <a:chExt cx="360" cy="543"/>
          </a:xfrm>
        </p:grpSpPr>
        <p:sp>
          <p:nvSpPr>
            <p:cNvPr id="82" name="Line 36"/>
            <p:cNvSpPr>
              <a:spLocks noChangeShapeType="1"/>
            </p:cNvSpPr>
            <p:nvPr/>
          </p:nvSpPr>
          <p:spPr bwMode="auto">
            <a:xfrm flipH="1">
              <a:off x="4056" y="2736"/>
              <a:ext cx="168" cy="543"/>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3" name="Line 37"/>
            <p:cNvSpPr>
              <a:spLocks noChangeShapeType="1"/>
            </p:cNvSpPr>
            <p:nvPr/>
          </p:nvSpPr>
          <p:spPr bwMode="auto">
            <a:xfrm>
              <a:off x="4224" y="2736"/>
              <a:ext cx="192" cy="543"/>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4" name="Group 44"/>
          <p:cNvGrpSpPr>
            <a:grpSpLocks/>
          </p:cNvGrpSpPr>
          <p:nvPr/>
        </p:nvGrpSpPr>
        <p:grpSpPr bwMode="auto">
          <a:xfrm>
            <a:off x="1219200" y="3389784"/>
            <a:ext cx="2286000" cy="685800"/>
            <a:chOff x="576" y="2736"/>
            <a:chExt cx="1440" cy="432"/>
          </a:xfrm>
        </p:grpSpPr>
        <p:sp>
          <p:nvSpPr>
            <p:cNvPr id="85" name="Line 38"/>
            <p:cNvSpPr>
              <a:spLocks noChangeShapeType="1"/>
            </p:cNvSpPr>
            <p:nvPr/>
          </p:nvSpPr>
          <p:spPr bwMode="auto">
            <a:xfrm flipH="1">
              <a:off x="1056" y="2736"/>
              <a:ext cx="240"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6" name="Line 39"/>
            <p:cNvSpPr>
              <a:spLocks noChangeShapeType="1"/>
            </p:cNvSpPr>
            <p:nvPr/>
          </p:nvSpPr>
          <p:spPr bwMode="auto">
            <a:xfrm>
              <a:off x="1296" y="2736"/>
              <a:ext cx="240"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7" name="Line 40"/>
            <p:cNvSpPr>
              <a:spLocks noChangeShapeType="1"/>
            </p:cNvSpPr>
            <p:nvPr/>
          </p:nvSpPr>
          <p:spPr bwMode="auto">
            <a:xfrm flipH="1">
              <a:off x="576" y="2736"/>
              <a:ext cx="720"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41"/>
            <p:cNvSpPr>
              <a:spLocks noChangeShapeType="1"/>
            </p:cNvSpPr>
            <p:nvPr/>
          </p:nvSpPr>
          <p:spPr bwMode="auto">
            <a:xfrm>
              <a:off x="1296" y="2736"/>
              <a:ext cx="720" cy="432"/>
            </a:xfrm>
            <a:prstGeom prst="line">
              <a:avLst/>
            </a:prstGeom>
            <a:noFill/>
            <a:ln w="28575">
              <a:solidFill>
                <a:srgbClr val="000000"/>
              </a:solidFill>
              <a:miter lim="800000"/>
              <a:headEnd/>
              <a:tailEnd type="none" w="lg"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22242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70"/>
                                        </p:tgtEl>
                                        <p:attrNameLst>
                                          <p:attrName>style.visibility</p:attrName>
                                        </p:attrNameLst>
                                      </p:cBhvr>
                                      <p:to>
                                        <p:strVal val="visible"/>
                                      </p:to>
                                    </p:set>
                                    <p:anim calcmode="lin" valueType="num">
                                      <p:cBhvr>
                                        <p:cTn id="13" dur="5000" fill="hold"/>
                                        <p:tgtEl>
                                          <p:spTgt spid="70"/>
                                        </p:tgtEl>
                                        <p:attrNameLst>
                                          <p:attrName>ppt_w</p:attrName>
                                        </p:attrNameLst>
                                      </p:cBhvr>
                                      <p:tavLst>
                                        <p:tav tm="0" fmla="#ppt_w*sin(2.5*pi*$)">
                                          <p:val>
                                            <p:fltVal val="0"/>
                                          </p:val>
                                        </p:tav>
                                        <p:tav tm="100000">
                                          <p:val>
                                            <p:fltVal val="1"/>
                                          </p:val>
                                        </p:tav>
                                      </p:tavLst>
                                    </p:anim>
                                    <p:anim calcmode="lin" valueType="num">
                                      <p:cBhvr>
                                        <p:cTn id="14" dur="5000" fill="hold"/>
                                        <p:tgtEl>
                                          <p:spTgt spid="70"/>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9" presetClass="entr" presetSubtype="1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p:cTn id="23" dur="5000" fill="hold"/>
                                        <p:tgtEl>
                                          <p:spTgt spid="84"/>
                                        </p:tgtEl>
                                        <p:attrNameLst>
                                          <p:attrName>ppt_w</p:attrName>
                                        </p:attrNameLst>
                                      </p:cBhvr>
                                      <p:tavLst>
                                        <p:tav tm="0" fmla="#ppt_w*sin(2.5*pi*$)">
                                          <p:val>
                                            <p:fltVal val="0"/>
                                          </p:val>
                                        </p:tav>
                                        <p:tav tm="100000">
                                          <p:val>
                                            <p:fltVal val="1"/>
                                          </p:val>
                                        </p:tav>
                                      </p:tavLst>
                                    </p:anim>
                                    <p:anim calcmode="lin" valueType="num">
                                      <p:cBhvr>
                                        <p:cTn id="24" dur="50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9" presetClass="entr" presetSubtype="1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anim calcmode="lin" valueType="num">
                                      <p:cBhvr>
                                        <p:cTn id="33" dur="5000" fill="hold"/>
                                        <p:tgtEl>
                                          <p:spTgt spid="80"/>
                                        </p:tgtEl>
                                        <p:attrNameLst>
                                          <p:attrName>ppt_w</p:attrName>
                                        </p:attrNameLst>
                                      </p:cBhvr>
                                      <p:tavLst>
                                        <p:tav tm="0" fmla="#ppt_w*sin(2.5*pi*$)">
                                          <p:val>
                                            <p:fltVal val="0"/>
                                          </p:val>
                                        </p:tav>
                                        <p:tav tm="100000">
                                          <p:val>
                                            <p:fltVal val="1"/>
                                          </p:val>
                                        </p:tav>
                                      </p:tavLst>
                                    </p:anim>
                                    <p:anim calcmode="lin" valueType="num">
                                      <p:cBhvr>
                                        <p:cTn id="34" dur="5000" fill="hold"/>
                                        <p:tgtEl>
                                          <p:spTgt spid="80"/>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60648"/>
            <a:ext cx="3672408" cy="5969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866461" y="1066800"/>
            <a:ext cx="794064"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vert="eaVert">
            <a:spAutoFit/>
          </a:bodyPr>
          <a:lstStyle>
            <a:lvl1pPr defTabSz="762000" eaLnBrk="0" hangingPunct="0">
              <a:defRPr kumimoji="1" sz="2400">
                <a:solidFill>
                  <a:schemeClr val="tx1"/>
                </a:solidFill>
                <a:latin typeface="Times New Roman" pitchFamily="18" charset="0"/>
                <a:ea typeface="宋体" pitchFamily="2" charset="-122"/>
              </a:defRPr>
            </a:lvl1pPr>
            <a:lvl2pPr marL="742950" indent="-285750" defTabSz="762000" eaLnBrk="0" hangingPunct="0">
              <a:defRPr kumimoji="1" sz="2400">
                <a:solidFill>
                  <a:schemeClr val="tx1"/>
                </a:solidFill>
                <a:latin typeface="Times New Roman" pitchFamily="18" charset="0"/>
                <a:ea typeface="宋体" pitchFamily="2" charset="-122"/>
              </a:defRPr>
            </a:lvl2pPr>
            <a:lvl3pPr marL="1143000" indent="-228600" defTabSz="762000" eaLnBrk="0" hangingPunct="0">
              <a:defRPr kumimoji="1" sz="2400">
                <a:solidFill>
                  <a:schemeClr val="tx1"/>
                </a:solidFill>
                <a:latin typeface="Times New Roman" pitchFamily="18" charset="0"/>
                <a:ea typeface="宋体" pitchFamily="2" charset="-122"/>
              </a:defRPr>
            </a:lvl3pPr>
            <a:lvl4pPr marL="1600200" indent="-228600" defTabSz="762000" eaLnBrk="0" hangingPunct="0">
              <a:defRPr kumimoji="1" sz="2400">
                <a:solidFill>
                  <a:schemeClr val="tx1"/>
                </a:solidFill>
                <a:latin typeface="Times New Roman" pitchFamily="18" charset="0"/>
                <a:ea typeface="宋体" pitchFamily="2" charset="-122"/>
              </a:defRPr>
            </a:lvl4pPr>
            <a:lvl5pPr marL="2057400" indent="-228600" defTabSz="762000" eaLnBrk="0" hangingPunct="0">
              <a:defRPr kumimoji="1" sz="2400">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762000" eaLnBrk="1" fontAlgn="auto" latinLnBrk="0" hangingPunct="1">
              <a:lnSpc>
                <a:spcPct val="110000"/>
              </a:lnSpc>
              <a:spcBef>
                <a:spcPct val="50000"/>
              </a:spcBef>
              <a:spcAft>
                <a:spcPts val="0"/>
              </a:spcAft>
              <a:buClrTx/>
              <a:buSzTx/>
              <a:buFontTx/>
              <a:buNone/>
              <a:tabLst/>
              <a:defRPr/>
            </a:pPr>
            <a:r>
              <a:rPr kumimoji="1" lang="zh-CN" altLang="en-US" sz="3600" b="1" i="0" u="none" strike="noStrike" kern="0" cap="none" spc="0" normalizeH="0" baseline="0" noProof="0" dirty="0" smtClean="0">
                <a:ln>
                  <a:noFill/>
                </a:ln>
                <a:solidFill>
                  <a:srgbClr val="FF0000"/>
                </a:solidFill>
                <a:effectLst/>
                <a:uLnTx/>
                <a:uFillTx/>
                <a:latin typeface="Times New Roman" pitchFamily="18" charset="0"/>
                <a:ea typeface="宋体" pitchFamily="2" charset="-122"/>
              </a:rPr>
              <a:t>磁盘目录</a:t>
            </a:r>
            <a:r>
              <a:rPr lang="zh-CN" altLang="en-US" sz="3600" b="1" kern="0" dirty="0">
                <a:solidFill>
                  <a:srgbClr val="FF0000"/>
                </a:solidFill>
              </a:rPr>
              <a:t>结构</a:t>
            </a:r>
          </a:p>
        </p:txBody>
      </p:sp>
    </p:spTree>
    <p:extLst>
      <p:ext uri="{BB962C8B-B14F-4D97-AF65-F5344CB8AC3E}">
        <p14:creationId xmlns:p14="http://schemas.microsoft.com/office/powerpoint/2010/main" val="4231834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79"/>
          <p:cNvGrpSpPr>
            <a:grpSpLocks/>
          </p:cNvGrpSpPr>
          <p:nvPr/>
        </p:nvGrpSpPr>
        <p:grpSpPr bwMode="auto">
          <a:xfrm>
            <a:off x="324172" y="1335979"/>
            <a:ext cx="8496300" cy="3402012"/>
            <a:chOff x="0" y="1345"/>
            <a:chExt cx="5352" cy="2143"/>
          </a:xfrm>
        </p:grpSpPr>
        <p:sp>
          <p:nvSpPr>
            <p:cNvPr id="5" name="Line 14"/>
            <p:cNvSpPr>
              <a:spLocks noChangeShapeType="1"/>
            </p:cNvSpPr>
            <p:nvPr/>
          </p:nvSpPr>
          <p:spPr bwMode="auto">
            <a:xfrm>
              <a:off x="3974" y="2296"/>
              <a:ext cx="362" cy="536"/>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15"/>
            <p:cNvSpPr>
              <a:spLocks noChangeShapeType="1"/>
            </p:cNvSpPr>
            <p:nvPr/>
          </p:nvSpPr>
          <p:spPr bwMode="auto">
            <a:xfrm flipH="1">
              <a:off x="3445" y="2298"/>
              <a:ext cx="348" cy="52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22"/>
            <p:cNvSpPr>
              <a:spLocks noChangeShapeType="1"/>
            </p:cNvSpPr>
            <p:nvPr/>
          </p:nvSpPr>
          <p:spPr bwMode="auto">
            <a:xfrm>
              <a:off x="1338" y="2296"/>
              <a:ext cx="528" cy="55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24"/>
            <p:cNvSpPr>
              <a:spLocks noChangeShapeType="1"/>
            </p:cNvSpPr>
            <p:nvPr/>
          </p:nvSpPr>
          <p:spPr bwMode="auto">
            <a:xfrm flipH="1">
              <a:off x="578" y="2287"/>
              <a:ext cx="519" cy="55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25"/>
            <p:cNvSpPr>
              <a:spLocks noChangeShapeType="1"/>
            </p:cNvSpPr>
            <p:nvPr/>
          </p:nvSpPr>
          <p:spPr bwMode="auto">
            <a:xfrm>
              <a:off x="3632" y="1609"/>
              <a:ext cx="1416" cy="42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26"/>
            <p:cNvSpPr>
              <a:spLocks noChangeShapeType="1"/>
            </p:cNvSpPr>
            <p:nvPr/>
          </p:nvSpPr>
          <p:spPr bwMode="auto">
            <a:xfrm>
              <a:off x="3421" y="1600"/>
              <a:ext cx="382" cy="44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27"/>
            <p:cNvSpPr>
              <a:spLocks noChangeShapeType="1"/>
            </p:cNvSpPr>
            <p:nvPr/>
          </p:nvSpPr>
          <p:spPr bwMode="auto">
            <a:xfrm flipH="1">
              <a:off x="2558" y="1602"/>
              <a:ext cx="381" cy="44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28"/>
            <p:cNvSpPr>
              <a:spLocks noChangeShapeType="1"/>
            </p:cNvSpPr>
            <p:nvPr/>
          </p:nvSpPr>
          <p:spPr bwMode="auto">
            <a:xfrm flipH="1">
              <a:off x="1304" y="1602"/>
              <a:ext cx="1483" cy="428"/>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Rectangle 29"/>
            <p:cNvSpPr>
              <a:spLocks noChangeArrowheads="1"/>
            </p:cNvSpPr>
            <p:nvPr/>
          </p:nvSpPr>
          <p:spPr bwMode="auto">
            <a:xfrm>
              <a:off x="2659" y="1345"/>
              <a:ext cx="1069" cy="257"/>
            </a:xfrm>
            <a:prstGeom prst="rect">
              <a:avLst/>
            </a:prstGeom>
            <a:solidFill>
              <a:srgbClr val="FFFFFF"/>
            </a:solidFill>
            <a:ln w="28575">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My Computer</a:t>
              </a:r>
            </a:p>
          </p:txBody>
        </p:sp>
        <p:sp>
          <p:nvSpPr>
            <p:cNvPr id="15" name="Rectangle 31"/>
            <p:cNvSpPr>
              <a:spLocks noChangeArrowheads="1"/>
            </p:cNvSpPr>
            <p:nvPr/>
          </p:nvSpPr>
          <p:spPr bwMode="auto">
            <a:xfrm>
              <a:off x="1059" y="2039"/>
              <a:ext cx="306"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C:</a:t>
              </a:r>
            </a:p>
          </p:txBody>
        </p:sp>
        <p:sp>
          <p:nvSpPr>
            <p:cNvPr id="16" name="Rectangle 32"/>
            <p:cNvSpPr>
              <a:spLocks noChangeArrowheads="1"/>
            </p:cNvSpPr>
            <p:nvPr/>
          </p:nvSpPr>
          <p:spPr bwMode="auto">
            <a:xfrm>
              <a:off x="2348" y="2039"/>
              <a:ext cx="306"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rPr>
                <a:t>D:</a:t>
              </a:r>
            </a:p>
          </p:txBody>
        </p:sp>
        <p:sp>
          <p:nvSpPr>
            <p:cNvPr id="17" name="Rectangle 33"/>
            <p:cNvSpPr>
              <a:spLocks noChangeArrowheads="1"/>
            </p:cNvSpPr>
            <p:nvPr/>
          </p:nvSpPr>
          <p:spPr bwMode="auto">
            <a:xfrm>
              <a:off x="3718" y="2049"/>
              <a:ext cx="340"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E:</a:t>
              </a:r>
              <a:endPar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8" name="Rectangle 34"/>
            <p:cNvSpPr>
              <a:spLocks noChangeArrowheads="1"/>
            </p:cNvSpPr>
            <p:nvPr/>
          </p:nvSpPr>
          <p:spPr bwMode="auto">
            <a:xfrm>
              <a:off x="4923" y="2039"/>
              <a:ext cx="363" cy="257"/>
            </a:xfrm>
            <a:prstGeom prst="rect">
              <a:avLst/>
            </a:prstGeom>
            <a:solidFill>
              <a:srgbClr val="FFFFFF"/>
            </a:solidFill>
            <a:ln w="28575">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000000"/>
                  </a:solidFill>
                  <a:effectLst/>
                  <a:uLnTx/>
                  <a:uFillTx/>
                  <a:latin typeface="Times New Roman" pitchFamily="18" charset="0"/>
                </a:rPr>
                <a:t>F:</a:t>
              </a:r>
            </a:p>
          </p:txBody>
        </p:sp>
        <p:sp>
          <p:nvSpPr>
            <p:cNvPr id="19" name="Rectangle 40"/>
            <p:cNvSpPr>
              <a:spLocks noChangeArrowheads="1"/>
            </p:cNvSpPr>
            <p:nvPr/>
          </p:nvSpPr>
          <p:spPr bwMode="auto">
            <a:xfrm>
              <a:off x="0" y="2846"/>
              <a:ext cx="912"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WINDOWS</a:t>
              </a:r>
            </a:p>
          </p:txBody>
        </p:sp>
        <p:sp>
          <p:nvSpPr>
            <p:cNvPr id="20" name="Rectangle 41"/>
            <p:cNvSpPr>
              <a:spLocks noChangeArrowheads="1"/>
            </p:cNvSpPr>
            <p:nvPr/>
          </p:nvSpPr>
          <p:spPr bwMode="auto">
            <a:xfrm>
              <a:off x="1535" y="2845"/>
              <a:ext cx="1069"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Program Files</a:t>
              </a:r>
            </a:p>
          </p:txBody>
        </p:sp>
        <p:sp>
          <p:nvSpPr>
            <p:cNvPr id="21" name="Rectangle 42"/>
            <p:cNvSpPr>
              <a:spLocks noChangeArrowheads="1"/>
            </p:cNvSpPr>
            <p:nvPr/>
          </p:nvSpPr>
          <p:spPr bwMode="auto">
            <a:xfrm>
              <a:off x="4150" y="2839"/>
              <a:ext cx="615" cy="249"/>
            </a:xfrm>
            <a:prstGeom prst="rect">
              <a:avLst/>
            </a:prstGeom>
            <a:solidFill>
              <a:srgbClr val="FFFFFF"/>
            </a:solidFill>
            <a:ln w="28575" algn="ctr">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rPr>
                <a:t>Picture</a:t>
              </a:r>
            </a:p>
          </p:txBody>
        </p:sp>
        <p:sp>
          <p:nvSpPr>
            <p:cNvPr id="22" name="Rectangle 43"/>
            <p:cNvSpPr>
              <a:spLocks noChangeArrowheads="1"/>
            </p:cNvSpPr>
            <p:nvPr/>
          </p:nvSpPr>
          <p:spPr bwMode="auto">
            <a:xfrm>
              <a:off x="3086" y="2839"/>
              <a:ext cx="512" cy="249"/>
            </a:xfrm>
            <a:prstGeom prst="rect">
              <a:avLst/>
            </a:prstGeom>
            <a:solidFill>
              <a:srgbClr val="FFFFFF"/>
            </a:solidFill>
            <a:ln w="28575">
              <a:solidFill>
                <a:srgbClr val="00CC99"/>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rPr>
                <a:t>Music</a:t>
              </a:r>
            </a:p>
          </p:txBody>
        </p:sp>
        <p:sp>
          <p:nvSpPr>
            <p:cNvPr id="24" name="Line 61"/>
            <p:cNvSpPr>
              <a:spLocks noChangeShapeType="1"/>
            </p:cNvSpPr>
            <p:nvPr/>
          </p:nvSpPr>
          <p:spPr bwMode="auto">
            <a:xfrm flipH="1">
              <a:off x="4831" y="2314"/>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62"/>
            <p:cNvSpPr>
              <a:spLocks noChangeShapeType="1"/>
            </p:cNvSpPr>
            <p:nvPr/>
          </p:nvSpPr>
          <p:spPr bwMode="auto">
            <a:xfrm>
              <a:off x="5178" y="2314"/>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64"/>
            <p:cNvSpPr>
              <a:spLocks noChangeShapeType="1"/>
            </p:cNvSpPr>
            <p:nvPr/>
          </p:nvSpPr>
          <p:spPr bwMode="auto">
            <a:xfrm flipH="1">
              <a:off x="105" y="3114"/>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65"/>
            <p:cNvSpPr>
              <a:spLocks noChangeShapeType="1"/>
            </p:cNvSpPr>
            <p:nvPr/>
          </p:nvSpPr>
          <p:spPr bwMode="auto">
            <a:xfrm>
              <a:off x="677"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Rectangle 66"/>
            <p:cNvSpPr>
              <a:spLocks noChangeArrowheads="1"/>
            </p:cNvSpPr>
            <p:nvPr/>
          </p:nvSpPr>
          <p:spPr bwMode="auto">
            <a:xfrm>
              <a:off x="240" y="3239"/>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0" name="Line 67"/>
            <p:cNvSpPr>
              <a:spLocks noChangeShapeType="1"/>
            </p:cNvSpPr>
            <p:nvPr/>
          </p:nvSpPr>
          <p:spPr bwMode="auto">
            <a:xfrm flipH="1">
              <a:off x="1684"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68"/>
            <p:cNvSpPr>
              <a:spLocks noChangeShapeType="1"/>
            </p:cNvSpPr>
            <p:nvPr/>
          </p:nvSpPr>
          <p:spPr bwMode="auto">
            <a:xfrm>
              <a:off x="2274"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Rectangle 69"/>
            <p:cNvSpPr>
              <a:spLocks noChangeArrowheads="1"/>
            </p:cNvSpPr>
            <p:nvPr/>
          </p:nvSpPr>
          <p:spPr bwMode="auto">
            <a:xfrm>
              <a:off x="1864" y="3239"/>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3" name="Line 70"/>
            <p:cNvSpPr>
              <a:spLocks noChangeShapeType="1"/>
            </p:cNvSpPr>
            <p:nvPr/>
          </p:nvSpPr>
          <p:spPr bwMode="auto">
            <a:xfrm flipH="1">
              <a:off x="3088"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71"/>
            <p:cNvSpPr>
              <a:spLocks noChangeShapeType="1"/>
            </p:cNvSpPr>
            <p:nvPr/>
          </p:nvSpPr>
          <p:spPr bwMode="auto">
            <a:xfrm>
              <a:off x="3435"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Rectangle 72"/>
            <p:cNvSpPr>
              <a:spLocks noChangeArrowheads="1"/>
            </p:cNvSpPr>
            <p:nvPr/>
          </p:nvSpPr>
          <p:spPr bwMode="auto">
            <a:xfrm>
              <a:off x="3133" y="3230"/>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6" name="Line 73"/>
            <p:cNvSpPr>
              <a:spLocks noChangeShapeType="1"/>
            </p:cNvSpPr>
            <p:nvPr/>
          </p:nvSpPr>
          <p:spPr bwMode="auto">
            <a:xfrm flipH="1">
              <a:off x="4214"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74"/>
            <p:cNvSpPr>
              <a:spLocks noChangeShapeType="1"/>
            </p:cNvSpPr>
            <p:nvPr/>
          </p:nvSpPr>
          <p:spPr bwMode="auto">
            <a:xfrm>
              <a:off x="4561" y="3105"/>
              <a:ext cx="174" cy="29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Rectangle 75"/>
            <p:cNvSpPr>
              <a:spLocks noChangeArrowheads="1"/>
            </p:cNvSpPr>
            <p:nvPr/>
          </p:nvSpPr>
          <p:spPr bwMode="auto">
            <a:xfrm>
              <a:off x="4259" y="3230"/>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9" name="Rectangle 76"/>
            <p:cNvSpPr>
              <a:spLocks noChangeArrowheads="1"/>
            </p:cNvSpPr>
            <p:nvPr/>
          </p:nvSpPr>
          <p:spPr bwMode="auto">
            <a:xfrm>
              <a:off x="4876" y="2441"/>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0" name="Rectangle 77"/>
            <p:cNvSpPr>
              <a:spLocks noChangeArrowheads="1"/>
            </p:cNvSpPr>
            <p:nvPr/>
          </p:nvSpPr>
          <p:spPr bwMode="auto">
            <a:xfrm>
              <a:off x="3653" y="2831"/>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1" name="Rectangle 78"/>
            <p:cNvSpPr>
              <a:spLocks noChangeArrowheads="1"/>
            </p:cNvSpPr>
            <p:nvPr/>
          </p:nvSpPr>
          <p:spPr bwMode="auto">
            <a:xfrm>
              <a:off x="1028" y="2821"/>
              <a:ext cx="420" cy="2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宋体"/>
                  <a:ea typeface="宋体" charset="-122"/>
                </a:rPr>
                <a:t>……</a:t>
              </a:r>
              <a:endPar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spTree>
    <p:extLst>
      <p:ext uri="{BB962C8B-B14F-4D97-AF65-F5344CB8AC3E}">
        <p14:creationId xmlns:p14="http://schemas.microsoft.com/office/powerpoint/2010/main" val="17840573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684" y="980728"/>
            <a:ext cx="7772400" cy="782960"/>
          </a:xfrm>
        </p:spPr>
        <p:txBody>
          <a:bodyPr/>
          <a:lstStyle/>
          <a:p>
            <a:r>
              <a:rPr lang="zh-CN" altLang="en-US" dirty="0" smtClean="0"/>
              <a:t>树型结构特点</a:t>
            </a:r>
            <a:endParaRPr lang="zh-CN" altLang="en-US" dirty="0"/>
          </a:p>
        </p:txBody>
      </p:sp>
      <p:sp>
        <p:nvSpPr>
          <p:cNvPr id="3" name="内容占位符 2"/>
          <p:cNvSpPr>
            <a:spLocks noGrp="1"/>
          </p:cNvSpPr>
          <p:nvPr>
            <p:ph idx="1"/>
          </p:nvPr>
        </p:nvSpPr>
        <p:spPr>
          <a:xfrm>
            <a:off x="611560" y="2492896"/>
            <a:ext cx="7992888" cy="1368152"/>
          </a:xfrm>
        </p:spPr>
        <p:txBody>
          <a:bodyPr/>
          <a:lstStyle/>
          <a:p>
            <a:pPr marL="0" indent="0">
              <a:buNone/>
            </a:pPr>
            <a:r>
              <a:rPr lang="zh-CN" altLang="en-US" dirty="0" smtClean="0"/>
              <a:t>树型结构是一种非线性的逻辑结构，数据元素之间具有一对多的层次关系。</a:t>
            </a:r>
            <a:endParaRPr lang="zh-CN" altLang="en-US" dirty="0">
              <a:solidFill>
                <a:srgbClr val="FF0000"/>
              </a:solidFill>
            </a:endParaRPr>
          </a:p>
        </p:txBody>
      </p:sp>
    </p:spTree>
    <p:extLst>
      <p:ext uri="{BB962C8B-B14F-4D97-AF65-F5344CB8AC3E}">
        <p14:creationId xmlns:p14="http://schemas.microsoft.com/office/powerpoint/2010/main" val="405762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484100" y="694437"/>
            <a:ext cx="487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600" b="1" dirty="0">
                <a:solidFill>
                  <a:srgbClr val="000099"/>
                </a:solidFill>
                <a:ea typeface="宋体" charset="-122"/>
              </a:rPr>
              <a:t>树的定义</a:t>
            </a:r>
          </a:p>
        </p:txBody>
      </p:sp>
      <p:sp>
        <p:nvSpPr>
          <p:cNvPr id="3" name="Text Box 12"/>
          <p:cNvSpPr txBox="1">
            <a:spLocks noChangeArrowheads="1"/>
          </p:cNvSpPr>
          <p:nvPr/>
        </p:nvSpPr>
        <p:spPr bwMode="auto">
          <a:xfrm>
            <a:off x="466725" y="1340768"/>
            <a:ext cx="84232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20000"/>
              </a:lnSpc>
              <a:spcBef>
                <a:spcPts val="0"/>
              </a:spcBef>
              <a:spcAft>
                <a:spcPts val="0"/>
              </a:spcAft>
              <a:buClrTx/>
              <a:buSzTx/>
              <a:buFontTx/>
              <a:buNone/>
              <a:tabLst/>
              <a:defRPr/>
            </a:pPr>
            <a:r>
              <a:rPr kumimoji="0" lang="zh-CN" altLang="en-US" sz="3200" b="1" i="0" u="none" strike="noStrike" kern="0" cap="none" spc="0" normalizeH="0" baseline="0" noProof="0" dirty="0" smtClean="0">
                <a:ln>
                  <a:noFill/>
                </a:ln>
                <a:solidFill>
                  <a:srgbClr val="FF3300"/>
                </a:solidFill>
                <a:effectLst/>
                <a:uLnTx/>
                <a:uFillTx/>
                <a:latin typeface="宋体" charset="-122"/>
                <a:ea typeface="宋体" charset="-122"/>
              </a:rPr>
              <a:t>树</a:t>
            </a:r>
            <a:r>
              <a:rPr kumimoji="0" lang="zh-CN" altLang="en-US" sz="2800" b="1" i="0" u="none" strike="noStrike" kern="0" cap="none" spc="0" normalizeH="0" baseline="0" noProof="0" dirty="0" smtClean="0">
                <a:ln>
                  <a:noFill/>
                </a:ln>
                <a:solidFill>
                  <a:srgbClr val="FF3300"/>
                </a:solidFill>
                <a:effectLst/>
                <a:uLnTx/>
                <a:uFillTx/>
                <a:latin typeface="宋体" charset="-122"/>
                <a:ea typeface="宋体" charset="-122"/>
              </a:rPr>
              <a:t>：</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cs typeface="Times New Roman" pitchFamily="18" charset="0"/>
              </a:rPr>
              <a:t>n</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个</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结点</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的有限</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集合</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a:t>
            </a:r>
            <a:endPar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endParaRPr>
          </a:p>
          <a:p>
            <a:pPr lvl="0" fontAlgn="auto">
              <a:lnSpc>
                <a:spcPct val="120000"/>
              </a:lnSpc>
              <a:spcBef>
                <a:spcPts val="0"/>
              </a:spcBef>
              <a:spcAft>
                <a:spcPts val="0"/>
              </a:spcAf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当</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0</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时，称为</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空树</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zh-CN" altLang="en-US" sz="2800" b="1" kern="0" dirty="0">
                <a:solidFill>
                  <a:srgbClr val="000000"/>
                </a:solidFill>
                <a:latin typeface="宋体" charset="-122"/>
                <a:ea typeface="宋体" charset="-122"/>
              </a:rPr>
              <a:t>当</a:t>
            </a:r>
            <a:r>
              <a:rPr kumimoji="0" lang="en-US" altLang="zh-CN" sz="2800" b="1" i="1" kern="0" dirty="0" smtClean="0">
                <a:solidFill>
                  <a:srgbClr val="000000"/>
                </a:solidFill>
                <a:ea typeface="宋体" charset="-122"/>
              </a:rPr>
              <a:t>n</a:t>
            </a:r>
            <a:r>
              <a:rPr kumimoji="0" lang="en-US" altLang="zh-CN" sz="2800" b="1" kern="0" dirty="0" smtClean="0">
                <a:solidFill>
                  <a:srgbClr val="000000"/>
                </a:solidFill>
                <a:latin typeface="宋体" charset="-122"/>
                <a:ea typeface="宋体" charset="-122"/>
              </a:rPr>
              <a:t>&gt;</a:t>
            </a:r>
            <a:r>
              <a:rPr kumimoji="0" lang="en-US" altLang="zh-CN" sz="2800" b="1" kern="0" dirty="0" smtClean="0">
                <a:solidFill>
                  <a:srgbClr val="000000"/>
                </a:solidFill>
                <a:ea typeface="宋体" charset="-122"/>
              </a:rPr>
              <a:t>0</a:t>
            </a:r>
            <a:r>
              <a:rPr kumimoji="0" lang="zh-CN" altLang="en-US" sz="2800" b="1" kern="0" dirty="0">
                <a:solidFill>
                  <a:srgbClr val="000000"/>
                </a:solidFill>
                <a:latin typeface="宋体" charset="-122"/>
                <a:ea typeface="宋体" charset="-122"/>
              </a:rPr>
              <a:t>时，</a:t>
            </a:r>
            <a:r>
              <a:rPr kumimoji="0" lang="zh-CN" altLang="en-US" sz="2800" b="1" kern="0" dirty="0" smtClean="0">
                <a:solidFill>
                  <a:srgbClr val="000000"/>
                </a:solidFill>
                <a:latin typeface="宋体" charset="-122"/>
                <a:ea typeface="宋体" charset="-122"/>
              </a:rPr>
              <a:t>称为</a:t>
            </a:r>
            <a:r>
              <a:rPr kumimoji="0" lang="zh-CN" altLang="en-US" sz="2800" b="1" kern="0" dirty="0" smtClean="0">
                <a:solidFill>
                  <a:srgbClr val="FF0000"/>
                </a:solidFill>
                <a:latin typeface="宋体" charset="-122"/>
                <a:ea typeface="宋体" charset="-122"/>
              </a:rPr>
              <a:t>非空</a:t>
            </a:r>
            <a:r>
              <a:rPr kumimoji="0" lang="zh-CN" altLang="en-US" sz="2800" b="1" kern="0" dirty="0">
                <a:solidFill>
                  <a:srgbClr val="FF0000"/>
                </a:solidFill>
                <a:latin typeface="宋体" charset="-122"/>
                <a:ea typeface="宋体" charset="-122"/>
              </a:rPr>
              <a:t>树</a:t>
            </a:r>
            <a:r>
              <a:rPr kumimoji="0" lang="zh-CN" altLang="en-US" sz="2800" b="1" kern="0" dirty="0" smtClean="0">
                <a:solidFill>
                  <a:srgbClr val="000000"/>
                </a:solidFill>
                <a:latin typeface="宋体" charset="-122"/>
                <a:ea typeface="宋体" charset="-122"/>
              </a:rPr>
              <a:t>；</a:t>
            </a:r>
            <a:endPar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endParaRPr>
          </a:p>
          <a:p>
            <a:pPr marL="0" marR="0" lvl="0" indent="0" algn="l" defTabSz="914400" eaLnBrk="1" fontAlgn="auto" latinLnBrk="0" hangingPunct="1">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任意一棵</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非空树</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满足以下条件：</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⑴</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有且仅有一个特定的称为</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根</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的结点；</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a:p>
            <a:pPr marL="0" marR="0" lvl="0" indent="0" algn="just" defTabSz="914400" eaLnBrk="1" fontAlgn="auto" latinLnBrk="0" hangingPunct="1">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⑵</a:t>
            </a:r>
            <a:r>
              <a:rPr kumimoji="0" lang="zh-CN" altLang="en-US" sz="2800" b="1" kern="0" dirty="0">
                <a:solidFill>
                  <a:srgbClr val="000000"/>
                </a:solidFill>
                <a:ea typeface="宋体" charset="-122"/>
              </a:rPr>
              <a:t> </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当</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时，除</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根结点</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之外的其余结点被分成</a:t>
            </a:r>
            <a:r>
              <a:rPr kumimoji="0" lang="en-US" altLang="zh-CN" sz="2800" b="1" i="1" u="none" strike="noStrike" kern="0" cap="none" spc="0" normalizeH="0" baseline="0" noProof="0" dirty="0" err="1" smtClean="0">
                <a:ln>
                  <a:noFill/>
                </a:ln>
                <a:solidFill>
                  <a:srgbClr val="000000"/>
                </a:solidFill>
                <a:effectLst/>
                <a:uLnTx/>
                <a:uFillTx/>
                <a:latin typeface="Times New Roman" pitchFamily="18" charset="0"/>
                <a:ea typeface="宋体" charset="-122"/>
              </a:rPr>
              <a:t>m</a:t>
            </a:r>
            <a:r>
              <a:rPr kumimoji="0" lang="en-US" altLang="zh-CN" sz="2800" b="1" i="0" u="none" strike="noStrike" kern="0" cap="none" spc="0" normalizeH="0" baseline="0" noProof="0" dirty="0" err="1" smtClean="0">
                <a:ln>
                  <a:noFill/>
                </a:ln>
                <a:solidFill>
                  <a:srgbClr val="000000"/>
                </a:solidFill>
                <a:effectLst/>
                <a:uLnTx/>
                <a:uFillTx/>
                <a:latin typeface="宋体" charset="-122"/>
                <a:ea typeface="宋体" charset="-122"/>
              </a:rPr>
              <a:t>（</a:t>
            </a:r>
            <a:r>
              <a:rPr kumimoji="0" lang="en-US" altLang="zh-CN" sz="2800" b="1" i="1" u="none" strike="noStrike" kern="0" cap="none" spc="0" normalizeH="0" baseline="0" noProof="0" dirty="0" err="1" smtClean="0">
                <a:ln>
                  <a:noFill/>
                </a:ln>
                <a:solidFill>
                  <a:srgbClr val="000000"/>
                </a:solidFill>
                <a:effectLst/>
                <a:uLnTx/>
                <a:uFillTx/>
                <a:latin typeface="Times New Roman" pitchFamily="18" charset="0"/>
                <a:ea typeface="宋体" charset="-122"/>
              </a:rPr>
              <a:t>m</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&gt;0</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个</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互不相交</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的有限集合</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T</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T</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rgbClr val="000000"/>
                </a:solidFill>
                <a:effectLst/>
                <a:uLnTx/>
                <a:uFillTx/>
                <a:latin typeface="Times New Roman"/>
                <a:ea typeface="宋体" charset="-122"/>
              </a:rPr>
              <a:t>…</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 ,</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T</a:t>
            </a:r>
            <a:r>
              <a:rPr kumimoji="0" lang="en-US" altLang="zh-CN" sz="2800" b="1" i="1" u="none" strike="noStrike" kern="0" cap="none" spc="0" normalizeH="0" baseline="-30000" noProof="0" dirty="0" smtClean="0">
                <a:ln>
                  <a:noFill/>
                </a:ln>
                <a:solidFill>
                  <a:srgbClr val="000000"/>
                </a:solidFill>
                <a:effectLst/>
                <a:uLnTx/>
                <a:uFillTx/>
                <a:latin typeface="Times New Roman" pitchFamily="18" charset="0"/>
                <a:ea typeface="宋体" charset="-122"/>
              </a:rPr>
              <a:t>m</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其中每个集合</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又是一棵树</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，并称为这个根结点的</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子树</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a:t>
            </a:r>
            <a:endParaRPr kumimoji="0" lang="zh-CN" altLang="en-US" sz="2800" b="1" i="0" u="none" strike="noStrike" kern="0" cap="none" spc="0" normalizeH="0" baseline="0" noProof="0" dirty="0" smtClean="0">
              <a:ln>
                <a:noFill/>
              </a:ln>
              <a:solidFill>
                <a:srgbClr val="000000"/>
              </a:solidFill>
              <a:effectLst/>
              <a:uLnTx/>
              <a:uFillTx/>
              <a:ea typeface="宋体" charset="-122"/>
            </a:endParaRPr>
          </a:p>
        </p:txBody>
      </p:sp>
      <p:sp>
        <p:nvSpPr>
          <p:cNvPr id="4" name="Text Box 15"/>
          <p:cNvSpPr txBox="1">
            <a:spLocks noChangeArrowheads="1"/>
          </p:cNvSpPr>
          <p:nvPr/>
        </p:nvSpPr>
        <p:spPr bwMode="auto">
          <a:xfrm>
            <a:off x="1043608" y="5445224"/>
            <a:ext cx="6696744" cy="954107"/>
          </a:xfrm>
          <a:prstGeom prst="rect">
            <a:avLst/>
          </a:prstGeom>
          <a:noFill/>
          <a:ln w="28575">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marL="0" marR="0" lvl="0" indent="0" algn="just" defTabSz="914400" eaLnBrk="0" fontAlgn="auto" latinLnBrk="0" hangingPunct="0">
              <a:lnSpc>
                <a:spcPct val="100000"/>
              </a:lnSpc>
              <a:spcBef>
                <a:spcPct val="50000"/>
              </a:spcBef>
              <a:spcAft>
                <a:spcPts val="0"/>
              </a:spcAft>
              <a:buClr>
                <a:srgbClr val="3333CC"/>
              </a:buClr>
              <a:buSzTx/>
              <a:buFont typeface="Wingdings" pitchFamily="2" charset="2"/>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树的定义是采用递归定义，树的概念中又用到了树的概念。</a:t>
            </a:r>
          </a:p>
        </p:txBody>
      </p:sp>
    </p:spTree>
    <p:extLst>
      <p:ext uri="{BB962C8B-B14F-4D97-AF65-F5344CB8AC3E}">
        <p14:creationId xmlns:p14="http://schemas.microsoft.com/office/powerpoint/2010/main" val="231903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
          <p:cNvSpPr>
            <a:spLocks noChangeArrowheads="1"/>
          </p:cNvSpPr>
          <p:nvPr/>
        </p:nvSpPr>
        <p:spPr bwMode="auto">
          <a:xfrm>
            <a:off x="3840163" y="1389732"/>
            <a:ext cx="457200" cy="460375"/>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A</a:t>
            </a:r>
          </a:p>
        </p:txBody>
      </p:sp>
      <p:sp>
        <p:nvSpPr>
          <p:cNvPr id="3" name="Freeform 3"/>
          <p:cNvSpPr>
            <a:spLocks/>
          </p:cNvSpPr>
          <p:nvPr/>
        </p:nvSpPr>
        <p:spPr bwMode="auto">
          <a:xfrm>
            <a:off x="4229100" y="908720"/>
            <a:ext cx="1984375" cy="788987"/>
          </a:xfrm>
          <a:custGeom>
            <a:avLst/>
            <a:gdLst>
              <a:gd name="T0" fmla="*/ 0 w 1250"/>
              <a:gd name="T1" fmla="*/ 0 h 497"/>
              <a:gd name="T2" fmla="*/ 0 w 1250"/>
              <a:gd name="T3" fmla="*/ 149 h 497"/>
              <a:gd name="T4" fmla="*/ 0 w 1250"/>
              <a:gd name="T5" fmla="*/ 149 h 497"/>
              <a:gd name="T6" fmla="*/ 0 w 1250"/>
              <a:gd name="T7" fmla="*/ 213 h 497"/>
              <a:gd name="T8" fmla="*/ 0 w 1250"/>
              <a:gd name="T9" fmla="*/ 256 h 497"/>
              <a:gd name="T10" fmla="*/ 208 w 1250"/>
              <a:gd name="T11" fmla="*/ 256 h 497"/>
              <a:gd name="T12" fmla="*/ 56 w 1250"/>
              <a:gd name="T13" fmla="*/ 496 h 497"/>
              <a:gd name="T14" fmla="*/ 520 w 1250"/>
              <a:gd name="T15" fmla="*/ 256 h 497"/>
              <a:gd name="T16" fmla="*/ 1249 w 1250"/>
              <a:gd name="T17" fmla="*/ 256 h 497"/>
              <a:gd name="T18" fmla="*/ 1249 w 1250"/>
              <a:gd name="T19" fmla="*/ 213 h 497"/>
              <a:gd name="T20" fmla="*/ 1249 w 1250"/>
              <a:gd name="T21" fmla="*/ 149 h 497"/>
              <a:gd name="T22" fmla="*/ 1249 w 1250"/>
              <a:gd name="T23" fmla="*/ 149 h 497"/>
              <a:gd name="T24" fmla="*/ 1249 w 1250"/>
              <a:gd name="T25" fmla="*/ 0 h 497"/>
              <a:gd name="T26" fmla="*/ 520 w 1250"/>
              <a:gd name="T27" fmla="*/ 0 h 497"/>
              <a:gd name="T28" fmla="*/ 208 w 1250"/>
              <a:gd name="T29" fmla="*/ 0 h 497"/>
              <a:gd name="T30" fmla="*/ 208 w 1250"/>
              <a:gd name="T31" fmla="*/ 0 h 497"/>
              <a:gd name="T32" fmla="*/ 0 w 1250"/>
              <a:gd name="T33" fmla="*/ 0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0" h="497">
                <a:moveTo>
                  <a:pt x="0" y="0"/>
                </a:moveTo>
                <a:lnTo>
                  <a:pt x="0" y="149"/>
                </a:lnTo>
                <a:lnTo>
                  <a:pt x="0" y="149"/>
                </a:lnTo>
                <a:lnTo>
                  <a:pt x="0" y="213"/>
                </a:lnTo>
                <a:lnTo>
                  <a:pt x="0" y="256"/>
                </a:lnTo>
                <a:lnTo>
                  <a:pt x="208" y="256"/>
                </a:lnTo>
                <a:lnTo>
                  <a:pt x="56" y="496"/>
                </a:lnTo>
                <a:lnTo>
                  <a:pt x="520" y="256"/>
                </a:lnTo>
                <a:lnTo>
                  <a:pt x="1249" y="256"/>
                </a:lnTo>
                <a:lnTo>
                  <a:pt x="1249" y="213"/>
                </a:lnTo>
                <a:lnTo>
                  <a:pt x="1249" y="149"/>
                </a:lnTo>
                <a:lnTo>
                  <a:pt x="1249" y="149"/>
                </a:lnTo>
                <a:lnTo>
                  <a:pt x="1249" y="0"/>
                </a:lnTo>
                <a:lnTo>
                  <a:pt x="520" y="0"/>
                </a:lnTo>
                <a:lnTo>
                  <a:pt x="208" y="0"/>
                </a:lnTo>
                <a:lnTo>
                  <a:pt x="208" y="0"/>
                </a:lnTo>
                <a:lnTo>
                  <a:pt x="0" y="0"/>
                </a:lnTo>
              </a:path>
            </a:pathLst>
          </a:custGeom>
          <a:noFill/>
          <a:ln w="12700" cap="rnd"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 name="Rectangle 4"/>
          <p:cNvSpPr>
            <a:spLocks noChangeArrowheads="1"/>
          </p:cNvSpPr>
          <p:nvPr/>
        </p:nvSpPr>
        <p:spPr bwMode="auto">
          <a:xfrm>
            <a:off x="4325938" y="959520"/>
            <a:ext cx="178911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r>
              <a:rPr lang="zh-CN" altLang="en-US" sz="2000" b="1">
                <a:solidFill>
                  <a:srgbClr val="000066"/>
                </a:solidFill>
                <a:latin typeface="Times New Roman" pitchFamily="18" charset="0"/>
              </a:rPr>
              <a:t>只有根结点的树</a:t>
            </a:r>
          </a:p>
        </p:txBody>
      </p:sp>
      <p:grpSp>
        <p:nvGrpSpPr>
          <p:cNvPr id="5" name="Group 5"/>
          <p:cNvGrpSpPr>
            <a:grpSpLocks/>
          </p:cNvGrpSpPr>
          <p:nvPr/>
        </p:nvGrpSpPr>
        <p:grpSpPr bwMode="auto">
          <a:xfrm>
            <a:off x="2574925" y="2200945"/>
            <a:ext cx="4319588" cy="2782887"/>
            <a:chOff x="1622" y="1920"/>
            <a:chExt cx="2721" cy="1753"/>
          </a:xfrm>
        </p:grpSpPr>
        <p:sp>
          <p:nvSpPr>
            <p:cNvPr id="6" name="Oval 6"/>
            <p:cNvSpPr>
              <a:spLocks noChangeArrowheads="1"/>
            </p:cNvSpPr>
            <p:nvPr/>
          </p:nvSpPr>
          <p:spPr bwMode="auto">
            <a:xfrm>
              <a:off x="2905" y="1920"/>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A</a:t>
              </a:r>
            </a:p>
          </p:txBody>
        </p:sp>
        <p:sp>
          <p:nvSpPr>
            <p:cNvPr id="7" name="Oval 7"/>
            <p:cNvSpPr>
              <a:spLocks noChangeArrowheads="1"/>
            </p:cNvSpPr>
            <p:nvPr/>
          </p:nvSpPr>
          <p:spPr bwMode="auto">
            <a:xfrm>
              <a:off x="2259" y="2432"/>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B</a:t>
              </a:r>
            </a:p>
          </p:txBody>
        </p:sp>
        <p:sp>
          <p:nvSpPr>
            <p:cNvPr id="8" name="Oval 8"/>
            <p:cNvSpPr>
              <a:spLocks noChangeArrowheads="1"/>
            </p:cNvSpPr>
            <p:nvPr/>
          </p:nvSpPr>
          <p:spPr bwMode="auto">
            <a:xfrm>
              <a:off x="2905" y="2432"/>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C</a:t>
              </a:r>
            </a:p>
          </p:txBody>
        </p:sp>
        <p:sp>
          <p:nvSpPr>
            <p:cNvPr id="9" name="Oval 9"/>
            <p:cNvSpPr>
              <a:spLocks noChangeArrowheads="1"/>
            </p:cNvSpPr>
            <p:nvPr/>
          </p:nvSpPr>
          <p:spPr bwMode="auto">
            <a:xfrm>
              <a:off x="3682" y="2432"/>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D</a:t>
              </a:r>
            </a:p>
          </p:txBody>
        </p:sp>
        <p:sp>
          <p:nvSpPr>
            <p:cNvPr id="10" name="Oval 10"/>
            <p:cNvSpPr>
              <a:spLocks noChangeArrowheads="1"/>
            </p:cNvSpPr>
            <p:nvPr/>
          </p:nvSpPr>
          <p:spPr bwMode="auto">
            <a:xfrm>
              <a:off x="1883"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E</a:t>
              </a:r>
            </a:p>
          </p:txBody>
        </p:sp>
        <p:sp>
          <p:nvSpPr>
            <p:cNvPr id="11" name="Oval 11"/>
            <p:cNvSpPr>
              <a:spLocks noChangeArrowheads="1"/>
            </p:cNvSpPr>
            <p:nvPr/>
          </p:nvSpPr>
          <p:spPr bwMode="auto">
            <a:xfrm>
              <a:off x="2527"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F</a:t>
              </a:r>
            </a:p>
          </p:txBody>
        </p:sp>
        <p:sp>
          <p:nvSpPr>
            <p:cNvPr id="12" name="Oval 12"/>
            <p:cNvSpPr>
              <a:spLocks noChangeArrowheads="1"/>
            </p:cNvSpPr>
            <p:nvPr/>
          </p:nvSpPr>
          <p:spPr bwMode="auto">
            <a:xfrm>
              <a:off x="2905"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G</a:t>
              </a:r>
            </a:p>
          </p:txBody>
        </p:sp>
        <p:sp>
          <p:nvSpPr>
            <p:cNvPr id="13" name="Oval 13"/>
            <p:cNvSpPr>
              <a:spLocks noChangeArrowheads="1"/>
            </p:cNvSpPr>
            <p:nvPr/>
          </p:nvSpPr>
          <p:spPr bwMode="auto">
            <a:xfrm>
              <a:off x="3272"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H</a:t>
              </a:r>
            </a:p>
          </p:txBody>
        </p:sp>
        <p:sp>
          <p:nvSpPr>
            <p:cNvPr id="14" name="Oval 14"/>
            <p:cNvSpPr>
              <a:spLocks noChangeArrowheads="1"/>
            </p:cNvSpPr>
            <p:nvPr/>
          </p:nvSpPr>
          <p:spPr bwMode="auto">
            <a:xfrm>
              <a:off x="3682"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I</a:t>
              </a:r>
            </a:p>
          </p:txBody>
        </p:sp>
        <p:sp>
          <p:nvSpPr>
            <p:cNvPr id="15" name="Oval 15"/>
            <p:cNvSpPr>
              <a:spLocks noChangeArrowheads="1"/>
            </p:cNvSpPr>
            <p:nvPr/>
          </p:nvSpPr>
          <p:spPr bwMode="auto">
            <a:xfrm>
              <a:off x="4055" y="2917"/>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J</a:t>
              </a:r>
            </a:p>
          </p:txBody>
        </p:sp>
        <p:sp>
          <p:nvSpPr>
            <p:cNvPr id="16" name="Oval 16"/>
            <p:cNvSpPr>
              <a:spLocks noChangeArrowheads="1"/>
            </p:cNvSpPr>
            <p:nvPr/>
          </p:nvSpPr>
          <p:spPr bwMode="auto">
            <a:xfrm>
              <a:off x="1622" y="3383"/>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K</a:t>
              </a:r>
            </a:p>
          </p:txBody>
        </p:sp>
        <p:sp>
          <p:nvSpPr>
            <p:cNvPr id="17" name="Oval 17"/>
            <p:cNvSpPr>
              <a:spLocks noChangeArrowheads="1"/>
            </p:cNvSpPr>
            <p:nvPr/>
          </p:nvSpPr>
          <p:spPr bwMode="auto">
            <a:xfrm>
              <a:off x="2133" y="3383"/>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L</a:t>
              </a:r>
            </a:p>
          </p:txBody>
        </p:sp>
        <p:sp>
          <p:nvSpPr>
            <p:cNvPr id="18" name="Oval 18"/>
            <p:cNvSpPr>
              <a:spLocks noChangeArrowheads="1"/>
            </p:cNvSpPr>
            <p:nvPr/>
          </p:nvSpPr>
          <p:spPr bwMode="auto">
            <a:xfrm>
              <a:off x="3256" y="3383"/>
              <a:ext cx="288" cy="290"/>
            </a:xfrm>
            <a:prstGeom prst="ellipse">
              <a:avLst/>
            </a:prstGeom>
            <a:noFill/>
            <a:ln w="28575">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smtClean="0">
                  <a:ln>
                    <a:noFill/>
                  </a:ln>
                  <a:solidFill>
                    <a:srgbClr val="000066"/>
                  </a:solidFill>
                  <a:effectLst/>
                  <a:uLnTx/>
                  <a:uFillTx/>
                  <a:latin typeface="Times New Roman" pitchFamily="18" charset="0"/>
                </a:rPr>
                <a:t>M</a:t>
              </a:r>
            </a:p>
          </p:txBody>
        </p:sp>
        <p:sp>
          <p:nvSpPr>
            <p:cNvPr id="19" name="Line 19"/>
            <p:cNvSpPr>
              <a:spLocks noChangeShapeType="1"/>
            </p:cNvSpPr>
            <p:nvPr/>
          </p:nvSpPr>
          <p:spPr bwMode="auto">
            <a:xfrm>
              <a:off x="3045" y="2217"/>
              <a:ext cx="0" cy="211"/>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20"/>
            <p:cNvSpPr>
              <a:spLocks noChangeShapeType="1"/>
            </p:cNvSpPr>
            <p:nvPr/>
          </p:nvSpPr>
          <p:spPr bwMode="auto">
            <a:xfrm>
              <a:off x="3045" y="2728"/>
              <a:ext cx="0" cy="189"/>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21"/>
            <p:cNvSpPr>
              <a:spLocks noChangeShapeType="1"/>
            </p:cNvSpPr>
            <p:nvPr/>
          </p:nvSpPr>
          <p:spPr bwMode="auto">
            <a:xfrm>
              <a:off x="3823" y="2728"/>
              <a:ext cx="0" cy="189"/>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22"/>
            <p:cNvSpPr>
              <a:spLocks noChangeShapeType="1"/>
            </p:cNvSpPr>
            <p:nvPr/>
          </p:nvSpPr>
          <p:spPr bwMode="auto">
            <a:xfrm flipH="1">
              <a:off x="3467" y="2684"/>
              <a:ext cx="256" cy="255"/>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23"/>
            <p:cNvSpPr>
              <a:spLocks noChangeShapeType="1"/>
            </p:cNvSpPr>
            <p:nvPr/>
          </p:nvSpPr>
          <p:spPr bwMode="auto">
            <a:xfrm>
              <a:off x="3934" y="2684"/>
              <a:ext cx="234" cy="233"/>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24"/>
            <p:cNvSpPr>
              <a:spLocks noChangeShapeType="1"/>
            </p:cNvSpPr>
            <p:nvPr/>
          </p:nvSpPr>
          <p:spPr bwMode="auto">
            <a:xfrm>
              <a:off x="3145" y="2117"/>
              <a:ext cx="567" cy="411"/>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25"/>
            <p:cNvSpPr>
              <a:spLocks noChangeShapeType="1"/>
            </p:cNvSpPr>
            <p:nvPr/>
          </p:nvSpPr>
          <p:spPr bwMode="auto">
            <a:xfrm flipH="1">
              <a:off x="2490" y="2139"/>
              <a:ext cx="422" cy="345"/>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26"/>
            <p:cNvSpPr>
              <a:spLocks noChangeShapeType="1"/>
            </p:cNvSpPr>
            <p:nvPr/>
          </p:nvSpPr>
          <p:spPr bwMode="auto">
            <a:xfrm>
              <a:off x="2456" y="2706"/>
              <a:ext cx="167" cy="233"/>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27"/>
            <p:cNvSpPr>
              <a:spLocks noChangeShapeType="1"/>
            </p:cNvSpPr>
            <p:nvPr/>
          </p:nvSpPr>
          <p:spPr bwMode="auto">
            <a:xfrm flipH="1">
              <a:off x="2112" y="2717"/>
              <a:ext cx="222" cy="222"/>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28"/>
            <p:cNvSpPr>
              <a:spLocks noChangeShapeType="1"/>
            </p:cNvSpPr>
            <p:nvPr/>
          </p:nvSpPr>
          <p:spPr bwMode="auto">
            <a:xfrm flipH="1">
              <a:off x="1812" y="3206"/>
              <a:ext cx="122" cy="189"/>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29"/>
            <p:cNvSpPr>
              <a:spLocks noChangeShapeType="1"/>
            </p:cNvSpPr>
            <p:nvPr/>
          </p:nvSpPr>
          <p:spPr bwMode="auto">
            <a:xfrm>
              <a:off x="2112" y="3173"/>
              <a:ext cx="166" cy="222"/>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30"/>
            <p:cNvSpPr>
              <a:spLocks noChangeShapeType="1"/>
            </p:cNvSpPr>
            <p:nvPr/>
          </p:nvSpPr>
          <p:spPr bwMode="auto">
            <a:xfrm>
              <a:off x="3412" y="3206"/>
              <a:ext cx="0" cy="189"/>
            </a:xfrm>
            <a:prstGeom prst="line">
              <a:avLst/>
            </a:prstGeom>
            <a:noFill/>
            <a:ln w="28575">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1" name="Freeform 31"/>
          <p:cNvSpPr>
            <a:spLocks/>
          </p:cNvSpPr>
          <p:nvPr/>
        </p:nvSpPr>
        <p:spPr bwMode="auto">
          <a:xfrm>
            <a:off x="2381250" y="2866107"/>
            <a:ext cx="2155825" cy="2297113"/>
          </a:xfrm>
          <a:custGeom>
            <a:avLst/>
            <a:gdLst>
              <a:gd name="T0" fmla="*/ 345 w 1358"/>
              <a:gd name="T1" fmla="*/ 213 h 1447"/>
              <a:gd name="T2" fmla="*/ 380 w 1358"/>
              <a:gd name="T3" fmla="*/ 157 h 1447"/>
              <a:gd name="T4" fmla="*/ 423 w 1358"/>
              <a:gd name="T5" fmla="*/ 113 h 1447"/>
              <a:gd name="T6" fmla="*/ 504 w 1358"/>
              <a:gd name="T7" fmla="*/ 62 h 1447"/>
              <a:gd name="T8" fmla="*/ 627 w 1358"/>
              <a:gd name="T9" fmla="*/ 21 h 1447"/>
              <a:gd name="T10" fmla="*/ 756 w 1358"/>
              <a:gd name="T11" fmla="*/ 0 h 1447"/>
              <a:gd name="T12" fmla="*/ 875 w 1358"/>
              <a:gd name="T13" fmla="*/ 12 h 1447"/>
              <a:gd name="T14" fmla="*/ 962 w 1358"/>
              <a:gd name="T15" fmla="*/ 32 h 1447"/>
              <a:gd name="T16" fmla="*/ 1027 w 1358"/>
              <a:gd name="T17" fmla="*/ 69 h 1447"/>
              <a:gd name="T18" fmla="*/ 1096 w 1358"/>
              <a:gd name="T19" fmla="*/ 127 h 1447"/>
              <a:gd name="T20" fmla="*/ 1144 w 1358"/>
              <a:gd name="T21" fmla="*/ 174 h 1447"/>
              <a:gd name="T22" fmla="*/ 1164 w 1358"/>
              <a:gd name="T23" fmla="*/ 194 h 1447"/>
              <a:gd name="T24" fmla="*/ 1183 w 1358"/>
              <a:gd name="T25" fmla="*/ 204 h 1447"/>
              <a:gd name="T26" fmla="*/ 1196 w 1358"/>
              <a:gd name="T27" fmla="*/ 227 h 1447"/>
              <a:gd name="T28" fmla="*/ 1205 w 1358"/>
              <a:gd name="T29" fmla="*/ 261 h 1447"/>
              <a:gd name="T30" fmla="*/ 1222 w 1358"/>
              <a:gd name="T31" fmla="*/ 294 h 1447"/>
              <a:gd name="T32" fmla="*/ 1255 w 1358"/>
              <a:gd name="T33" fmla="*/ 363 h 1447"/>
              <a:gd name="T34" fmla="*/ 1303 w 1358"/>
              <a:gd name="T35" fmla="*/ 460 h 1447"/>
              <a:gd name="T36" fmla="*/ 1329 w 1358"/>
              <a:gd name="T37" fmla="*/ 534 h 1447"/>
              <a:gd name="T38" fmla="*/ 1340 w 1358"/>
              <a:gd name="T39" fmla="*/ 576 h 1447"/>
              <a:gd name="T40" fmla="*/ 1353 w 1358"/>
              <a:gd name="T41" fmla="*/ 606 h 1447"/>
              <a:gd name="T42" fmla="*/ 1357 w 1358"/>
              <a:gd name="T43" fmla="*/ 620 h 1447"/>
              <a:gd name="T44" fmla="*/ 1350 w 1358"/>
              <a:gd name="T45" fmla="*/ 706 h 1447"/>
              <a:gd name="T46" fmla="*/ 1340 w 1358"/>
              <a:gd name="T47" fmla="*/ 821 h 1447"/>
              <a:gd name="T48" fmla="*/ 1322 w 1358"/>
              <a:gd name="T49" fmla="*/ 884 h 1447"/>
              <a:gd name="T50" fmla="*/ 1283 w 1358"/>
              <a:gd name="T51" fmla="*/ 976 h 1447"/>
              <a:gd name="T52" fmla="*/ 1248 w 1358"/>
              <a:gd name="T53" fmla="*/ 1048 h 1447"/>
              <a:gd name="T54" fmla="*/ 1244 w 1358"/>
              <a:gd name="T55" fmla="*/ 1064 h 1447"/>
              <a:gd name="T56" fmla="*/ 1244 w 1358"/>
              <a:gd name="T57" fmla="*/ 1074 h 1447"/>
              <a:gd name="T58" fmla="*/ 1233 w 1358"/>
              <a:gd name="T59" fmla="*/ 1085 h 1447"/>
              <a:gd name="T60" fmla="*/ 1201 w 1358"/>
              <a:gd name="T61" fmla="*/ 1122 h 1447"/>
              <a:gd name="T62" fmla="*/ 1157 w 1358"/>
              <a:gd name="T63" fmla="*/ 1164 h 1447"/>
              <a:gd name="T64" fmla="*/ 1094 w 1358"/>
              <a:gd name="T65" fmla="*/ 1212 h 1447"/>
              <a:gd name="T66" fmla="*/ 1044 w 1358"/>
              <a:gd name="T67" fmla="*/ 1245 h 1447"/>
              <a:gd name="T68" fmla="*/ 971 w 1358"/>
              <a:gd name="T69" fmla="*/ 1300 h 1447"/>
              <a:gd name="T70" fmla="*/ 888 w 1358"/>
              <a:gd name="T71" fmla="*/ 1344 h 1447"/>
              <a:gd name="T72" fmla="*/ 795 w 1358"/>
              <a:gd name="T73" fmla="*/ 1407 h 1447"/>
              <a:gd name="T74" fmla="*/ 688 w 1358"/>
              <a:gd name="T75" fmla="*/ 1446 h 1447"/>
              <a:gd name="T76" fmla="*/ 267 w 1358"/>
              <a:gd name="T77" fmla="*/ 1432 h 1447"/>
              <a:gd name="T78" fmla="*/ 230 w 1358"/>
              <a:gd name="T79" fmla="*/ 1425 h 1447"/>
              <a:gd name="T80" fmla="*/ 150 w 1358"/>
              <a:gd name="T81" fmla="*/ 1393 h 1447"/>
              <a:gd name="T82" fmla="*/ 111 w 1358"/>
              <a:gd name="T83" fmla="*/ 1379 h 1447"/>
              <a:gd name="T84" fmla="*/ 43 w 1358"/>
              <a:gd name="T85" fmla="*/ 1321 h 1447"/>
              <a:gd name="T86" fmla="*/ 0 w 1358"/>
              <a:gd name="T87" fmla="*/ 1245 h 1447"/>
              <a:gd name="T88" fmla="*/ 2 w 1358"/>
              <a:gd name="T89" fmla="*/ 1210 h 1447"/>
              <a:gd name="T90" fmla="*/ 7 w 1358"/>
              <a:gd name="T91" fmla="*/ 1157 h 1447"/>
              <a:gd name="T92" fmla="*/ 13 w 1358"/>
              <a:gd name="T93" fmla="*/ 1101 h 1447"/>
              <a:gd name="T94" fmla="*/ 22 w 1358"/>
              <a:gd name="T95" fmla="*/ 1055 h 1447"/>
              <a:gd name="T96" fmla="*/ 91 w 1358"/>
              <a:gd name="T97" fmla="*/ 895 h 1447"/>
              <a:gd name="T98" fmla="*/ 178 w 1358"/>
              <a:gd name="T99" fmla="*/ 745 h 1447"/>
              <a:gd name="T100" fmla="*/ 195 w 1358"/>
              <a:gd name="T101" fmla="*/ 687 h 1447"/>
              <a:gd name="T102" fmla="*/ 221 w 1358"/>
              <a:gd name="T103" fmla="*/ 634 h 1447"/>
              <a:gd name="T104" fmla="*/ 263 w 1358"/>
              <a:gd name="T105" fmla="*/ 530 h 1447"/>
              <a:gd name="T106" fmla="*/ 321 w 1358"/>
              <a:gd name="T107" fmla="*/ 435 h 1447"/>
              <a:gd name="T108" fmla="*/ 341 w 1358"/>
              <a:gd name="T109" fmla="*/ 382 h 1447"/>
              <a:gd name="T110" fmla="*/ 367 w 1358"/>
              <a:gd name="T111" fmla="*/ 333 h 1447"/>
              <a:gd name="T112" fmla="*/ 360 w 1358"/>
              <a:gd name="T113" fmla="*/ 301 h 1447"/>
              <a:gd name="T114" fmla="*/ 352 w 1358"/>
              <a:gd name="T115" fmla="*/ 280 h 1447"/>
              <a:gd name="T116" fmla="*/ 341 w 1358"/>
              <a:gd name="T117" fmla="*/ 266 h 1447"/>
              <a:gd name="T118" fmla="*/ 334 w 1358"/>
              <a:gd name="T119" fmla="*/ 266 h 1447"/>
              <a:gd name="T120" fmla="*/ 332 w 1358"/>
              <a:gd name="T121" fmla="*/ 266 h 1447"/>
              <a:gd name="T122" fmla="*/ 332 w 1358"/>
              <a:gd name="T123" fmla="*/ 254 h 1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58" h="1447">
                <a:moveTo>
                  <a:pt x="332" y="245"/>
                </a:moveTo>
                <a:lnTo>
                  <a:pt x="345" y="213"/>
                </a:lnTo>
                <a:lnTo>
                  <a:pt x="363" y="185"/>
                </a:lnTo>
                <a:lnTo>
                  <a:pt x="380" y="157"/>
                </a:lnTo>
                <a:lnTo>
                  <a:pt x="402" y="134"/>
                </a:lnTo>
                <a:lnTo>
                  <a:pt x="423" y="113"/>
                </a:lnTo>
                <a:lnTo>
                  <a:pt x="449" y="95"/>
                </a:lnTo>
                <a:lnTo>
                  <a:pt x="504" y="62"/>
                </a:lnTo>
                <a:lnTo>
                  <a:pt x="565" y="39"/>
                </a:lnTo>
                <a:lnTo>
                  <a:pt x="627" y="21"/>
                </a:lnTo>
                <a:lnTo>
                  <a:pt x="690" y="9"/>
                </a:lnTo>
                <a:lnTo>
                  <a:pt x="756" y="0"/>
                </a:lnTo>
                <a:lnTo>
                  <a:pt x="814" y="5"/>
                </a:lnTo>
                <a:lnTo>
                  <a:pt x="875" y="12"/>
                </a:lnTo>
                <a:lnTo>
                  <a:pt x="934" y="23"/>
                </a:lnTo>
                <a:lnTo>
                  <a:pt x="962" y="32"/>
                </a:lnTo>
                <a:lnTo>
                  <a:pt x="990" y="44"/>
                </a:lnTo>
                <a:lnTo>
                  <a:pt x="1027" y="69"/>
                </a:lnTo>
                <a:lnTo>
                  <a:pt x="1062" y="97"/>
                </a:lnTo>
                <a:lnTo>
                  <a:pt x="1096" y="127"/>
                </a:lnTo>
                <a:lnTo>
                  <a:pt x="1133" y="155"/>
                </a:lnTo>
                <a:lnTo>
                  <a:pt x="1144" y="174"/>
                </a:lnTo>
                <a:lnTo>
                  <a:pt x="1155" y="190"/>
                </a:lnTo>
                <a:lnTo>
                  <a:pt x="1164" y="194"/>
                </a:lnTo>
                <a:lnTo>
                  <a:pt x="1172" y="199"/>
                </a:lnTo>
                <a:lnTo>
                  <a:pt x="1183" y="204"/>
                </a:lnTo>
                <a:lnTo>
                  <a:pt x="1190" y="211"/>
                </a:lnTo>
                <a:lnTo>
                  <a:pt x="1196" y="227"/>
                </a:lnTo>
                <a:lnTo>
                  <a:pt x="1201" y="245"/>
                </a:lnTo>
                <a:lnTo>
                  <a:pt x="1205" y="261"/>
                </a:lnTo>
                <a:lnTo>
                  <a:pt x="1212" y="278"/>
                </a:lnTo>
                <a:lnTo>
                  <a:pt x="1222" y="294"/>
                </a:lnTo>
                <a:lnTo>
                  <a:pt x="1233" y="310"/>
                </a:lnTo>
                <a:lnTo>
                  <a:pt x="1255" y="363"/>
                </a:lnTo>
                <a:lnTo>
                  <a:pt x="1279" y="412"/>
                </a:lnTo>
                <a:lnTo>
                  <a:pt x="1303" y="460"/>
                </a:lnTo>
                <a:lnTo>
                  <a:pt x="1322" y="511"/>
                </a:lnTo>
                <a:lnTo>
                  <a:pt x="1329" y="534"/>
                </a:lnTo>
                <a:lnTo>
                  <a:pt x="1333" y="555"/>
                </a:lnTo>
                <a:lnTo>
                  <a:pt x="1340" y="576"/>
                </a:lnTo>
                <a:lnTo>
                  <a:pt x="1348" y="597"/>
                </a:lnTo>
                <a:lnTo>
                  <a:pt x="1353" y="606"/>
                </a:lnTo>
                <a:lnTo>
                  <a:pt x="1355" y="615"/>
                </a:lnTo>
                <a:lnTo>
                  <a:pt x="1357" y="620"/>
                </a:lnTo>
                <a:lnTo>
                  <a:pt x="1357" y="622"/>
                </a:lnTo>
                <a:lnTo>
                  <a:pt x="1350" y="706"/>
                </a:lnTo>
                <a:lnTo>
                  <a:pt x="1344" y="789"/>
                </a:lnTo>
                <a:lnTo>
                  <a:pt x="1340" y="821"/>
                </a:lnTo>
                <a:lnTo>
                  <a:pt x="1331" y="851"/>
                </a:lnTo>
                <a:lnTo>
                  <a:pt x="1322" y="884"/>
                </a:lnTo>
                <a:lnTo>
                  <a:pt x="1311" y="916"/>
                </a:lnTo>
                <a:lnTo>
                  <a:pt x="1283" y="976"/>
                </a:lnTo>
                <a:lnTo>
                  <a:pt x="1255" y="1034"/>
                </a:lnTo>
                <a:lnTo>
                  <a:pt x="1248" y="1048"/>
                </a:lnTo>
                <a:lnTo>
                  <a:pt x="1246" y="1057"/>
                </a:lnTo>
                <a:lnTo>
                  <a:pt x="1244" y="1064"/>
                </a:lnTo>
                <a:lnTo>
                  <a:pt x="1244" y="1069"/>
                </a:lnTo>
                <a:lnTo>
                  <a:pt x="1244" y="1074"/>
                </a:lnTo>
                <a:lnTo>
                  <a:pt x="1240" y="1078"/>
                </a:lnTo>
                <a:lnTo>
                  <a:pt x="1233" y="1085"/>
                </a:lnTo>
                <a:lnTo>
                  <a:pt x="1222" y="1099"/>
                </a:lnTo>
                <a:lnTo>
                  <a:pt x="1201" y="1122"/>
                </a:lnTo>
                <a:lnTo>
                  <a:pt x="1179" y="1145"/>
                </a:lnTo>
                <a:lnTo>
                  <a:pt x="1157" y="1164"/>
                </a:lnTo>
                <a:lnTo>
                  <a:pt x="1138" y="1180"/>
                </a:lnTo>
                <a:lnTo>
                  <a:pt x="1094" y="1212"/>
                </a:lnTo>
                <a:lnTo>
                  <a:pt x="1070" y="1229"/>
                </a:lnTo>
                <a:lnTo>
                  <a:pt x="1044" y="1245"/>
                </a:lnTo>
                <a:lnTo>
                  <a:pt x="1007" y="1272"/>
                </a:lnTo>
                <a:lnTo>
                  <a:pt x="971" y="1300"/>
                </a:lnTo>
                <a:lnTo>
                  <a:pt x="931" y="1326"/>
                </a:lnTo>
                <a:lnTo>
                  <a:pt x="888" y="1344"/>
                </a:lnTo>
                <a:lnTo>
                  <a:pt x="842" y="1379"/>
                </a:lnTo>
                <a:lnTo>
                  <a:pt x="795" y="1407"/>
                </a:lnTo>
                <a:lnTo>
                  <a:pt x="743" y="1427"/>
                </a:lnTo>
                <a:lnTo>
                  <a:pt x="688" y="1446"/>
                </a:lnTo>
                <a:lnTo>
                  <a:pt x="478" y="1439"/>
                </a:lnTo>
                <a:lnTo>
                  <a:pt x="267" y="1432"/>
                </a:lnTo>
                <a:lnTo>
                  <a:pt x="250" y="1430"/>
                </a:lnTo>
                <a:lnTo>
                  <a:pt x="230" y="1425"/>
                </a:lnTo>
                <a:lnTo>
                  <a:pt x="189" y="1409"/>
                </a:lnTo>
                <a:lnTo>
                  <a:pt x="150" y="1393"/>
                </a:lnTo>
                <a:lnTo>
                  <a:pt x="130" y="1384"/>
                </a:lnTo>
                <a:lnTo>
                  <a:pt x="111" y="1379"/>
                </a:lnTo>
                <a:lnTo>
                  <a:pt x="74" y="1351"/>
                </a:lnTo>
                <a:lnTo>
                  <a:pt x="43" y="1321"/>
                </a:lnTo>
                <a:lnTo>
                  <a:pt x="17" y="1286"/>
                </a:lnTo>
                <a:lnTo>
                  <a:pt x="0" y="1245"/>
                </a:lnTo>
                <a:lnTo>
                  <a:pt x="0" y="1231"/>
                </a:lnTo>
                <a:lnTo>
                  <a:pt x="2" y="1210"/>
                </a:lnTo>
                <a:lnTo>
                  <a:pt x="4" y="1187"/>
                </a:lnTo>
                <a:lnTo>
                  <a:pt x="7" y="1157"/>
                </a:lnTo>
                <a:lnTo>
                  <a:pt x="9" y="1129"/>
                </a:lnTo>
                <a:lnTo>
                  <a:pt x="13" y="1101"/>
                </a:lnTo>
                <a:lnTo>
                  <a:pt x="17" y="1076"/>
                </a:lnTo>
                <a:lnTo>
                  <a:pt x="22" y="1055"/>
                </a:lnTo>
                <a:lnTo>
                  <a:pt x="52" y="974"/>
                </a:lnTo>
                <a:lnTo>
                  <a:pt x="91" y="895"/>
                </a:lnTo>
                <a:lnTo>
                  <a:pt x="132" y="819"/>
                </a:lnTo>
                <a:lnTo>
                  <a:pt x="178" y="745"/>
                </a:lnTo>
                <a:lnTo>
                  <a:pt x="187" y="715"/>
                </a:lnTo>
                <a:lnTo>
                  <a:pt x="195" y="687"/>
                </a:lnTo>
                <a:lnTo>
                  <a:pt x="206" y="662"/>
                </a:lnTo>
                <a:lnTo>
                  <a:pt x="221" y="634"/>
                </a:lnTo>
                <a:lnTo>
                  <a:pt x="239" y="581"/>
                </a:lnTo>
                <a:lnTo>
                  <a:pt x="263" y="530"/>
                </a:lnTo>
                <a:lnTo>
                  <a:pt x="291" y="481"/>
                </a:lnTo>
                <a:lnTo>
                  <a:pt x="321" y="435"/>
                </a:lnTo>
                <a:lnTo>
                  <a:pt x="330" y="407"/>
                </a:lnTo>
                <a:lnTo>
                  <a:pt x="341" y="382"/>
                </a:lnTo>
                <a:lnTo>
                  <a:pt x="352" y="359"/>
                </a:lnTo>
                <a:lnTo>
                  <a:pt x="367" y="333"/>
                </a:lnTo>
                <a:lnTo>
                  <a:pt x="363" y="312"/>
                </a:lnTo>
                <a:lnTo>
                  <a:pt x="360" y="301"/>
                </a:lnTo>
                <a:lnTo>
                  <a:pt x="356" y="289"/>
                </a:lnTo>
                <a:lnTo>
                  <a:pt x="352" y="280"/>
                </a:lnTo>
                <a:lnTo>
                  <a:pt x="347" y="273"/>
                </a:lnTo>
                <a:lnTo>
                  <a:pt x="341" y="266"/>
                </a:lnTo>
                <a:lnTo>
                  <a:pt x="337" y="264"/>
                </a:lnTo>
                <a:lnTo>
                  <a:pt x="334" y="266"/>
                </a:lnTo>
                <a:lnTo>
                  <a:pt x="332" y="266"/>
                </a:lnTo>
                <a:lnTo>
                  <a:pt x="332" y="266"/>
                </a:lnTo>
                <a:lnTo>
                  <a:pt x="332" y="259"/>
                </a:lnTo>
                <a:lnTo>
                  <a:pt x="332" y="254"/>
                </a:lnTo>
                <a:lnTo>
                  <a:pt x="332" y="245"/>
                </a:lnTo>
              </a:path>
            </a:pathLst>
          </a:custGeom>
          <a:noFill/>
          <a:ln w="34925" cap="rnd" cmpd="sng">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Freeform 32"/>
          <p:cNvSpPr>
            <a:spLocks/>
          </p:cNvSpPr>
          <p:nvPr/>
        </p:nvSpPr>
        <p:spPr bwMode="auto">
          <a:xfrm>
            <a:off x="4462463" y="2955007"/>
            <a:ext cx="760412" cy="1587500"/>
          </a:xfrm>
          <a:custGeom>
            <a:avLst/>
            <a:gdLst>
              <a:gd name="T0" fmla="*/ 42 w 479"/>
              <a:gd name="T1" fmla="*/ 58 h 1000"/>
              <a:gd name="T2" fmla="*/ 88 w 479"/>
              <a:gd name="T3" fmla="*/ 21 h 1000"/>
              <a:gd name="T4" fmla="*/ 117 w 479"/>
              <a:gd name="T5" fmla="*/ 10 h 1000"/>
              <a:gd name="T6" fmla="*/ 156 w 479"/>
              <a:gd name="T7" fmla="*/ 0 h 1000"/>
              <a:gd name="T8" fmla="*/ 199 w 479"/>
              <a:gd name="T9" fmla="*/ 3 h 1000"/>
              <a:gd name="T10" fmla="*/ 233 w 479"/>
              <a:gd name="T11" fmla="*/ 5 h 1000"/>
              <a:gd name="T12" fmla="*/ 290 w 479"/>
              <a:gd name="T13" fmla="*/ 11 h 1000"/>
              <a:gd name="T14" fmla="*/ 334 w 479"/>
              <a:gd name="T15" fmla="*/ 22 h 1000"/>
              <a:gd name="T16" fmla="*/ 365 w 479"/>
              <a:gd name="T17" fmla="*/ 32 h 1000"/>
              <a:gd name="T18" fmla="*/ 393 w 479"/>
              <a:gd name="T19" fmla="*/ 42 h 1000"/>
              <a:gd name="T20" fmla="*/ 399 w 479"/>
              <a:gd name="T21" fmla="*/ 43 h 1000"/>
              <a:gd name="T22" fmla="*/ 426 w 479"/>
              <a:gd name="T23" fmla="*/ 70 h 1000"/>
              <a:gd name="T24" fmla="*/ 456 w 479"/>
              <a:gd name="T25" fmla="*/ 107 h 1000"/>
              <a:gd name="T26" fmla="*/ 478 w 479"/>
              <a:gd name="T27" fmla="*/ 155 h 1000"/>
              <a:gd name="T28" fmla="*/ 478 w 479"/>
              <a:gd name="T29" fmla="*/ 253 h 1000"/>
              <a:gd name="T30" fmla="*/ 473 w 479"/>
              <a:gd name="T31" fmla="*/ 311 h 1000"/>
              <a:gd name="T32" fmla="*/ 460 w 479"/>
              <a:gd name="T33" fmla="*/ 352 h 1000"/>
              <a:gd name="T34" fmla="*/ 434 w 479"/>
              <a:gd name="T35" fmla="*/ 389 h 1000"/>
              <a:gd name="T36" fmla="*/ 413 w 479"/>
              <a:gd name="T37" fmla="*/ 466 h 1000"/>
              <a:gd name="T38" fmla="*/ 394 w 479"/>
              <a:gd name="T39" fmla="*/ 597 h 1000"/>
              <a:gd name="T40" fmla="*/ 383 w 479"/>
              <a:gd name="T41" fmla="*/ 758 h 1000"/>
              <a:gd name="T42" fmla="*/ 368 w 479"/>
              <a:gd name="T43" fmla="*/ 852 h 1000"/>
              <a:gd name="T44" fmla="*/ 339 w 479"/>
              <a:gd name="T45" fmla="*/ 898 h 1000"/>
              <a:gd name="T46" fmla="*/ 300 w 479"/>
              <a:gd name="T47" fmla="*/ 943 h 1000"/>
              <a:gd name="T48" fmla="*/ 285 w 479"/>
              <a:gd name="T49" fmla="*/ 971 h 1000"/>
              <a:gd name="T50" fmla="*/ 260 w 479"/>
              <a:gd name="T51" fmla="*/ 987 h 1000"/>
              <a:gd name="T52" fmla="*/ 228 w 479"/>
              <a:gd name="T53" fmla="*/ 996 h 1000"/>
              <a:gd name="T54" fmla="*/ 214 w 479"/>
              <a:gd name="T55" fmla="*/ 999 h 1000"/>
              <a:gd name="T56" fmla="*/ 196 w 479"/>
              <a:gd name="T57" fmla="*/ 991 h 1000"/>
              <a:gd name="T58" fmla="*/ 145 w 479"/>
              <a:gd name="T59" fmla="*/ 966 h 1000"/>
              <a:gd name="T60" fmla="*/ 120 w 479"/>
              <a:gd name="T61" fmla="*/ 942 h 1000"/>
              <a:gd name="T62" fmla="*/ 78 w 479"/>
              <a:gd name="T63" fmla="*/ 911 h 1000"/>
              <a:gd name="T64" fmla="*/ 55 w 479"/>
              <a:gd name="T65" fmla="*/ 862 h 1000"/>
              <a:gd name="T66" fmla="*/ 45 w 479"/>
              <a:gd name="T67" fmla="*/ 810 h 1000"/>
              <a:gd name="T68" fmla="*/ 47 w 479"/>
              <a:gd name="T69" fmla="*/ 758 h 1000"/>
              <a:gd name="T70" fmla="*/ 57 w 479"/>
              <a:gd name="T71" fmla="*/ 703 h 1000"/>
              <a:gd name="T72" fmla="*/ 71 w 479"/>
              <a:gd name="T73" fmla="*/ 581 h 1000"/>
              <a:gd name="T74" fmla="*/ 43 w 479"/>
              <a:gd name="T75" fmla="*/ 428 h 1000"/>
              <a:gd name="T76" fmla="*/ 0 w 479"/>
              <a:gd name="T77" fmla="*/ 223 h 1000"/>
              <a:gd name="T78" fmla="*/ 7 w 479"/>
              <a:gd name="T79" fmla="*/ 155 h 1000"/>
              <a:gd name="T80" fmla="*/ 21 w 479"/>
              <a:gd name="T81" fmla="*/ 94 h 1000"/>
              <a:gd name="T82" fmla="*/ 40 w 479"/>
              <a:gd name="T83" fmla="*/ 67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9" h="1000">
                <a:moveTo>
                  <a:pt x="11" y="99"/>
                </a:moveTo>
                <a:lnTo>
                  <a:pt x="27" y="77"/>
                </a:lnTo>
                <a:lnTo>
                  <a:pt x="42" y="58"/>
                </a:lnTo>
                <a:lnTo>
                  <a:pt x="56" y="43"/>
                </a:lnTo>
                <a:lnTo>
                  <a:pt x="71" y="30"/>
                </a:lnTo>
                <a:lnTo>
                  <a:pt x="88" y="21"/>
                </a:lnTo>
                <a:lnTo>
                  <a:pt x="97" y="16"/>
                </a:lnTo>
                <a:lnTo>
                  <a:pt x="107" y="13"/>
                </a:lnTo>
                <a:lnTo>
                  <a:pt x="117" y="10"/>
                </a:lnTo>
                <a:lnTo>
                  <a:pt x="129" y="6"/>
                </a:lnTo>
                <a:lnTo>
                  <a:pt x="142" y="3"/>
                </a:lnTo>
                <a:lnTo>
                  <a:pt x="156" y="0"/>
                </a:lnTo>
                <a:lnTo>
                  <a:pt x="171" y="2"/>
                </a:lnTo>
                <a:lnTo>
                  <a:pt x="186" y="2"/>
                </a:lnTo>
                <a:lnTo>
                  <a:pt x="199" y="3"/>
                </a:lnTo>
                <a:lnTo>
                  <a:pt x="211" y="3"/>
                </a:lnTo>
                <a:lnTo>
                  <a:pt x="222" y="3"/>
                </a:lnTo>
                <a:lnTo>
                  <a:pt x="233" y="5"/>
                </a:lnTo>
                <a:lnTo>
                  <a:pt x="252" y="6"/>
                </a:lnTo>
                <a:lnTo>
                  <a:pt x="271" y="8"/>
                </a:lnTo>
                <a:lnTo>
                  <a:pt x="290" y="11"/>
                </a:lnTo>
                <a:lnTo>
                  <a:pt x="311" y="16"/>
                </a:lnTo>
                <a:lnTo>
                  <a:pt x="322" y="19"/>
                </a:lnTo>
                <a:lnTo>
                  <a:pt x="334" y="22"/>
                </a:lnTo>
                <a:lnTo>
                  <a:pt x="344" y="26"/>
                </a:lnTo>
                <a:lnTo>
                  <a:pt x="354" y="29"/>
                </a:lnTo>
                <a:lnTo>
                  <a:pt x="365" y="32"/>
                </a:lnTo>
                <a:lnTo>
                  <a:pt x="375" y="35"/>
                </a:lnTo>
                <a:lnTo>
                  <a:pt x="385" y="38"/>
                </a:lnTo>
                <a:lnTo>
                  <a:pt x="393" y="42"/>
                </a:lnTo>
                <a:lnTo>
                  <a:pt x="396" y="42"/>
                </a:lnTo>
                <a:lnTo>
                  <a:pt x="398" y="43"/>
                </a:lnTo>
                <a:lnTo>
                  <a:pt x="399" y="43"/>
                </a:lnTo>
                <a:lnTo>
                  <a:pt x="400" y="43"/>
                </a:lnTo>
                <a:lnTo>
                  <a:pt x="413" y="58"/>
                </a:lnTo>
                <a:lnTo>
                  <a:pt x="426" y="70"/>
                </a:lnTo>
                <a:lnTo>
                  <a:pt x="437" y="82"/>
                </a:lnTo>
                <a:lnTo>
                  <a:pt x="448" y="94"/>
                </a:lnTo>
                <a:lnTo>
                  <a:pt x="456" y="107"/>
                </a:lnTo>
                <a:lnTo>
                  <a:pt x="464" y="122"/>
                </a:lnTo>
                <a:lnTo>
                  <a:pt x="471" y="138"/>
                </a:lnTo>
                <a:lnTo>
                  <a:pt x="478" y="155"/>
                </a:lnTo>
                <a:lnTo>
                  <a:pt x="477" y="189"/>
                </a:lnTo>
                <a:lnTo>
                  <a:pt x="477" y="221"/>
                </a:lnTo>
                <a:lnTo>
                  <a:pt x="478" y="253"/>
                </a:lnTo>
                <a:lnTo>
                  <a:pt x="477" y="282"/>
                </a:lnTo>
                <a:lnTo>
                  <a:pt x="475" y="296"/>
                </a:lnTo>
                <a:lnTo>
                  <a:pt x="473" y="311"/>
                </a:lnTo>
                <a:lnTo>
                  <a:pt x="470" y="325"/>
                </a:lnTo>
                <a:lnTo>
                  <a:pt x="466" y="338"/>
                </a:lnTo>
                <a:lnTo>
                  <a:pt x="460" y="352"/>
                </a:lnTo>
                <a:lnTo>
                  <a:pt x="453" y="365"/>
                </a:lnTo>
                <a:lnTo>
                  <a:pt x="444" y="376"/>
                </a:lnTo>
                <a:lnTo>
                  <a:pt x="434" y="389"/>
                </a:lnTo>
                <a:lnTo>
                  <a:pt x="426" y="415"/>
                </a:lnTo>
                <a:lnTo>
                  <a:pt x="419" y="440"/>
                </a:lnTo>
                <a:lnTo>
                  <a:pt x="413" y="466"/>
                </a:lnTo>
                <a:lnTo>
                  <a:pt x="408" y="492"/>
                </a:lnTo>
                <a:lnTo>
                  <a:pt x="400" y="545"/>
                </a:lnTo>
                <a:lnTo>
                  <a:pt x="394" y="597"/>
                </a:lnTo>
                <a:lnTo>
                  <a:pt x="390" y="650"/>
                </a:lnTo>
                <a:lnTo>
                  <a:pt x="386" y="705"/>
                </a:lnTo>
                <a:lnTo>
                  <a:pt x="383" y="758"/>
                </a:lnTo>
                <a:lnTo>
                  <a:pt x="378" y="810"/>
                </a:lnTo>
                <a:lnTo>
                  <a:pt x="375" y="833"/>
                </a:lnTo>
                <a:lnTo>
                  <a:pt x="368" y="852"/>
                </a:lnTo>
                <a:lnTo>
                  <a:pt x="360" y="868"/>
                </a:lnTo>
                <a:lnTo>
                  <a:pt x="350" y="884"/>
                </a:lnTo>
                <a:lnTo>
                  <a:pt x="339" y="898"/>
                </a:lnTo>
                <a:lnTo>
                  <a:pt x="326" y="913"/>
                </a:lnTo>
                <a:lnTo>
                  <a:pt x="313" y="927"/>
                </a:lnTo>
                <a:lnTo>
                  <a:pt x="300" y="943"/>
                </a:lnTo>
                <a:lnTo>
                  <a:pt x="294" y="953"/>
                </a:lnTo>
                <a:lnTo>
                  <a:pt x="290" y="963"/>
                </a:lnTo>
                <a:lnTo>
                  <a:pt x="285" y="971"/>
                </a:lnTo>
                <a:lnTo>
                  <a:pt x="278" y="979"/>
                </a:lnTo>
                <a:lnTo>
                  <a:pt x="269" y="983"/>
                </a:lnTo>
                <a:lnTo>
                  <a:pt x="260" y="987"/>
                </a:lnTo>
                <a:lnTo>
                  <a:pt x="248" y="990"/>
                </a:lnTo>
                <a:lnTo>
                  <a:pt x="237" y="993"/>
                </a:lnTo>
                <a:lnTo>
                  <a:pt x="228" y="996"/>
                </a:lnTo>
                <a:lnTo>
                  <a:pt x="219" y="998"/>
                </a:lnTo>
                <a:lnTo>
                  <a:pt x="217" y="998"/>
                </a:lnTo>
                <a:lnTo>
                  <a:pt x="214" y="999"/>
                </a:lnTo>
                <a:lnTo>
                  <a:pt x="213" y="999"/>
                </a:lnTo>
                <a:lnTo>
                  <a:pt x="212" y="999"/>
                </a:lnTo>
                <a:lnTo>
                  <a:pt x="196" y="991"/>
                </a:lnTo>
                <a:lnTo>
                  <a:pt x="179" y="983"/>
                </a:lnTo>
                <a:lnTo>
                  <a:pt x="161" y="975"/>
                </a:lnTo>
                <a:lnTo>
                  <a:pt x="145" y="966"/>
                </a:lnTo>
                <a:lnTo>
                  <a:pt x="136" y="959"/>
                </a:lnTo>
                <a:lnTo>
                  <a:pt x="128" y="950"/>
                </a:lnTo>
                <a:lnTo>
                  <a:pt x="120" y="942"/>
                </a:lnTo>
                <a:lnTo>
                  <a:pt x="111" y="934"/>
                </a:lnTo>
                <a:lnTo>
                  <a:pt x="94" y="923"/>
                </a:lnTo>
                <a:lnTo>
                  <a:pt x="78" y="911"/>
                </a:lnTo>
                <a:lnTo>
                  <a:pt x="68" y="895"/>
                </a:lnTo>
                <a:lnTo>
                  <a:pt x="60" y="879"/>
                </a:lnTo>
                <a:lnTo>
                  <a:pt x="55" y="862"/>
                </a:lnTo>
                <a:lnTo>
                  <a:pt x="50" y="846"/>
                </a:lnTo>
                <a:lnTo>
                  <a:pt x="47" y="828"/>
                </a:lnTo>
                <a:lnTo>
                  <a:pt x="45" y="810"/>
                </a:lnTo>
                <a:lnTo>
                  <a:pt x="44" y="793"/>
                </a:lnTo>
                <a:lnTo>
                  <a:pt x="45" y="775"/>
                </a:lnTo>
                <a:lnTo>
                  <a:pt x="47" y="758"/>
                </a:lnTo>
                <a:lnTo>
                  <a:pt x="49" y="740"/>
                </a:lnTo>
                <a:lnTo>
                  <a:pt x="53" y="721"/>
                </a:lnTo>
                <a:lnTo>
                  <a:pt x="57" y="703"/>
                </a:lnTo>
                <a:lnTo>
                  <a:pt x="67" y="668"/>
                </a:lnTo>
                <a:lnTo>
                  <a:pt x="78" y="633"/>
                </a:lnTo>
                <a:lnTo>
                  <a:pt x="71" y="581"/>
                </a:lnTo>
                <a:lnTo>
                  <a:pt x="63" y="529"/>
                </a:lnTo>
                <a:lnTo>
                  <a:pt x="53" y="477"/>
                </a:lnTo>
                <a:lnTo>
                  <a:pt x="43" y="428"/>
                </a:lnTo>
                <a:lnTo>
                  <a:pt x="20" y="325"/>
                </a:lnTo>
                <a:lnTo>
                  <a:pt x="10" y="274"/>
                </a:lnTo>
                <a:lnTo>
                  <a:pt x="0" y="223"/>
                </a:lnTo>
                <a:lnTo>
                  <a:pt x="2" y="203"/>
                </a:lnTo>
                <a:lnTo>
                  <a:pt x="4" y="179"/>
                </a:lnTo>
                <a:lnTo>
                  <a:pt x="7" y="155"/>
                </a:lnTo>
                <a:lnTo>
                  <a:pt x="11" y="130"/>
                </a:lnTo>
                <a:lnTo>
                  <a:pt x="17" y="106"/>
                </a:lnTo>
                <a:lnTo>
                  <a:pt x="21" y="94"/>
                </a:lnTo>
                <a:lnTo>
                  <a:pt x="27" y="85"/>
                </a:lnTo>
                <a:lnTo>
                  <a:pt x="33" y="75"/>
                </a:lnTo>
                <a:lnTo>
                  <a:pt x="40" y="67"/>
                </a:lnTo>
                <a:lnTo>
                  <a:pt x="48" y="61"/>
                </a:lnTo>
                <a:lnTo>
                  <a:pt x="56" y="54"/>
                </a:lnTo>
              </a:path>
            </a:pathLst>
          </a:custGeom>
          <a:noFill/>
          <a:ln w="34925" cap="rnd" cmpd="sng">
            <a:solidFill>
              <a:srgbClr val="FF0066"/>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Freeform 33"/>
          <p:cNvSpPr>
            <a:spLocks/>
          </p:cNvSpPr>
          <p:nvPr/>
        </p:nvSpPr>
        <p:spPr bwMode="auto">
          <a:xfrm>
            <a:off x="5060950" y="3024857"/>
            <a:ext cx="1998663" cy="2138363"/>
          </a:xfrm>
          <a:custGeom>
            <a:avLst/>
            <a:gdLst>
              <a:gd name="T0" fmla="*/ 371 w 1259"/>
              <a:gd name="T1" fmla="*/ 56 h 1347"/>
              <a:gd name="T2" fmla="*/ 472 w 1259"/>
              <a:gd name="T3" fmla="*/ 19 h 1347"/>
              <a:gd name="T4" fmla="*/ 634 w 1259"/>
              <a:gd name="T5" fmla="*/ 6 h 1347"/>
              <a:gd name="T6" fmla="*/ 732 w 1259"/>
              <a:gd name="T7" fmla="*/ 32 h 1347"/>
              <a:gd name="T8" fmla="*/ 813 w 1259"/>
              <a:gd name="T9" fmla="*/ 101 h 1347"/>
              <a:gd name="T10" fmla="*/ 895 w 1259"/>
              <a:gd name="T11" fmla="*/ 177 h 1347"/>
              <a:gd name="T12" fmla="*/ 962 w 1259"/>
              <a:gd name="T13" fmla="*/ 211 h 1347"/>
              <a:gd name="T14" fmla="*/ 1012 w 1259"/>
              <a:gd name="T15" fmla="*/ 235 h 1347"/>
              <a:gd name="T16" fmla="*/ 1049 w 1259"/>
              <a:gd name="T17" fmla="*/ 271 h 1347"/>
              <a:gd name="T18" fmla="*/ 1081 w 1259"/>
              <a:gd name="T19" fmla="*/ 319 h 1347"/>
              <a:gd name="T20" fmla="*/ 1102 w 1259"/>
              <a:gd name="T21" fmla="*/ 353 h 1347"/>
              <a:gd name="T22" fmla="*/ 1135 w 1259"/>
              <a:gd name="T23" fmla="*/ 411 h 1347"/>
              <a:gd name="T24" fmla="*/ 1168 w 1259"/>
              <a:gd name="T25" fmla="*/ 446 h 1347"/>
              <a:gd name="T26" fmla="*/ 1205 w 1259"/>
              <a:gd name="T27" fmla="*/ 506 h 1347"/>
              <a:gd name="T28" fmla="*/ 1250 w 1259"/>
              <a:gd name="T29" fmla="*/ 603 h 1347"/>
              <a:gd name="T30" fmla="*/ 1240 w 1259"/>
              <a:gd name="T31" fmla="*/ 702 h 1347"/>
              <a:gd name="T32" fmla="*/ 1194 w 1259"/>
              <a:gd name="T33" fmla="*/ 788 h 1347"/>
              <a:gd name="T34" fmla="*/ 1112 w 1259"/>
              <a:gd name="T35" fmla="*/ 868 h 1347"/>
              <a:gd name="T36" fmla="*/ 989 w 1259"/>
              <a:gd name="T37" fmla="*/ 963 h 1347"/>
              <a:gd name="T38" fmla="*/ 913 w 1259"/>
              <a:gd name="T39" fmla="*/ 1008 h 1347"/>
              <a:gd name="T40" fmla="*/ 843 w 1259"/>
              <a:gd name="T41" fmla="*/ 1060 h 1347"/>
              <a:gd name="T42" fmla="*/ 757 w 1259"/>
              <a:gd name="T43" fmla="*/ 1116 h 1347"/>
              <a:gd name="T44" fmla="*/ 648 w 1259"/>
              <a:gd name="T45" fmla="*/ 1165 h 1347"/>
              <a:gd name="T46" fmla="*/ 546 w 1259"/>
              <a:gd name="T47" fmla="*/ 1212 h 1347"/>
              <a:gd name="T48" fmla="*/ 256 w 1259"/>
              <a:gd name="T49" fmla="*/ 1299 h 1347"/>
              <a:gd name="T50" fmla="*/ 90 w 1259"/>
              <a:gd name="T51" fmla="*/ 1344 h 1347"/>
              <a:gd name="T52" fmla="*/ 22 w 1259"/>
              <a:gd name="T53" fmla="*/ 1333 h 1347"/>
              <a:gd name="T54" fmla="*/ 0 w 1259"/>
              <a:gd name="T55" fmla="*/ 1292 h 1347"/>
              <a:gd name="T56" fmla="*/ 6 w 1259"/>
              <a:gd name="T57" fmla="*/ 1228 h 1347"/>
              <a:gd name="T58" fmla="*/ 14 w 1259"/>
              <a:gd name="T59" fmla="*/ 1178 h 1347"/>
              <a:gd name="T60" fmla="*/ 26 w 1259"/>
              <a:gd name="T61" fmla="*/ 1152 h 1347"/>
              <a:gd name="T62" fmla="*/ 49 w 1259"/>
              <a:gd name="T63" fmla="*/ 1133 h 1347"/>
              <a:gd name="T64" fmla="*/ 63 w 1259"/>
              <a:gd name="T65" fmla="*/ 1105 h 1347"/>
              <a:gd name="T66" fmla="*/ 90 w 1259"/>
              <a:gd name="T67" fmla="*/ 1040 h 1347"/>
              <a:gd name="T68" fmla="*/ 119 w 1259"/>
              <a:gd name="T69" fmla="*/ 948 h 1347"/>
              <a:gd name="T70" fmla="*/ 137 w 1259"/>
              <a:gd name="T71" fmla="*/ 808 h 1347"/>
              <a:gd name="T72" fmla="*/ 129 w 1259"/>
              <a:gd name="T73" fmla="*/ 741 h 1347"/>
              <a:gd name="T74" fmla="*/ 96 w 1259"/>
              <a:gd name="T75" fmla="*/ 689 h 1347"/>
              <a:gd name="T76" fmla="*/ 45 w 1259"/>
              <a:gd name="T77" fmla="*/ 646 h 1347"/>
              <a:gd name="T78" fmla="*/ 32 w 1259"/>
              <a:gd name="T79" fmla="*/ 581 h 1347"/>
              <a:gd name="T80" fmla="*/ 53 w 1259"/>
              <a:gd name="T81" fmla="*/ 523 h 1347"/>
              <a:gd name="T82" fmla="*/ 125 w 1259"/>
              <a:gd name="T83" fmla="*/ 439 h 1347"/>
              <a:gd name="T84" fmla="*/ 213 w 1259"/>
              <a:gd name="T85" fmla="*/ 351 h 1347"/>
              <a:gd name="T86" fmla="*/ 248 w 1259"/>
              <a:gd name="T87" fmla="*/ 304 h 1347"/>
              <a:gd name="T88" fmla="*/ 275 w 1259"/>
              <a:gd name="T89" fmla="*/ 263 h 1347"/>
              <a:gd name="T90" fmla="*/ 283 w 1259"/>
              <a:gd name="T91" fmla="*/ 243 h 1347"/>
              <a:gd name="T92" fmla="*/ 318 w 1259"/>
              <a:gd name="T93" fmla="*/ 181 h 1347"/>
              <a:gd name="T94" fmla="*/ 322 w 1259"/>
              <a:gd name="T95" fmla="*/ 142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59" h="1347">
                <a:moveTo>
                  <a:pt x="312" y="99"/>
                </a:moveTo>
                <a:lnTo>
                  <a:pt x="340" y="75"/>
                </a:lnTo>
                <a:lnTo>
                  <a:pt x="371" y="56"/>
                </a:lnTo>
                <a:lnTo>
                  <a:pt x="404" y="41"/>
                </a:lnTo>
                <a:lnTo>
                  <a:pt x="437" y="28"/>
                </a:lnTo>
                <a:lnTo>
                  <a:pt x="472" y="19"/>
                </a:lnTo>
                <a:lnTo>
                  <a:pt x="507" y="13"/>
                </a:lnTo>
                <a:lnTo>
                  <a:pt x="579" y="0"/>
                </a:lnTo>
                <a:lnTo>
                  <a:pt x="634" y="6"/>
                </a:lnTo>
                <a:lnTo>
                  <a:pt x="683" y="15"/>
                </a:lnTo>
                <a:lnTo>
                  <a:pt x="708" y="24"/>
                </a:lnTo>
                <a:lnTo>
                  <a:pt x="732" y="32"/>
                </a:lnTo>
                <a:lnTo>
                  <a:pt x="755" y="43"/>
                </a:lnTo>
                <a:lnTo>
                  <a:pt x="780" y="56"/>
                </a:lnTo>
                <a:lnTo>
                  <a:pt x="813" y="101"/>
                </a:lnTo>
                <a:lnTo>
                  <a:pt x="852" y="142"/>
                </a:lnTo>
                <a:lnTo>
                  <a:pt x="872" y="162"/>
                </a:lnTo>
                <a:lnTo>
                  <a:pt x="895" y="177"/>
                </a:lnTo>
                <a:lnTo>
                  <a:pt x="919" y="190"/>
                </a:lnTo>
                <a:lnTo>
                  <a:pt x="946" y="200"/>
                </a:lnTo>
                <a:lnTo>
                  <a:pt x="962" y="211"/>
                </a:lnTo>
                <a:lnTo>
                  <a:pt x="979" y="222"/>
                </a:lnTo>
                <a:lnTo>
                  <a:pt x="995" y="228"/>
                </a:lnTo>
                <a:lnTo>
                  <a:pt x="1012" y="235"/>
                </a:lnTo>
                <a:lnTo>
                  <a:pt x="1022" y="243"/>
                </a:lnTo>
                <a:lnTo>
                  <a:pt x="1034" y="256"/>
                </a:lnTo>
                <a:lnTo>
                  <a:pt x="1049" y="271"/>
                </a:lnTo>
                <a:lnTo>
                  <a:pt x="1061" y="289"/>
                </a:lnTo>
                <a:lnTo>
                  <a:pt x="1071" y="306"/>
                </a:lnTo>
                <a:lnTo>
                  <a:pt x="1081" y="319"/>
                </a:lnTo>
                <a:lnTo>
                  <a:pt x="1088" y="330"/>
                </a:lnTo>
                <a:lnTo>
                  <a:pt x="1090" y="334"/>
                </a:lnTo>
                <a:lnTo>
                  <a:pt x="1102" y="353"/>
                </a:lnTo>
                <a:lnTo>
                  <a:pt x="1112" y="373"/>
                </a:lnTo>
                <a:lnTo>
                  <a:pt x="1123" y="392"/>
                </a:lnTo>
                <a:lnTo>
                  <a:pt x="1135" y="411"/>
                </a:lnTo>
                <a:lnTo>
                  <a:pt x="1143" y="420"/>
                </a:lnTo>
                <a:lnTo>
                  <a:pt x="1151" y="429"/>
                </a:lnTo>
                <a:lnTo>
                  <a:pt x="1168" y="446"/>
                </a:lnTo>
                <a:lnTo>
                  <a:pt x="1180" y="463"/>
                </a:lnTo>
                <a:lnTo>
                  <a:pt x="1192" y="482"/>
                </a:lnTo>
                <a:lnTo>
                  <a:pt x="1205" y="506"/>
                </a:lnTo>
                <a:lnTo>
                  <a:pt x="1219" y="530"/>
                </a:lnTo>
                <a:lnTo>
                  <a:pt x="1242" y="579"/>
                </a:lnTo>
                <a:lnTo>
                  <a:pt x="1250" y="603"/>
                </a:lnTo>
                <a:lnTo>
                  <a:pt x="1258" y="622"/>
                </a:lnTo>
                <a:lnTo>
                  <a:pt x="1250" y="665"/>
                </a:lnTo>
                <a:lnTo>
                  <a:pt x="1240" y="702"/>
                </a:lnTo>
                <a:lnTo>
                  <a:pt x="1227" y="732"/>
                </a:lnTo>
                <a:lnTo>
                  <a:pt x="1213" y="762"/>
                </a:lnTo>
                <a:lnTo>
                  <a:pt x="1194" y="788"/>
                </a:lnTo>
                <a:lnTo>
                  <a:pt x="1172" y="814"/>
                </a:lnTo>
                <a:lnTo>
                  <a:pt x="1145" y="840"/>
                </a:lnTo>
                <a:lnTo>
                  <a:pt x="1112" y="868"/>
                </a:lnTo>
                <a:lnTo>
                  <a:pt x="1073" y="900"/>
                </a:lnTo>
                <a:lnTo>
                  <a:pt x="1032" y="933"/>
                </a:lnTo>
                <a:lnTo>
                  <a:pt x="989" y="963"/>
                </a:lnTo>
                <a:lnTo>
                  <a:pt x="946" y="989"/>
                </a:lnTo>
                <a:lnTo>
                  <a:pt x="930" y="997"/>
                </a:lnTo>
                <a:lnTo>
                  <a:pt x="913" y="1008"/>
                </a:lnTo>
                <a:lnTo>
                  <a:pt x="886" y="1032"/>
                </a:lnTo>
                <a:lnTo>
                  <a:pt x="858" y="1051"/>
                </a:lnTo>
                <a:lnTo>
                  <a:pt x="843" y="1060"/>
                </a:lnTo>
                <a:lnTo>
                  <a:pt x="825" y="1066"/>
                </a:lnTo>
                <a:lnTo>
                  <a:pt x="792" y="1094"/>
                </a:lnTo>
                <a:lnTo>
                  <a:pt x="757" y="1116"/>
                </a:lnTo>
                <a:lnTo>
                  <a:pt x="720" y="1133"/>
                </a:lnTo>
                <a:lnTo>
                  <a:pt x="679" y="1146"/>
                </a:lnTo>
                <a:lnTo>
                  <a:pt x="648" y="1165"/>
                </a:lnTo>
                <a:lnTo>
                  <a:pt x="615" y="1184"/>
                </a:lnTo>
                <a:lnTo>
                  <a:pt x="581" y="1200"/>
                </a:lnTo>
                <a:lnTo>
                  <a:pt x="546" y="1212"/>
                </a:lnTo>
                <a:lnTo>
                  <a:pt x="474" y="1234"/>
                </a:lnTo>
                <a:lnTo>
                  <a:pt x="402" y="1256"/>
                </a:lnTo>
                <a:lnTo>
                  <a:pt x="256" y="1299"/>
                </a:lnTo>
                <a:lnTo>
                  <a:pt x="184" y="1322"/>
                </a:lnTo>
                <a:lnTo>
                  <a:pt x="113" y="1346"/>
                </a:lnTo>
                <a:lnTo>
                  <a:pt x="90" y="1344"/>
                </a:lnTo>
                <a:lnTo>
                  <a:pt x="67" y="1342"/>
                </a:lnTo>
                <a:lnTo>
                  <a:pt x="45" y="1340"/>
                </a:lnTo>
                <a:lnTo>
                  <a:pt x="22" y="1333"/>
                </a:lnTo>
                <a:lnTo>
                  <a:pt x="10" y="1324"/>
                </a:lnTo>
                <a:lnTo>
                  <a:pt x="4" y="1312"/>
                </a:lnTo>
                <a:lnTo>
                  <a:pt x="0" y="1292"/>
                </a:lnTo>
                <a:lnTo>
                  <a:pt x="0" y="1273"/>
                </a:lnTo>
                <a:lnTo>
                  <a:pt x="2" y="1251"/>
                </a:lnTo>
                <a:lnTo>
                  <a:pt x="6" y="1228"/>
                </a:lnTo>
                <a:lnTo>
                  <a:pt x="10" y="1208"/>
                </a:lnTo>
                <a:lnTo>
                  <a:pt x="12" y="1189"/>
                </a:lnTo>
                <a:lnTo>
                  <a:pt x="14" y="1178"/>
                </a:lnTo>
                <a:lnTo>
                  <a:pt x="16" y="1169"/>
                </a:lnTo>
                <a:lnTo>
                  <a:pt x="20" y="1159"/>
                </a:lnTo>
                <a:lnTo>
                  <a:pt x="26" y="1152"/>
                </a:lnTo>
                <a:lnTo>
                  <a:pt x="32" y="1148"/>
                </a:lnTo>
                <a:lnTo>
                  <a:pt x="41" y="1141"/>
                </a:lnTo>
                <a:lnTo>
                  <a:pt x="49" y="1133"/>
                </a:lnTo>
                <a:lnTo>
                  <a:pt x="53" y="1124"/>
                </a:lnTo>
                <a:lnTo>
                  <a:pt x="57" y="1116"/>
                </a:lnTo>
                <a:lnTo>
                  <a:pt x="63" y="1105"/>
                </a:lnTo>
                <a:lnTo>
                  <a:pt x="67" y="1090"/>
                </a:lnTo>
                <a:lnTo>
                  <a:pt x="78" y="1064"/>
                </a:lnTo>
                <a:lnTo>
                  <a:pt x="90" y="1040"/>
                </a:lnTo>
                <a:lnTo>
                  <a:pt x="102" y="1014"/>
                </a:lnTo>
                <a:lnTo>
                  <a:pt x="113" y="989"/>
                </a:lnTo>
                <a:lnTo>
                  <a:pt x="119" y="948"/>
                </a:lnTo>
                <a:lnTo>
                  <a:pt x="127" y="902"/>
                </a:lnTo>
                <a:lnTo>
                  <a:pt x="133" y="855"/>
                </a:lnTo>
                <a:lnTo>
                  <a:pt x="137" y="808"/>
                </a:lnTo>
                <a:lnTo>
                  <a:pt x="137" y="784"/>
                </a:lnTo>
                <a:lnTo>
                  <a:pt x="135" y="762"/>
                </a:lnTo>
                <a:lnTo>
                  <a:pt x="129" y="741"/>
                </a:lnTo>
                <a:lnTo>
                  <a:pt x="123" y="721"/>
                </a:lnTo>
                <a:lnTo>
                  <a:pt x="110" y="704"/>
                </a:lnTo>
                <a:lnTo>
                  <a:pt x="96" y="689"/>
                </a:lnTo>
                <a:lnTo>
                  <a:pt x="80" y="676"/>
                </a:lnTo>
                <a:lnTo>
                  <a:pt x="57" y="668"/>
                </a:lnTo>
                <a:lnTo>
                  <a:pt x="45" y="646"/>
                </a:lnTo>
                <a:lnTo>
                  <a:pt x="37" y="622"/>
                </a:lnTo>
                <a:lnTo>
                  <a:pt x="32" y="601"/>
                </a:lnTo>
                <a:lnTo>
                  <a:pt x="32" y="581"/>
                </a:lnTo>
                <a:lnTo>
                  <a:pt x="37" y="562"/>
                </a:lnTo>
                <a:lnTo>
                  <a:pt x="43" y="543"/>
                </a:lnTo>
                <a:lnTo>
                  <a:pt x="53" y="523"/>
                </a:lnTo>
                <a:lnTo>
                  <a:pt x="63" y="506"/>
                </a:lnTo>
                <a:lnTo>
                  <a:pt x="92" y="472"/>
                </a:lnTo>
                <a:lnTo>
                  <a:pt x="125" y="439"/>
                </a:lnTo>
                <a:lnTo>
                  <a:pt x="160" y="409"/>
                </a:lnTo>
                <a:lnTo>
                  <a:pt x="191" y="379"/>
                </a:lnTo>
                <a:lnTo>
                  <a:pt x="213" y="351"/>
                </a:lnTo>
                <a:lnTo>
                  <a:pt x="236" y="323"/>
                </a:lnTo>
                <a:lnTo>
                  <a:pt x="242" y="314"/>
                </a:lnTo>
                <a:lnTo>
                  <a:pt x="248" y="304"/>
                </a:lnTo>
                <a:lnTo>
                  <a:pt x="262" y="282"/>
                </a:lnTo>
                <a:lnTo>
                  <a:pt x="269" y="271"/>
                </a:lnTo>
                <a:lnTo>
                  <a:pt x="275" y="263"/>
                </a:lnTo>
                <a:lnTo>
                  <a:pt x="277" y="258"/>
                </a:lnTo>
                <a:lnTo>
                  <a:pt x="279" y="256"/>
                </a:lnTo>
                <a:lnTo>
                  <a:pt x="283" y="243"/>
                </a:lnTo>
                <a:lnTo>
                  <a:pt x="291" y="233"/>
                </a:lnTo>
                <a:lnTo>
                  <a:pt x="306" y="207"/>
                </a:lnTo>
                <a:lnTo>
                  <a:pt x="318" y="181"/>
                </a:lnTo>
                <a:lnTo>
                  <a:pt x="322" y="168"/>
                </a:lnTo>
                <a:lnTo>
                  <a:pt x="324" y="155"/>
                </a:lnTo>
                <a:lnTo>
                  <a:pt x="322" y="142"/>
                </a:lnTo>
                <a:lnTo>
                  <a:pt x="320" y="127"/>
                </a:lnTo>
                <a:lnTo>
                  <a:pt x="312" y="99"/>
                </a:lnTo>
              </a:path>
            </a:pathLst>
          </a:custGeom>
          <a:noFill/>
          <a:ln w="34925" cap="rnd" cmpd="sng">
            <a:solidFill>
              <a:srgbClr val="0000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Freeform 34"/>
          <p:cNvSpPr>
            <a:spLocks/>
          </p:cNvSpPr>
          <p:nvPr/>
        </p:nvSpPr>
        <p:spPr bwMode="auto">
          <a:xfrm>
            <a:off x="5067300" y="2035845"/>
            <a:ext cx="1298575" cy="534987"/>
          </a:xfrm>
          <a:custGeom>
            <a:avLst/>
            <a:gdLst>
              <a:gd name="T0" fmla="*/ 471 w 818"/>
              <a:gd name="T1" fmla="*/ 138 h 337"/>
              <a:gd name="T2" fmla="*/ 479 w 818"/>
              <a:gd name="T3" fmla="*/ 107 h 337"/>
              <a:gd name="T4" fmla="*/ 493 w 818"/>
              <a:gd name="T5" fmla="*/ 80 h 337"/>
              <a:gd name="T6" fmla="*/ 513 w 818"/>
              <a:gd name="T7" fmla="*/ 55 h 337"/>
              <a:gd name="T8" fmla="*/ 535 w 818"/>
              <a:gd name="T9" fmla="*/ 35 h 337"/>
              <a:gd name="T10" fmla="*/ 563 w 818"/>
              <a:gd name="T11" fmla="*/ 18 h 337"/>
              <a:gd name="T12" fmla="*/ 593 w 818"/>
              <a:gd name="T13" fmla="*/ 7 h 337"/>
              <a:gd name="T14" fmla="*/ 626 w 818"/>
              <a:gd name="T15" fmla="*/ 1 h 337"/>
              <a:gd name="T16" fmla="*/ 661 w 818"/>
              <a:gd name="T17" fmla="*/ 1 h 337"/>
              <a:gd name="T18" fmla="*/ 695 w 818"/>
              <a:gd name="T19" fmla="*/ 8 h 337"/>
              <a:gd name="T20" fmla="*/ 726 w 818"/>
              <a:gd name="T21" fmla="*/ 20 h 337"/>
              <a:gd name="T22" fmla="*/ 754 w 818"/>
              <a:gd name="T23" fmla="*/ 38 h 337"/>
              <a:gd name="T24" fmla="*/ 777 w 818"/>
              <a:gd name="T25" fmla="*/ 61 h 337"/>
              <a:gd name="T26" fmla="*/ 796 w 818"/>
              <a:gd name="T27" fmla="*/ 88 h 337"/>
              <a:gd name="T28" fmla="*/ 809 w 818"/>
              <a:gd name="T29" fmla="*/ 118 h 337"/>
              <a:gd name="T30" fmla="*/ 815 w 818"/>
              <a:gd name="T31" fmla="*/ 151 h 337"/>
              <a:gd name="T32" fmla="*/ 815 w 818"/>
              <a:gd name="T33" fmla="*/ 185 h 337"/>
              <a:gd name="T34" fmla="*/ 809 w 818"/>
              <a:gd name="T35" fmla="*/ 218 h 337"/>
              <a:gd name="T36" fmla="*/ 796 w 818"/>
              <a:gd name="T37" fmla="*/ 248 h 337"/>
              <a:gd name="T38" fmla="*/ 777 w 818"/>
              <a:gd name="T39" fmla="*/ 275 h 337"/>
              <a:gd name="T40" fmla="*/ 754 w 818"/>
              <a:gd name="T41" fmla="*/ 298 h 337"/>
              <a:gd name="T42" fmla="*/ 726 w 818"/>
              <a:gd name="T43" fmla="*/ 316 h 337"/>
              <a:gd name="T44" fmla="*/ 695 w 818"/>
              <a:gd name="T45" fmla="*/ 328 h 337"/>
              <a:gd name="T46" fmla="*/ 661 w 818"/>
              <a:gd name="T47" fmla="*/ 335 h 337"/>
              <a:gd name="T48" fmla="*/ 628 w 818"/>
              <a:gd name="T49" fmla="*/ 335 h 337"/>
              <a:gd name="T50" fmla="*/ 601 w 818"/>
              <a:gd name="T51" fmla="*/ 331 h 337"/>
              <a:gd name="T52" fmla="*/ 575 w 818"/>
              <a:gd name="T53" fmla="*/ 322 h 337"/>
              <a:gd name="T54" fmla="*/ 550 w 818"/>
              <a:gd name="T55" fmla="*/ 311 h 337"/>
              <a:gd name="T56" fmla="*/ 529 w 818"/>
              <a:gd name="T57" fmla="*/ 295 h 337"/>
              <a:gd name="T58" fmla="*/ 509 w 818"/>
              <a:gd name="T59" fmla="*/ 276 h 337"/>
              <a:gd name="T60" fmla="*/ 492 w 818"/>
              <a:gd name="T61" fmla="*/ 255 h 337"/>
              <a:gd name="T62" fmla="*/ 480 w 818"/>
              <a:gd name="T63" fmla="*/ 231 h 337"/>
              <a:gd name="T64" fmla="*/ 0 w 818"/>
              <a:gd name="T65" fmla="*/ 236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8" h="337">
                <a:moveTo>
                  <a:pt x="469" y="154"/>
                </a:moveTo>
                <a:lnTo>
                  <a:pt x="471" y="138"/>
                </a:lnTo>
                <a:lnTo>
                  <a:pt x="474" y="122"/>
                </a:lnTo>
                <a:lnTo>
                  <a:pt x="479" y="107"/>
                </a:lnTo>
                <a:lnTo>
                  <a:pt x="486" y="93"/>
                </a:lnTo>
                <a:lnTo>
                  <a:pt x="493" y="80"/>
                </a:lnTo>
                <a:lnTo>
                  <a:pt x="503" y="67"/>
                </a:lnTo>
                <a:lnTo>
                  <a:pt x="513" y="55"/>
                </a:lnTo>
                <a:lnTo>
                  <a:pt x="524" y="44"/>
                </a:lnTo>
                <a:lnTo>
                  <a:pt x="535" y="35"/>
                </a:lnTo>
                <a:lnTo>
                  <a:pt x="550" y="26"/>
                </a:lnTo>
                <a:lnTo>
                  <a:pt x="563" y="18"/>
                </a:lnTo>
                <a:lnTo>
                  <a:pt x="577" y="12"/>
                </a:lnTo>
                <a:lnTo>
                  <a:pt x="593" y="7"/>
                </a:lnTo>
                <a:lnTo>
                  <a:pt x="609" y="3"/>
                </a:lnTo>
                <a:lnTo>
                  <a:pt x="626" y="1"/>
                </a:lnTo>
                <a:lnTo>
                  <a:pt x="643" y="0"/>
                </a:lnTo>
                <a:lnTo>
                  <a:pt x="661" y="1"/>
                </a:lnTo>
                <a:lnTo>
                  <a:pt x="678" y="3"/>
                </a:lnTo>
                <a:lnTo>
                  <a:pt x="695" y="8"/>
                </a:lnTo>
                <a:lnTo>
                  <a:pt x="711" y="13"/>
                </a:lnTo>
                <a:lnTo>
                  <a:pt x="726" y="20"/>
                </a:lnTo>
                <a:lnTo>
                  <a:pt x="741" y="29"/>
                </a:lnTo>
                <a:lnTo>
                  <a:pt x="754" y="38"/>
                </a:lnTo>
                <a:lnTo>
                  <a:pt x="766" y="49"/>
                </a:lnTo>
                <a:lnTo>
                  <a:pt x="777" y="61"/>
                </a:lnTo>
                <a:lnTo>
                  <a:pt x="787" y="74"/>
                </a:lnTo>
                <a:lnTo>
                  <a:pt x="796" y="88"/>
                </a:lnTo>
                <a:lnTo>
                  <a:pt x="804" y="102"/>
                </a:lnTo>
                <a:lnTo>
                  <a:pt x="809" y="118"/>
                </a:lnTo>
                <a:lnTo>
                  <a:pt x="813" y="134"/>
                </a:lnTo>
                <a:lnTo>
                  <a:pt x="815" y="151"/>
                </a:lnTo>
                <a:lnTo>
                  <a:pt x="817" y="168"/>
                </a:lnTo>
                <a:lnTo>
                  <a:pt x="815" y="185"/>
                </a:lnTo>
                <a:lnTo>
                  <a:pt x="813" y="202"/>
                </a:lnTo>
                <a:lnTo>
                  <a:pt x="809" y="218"/>
                </a:lnTo>
                <a:lnTo>
                  <a:pt x="804" y="233"/>
                </a:lnTo>
                <a:lnTo>
                  <a:pt x="796" y="248"/>
                </a:lnTo>
                <a:lnTo>
                  <a:pt x="787" y="262"/>
                </a:lnTo>
                <a:lnTo>
                  <a:pt x="777" y="275"/>
                </a:lnTo>
                <a:lnTo>
                  <a:pt x="766" y="287"/>
                </a:lnTo>
                <a:lnTo>
                  <a:pt x="754" y="298"/>
                </a:lnTo>
                <a:lnTo>
                  <a:pt x="741" y="307"/>
                </a:lnTo>
                <a:lnTo>
                  <a:pt x="726" y="316"/>
                </a:lnTo>
                <a:lnTo>
                  <a:pt x="711" y="323"/>
                </a:lnTo>
                <a:lnTo>
                  <a:pt x="695" y="328"/>
                </a:lnTo>
                <a:lnTo>
                  <a:pt x="678" y="333"/>
                </a:lnTo>
                <a:lnTo>
                  <a:pt x="661" y="335"/>
                </a:lnTo>
                <a:lnTo>
                  <a:pt x="643" y="336"/>
                </a:lnTo>
                <a:lnTo>
                  <a:pt x="628" y="335"/>
                </a:lnTo>
                <a:lnTo>
                  <a:pt x="614" y="334"/>
                </a:lnTo>
                <a:lnTo>
                  <a:pt x="601" y="331"/>
                </a:lnTo>
                <a:lnTo>
                  <a:pt x="588" y="327"/>
                </a:lnTo>
                <a:lnTo>
                  <a:pt x="575" y="322"/>
                </a:lnTo>
                <a:lnTo>
                  <a:pt x="561" y="317"/>
                </a:lnTo>
                <a:lnTo>
                  <a:pt x="550" y="311"/>
                </a:lnTo>
                <a:lnTo>
                  <a:pt x="539" y="303"/>
                </a:lnTo>
                <a:lnTo>
                  <a:pt x="529" y="295"/>
                </a:lnTo>
                <a:lnTo>
                  <a:pt x="518" y="286"/>
                </a:lnTo>
                <a:lnTo>
                  <a:pt x="509" y="276"/>
                </a:lnTo>
                <a:lnTo>
                  <a:pt x="500" y="266"/>
                </a:lnTo>
                <a:lnTo>
                  <a:pt x="492" y="255"/>
                </a:lnTo>
                <a:lnTo>
                  <a:pt x="486" y="243"/>
                </a:lnTo>
                <a:lnTo>
                  <a:pt x="480" y="231"/>
                </a:lnTo>
                <a:lnTo>
                  <a:pt x="475" y="218"/>
                </a:lnTo>
                <a:lnTo>
                  <a:pt x="0" y="236"/>
                </a:lnTo>
                <a:lnTo>
                  <a:pt x="469" y="154"/>
                </a:lnTo>
              </a:path>
            </a:pathLst>
          </a:custGeom>
          <a:noFill/>
          <a:ln w="12700" cap="rnd"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Rectangle 35"/>
          <p:cNvSpPr>
            <a:spLocks noChangeArrowheads="1"/>
          </p:cNvSpPr>
          <p:nvPr/>
        </p:nvSpPr>
        <p:spPr bwMode="auto">
          <a:xfrm>
            <a:off x="5959475" y="2150145"/>
            <a:ext cx="2555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a:r>
              <a:rPr lang="zh-CN" altLang="en-US" sz="2000" b="1">
                <a:solidFill>
                  <a:srgbClr val="000066"/>
                </a:solidFill>
                <a:latin typeface="Times New Roman" pitchFamily="18" charset="0"/>
              </a:rPr>
              <a:t>根</a:t>
            </a:r>
          </a:p>
        </p:txBody>
      </p:sp>
      <p:grpSp>
        <p:nvGrpSpPr>
          <p:cNvPr id="38" name="组合 37"/>
          <p:cNvGrpSpPr/>
          <p:nvPr/>
        </p:nvGrpSpPr>
        <p:grpSpPr>
          <a:xfrm>
            <a:off x="1524000" y="5020345"/>
            <a:ext cx="1600200" cy="763587"/>
            <a:chOff x="1524000" y="5519738"/>
            <a:chExt cx="1600200" cy="763587"/>
          </a:xfrm>
        </p:grpSpPr>
        <p:sp>
          <p:nvSpPr>
            <p:cNvPr id="36" name="Freeform 36"/>
            <p:cNvSpPr>
              <a:spLocks/>
            </p:cNvSpPr>
            <p:nvPr/>
          </p:nvSpPr>
          <p:spPr bwMode="auto">
            <a:xfrm>
              <a:off x="1524000" y="5519738"/>
              <a:ext cx="1600200" cy="763587"/>
            </a:xfrm>
            <a:custGeom>
              <a:avLst/>
              <a:gdLst>
                <a:gd name="T0" fmla="*/ 593 w 1106"/>
                <a:gd name="T1" fmla="*/ 242 h 483"/>
                <a:gd name="T2" fmla="*/ 606 w 1106"/>
                <a:gd name="T3" fmla="*/ 260 h 483"/>
                <a:gd name="T4" fmla="*/ 616 w 1106"/>
                <a:gd name="T5" fmla="*/ 277 h 483"/>
                <a:gd name="T6" fmla="*/ 622 w 1106"/>
                <a:gd name="T7" fmla="*/ 295 h 483"/>
                <a:gd name="T8" fmla="*/ 623 w 1106"/>
                <a:gd name="T9" fmla="*/ 314 h 483"/>
                <a:gd name="T10" fmla="*/ 622 w 1106"/>
                <a:gd name="T11" fmla="*/ 331 h 483"/>
                <a:gd name="T12" fmla="*/ 616 w 1106"/>
                <a:gd name="T13" fmla="*/ 348 h 483"/>
                <a:gd name="T14" fmla="*/ 609 w 1106"/>
                <a:gd name="T15" fmla="*/ 364 h 483"/>
                <a:gd name="T16" fmla="*/ 599 w 1106"/>
                <a:gd name="T17" fmla="*/ 379 h 483"/>
                <a:gd name="T18" fmla="*/ 586 w 1106"/>
                <a:gd name="T19" fmla="*/ 394 h 483"/>
                <a:gd name="T20" fmla="*/ 570 w 1106"/>
                <a:gd name="T21" fmla="*/ 408 h 483"/>
                <a:gd name="T22" fmla="*/ 553 w 1106"/>
                <a:gd name="T23" fmla="*/ 421 h 483"/>
                <a:gd name="T24" fmla="*/ 531 w 1106"/>
                <a:gd name="T25" fmla="*/ 433 h 483"/>
                <a:gd name="T26" fmla="*/ 510 w 1106"/>
                <a:gd name="T27" fmla="*/ 444 h 483"/>
                <a:gd name="T28" fmla="*/ 485 w 1106"/>
                <a:gd name="T29" fmla="*/ 454 h 483"/>
                <a:gd name="T30" fmla="*/ 461 w 1106"/>
                <a:gd name="T31" fmla="*/ 462 h 483"/>
                <a:gd name="T32" fmla="*/ 432 w 1106"/>
                <a:gd name="T33" fmla="*/ 469 h 483"/>
                <a:gd name="T34" fmla="*/ 404 w 1106"/>
                <a:gd name="T35" fmla="*/ 474 h 483"/>
                <a:gd name="T36" fmla="*/ 374 w 1106"/>
                <a:gd name="T37" fmla="*/ 479 h 483"/>
                <a:gd name="T38" fmla="*/ 344 w 1106"/>
                <a:gd name="T39" fmla="*/ 481 h 483"/>
                <a:gd name="T40" fmla="*/ 312 w 1106"/>
                <a:gd name="T41" fmla="*/ 482 h 483"/>
                <a:gd name="T42" fmla="*/ 280 w 1106"/>
                <a:gd name="T43" fmla="*/ 481 h 483"/>
                <a:gd name="T44" fmla="*/ 248 w 1106"/>
                <a:gd name="T45" fmla="*/ 479 h 483"/>
                <a:gd name="T46" fmla="*/ 218 w 1106"/>
                <a:gd name="T47" fmla="*/ 474 h 483"/>
                <a:gd name="T48" fmla="*/ 190 w 1106"/>
                <a:gd name="T49" fmla="*/ 469 h 483"/>
                <a:gd name="T50" fmla="*/ 163 w 1106"/>
                <a:gd name="T51" fmla="*/ 462 h 483"/>
                <a:gd name="T52" fmla="*/ 136 w 1106"/>
                <a:gd name="T53" fmla="*/ 454 h 483"/>
                <a:gd name="T54" fmla="*/ 113 w 1106"/>
                <a:gd name="T55" fmla="*/ 444 h 483"/>
                <a:gd name="T56" fmla="*/ 90 w 1106"/>
                <a:gd name="T57" fmla="*/ 433 h 483"/>
                <a:gd name="T58" fmla="*/ 71 w 1106"/>
                <a:gd name="T59" fmla="*/ 421 h 483"/>
                <a:gd name="T60" fmla="*/ 53 w 1106"/>
                <a:gd name="T61" fmla="*/ 408 h 483"/>
                <a:gd name="T62" fmla="*/ 37 w 1106"/>
                <a:gd name="T63" fmla="*/ 394 h 483"/>
                <a:gd name="T64" fmla="*/ 25 w 1106"/>
                <a:gd name="T65" fmla="*/ 379 h 483"/>
                <a:gd name="T66" fmla="*/ 14 w 1106"/>
                <a:gd name="T67" fmla="*/ 364 h 483"/>
                <a:gd name="T68" fmla="*/ 7 w 1106"/>
                <a:gd name="T69" fmla="*/ 348 h 483"/>
                <a:gd name="T70" fmla="*/ 2 w 1106"/>
                <a:gd name="T71" fmla="*/ 331 h 483"/>
                <a:gd name="T72" fmla="*/ 0 w 1106"/>
                <a:gd name="T73" fmla="*/ 314 h 483"/>
                <a:gd name="T74" fmla="*/ 2 w 1106"/>
                <a:gd name="T75" fmla="*/ 297 h 483"/>
                <a:gd name="T76" fmla="*/ 7 w 1106"/>
                <a:gd name="T77" fmla="*/ 280 h 483"/>
                <a:gd name="T78" fmla="*/ 14 w 1106"/>
                <a:gd name="T79" fmla="*/ 264 h 483"/>
                <a:gd name="T80" fmla="*/ 25 w 1106"/>
                <a:gd name="T81" fmla="*/ 249 h 483"/>
                <a:gd name="T82" fmla="*/ 37 w 1106"/>
                <a:gd name="T83" fmla="*/ 234 h 483"/>
                <a:gd name="T84" fmla="*/ 53 w 1106"/>
                <a:gd name="T85" fmla="*/ 220 h 483"/>
                <a:gd name="T86" fmla="*/ 71 w 1106"/>
                <a:gd name="T87" fmla="*/ 207 h 483"/>
                <a:gd name="T88" fmla="*/ 90 w 1106"/>
                <a:gd name="T89" fmla="*/ 196 h 483"/>
                <a:gd name="T90" fmla="*/ 113 w 1106"/>
                <a:gd name="T91" fmla="*/ 185 h 483"/>
                <a:gd name="T92" fmla="*/ 136 w 1106"/>
                <a:gd name="T93" fmla="*/ 175 h 483"/>
                <a:gd name="T94" fmla="*/ 163 w 1106"/>
                <a:gd name="T95" fmla="*/ 166 h 483"/>
                <a:gd name="T96" fmla="*/ 190 w 1106"/>
                <a:gd name="T97" fmla="*/ 159 h 483"/>
                <a:gd name="T98" fmla="*/ 218 w 1106"/>
                <a:gd name="T99" fmla="*/ 154 h 483"/>
                <a:gd name="T100" fmla="*/ 248 w 1106"/>
                <a:gd name="T101" fmla="*/ 149 h 483"/>
                <a:gd name="T102" fmla="*/ 280 w 1106"/>
                <a:gd name="T103" fmla="*/ 147 h 483"/>
                <a:gd name="T104" fmla="*/ 312 w 1106"/>
                <a:gd name="T105" fmla="*/ 146 h 483"/>
                <a:gd name="T106" fmla="*/ 340 w 1106"/>
                <a:gd name="T107" fmla="*/ 147 h 483"/>
                <a:gd name="T108" fmla="*/ 370 w 1106"/>
                <a:gd name="T109" fmla="*/ 149 h 483"/>
                <a:gd name="T110" fmla="*/ 399 w 1106"/>
                <a:gd name="T111" fmla="*/ 153 h 483"/>
                <a:gd name="T112" fmla="*/ 425 w 1106"/>
                <a:gd name="T113" fmla="*/ 158 h 483"/>
                <a:gd name="T114" fmla="*/ 452 w 1106"/>
                <a:gd name="T115" fmla="*/ 164 h 483"/>
                <a:gd name="T116" fmla="*/ 476 w 1106"/>
                <a:gd name="T117" fmla="*/ 172 h 483"/>
                <a:gd name="T118" fmla="*/ 501 w 1106"/>
                <a:gd name="T119" fmla="*/ 181 h 483"/>
                <a:gd name="T120" fmla="*/ 523 w 1106"/>
                <a:gd name="T121" fmla="*/ 191 h 483"/>
                <a:gd name="T122" fmla="*/ 1105 w 1106"/>
                <a:gd name="T123" fmla="*/ 0 h 483"/>
                <a:gd name="T124" fmla="*/ 593 w 1106"/>
                <a:gd name="T125" fmla="*/ 242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6" h="483">
                  <a:moveTo>
                    <a:pt x="593" y="242"/>
                  </a:moveTo>
                  <a:lnTo>
                    <a:pt x="606" y="260"/>
                  </a:lnTo>
                  <a:lnTo>
                    <a:pt x="616" y="277"/>
                  </a:lnTo>
                  <a:lnTo>
                    <a:pt x="622" y="295"/>
                  </a:lnTo>
                  <a:lnTo>
                    <a:pt x="623" y="314"/>
                  </a:lnTo>
                  <a:lnTo>
                    <a:pt x="622" y="331"/>
                  </a:lnTo>
                  <a:lnTo>
                    <a:pt x="616" y="348"/>
                  </a:lnTo>
                  <a:lnTo>
                    <a:pt x="609" y="364"/>
                  </a:lnTo>
                  <a:lnTo>
                    <a:pt x="599" y="379"/>
                  </a:lnTo>
                  <a:lnTo>
                    <a:pt x="586" y="394"/>
                  </a:lnTo>
                  <a:lnTo>
                    <a:pt x="570" y="408"/>
                  </a:lnTo>
                  <a:lnTo>
                    <a:pt x="553" y="421"/>
                  </a:lnTo>
                  <a:lnTo>
                    <a:pt x="531" y="433"/>
                  </a:lnTo>
                  <a:lnTo>
                    <a:pt x="510" y="444"/>
                  </a:lnTo>
                  <a:lnTo>
                    <a:pt x="485" y="454"/>
                  </a:lnTo>
                  <a:lnTo>
                    <a:pt x="461" y="462"/>
                  </a:lnTo>
                  <a:lnTo>
                    <a:pt x="432" y="469"/>
                  </a:lnTo>
                  <a:lnTo>
                    <a:pt x="404" y="474"/>
                  </a:lnTo>
                  <a:lnTo>
                    <a:pt x="374" y="479"/>
                  </a:lnTo>
                  <a:lnTo>
                    <a:pt x="344" y="481"/>
                  </a:lnTo>
                  <a:lnTo>
                    <a:pt x="312" y="482"/>
                  </a:lnTo>
                  <a:lnTo>
                    <a:pt x="280" y="481"/>
                  </a:lnTo>
                  <a:lnTo>
                    <a:pt x="248" y="479"/>
                  </a:lnTo>
                  <a:lnTo>
                    <a:pt x="218" y="474"/>
                  </a:lnTo>
                  <a:lnTo>
                    <a:pt x="190" y="469"/>
                  </a:lnTo>
                  <a:lnTo>
                    <a:pt x="163" y="462"/>
                  </a:lnTo>
                  <a:lnTo>
                    <a:pt x="136" y="454"/>
                  </a:lnTo>
                  <a:lnTo>
                    <a:pt x="113" y="444"/>
                  </a:lnTo>
                  <a:lnTo>
                    <a:pt x="90" y="433"/>
                  </a:lnTo>
                  <a:lnTo>
                    <a:pt x="71" y="421"/>
                  </a:lnTo>
                  <a:lnTo>
                    <a:pt x="53" y="408"/>
                  </a:lnTo>
                  <a:lnTo>
                    <a:pt x="37" y="394"/>
                  </a:lnTo>
                  <a:lnTo>
                    <a:pt x="25" y="379"/>
                  </a:lnTo>
                  <a:lnTo>
                    <a:pt x="14" y="364"/>
                  </a:lnTo>
                  <a:lnTo>
                    <a:pt x="7" y="348"/>
                  </a:lnTo>
                  <a:lnTo>
                    <a:pt x="2" y="331"/>
                  </a:lnTo>
                  <a:lnTo>
                    <a:pt x="0" y="314"/>
                  </a:lnTo>
                  <a:lnTo>
                    <a:pt x="2" y="297"/>
                  </a:lnTo>
                  <a:lnTo>
                    <a:pt x="7" y="280"/>
                  </a:lnTo>
                  <a:lnTo>
                    <a:pt x="14" y="264"/>
                  </a:lnTo>
                  <a:lnTo>
                    <a:pt x="25" y="249"/>
                  </a:lnTo>
                  <a:lnTo>
                    <a:pt x="37" y="234"/>
                  </a:lnTo>
                  <a:lnTo>
                    <a:pt x="53" y="220"/>
                  </a:lnTo>
                  <a:lnTo>
                    <a:pt x="71" y="207"/>
                  </a:lnTo>
                  <a:lnTo>
                    <a:pt x="90" y="196"/>
                  </a:lnTo>
                  <a:lnTo>
                    <a:pt x="113" y="185"/>
                  </a:lnTo>
                  <a:lnTo>
                    <a:pt x="136" y="175"/>
                  </a:lnTo>
                  <a:lnTo>
                    <a:pt x="163" y="166"/>
                  </a:lnTo>
                  <a:lnTo>
                    <a:pt x="190" y="159"/>
                  </a:lnTo>
                  <a:lnTo>
                    <a:pt x="218" y="154"/>
                  </a:lnTo>
                  <a:lnTo>
                    <a:pt x="248" y="149"/>
                  </a:lnTo>
                  <a:lnTo>
                    <a:pt x="280" y="147"/>
                  </a:lnTo>
                  <a:lnTo>
                    <a:pt x="312" y="146"/>
                  </a:lnTo>
                  <a:lnTo>
                    <a:pt x="340" y="147"/>
                  </a:lnTo>
                  <a:lnTo>
                    <a:pt x="370" y="149"/>
                  </a:lnTo>
                  <a:lnTo>
                    <a:pt x="399" y="153"/>
                  </a:lnTo>
                  <a:lnTo>
                    <a:pt x="425" y="158"/>
                  </a:lnTo>
                  <a:lnTo>
                    <a:pt x="452" y="164"/>
                  </a:lnTo>
                  <a:lnTo>
                    <a:pt x="476" y="172"/>
                  </a:lnTo>
                  <a:lnTo>
                    <a:pt x="501" y="181"/>
                  </a:lnTo>
                  <a:lnTo>
                    <a:pt x="523" y="191"/>
                  </a:lnTo>
                  <a:lnTo>
                    <a:pt x="1105" y="0"/>
                  </a:lnTo>
                  <a:lnTo>
                    <a:pt x="593" y="242"/>
                  </a:lnTo>
                </a:path>
              </a:pathLst>
            </a:custGeom>
            <a:noFill/>
            <a:ln w="12700" cap="rnd" cmpd="sng">
              <a:solidFill>
                <a:srgbClr val="FF33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Rectangle 37"/>
            <p:cNvSpPr>
              <a:spLocks noChangeArrowheads="1"/>
            </p:cNvSpPr>
            <p:nvPr/>
          </p:nvSpPr>
          <p:spPr bwMode="auto">
            <a:xfrm>
              <a:off x="1719263" y="5864225"/>
              <a:ext cx="5111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r>
                <a:rPr lang="zh-CN" altLang="en-US" sz="2000" b="1" dirty="0">
                  <a:solidFill>
                    <a:srgbClr val="000066"/>
                  </a:solidFill>
                  <a:latin typeface="Times New Roman" pitchFamily="18" charset="0"/>
                </a:rPr>
                <a:t>子树</a:t>
              </a:r>
            </a:p>
          </p:txBody>
        </p:sp>
      </p:grpSp>
      <p:sp>
        <p:nvSpPr>
          <p:cNvPr id="42" name="椭圆形标注 41"/>
          <p:cNvSpPr/>
          <p:nvPr/>
        </p:nvSpPr>
        <p:spPr bwMode="auto">
          <a:xfrm>
            <a:off x="581646" y="1225506"/>
            <a:ext cx="2804492" cy="1257300"/>
          </a:xfrm>
          <a:prstGeom prst="wedgeEllipseCallout">
            <a:avLst>
              <a:gd name="adj1" fmla="val 31697"/>
              <a:gd name="adj2" fmla="val 99865"/>
            </a:avLst>
          </a:prstGeom>
          <a:noFill/>
          <a:ln w="12700"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a:solidFill>
                  <a:srgbClr val="000066"/>
                </a:solidFill>
              </a:rPr>
              <a:t>每棵子树也是树，</a:t>
            </a:r>
            <a:endParaRPr lang="en-US" altLang="zh-CN" sz="1800" b="1" dirty="0">
              <a:solidFill>
                <a:srgbClr val="000066"/>
              </a:solidFill>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a:solidFill>
                  <a:srgbClr val="000066"/>
                </a:solidFill>
              </a:rPr>
              <a:t>每棵子树也有自己的</a:t>
            </a:r>
            <a:endParaRPr lang="en-US" altLang="zh-CN" sz="1800" b="1" dirty="0">
              <a:solidFill>
                <a:srgbClr val="000066"/>
              </a:solidFill>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sz="1800" b="1" dirty="0">
                <a:solidFill>
                  <a:srgbClr val="000066"/>
                </a:solidFill>
              </a:rPr>
              <a:t>根节点和若干子树</a:t>
            </a:r>
          </a:p>
        </p:txBody>
      </p:sp>
    </p:spTree>
    <p:extLst>
      <p:ext uri="{BB962C8B-B14F-4D97-AF65-F5344CB8AC3E}">
        <p14:creationId xmlns:p14="http://schemas.microsoft.com/office/powerpoint/2010/main" val="170574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0-#ppt_w/2"/>
                                          </p:val>
                                        </p:tav>
                                        <p:tav tm="100000">
                                          <p:val>
                                            <p:strVal val="#ppt_x"/>
                                          </p:val>
                                        </p:tav>
                                      </p:tavLst>
                                    </p:anim>
                                    <p:anim calcmode="lin" valueType="num">
                                      <p:cBhvr additive="base">
                                        <p:cTn id="19"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dissolv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dissolve">
                                      <p:cBhvr>
                                        <p:cTn id="36" dur="500"/>
                                        <p:tgtEl>
                                          <p:spTgt spid="3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dissolve">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ppt_x"/>
                                          </p:val>
                                        </p:tav>
                                        <p:tav tm="100000">
                                          <p:val>
                                            <p:strVal val="#ppt_x"/>
                                          </p:val>
                                        </p:tav>
                                      </p:tavLst>
                                    </p:anim>
                                    <p:anim calcmode="lin" valueType="num">
                                      <p:cBhvr additive="base">
                                        <p:cTn id="4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42"/>
                                        </p:tgtEl>
                                        <p:attrNameLst>
                                          <p:attrName>style.visibility</p:attrName>
                                        </p:attrNameLst>
                                      </p:cBhvr>
                                      <p:to>
                                        <p:strVal val="visible"/>
                                      </p:to>
                                    </p:set>
                                    <p:anim calcmode="lin" valueType="num">
                                      <p:cBhvr additive="base">
                                        <p:cTn id="52" dur="500" fill="hold"/>
                                        <p:tgtEl>
                                          <p:spTgt spid="42"/>
                                        </p:tgtEl>
                                        <p:attrNameLst>
                                          <p:attrName>ppt_x</p:attrName>
                                        </p:attrNameLst>
                                      </p:cBhvr>
                                      <p:tavLst>
                                        <p:tav tm="0">
                                          <p:val>
                                            <p:strVal val="0-#ppt_w/2"/>
                                          </p:val>
                                        </p:tav>
                                        <p:tav tm="100000">
                                          <p:val>
                                            <p:strVal val="#ppt_x"/>
                                          </p:val>
                                        </p:tav>
                                      </p:tavLst>
                                    </p:anim>
                                    <p:anim calcmode="lin" valueType="num">
                                      <p:cBhvr additive="base">
                                        <p:cTn id="53"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p:bldP spid="4" grpId="0" autoUpdateAnimBg="0"/>
      <p:bldP spid="31" grpId="0" animBg="1"/>
      <p:bldP spid="32" grpId="0" animBg="1"/>
      <p:bldP spid="33" grpId="0" animBg="1"/>
      <p:bldP spid="34" grpId="0" animBg="1"/>
      <p:bldP spid="35" grpId="0" autoUpdateAnimBg="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484100" y="694437"/>
            <a:ext cx="4876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600" b="1" dirty="0">
                <a:solidFill>
                  <a:srgbClr val="000099"/>
                </a:solidFill>
                <a:ea typeface="宋体" charset="-122"/>
              </a:rPr>
              <a:t>树</a:t>
            </a:r>
            <a:r>
              <a:rPr lang="zh-CN" altLang="en-US" sz="3600" b="1" dirty="0" smtClean="0">
                <a:solidFill>
                  <a:srgbClr val="000099"/>
                </a:solidFill>
                <a:ea typeface="宋体" charset="-122"/>
              </a:rPr>
              <a:t>的逻辑结构的特点</a:t>
            </a:r>
            <a:endParaRPr lang="zh-CN" altLang="en-US" sz="3600" b="1" dirty="0">
              <a:solidFill>
                <a:srgbClr val="000099"/>
              </a:solidFill>
              <a:ea typeface="宋体" charset="-122"/>
            </a:endParaRPr>
          </a:p>
        </p:txBody>
      </p:sp>
      <p:sp>
        <p:nvSpPr>
          <p:cNvPr id="3" name="Text Box 12"/>
          <p:cNvSpPr txBox="1">
            <a:spLocks noChangeArrowheads="1"/>
          </p:cNvSpPr>
          <p:nvPr/>
        </p:nvSpPr>
        <p:spPr bwMode="auto">
          <a:xfrm>
            <a:off x="495176" y="1844824"/>
            <a:ext cx="8423275"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0" fontAlgn="auto">
              <a:lnSpc>
                <a:spcPct val="120000"/>
              </a:lnSpc>
              <a:spcBef>
                <a:spcPts val="0"/>
              </a:spcBef>
              <a:spcAft>
                <a:spcPts val="0"/>
              </a:spcAft>
              <a:defRPr/>
            </a:pP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树是一种分支或层次结构，每个结点都有且仅有一个</a:t>
            </a:r>
            <a:r>
              <a:rPr kumimoji="0" lang="zh-CN" altLang="en-US" sz="2800" b="1" kern="0" dirty="0">
                <a:solidFill>
                  <a:srgbClr val="000000"/>
                </a:solidFill>
                <a:latin typeface="宋体" charset="-122"/>
                <a:ea typeface="宋体" charset="-122"/>
              </a:rPr>
              <a:t>直接</a:t>
            </a:r>
            <a:r>
              <a:rPr kumimoji="0" lang="zh-CN" altLang="en-US" sz="2800" b="1" kern="0" dirty="0" smtClean="0">
                <a:solidFill>
                  <a:srgbClr val="000000"/>
                </a:solidFill>
                <a:latin typeface="宋体" charset="-122"/>
                <a:ea typeface="宋体" charset="-122"/>
              </a:rPr>
              <a:t>前驱（除了</a:t>
            </a:r>
            <a:r>
              <a:rPr kumimoji="0" lang="zh-CN" altLang="en-US" sz="2800" b="1" kern="0" dirty="0">
                <a:solidFill>
                  <a:srgbClr val="000000"/>
                </a:solidFill>
                <a:latin typeface="宋体" charset="-122"/>
                <a:ea typeface="宋体" charset="-122"/>
              </a:rPr>
              <a:t>根</a:t>
            </a:r>
            <a:r>
              <a:rPr kumimoji="0" lang="zh-CN" altLang="en-US" sz="2800" b="1" kern="0" dirty="0" smtClean="0">
                <a:solidFill>
                  <a:srgbClr val="000000"/>
                </a:solidFill>
                <a:latin typeface="宋体" charset="-122"/>
                <a:ea typeface="宋体" charset="-122"/>
              </a:rPr>
              <a:t>结点），</a:t>
            </a:r>
            <a:r>
              <a:rPr kumimoji="0" lang="zh-CN" altLang="en-US" sz="2800" b="1" kern="0" dirty="0">
                <a:solidFill>
                  <a:srgbClr val="000000"/>
                </a:solidFill>
                <a:latin typeface="宋体" charset="-122"/>
                <a:ea typeface="宋体" charset="-122"/>
              </a:rPr>
              <a:t>每个</a:t>
            </a:r>
            <a:r>
              <a:rPr kumimoji="0" lang="zh-CN" altLang="en-US" sz="2800" b="1" kern="0" dirty="0" smtClean="0">
                <a:solidFill>
                  <a:srgbClr val="000000"/>
                </a:solidFill>
                <a:latin typeface="宋体" charset="-122"/>
                <a:ea typeface="宋体" charset="-122"/>
              </a:rPr>
              <a:t>结点都零个或多个直接后继。（一对多）。</a:t>
            </a:r>
            <a:endParaRPr kumimoji="0" lang="en-US" altLang="zh-CN" sz="2800" b="1" kern="0" dirty="0" smtClean="0">
              <a:solidFill>
                <a:srgbClr val="000000"/>
              </a:solidFill>
              <a:latin typeface="宋体" charset="-122"/>
              <a:ea typeface="宋体" charset="-122"/>
            </a:endParaRPr>
          </a:p>
          <a:p>
            <a:pPr lvl="0" fontAlgn="auto">
              <a:lnSpc>
                <a:spcPct val="120000"/>
              </a:lnSpc>
              <a:spcBef>
                <a:spcPts val="0"/>
              </a:spcBef>
              <a:spcAft>
                <a:spcPts val="0"/>
              </a:spcAft>
              <a:defRPr/>
            </a:pPr>
            <a:endParaRPr kumimoji="0" lang="en-US" altLang="zh-CN" sz="2800" b="1" kern="0" dirty="0" smtClean="0">
              <a:solidFill>
                <a:srgbClr val="000000"/>
              </a:solidFill>
              <a:latin typeface="宋体" charset="-122"/>
              <a:ea typeface="宋体" charset="-122"/>
            </a:endParaRPr>
          </a:p>
          <a:p>
            <a:pPr lvl="0" fontAlgn="auto">
              <a:lnSpc>
                <a:spcPct val="120000"/>
              </a:lnSpc>
              <a:spcBef>
                <a:spcPts val="0"/>
              </a:spcBef>
              <a:spcAft>
                <a:spcPts val="0"/>
              </a:spcAft>
              <a:defRPr/>
            </a:pP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2、</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除根结点外的其它结点，都存在唯一一条从根到该结点的路径。</a:t>
            </a:r>
            <a:endParaRPr kumimoji="0" lang="zh-CN" altLang="en-US" sz="2800" b="1" i="0" u="none" strike="noStrike" kern="0" cap="none" spc="0" normalizeH="0" baseline="0" noProof="0" dirty="0" smtClean="0">
              <a:ln>
                <a:noFill/>
              </a:ln>
              <a:solidFill>
                <a:srgbClr val="000000"/>
              </a:solidFill>
              <a:effectLst/>
              <a:uLnTx/>
              <a:uFillTx/>
              <a:ea typeface="宋体" charset="-122"/>
            </a:endParaRPr>
          </a:p>
        </p:txBody>
      </p:sp>
    </p:spTree>
    <p:extLst>
      <p:ext uri="{BB962C8B-B14F-4D97-AF65-F5344CB8AC3E}">
        <p14:creationId xmlns:p14="http://schemas.microsoft.com/office/powerpoint/2010/main" val="2527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0" descr="水滴"/>
          <p:cNvSpPr txBox="1">
            <a:spLocks noChangeArrowheads="1"/>
          </p:cNvSpPr>
          <p:nvPr/>
        </p:nvSpPr>
        <p:spPr bwMode="auto">
          <a:xfrm>
            <a:off x="3609975" y="1990502"/>
            <a:ext cx="1905000" cy="1657350"/>
          </a:xfrm>
          <a:prstGeom prst="rect">
            <a:avLst/>
          </a:prstGeom>
          <a:noFill/>
          <a:ln w="76200" cmpd="tri">
            <a:solidFill>
              <a:srgbClr val="3333CC"/>
            </a:solidFill>
            <a:miter lim="800000"/>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auto" hangingPunct="0">
              <a:spcBef>
                <a:spcPct val="50000"/>
              </a:spcBef>
              <a:spcAft>
                <a:spcPts val="0"/>
              </a:spcAft>
            </a:pPr>
            <a:endParaRPr kumimoji="0" lang="zh-CN" altLang="en-US" sz="1400" kern="0" smtClean="0">
              <a:solidFill>
                <a:srgbClr val="000000"/>
              </a:solidFill>
              <a:ea typeface="隶书" pitchFamily="49" charset="-122"/>
            </a:endParaRPr>
          </a:p>
          <a:p>
            <a:pPr eaLnBrk="0" fontAlgn="auto" hangingPunct="0">
              <a:spcBef>
                <a:spcPct val="50000"/>
              </a:spcBef>
              <a:spcAft>
                <a:spcPts val="0"/>
              </a:spcAft>
            </a:pPr>
            <a:endParaRPr kumimoji="0" lang="zh-CN" altLang="en-US" sz="1400" kern="0" smtClean="0">
              <a:solidFill>
                <a:srgbClr val="000000"/>
              </a:solidFill>
              <a:ea typeface="隶书" pitchFamily="49" charset="-122"/>
            </a:endParaRPr>
          </a:p>
          <a:p>
            <a:pPr eaLnBrk="0" fontAlgn="auto" hangingPunct="0">
              <a:spcBef>
                <a:spcPct val="50000"/>
              </a:spcBef>
              <a:spcAft>
                <a:spcPts val="0"/>
              </a:spcAft>
            </a:pPr>
            <a:endParaRPr kumimoji="0" lang="zh-CN" altLang="en-US" sz="1400" kern="0" smtClean="0">
              <a:solidFill>
                <a:srgbClr val="000000"/>
              </a:solidFill>
              <a:ea typeface="隶书" pitchFamily="49" charset="-122"/>
            </a:endParaRPr>
          </a:p>
          <a:p>
            <a:pPr eaLnBrk="0" fontAlgn="auto" hangingPunct="0">
              <a:spcBef>
                <a:spcPct val="50000"/>
              </a:spcBef>
              <a:spcAft>
                <a:spcPts val="0"/>
              </a:spcAft>
            </a:pPr>
            <a:endParaRPr kumimoji="0" lang="zh-CN" altLang="en-US" sz="1400" kern="0" smtClean="0">
              <a:solidFill>
                <a:srgbClr val="000000"/>
              </a:solidFill>
              <a:ea typeface="隶书" pitchFamily="49" charset="-122"/>
            </a:endParaRPr>
          </a:p>
          <a:p>
            <a:pPr eaLnBrk="0" fontAlgn="auto" hangingPunct="0">
              <a:spcBef>
                <a:spcPct val="50000"/>
              </a:spcBef>
              <a:spcAft>
                <a:spcPts val="0"/>
              </a:spcAft>
            </a:pPr>
            <a:endParaRPr kumimoji="0" lang="zh-CN" altLang="en-US" sz="1400" kern="0" smtClean="0">
              <a:solidFill>
                <a:srgbClr val="000000"/>
              </a:solidFill>
              <a:ea typeface="隶书" pitchFamily="49" charset="-122"/>
            </a:endParaRPr>
          </a:p>
        </p:txBody>
      </p:sp>
      <p:sp>
        <p:nvSpPr>
          <p:cNvPr id="3" name="Text Box 84"/>
          <p:cNvSpPr txBox="1">
            <a:spLocks noChangeArrowheads="1"/>
          </p:cNvSpPr>
          <p:nvPr/>
        </p:nvSpPr>
        <p:spPr bwMode="auto">
          <a:xfrm>
            <a:off x="534987" y="4890864"/>
            <a:ext cx="8645525" cy="498475"/>
          </a:xfrm>
          <a:prstGeom prst="rect">
            <a:avLst/>
          </a:prstGeom>
          <a:noFill/>
          <a:ln>
            <a:noFill/>
          </a:ln>
          <a:effectLst/>
          <a:extLst>
            <a:ext uri="{909E8E84-426E-40DD-AFC4-6F175D3DCCD1}">
              <a14:hiddenFill xmlns:a14="http://schemas.microsoft.com/office/drawing/2010/main">
                <a:solidFill>
                  <a:srgbClr val="66FF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p>
            <a:pPr eaLnBrk="0" hangingPunct="0"/>
            <a:r>
              <a:rPr lang="zh-CN" altLang="en-US" b="1" dirty="0">
                <a:solidFill>
                  <a:srgbClr val="333300"/>
                </a:solidFill>
                <a:ea typeface="宋体" charset="-122"/>
              </a:rPr>
              <a:t>(</a:t>
            </a:r>
            <a:r>
              <a:rPr lang="en-US" altLang="zh-CN" b="1" dirty="0">
                <a:solidFill>
                  <a:srgbClr val="333300"/>
                </a:solidFill>
                <a:ea typeface="宋体" charset="-122"/>
              </a:rPr>
              <a:t>a) </a:t>
            </a:r>
            <a:r>
              <a:rPr lang="zh-CN" altLang="en-US" b="1" dirty="0">
                <a:solidFill>
                  <a:srgbClr val="333300"/>
                </a:solidFill>
                <a:ea typeface="宋体" charset="-122"/>
              </a:rPr>
              <a:t>一棵树结构           (</a:t>
            </a:r>
            <a:r>
              <a:rPr lang="en-US" altLang="zh-CN" b="1" dirty="0">
                <a:solidFill>
                  <a:srgbClr val="333300"/>
                </a:solidFill>
                <a:ea typeface="宋体" charset="-122"/>
              </a:rPr>
              <a:t>b)</a:t>
            </a:r>
            <a:r>
              <a:rPr lang="zh-CN" altLang="en-US" b="1" dirty="0">
                <a:solidFill>
                  <a:srgbClr val="333300"/>
                </a:solidFill>
                <a:ea typeface="宋体" charset="-122"/>
              </a:rPr>
              <a:t>一个非树结构               (</a:t>
            </a:r>
            <a:r>
              <a:rPr lang="en-US" altLang="zh-CN" b="1" dirty="0">
                <a:solidFill>
                  <a:srgbClr val="333300"/>
                </a:solidFill>
                <a:ea typeface="宋体" charset="-122"/>
              </a:rPr>
              <a:t>c)</a:t>
            </a:r>
            <a:r>
              <a:rPr lang="zh-CN" altLang="en-US" b="1" dirty="0">
                <a:solidFill>
                  <a:srgbClr val="333300"/>
                </a:solidFill>
                <a:ea typeface="宋体" charset="-122"/>
              </a:rPr>
              <a:t>一个非树结构      </a:t>
            </a:r>
          </a:p>
        </p:txBody>
      </p:sp>
      <p:sp>
        <p:nvSpPr>
          <p:cNvPr id="4" name="Text Box 91" descr="水滴"/>
          <p:cNvSpPr txBox="1">
            <a:spLocks noChangeArrowheads="1"/>
          </p:cNvSpPr>
          <p:nvPr/>
        </p:nvSpPr>
        <p:spPr bwMode="auto">
          <a:xfrm>
            <a:off x="6686550" y="1939702"/>
            <a:ext cx="1447800" cy="779462"/>
          </a:xfrm>
          <a:prstGeom prst="rect">
            <a:avLst/>
          </a:prstGeom>
          <a:noFill/>
          <a:ln w="76200" cmpd="tri">
            <a:solidFill>
              <a:srgbClr val="3333CC"/>
            </a:solidFill>
            <a:miter lim="800000"/>
            <a:headEnd/>
            <a:tailEnd/>
          </a:ln>
          <a:effectLst/>
          <a:extLst>
            <a:ext uri="{909E8E84-426E-40DD-AFC4-6F175D3DCCD1}">
              <a14:hiddenFill xmlns:a14="http://schemas.microsoft.com/office/drawing/2010/main">
                <a:blipFill dpi="0" rotWithShape="0">
                  <a:blip r:embed="rId2"/>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fontAlgn="auto" hangingPunct="0">
              <a:spcBef>
                <a:spcPct val="50000"/>
              </a:spcBef>
              <a:spcAft>
                <a:spcPts val="0"/>
              </a:spcAft>
            </a:pPr>
            <a:endParaRPr kumimoji="0" lang="zh-CN" altLang="en-US" sz="1600" kern="0" smtClean="0">
              <a:solidFill>
                <a:srgbClr val="000000"/>
              </a:solidFill>
              <a:ea typeface="隶书" pitchFamily="49" charset="-122"/>
            </a:endParaRPr>
          </a:p>
          <a:p>
            <a:pPr eaLnBrk="0" fontAlgn="auto" hangingPunct="0">
              <a:spcBef>
                <a:spcPct val="50000"/>
              </a:spcBef>
              <a:spcAft>
                <a:spcPts val="0"/>
              </a:spcAft>
            </a:pPr>
            <a:endParaRPr kumimoji="0" lang="zh-CN" altLang="en-US" sz="1600" kern="0" smtClean="0">
              <a:solidFill>
                <a:srgbClr val="000000"/>
              </a:solidFill>
              <a:ea typeface="隶书" pitchFamily="49" charset="-122"/>
            </a:endParaRPr>
          </a:p>
        </p:txBody>
      </p:sp>
      <p:grpSp>
        <p:nvGrpSpPr>
          <p:cNvPr id="6" name="Group 161"/>
          <p:cNvGrpSpPr>
            <a:grpSpLocks/>
          </p:cNvGrpSpPr>
          <p:nvPr/>
        </p:nvGrpSpPr>
        <p:grpSpPr bwMode="auto">
          <a:xfrm>
            <a:off x="265112" y="1196752"/>
            <a:ext cx="2436813" cy="3416300"/>
            <a:chOff x="144" y="1319"/>
            <a:chExt cx="1535" cy="2152"/>
          </a:xfrm>
        </p:grpSpPr>
        <p:sp>
          <p:nvSpPr>
            <p:cNvPr id="7" name="Oval 45"/>
            <p:cNvSpPr>
              <a:spLocks noChangeArrowheads="1"/>
            </p:cNvSpPr>
            <p:nvPr/>
          </p:nvSpPr>
          <p:spPr bwMode="auto">
            <a:xfrm>
              <a:off x="980" y="1319"/>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dirty="0" smtClean="0">
                  <a:solidFill>
                    <a:srgbClr val="FFFF66"/>
                  </a:solidFill>
                </a:rPr>
                <a:t>A</a:t>
              </a:r>
            </a:p>
          </p:txBody>
        </p:sp>
        <p:sp>
          <p:nvSpPr>
            <p:cNvPr id="8" name="Oval 105"/>
            <p:cNvSpPr>
              <a:spLocks noChangeArrowheads="1"/>
            </p:cNvSpPr>
            <p:nvPr/>
          </p:nvSpPr>
          <p:spPr bwMode="auto">
            <a:xfrm>
              <a:off x="1384" y="1882"/>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C</a:t>
              </a:r>
            </a:p>
          </p:txBody>
        </p:sp>
        <p:sp>
          <p:nvSpPr>
            <p:cNvPr id="9" name="Oval 106"/>
            <p:cNvSpPr>
              <a:spLocks noChangeArrowheads="1"/>
            </p:cNvSpPr>
            <p:nvPr/>
          </p:nvSpPr>
          <p:spPr bwMode="auto">
            <a:xfrm>
              <a:off x="549" y="1874"/>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B</a:t>
              </a:r>
            </a:p>
          </p:txBody>
        </p:sp>
        <p:sp>
          <p:nvSpPr>
            <p:cNvPr id="10" name="Oval 107"/>
            <p:cNvSpPr>
              <a:spLocks noChangeArrowheads="1"/>
            </p:cNvSpPr>
            <p:nvPr/>
          </p:nvSpPr>
          <p:spPr bwMode="auto">
            <a:xfrm>
              <a:off x="1384" y="2522"/>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G</a:t>
              </a:r>
            </a:p>
          </p:txBody>
        </p:sp>
        <p:sp>
          <p:nvSpPr>
            <p:cNvPr id="11" name="Oval 108"/>
            <p:cNvSpPr>
              <a:spLocks noChangeArrowheads="1"/>
            </p:cNvSpPr>
            <p:nvPr/>
          </p:nvSpPr>
          <p:spPr bwMode="auto">
            <a:xfrm>
              <a:off x="898" y="2524"/>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F</a:t>
              </a:r>
            </a:p>
          </p:txBody>
        </p:sp>
        <p:sp>
          <p:nvSpPr>
            <p:cNvPr id="12" name="Oval 109"/>
            <p:cNvSpPr>
              <a:spLocks noChangeArrowheads="1"/>
            </p:cNvSpPr>
            <p:nvPr/>
          </p:nvSpPr>
          <p:spPr bwMode="auto">
            <a:xfrm>
              <a:off x="527" y="2526"/>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E</a:t>
              </a:r>
            </a:p>
          </p:txBody>
        </p:sp>
        <p:sp>
          <p:nvSpPr>
            <p:cNvPr id="13" name="Oval 110"/>
            <p:cNvSpPr>
              <a:spLocks noChangeArrowheads="1"/>
            </p:cNvSpPr>
            <p:nvPr/>
          </p:nvSpPr>
          <p:spPr bwMode="auto">
            <a:xfrm>
              <a:off x="144" y="2526"/>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D</a:t>
              </a:r>
            </a:p>
          </p:txBody>
        </p:sp>
        <p:sp>
          <p:nvSpPr>
            <p:cNvPr id="14" name="Oval 111"/>
            <p:cNvSpPr>
              <a:spLocks noChangeArrowheads="1"/>
            </p:cNvSpPr>
            <p:nvPr/>
          </p:nvSpPr>
          <p:spPr bwMode="auto">
            <a:xfrm>
              <a:off x="277" y="3166"/>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H</a:t>
              </a:r>
            </a:p>
          </p:txBody>
        </p:sp>
        <p:sp>
          <p:nvSpPr>
            <p:cNvPr id="15" name="Oval 112"/>
            <p:cNvSpPr>
              <a:spLocks noChangeArrowheads="1"/>
            </p:cNvSpPr>
            <p:nvPr/>
          </p:nvSpPr>
          <p:spPr bwMode="auto">
            <a:xfrm>
              <a:off x="751" y="3176"/>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fontAlgn="auto">
                <a:lnSpc>
                  <a:spcPct val="80000"/>
                </a:lnSpc>
                <a:spcBef>
                  <a:spcPts val="0"/>
                </a:spcBef>
                <a:spcAft>
                  <a:spcPts val="0"/>
                </a:spcAft>
              </a:pPr>
              <a:r>
                <a:rPr kumimoji="0" lang="en-US" altLang="zh-CN" sz="2800" b="1" kern="0" smtClean="0">
                  <a:solidFill>
                    <a:srgbClr val="FFFF66"/>
                  </a:solidFill>
                </a:rPr>
                <a:t>I</a:t>
              </a:r>
            </a:p>
          </p:txBody>
        </p:sp>
        <p:sp>
          <p:nvSpPr>
            <p:cNvPr id="16" name="Line 113"/>
            <p:cNvSpPr>
              <a:spLocks noChangeShapeType="1"/>
            </p:cNvSpPr>
            <p:nvPr/>
          </p:nvSpPr>
          <p:spPr bwMode="auto">
            <a:xfrm flipH="1">
              <a:off x="780" y="1562"/>
              <a:ext cx="242" cy="34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17" name="Line 114"/>
            <p:cNvSpPr>
              <a:spLocks noChangeShapeType="1"/>
            </p:cNvSpPr>
            <p:nvPr/>
          </p:nvSpPr>
          <p:spPr bwMode="auto">
            <a:xfrm>
              <a:off x="1225" y="1562"/>
              <a:ext cx="224" cy="345"/>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18" name="Line 115"/>
            <p:cNvSpPr>
              <a:spLocks noChangeShapeType="1"/>
            </p:cNvSpPr>
            <p:nvPr/>
          </p:nvSpPr>
          <p:spPr bwMode="auto">
            <a:xfrm>
              <a:off x="1533" y="2165"/>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19" name="Line 117"/>
            <p:cNvSpPr>
              <a:spLocks noChangeShapeType="1"/>
            </p:cNvSpPr>
            <p:nvPr/>
          </p:nvSpPr>
          <p:spPr bwMode="auto">
            <a:xfrm flipH="1">
              <a:off x="678" y="2157"/>
              <a:ext cx="0"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20" name="Line 118"/>
            <p:cNvSpPr>
              <a:spLocks noChangeShapeType="1"/>
            </p:cNvSpPr>
            <p:nvPr/>
          </p:nvSpPr>
          <p:spPr bwMode="auto">
            <a:xfrm>
              <a:off x="780" y="2129"/>
              <a:ext cx="223"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21" name="Line 119"/>
            <p:cNvSpPr>
              <a:spLocks noChangeShapeType="1"/>
            </p:cNvSpPr>
            <p:nvPr/>
          </p:nvSpPr>
          <p:spPr bwMode="auto">
            <a:xfrm>
              <a:off x="734" y="2806"/>
              <a:ext cx="131"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22" name="Line 120"/>
            <p:cNvSpPr>
              <a:spLocks noChangeShapeType="1"/>
            </p:cNvSpPr>
            <p:nvPr/>
          </p:nvSpPr>
          <p:spPr bwMode="auto">
            <a:xfrm flipH="1">
              <a:off x="334" y="2121"/>
              <a:ext cx="260"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23" name="Line 123"/>
            <p:cNvSpPr>
              <a:spLocks noChangeShapeType="1"/>
            </p:cNvSpPr>
            <p:nvPr/>
          </p:nvSpPr>
          <p:spPr bwMode="auto">
            <a:xfrm flipH="1">
              <a:off x="408" y="2807"/>
              <a:ext cx="187" cy="38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grpSp>
      <p:grpSp>
        <p:nvGrpSpPr>
          <p:cNvPr id="24" name="Group 162"/>
          <p:cNvGrpSpPr>
            <a:grpSpLocks/>
          </p:cNvGrpSpPr>
          <p:nvPr/>
        </p:nvGrpSpPr>
        <p:grpSpPr bwMode="auto">
          <a:xfrm>
            <a:off x="3140075" y="1198339"/>
            <a:ext cx="2836862" cy="2384425"/>
            <a:chOff x="1955" y="1320"/>
            <a:chExt cx="1787" cy="1502"/>
          </a:xfrm>
        </p:grpSpPr>
        <p:sp>
          <p:nvSpPr>
            <p:cNvPr id="25" name="Oval 124"/>
            <p:cNvSpPr>
              <a:spLocks noChangeArrowheads="1"/>
            </p:cNvSpPr>
            <p:nvPr/>
          </p:nvSpPr>
          <p:spPr bwMode="auto">
            <a:xfrm>
              <a:off x="2719" y="1320"/>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A</a:t>
              </a:r>
            </a:p>
          </p:txBody>
        </p:sp>
        <p:sp>
          <p:nvSpPr>
            <p:cNvPr id="26" name="Oval 125"/>
            <p:cNvSpPr>
              <a:spLocks noChangeArrowheads="1"/>
            </p:cNvSpPr>
            <p:nvPr/>
          </p:nvSpPr>
          <p:spPr bwMode="auto">
            <a:xfrm>
              <a:off x="3123" y="188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C</a:t>
              </a:r>
            </a:p>
          </p:txBody>
        </p:sp>
        <p:sp>
          <p:nvSpPr>
            <p:cNvPr id="27" name="Oval 126"/>
            <p:cNvSpPr>
              <a:spLocks noChangeArrowheads="1"/>
            </p:cNvSpPr>
            <p:nvPr/>
          </p:nvSpPr>
          <p:spPr bwMode="auto">
            <a:xfrm>
              <a:off x="2288" y="187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B</a:t>
              </a:r>
            </a:p>
          </p:txBody>
        </p:sp>
        <p:sp>
          <p:nvSpPr>
            <p:cNvPr id="28" name="Oval 127"/>
            <p:cNvSpPr>
              <a:spLocks noChangeArrowheads="1"/>
            </p:cNvSpPr>
            <p:nvPr/>
          </p:nvSpPr>
          <p:spPr bwMode="auto">
            <a:xfrm>
              <a:off x="3447" y="252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G</a:t>
              </a:r>
            </a:p>
          </p:txBody>
        </p:sp>
        <p:sp>
          <p:nvSpPr>
            <p:cNvPr id="29" name="Oval 128"/>
            <p:cNvSpPr>
              <a:spLocks noChangeArrowheads="1"/>
            </p:cNvSpPr>
            <p:nvPr/>
          </p:nvSpPr>
          <p:spPr bwMode="auto">
            <a:xfrm>
              <a:off x="2709" y="252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F</a:t>
              </a:r>
            </a:p>
          </p:txBody>
        </p:sp>
        <p:sp>
          <p:nvSpPr>
            <p:cNvPr id="30" name="Oval 130"/>
            <p:cNvSpPr>
              <a:spLocks noChangeArrowheads="1"/>
            </p:cNvSpPr>
            <p:nvPr/>
          </p:nvSpPr>
          <p:spPr bwMode="auto">
            <a:xfrm>
              <a:off x="1955" y="2527"/>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D</a:t>
              </a:r>
            </a:p>
          </p:txBody>
        </p:sp>
        <p:sp>
          <p:nvSpPr>
            <p:cNvPr id="31" name="Line 131"/>
            <p:cNvSpPr>
              <a:spLocks noChangeShapeType="1"/>
            </p:cNvSpPr>
            <p:nvPr/>
          </p:nvSpPr>
          <p:spPr bwMode="auto">
            <a:xfrm flipH="1">
              <a:off x="2519" y="1563"/>
              <a:ext cx="242" cy="34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32" name="Line 132"/>
            <p:cNvSpPr>
              <a:spLocks noChangeShapeType="1"/>
            </p:cNvSpPr>
            <p:nvPr/>
          </p:nvSpPr>
          <p:spPr bwMode="auto">
            <a:xfrm>
              <a:off x="2964" y="1563"/>
              <a:ext cx="224" cy="345"/>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33" name="Line 135"/>
            <p:cNvSpPr>
              <a:spLocks noChangeShapeType="1"/>
            </p:cNvSpPr>
            <p:nvPr/>
          </p:nvSpPr>
          <p:spPr bwMode="auto">
            <a:xfrm>
              <a:off x="2519" y="2130"/>
              <a:ext cx="269"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34" name="Line 136"/>
            <p:cNvSpPr>
              <a:spLocks noChangeShapeType="1"/>
            </p:cNvSpPr>
            <p:nvPr/>
          </p:nvSpPr>
          <p:spPr bwMode="auto">
            <a:xfrm flipH="1">
              <a:off x="2147" y="2141"/>
              <a:ext cx="204" cy="39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35" name="Line 137"/>
            <p:cNvSpPr>
              <a:spLocks noChangeShapeType="1"/>
            </p:cNvSpPr>
            <p:nvPr/>
          </p:nvSpPr>
          <p:spPr bwMode="auto">
            <a:xfrm>
              <a:off x="3346" y="2149"/>
              <a:ext cx="205" cy="401"/>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36" name="Line 138"/>
            <p:cNvSpPr>
              <a:spLocks noChangeShapeType="1"/>
            </p:cNvSpPr>
            <p:nvPr/>
          </p:nvSpPr>
          <p:spPr bwMode="auto">
            <a:xfrm flipH="1">
              <a:off x="2918" y="2133"/>
              <a:ext cx="278"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grpSp>
      <p:grpSp>
        <p:nvGrpSpPr>
          <p:cNvPr id="37" name="Group 163"/>
          <p:cNvGrpSpPr>
            <a:grpSpLocks/>
          </p:cNvGrpSpPr>
          <p:nvPr/>
        </p:nvGrpSpPr>
        <p:grpSpPr bwMode="auto">
          <a:xfrm>
            <a:off x="6753225" y="1211039"/>
            <a:ext cx="1965325" cy="2384425"/>
            <a:chOff x="4231" y="1328"/>
            <a:chExt cx="1238" cy="1502"/>
          </a:xfrm>
        </p:grpSpPr>
        <p:sp>
          <p:nvSpPr>
            <p:cNvPr id="38" name="Oval 139"/>
            <p:cNvSpPr>
              <a:spLocks noChangeArrowheads="1"/>
            </p:cNvSpPr>
            <p:nvPr/>
          </p:nvSpPr>
          <p:spPr bwMode="auto">
            <a:xfrm>
              <a:off x="4734" y="1328"/>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A</a:t>
              </a:r>
            </a:p>
          </p:txBody>
        </p:sp>
        <p:sp>
          <p:nvSpPr>
            <p:cNvPr id="39" name="Oval 140"/>
            <p:cNvSpPr>
              <a:spLocks noChangeArrowheads="1"/>
            </p:cNvSpPr>
            <p:nvPr/>
          </p:nvSpPr>
          <p:spPr bwMode="auto">
            <a:xfrm>
              <a:off x="5174" y="1891"/>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C</a:t>
              </a:r>
            </a:p>
          </p:txBody>
        </p:sp>
        <p:sp>
          <p:nvSpPr>
            <p:cNvPr id="40" name="Oval 141"/>
            <p:cNvSpPr>
              <a:spLocks noChangeArrowheads="1"/>
            </p:cNvSpPr>
            <p:nvPr/>
          </p:nvSpPr>
          <p:spPr bwMode="auto">
            <a:xfrm>
              <a:off x="4249" y="188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B</a:t>
              </a:r>
            </a:p>
          </p:txBody>
        </p:sp>
        <p:sp>
          <p:nvSpPr>
            <p:cNvPr id="41" name="Oval 142"/>
            <p:cNvSpPr>
              <a:spLocks noChangeArrowheads="1"/>
            </p:cNvSpPr>
            <p:nvPr/>
          </p:nvSpPr>
          <p:spPr bwMode="auto">
            <a:xfrm>
              <a:off x="5174" y="2531"/>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G</a:t>
              </a:r>
            </a:p>
          </p:txBody>
        </p:sp>
        <p:sp>
          <p:nvSpPr>
            <p:cNvPr id="42" name="Oval 143"/>
            <p:cNvSpPr>
              <a:spLocks noChangeArrowheads="1"/>
            </p:cNvSpPr>
            <p:nvPr/>
          </p:nvSpPr>
          <p:spPr bwMode="auto">
            <a:xfrm>
              <a:off x="4733" y="253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F</a:t>
              </a:r>
            </a:p>
          </p:txBody>
        </p:sp>
        <p:sp>
          <p:nvSpPr>
            <p:cNvPr id="43" name="Oval 145"/>
            <p:cNvSpPr>
              <a:spLocks noChangeArrowheads="1"/>
            </p:cNvSpPr>
            <p:nvPr/>
          </p:nvSpPr>
          <p:spPr bwMode="auto">
            <a:xfrm>
              <a:off x="4231" y="253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D</a:t>
              </a:r>
            </a:p>
          </p:txBody>
        </p:sp>
        <p:sp>
          <p:nvSpPr>
            <p:cNvPr id="44" name="Line 148"/>
            <p:cNvSpPr>
              <a:spLocks noChangeShapeType="1"/>
            </p:cNvSpPr>
            <p:nvPr/>
          </p:nvSpPr>
          <p:spPr bwMode="auto">
            <a:xfrm flipH="1">
              <a:off x="4441" y="1571"/>
              <a:ext cx="335" cy="334"/>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45" name="Line 149"/>
            <p:cNvSpPr>
              <a:spLocks noChangeShapeType="1"/>
            </p:cNvSpPr>
            <p:nvPr/>
          </p:nvSpPr>
          <p:spPr bwMode="auto">
            <a:xfrm>
              <a:off x="4979" y="1571"/>
              <a:ext cx="279" cy="32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46" name="Line 150"/>
            <p:cNvSpPr>
              <a:spLocks noChangeShapeType="1"/>
            </p:cNvSpPr>
            <p:nvPr/>
          </p:nvSpPr>
          <p:spPr bwMode="auto">
            <a:xfrm>
              <a:off x="5323" y="2174"/>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47" name="Oval 156"/>
            <p:cNvSpPr>
              <a:spLocks noChangeArrowheads="1"/>
            </p:cNvSpPr>
            <p:nvPr/>
          </p:nvSpPr>
          <p:spPr bwMode="auto">
            <a:xfrm>
              <a:off x="4736" y="1888"/>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fontAlgn="auto">
                <a:lnSpc>
                  <a:spcPct val="80000"/>
                </a:lnSpc>
                <a:spcBef>
                  <a:spcPts val="0"/>
                </a:spcBef>
                <a:spcAft>
                  <a:spcPts val="0"/>
                </a:spcAft>
              </a:pPr>
              <a:r>
                <a:rPr kumimoji="0" lang="en-US" altLang="zh-CN" sz="2800" b="1" kern="0" smtClean="0">
                  <a:solidFill>
                    <a:srgbClr val="FFFF66"/>
                  </a:solidFill>
                </a:rPr>
                <a:t>E</a:t>
              </a:r>
            </a:p>
          </p:txBody>
        </p:sp>
        <p:sp>
          <p:nvSpPr>
            <p:cNvPr id="48" name="Line 157"/>
            <p:cNvSpPr>
              <a:spLocks noChangeShapeType="1"/>
            </p:cNvSpPr>
            <p:nvPr/>
          </p:nvSpPr>
          <p:spPr bwMode="auto">
            <a:xfrm flipH="1">
              <a:off x="4878" y="1618"/>
              <a:ext cx="0" cy="277"/>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49" name="Line 158"/>
            <p:cNvSpPr>
              <a:spLocks noChangeShapeType="1"/>
            </p:cNvSpPr>
            <p:nvPr/>
          </p:nvSpPr>
          <p:spPr bwMode="auto">
            <a:xfrm>
              <a:off x="4886" y="2183"/>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50" name="Line 159"/>
            <p:cNvSpPr>
              <a:spLocks noChangeShapeType="1"/>
            </p:cNvSpPr>
            <p:nvPr/>
          </p:nvSpPr>
          <p:spPr bwMode="auto">
            <a:xfrm>
              <a:off x="4384" y="2183"/>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sp>
          <p:nvSpPr>
            <p:cNvPr id="51" name="Line 160"/>
            <p:cNvSpPr>
              <a:spLocks noChangeShapeType="1"/>
            </p:cNvSpPr>
            <p:nvPr/>
          </p:nvSpPr>
          <p:spPr bwMode="auto">
            <a:xfrm flipH="1" flipV="1">
              <a:off x="4533" y="2027"/>
              <a:ext cx="214" cy="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fontAlgn="auto">
                <a:spcBef>
                  <a:spcPts val="0"/>
                </a:spcBef>
                <a:spcAft>
                  <a:spcPts val="0"/>
                </a:spcAft>
              </a:pPr>
              <a:endParaRPr kumimoji="0" lang="zh-CN" altLang="en-US" sz="1800" kern="0" smtClean="0">
                <a:solidFill>
                  <a:sysClr val="windowText" lastClr="000000"/>
                </a:solidFill>
              </a:endParaRPr>
            </a:p>
          </p:txBody>
        </p:sp>
      </p:grpSp>
    </p:spTree>
    <p:extLst>
      <p:ext uri="{BB962C8B-B14F-4D97-AF65-F5344CB8AC3E}">
        <p14:creationId xmlns:p14="http://schemas.microsoft.com/office/powerpoint/2010/main" val="277998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76400" y="2467000"/>
            <a:ext cx="5410200" cy="3109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buFontTx/>
              <a:buChar char="•"/>
            </a:pPr>
            <a:r>
              <a:rPr lang="zh-CN" altLang="en-US" sz="2800" dirty="0" smtClean="0">
                <a:solidFill>
                  <a:srgbClr val="000066"/>
                </a:solidFill>
                <a:latin typeface="Tahoma" pitchFamily="34" charset="0"/>
                <a:ea typeface="黑体" pitchFamily="49" charset="-122"/>
              </a:rPr>
              <a:t>树形</a:t>
            </a:r>
            <a:r>
              <a:rPr lang="zh-CN" altLang="en-US" sz="2800" dirty="0">
                <a:solidFill>
                  <a:srgbClr val="000066"/>
                </a:solidFill>
                <a:latin typeface="Tahoma" pitchFamily="34" charset="0"/>
                <a:ea typeface="黑体" pitchFamily="49" charset="-122"/>
              </a:rPr>
              <a:t>表示法</a:t>
            </a:r>
          </a:p>
          <a:p>
            <a:pPr>
              <a:spcBef>
                <a:spcPct val="50000"/>
              </a:spcBef>
              <a:buFontTx/>
              <a:buChar char="•"/>
            </a:pPr>
            <a:r>
              <a:rPr lang="zh-CN" altLang="en-US" sz="2800" dirty="0">
                <a:solidFill>
                  <a:srgbClr val="000066"/>
                </a:solidFill>
                <a:latin typeface="Tahoma" pitchFamily="34" charset="0"/>
                <a:ea typeface="黑体" pitchFamily="49" charset="-122"/>
              </a:rPr>
              <a:t>嵌套圆括号表示法</a:t>
            </a:r>
            <a:endParaRPr lang="en-US" altLang="zh-CN" sz="2800" dirty="0">
              <a:solidFill>
                <a:srgbClr val="000066"/>
              </a:solidFill>
              <a:latin typeface="Tahoma" pitchFamily="34" charset="0"/>
              <a:ea typeface="黑体" pitchFamily="49" charset="-122"/>
            </a:endParaRPr>
          </a:p>
          <a:p>
            <a:pPr>
              <a:spcBef>
                <a:spcPct val="50000"/>
              </a:spcBef>
              <a:buFontTx/>
              <a:buChar char="•"/>
            </a:pPr>
            <a:r>
              <a:rPr lang="zh-CN" altLang="en-US" sz="2800" dirty="0">
                <a:solidFill>
                  <a:srgbClr val="000066"/>
                </a:solidFill>
                <a:latin typeface="Tahoma" pitchFamily="34" charset="0"/>
                <a:ea typeface="黑体" pitchFamily="49" charset="-122"/>
              </a:rPr>
              <a:t>缩进表示法</a:t>
            </a:r>
            <a:endParaRPr lang="en-US" altLang="zh-CN" sz="2800" dirty="0">
              <a:solidFill>
                <a:srgbClr val="000066"/>
              </a:solidFill>
              <a:latin typeface="Tahoma" pitchFamily="34" charset="0"/>
              <a:ea typeface="黑体" pitchFamily="49" charset="-122"/>
            </a:endParaRPr>
          </a:p>
          <a:p>
            <a:pPr>
              <a:spcBef>
                <a:spcPct val="50000"/>
              </a:spcBef>
              <a:buFontTx/>
              <a:buChar char="•"/>
            </a:pPr>
            <a:r>
              <a:rPr lang="zh-CN" altLang="en-US" sz="2800" dirty="0" smtClean="0">
                <a:solidFill>
                  <a:srgbClr val="000066"/>
                </a:solidFill>
                <a:latin typeface="Tahoma" pitchFamily="34" charset="0"/>
                <a:ea typeface="黑体" pitchFamily="49" charset="-122"/>
              </a:rPr>
              <a:t>嵌套</a:t>
            </a:r>
            <a:r>
              <a:rPr lang="zh-CN" altLang="en-US" sz="2800" dirty="0">
                <a:solidFill>
                  <a:srgbClr val="000066"/>
                </a:solidFill>
                <a:latin typeface="Tahoma" pitchFamily="34" charset="0"/>
                <a:ea typeface="黑体" pitchFamily="49" charset="-122"/>
              </a:rPr>
              <a:t>集合表示法</a:t>
            </a:r>
          </a:p>
          <a:p>
            <a:pPr>
              <a:spcBef>
                <a:spcPct val="50000"/>
              </a:spcBef>
              <a:buFontTx/>
              <a:buChar char="•"/>
            </a:pPr>
            <a:endParaRPr lang="zh-CN" altLang="en-US" sz="2800" dirty="0">
              <a:solidFill>
                <a:srgbClr val="000066"/>
              </a:solidFill>
              <a:latin typeface="Tahoma" pitchFamily="34" charset="0"/>
              <a:ea typeface="黑体" pitchFamily="49" charset="-122"/>
            </a:endParaRPr>
          </a:p>
        </p:txBody>
      </p:sp>
      <p:sp>
        <p:nvSpPr>
          <p:cNvPr id="3" name="Rectangle 3"/>
          <p:cNvSpPr>
            <a:spLocks noChangeArrowheads="1"/>
          </p:cNvSpPr>
          <p:nvPr/>
        </p:nvSpPr>
        <p:spPr bwMode="auto">
          <a:xfrm>
            <a:off x="1143000" y="1628800"/>
            <a:ext cx="746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zh-CN" altLang="en-US" sz="3200">
                <a:solidFill>
                  <a:srgbClr val="FF0066"/>
                </a:solidFill>
                <a:latin typeface="Tahoma" pitchFamily="34" charset="0"/>
                <a:ea typeface="黑体" pitchFamily="49" charset="-122"/>
              </a:rPr>
              <a:t>树的表示方法</a:t>
            </a:r>
          </a:p>
        </p:txBody>
      </p:sp>
    </p:spTree>
    <p:extLst>
      <p:ext uri="{BB962C8B-B14F-4D97-AF65-F5344CB8AC3E}">
        <p14:creationId xmlns:p14="http://schemas.microsoft.com/office/powerpoint/2010/main" val="74368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7268" y="764704"/>
            <a:ext cx="1370436" cy="604781"/>
          </a:xfrm>
          <a:prstGeom prst="rect">
            <a:avLst/>
          </a:prstGeom>
          <a:noFill/>
        </p:spPr>
        <p:txBody>
          <a:bodyPr wrap="square" rtlCol="0">
            <a:spAutoFit/>
          </a:bodyPr>
          <a:lstStyle/>
          <a:p>
            <a:pPr>
              <a:lnSpc>
                <a:spcPct val="120000"/>
              </a:lnSpc>
            </a:pPr>
            <a:r>
              <a:rPr lang="zh-CN" altLang="en-US" sz="3200" b="1" dirty="0" smtClean="0">
                <a:solidFill>
                  <a:srgbClr val="FF0000"/>
                </a:solidFill>
                <a:latin typeface="黑体" pitchFamily="49" charset="-122"/>
                <a:ea typeface="黑体" pitchFamily="49" charset="-122"/>
              </a:rPr>
              <a:t>引入：</a:t>
            </a:r>
          </a:p>
        </p:txBody>
      </p:sp>
      <p:sp>
        <p:nvSpPr>
          <p:cNvPr id="23" name="Text Box 11"/>
          <p:cNvSpPr txBox="1">
            <a:spLocks noChangeArrowheads="1"/>
          </p:cNvSpPr>
          <p:nvPr/>
        </p:nvSpPr>
        <p:spPr bwMode="auto">
          <a:xfrm>
            <a:off x="1165357" y="3415948"/>
            <a:ext cx="6345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marL="571500" indent="-571500" eaLnBrk="1" hangingPunct="1">
              <a:buFont typeface="Wingdings" pitchFamily="2" charset="2"/>
              <a:buChar char="Ø"/>
            </a:pPr>
            <a:r>
              <a:rPr lang="zh-CN" altLang="en-US" sz="3600" b="1" dirty="0" smtClean="0">
                <a:solidFill>
                  <a:srgbClr val="5B5249">
                    <a:lumMod val="50000"/>
                  </a:srgbClr>
                </a:solidFill>
                <a:latin typeface="Times New Roman" pitchFamily="18" charset="0"/>
                <a:ea typeface="宋体" pitchFamily="2" charset="-122"/>
              </a:rPr>
              <a:t>逻辑结构</a:t>
            </a:r>
            <a:endParaRPr lang="zh-CN" altLang="en-US" sz="3600" b="1" dirty="0">
              <a:solidFill>
                <a:srgbClr val="5B5249">
                  <a:lumMod val="50000"/>
                </a:srgbClr>
              </a:solidFill>
              <a:latin typeface="Times New Roman" pitchFamily="18" charset="0"/>
              <a:ea typeface="宋体" pitchFamily="2" charset="-122"/>
            </a:endParaRPr>
          </a:p>
        </p:txBody>
      </p:sp>
      <p:sp>
        <p:nvSpPr>
          <p:cNvPr id="25" name="Rectangle 3"/>
          <p:cNvSpPr txBox="1">
            <a:spLocks noChangeArrowheads="1"/>
          </p:cNvSpPr>
          <p:nvPr/>
        </p:nvSpPr>
        <p:spPr>
          <a:xfrm>
            <a:off x="733310" y="4138241"/>
            <a:ext cx="8382000" cy="1219200"/>
          </a:xfrm>
          <a:prstGeom prst="rect">
            <a:avLst/>
          </a:prstGeom>
        </p:spPr>
        <p:txBody>
          <a:bodyPr/>
          <a:lst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lumMod val="50000"/>
                  </a:schemeClr>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lumMod val="50000"/>
                  </a:schemeClr>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lumMod val="50000"/>
                  </a:schemeClr>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lumMod val="50000"/>
                  </a:schemeClr>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lumMod val="50000"/>
                  </a:schemeClr>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a:lstStyle>
          <a:p>
            <a:pPr eaLnBrk="1" hangingPunct="1"/>
            <a:r>
              <a:rPr lang="zh-CN" altLang="en-US" sz="2800" b="1" dirty="0" smtClean="0"/>
              <a:t>逻辑结构是对</a:t>
            </a:r>
            <a:r>
              <a:rPr lang="zh-CN" altLang="en-US" sz="2800" b="1" dirty="0" smtClean="0">
                <a:solidFill>
                  <a:srgbClr val="FF0000"/>
                </a:solidFill>
              </a:rPr>
              <a:t>数据对象</a:t>
            </a:r>
            <a:r>
              <a:rPr lang="zh-CN" altLang="en-US" sz="2800" b="1" dirty="0" smtClean="0"/>
              <a:t>中</a:t>
            </a:r>
            <a:r>
              <a:rPr lang="zh-CN" altLang="en-US" sz="2800" b="1" dirty="0" smtClean="0">
                <a:solidFill>
                  <a:srgbClr val="FF0000"/>
                </a:solidFill>
              </a:rPr>
              <a:t>数据元素</a:t>
            </a:r>
            <a:r>
              <a:rPr lang="zh-CN" altLang="en-US" sz="2800" b="1" dirty="0" smtClean="0"/>
              <a:t>之间逻辑关系描述。</a:t>
            </a:r>
          </a:p>
        </p:txBody>
      </p:sp>
      <p:sp>
        <p:nvSpPr>
          <p:cNvPr id="26" name="Rectangle 3"/>
          <p:cNvSpPr txBox="1">
            <a:spLocks noChangeArrowheads="1"/>
          </p:cNvSpPr>
          <p:nvPr/>
        </p:nvSpPr>
        <p:spPr>
          <a:xfrm>
            <a:off x="668820" y="2636912"/>
            <a:ext cx="7704856" cy="504056"/>
          </a:xfrm>
          <a:prstGeom prst="rect">
            <a:avLst/>
          </a:prstGeom>
        </p:spPr>
        <p:txBody>
          <a:bodyPr/>
          <a:lst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chemeClr val="tx1">
                    <a:lumMod val="50000"/>
                  </a:schemeClr>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chemeClr val="tx1">
                    <a:lumMod val="50000"/>
                  </a:schemeClr>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chemeClr val="tx1">
                    <a:lumMod val="50000"/>
                  </a:schemeClr>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chemeClr val="tx1">
                    <a:lumMod val="50000"/>
                  </a:schemeClr>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chemeClr val="tx1">
                    <a:lumMod val="50000"/>
                  </a:schemeClr>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a:lstStyle>
          <a:p>
            <a:pPr eaLnBrk="1" hangingPunct="1">
              <a:lnSpc>
                <a:spcPct val="90000"/>
              </a:lnSpc>
              <a:defRPr/>
            </a:pPr>
            <a:r>
              <a:rPr lang="zh-CN" altLang="en-US" sz="2800" b="1" dirty="0">
                <a:solidFill>
                  <a:srgbClr val="FF0000"/>
                </a:solidFill>
              </a:rPr>
              <a:t>数据对象</a:t>
            </a:r>
            <a:r>
              <a:rPr lang="zh-CN" altLang="en-US" sz="2800" b="1" dirty="0" smtClean="0"/>
              <a:t>是具有</a:t>
            </a:r>
            <a:r>
              <a:rPr lang="zh-CN" altLang="en-US" sz="2800" b="1" dirty="0"/>
              <a:t>相同</a:t>
            </a:r>
            <a:r>
              <a:rPr lang="zh-CN" altLang="en-US" sz="2800" b="1" dirty="0" smtClean="0"/>
              <a:t>性质的</a:t>
            </a:r>
            <a:r>
              <a:rPr lang="zh-CN" altLang="en-US" sz="2800" b="1" dirty="0">
                <a:solidFill>
                  <a:srgbClr val="FF0000"/>
                </a:solidFill>
              </a:rPr>
              <a:t>数据元素</a:t>
            </a:r>
            <a:r>
              <a:rPr lang="zh-CN" altLang="en-US" sz="2800" b="1" dirty="0"/>
              <a:t>的</a:t>
            </a:r>
            <a:r>
              <a:rPr lang="zh-CN" altLang="en-US" sz="2800" b="1" dirty="0" smtClean="0"/>
              <a:t>集合。</a:t>
            </a:r>
            <a:endParaRPr lang="zh-CN" altLang="en-US" sz="2800" b="1" dirty="0"/>
          </a:p>
        </p:txBody>
      </p:sp>
      <p:sp>
        <p:nvSpPr>
          <p:cNvPr id="27" name="Text Box 11"/>
          <p:cNvSpPr txBox="1">
            <a:spLocks noChangeArrowheads="1"/>
          </p:cNvSpPr>
          <p:nvPr/>
        </p:nvSpPr>
        <p:spPr bwMode="auto">
          <a:xfrm>
            <a:off x="1067251" y="1772816"/>
            <a:ext cx="63452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accent2"/>
                </a:solidFill>
                <a:latin typeface="Arial" charset="0"/>
                <a:ea typeface="华文行楷" pitchFamily="2" charset="-122"/>
              </a:defRPr>
            </a:lvl1pPr>
            <a:lvl2pPr marL="742950" indent="-285750" eaLnBrk="0" hangingPunct="0">
              <a:defRPr>
                <a:solidFill>
                  <a:schemeClr val="accent2"/>
                </a:solidFill>
                <a:latin typeface="Arial" charset="0"/>
                <a:ea typeface="华文行楷" pitchFamily="2" charset="-122"/>
              </a:defRPr>
            </a:lvl2pPr>
            <a:lvl3pPr marL="1143000" indent="-228600" eaLnBrk="0" hangingPunct="0">
              <a:defRPr>
                <a:solidFill>
                  <a:schemeClr val="accent2"/>
                </a:solidFill>
                <a:latin typeface="Arial" charset="0"/>
                <a:ea typeface="华文行楷" pitchFamily="2" charset="-122"/>
              </a:defRPr>
            </a:lvl3pPr>
            <a:lvl4pPr marL="1600200" indent="-228600" eaLnBrk="0" hangingPunct="0">
              <a:defRPr>
                <a:solidFill>
                  <a:schemeClr val="accent2"/>
                </a:solidFill>
                <a:latin typeface="Arial" charset="0"/>
                <a:ea typeface="华文行楷" pitchFamily="2" charset="-122"/>
              </a:defRPr>
            </a:lvl4pPr>
            <a:lvl5pPr marL="2057400" indent="-228600" eaLnBrk="0" hangingPunct="0">
              <a:defRPr>
                <a:solidFill>
                  <a:schemeClr val="accent2"/>
                </a:solidFill>
                <a:latin typeface="Arial" charset="0"/>
                <a:ea typeface="华文行楷" pitchFamily="2" charset="-122"/>
              </a:defRPr>
            </a:lvl5pPr>
            <a:lvl6pPr marL="2514600" indent="-228600" algn="ctr" eaLnBrk="0" fontAlgn="base" hangingPunct="0">
              <a:spcBef>
                <a:spcPct val="0"/>
              </a:spcBef>
              <a:spcAft>
                <a:spcPct val="0"/>
              </a:spcAft>
              <a:defRPr>
                <a:solidFill>
                  <a:schemeClr val="accent2"/>
                </a:solidFill>
                <a:latin typeface="Arial" charset="0"/>
                <a:ea typeface="华文行楷" pitchFamily="2" charset="-122"/>
              </a:defRPr>
            </a:lvl6pPr>
            <a:lvl7pPr marL="2971800" indent="-228600" algn="ctr" eaLnBrk="0" fontAlgn="base" hangingPunct="0">
              <a:spcBef>
                <a:spcPct val="0"/>
              </a:spcBef>
              <a:spcAft>
                <a:spcPct val="0"/>
              </a:spcAft>
              <a:defRPr>
                <a:solidFill>
                  <a:schemeClr val="accent2"/>
                </a:solidFill>
                <a:latin typeface="Arial" charset="0"/>
                <a:ea typeface="华文行楷" pitchFamily="2" charset="-122"/>
              </a:defRPr>
            </a:lvl7pPr>
            <a:lvl8pPr marL="3429000" indent="-228600" algn="ctr" eaLnBrk="0" fontAlgn="base" hangingPunct="0">
              <a:spcBef>
                <a:spcPct val="0"/>
              </a:spcBef>
              <a:spcAft>
                <a:spcPct val="0"/>
              </a:spcAft>
              <a:defRPr>
                <a:solidFill>
                  <a:schemeClr val="accent2"/>
                </a:solidFill>
                <a:latin typeface="Arial" charset="0"/>
                <a:ea typeface="华文行楷" pitchFamily="2" charset="-122"/>
              </a:defRPr>
            </a:lvl8pPr>
            <a:lvl9pPr marL="3886200" indent="-228600" algn="ctr" eaLnBrk="0" fontAlgn="base" hangingPunct="0">
              <a:spcBef>
                <a:spcPct val="0"/>
              </a:spcBef>
              <a:spcAft>
                <a:spcPct val="0"/>
              </a:spcAft>
              <a:defRPr>
                <a:solidFill>
                  <a:schemeClr val="accent2"/>
                </a:solidFill>
                <a:latin typeface="Arial" charset="0"/>
                <a:ea typeface="华文行楷" pitchFamily="2" charset="-122"/>
              </a:defRPr>
            </a:lvl9pPr>
          </a:lstStyle>
          <a:p>
            <a:pPr marL="571500" indent="-571500" eaLnBrk="1" hangingPunct="1">
              <a:buFont typeface="Wingdings" pitchFamily="2" charset="2"/>
              <a:buChar char="Ø"/>
            </a:pPr>
            <a:r>
              <a:rPr lang="zh-CN" altLang="en-US" sz="3600" b="1" dirty="0" smtClean="0">
                <a:solidFill>
                  <a:srgbClr val="5B5249">
                    <a:lumMod val="50000"/>
                  </a:srgbClr>
                </a:solidFill>
                <a:latin typeface="Times New Roman" pitchFamily="18" charset="0"/>
                <a:ea typeface="宋体" pitchFamily="2" charset="-122"/>
              </a:rPr>
              <a:t>数据对象</a:t>
            </a:r>
            <a:endParaRPr lang="zh-CN" altLang="en-US" sz="3600" b="1" dirty="0">
              <a:solidFill>
                <a:srgbClr val="5B5249">
                  <a:lumMod val="50000"/>
                </a:srgbClr>
              </a:solidFill>
              <a:latin typeface="Times New Roman" pitchFamily="18" charset="0"/>
              <a:ea typeface="宋体" pitchFamily="2" charset="-122"/>
            </a:endParaRPr>
          </a:p>
        </p:txBody>
      </p:sp>
    </p:spTree>
    <p:extLst>
      <p:ext uri="{BB962C8B-B14F-4D97-AF65-F5344CB8AC3E}">
        <p14:creationId xmlns:p14="http://schemas.microsoft.com/office/powerpoint/2010/main" val="31296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additive="base">
                                        <p:cTn id="1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0-#ppt_w/2"/>
                                          </p:val>
                                        </p:tav>
                                        <p:tav tm="100000">
                                          <p:val>
                                            <p:strVal val="#ppt_x"/>
                                          </p:val>
                                        </p:tav>
                                      </p:tavLst>
                                    </p:anim>
                                    <p:anim calcmode="lin" valueType="num">
                                      <p:cBhvr additive="base">
                                        <p:cTn id="20"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
                                            <p:txEl>
                                              <p:pRg st="0" end="0"/>
                                            </p:txEl>
                                          </p:spTgt>
                                        </p:tgtEl>
                                        <p:attrNameLst>
                                          <p:attrName>style.visibility</p:attrName>
                                        </p:attrNameLst>
                                      </p:cBhvr>
                                      <p:to>
                                        <p:strVal val="visible"/>
                                      </p:to>
                                    </p:set>
                                    <p:anim calcmode="lin" valueType="num">
                                      <p:cBhvr additive="base">
                                        <p:cTn id="25" dur="50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p:bldP spid="26" grpId="0" build="p"/>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762000" y="1447800"/>
            <a:ext cx="74676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3200" dirty="0" smtClean="0">
                <a:solidFill>
                  <a:srgbClr val="FF0066"/>
                </a:solidFill>
                <a:latin typeface="Tahoma" pitchFamily="34" charset="0"/>
                <a:ea typeface="黑体" pitchFamily="49" charset="-122"/>
              </a:rPr>
              <a:t>①</a:t>
            </a:r>
            <a:r>
              <a:rPr lang="zh-CN" altLang="en-US" sz="3200" dirty="0" smtClean="0">
                <a:solidFill>
                  <a:srgbClr val="FF0066"/>
                </a:solidFill>
                <a:latin typeface="Tahoma" pitchFamily="34" charset="0"/>
                <a:ea typeface="黑体" pitchFamily="49" charset="-122"/>
              </a:rPr>
              <a:t>树形</a:t>
            </a:r>
            <a:r>
              <a:rPr lang="zh-CN" altLang="en-US" sz="3200" dirty="0">
                <a:solidFill>
                  <a:srgbClr val="FF0066"/>
                </a:solidFill>
                <a:latin typeface="Tahoma" pitchFamily="34" charset="0"/>
                <a:ea typeface="黑体" pitchFamily="49" charset="-122"/>
              </a:rPr>
              <a:t>表示法：</a:t>
            </a:r>
          </a:p>
        </p:txBody>
      </p:sp>
      <p:grpSp>
        <p:nvGrpSpPr>
          <p:cNvPr id="14364" name="Group 28"/>
          <p:cNvGrpSpPr>
            <a:grpSpLocks/>
          </p:cNvGrpSpPr>
          <p:nvPr/>
        </p:nvGrpSpPr>
        <p:grpSpPr bwMode="auto">
          <a:xfrm>
            <a:off x="3196828" y="2564904"/>
            <a:ext cx="2527300" cy="2151062"/>
            <a:chOff x="382" y="2734"/>
            <a:chExt cx="1592" cy="1355"/>
          </a:xfrm>
        </p:grpSpPr>
        <p:sp>
          <p:nvSpPr>
            <p:cNvPr id="14365" name="Oval 29"/>
            <p:cNvSpPr>
              <a:spLocks noChangeArrowheads="1"/>
            </p:cNvSpPr>
            <p:nvPr/>
          </p:nvSpPr>
          <p:spPr bwMode="auto">
            <a:xfrm>
              <a:off x="978" y="2734"/>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A</a:t>
              </a:r>
            </a:p>
          </p:txBody>
        </p:sp>
        <p:sp>
          <p:nvSpPr>
            <p:cNvPr id="14366" name="Oval 30"/>
            <p:cNvSpPr>
              <a:spLocks noChangeArrowheads="1"/>
            </p:cNvSpPr>
            <p:nvPr/>
          </p:nvSpPr>
          <p:spPr bwMode="auto">
            <a:xfrm>
              <a:off x="522" y="3214"/>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B</a:t>
              </a:r>
            </a:p>
          </p:txBody>
        </p:sp>
        <p:sp>
          <p:nvSpPr>
            <p:cNvPr id="14367" name="Oval 31"/>
            <p:cNvSpPr>
              <a:spLocks noChangeArrowheads="1"/>
            </p:cNvSpPr>
            <p:nvPr/>
          </p:nvSpPr>
          <p:spPr bwMode="auto">
            <a:xfrm>
              <a:off x="954" y="3214"/>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C</a:t>
              </a:r>
            </a:p>
          </p:txBody>
        </p:sp>
        <p:sp>
          <p:nvSpPr>
            <p:cNvPr id="14368" name="Oval 32"/>
            <p:cNvSpPr>
              <a:spLocks noChangeArrowheads="1"/>
            </p:cNvSpPr>
            <p:nvPr/>
          </p:nvSpPr>
          <p:spPr bwMode="auto">
            <a:xfrm>
              <a:off x="1386" y="3214"/>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D</a:t>
              </a:r>
            </a:p>
          </p:txBody>
        </p:sp>
        <p:sp>
          <p:nvSpPr>
            <p:cNvPr id="14369" name="Oval 33"/>
            <p:cNvSpPr>
              <a:spLocks noChangeArrowheads="1"/>
            </p:cNvSpPr>
            <p:nvPr/>
          </p:nvSpPr>
          <p:spPr bwMode="auto">
            <a:xfrm>
              <a:off x="382" y="3790"/>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E</a:t>
              </a:r>
            </a:p>
          </p:txBody>
        </p:sp>
        <p:sp>
          <p:nvSpPr>
            <p:cNvPr id="14370" name="Oval 34"/>
            <p:cNvSpPr>
              <a:spLocks noChangeArrowheads="1"/>
            </p:cNvSpPr>
            <p:nvPr/>
          </p:nvSpPr>
          <p:spPr bwMode="auto">
            <a:xfrm>
              <a:off x="814" y="3790"/>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F</a:t>
              </a:r>
            </a:p>
          </p:txBody>
        </p:sp>
        <p:sp>
          <p:nvSpPr>
            <p:cNvPr id="14371" name="Oval 35"/>
            <p:cNvSpPr>
              <a:spLocks noChangeArrowheads="1"/>
            </p:cNvSpPr>
            <p:nvPr/>
          </p:nvSpPr>
          <p:spPr bwMode="auto">
            <a:xfrm>
              <a:off x="1246" y="3790"/>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G</a:t>
              </a:r>
            </a:p>
          </p:txBody>
        </p:sp>
        <p:sp>
          <p:nvSpPr>
            <p:cNvPr id="14372" name="Oval 36"/>
            <p:cNvSpPr>
              <a:spLocks noChangeArrowheads="1"/>
            </p:cNvSpPr>
            <p:nvPr/>
          </p:nvSpPr>
          <p:spPr bwMode="auto">
            <a:xfrm>
              <a:off x="1630" y="3783"/>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H</a:t>
              </a:r>
            </a:p>
          </p:txBody>
        </p:sp>
        <p:sp>
          <p:nvSpPr>
            <p:cNvPr id="14373" name="Line 37"/>
            <p:cNvSpPr>
              <a:spLocks noChangeShapeType="1"/>
            </p:cNvSpPr>
            <p:nvPr/>
          </p:nvSpPr>
          <p:spPr bwMode="auto">
            <a:xfrm>
              <a:off x="1152" y="3024"/>
              <a:ext cx="0"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4" name="Line 38"/>
            <p:cNvSpPr>
              <a:spLocks noChangeShapeType="1"/>
            </p:cNvSpPr>
            <p:nvPr/>
          </p:nvSpPr>
          <p:spPr bwMode="auto">
            <a:xfrm flipH="1">
              <a:off x="720" y="3024"/>
              <a:ext cx="432"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5" name="Line 39"/>
            <p:cNvSpPr>
              <a:spLocks noChangeShapeType="1"/>
            </p:cNvSpPr>
            <p:nvPr/>
          </p:nvSpPr>
          <p:spPr bwMode="auto">
            <a:xfrm>
              <a:off x="1152" y="3024"/>
              <a:ext cx="384"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Line 40"/>
            <p:cNvSpPr>
              <a:spLocks noChangeShapeType="1"/>
            </p:cNvSpPr>
            <p:nvPr/>
          </p:nvSpPr>
          <p:spPr bwMode="auto">
            <a:xfrm flipH="1">
              <a:off x="576" y="3504"/>
              <a:ext cx="528"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7" name="Line 41"/>
            <p:cNvSpPr>
              <a:spLocks noChangeShapeType="1"/>
            </p:cNvSpPr>
            <p:nvPr/>
          </p:nvSpPr>
          <p:spPr bwMode="auto">
            <a:xfrm flipH="1">
              <a:off x="1008" y="3504"/>
              <a:ext cx="96"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Line 42"/>
            <p:cNvSpPr>
              <a:spLocks noChangeShapeType="1"/>
            </p:cNvSpPr>
            <p:nvPr/>
          </p:nvSpPr>
          <p:spPr bwMode="auto">
            <a:xfrm>
              <a:off x="1104" y="3504"/>
              <a:ext cx="240"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9" name="Line 43"/>
            <p:cNvSpPr>
              <a:spLocks noChangeShapeType="1"/>
            </p:cNvSpPr>
            <p:nvPr/>
          </p:nvSpPr>
          <p:spPr bwMode="auto">
            <a:xfrm>
              <a:off x="1104" y="3504"/>
              <a:ext cx="672"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 name="椭圆形标注 2"/>
          <p:cNvSpPr/>
          <p:nvPr/>
        </p:nvSpPr>
        <p:spPr bwMode="auto">
          <a:xfrm>
            <a:off x="7020272" y="2348880"/>
            <a:ext cx="1440160" cy="1296144"/>
          </a:xfrm>
          <a:prstGeom prst="wedgeEllipseCallout">
            <a:avLst>
              <a:gd name="adj1" fmla="val -124102"/>
              <a:gd name="adj2" fmla="val 59264"/>
            </a:avLst>
          </a:prstGeom>
          <a:solidFill>
            <a:schemeClr val="bg1"/>
          </a:solidFill>
          <a:ln w="9525" cap="flat" cmpd="sng" algn="ctr">
            <a:solidFill>
              <a:srgbClr val="FF0000"/>
            </a:solidFill>
            <a:prstDash val="solid"/>
            <a:miter lim="800000"/>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003399"/>
                </a:solidFill>
                <a:effectLst/>
              </a:rPr>
              <a:t>直观</a:t>
            </a:r>
            <a:endParaRPr kumimoji="1" lang="en-US" altLang="zh-CN" sz="2400" b="1" i="0" u="none" strike="noStrike" cap="none" normalizeH="0" baseline="0" dirty="0" smtClean="0">
              <a:ln>
                <a:noFill/>
              </a:ln>
              <a:solidFill>
                <a:srgbClr val="003399"/>
              </a:solidFill>
              <a:effectLst/>
            </a:endParaRPr>
          </a:p>
          <a:p>
            <a:pPr marL="0" marR="0" indent="0" algn="l" defTabSz="914400" rtl="0" eaLnBrk="1" fontAlgn="base" latinLnBrk="0" hangingPunct="1">
              <a:lnSpc>
                <a:spcPct val="100000"/>
              </a:lnSpc>
              <a:spcBef>
                <a:spcPct val="0"/>
              </a:spcBef>
              <a:spcAft>
                <a:spcPct val="0"/>
              </a:spcAft>
              <a:buClrTx/>
              <a:buSzTx/>
              <a:buFontTx/>
              <a:buNone/>
              <a:tabLst/>
            </a:pPr>
            <a:r>
              <a:rPr lang="zh-CN" altLang="en-US" b="1" dirty="0">
                <a:solidFill>
                  <a:srgbClr val="003399"/>
                </a:solidFill>
              </a:rPr>
              <a:t>形象</a:t>
            </a:r>
            <a:endParaRPr kumimoji="1" lang="zh-CN" altLang="en-US" sz="2400" b="1" i="0" u="none" strike="noStrike" cap="none" normalizeH="0" baseline="0" dirty="0" smtClean="0">
              <a:ln>
                <a:noFill/>
              </a:ln>
              <a:solidFill>
                <a:srgbClr val="003399"/>
              </a:solidFill>
              <a:effectLst/>
            </a:endParaRPr>
          </a:p>
        </p:txBody>
      </p:sp>
    </p:spTree>
    <p:extLst>
      <p:ext uri="{BB962C8B-B14F-4D97-AF65-F5344CB8AC3E}">
        <p14:creationId xmlns:p14="http://schemas.microsoft.com/office/powerpoint/2010/main" val="290951243"/>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dissolve">
                                      <p:cBhvr>
                                        <p:cTn id="7" dur="500"/>
                                        <p:tgtEl>
                                          <p:spTgt spid="14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364"/>
                                        </p:tgtEl>
                                        <p:attrNameLst>
                                          <p:attrName>style.visibility</p:attrName>
                                        </p:attrNameLst>
                                      </p:cBhvr>
                                      <p:to>
                                        <p:strVal val="visible"/>
                                      </p:to>
                                    </p:set>
                                    <p:animEffect transition="in" filter="wipe(up)">
                                      <p:cBhvr>
                                        <p:cTn id="12" dur="500"/>
                                        <p:tgtEl>
                                          <p:spTgt spid="1436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39750" y="764704"/>
            <a:ext cx="4968354"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altLang="zh-CN" sz="3200" dirty="0" smtClean="0">
                <a:solidFill>
                  <a:srgbClr val="FF0066"/>
                </a:solidFill>
                <a:latin typeface="Tahoma" pitchFamily="34" charset="0"/>
                <a:ea typeface="黑体" pitchFamily="49" charset="-122"/>
              </a:rPr>
              <a:t>②</a:t>
            </a:r>
            <a:r>
              <a:rPr lang="zh-CN" altLang="en-US" sz="3200" dirty="0" smtClean="0">
                <a:solidFill>
                  <a:srgbClr val="FF0066"/>
                </a:solidFill>
                <a:latin typeface="Tahoma" pitchFamily="34" charset="0"/>
                <a:ea typeface="黑体" pitchFamily="49" charset="-122"/>
              </a:rPr>
              <a:t>嵌套圆括号表示</a:t>
            </a:r>
            <a:r>
              <a:rPr lang="zh-CN" altLang="en-US" sz="3200" dirty="0">
                <a:solidFill>
                  <a:srgbClr val="FF0066"/>
                </a:solidFill>
                <a:latin typeface="Tahoma" pitchFamily="34" charset="0"/>
                <a:ea typeface="黑体" pitchFamily="49" charset="-122"/>
              </a:rPr>
              <a:t>法：</a:t>
            </a:r>
          </a:p>
        </p:txBody>
      </p:sp>
      <p:grpSp>
        <p:nvGrpSpPr>
          <p:cNvPr id="16387" name="Group 3"/>
          <p:cNvGrpSpPr>
            <a:grpSpLocks/>
          </p:cNvGrpSpPr>
          <p:nvPr/>
        </p:nvGrpSpPr>
        <p:grpSpPr bwMode="auto">
          <a:xfrm>
            <a:off x="460375" y="3789363"/>
            <a:ext cx="2527300" cy="2151062"/>
            <a:chOff x="-2" y="2782"/>
            <a:chExt cx="1592" cy="1355"/>
          </a:xfrm>
        </p:grpSpPr>
        <p:sp>
          <p:nvSpPr>
            <p:cNvPr id="16388" name="Oval 4"/>
            <p:cNvSpPr>
              <a:spLocks noChangeArrowheads="1"/>
            </p:cNvSpPr>
            <p:nvPr/>
          </p:nvSpPr>
          <p:spPr bwMode="auto">
            <a:xfrm>
              <a:off x="594" y="278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A</a:t>
              </a:r>
            </a:p>
          </p:txBody>
        </p:sp>
        <p:sp>
          <p:nvSpPr>
            <p:cNvPr id="16389" name="Oval 5"/>
            <p:cNvSpPr>
              <a:spLocks noChangeArrowheads="1"/>
            </p:cNvSpPr>
            <p:nvPr/>
          </p:nvSpPr>
          <p:spPr bwMode="auto">
            <a:xfrm>
              <a:off x="138"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B</a:t>
              </a:r>
            </a:p>
          </p:txBody>
        </p:sp>
        <p:sp>
          <p:nvSpPr>
            <p:cNvPr id="16390" name="Oval 6"/>
            <p:cNvSpPr>
              <a:spLocks noChangeArrowheads="1"/>
            </p:cNvSpPr>
            <p:nvPr/>
          </p:nvSpPr>
          <p:spPr bwMode="auto">
            <a:xfrm>
              <a:off x="570"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C</a:t>
              </a:r>
            </a:p>
          </p:txBody>
        </p:sp>
        <p:sp>
          <p:nvSpPr>
            <p:cNvPr id="16391" name="Oval 7"/>
            <p:cNvSpPr>
              <a:spLocks noChangeArrowheads="1"/>
            </p:cNvSpPr>
            <p:nvPr/>
          </p:nvSpPr>
          <p:spPr bwMode="auto">
            <a:xfrm>
              <a:off x="1002"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D</a:t>
              </a:r>
            </a:p>
          </p:txBody>
        </p:sp>
        <p:sp>
          <p:nvSpPr>
            <p:cNvPr id="16392" name="Oval 8"/>
            <p:cNvSpPr>
              <a:spLocks noChangeArrowheads="1"/>
            </p:cNvSpPr>
            <p:nvPr/>
          </p:nvSpPr>
          <p:spPr bwMode="auto">
            <a:xfrm>
              <a:off x="-2"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E</a:t>
              </a:r>
            </a:p>
          </p:txBody>
        </p:sp>
        <p:sp>
          <p:nvSpPr>
            <p:cNvPr id="16393" name="Oval 9"/>
            <p:cNvSpPr>
              <a:spLocks noChangeArrowheads="1"/>
            </p:cNvSpPr>
            <p:nvPr/>
          </p:nvSpPr>
          <p:spPr bwMode="auto">
            <a:xfrm>
              <a:off x="430"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F</a:t>
              </a:r>
            </a:p>
          </p:txBody>
        </p:sp>
        <p:sp>
          <p:nvSpPr>
            <p:cNvPr id="16394" name="Oval 10"/>
            <p:cNvSpPr>
              <a:spLocks noChangeArrowheads="1"/>
            </p:cNvSpPr>
            <p:nvPr/>
          </p:nvSpPr>
          <p:spPr bwMode="auto">
            <a:xfrm>
              <a:off x="862"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G</a:t>
              </a:r>
            </a:p>
          </p:txBody>
        </p:sp>
        <p:sp>
          <p:nvSpPr>
            <p:cNvPr id="16395" name="Oval 11"/>
            <p:cNvSpPr>
              <a:spLocks noChangeArrowheads="1"/>
            </p:cNvSpPr>
            <p:nvPr/>
          </p:nvSpPr>
          <p:spPr bwMode="auto">
            <a:xfrm>
              <a:off x="1246" y="3831"/>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H</a:t>
              </a:r>
            </a:p>
          </p:txBody>
        </p:sp>
        <p:sp>
          <p:nvSpPr>
            <p:cNvPr id="16396" name="Line 12"/>
            <p:cNvSpPr>
              <a:spLocks noChangeShapeType="1"/>
            </p:cNvSpPr>
            <p:nvPr/>
          </p:nvSpPr>
          <p:spPr bwMode="auto">
            <a:xfrm>
              <a:off x="768" y="3072"/>
              <a:ext cx="0"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7" name="Line 13"/>
            <p:cNvSpPr>
              <a:spLocks noChangeShapeType="1"/>
            </p:cNvSpPr>
            <p:nvPr/>
          </p:nvSpPr>
          <p:spPr bwMode="auto">
            <a:xfrm flipH="1">
              <a:off x="336" y="3072"/>
              <a:ext cx="432"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8" name="Line 14"/>
            <p:cNvSpPr>
              <a:spLocks noChangeShapeType="1"/>
            </p:cNvSpPr>
            <p:nvPr/>
          </p:nvSpPr>
          <p:spPr bwMode="auto">
            <a:xfrm>
              <a:off x="768" y="3072"/>
              <a:ext cx="384"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9" name="Line 15"/>
            <p:cNvSpPr>
              <a:spLocks noChangeShapeType="1"/>
            </p:cNvSpPr>
            <p:nvPr/>
          </p:nvSpPr>
          <p:spPr bwMode="auto">
            <a:xfrm flipH="1">
              <a:off x="192" y="3552"/>
              <a:ext cx="528"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0" name="Line 16"/>
            <p:cNvSpPr>
              <a:spLocks noChangeShapeType="1"/>
            </p:cNvSpPr>
            <p:nvPr/>
          </p:nvSpPr>
          <p:spPr bwMode="auto">
            <a:xfrm flipH="1">
              <a:off x="624" y="3552"/>
              <a:ext cx="96"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1" name="Line 17"/>
            <p:cNvSpPr>
              <a:spLocks noChangeShapeType="1"/>
            </p:cNvSpPr>
            <p:nvPr/>
          </p:nvSpPr>
          <p:spPr bwMode="auto">
            <a:xfrm>
              <a:off x="720" y="3552"/>
              <a:ext cx="240"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Line 18"/>
            <p:cNvSpPr>
              <a:spLocks noChangeShapeType="1"/>
            </p:cNvSpPr>
            <p:nvPr/>
          </p:nvSpPr>
          <p:spPr bwMode="auto">
            <a:xfrm>
              <a:off x="720" y="3552"/>
              <a:ext cx="672"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403" name="Rectangle 19"/>
          <p:cNvSpPr>
            <a:spLocks noChangeArrowheads="1"/>
          </p:cNvSpPr>
          <p:nvPr/>
        </p:nvSpPr>
        <p:spPr bwMode="auto">
          <a:xfrm>
            <a:off x="1258888" y="1318742"/>
            <a:ext cx="70104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20000"/>
              </a:spcBef>
            </a:pPr>
            <a:r>
              <a:rPr lang="zh-CN" altLang="en-US" sz="2200" b="1" dirty="0">
                <a:solidFill>
                  <a:srgbClr val="006600"/>
                </a:solidFill>
                <a:latin typeface="宋体" pitchFamily="2" charset="-122"/>
              </a:rPr>
              <a:t>根</a:t>
            </a:r>
            <a:r>
              <a:rPr lang="zh-CN" altLang="en-US" sz="2200" b="1" dirty="0">
                <a:solidFill>
                  <a:srgbClr val="000066"/>
                </a:solidFill>
                <a:latin typeface="宋体" pitchFamily="2" charset="-122"/>
              </a:rPr>
              <a:t>作为由子树森林组成的</a:t>
            </a:r>
            <a:r>
              <a:rPr lang="zh-CN" altLang="en-US" sz="2200" b="1" dirty="0">
                <a:solidFill>
                  <a:srgbClr val="006600"/>
                </a:solidFill>
                <a:latin typeface="宋体" pitchFamily="2" charset="-122"/>
              </a:rPr>
              <a:t>表的名字写在表的左边</a:t>
            </a:r>
          </a:p>
        </p:txBody>
      </p:sp>
      <p:sp>
        <p:nvSpPr>
          <p:cNvPr id="16405" name="Rectangle 21"/>
          <p:cNvSpPr>
            <a:spLocks noChangeArrowheads="1"/>
          </p:cNvSpPr>
          <p:nvPr/>
        </p:nvSpPr>
        <p:spPr bwMode="auto">
          <a:xfrm>
            <a:off x="2195736" y="1750542"/>
            <a:ext cx="510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20000"/>
              </a:spcBef>
            </a:pPr>
            <a:r>
              <a:rPr lang="en-US" altLang="zh-CN" sz="2800" b="1" dirty="0">
                <a:solidFill>
                  <a:srgbClr val="FF0066"/>
                </a:solidFill>
                <a:latin typeface="Times New Roman" pitchFamily="18" charset="0"/>
              </a:rPr>
              <a:t>A</a:t>
            </a:r>
            <a:r>
              <a:rPr lang="zh-CN" altLang="en-US" sz="2800" b="1" dirty="0">
                <a:solidFill>
                  <a:srgbClr val="008000"/>
                </a:solidFill>
                <a:latin typeface="Times New Roman" pitchFamily="18" charset="0"/>
              </a:rPr>
              <a:t>（</a:t>
            </a:r>
            <a:r>
              <a:rPr lang="en-US" altLang="zh-CN" sz="2800" b="1" dirty="0">
                <a:solidFill>
                  <a:srgbClr val="CC0099"/>
                </a:solidFill>
                <a:latin typeface="Times New Roman" pitchFamily="18" charset="0"/>
              </a:rPr>
              <a:t>B</a:t>
            </a:r>
            <a:r>
              <a:rPr lang="zh-CN" altLang="en-US" sz="2800" b="1" dirty="0">
                <a:solidFill>
                  <a:srgbClr val="CC0099"/>
                </a:solidFill>
                <a:latin typeface="Times New Roman" pitchFamily="18" charset="0"/>
              </a:rPr>
              <a:t>，</a:t>
            </a:r>
            <a:r>
              <a:rPr lang="en-US" altLang="zh-CN" sz="2800" b="1" dirty="0">
                <a:solidFill>
                  <a:srgbClr val="FF0066"/>
                </a:solidFill>
                <a:latin typeface="Times New Roman" pitchFamily="18" charset="0"/>
              </a:rPr>
              <a:t>C</a:t>
            </a:r>
            <a:r>
              <a:rPr lang="zh-CN" altLang="en-US" sz="2800" b="1" dirty="0">
                <a:solidFill>
                  <a:srgbClr val="008000"/>
                </a:solidFill>
                <a:latin typeface="Times New Roman" pitchFamily="18" charset="0"/>
              </a:rPr>
              <a:t>（</a:t>
            </a:r>
            <a:r>
              <a:rPr lang="en-US" altLang="zh-CN" sz="2800" b="1" dirty="0">
                <a:solidFill>
                  <a:srgbClr val="008000"/>
                </a:solidFill>
                <a:latin typeface="Times New Roman" pitchFamily="18" charset="0"/>
              </a:rPr>
              <a:t>E,F,G,H</a:t>
            </a:r>
            <a:r>
              <a:rPr lang="zh-CN" altLang="en-US" sz="2800" b="1" dirty="0">
                <a:solidFill>
                  <a:srgbClr val="008000"/>
                </a:solidFill>
                <a:latin typeface="Times New Roman" pitchFamily="18" charset="0"/>
              </a:rPr>
              <a:t>），</a:t>
            </a:r>
            <a:r>
              <a:rPr lang="en-US" altLang="zh-CN" sz="2800" b="1" dirty="0">
                <a:solidFill>
                  <a:srgbClr val="CC0099"/>
                </a:solidFill>
                <a:latin typeface="Times New Roman" pitchFamily="18" charset="0"/>
              </a:rPr>
              <a:t>D</a:t>
            </a:r>
            <a:r>
              <a:rPr lang="zh-CN" altLang="en-US" sz="2800" b="1" dirty="0">
                <a:solidFill>
                  <a:srgbClr val="CC0099"/>
                </a:solidFill>
                <a:latin typeface="Times New Roman" pitchFamily="18" charset="0"/>
              </a:rPr>
              <a:t>）</a:t>
            </a:r>
          </a:p>
        </p:txBody>
      </p:sp>
      <p:sp>
        <p:nvSpPr>
          <p:cNvPr id="16407" name="Rectangle 23"/>
          <p:cNvSpPr>
            <a:spLocks noChangeArrowheads="1"/>
          </p:cNvSpPr>
          <p:nvPr/>
        </p:nvSpPr>
        <p:spPr bwMode="auto">
          <a:xfrm>
            <a:off x="539750" y="2781300"/>
            <a:ext cx="3124200"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spcBef>
                <a:spcPct val="50000"/>
              </a:spcBef>
            </a:pPr>
            <a:r>
              <a:rPr lang="en-US" altLang="zh-CN" sz="3200" dirty="0" smtClean="0">
                <a:solidFill>
                  <a:srgbClr val="FF0066"/>
                </a:solidFill>
                <a:latin typeface="Tahoma" pitchFamily="34" charset="0"/>
                <a:ea typeface="黑体" pitchFamily="49" charset="-122"/>
              </a:rPr>
              <a:t>③</a:t>
            </a:r>
            <a:r>
              <a:rPr lang="zh-CN" altLang="en-US" sz="3200" dirty="0" smtClean="0">
                <a:solidFill>
                  <a:srgbClr val="FF0066"/>
                </a:solidFill>
                <a:latin typeface="Tahoma" pitchFamily="34" charset="0"/>
                <a:ea typeface="黑体" pitchFamily="49" charset="-122"/>
              </a:rPr>
              <a:t>缩进表示</a:t>
            </a:r>
            <a:r>
              <a:rPr lang="zh-CN" altLang="en-US" sz="3200" dirty="0">
                <a:solidFill>
                  <a:srgbClr val="FF0066"/>
                </a:solidFill>
                <a:latin typeface="Tahoma" pitchFamily="34" charset="0"/>
                <a:ea typeface="黑体" pitchFamily="49" charset="-122"/>
              </a:rPr>
              <a:t>法：</a:t>
            </a:r>
          </a:p>
        </p:txBody>
      </p:sp>
      <p:grpSp>
        <p:nvGrpSpPr>
          <p:cNvPr id="16408" name="Group 24"/>
          <p:cNvGrpSpPr>
            <a:grpSpLocks/>
          </p:cNvGrpSpPr>
          <p:nvPr/>
        </p:nvGrpSpPr>
        <p:grpSpPr bwMode="auto">
          <a:xfrm>
            <a:off x="3708400" y="2708275"/>
            <a:ext cx="3051175" cy="487363"/>
            <a:chOff x="3792" y="1901"/>
            <a:chExt cx="1922" cy="307"/>
          </a:xfrm>
        </p:grpSpPr>
        <p:sp>
          <p:nvSpPr>
            <p:cNvPr id="16409" name="Rectangle 25" descr="小棋盘"/>
            <p:cNvSpPr>
              <a:spLocks noChangeArrowheads="1"/>
            </p:cNvSpPr>
            <p:nvPr/>
          </p:nvSpPr>
          <p:spPr bwMode="auto">
            <a:xfrm>
              <a:off x="4030" y="1966"/>
              <a:ext cx="1684"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0" name="Rectangle 26"/>
            <p:cNvSpPr>
              <a:spLocks noChangeArrowheads="1"/>
            </p:cNvSpPr>
            <p:nvPr/>
          </p:nvSpPr>
          <p:spPr bwMode="auto">
            <a:xfrm>
              <a:off x="3792" y="1901"/>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A</a:t>
              </a:r>
            </a:p>
          </p:txBody>
        </p:sp>
      </p:grpSp>
      <p:grpSp>
        <p:nvGrpSpPr>
          <p:cNvPr id="16411" name="Group 27"/>
          <p:cNvGrpSpPr>
            <a:grpSpLocks/>
          </p:cNvGrpSpPr>
          <p:nvPr/>
        </p:nvGrpSpPr>
        <p:grpSpPr bwMode="auto">
          <a:xfrm>
            <a:off x="4165600" y="3165475"/>
            <a:ext cx="2593975" cy="487363"/>
            <a:chOff x="4080" y="2189"/>
            <a:chExt cx="1634" cy="307"/>
          </a:xfrm>
        </p:grpSpPr>
        <p:sp>
          <p:nvSpPr>
            <p:cNvPr id="16412" name="Rectangle 28" descr="小棋盘"/>
            <p:cNvSpPr>
              <a:spLocks noChangeArrowheads="1"/>
            </p:cNvSpPr>
            <p:nvPr/>
          </p:nvSpPr>
          <p:spPr bwMode="auto">
            <a:xfrm>
              <a:off x="4318" y="2254"/>
              <a:ext cx="1396"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3" name="Rectangle 29"/>
            <p:cNvSpPr>
              <a:spLocks noChangeArrowheads="1"/>
            </p:cNvSpPr>
            <p:nvPr/>
          </p:nvSpPr>
          <p:spPr bwMode="auto">
            <a:xfrm>
              <a:off x="4080" y="2189"/>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B</a:t>
              </a:r>
            </a:p>
          </p:txBody>
        </p:sp>
      </p:grpSp>
      <p:grpSp>
        <p:nvGrpSpPr>
          <p:cNvPr id="16414" name="Group 30"/>
          <p:cNvGrpSpPr>
            <a:grpSpLocks/>
          </p:cNvGrpSpPr>
          <p:nvPr/>
        </p:nvGrpSpPr>
        <p:grpSpPr bwMode="auto">
          <a:xfrm>
            <a:off x="4165600" y="3622675"/>
            <a:ext cx="2593975" cy="487363"/>
            <a:chOff x="4080" y="2477"/>
            <a:chExt cx="1634" cy="307"/>
          </a:xfrm>
        </p:grpSpPr>
        <p:sp>
          <p:nvSpPr>
            <p:cNvPr id="16415" name="Rectangle 31" descr="小棋盘"/>
            <p:cNvSpPr>
              <a:spLocks noChangeArrowheads="1"/>
            </p:cNvSpPr>
            <p:nvPr/>
          </p:nvSpPr>
          <p:spPr bwMode="auto">
            <a:xfrm>
              <a:off x="4318" y="2542"/>
              <a:ext cx="1396"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6" name="Rectangle 32"/>
            <p:cNvSpPr>
              <a:spLocks noChangeArrowheads="1"/>
            </p:cNvSpPr>
            <p:nvPr/>
          </p:nvSpPr>
          <p:spPr bwMode="auto">
            <a:xfrm>
              <a:off x="4080" y="2477"/>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C</a:t>
              </a:r>
            </a:p>
          </p:txBody>
        </p:sp>
      </p:grpSp>
      <p:grpSp>
        <p:nvGrpSpPr>
          <p:cNvPr id="16417" name="Group 33"/>
          <p:cNvGrpSpPr>
            <a:grpSpLocks/>
          </p:cNvGrpSpPr>
          <p:nvPr/>
        </p:nvGrpSpPr>
        <p:grpSpPr bwMode="auto">
          <a:xfrm>
            <a:off x="4165600" y="5908675"/>
            <a:ext cx="2593975" cy="487363"/>
            <a:chOff x="4080" y="3917"/>
            <a:chExt cx="1634" cy="307"/>
          </a:xfrm>
        </p:grpSpPr>
        <p:sp>
          <p:nvSpPr>
            <p:cNvPr id="16418" name="Rectangle 34" descr="小棋盘"/>
            <p:cNvSpPr>
              <a:spLocks noChangeArrowheads="1"/>
            </p:cNvSpPr>
            <p:nvPr/>
          </p:nvSpPr>
          <p:spPr bwMode="auto">
            <a:xfrm>
              <a:off x="4318" y="3982"/>
              <a:ext cx="1396"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19" name="Rectangle 35"/>
            <p:cNvSpPr>
              <a:spLocks noChangeArrowheads="1"/>
            </p:cNvSpPr>
            <p:nvPr/>
          </p:nvSpPr>
          <p:spPr bwMode="auto">
            <a:xfrm>
              <a:off x="4080" y="3917"/>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D</a:t>
              </a:r>
            </a:p>
          </p:txBody>
        </p:sp>
      </p:grpSp>
      <p:grpSp>
        <p:nvGrpSpPr>
          <p:cNvPr id="16420" name="Group 36"/>
          <p:cNvGrpSpPr>
            <a:grpSpLocks/>
          </p:cNvGrpSpPr>
          <p:nvPr/>
        </p:nvGrpSpPr>
        <p:grpSpPr bwMode="auto">
          <a:xfrm>
            <a:off x="4622800" y="4079875"/>
            <a:ext cx="2136775" cy="487363"/>
            <a:chOff x="4368" y="2765"/>
            <a:chExt cx="1346" cy="307"/>
          </a:xfrm>
        </p:grpSpPr>
        <p:sp>
          <p:nvSpPr>
            <p:cNvPr id="16421" name="Rectangle 37" descr="小棋盘"/>
            <p:cNvSpPr>
              <a:spLocks noChangeArrowheads="1"/>
            </p:cNvSpPr>
            <p:nvPr/>
          </p:nvSpPr>
          <p:spPr bwMode="auto">
            <a:xfrm>
              <a:off x="4606" y="2830"/>
              <a:ext cx="1108"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2" name="Rectangle 38"/>
            <p:cNvSpPr>
              <a:spLocks noChangeArrowheads="1"/>
            </p:cNvSpPr>
            <p:nvPr/>
          </p:nvSpPr>
          <p:spPr bwMode="auto">
            <a:xfrm>
              <a:off x="4368" y="2765"/>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E</a:t>
              </a:r>
            </a:p>
          </p:txBody>
        </p:sp>
      </p:grpSp>
      <p:grpSp>
        <p:nvGrpSpPr>
          <p:cNvPr id="16423" name="Group 39"/>
          <p:cNvGrpSpPr>
            <a:grpSpLocks/>
          </p:cNvGrpSpPr>
          <p:nvPr/>
        </p:nvGrpSpPr>
        <p:grpSpPr bwMode="auto">
          <a:xfrm>
            <a:off x="4622800" y="4537075"/>
            <a:ext cx="2136775" cy="487363"/>
            <a:chOff x="4368" y="3053"/>
            <a:chExt cx="1346" cy="307"/>
          </a:xfrm>
        </p:grpSpPr>
        <p:sp>
          <p:nvSpPr>
            <p:cNvPr id="16424" name="Rectangle 40" descr="小棋盘"/>
            <p:cNvSpPr>
              <a:spLocks noChangeArrowheads="1"/>
            </p:cNvSpPr>
            <p:nvPr/>
          </p:nvSpPr>
          <p:spPr bwMode="auto">
            <a:xfrm>
              <a:off x="4606" y="3118"/>
              <a:ext cx="1108"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5" name="Rectangle 41"/>
            <p:cNvSpPr>
              <a:spLocks noChangeArrowheads="1"/>
            </p:cNvSpPr>
            <p:nvPr/>
          </p:nvSpPr>
          <p:spPr bwMode="auto">
            <a:xfrm>
              <a:off x="4368" y="3053"/>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F</a:t>
              </a:r>
            </a:p>
          </p:txBody>
        </p:sp>
      </p:grpSp>
      <p:grpSp>
        <p:nvGrpSpPr>
          <p:cNvPr id="16426" name="Group 42"/>
          <p:cNvGrpSpPr>
            <a:grpSpLocks/>
          </p:cNvGrpSpPr>
          <p:nvPr/>
        </p:nvGrpSpPr>
        <p:grpSpPr bwMode="auto">
          <a:xfrm>
            <a:off x="4622800" y="4994275"/>
            <a:ext cx="2136775" cy="487363"/>
            <a:chOff x="4368" y="3341"/>
            <a:chExt cx="1346" cy="307"/>
          </a:xfrm>
        </p:grpSpPr>
        <p:sp>
          <p:nvSpPr>
            <p:cNvPr id="16427" name="Rectangle 43" descr="小棋盘"/>
            <p:cNvSpPr>
              <a:spLocks noChangeArrowheads="1"/>
            </p:cNvSpPr>
            <p:nvPr/>
          </p:nvSpPr>
          <p:spPr bwMode="auto">
            <a:xfrm>
              <a:off x="4606" y="3406"/>
              <a:ext cx="1108"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28" name="Rectangle 44"/>
            <p:cNvSpPr>
              <a:spLocks noChangeArrowheads="1"/>
            </p:cNvSpPr>
            <p:nvPr/>
          </p:nvSpPr>
          <p:spPr bwMode="auto">
            <a:xfrm>
              <a:off x="4368" y="3341"/>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G</a:t>
              </a:r>
            </a:p>
          </p:txBody>
        </p:sp>
      </p:grpSp>
      <p:grpSp>
        <p:nvGrpSpPr>
          <p:cNvPr id="16429" name="Group 45"/>
          <p:cNvGrpSpPr>
            <a:grpSpLocks/>
          </p:cNvGrpSpPr>
          <p:nvPr/>
        </p:nvGrpSpPr>
        <p:grpSpPr bwMode="auto">
          <a:xfrm>
            <a:off x="4622800" y="5451475"/>
            <a:ext cx="2136775" cy="487363"/>
            <a:chOff x="4368" y="3629"/>
            <a:chExt cx="1346" cy="307"/>
          </a:xfrm>
        </p:grpSpPr>
        <p:sp>
          <p:nvSpPr>
            <p:cNvPr id="16430" name="Rectangle 46" descr="小棋盘"/>
            <p:cNvSpPr>
              <a:spLocks noChangeArrowheads="1"/>
            </p:cNvSpPr>
            <p:nvPr/>
          </p:nvSpPr>
          <p:spPr bwMode="auto">
            <a:xfrm>
              <a:off x="4606" y="3694"/>
              <a:ext cx="1108" cy="196"/>
            </a:xfrm>
            <a:prstGeom prst="rect">
              <a:avLst/>
            </a:prstGeom>
            <a:pattFill prst="smCheck">
              <a:fgClr>
                <a:srgbClr val="82C7CC"/>
              </a:fgClr>
              <a:bgClr>
                <a:schemeClr val="bg1"/>
              </a:bgClr>
            </a:patt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31" name="Rectangle 47"/>
            <p:cNvSpPr>
              <a:spLocks noChangeArrowheads="1"/>
            </p:cNvSpPr>
            <p:nvPr/>
          </p:nvSpPr>
          <p:spPr bwMode="auto">
            <a:xfrm>
              <a:off x="4368" y="3629"/>
              <a:ext cx="24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a:solidFill>
                    <a:srgbClr val="000099"/>
                  </a:solidFill>
                  <a:latin typeface="黑体" pitchFamily="49" charset="-122"/>
                  <a:ea typeface="黑体" pitchFamily="49" charset="-122"/>
                </a:rPr>
                <a:t>H</a:t>
              </a:r>
            </a:p>
          </p:txBody>
        </p:sp>
      </p:grpSp>
    </p:spTree>
    <p:extLst>
      <p:ext uri="{BB962C8B-B14F-4D97-AF65-F5344CB8AC3E}">
        <p14:creationId xmlns:p14="http://schemas.microsoft.com/office/powerpoint/2010/main" val="95805670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up)">
                                      <p:cBhvr>
                                        <p:cTn id="7" dur="500"/>
                                        <p:tgtEl>
                                          <p:spTgt spid="1638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dissolve">
                                      <p:cBhvr>
                                        <p:cTn id="11" dur="500"/>
                                        <p:tgtEl>
                                          <p:spTgt spid="1638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403"/>
                                        </p:tgtEl>
                                        <p:attrNameLst>
                                          <p:attrName>style.visibility</p:attrName>
                                        </p:attrNameLst>
                                      </p:cBhvr>
                                      <p:to>
                                        <p:strVal val="visible"/>
                                      </p:to>
                                    </p:set>
                                    <p:animEffect transition="in" filter="wipe(left)">
                                      <p:cBhvr>
                                        <p:cTn id="16" dur="500"/>
                                        <p:tgtEl>
                                          <p:spTgt spid="1640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6405"/>
                                        </p:tgtEl>
                                        <p:attrNameLst>
                                          <p:attrName>style.visibility</p:attrName>
                                        </p:attrNameLst>
                                      </p:cBhvr>
                                      <p:to>
                                        <p:strVal val="visible"/>
                                      </p:to>
                                    </p:set>
                                    <p:animEffect transition="in" filter="wipe(left)">
                                      <p:cBhvr>
                                        <p:cTn id="20" dur="500"/>
                                        <p:tgtEl>
                                          <p:spTgt spid="1640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6407"/>
                                        </p:tgtEl>
                                        <p:attrNameLst>
                                          <p:attrName>style.visibility</p:attrName>
                                        </p:attrNameLst>
                                      </p:cBhvr>
                                      <p:to>
                                        <p:strVal val="visible"/>
                                      </p:to>
                                    </p:set>
                                    <p:animEffect transition="in" filter="dissolve">
                                      <p:cBhvr>
                                        <p:cTn id="25" dur="500"/>
                                        <p:tgtEl>
                                          <p:spTgt spid="1640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16408"/>
                                        </p:tgtEl>
                                        <p:attrNameLst>
                                          <p:attrName>style.visibility</p:attrName>
                                        </p:attrNameLst>
                                      </p:cBhvr>
                                      <p:to>
                                        <p:strVal val="visible"/>
                                      </p:to>
                                    </p:set>
                                    <p:animEffect transition="in" filter="wipe(left)">
                                      <p:cBhvr>
                                        <p:cTn id="30" dur="500"/>
                                        <p:tgtEl>
                                          <p:spTgt spid="16408"/>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6411"/>
                                        </p:tgtEl>
                                        <p:attrNameLst>
                                          <p:attrName>style.visibility</p:attrName>
                                        </p:attrNameLst>
                                      </p:cBhvr>
                                      <p:to>
                                        <p:strVal val="visible"/>
                                      </p:to>
                                    </p:set>
                                    <p:animEffect transition="in" filter="wipe(left)">
                                      <p:cBhvr>
                                        <p:cTn id="35" dur="500"/>
                                        <p:tgtEl>
                                          <p:spTgt spid="16411"/>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16414"/>
                                        </p:tgtEl>
                                        <p:attrNameLst>
                                          <p:attrName>style.visibility</p:attrName>
                                        </p:attrNameLst>
                                      </p:cBhvr>
                                      <p:to>
                                        <p:strVal val="visible"/>
                                      </p:to>
                                    </p:set>
                                    <p:animEffect transition="in" filter="wipe(left)">
                                      <p:cBhvr>
                                        <p:cTn id="39" dur="500"/>
                                        <p:tgtEl>
                                          <p:spTgt spid="16414"/>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6417"/>
                                        </p:tgtEl>
                                        <p:attrNameLst>
                                          <p:attrName>style.visibility</p:attrName>
                                        </p:attrNameLst>
                                      </p:cBhvr>
                                      <p:to>
                                        <p:strVal val="visible"/>
                                      </p:to>
                                    </p:set>
                                    <p:animEffect transition="in" filter="wipe(left)">
                                      <p:cBhvr>
                                        <p:cTn id="43" dur="500"/>
                                        <p:tgtEl>
                                          <p:spTgt spid="164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6420"/>
                                        </p:tgtEl>
                                        <p:attrNameLst>
                                          <p:attrName>style.visibility</p:attrName>
                                        </p:attrNameLst>
                                      </p:cBhvr>
                                      <p:to>
                                        <p:strVal val="visible"/>
                                      </p:to>
                                    </p:set>
                                    <p:animEffect transition="in" filter="wipe(left)">
                                      <p:cBhvr>
                                        <p:cTn id="48" dur="500"/>
                                        <p:tgtEl>
                                          <p:spTgt spid="16420"/>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16423"/>
                                        </p:tgtEl>
                                        <p:attrNameLst>
                                          <p:attrName>style.visibility</p:attrName>
                                        </p:attrNameLst>
                                      </p:cBhvr>
                                      <p:to>
                                        <p:strVal val="visible"/>
                                      </p:to>
                                    </p:set>
                                    <p:animEffect transition="in" filter="wipe(left)">
                                      <p:cBhvr>
                                        <p:cTn id="52" dur="500"/>
                                        <p:tgtEl>
                                          <p:spTgt spid="16423"/>
                                        </p:tgtEl>
                                      </p:cBhvr>
                                    </p:animEffect>
                                  </p:childTnLst>
                                </p:cTn>
                              </p:par>
                            </p:childTnLst>
                          </p:cTn>
                        </p:par>
                        <p:par>
                          <p:cTn id="53" fill="hold" nodeType="afterGroup">
                            <p:stCondLst>
                              <p:cond delay="1000"/>
                            </p:stCondLst>
                            <p:childTnLst>
                              <p:par>
                                <p:cTn id="54" presetID="22" presetClass="entr" presetSubtype="8" fill="hold" nodeType="afterEffect">
                                  <p:stCondLst>
                                    <p:cond delay="0"/>
                                  </p:stCondLst>
                                  <p:childTnLst>
                                    <p:set>
                                      <p:cBhvr>
                                        <p:cTn id="55" dur="1" fill="hold">
                                          <p:stCondLst>
                                            <p:cond delay="0"/>
                                          </p:stCondLst>
                                        </p:cTn>
                                        <p:tgtEl>
                                          <p:spTgt spid="16426"/>
                                        </p:tgtEl>
                                        <p:attrNameLst>
                                          <p:attrName>style.visibility</p:attrName>
                                        </p:attrNameLst>
                                      </p:cBhvr>
                                      <p:to>
                                        <p:strVal val="visible"/>
                                      </p:to>
                                    </p:set>
                                    <p:animEffect transition="in" filter="wipe(left)">
                                      <p:cBhvr>
                                        <p:cTn id="56" dur="500"/>
                                        <p:tgtEl>
                                          <p:spTgt spid="16426"/>
                                        </p:tgtEl>
                                      </p:cBhvr>
                                    </p:animEffect>
                                  </p:childTnLst>
                                </p:cTn>
                              </p:par>
                            </p:childTnLst>
                          </p:cTn>
                        </p:par>
                        <p:par>
                          <p:cTn id="57" fill="hold" nodeType="afterGroup">
                            <p:stCondLst>
                              <p:cond delay="1500"/>
                            </p:stCondLst>
                            <p:childTnLst>
                              <p:par>
                                <p:cTn id="58" presetID="22" presetClass="entr" presetSubtype="8" fill="hold" nodeType="afterEffect">
                                  <p:stCondLst>
                                    <p:cond delay="0"/>
                                  </p:stCondLst>
                                  <p:childTnLst>
                                    <p:set>
                                      <p:cBhvr>
                                        <p:cTn id="59" dur="1" fill="hold">
                                          <p:stCondLst>
                                            <p:cond delay="0"/>
                                          </p:stCondLst>
                                        </p:cTn>
                                        <p:tgtEl>
                                          <p:spTgt spid="16429"/>
                                        </p:tgtEl>
                                        <p:attrNameLst>
                                          <p:attrName>style.visibility</p:attrName>
                                        </p:attrNameLst>
                                      </p:cBhvr>
                                      <p:to>
                                        <p:strVal val="visible"/>
                                      </p:to>
                                    </p:set>
                                    <p:animEffect transition="in" filter="wipe(left)">
                                      <p:cBhvr>
                                        <p:cTn id="60" dur="500"/>
                                        <p:tgtEl>
                                          <p:spTgt spid="16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utoUpdateAnimBg="0"/>
      <p:bldP spid="16403" grpId="0" autoUpdateAnimBg="0"/>
      <p:bldP spid="16405" grpId="0" autoUpdateAnimBg="0"/>
      <p:bldP spid="1640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460375" y="3789363"/>
            <a:ext cx="2527300" cy="2151062"/>
            <a:chOff x="-2" y="2782"/>
            <a:chExt cx="1592" cy="1355"/>
          </a:xfrm>
        </p:grpSpPr>
        <p:sp>
          <p:nvSpPr>
            <p:cNvPr id="18435" name="Oval 3"/>
            <p:cNvSpPr>
              <a:spLocks noChangeArrowheads="1"/>
            </p:cNvSpPr>
            <p:nvPr/>
          </p:nvSpPr>
          <p:spPr bwMode="auto">
            <a:xfrm>
              <a:off x="594" y="278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A</a:t>
              </a:r>
            </a:p>
          </p:txBody>
        </p:sp>
        <p:sp>
          <p:nvSpPr>
            <p:cNvPr id="18436" name="Oval 4"/>
            <p:cNvSpPr>
              <a:spLocks noChangeArrowheads="1"/>
            </p:cNvSpPr>
            <p:nvPr/>
          </p:nvSpPr>
          <p:spPr bwMode="auto">
            <a:xfrm>
              <a:off x="138"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B</a:t>
              </a:r>
            </a:p>
          </p:txBody>
        </p:sp>
        <p:sp>
          <p:nvSpPr>
            <p:cNvPr id="18437" name="Oval 5"/>
            <p:cNvSpPr>
              <a:spLocks noChangeArrowheads="1"/>
            </p:cNvSpPr>
            <p:nvPr/>
          </p:nvSpPr>
          <p:spPr bwMode="auto">
            <a:xfrm>
              <a:off x="570"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C</a:t>
              </a:r>
            </a:p>
          </p:txBody>
        </p:sp>
        <p:sp>
          <p:nvSpPr>
            <p:cNvPr id="18438" name="Oval 6"/>
            <p:cNvSpPr>
              <a:spLocks noChangeArrowheads="1"/>
            </p:cNvSpPr>
            <p:nvPr/>
          </p:nvSpPr>
          <p:spPr bwMode="auto">
            <a:xfrm>
              <a:off x="1002" y="3262"/>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D</a:t>
              </a:r>
            </a:p>
          </p:txBody>
        </p:sp>
        <p:sp>
          <p:nvSpPr>
            <p:cNvPr id="18439" name="Oval 7"/>
            <p:cNvSpPr>
              <a:spLocks noChangeArrowheads="1"/>
            </p:cNvSpPr>
            <p:nvPr/>
          </p:nvSpPr>
          <p:spPr bwMode="auto">
            <a:xfrm>
              <a:off x="-2"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E</a:t>
              </a:r>
            </a:p>
          </p:txBody>
        </p:sp>
        <p:sp>
          <p:nvSpPr>
            <p:cNvPr id="18440" name="Oval 8"/>
            <p:cNvSpPr>
              <a:spLocks noChangeArrowheads="1"/>
            </p:cNvSpPr>
            <p:nvPr/>
          </p:nvSpPr>
          <p:spPr bwMode="auto">
            <a:xfrm>
              <a:off x="430"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F</a:t>
              </a:r>
            </a:p>
          </p:txBody>
        </p:sp>
        <p:sp>
          <p:nvSpPr>
            <p:cNvPr id="18441" name="Oval 9"/>
            <p:cNvSpPr>
              <a:spLocks noChangeArrowheads="1"/>
            </p:cNvSpPr>
            <p:nvPr/>
          </p:nvSpPr>
          <p:spPr bwMode="auto">
            <a:xfrm>
              <a:off x="862" y="3838"/>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G</a:t>
              </a:r>
            </a:p>
          </p:txBody>
        </p:sp>
        <p:sp>
          <p:nvSpPr>
            <p:cNvPr id="18442" name="Oval 10"/>
            <p:cNvSpPr>
              <a:spLocks noChangeArrowheads="1"/>
            </p:cNvSpPr>
            <p:nvPr/>
          </p:nvSpPr>
          <p:spPr bwMode="auto">
            <a:xfrm>
              <a:off x="1246" y="3831"/>
              <a:ext cx="344" cy="299"/>
            </a:xfrm>
            <a:prstGeom prst="ellipse">
              <a:avLst/>
            </a:prstGeom>
            <a:solidFill>
              <a:schemeClr val="accent1"/>
            </a:solidFill>
            <a:ln w="127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latin typeface="黑体" pitchFamily="49" charset="-122"/>
                  <a:ea typeface="黑体" pitchFamily="49" charset="-122"/>
                </a:rPr>
                <a:t>H</a:t>
              </a:r>
            </a:p>
          </p:txBody>
        </p:sp>
        <p:sp>
          <p:nvSpPr>
            <p:cNvPr id="18443" name="Line 11"/>
            <p:cNvSpPr>
              <a:spLocks noChangeShapeType="1"/>
            </p:cNvSpPr>
            <p:nvPr/>
          </p:nvSpPr>
          <p:spPr bwMode="auto">
            <a:xfrm>
              <a:off x="768" y="3072"/>
              <a:ext cx="0"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4" name="Line 12"/>
            <p:cNvSpPr>
              <a:spLocks noChangeShapeType="1"/>
            </p:cNvSpPr>
            <p:nvPr/>
          </p:nvSpPr>
          <p:spPr bwMode="auto">
            <a:xfrm flipH="1">
              <a:off x="336" y="3072"/>
              <a:ext cx="432"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5" name="Line 13"/>
            <p:cNvSpPr>
              <a:spLocks noChangeShapeType="1"/>
            </p:cNvSpPr>
            <p:nvPr/>
          </p:nvSpPr>
          <p:spPr bwMode="auto">
            <a:xfrm>
              <a:off x="768" y="3072"/>
              <a:ext cx="384" cy="192"/>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6" name="Line 14"/>
            <p:cNvSpPr>
              <a:spLocks noChangeShapeType="1"/>
            </p:cNvSpPr>
            <p:nvPr/>
          </p:nvSpPr>
          <p:spPr bwMode="auto">
            <a:xfrm flipH="1">
              <a:off x="192" y="3552"/>
              <a:ext cx="528"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7" name="Line 15"/>
            <p:cNvSpPr>
              <a:spLocks noChangeShapeType="1"/>
            </p:cNvSpPr>
            <p:nvPr/>
          </p:nvSpPr>
          <p:spPr bwMode="auto">
            <a:xfrm flipH="1">
              <a:off x="624" y="3552"/>
              <a:ext cx="96"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8" name="Line 16"/>
            <p:cNvSpPr>
              <a:spLocks noChangeShapeType="1"/>
            </p:cNvSpPr>
            <p:nvPr/>
          </p:nvSpPr>
          <p:spPr bwMode="auto">
            <a:xfrm>
              <a:off x="720" y="3552"/>
              <a:ext cx="240"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49" name="Line 17"/>
            <p:cNvSpPr>
              <a:spLocks noChangeShapeType="1"/>
            </p:cNvSpPr>
            <p:nvPr/>
          </p:nvSpPr>
          <p:spPr bwMode="auto">
            <a:xfrm>
              <a:off x="720" y="3552"/>
              <a:ext cx="672" cy="288"/>
            </a:xfrm>
            <a:prstGeom prst="line">
              <a:avLst/>
            </a:prstGeom>
            <a:noFill/>
            <a:ln w="127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450" name="Rectangle 18"/>
          <p:cNvSpPr>
            <a:spLocks noChangeArrowheads="1"/>
          </p:cNvSpPr>
          <p:nvPr/>
        </p:nvSpPr>
        <p:spPr bwMode="auto">
          <a:xfrm>
            <a:off x="611188" y="1412875"/>
            <a:ext cx="3816796"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spcBef>
                <a:spcPct val="50000"/>
              </a:spcBef>
            </a:pPr>
            <a:r>
              <a:rPr lang="en-US" altLang="zh-CN" sz="3200" dirty="0">
                <a:solidFill>
                  <a:srgbClr val="FF0066"/>
                </a:solidFill>
                <a:latin typeface="Tahoma" pitchFamily="34" charset="0"/>
                <a:ea typeface="黑体" pitchFamily="49" charset="-122"/>
              </a:rPr>
              <a:t>④</a:t>
            </a:r>
            <a:r>
              <a:rPr lang="zh-CN" altLang="en-US" sz="3200" dirty="0" smtClean="0">
                <a:solidFill>
                  <a:srgbClr val="FF0066"/>
                </a:solidFill>
                <a:latin typeface="Tahoma" pitchFamily="34" charset="0"/>
                <a:ea typeface="黑体" pitchFamily="49" charset="-122"/>
              </a:rPr>
              <a:t>嵌套集合表示</a:t>
            </a:r>
            <a:r>
              <a:rPr lang="zh-CN" altLang="en-US" sz="3200" dirty="0">
                <a:solidFill>
                  <a:srgbClr val="FF0066"/>
                </a:solidFill>
                <a:latin typeface="Tahoma" pitchFamily="34" charset="0"/>
                <a:ea typeface="黑体" pitchFamily="49" charset="-122"/>
              </a:rPr>
              <a:t>法：</a:t>
            </a:r>
          </a:p>
        </p:txBody>
      </p:sp>
      <p:grpSp>
        <p:nvGrpSpPr>
          <p:cNvPr id="18451" name="Group 19"/>
          <p:cNvGrpSpPr>
            <a:grpSpLocks/>
          </p:cNvGrpSpPr>
          <p:nvPr/>
        </p:nvGrpSpPr>
        <p:grpSpPr bwMode="auto">
          <a:xfrm>
            <a:off x="3635375" y="2060575"/>
            <a:ext cx="3611563" cy="3611563"/>
            <a:chOff x="1713" y="1964"/>
            <a:chExt cx="2275" cy="2275"/>
          </a:xfrm>
        </p:grpSpPr>
        <p:sp>
          <p:nvSpPr>
            <p:cNvPr id="18452" name="Oval 20"/>
            <p:cNvSpPr>
              <a:spLocks noChangeArrowheads="1"/>
            </p:cNvSpPr>
            <p:nvPr/>
          </p:nvSpPr>
          <p:spPr bwMode="auto">
            <a:xfrm>
              <a:off x="1713" y="1964"/>
              <a:ext cx="2275" cy="2275"/>
            </a:xfrm>
            <a:prstGeom prst="ellipse">
              <a:avLst/>
            </a:prstGeom>
            <a:noFill/>
            <a:ln w="25400">
              <a:solidFill>
                <a:srgbClr val="FF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53" name="Rectangle 21"/>
            <p:cNvSpPr>
              <a:spLocks noChangeArrowheads="1"/>
            </p:cNvSpPr>
            <p:nvPr/>
          </p:nvSpPr>
          <p:spPr bwMode="auto">
            <a:xfrm>
              <a:off x="2688" y="2016"/>
              <a:ext cx="288"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3200">
                  <a:solidFill>
                    <a:srgbClr val="FF3300"/>
                  </a:solidFill>
                  <a:latin typeface="黑体" pitchFamily="49" charset="-122"/>
                  <a:ea typeface="黑体" pitchFamily="49" charset="-122"/>
                </a:rPr>
                <a:t>A</a:t>
              </a:r>
            </a:p>
          </p:txBody>
        </p:sp>
      </p:grpSp>
      <p:sp>
        <p:nvSpPr>
          <p:cNvPr id="18454" name="Oval 22"/>
          <p:cNvSpPr>
            <a:spLocks noChangeArrowheads="1"/>
          </p:cNvSpPr>
          <p:nvPr/>
        </p:nvSpPr>
        <p:spPr bwMode="auto">
          <a:xfrm>
            <a:off x="3743325" y="3509963"/>
            <a:ext cx="912813" cy="912812"/>
          </a:xfrm>
          <a:prstGeom prst="ellipse">
            <a:avLst/>
          </a:prstGeom>
          <a:noFill/>
          <a:ln w="254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ctr">
              <a:spcBef>
                <a:spcPct val="50000"/>
              </a:spcBef>
            </a:pPr>
            <a:r>
              <a:rPr lang="en-US" altLang="zh-CN" sz="3200">
                <a:solidFill>
                  <a:srgbClr val="000066"/>
                </a:solidFill>
                <a:latin typeface="黑体" pitchFamily="49" charset="-122"/>
                <a:ea typeface="黑体" pitchFamily="49" charset="-122"/>
              </a:rPr>
              <a:t>B</a:t>
            </a:r>
          </a:p>
        </p:txBody>
      </p:sp>
      <p:sp>
        <p:nvSpPr>
          <p:cNvPr id="18455" name="Oval 23"/>
          <p:cNvSpPr>
            <a:spLocks noChangeArrowheads="1"/>
          </p:cNvSpPr>
          <p:nvPr/>
        </p:nvSpPr>
        <p:spPr bwMode="auto">
          <a:xfrm>
            <a:off x="6243638" y="3495675"/>
            <a:ext cx="912812" cy="912813"/>
          </a:xfrm>
          <a:prstGeom prst="ellipse">
            <a:avLst/>
          </a:prstGeom>
          <a:noFill/>
          <a:ln w="25400">
            <a:solidFill>
              <a:srgbClr val="CC0099"/>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solidFill>
                  <a:srgbClr val="000066"/>
                </a:solidFill>
                <a:latin typeface="黑体" pitchFamily="49" charset="-122"/>
                <a:ea typeface="黑体" pitchFamily="49" charset="-122"/>
              </a:rPr>
              <a:t>D</a:t>
            </a:r>
          </a:p>
        </p:txBody>
      </p:sp>
      <p:grpSp>
        <p:nvGrpSpPr>
          <p:cNvPr id="18456" name="Group 24"/>
          <p:cNvGrpSpPr>
            <a:grpSpLocks/>
          </p:cNvGrpSpPr>
          <p:nvPr/>
        </p:nvGrpSpPr>
        <p:grpSpPr bwMode="auto">
          <a:xfrm>
            <a:off x="4497388" y="3849688"/>
            <a:ext cx="1905000" cy="1670050"/>
            <a:chOff x="2256" y="3099"/>
            <a:chExt cx="1200" cy="1052"/>
          </a:xfrm>
        </p:grpSpPr>
        <p:sp>
          <p:nvSpPr>
            <p:cNvPr id="18457" name="Oval 25"/>
            <p:cNvSpPr>
              <a:spLocks noChangeArrowheads="1"/>
            </p:cNvSpPr>
            <p:nvPr/>
          </p:nvSpPr>
          <p:spPr bwMode="auto">
            <a:xfrm>
              <a:off x="2256" y="3154"/>
              <a:ext cx="1200" cy="997"/>
            </a:xfrm>
            <a:prstGeom prst="ellipse">
              <a:avLst/>
            </a:prstGeom>
            <a:noFill/>
            <a:ln w="254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spcBef>
                  <a:spcPct val="50000"/>
                </a:spcBef>
              </a:pPr>
              <a:endParaRPr lang="en-US" altLang="zh-CN">
                <a:solidFill>
                  <a:srgbClr val="000066"/>
                </a:solidFill>
              </a:endParaRPr>
            </a:p>
            <a:p>
              <a:pPr algn="ctr">
                <a:spcBef>
                  <a:spcPct val="50000"/>
                </a:spcBef>
              </a:pPr>
              <a:endParaRPr lang="en-US" altLang="zh-CN">
                <a:solidFill>
                  <a:srgbClr val="000066"/>
                </a:solidFill>
              </a:endParaRPr>
            </a:p>
            <a:p>
              <a:pPr algn="ctr">
                <a:spcBef>
                  <a:spcPct val="50000"/>
                </a:spcBef>
              </a:pPr>
              <a:endParaRPr lang="en-US" altLang="zh-CN">
                <a:solidFill>
                  <a:srgbClr val="000066"/>
                </a:solidFill>
              </a:endParaRPr>
            </a:p>
          </p:txBody>
        </p:sp>
        <p:sp>
          <p:nvSpPr>
            <p:cNvPr id="18458" name="Rectangle 26"/>
            <p:cNvSpPr>
              <a:spLocks noChangeArrowheads="1"/>
            </p:cNvSpPr>
            <p:nvPr/>
          </p:nvSpPr>
          <p:spPr bwMode="auto">
            <a:xfrm>
              <a:off x="2592" y="3099"/>
              <a:ext cx="48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en-US" altLang="zh-CN" sz="3200">
                  <a:solidFill>
                    <a:srgbClr val="FF3300"/>
                  </a:solidFill>
                  <a:latin typeface="黑体" pitchFamily="49" charset="-122"/>
                  <a:ea typeface="黑体" pitchFamily="49" charset="-122"/>
                </a:rPr>
                <a:t>C</a:t>
              </a:r>
            </a:p>
          </p:txBody>
        </p:sp>
      </p:grpSp>
      <p:sp>
        <p:nvSpPr>
          <p:cNvPr id="18459" name="Oval 27"/>
          <p:cNvSpPr>
            <a:spLocks noChangeArrowheads="1"/>
          </p:cNvSpPr>
          <p:nvPr/>
        </p:nvSpPr>
        <p:spPr bwMode="auto">
          <a:xfrm>
            <a:off x="4752975" y="4181475"/>
            <a:ext cx="588963" cy="588963"/>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solidFill>
                  <a:srgbClr val="000066"/>
                </a:solidFill>
                <a:latin typeface="黑体" pitchFamily="49" charset="-122"/>
                <a:ea typeface="黑体" pitchFamily="49" charset="-122"/>
              </a:rPr>
              <a:t>E</a:t>
            </a:r>
          </a:p>
        </p:txBody>
      </p:sp>
      <p:sp>
        <p:nvSpPr>
          <p:cNvPr id="18460" name="Oval 28"/>
          <p:cNvSpPr>
            <a:spLocks noChangeArrowheads="1"/>
          </p:cNvSpPr>
          <p:nvPr/>
        </p:nvSpPr>
        <p:spPr bwMode="auto">
          <a:xfrm>
            <a:off x="4929188" y="4791075"/>
            <a:ext cx="588962" cy="588963"/>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solidFill>
                  <a:srgbClr val="000066"/>
                </a:solidFill>
                <a:latin typeface="黑体" pitchFamily="49" charset="-122"/>
                <a:ea typeface="黑体" pitchFamily="49" charset="-122"/>
              </a:rPr>
              <a:t>G</a:t>
            </a:r>
          </a:p>
        </p:txBody>
      </p:sp>
      <p:sp>
        <p:nvSpPr>
          <p:cNvPr id="18461" name="Oval 29"/>
          <p:cNvSpPr>
            <a:spLocks noChangeArrowheads="1"/>
          </p:cNvSpPr>
          <p:nvPr/>
        </p:nvSpPr>
        <p:spPr bwMode="auto">
          <a:xfrm>
            <a:off x="5557838" y="4181475"/>
            <a:ext cx="588962" cy="588963"/>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solidFill>
                  <a:srgbClr val="000066"/>
                </a:solidFill>
                <a:latin typeface="黑体" pitchFamily="49" charset="-122"/>
                <a:ea typeface="黑体" pitchFamily="49" charset="-122"/>
              </a:rPr>
              <a:t>F</a:t>
            </a:r>
          </a:p>
        </p:txBody>
      </p:sp>
      <p:sp>
        <p:nvSpPr>
          <p:cNvPr id="18462" name="Oval 30"/>
          <p:cNvSpPr>
            <a:spLocks noChangeArrowheads="1"/>
          </p:cNvSpPr>
          <p:nvPr/>
        </p:nvSpPr>
        <p:spPr bwMode="auto">
          <a:xfrm>
            <a:off x="5481638" y="4791075"/>
            <a:ext cx="588962" cy="588963"/>
          </a:xfrm>
          <a:prstGeom prst="ellipse">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a:spcBef>
                <a:spcPct val="50000"/>
              </a:spcBef>
            </a:pPr>
            <a:r>
              <a:rPr lang="en-US" altLang="zh-CN" sz="3200">
                <a:solidFill>
                  <a:srgbClr val="000066"/>
                </a:solidFill>
                <a:latin typeface="黑体" pitchFamily="49" charset="-122"/>
                <a:ea typeface="黑体" pitchFamily="49" charset="-122"/>
              </a:rPr>
              <a:t>H</a:t>
            </a:r>
          </a:p>
        </p:txBody>
      </p:sp>
    </p:spTree>
    <p:extLst>
      <p:ext uri="{BB962C8B-B14F-4D97-AF65-F5344CB8AC3E}">
        <p14:creationId xmlns:p14="http://schemas.microsoft.com/office/powerpoint/2010/main" val="4064254708"/>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up)">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450"/>
                                        </p:tgtEl>
                                        <p:attrNameLst>
                                          <p:attrName>style.visibility</p:attrName>
                                        </p:attrNameLst>
                                      </p:cBhvr>
                                      <p:to>
                                        <p:strVal val="visible"/>
                                      </p:to>
                                    </p:set>
                                    <p:animEffect transition="in" filter="dissolve">
                                      <p:cBhvr>
                                        <p:cTn id="12" dur="500"/>
                                        <p:tgtEl>
                                          <p:spTgt spid="18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51"/>
                                        </p:tgtEl>
                                        <p:attrNameLst>
                                          <p:attrName>style.visibility</p:attrName>
                                        </p:attrNameLst>
                                      </p:cBhvr>
                                      <p:to>
                                        <p:strVal val="visible"/>
                                      </p:to>
                                    </p:set>
                                    <p:animEffect transition="in" filter="dissolve">
                                      <p:cBhvr>
                                        <p:cTn id="17" dur="500"/>
                                        <p:tgtEl>
                                          <p:spTgt spid="184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8454"/>
                                        </p:tgtEl>
                                        <p:attrNameLst>
                                          <p:attrName>style.visibility</p:attrName>
                                        </p:attrNameLst>
                                      </p:cBhvr>
                                      <p:to>
                                        <p:strVal val="visible"/>
                                      </p:to>
                                    </p:set>
                                    <p:animEffect transition="in" filter="dissolve">
                                      <p:cBhvr>
                                        <p:cTn id="22" dur="500"/>
                                        <p:tgtEl>
                                          <p:spTgt spid="18454"/>
                                        </p:tgtEl>
                                      </p:cBhvr>
                                    </p:animEffect>
                                  </p:childTnLst>
                                </p:cTn>
                              </p:par>
                            </p:childTnLst>
                          </p:cTn>
                        </p:par>
                        <p:par>
                          <p:cTn id="23" fill="hold" nodeType="afterGroup">
                            <p:stCondLst>
                              <p:cond delay="500"/>
                            </p:stCondLst>
                            <p:childTnLst>
                              <p:par>
                                <p:cTn id="24" presetID="9" presetClass="entr" presetSubtype="0" fill="hold" nodeType="afterEffect">
                                  <p:stCondLst>
                                    <p:cond delay="0"/>
                                  </p:stCondLst>
                                  <p:childTnLst>
                                    <p:set>
                                      <p:cBhvr>
                                        <p:cTn id="25" dur="1" fill="hold">
                                          <p:stCondLst>
                                            <p:cond delay="0"/>
                                          </p:stCondLst>
                                        </p:cTn>
                                        <p:tgtEl>
                                          <p:spTgt spid="18456"/>
                                        </p:tgtEl>
                                        <p:attrNameLst>
                                          <p:attrName>style.visibility</p:attrName>
                                        </p:attrNameLst>
                                      </p:cBhvr>
                                      <p:to>
                                        <p:strVal val="visible"/>
                                      </p:to>
                                    </p:set>
                                    <p:animEffect transition="in" filter="dissolve">
                                      <p:cBhvr>
                                        <p:cTn id="26" dur="500"/>
                                        <p:tgtEl>
                                          <p:spTgt spid="18456"/>
                                        </p:tgtEl>
                                      </p:cBhvr>
                                    </p:animEffect>
                                  </p:childTnLst>
                                </p:cTn>
                              </p:par>
                            </p:childTnLst>
                          </p:cTn>
                        </p:par>
                        <p:par>
                          <p:cTn id="27" fill="hold" nodeType="afterGroup">
                            <p:stCondLst>
                              <p:cond delay="1000"/>
                            </p:stCondLst>
                            <p:childTnLst>
                              <p:par>
                                <p:cTn id="28" presetID="9" presetClass="entr" presetSubtype="0" fill="hold" grpId="0" nodeType="afterEffect">
                                  <p:stCondLst>
                                    <p:cond delay="0"/>
                                  </p:stCondLst>
                                  <p:childTnLst>
                                    <p:set>
                                      <p:cBhvr>
                                        <p:cTn id="29" dur="1" fill="hold">
                                          <p:stCondLst>
                                            <p:cond delay="0"/>
                                          </p:stCondLst>
                                        </p:cTn>
                                        <p:tgtEl>
                                          <p:spTgt spid="18455"/>
                                        </p:tgtEl>
                                        <p:attrNameLst>
                                          <p:attrName>style.visibility</p:attrName>
                                        </p:attrNameLst>
                                      </p:cBhvr>
                                      <p:to>
                                        <p:strVal val="visible"/>
                                      </p:to>
                                    </p:set>
                                    <p:animEffect transition="in" filter="dissolve">
                                      <p:cBhvr>
                                        <p:cTn id="30" dur="500"/>
                                        <p:tgtEl>
                                          <p:spTgt spid="184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8459"/>
                                        </p:tgtEl>
                                        <p:attrNameLst>
                                          <p:attrName>style.visibility</p:attrName>
                                        </p:attrNameLst>
                                      </p:cBhvr>
                                      <p:to>
                                        <p:strVal val="visible"/>
                                      </p:to>
                                    </p:set>
                                    <p:animEffect transition="in" filter="dissolve">
                                      <p:cBhvr>
                                        <p:cTn id="35" dur="500"/>
                                        <p:tgtEl>
                                          <p:spTgt spid="18459"/>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8461"/>
                                        </p:tgtEl>
                                        <p:attrNameLst>
                                          <p:attrName>style.visibility</p:attrName>
                                        </p:attrNameLst>
                                      </p:cBhvr>
                                      <p:to>
                                        <p:strVal val="visible"/>
                                      </p:to>
                                    </p:set>
                                    <p:animEffect transition="in" filter="dissolve">
                                      <p:cBhvr>
                                        <p:cTn id="39" dur="500"/>
                                        <p:tgtEl>
                                          <p:spTgt spid="18461"/>
                                        </p:tgtEl>
                                      </p:cBhvr>
                                    </p:animEffect>
                                  </p:childTnLst>
                                </p:cTn>
                              </p:par>
                            </p:childTnLst>
                          </p:cTn>
                        </p:par>
                        <p:par>
                          <p:cTn id="40" fill="hold" nodeType="afterGroup">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18460"/>
                                        </p:tgtEl>
                                        <p:attrNameLst>
                                          <p:attrName>style.visibility</p:attrName>
                                        </p:attrNameLst>
                                      </p:cBhvr>
                                      <p:to>
                                        <p:strVal val="visible"/>
                                      </p:to>
                                    </p:set>
                                    <p:animEffect transition="in" filter="dissolve">
                                      <p:cBhvr>
                                        <p:cTn id="43" dur="500"/>
                                        <p:tgtEl>
                                          <p:spTgt spid="18460"/>
                                        </p:tgtEl>
                                      </p:cBhvr>
                                    </p:animEffect>
                                  </p:childTnLst>
                                </p:cTn>
                              </p:par>
                            </p:childTnLst>
                          </p:cTn>
                        </p:par>
                        <p:par>
                          <p:cTn id="44" fill="hold" nodeType="afterGroup">
                            <p:stCondLst>
                              <p:cond delay="1500"/>
                            </p:stCondLst>
                            <p:childTnLst>
                              <p:par>
                                <p:cTn id="45" presetID="9" presetClass="entr" presetSubtype="0" fill="hold" grpId="0" nodeType="afterEffect">
                                  <p:stCondLst>
                                    <p:cond delay="0"/>
                                  </p:stCondLst>
                                  <p:childTnLst>
                                    <p:set>
                                      <p:cBhvr>
                                        <p:cTn id="46" dur="1" fill="hold">
                                          <p:stCondLst>
                                            <p:cond delay="0"/>
                                          </p:stCondLst>
                                        </p:cTn>
                                        <p:tgtEl>
                                          <p:spTgt spid="18462"/>
                                        </p:tgtEl>
                                        <p:attrNameLst>
                                          <p:attrName>style.visibility</p:attrName>
                                        </p:attrNameLst>
                                      </p:cBhvr>
                                      <p:to>
                                        <p:strVal val="visible"/>
                                      </p:to>
                                    </p:set>
                                    <p:animEffect transition="in" filter="dissolve">
                                      <p:cBhvr>
                                        <p:cTn id="47" dur="500"/>
                                        <p:tgtEl>
                                          <p:spTgt spid="18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0" grpId="0" autoUpdateAnimBg="0"/>
      <p:bldP spid="18454" grpId="0" animBg="1" autoUpdateAnimBg="0"/>
      <p:bldP spid="18455" grpId="0" animBg="1" autoUpdateAnimBg="0"/>
      <p:bldP spid="18459" grpId="0" animBg="1" autoUpdateAnimBg="0"/>
      <p:bldP spid="18460" grpId="0" animBg="1" autoUpdateAnimBg="0"/>
      <p:bldP spid="18461" grpId="0" animBg="1" autoUpdateAnimBg="0"/>
      <p:bldP spid="1846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a:spLocks noChangeArrowheads="1"/>
          </p:cNvSpPr>
          <p:nvPr/>
        </p:nvSpPr>
        <p:spPr bwMode="auto">
          <a:xfrm>
            <a:off x="551507" y="764704"/>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dirty="0">
                <a:solidFill>
                  <a:srgbClr val="000099"/>
                </a:solidFill>
                <a:ea typeface="宋体" charset="-122"/>
              </a:rPr>
              <a:t>树的基本术语</a:t>
            </a:r>
          </a:p>
        </p:txBody>
      </p:sp>
      <p:sp>
        <p:nvSpPr>
          <p:cNvPr id="5" name="Text Box 11"/>
          <p:cNvSpPr txBox="1">
            <a:spLocks noChangeArrowheads="1"/>
          </p:cNvSpPr>
          <p:nvPr/>
        </p:nvSpPr>
        <p:spPr bwMode="auto">
          <a:xfrm>
            <a:off x="611832" y="1484784"/>
            <a:ext cx="7848600"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90000"/>
              </a:lnSpc>
              <a:spcBef>
                <a:spcPct val="1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结点</a:t>
            </a:r>
            <a:r>
              <a:rPr lang="zh-CN" altLang="en-US" b="1" kern="0" dirty="0" smtClean="0">
                <a:solidFill>
                  <a:srgbClr val="000000"/>
                </a:solidFill>
                <a:latin typeface="宋体" charset="-122"/>
                <a:ea typeface="宋体" charset="-122"/>
              </a:rPr>
              <a:t>是指树中的一个数据元素</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a:t>
            </a:r>
          </a:p>
          <a:p>
            <a:pPr lvl="0">
              <a:lnSpc>
                <a:spcPct val="90000"/>
              </a:lnSpc>
              <a:spcBef>
                <a:spcPct val="10000"/>
              </a:spcBef>
              <a:buClr>
                <a:srgbClr val="000000"/>
              </a:buClr>
              <a:buSzPct val="85000"/>
              <a:buFont typeface="Wingdings" pitchFamily="2" charset="2"/>
              <a:buChar char="p"/>
            </a:pPr>
            <a:r>
              <a:rPr lang="zh-CN" altLang="en-US" b="1" dirty="0">
                <a:solidFill>
                  <a:srgbClr val="FF3300"/>
                </a:solidFill>
                <a:latin typeface="宋体" charset="-122"/>
                <a:ea typeface="宋体" charset="-122"/>
              </a:rPr>
              <a:t> 结点的度：</a:t>
            </a:r>
            <a:r>
              <a:rPr lang="zh-CN" altLang="en-US" b="1" dirty="0">
                <a:solidFill>
                  <a:srgbClr val="000000"/>
                </a:solidFill>
                <a:latin typeface="宋体" charset="-122"/>
                <a:ea typeface="宋体" charset="-122"/>
              </a:rPr>
              <a:t>结点所拥有的子树的个数。</a:t>
            </a:r>
          </a:p>
          <a:p>
            <a:pPr fontAlgn="auto">
              <a:lnSpc>
                <a:spcPct val="90000"/>
              </a:lnSpc>
              <a:spcBef>
                <a:spcPct val="10000"/>
              </a:spcBef>
              <a:spcAft>
                <a:spcPts val="0"/>
              </a:spcAft>
              <a:buClr>
                <a:srgbClr val="000000"/>
              </a:buClr>
              <a:buSzPct val="85000"/>
              <a:buFont typeface="Wingdings" pitchFamily="2" charset="2"/>
              <a:buChar char="p"/>
            </a:pPr>
            <a:r>
              <a:rPr lang="zh-CN" altLang="en-US" b="1" kern="0" dirty="0" smtClean="0">
                <a:solidFill>
                  <a:srgbClr val="FF3300"/>
                </a:solidFill>
                <a:latin typeface="宋体" charset="-122"/>
                <a:ea typeface="宋体" charset="-122"/>
              </a:rPr>
              <a:t> </a:t>
            </a:r>
            <a:r>
              <a:rPr lang="zh-CN" altLang="en-US" b="1" kern="0" dirty="0">
                <a:solidFill>
                  <a:srgbClr val="FF3300"/>
                </a:solidFill>
                <a:latin typeface="宋体" charset="-122"/>
                <a:ea typeface="宋体" charset="-122"/>
              </a:rPr>
              <a:t>树</a:t>
            </a:r>
            <a:r>
              <a:rPr lang="zh-CN" altLang="en-US" b="1" kern="0" dirty="0" smtClean="0">
                <a:solidFill>
                  <a:srgbClr val="FF3300"/>
                </a:solidFill>
                <a:latin typeface="宋体" charset="-122"/>
                <a:ea typeface="宋体" charset="-122"/>
              </a:rPr>
              <a:t>的元数：</a:t>
            </a:r>
            <a:r>
              <a:rPr lang="zh-CN" altLang="en-US" b="1" kern="0" dirty="0">
                <a:solidFill>
                  <a:srgbClr val="000000"/>
                </a:solidFill>
                <a:latin typeface="宋体" charset="-122"/>
                <a:ea typeface="宋体" charset="-122"/>
              </a:rPr>
              <a:t>树</a:t>
            </a:r>
            <a:r>
              <a:rPr lang="zh-CN" altLang="en-US" b="1" kern="0" dirty="0" smtClean="0">
                <a:solidFill>
                  <a:srgbClr val="000000"/>
                </a:solidFill>
                <a:latin typeface="宋体" charset="-122"/>
                <a:ea typeface="宋体" charset="-122"/>
              </a:rPr>
              <a:t>中限制各</a:t>
            </a:r>
            <a:r>
              <a:rPr lang="zh-CN" altLang="en-US" b="1" kern="0" dirty="0">
                <a:solidFill>
                  <a:srgbClr val="000000"/>
                </a:solidFill>
                <a:latin typeface="宋体" charset="-122"/>
                <a:ea typeface="宋体" charset="-122"/>
              </a:rPr>
              <a:t>结点度的最大</a:t>
            </a:r>
            <a:r>
              <a:rPr lang="zh-CN" altLang="en-US" b="1" kern="0" dirty="0" smtClean="0">
                <a:solidFill>
                  <a:srgbClr val="000000"/>
                </a:solidFill>
                <a:latin typeface="宋体" charset="-122"/>
                <a:ea typeface="宋体" charset="-122"/>
              </a:rPr>
              <a:t>值为</a:t>
            </a:r>
            <a:r>
              <a:rPr lang="en-US" altLang="zh-CN" b="1" kern="0" dirty="0" smtClean="0">
                <a:solidFill>
                  <a:srgbClr val="000000"/>
                </a:solidFill>
                <a:latin typeface="宋体" charset="-122"/>
                <a:ea typeface="宋体" charset="-122"/>
              </a:rPr>
              <a:t>m</a:t>
            </a:r>
            <a:r>
              <a:rPr lang="zh-CN" altLang="en-US" b="1" kern="0" dirty="0" smtClean="0">
                <a:solidFill>
                  <a:srgbClr val="000000"/>
                </a:solidFill>
                <a:latin typeface="宋体" charset="-122"/>
                <a:ea typeface="宋体" charset="-122"/>
              </a:rPr>
              <a:t>。</a:t>
            </a:r>
            <a:r>
              <a:rPr lang="zh-CN" altLang="en-US" b="1" kern="0" dirty="0">
                <a:solidFill>
                  <a:srgbClr val="000000"/>
                </a:solidFill>
                <a:latin typeface="宋体" charset="-122"/>
                <a:ea typeface="宋体" charset="-122"/>
              </a:rPr>
              <a:t>二元</a:t>
            </a:r>
            <a:r>
              <a:rPr lang="zh-CN" altLang="en-US" b="1" kern="0" dirty="0" smtClean="0">
                <a:solidFill>
                  <a:srgbClr val="000000"/>
                </a:solidFill>
                <a:latin typeface="宋体" charset="-122"/>
                <a:ea typeface="宋体" charset="-122"/>
              </a:rPr>
              <a:t>树</a:t>
            </a:r>
            <a:r>
              <a:rPr lang="en-US" altLang="zh-CN" b="1" kern="0" dirty="0" smtClean="0">
                <a:solidFill>
                  <a:srgbClr val="000000"/>
                </a:solidFill>
                <a:latin typeface="宋体" charset="-122"/>
                <a:ea typeface="宋体" charset="-122"/>
              </a:rPr>
              <a:t>(m=2)、</a:t>
            </a:r>
            <a:r>
              <a:rPr lang="zh-CN" altLang="en-US" b="1" kern="0" dirty="0" smtClean="0">
                <a:solidFill>
                  <a:srgbClr val="000000"/>
                </a:solidFill>
                <a:latin typeface="宋体" charset="-122"/>
                <a:ea typeface="宋体" charset="-122"/>
              </a:rPr>
              <a:t>三元树</a:t>
            </a:r>
            <a:r>
              <a:rPr lang="en-US" altLang="zh-CN" b="1" kern="0" dirty="0" smtClean="0">
                <a:solidFill>
                  <a:srgbClr val="000000"/>
                </a:solidFill>
                <a:latin typeface="宋体" charset="-122"/>
                <a:ea typeface="宋体" charset="-122"/>
              </a:rPr>
              <a:t>(m=3)</a:t>
            </a:r>
            <a:endParaRPr lang="en-US" altLang="zh-CN" b="1" kern="0" dirty="0">
              <a:solidFill>
                <a:srgbClr val="000000"/>
              </a:solidFill>
              <a:latin typeface="宋体" charset="-122"/>
              <a:ea typeface="宋体" charset="-122"/>
            </a:endParaRPr>
          </a:p>
        </p:txBody>
      </p:sp>
      <p:grpSp>
        <p:nvGrpSpPr>
          <p:cNvPr id="6" name="Group 63"/>
          <p:cNvGrpSpPr>
            <a:grpSpLocks/>
          </p:cNvGrpSpPr>
          <p:nvPr/>
        </p:nvGrpSpPr>
        <p:grpSpPr bwMode="auto">
          <a:xfrm>
            <a:off x="2751330" y="3144648"/>
            <a:ext cx="5518324" cy="3101684"/>
            <a:chOff x="1340" y="2206"/>
            <a:chExt cx="3633" cy="2042"/>
          </a:xfrm>
        </p:grpSpPr>
        <p:sp>
          <p:nvSpPr>
            <p:cNvPr id="7" name="Text Box 22"/>
            <p:cNvSpPr txBox="1">
              <a:spLocks noChangeArrowheads="1"/>
            </p:cNvSpPr>
            <p:nvPr/>
          </p:nvSpPr>
          <p:spPr bwMode="auto">
            <a:xfrm>
              <a:off x="1340" y="2206"/>
              <a:ext cx="3633" cy="2042"/>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8" name="Oval 23"/>
            <p:cNvSpPr>
              <a:spLocks noChangeArrowheads="1"/>
            </p:cNvSpPr>
            <p:nvPr/>
          </p:nvSpPr>
          <p:spPr bwMode="auto">
            <a:xfrm>
              <a:off x="2852" y="22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24"/>
            <p:cNvSpPr>
              <a:spLocks noChangeShapeType="1"/>
            </p:cNvSpPr>
            <p:nvPr/>
          </p:nvSpPr>
          <p:spPr bwMode="auto">
            <a:xfrm>
              <a:off x="3976" y="3068"/>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25"/>
            <p:cNvSpPr>
              <a:spLocks noChangeShapeType="1"/>
            </p:cNvSpPr>
            <p:nvPr/>
          </p:nvSpPr>
          <p:spPr bwMode="auto">
            <a:xfrm flipH="1">
              <a:off x="3448" y="3068"/>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26"/>
            <p:cNvSpPr>
              <a:spLocks noChangeShapeType="1"/>
            </p:cNvSpPr>
            <p:nvPr/>
          </p:nvSpPr>
          <p:spPr bwMode="auto">
            <a:xfrm>
              <a:off x="3865" y="3116"/>
              <a:ext cx="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27"/>
            <p:cNvSpPr>
              <a:spLocks noChangeShapeType="1"/>
            </p:cNvSpPr>
            <p:nvPr/>
          </p:nvSpPr>
          <p:spPr bwMode="auto">
            <a:xfrm>
              <a:off x="3415" y="3644"/>
              <a:ext cx="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28"/>
            <p:cNvSpPr>
              <a:spLocks noChangeShapeType="1"/>
            </p:cNvSpPr>
            <p:nvPr/>
          </p:nvSpPr>
          <p:spPr bwMode="auto">
            <a:xfrm>
              <a:off x="3178" y="2492"/>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29"/>
            <p:cNvSpPr>
              <a:spLocks noChangeShapeType="1"/>
            </p:cNvSpPr>
            <p:nvPr/>
          </p:nvSpPr>
          <p:spPr bwMode="auto">
            <a:xfrm flipH="1">
              <a:off x="2387" y="2492"/>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30"/>
            <p:cNvSpPr>
              <a:spLocks noChangeShapeType="1"/>
            </p:cNvSpPr>
            <p:nvPr/>
          </p:nvSpPr>
          <p:spPr bwMode="auto">
            <a:xfrm>
              <a:off x="3016" y="2598"/>
              <a:ext cx="0" cy="104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Line 31"/>
            <p:cNvSpPr>
              <a:spLocks noChangeShapeType="1"/>
            </p:cNvSpPr>
            <p:nvPr/>
          </p:nvSpPr>
          <p:spPr bwMode="auto">
            <a:xfrm>
              <a:off x="2344" y="3068"/>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32"/>
            <p:cNvSpPr>
              <a:spLocks noChangeShapeType="1"/>
            </p:cNvSpPr>
            <p:nvPr/>
          </p:nvSpPr>
          <p:spPr bwMode="auto">
            <a:xfrm>
              <a:off x="2080" y="3596"/>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33"/>
            <p:cNvSpPr>
              <a:spLocks noChangeShapeType="1"/>
            </p:cNvSpPr>
            <p:nvPr/>
          </p:nvSpPr>
          <p:spPr bwMode="auto">
            <a:xfrm flipH="1">
              <a:off x="2064" y="3068"/>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34"/>
            <p:cNvSpPr>
              <a:spLocks noChangeArrowheads="1"/>
            </p:cNvSpPr>
            <p:nvPr/>
          </p:nvSpPr>
          <p:spPr bwMode="auto">
            <a:xfrm>
              <a:off x="2104" y="278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35"/>
            <p:cNvSpPr>
              <a:spLocks noChangeArrowheads="1"/>
            </p:cNvSpPr>
            <p:nvPr/>
          </p:nvSpPr>
          <p:spPr bwMode="auto">
            <a:xfrm>
              <a:off x="2848" y="278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36"/>
            <p:cNvSpPr>
              <a:spLocks noChangeArrowheads="1"/>
            </p:cNvSpPr>
            <p:nvPr/>
          </p:nvSpPr>
          <p:spPr bwMode="auto">
            <a:xfrm>
              <a:off x="3688" y="278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Oval 37"/>
            <p:cNvSpPr>
              <a:spLocks noChangeArrowheads="1"/>
            </p:cNvSpPr>
            <p:nvPr/>
          </p:nvSpPr>
          <p:spPr bwMode="auto">
            <a:xfrm>
              <a:off x="1840"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Oval 38"/>
            <p:cNvSpPr>
              <a:spLocks noChangeArrowheads="1"/>
            </p:cNvSpPr>
            <p:nvPr/>
          </p:nvSpPr>
          <p:spPr bwMode="auto">
            <a:xfrm>
              <a:off x="2296"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39"/>
            <p:cNvSpPr>
              <a:spLocks noChangeArrowheads="1"/>
            </p:cNvSpPr>
            <p:nvPr/>
          </p:nvSpPr>
          <p:spPr bwMode="auto">
            <a:xfrm>
              <a:off x="2832"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Oval 40"/>
            <p:cNvSpPr>
              <a:spLocks noChangeArrowheads="1"/>
            </p:cNvSpPr>
            <p:nvPr/>
          </p:nvSpPr>
          <p:spPr bwMode="auto">
            <a:xfrm>
              <a:off x="3256"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Oval 41"/>
            <p:cNvSpPr>
              <a:spLocks noChangeArrowheads="1"/>
            </p:cNvSpPr>
            <p:nvPr/>
          </p:nvSpPr>
          <p:spPr bwMode="auto">
            <a:xfrm>
              <a:off x="3688"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42"/>
            <p:cNvSpPr>
              <a:spLocks noChangeArrowheads="1"/>
            </p:cNvSpPr>
            <p:nvPr/>
          </p:nvSpPr>
          <p:spPr bwMode="auto">
            <a:xfrm>
              <a:off x="4120" y="330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Oval 43"/>
            <p:cNvSpPr>
              <a:spLocks noChangeArrowheads="1"/>
            </p:cNvSpPr>
            <p:nvPr/>
          </p:nvSpPr>
          <p:spPr bwMode="auto">
            <a:xfrm>
              <a:off x="1600" y="383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Oval 44"/>
            <p:cNvSpPr>
              <a:spLocks noChangeArrowheads="1"/>
            </p:cNvSpPr>
            <p:nvPr/>
          </p:nvSpPr>
          <p:spPr bwMode="auto">
            <a:xfrm>
              <a:off x="2088" y="3853"/>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45"/>
            <p:cNvSpPr>
              <a:spLocks noChangeArrowheads="1"/>
            </p:cNvSpPr>
            <p:nvPr/>
          </p:nvSpPr>
          <p:spPr bwMode="auto">
            <a:xfrm>
              <a:off x="3247" y="385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Text Box 46"/>
            <p:cNvSpPr txBox="1">
              <a:spLocks noChangeArrowheads="1"/>
            </p:cNvSpPr>
            <p:nvPr/>
          </p:nvSpPr>
          <p:spPr bwMode="auto">
            <a:xfrm>
              <a:off x="2878" y="277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2" name="Text Box 47"/>
            <p:cNvSpPr txBox="1">
              <a:spLocks noChangeArrowheads="1"/>
            </p:cNvSpPr>
            <p:nvPr/>
          </p:nvSpPr>
          <p:spPr bwMode="auto">
            <a:xfrm>
              <a:off x="2874" y="331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G</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3" name="Text Box 48"/>
            <p:cNvSpPr txBox="1">
              <a:spLocks noChangeArrowheads="1"/>
            </p:cNvSpPr>
            <p:nvPr/>
          </p:nvSpPr>
          <p:spPr bwMode="auto">
            <a:xfrm>
              <a:off x="2158" y="278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4" name="Text Box 49"/>
            <p:cNvSpPr txBox="1">
              <a:spLocks noChangeArrowheads="1"/>
            </p:cNvSpPr>
            <p:nvPr/>
          </p:nvSpPr>
          <p:spPr bwMode="auto">
            <a:xfrm>
              <a:off x="3736" y="278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5" name="Text Box 50"/>
            <p:cNvSpPr txBox="1">
              <a:spLocks noChangeArrowheads="1"/>
            </p:cNvSpPr>
            <p:nvPr/>
          </p:nvSpPr>
          <p:spPr bwMode="auto">
            <a:xfrm>
              <a:off x="1894" y="331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6" name="Text Box 51"/>
            <p:cNvSpPr txBox="1">
              <a:spLocks noChangeArrowheads="1"/>
            </p:cNvSpPr>
            <p:nvPr/>
          </p:nvSpPr>
          <p:spPr bwMode="auto">
            <a:xfrm>
              <a:off x="2350" y="3317"/>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7" name="Text Box 52"/>
            <p:cNvSpPr txBox="1">
              <a:spLocks noChangeArrowheads="1"/>
            </p:cNvSpPr>
            <p:nvPr/>
          </p:nvSpPr>
          <p:spPr bwMode="auto">
            <a:xfrm>
              <a:off x="1652" y="384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8" name="Text Box 53"/>
            <p:cNvSpPr txBox="1">
              <a:spLocks noChangeArrowheads="1"/>
            </p:cNvSpPr>
            <p:nvPr/>
          </p:nvSpPr>
          <p:spPr bwMode="auto">
            <a:xfrm>
              <a:off x="2130" y="3862"/>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9" name="Text Box 54"/>
            <p:cNvSpPr txBox="1">
              <a:spLocks noChangeArrowheads="1"/>
            </p:cNvSpPr>
            <p:nvPr/>
          </p:nvSpPr>
          <p:spPr bwMode="auto">
            <a:xfrm>
              <a:off x="3292" y="331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0" name="Text Box 55"/>
            <p:cNvSpPr txBox="1">
              <a:spLocks noChangeArrowheads="1"/>
            </p:cNvSpPr>
            <p:nvPr/>
          </p:nvSpPr>
          <p:spPr bwMode="auto">
            <a:xfrm>
              <a:off x="3255" y="3863"/>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M</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1" name="Text Box 56"/>
            <p:cNvSpPr txBox="1">
              <a:spLocks noChangeArrowheads="1"/>
            </p:cNvSpPr>
            <p:nvPr/>
          </p:nvSpPr>
          <p:spPr bwMode="auto">
            <a:xfrm>
              <a:off x="3742" y="3317"/>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I</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2" name="Text Box 57"/>
            <p:cNvSpPr txBox="1">
              <a:spLocks noChangeArrowheads="1"/>
            </p:cNvSpPr>
            <p:nvPr/>
          </p:nvSpPr>
          <p:spPr bwMode="auto">
            <a:xfrm>
              <a:off x="4186" y="3317"/>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3" name="Text Box 58"/>
            <p:cNvSpPr txBox="1">
              <a:spLocks noChangeArrowheads="1"/>
            </p:cNvSpPr>
            <p:nvPr/>
          </p:nvSpPr>
          <p:spPr bwMode="auto">
            <a:xfrm>
              <a:off x="2889" y="225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4" name="Line 59"/>
            <p:cNvSpPr>
              <a:spLocks noChangeShapeType="1"/>
            </p:cNvSpPr>
            <p:nvPr/>
          </p:nvSpPr>
          <p:spPr bwMode="auto">
            <a:xfrm flipH="1">
              <a:off x="1800" y="3603"/>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093098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 Box 7"/>
          <p:cNvSpPr txBox="1">
            <a:spLocks noChangeArrowheads="1"/>
          </p:cNvSpPr>
          <p:nvPr/>
        </p:nvSpPr>
        <p:spPr bwMode="auto">
          <a:xfrm>
            <a:off x="638175" y="1628800"/>
            <a:ext cx="8064500" cy="78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1" fontAlgn="auto" latinLnBrk="0" hangingPunct="1">
              <a:lnSpc>
                <a:spcPct val="90000"/>
              </a:lnSpc>
              <a:spcBef>
                <a:spcPct val="1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叶子结点：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度为</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宋体" charset="-122"/>
              </a:rPr>
              <a:t>0</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的结点，也称为终端结点。</a:t>
            </a:r>
          </a:p>
          <a:p>
            <a:pPr marL="0" marR="0" lvl="0" indent="0" algn="l" defTabSz="914400" eaLnBrk="1" fontAlgn="auto" latinLnBrk="0" hangingPunct="1">
              <a:lnSpc>
                <a:spcPct val="90000"/>
              </a:lnSpc>
              <a:spcBef>
                <a:spcPct val="1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分支结点：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度不为</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宋体" charset="-122"/>
              </a:rPr>
              <a:t>0</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的结点，也称为非终端结点。</a:t>
            </a:r>
          </a:p>
        </p:txBody>
      </p:sp>
      <p:grpSp>
        <p:nvGrpSpPr>
          <p:cNvPr id="85" name="Group 47"/>
          <p:cNvGrpSpPr>
            <a:grpSpLocks/>
          </p:cNvGrpSpPr>
          <p:nvPr/>
        </p:nvGrpSpPr>
        <p:grpSpPr bwMode="auto">
          <a:xfrm>
            <a:off x="1887538" y="2636863"/>
            <a:ext cx="5767387" cy="3516312"/>
            <a:chOff x="1189" y="2105"/>
            <a:chExt cx="3633" cy="2215"/>
          </a:xfrm>
        </p:grpSpPr>
        <p:sp>
          <p:nvSpPr>
            <p:cNvPr id="86" name="Text Box 9"/>
            <p:cNvSpPr txBox="1">
              <a:spLocks noChangeArrowheads="1"/>
            </p:cNvSpPr>
            <p:nvPr/>
          </p:nvSpPr>
          <p:spPr bwMode="auto">
            <a:xfrm>
              <a:off x="1189" y="2105"/>
              <a:ext cx="363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87" name="Oval 10"/>
            <p:cNvSpPr>
              <a:spLocks noChangeArrowheads="1"/>
            </p:cNvSpPr>
            <p:nvPr/>
          </p:nvSpPr>
          <p:spPr bwMode="auto">
            <a:xfrm>
              <a:off x="2711" y="214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8" name="Line 11"/>
            <p:cNvSpPr>
              <a:spLocks noChangeShapeType="1"/>
            </p:cNvSpPr>
            <p:nvPr/>
          </p:nvSpPr>
          <p:spPr bwMode="auto">
            <a:xfrm>
              <a:off x="3835" y="2948"/>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9" name="Line 12"/>
            <p:cNvSpPr>
              <a:spLocks noChangeShapeType="1"/>
            </p:cNvSpPr>
            <p:nvPr/>
          </p:nvSpPr>
          <p:spPr bwMode="auto">
            <a:xfrm flipH="1">
              <a:off x="3307" y="2948"/>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0" name="Line 13"/>
            <p:cNvSpPr>
              <a:spLocks noChangeShapeType="1"/>
            </p:cNvSpPr>
            <p:nvPr/>
          </p:nvSpPr>
          <p:spPr bwMode="auto">
            <a:xfrm>
              <a:off x="3724" y="2996"/>
              <a:ext cx="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1" name="Line 14"/>
            <p:cNvSpPr>
              <a:spLocks noChangeShapeType="1"/>
            </p:cNvSpPr>
            <p:nvPr/>
          </p:nvSpPr>
          <p:spPr bwMode="auto">
            <a:xfrm>
              <a:off x="3274" y="3524"/>
              <a:ext cx="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2" name="Line 15"/>
            <p:cNvSpPr>
              <a:spLocks noChangeShapeType="1"/>
            </p:cNvSpPr>
            <p:nvPr/>
          </p:nvSpPr>
          <p:spPr bwMode="auto">
            <a:xfrm>
              <a:off x="3037" y="2372"/>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3" name="Line 16"/>
            <p:cNvSpPr>
              <a:spLocks noChangeShapeType="1"/>
            </p:cNvSpPr>
            <p:nvPr/>
          </p:nvSpPr>
          <p:spPr bwMode="auto">
            <a:xfrm flipH="1">
              <a:off x="2246" y="2372"/>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4" name="Line 17"/>
            <p:cNvSpPr>
              <a:spLocks noChangeShapeType="1"/>
            </p:cNvSpPr>
            <p:nvPr/>
          </p:nvSpPr>
          <p:spPr bwMode="auto">
            <a:xfrm>
              <a:off x="2875" y="2478"/>
              <a:ext cx="0" cy="104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5" name="Line 18"/>
            <p:cNvSpPr>
              <a:spLocks noChangeShapeType="1"/>
            </p:cNvSpPr>
            <p:nvPr/>
          </p:nvSpPr>
          <p:spPr bwMode="auto">
            <a:xfrm>
              <a:off x="2203" y="2948"/>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6" name="Line 19"/>
            <p:cNvSpPr>
              <a:spLocks noChangeShapeType="1"/>
            </p:cNvSpPr>
            <p:nvPr/>
          </p:nvSpPr>
          <p:spPr bwMode="auto">
            <a:xfrm>
              <a:off x="1939" y="3476"/>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7" name="Line 20"/>
            <p:cNvSpPr>
              <a:spLocks noChangeShapeType="1"/>
            </p:cNvSpPr>
            <p:nvPr/>
          </p:nvSpPr>
          <p:spPr bwMode="auto">
            <a:xfrm flipH="1">
              <a:off x="1923" y="2948"/>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8" name="Oval 21"/>
            <p:cNvSpPr>
              <a:spLocks noChangeArrowheads="1"/>
            </p:cNvSpPr>
            <p:nvPr/>
          </p:nvSpPr>
          <p:spPr bwMode="auto">
            <a:xfrm>
              <a:off x="1963"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9" name="Oval 22"/>
            <p:cNvSpPr>
              <a:spLocks noChangeArrowheads="1"/>
            </p:cNvSpPr>
            <p:nvPr/>
          </p:nvSpPr>
          <p:spPr bwMode="auto">
            <a:xfrm>
              <a:off x="2707"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0" name="Oval 23"/>
            <p:cNvSpPr>
              <a:spLocks noChangeArrowheads="1"/>
            </p:cNvSpPr>
            <p:nvPr/>
          </p:nvSpPr>
          <p:spPr bwMode="auto">
            <a:xfrm>
              <a:off x="3547"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1" name="Oval 24"/>
            <p:cNvSpPr>
              <a:spLocks noChangeArrowheads="1"/>
            </p:cNvSpPr>
            <p:nvPr/>
          </p:nvSpPr>
          <p:spPr bwMode="auto">
            <a:xfrm>
              <a:off x="1699" y="318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2" name="Oval 25"/>
            <p:cNvSpPr>
              <a:spLocks noChangeArrowheads="1"/>
            </p:cNvSpPr>
            <p:nvPr/>
          </p:nvSpPr>
          <p:spPr bwMode="auto">
            <a:xfrm>
              <a:off x="2155"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3" name="Oval 26"/>
            <p:cNvSpPr>
              <a:spLocks noChangeArrowheads="1"/>
            </p:cNvSpPr>
            <p:nvPr/>
          </p:nvSpPr>
          <p:spPr bwMode="auto">
            <a:xfrm>
              <a:off x="2691"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4" name="Oval 27"/>
            <p:cNvSpPr>
              <a:spLocks noChangeArrowheads="1"/>
            </p:cNvSpPr>
            <p:nvPr/>
          </p:nvSpPr>
          <p:spPr bwMode="auto">
            <a:xfrm>
              <a:off x="3115" y="318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5" name="Oval 28"/>
            <p:cNvSpPr>
              <a:spLocks noChangeArrowheads="1"/>
            </p:cNvSpPr>
            <p:nvPr/>
          </p:nvSpPr>
          <p:spPr bwMode="auto">
            <a:xfrm>
              <a:off x="3547"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6" name="Oval 29"/>
            <p:cNvSpPr>
              <a:spLocks noChangeArrowheads="1"/>
            </p:cNvSpPr>
            <p:nvPr/>
          </p:nvSpPr>
          <p:spPr bwMode="auto">
            <a:xfrm>
              <a:off x="3979"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7" name="Oval 30"/>
            <p:cNvSpPr>
              <a:spLocks noChangeArrowheads="1"/>
            </p:cNvSpPr>
            <p:nvPr/>
          </p:nvSpPr>
          <p:spPr bwMode="auto">
            <a:xfrm>
              <a:off x="1459" y="3716"/>
              <a:ext cx="336" cy="336"/>
            </a:xfrm>
            <a:prstGeom prst="ellipse">
              <a:avLst/>
            </a:prstGeom>
            <a:gradFill rotWithShape="1">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8" name="Oval 31"/>
            <p:cNvSpPr>
              <a:spLocks noChangeArrowheads="1"/>
            </p:cNvSpPr>
            <p:nvPr/>
          </p:nvSpPr>
          <p:spPr bwMode="auto">
            <a:xfrm>
              <a:off x="1947" y="3733"/>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9" name="Oval 32"/>
            <p:cNvSpPr>
              <a:spLocks noChangeArrowheads="1"/>
            </p:cNvSpPr>
            <p:nvPr/>
          </p:nvSpPr>
          <p:spPr bwMode="auto">
            <a:xfrm>
              <a:off x="3115" y="3716"/>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0" name="Text Box 33"/>
            <p:cNvSpPr txBox="1">
              <a:spLocks noChangeArrowheads="1"/>
            </p:cNvSpPr>
            <p:nvPr/>
          </p:nvSpPr>
          <p:spPr bwMode="auto">
            <a:xfrm>
              <a:off x="2737" y="265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1" name="Text Box 34"/>
            <p:cNvSpPr txBox="1">
              <a:spLocks noChangeArrowheads="1"/>
            </p:cNvSpPr>
            <p:nvPr/>
          </p:nvSpPr>
          <p:spPr bwMode="auto">
            <a:xfrm>
              <a:off x="2733" y="3206"/>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G</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12" name="Text Box 35"/>
            <p:cNvSpPr txBox="1">
              <a:spLocks noChangeArrowheads="1"/>
            </p:cNvSpPr>
            <p:nvPr/>
          </p:nvSpPr>
          <p:spPr bwMode="auto">
            <a:xfrm>
              <a:off x="2017" y="266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3" name="Text Box 36"/>
            <p:cNvSpPr txBox="1">
              <a:spLocks noChangeArrowheads="1"/>
            </p:cNvSpPr>
            <p:nvPr/>
          </p:nvSpPr>
          <p:spPr bwMode="auto">
            <a:xfrm>
              <a:off x="3595" y="266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4" name="Text Box 37"/>
            <p:cNvSpPr txBox="1">
              <a:spLocks noChangeArrowheads="1"/>
            </p:cNvSpPr>
            <p:nvPr/>
          </p:nvSpPr>
          <p:spPr bwMode="auto">
            <a:xfrm>
              <a:off x="1753" y="3197"/>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5" name="Text Box 38"/>
            <p:cNvSpPr txBox="1">
              <a:spLocks noChangeArrowheads="1"/>
            </p:cNvSpPr>
            <p:nvPr/>
          </p:nvSpPr>
          <p:spPr bwMode="auto">
            <a:xfrm>
              <a:off x="2219" y="3197"/>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16" name="Text Box 39"/>
            <p:cNvSpPr txBox="1">
              <a:spLocks noChangeArrowheads="1"/>
            </p:cNvSpPr>
            <p:nvPr/>
          </p:nvSpPr>
          <p:spPr bwMode="auto">
            <a:xfrm>
              <a:off x="1483" y="371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17" name="Text Box 40"/>
            <p:cNvSpPr txBox="1">
              <a:spLocks noChangeArrowheads="1"/>
            </p:cNvSpPr>
            <p:nvPr/>
          </p:nvSpPr>
          <p:spPr bwMode="auto">
            <a:xfrm>
              <a:off x="1998" y="3741"/>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18" name="Text Box 41"/>
            <p:cNvSpPr txBox="1">
              <a:spLocks noChangeArrowheads="1"/>
            </p:cNvSpPr>
            <p:nvPr/>
          </p:nvSpPr>
          <p:spPr bwMode="auto">
            <a:xfrm>
              <a:off x="3151" y="319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9" name="Text Box 42"/>
            <p:cNvSpPr txBox="1">
              <a:spLocks noChangeArrowheads="1"/>
            </p:cNvSpPr>
            <p:nvPr/>
          </p:nvSpPr>
          <p:spPr bwMode="auto">
            <a:xfrm>
              <a:off x="3132" y="3715"/>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M</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20" name="Text Box 43"/>
            <p:cNvSpPr txBox="1">
              <a:spLocks noChangeArrowheads="1"/>
            </p:cNvSpPr>
            <p:nvPr/>
          </p:nvSpPr>
          <p:spPr bwMode="auto">
            <a:xfrm>
              <a:off x="3619" y="3206"/>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I</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21" name="Text Box 44"/>
            <p:cNvSpPr txBox="1">
              <a:spLocks noChangeArrowheads="1"/>
            </p:cNvSpPr>
            <p:nvPr/>
          </p:nvSpPr>
          <p:spPr bwMode="auto">
            <a:xfrm>
              <a:off x="4035" y="319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122" name="Text Box 45"/>
            <p:cNvSpPr txBox="1">
              <a:spLocks noChangeArrowheads="1"/>
            </p:cNvSpPr>
            <p:nvPr/>
          </p:nvSpPr>
          <p:spPr bwMode="auto">
            <a:xfrm>
              <a:off x="2748" y="213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23" name="Line 46"/>
            <p:cNvSpPr>
              <a:spLocks noChangeShapeType="1"/>
            </p:cNvSpPr>
            <p:nvPr/>
          </p:nvSpPr>
          <p:spPr bwMode="auto">
            <a:xfrm flipH="1">
              <a:off x="1659" y="3483"/>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24" name="Text Box 48"/>
          <p:cNvSpPr txBox="1">
            <a:spLocks noChangeArrowheads="1"/>
          </p:cNvSpPr>
          <p:nvPr/>
        </p:nvSpPr>
        <p:spPr bwMode="auto">
          <a:xfrm>
            <a:off x="460375" y="83671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spTree>
    <p:extLst>
      <p:ext uri="{BB962C8B-B14F-4D97-AF65-F5344CB8AC3E}">
        <p14:creationId xmlns:p14="http://schemas.microsoft.com/office/powerpoint/2010/main" val="266467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box(in)">
                                      <p:cBhvr>
                                        <p:cTn id="7"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557213" y="1294359"/>
            <a:ext cx="8291512" cy="1458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90000"/>
              </a:lnSpc>
              <a:spcBef>
                <a:spcPct val="1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孩子、双亲：</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树中某结点</a:t>
            </a:r>
            <a:r>
              <a:rPr lang="zh-CN" altLang="en-US" b="1" kern="0" dirty="0">
                <a:solidFill>
                  <a:srgbClr val="000000"/>
                </a:solidFill>
                <a:latin typeface="宋体" charset="-122"/>
                <a:ea typeface="宋体" charset="-122"/>
              </a:rPr>
              <a:t>的</a:t>
            </a:r>
            <a:r>
              <a:rPr kumimoji="1" lang="zh-CN" altLang="en-US" sz="2400" b="1" i="0" u="none" strike="noStrike" kern="0" cap="none" spc="0" normalizeH="0" baseline="0" noProof="0" dirty="0" smtClean="0">
                <a:ln>
                  <a:noFill/>
                </a:ln>
                <a:solidFill>
                  <a:schemeClr val="tx1">
                    <a:lumMod val="50000"/>
                  </a:schemeClr>
                </a:solidFill>
                <a:effectLst/>
                <a:uLnTx/>
                <a:uFillTx/>
                <a:latin typeface="宋体" charset="-122"/>
                <a:ea typeface="宋体" charset="-122"/>
              </a:rPr>
              <a:t>子树的根结点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称为这个结点的</a:t>
            </a: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孩子结点（或儿子结点）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，这个结点称为它孩子结点的</a:t>
            </a: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双亲结点（或父亲结点）</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a:t>
            </a:r>
          </a:p>
          <a:p>
            <a:pPr marL="0" marR="0" lvl="0" indent="0" algn="l" defTabSz="914400" eaLnBrk="1" fontAlgn="auto" latinLnBrk="0" hangingPunct="1">
              <a:lnSpc>
                <a:spcPct val="90000"/>
              </a:lnSpc>
              <a:spcBef>
                <a:spcPct val="1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兄弟：</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具有同一个双亲的孩子结点互称为兄弟。</a:t>
            </a:r>
            <a:r>
              <a:rPr kumimoji="1" lang="zh-CN" altLang="en-US" sz="24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p>
        </p:txBody>
      </p:sp>
      <p:grpSp>
        <p:nvGrpSpPr>
          <p:cNvPr id="3" name="Group 164"/>
          <p:cNvGrpSpPr>
            <a:grpSpLocks/>
          </p:cNvGrpSpPr>
          <p:nvPr/>
        </p:nvGrpSpPr>
        <p:grpSpPr bwMode="auto">
          <a:xfrm>
            <a:off x="2608883" y="3164650"/>
            <a:ext cx="5598225" cy="3413176"/>
            <a:chOff x="1189" y="2105"/>
            <a:chExt cx="3633" cy="2215"/>
          </a:xfrm>
        </p:grpSpPr>
        <p:sp>
          <p:nvSpPr>
            <p:cNvPr id="4" name="Text Box 126"/>
            <p:cNvSpPr txBox="1">
              <a:spLocks noChangeArrowheads="1"/>
            </p:cNvSpPr>
            <p:nvPr/>
          </p:nvSpPr>
          <p:spPr bwMode="auto">
            <a:xfrm>
              <a:off x="1189" y="2105"/>
              <a:ext cx="363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5" name="Oval 127"/>
            <p:cNvSpPr>
              <a:spLocks noChangeArrowheads="1"/>
            </p:cNvSpPr>
            <p:nvPr/>
          </p:nvSpPr>
          <p:spPr bwMode="auto">
            <a:xfrm>
              <a:off x="2711" y="214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128"/>
            <p:cNvSpPr>
              <a:spLocks noChangeShapeType="1"/>
            </p:cNvSpPr>
            <p:nvPr/>
          </p:nvSpPr>
          <p:spPr bwMode="auto">
            <a:xfrm>
              <a:off x="3835" y="2948"/>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129"/>
            <p:cNvSpPr>
              <a:spLocks noChangeShapeType="1"/>
            </p:cNvSpPr>
            <p:nvPr/>
          </p:nvSpPr>
          <p:spPr bwMode="auto">
            <a:xfrm flipH="1">
              <a:off x="3307" y="2948"/>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130"/>
            <p:cNvSpPr>
              <a:spLocks noChangeShapeType="1"/>
            </p:cNvSpPr>
            <p:nvPr/>
          </p:nvSpPr>
          <p:spPr bwMode="auto">
            <a:xfrm>
              <a:off x="3724" y="2996"/>
              <a:ext cx="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131"/>
            <p:cNvSpPr>
              <a:spLocks noChangeShapeType="1"/>
            </p:cNvSpPr>
            <p:nvPr/>
          </p:nvSpPr>
          <p:spPr bwMode="auto">
            <a:xfrm>
              <a:off x="3292" y="3514"/>
              <a:ext cx="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132"/>
            <p:cNvSpPr>
              <a:spLocks noChangeShapeType="1"/>
            </p:cNvSpPr>
            <p:nvPr/>
          </p:nvSpPr>
          <p:spPr bwMode="auto">
            <a:xfrm>
              <a:off x="3037" y="2372"/>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33"/>
            <p:cNvSpPr>
              <a:spLocks noChangeShapeType="1"/>
            </p:cNvSpPr>
            <p:nvPr/>
          </p:nvSpPr>
          <p:spPr bwMode="auto">
            <a:xfrm flipH="1">
              <a:off x="2246" y="2372"/>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34"/>
            <p:cNvSpPr>
              <a:spLocks noChangeShapeType="1"/>
            </p:cNvSpPr>
            <p:nvPr/>
          </p:nvSpPr>
          <p:spPr bwMode="auto">
            <a:xfrm>
              <a:off x="2875" y="2478"/>
              <a:ext cx="0" cy="104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35"/>
            <p:cNvSpPr>
              <a:spLocks noChangeShapeType="1"/>
            </p:cNvSpPr>
            <p:nvPr/>
          </p:nvSpPr>
          <p:spPr bwMode="auto">
            <a:xfrm>
              <a:off x="2203" y="2948"/>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36"/>
            <p:cNvSpPr>
              <a:spLocks noChangeShapeType="1"/>
            </p:cNvSpPr>
            <p:nvPr/>
          </p:nvSpPr>
          <p:spPr bwMode="auto">
            <a:xfrm>
              <a:off x="1939" y="3476"/>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137"/>
            <p:cNvSpPr>
              <a:spLocks noChangeShapeType="1"/>
            </p:cNvSpPr>
            <p:nvPr/>
          </p:nvSpPr>
          <p:spPr bwMode="auto">
            <a:xfrm flipH="1">
              <a:off x="1923" y="2948"/>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Oval 138"/>
            <p:cNvSpPr>
              <a:spLocks noChangeArrowheads="1"/>
            </p:cNvSpPr>
            <p:nvPr/>
          </p:nvSpPr>
          <p:spPr bwMode="auto">
            <a:xfrm>
              <a:off x="1963"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Oval 139"/>
            <p:cNvSpPr>
              <a:spLocks noChangeArrowheads="1"/>
            </p:cNvSpPr>
            <p:nvPr/>
          </p:nvSpPr>
          <p:spPr bwMode="auto">
            <a:xfrm>
              <a:off x="2707"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Oval 140"/>
            <p:cNvSpPr>
              <a:spLocks noChangeArrowheads="1"/>
            </p:cNvSpPr>
            <p:nvPr/>
          </p:nvSpPr>
          <p:spPr bwMode="auto">
            <a:xfrm>
              <a:off x="3547" y="266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141"/>
            <p:cNvSpPr>
              <a:spLocks noChangeArrowheads="1"/>
            </p:cNvSpPr>
            <p:nvPr/>
          </p:nvSpPr>
          <p:spPr bwMode="auto">
            <a:xfrm>
              <a:off x="2702" y="3185"/>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142"/>
            <p:cNvSpPr>
              <a:spLocks noChangeArrowheads="1"/>
            </p:cNvSpPr>
            <p:nvPr/>
          </p:nvSpPr>
          <p:spPr bwMode="auto">
            <a:xfrm>
              <a:off x="2155"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143"/>
            <p:cNvSpPr>
              <a:spLocks noChangeArrowheads="1"/>
            </p:cNvSpPr>
            <p:nvPr/>
          </p:nvSpPr>
          <p:spPr bwMode="auto">
            <a:xfrm>
              <a:off x="1697" y="3160"/>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Oval 144"/>
            <p:cNvSpPr>
              <a:spLocks noChangeArrowheads="1"/>
            </p:cNvSpPr>
            <p:nvPr/>
          </p:nvSpPr>
          <p:spPr bwMode="auto">
            <a:xfrm>
              <a:off x="3124" y="3800"/>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Oval 145"/>
            <p:cNvSpPr>
              <a:spLocks noChangeArrowheads="1"/>
            </p:cNvSpPr>
            <p:nvPr/>
          </p:nvSpPr>
          <p:spPr bwMode="auto">
            <a:xfrm>
              <a:off x="3547"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146"/>
            <p:cNvSpPr>
              <a:spLocks noChangeArrowheads="1"/>
            </p:cNvSpPr>
            <p:nvPr/>
          </p:nvSpPr>
          <p:spPr bwMode="auto">
            <a:xfrm>
              <a:off x="3979" y="318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Oval 147"/>
            <p:cNvSpPr>
              <a:spLocks noChangeArrowheads="1"/>
            </p:cNvSpPr>
            <p:nvPr/>
          </p:nvSpPr>
          <p:spPr bwMode="auto">
            <a:xfrm>
              <a:off x="1459" y="3716"/>
              <a:ext cx="336" cy="336"/>
            </a:xfrm>
            <a:prstGeom prst="ellipse">
              <a:avLst/>
            </a:prstGeom>
            <a:gradFill rotWithShape="1">
              <a:gsLst>
                <a:gs pos="0">
                  <a:srgbClr val="EE3900"/>
                </a:gs>
                <a:gs pos="100000">
                  <a:srgbClr val="EE39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Oval 148"/>
            <p:cNvSpPr>
              <a:spLocks noChangeArrowheads="1"/>
            </p:cNvSpPr>
            <p:nvPr/>
          </p:nvSpPr>
          <p:spPr bwMode="auto">
            <a:xfrm>
              <a:off x="1947" y="3733"/>
              <a:ext cx="336" cy="336"/>
            </a:xfrm>
            <a:prstGeom prst="ellipse">
              <a:avLst/>
            </a:prstGeom>
            <a:gradFill rotWithShape="0">
              <a:gsLst>
                <a:gs pos="0">
                  <a:srgbClr val="EE3900"/>
                </a:gs>
                <a:gs pos="100000">
                  <a:srgbClr val="EE39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149"/>
            <p:cNvSpPr>
              <a:spLocks noChangeArrowheads="1"/>
            </p:cNvSpPr>
            <p:nvPr/>
          </p:nvSpPr>
          <p:spPr bwMode="auto">
            <a:xfrm>
              <a:off x="3134" y="3178"/>
              <a:ext cx="336" cy="336"/>
            </a:xfrm>
            <a:prstGeom prst="ellipse">
              <a:avLst/>
            </a:prstGeom>
            <a:gradFill rotWithShape="0">
              <a:gsLst>
                <a:gs pos="0">
                  <a:srgbClr val="FFFF00"/>
                </a:gs>
                <a:gs pos="100000">
                  <a:srgbClr val="FFFF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8" name="Text Box 150"/>
            <p:cNvSpPr txBox="1">
              <a:spLocks noChangeArrowheads="1"/>
            </p:cNvSpPr>
            <p:nvPr/>
          </p:nvSpPr>
          <p:spPr bwMode="auto">
            <a:xfrm>
              <a:off x="2737" y="265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9" name="Text Box 151"/>
            <p:cNvSpPr txBox="1">
              <a:spLocks noChangeArrowheads="1"/>
            </p:cNvSpPr>
            <p:nvPr/>
          </p:nvSpPr>
          <p:spPr bwMode="auto">
            <a:xfrm>
              <a:off x="2733" y="3197"/>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FF"/>
                  </a:solidFill>
                  <a:effectLst/>
                  <a:uLnTx/>
                  <a:uFillTx/>
                  <a:latin typeface="Times New Roman" pitchFamily="18" charset="0"/>
                  <a:ea typeface="宋体" charset="-122"/>
                </a:rPr>
                <a:t>G</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charset="-122"/>
              </a:endParaRPr>
            </a:p>
          </p:txBody>
        </p:sp>
        <p:sp>
          <p:nvSpPr>
            <p:cNvPr id="30" name="Text Box 152"/>
            <p:cNvSpPr txBox="1">
              <a:spLocks noChangeArrowheads="1"/>
            </p:cNvSpPr>
            <p:nvPr/>
          </p:nvSpPr>
          <p:spPr bwMode="auto">
            <a:xfrm>
              <a:off x="2017" y="266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 name="Text Box 153"/>
            <p:cNvSpPr txBox="1">
              <a:spLocks noChangeArrowheads="1"/>
            </p:cNvSpPr>
            <p:nvPr/>
          </p:nvSpPr>
          <p:spPr bwMode="auto">
            <a:xfrm>
              <a:off x="3595" y="266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2" name="Text Box 154"/>
            <p:cNvSpPr txBox="1">
              <a:spLocks noChangeArrowheads="1"/>
            </p:cNvSpPr>
            <p:nvPr/>
          </p:nvSpPr>
          <p:spPr bwMode="auto">
            <a:xfrm>
              <a:off x="1735" y="316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33" name="Text Box 155"/>
            <p:cNvSpPr txBox="1">
              <a:spLocks noChangeArrowheads="1"/>
            </p:cNvSpPr>
            <p:nvPr/>
          </p:nvSpPr>
          <p:spPr bwMode="auto">
            <a:xfrm>
              <a:off x="2219" y="3197"/>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34" name="Text Box 156"/>
            <p:cNvSpPr txBox="1">
              <a:spLocks noChangeArrowheads="1"/>
            </p:cNvSpPr>
            <p:nvPr/>
          </p:nvSpPr>
          <p:spPr bwMode="auto">
            <a:xfrm>
              <a:off x="1494" y="3714"/>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FF"/>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charset="-122"/>
              </a:endParaRPr>
            </a:p>
          </p:txBody>
        </p:sp>
        <p:sp>
          <p:nvSpPr>
            <p:cNvPr id="35" name="Text Box 157"/>
            <p:cNvSpPr txBox="1">
              <a:spLocks noChangeArrowheads="1"/>
            </p:cNvSpPr>
            <p:nvPr/>
          </p:nvSpPr>
          <p:spPr bwMode="auto">
            <a:xfrm>
              <a:off x="1999" y="372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FF"/>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charset="-122"/>
              </a:endParaRPr>
            </a:p>
          </p:txBody>
        </p:sp>
        <p:sp>
          <p:nvSpPr>
            <p:cNvPr id="36" name="Text Box 158"/>
            <p:cNvSpPr txBox="1">
              <a:spLocks noChangeArrowheads="1"/>
            </p:cNvSpPr>
            <p:nvPr/>
          </p:nvSpPr>
          <p:spPr bwMode="auto">
            <a:xfrm>
              <a:off x="3178" y="3180"/>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37" name="Text Box 159"/>
            <p:cNvSpPr txBox="1">
              <a:spLocks noChangeArrowheads="1"/>
            </p:cNvSpPr>
            <p:nvPr/>
          </p:nvSpPr>
          <p:spPr bwMode="auto">
            <a:xfrm>
              <a:off x="3142" y="3803"/>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FF"/>
                  </a:solidFill>
                  <a:effectLst/>
                  <a:uLnTx/>
                  <a:uFillTx/>
                  <a:latin typeface="Times New Roman" pitchFamily="18" charset="0"/>
                  <a:ea typeface="宋体" charset="-122"/>
                </a:rPr>
                <a:t>M</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charset="-122"/>
              </a:endParaRPr>
            </a:p>
          </p:txBody>
        </p:sp>
        <p:sp>
          <p:nvSpPr>
            <p:cNvPr id="38" name="Text Box 160"/>
            <p:cNvSpPr txBox="1">
              <a:spLocks noChangeArrowheads="1"/>
            </p:cNvSpPr>
            <p:nvPr/>
          </p:nvSpPr>
          <p:spPr bwMode="auto">
            <a:xfrm>
              <a:off x="3619" y="3206"/>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I</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39" name="Text Box 161"/>
            <p:cNvSpPr txBox="1">
              <a:spLocks noChangeArrowheads="1"/>
            </p:cNvSpPr>
            <p:nvPr/>
          </p:nvSpPr>
          <p:spPr bwMode="auto">
            <a:xfrm>
              <a:off x="4035" y="3198"/>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3300"/>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FF3300"/>
                </a:solidFill>
                <a:effectLst/>
                <a:uLnTx/>
                <a:uFillTx/>
                <a:latin typeface="Times New Roman" pitchFamily="18" charset="0"/>
                <a:ea typeface="宋体" charset="-122"/>
              </a:endParaRPr>
            </a:p>
          </p:txBody>
        </p:sp>
        <p:sp>
          <p:nvSpPr>
            <p:cNvPr id="40" name="Text Box 162"/>
            <p:cNvSpPr txBox="1">
              <a:spLocks noChangeArrowheads="1"/>
            </p:cNvSpPr>
            <p:nvPr/>
          </p:nvSpPr>
          <p:spPr bwMode="auto">
            <a:xfrm>
              <a:off x="2748" y="213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1" name="Line 163"/>
            <p:cNvSpPr>
              <a:spLocks noChangeShapeType="1"/>
            </p:cNvSpPr>
            <p:nvPr/>
          </p:nvSpPr>
          <p:spPr bwMode="auto">
            <a:xfrm flipH="1">
              <a:off x="1659" y="3483"/>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2" name="Text Box 165"/>
          <p:cNvSpPr txBox="1">
            <a:spLocks noChangeArrowheads="1"/>
          </p:cNvSpPr>
          <p:nvPr/>
        </p:nvSpPr>
        <p:spPr bwMode="auto">
          <a:xfrm>
            <a:off x="460375" y="692696"/>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spTree>
    <p:extLst>
      <p:ext uri="{BB962C8B-B14F-4D97-AF65-F5344CB8AC3E}">
        <p14:creationId xmlns:p14="http://schemas.microsoft.com/office/powerpoint/2010/main" val="26659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641350" y="1199555"/>
            <a:ext cx="807402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lvl="0" fontAlgn="auto">
              <a:lnSpc>
                <a:spcPct val="110000"/>
              </a:lnSpc>
              <a:spcBef>
                <a:spcPts val="0"/>
              </a:spcBef>
              <a:spcAft>
                <a:spcPts val="0"/>
              </a:spcAft>
              <a:buClr>
                <a:srgbClr val="3333CC"/>
              </a:buClr>
              <a:buSzPct val="60000"/>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祖先结点</a:t>
            </a:r>
            <a:r>
              <a:rPr lang="zh-CN" altLang="en-US" b="1" kern="0" dirty="0" smtClean="0">
                <a:solidFill>
                  <a:srgbClr val="FF3300"/>
                </a:solidFill>
                <a:latin typeface="宋体" charset="-122"/>
                <a:ea typeface="宋体" charset="-122"/>
              </a:rPr>
              <a:t>：</a:t>
            </a:r>
            <a:r>
              <a:rPr lang="zh-CN" altLang="en-US" b="1" kern="0" dirty="0">
                <a:solidFill>
                  <a:schemeClr val="tx1">
                    <a:lumMod val="50000"/>
                  </a:schemeClr>
                </a:solidFill>
                <a:latin typeface="宋体" charset="-122"/>
                <a:ea typeface="宋体" charset="-122"/>
              </a:rPr>
              <a:t>沿树根到某一结点路径上的所有结点都是这个结点的祖先结点。</a:t>
            </a:r>
          </a:p>
          <a:p>
            <a:pPr lvl="0" fontAlgn="auto">
              <a:lnSpc>
                <a:spcPct val="110000"/>
              </a:lnSpc>
              <a:spcBef>
                <a:spcPts val="0"/>
              </a:spcBef>
              <a:spcAft>
                <a:spcPts val="0"/>
              </a:spcAft>
              <a:buClr>
                <a:srgbClr val="3333CC"/>
              </a:buClr>
              <a:buSzPct val="60000"/>
            </a:pPr>
            <a:r>
              <a:rPr lang="zh-CN" altLang="en-US" b="1" kern="0" dirty="0" smtClean="0">
                <a:solidFill>
                  <a:srgbClr val="FF3300"/>
                </a:solidFill>
                <a:latin typeface="宋体" charset="-122"/>
                <a:ea typeface="宋体" charset="-122"/>
              </a:rPr>
              <a:t>子孙结点：</a:t>
            </a:r>
            <a:r>
              <a:rPr lang="zh-CN" altLang="en-US" b="1" kern="0" dirty="0">
                <a:solidFill>
                  <a:srgbClr val="000000"/>
                </a:solidFill>
                <a:latin typeface="宋体" charset="-122"/>
                <a:ea typeface="宋体" charset="-122"/>
              </a:rPr>
              <a:t>在某一结点的子树中的所有结点是这个结点的子孙</a:t>
            </a:r>
            <a:r>
              <a:rPr lang="zh-CN" altLang="en-US" b="1" kern="0" dirty="0" smtClean="0">
                <a:solidFill>
                  <a:srgbClr val="000000"/>
                </a:solidFill>
                <a:latin typeface="宋体" charset="-122"/>
                <a:ea typeface="宋体" charset="-122"/>
              </a:rPr>
              <a:t>。</a:t>
            </a:r>
            <a:endParaRPr lang="zh-CN" altLang="en-US" b="1" kern="0" dirty="0">
              <a:solidFill>
                <a:srgbClr val="000000"/>
              </a:solidFill>
              <a:latin typeface="宋体" charset="-122"/>
              <a:ea typeface="宋体" charset="-122"/>
            </a:endParaRPr>
          </a:p>
        </p:txBody>
      </p:sp>
      <p:grpSp>
        <p:nvGrpSpPr>
          <p:cNvPr id="4" name="Group 16"/>
          <p:cNvGrpSpPr>
            <a:grpSpLocks/>
          </p:cNvGrpSpPr>
          <p:nvPr/>
        </p:nvGrpSpPr>
        <p:grpSpPr bwMode="auto">
          <a:xfrm>
            <a:off x="3262313" y="3153279"/>
            <a:ext cx="5767388" cy="3516312"/>
            <a:chOff x="1217" y="2193"/>
            <a:chExt cx="3633" cy="2215"/>
          </a:xfrm>
        </p:grpSpPr>
        <p:sp>
          <p:nvSpPr>
            <p:cNvPr id="5" name="Text Box 17"/>
            <p:cNvSpPr txBox="1">
              <a:spLocks noChangeArrowheads="1"/>
            </p:cNvSpPr>
            <p:nvPr/>
          </p:nvSpPr>
          <p:spPr bwMode="auto">
            <a:xfrm>
              <a:off x="1217" y="2193"/>
              <a:ext cx="363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6" name="Oval 18"/>
            <p:cNvSpPr>
              <a:spLocks noChangeArrowheads="1"/>
            </p:cNvSpPr>
            <p:nvPr/>
          </p:nvSpPr>
          <p:spPr bwMode="auto">
            <a:xfrm>
              <a:off x="2739" y="222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19"/>
            <p:cNvSpPr>
              <a:spLocks noChangeShapeType="1"/>
            </p:cNvSpPr>
            <p:nvPr/>
          </p:nvSpPr>
          <p:spPr bwMode="auto">
            <a:xfrm>
              <a:off x="3863" y="3036"/>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20"/>
            <p:cNvSpPr>
              <a:spLocks noChangeShapeType="1"/>
            </p:cNvSpPr>
            <p:nvPr/>
          </p:nvSpPr>
          <p:spPr bwMode="auto">
            <a:xfrm flipH="1">
              <a:off x="3335" y="3036"/>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21"/>
            <p:cNvSpPr>
              <a:spLocks noChangeShapeType="1"/>
            </p:cNvSpPr>
            <p:nvPr/>
          </p:nvSpPr>
          <p:spPr bwMode="auto">
            <a:xfrm>
              <a:off x="3752" y="3084"/>
              <a:ext cx="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22"/>
            <p:cNvSpPr>
              <a:spLocks noChangeShapeType="1"/>
            </p:cNvSpPr>
            <p:nvPr/>
          </p:nvSpPr>
          <p:spPr bwMode="auto">
            <a:xfrm>
              <a:off x="3302" y="3612"/>
              <a:ext cx="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23"/>
            <p:cNvSpPr>
              <a:spLocks noChangeShapeType="1"/>
            </p:cNvSpPr>
            <p:nvPr/>
          </p:nvSpPr>
          <p:spPr bwMode="auto">
            <a:xfrm>
              <a:off x="3065" y="2460"/>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24"/>
            <p:cNvSpPr>
              <a:spLocks noChangeShapeType="1"/>
            </p:cNvSpPr>
            <p:nvPr/>
          </p:nvSpPr>
          <p:spPr bwMode="auto">
            <a:xfrm flipH="1">
              <a:off x="2274" y="2460"/>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25"/>
            <p:cNvSpPr>
              <a:spLocks noChangeShapeType="1"/>
            </p:cNvSpPr>
            <p:nvPr/>
          </p:nvSpPr>
          <p:spPr bwMode="auto">
            <a:xfrm>
              <a:off x="2903" y="2566"/>
              <a:ext cx="0" cy="104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26"/>
            <p:cNvSpPr>
              <a:spLocks noChangeShapeType="1"/>
            </p:cNvSpPr>
            <p:nvPr/>
          </p:nvSpPr>
          <p:spPr bwMode="auto">
            <a:xfrm>
              <a:off x="2231" y="3036"/>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Line 27"/>
            <p:cNvSpPr>
              <a:spLocks noChangeShapeType="1"/>
            </p:cNvSpPr>
            <p:nvPr/>
          </p:nvSpPr>
          <p:spPr bwMode="auto">
            <a:xfrm>
              <a:off x="1967" y="3564"/>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Line 28"/>
            <p:cNvSpPr>
              <a:spLocks noChangeShapeType="1"/>
            </p:cNvSpPr>
            <p:nvPr/>
          </p:nvSpPr>
          <p:spPr bwMode="auto">
            <a:xfrm flipH="1">
              <a:off x="1951" y="3036"/>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Oval 29"/>
            <p:cNvSpPr>
              <a:spLocks noChangeArrowheads="1"/>
            </p:cNvSpPr>
            <p:nvPr/>
          </p:nvSpPr>
          <p:spPr bwMode="auto">
            <a:xfrm>
              <a:off x="1991" y="274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Oval 30"/>
            <p:cNvSpPr>
              <a:spLocks noChangeArrowheads="1"/>
            </p:cNvSpPr>
            <p:nvPr/>
          </p:nvSpPr>
          <p:spPr bwMode="auto">
            <a:xfrm>
              <a:off x="2735" y="274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31"/>
            <p:cNvSpPr>
              <a:spLocks noChangeArrowheads="1"/>
            </p:cNvSpPr>
            <p:nvPr/>
          </p:nvSpPr>
          <p:spPr bwMode="auto">
            <a:xfrm>
              <a:off x="3575" y="2748"/>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32"/>
            <p:cNvSpPr>
              <a:spLocks noChangeArrowheads="1"/>
            </p:cNvSpPr>
            <p:nvPr/>
          </p:nvSpPr>
          <p:spPr bwMode="auto">
            <a:xfrm>
              <a:off x="1727"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33"/>
            <p:cNvSpPr>
              <a:spLocks noChangeArrowheads="1"/>
            </p:cNvSpPr>
            <p:nvPr/>
          </p:nvSpPr>
          <p:spPr bwMode="auto">
            <a:xfrm>
              <a:off x="2183"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Oval 34"/>
            <p:cNvSpPr>
              <a:spLocks noChangeArrowheads="1"/>
            </p:cNvSpPr>
            <p:nvPr/>
          </p:nvSpPr>
          <p:spPr bwMode="auto">
            <a:xfrm>
              <a:off x="2719"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Oval 35"/>
            <p:cNvSpPr>
              <a:spLocks noChangeArrowheads="1"/>
            </p:cNvSpPr>
            <p:nvPr/>
          </p:nvSpPr>
          <p:spPr bwMode="auto">
            <a:xfrm>
              <a:off x="3143"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Oval 36"/>
            <p:cNvSpPr>
              <a:spLocks noChangeArrowheads="1"/>
            </p:cNvSpPr>
            <p:nvPr/>
          </p:nvSpPr>
          <p:spPr bwMode="auto">
            <a:xfrm>
              <a:off x="3575"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Oval 37"/>
            <p:cNvSpPr>
              <a:spLocks noChangeArrowheads="1"/>
            </p:cNvSpPr>
            <p:nvPr/>
          </p:nvSpPr>
          <p:spPr bwMode="auto">
            <a:xfrm>
              <a:off x="4007" y="327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Oval 38"/>
            <p:cNvSpPr>
              <a:spLocks noChangeArrowheads="1"/>
            </p:cNvSpPr>
            <p:nvPr/>
          </p:nvSpPr>
          <p:spPr bwMode="auto">
            <a:xfrm>
              <a:off x="1487" y="380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39"/>
            <p:cNvSpPr>
              <a:spLocks noChangeArrowheads="1"/>
            </p:cNvSpPr>
            <p:nvPr/>
          </p:nvSpPr>
          <p:spPr bwMode="auto">
            <a:xfrm>
              <a:off x="1975" y="3821"/>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Oval 40"/>
            <p:cNvSpPr>
              <a:spLocks noChangeArrowheads="1"/>
            </p:cNvSpPr>
            <p:nvPr/>
          </p:nvSpPr>
          <p:spPr bwMode="auto">
            <a:xfrm>
              <a:off x="3143" y="380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Text Box 41"/>
            <p:cNvSpPr txBox="1">
              <a:spLocks noChangeArrowheads="1"/>
            </p:cNvSpPr>
            <p:nvPr/>
          </p:nvSpPr>
          <p:spPr bwMode="auto">
            <a:xfrm>
              <a:off x="2765" y="273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0" name="Text Box 42"/>
            <p:cNvSpPr txBox="1">
              <a:spLocks noChangeArrowheads="1"/>
            </p:cNvSpPr>
            <p:nvPr/>
          </p:nvSpPr>
          <p:spPr bwMode="auto">
            <a:xfrm>
              <a:off x="2761"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G</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 name="Text Box 43"/>
            <p:cNvSpPr txBox="1">
              <a:spLocks noChangeArrowheads="1"/>
            </p:cNvSpPr>
            <p:nvPr/>
          </p:nvSpPr>
          <p:spPr bwMode="auto">
            <a:xfrm>
              <a:off x="2045" y="274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2" name="Text Box 44"/>
            <p:cNvSpPr txBox="1">
              <a:spLocks noChangeArrowheads="1"/>
            </p:cNvSpPr>
            <p:nvPr/>
          </p:nvSpPr>
          <p:spPr bwMode="auto">
            <a:xfrm>
              <a:off x="3623" y="275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3" name="Text Box 45"/>
            <p:cNvSpPr txBox="1">
              <a:spLocks noChangeArrowheads="1"/>
            </p:cNvSpPr>
            <p:nvPr/>
          </p:nvSpPr>
          <p:spPr bwMode="auto">
            <a:xfrm>
              <a:off x="1781" y="3285"/>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4" name="Text Box 46"/>
            <p:cNvSpPr txBox="1">
              <a:spLocks noChangeArrowheads="1"/>
            </p:cNvSpPr>
            <p:nvPr/>
          </p:nvSpPr>
          <p:spPr bwMode="auto">
            <a:xfrm>
              <a:off x="2237" y="3285"/>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5" name="Text Box 47"/>
            <p:cNvSpPr txBox="1">
              <a:spLocks noChangeArrowheads="1"/>
            </p:cNvSpPr>
            <p:nvPr/>
          </p:nvSpPr>
          <p:spPr bwMode="auto">
            <a:xfrm>
              <a:off x="1539" y="381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6" name="Text Box 48"/>
            <p:cNvSpPr txBox="1">
              <a:spLocks noChangeArrowheads="1"/>
            </p:cNvSpPr>
            <p:nvPr/>
          </p:nvSpPr>
          <p:spPr bwMode="auto">
            <a:xfrm>
              <a:off x="2017" y="3830"/>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7" name="Text Box 49"/>
            <p:cNvSpPr txBox="1">
              <a:spLocks noChangeArrowheads="1"/>
            </p:cNvSpPr>
            <p:nvPr/>
          </p:nvSpPr>
          <p:spPr bwMode="auto">
            <a:xfrm>
              <a:off x="3179" y="3285"/>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8" name="Text Box 50"/>
            <p:cNvSpPr txBox="1">
              <a:spLocks noChangeArrowheads="1"/>
            </p:cNvSpPr>
            <p:nvPr/>
          </p:nvSpPr>
          <p:spPr bwMode="auto">
            <a:xfrm>
              <a:off x="3151" y="3813"/>
              <a:ext cx="32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M</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9" name="Text Box 51"/>
            <p:cNvSpPr txBox="1">
              <a:spLocks noChangeArrowheads="1"/>
            </p:cNvSpPr>
            <p:nvPr/>
          </p:nvSpPr>
          <p:spPr bwMode="auto">
            <a:xfrm>
              <a:off x="3629" y="3285"/>
              <a:ext cx="2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I</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0" name="Text Box 52"/>
            <p:cNvSpPr txBox="1">
              <a:spLocks noChangeArrowheads="1"/>
            </p:cNvSpPr>
            <p:nvPr/>
          </p:nvSpPr>
          <p:spPr bwMode="auto">
            <a:xfrm>
              <a:off x="4073" y="3285"/>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1" name="Text Box 53"/>
            <p:cNvSpPr txBox="1">
              <a:spLocks noChangeArrowheads="1"/>
            </p:cNvSpPr>
            <p:nvPr/>
          </p:nvSpPr>
          <p:spPr bwMode="auto">
            <a:xfrm>
              <a:off x="2776" y="2219"/>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2" name="Line 54"/>
            <p:cNvSpPr>
              <a:spLocks noChangeShapeType="1"/>
            </p:cNvSpPr>
            <p:nvPr/>
          </p:nvSpPr>
          <p:spPr bwMode="auto">
            <a:xfrm flipH="1">
              <a:off x="1687" y="3571"/>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3" name="Line 55"/>
          <p:cNvSpPr>
            <a:spLocks noChangeShapeType="1"/>
          </p:cNvSpPr>
          <p:nvPr/>
        </p:nvSpPr>
        <p:spPr bwMode="auto">
          <a:xfrm flipH="1">
            <a:off x="4949825" y="3577141"/>
            <a:ext cx="769938" cy="531813"/>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Line 56"/>
          <p:cNvSpPr>
            <a:spLocks noChangeShapeType="1"/>
          </p:cNvSpPr>
          <p:nvPr/>
        </p:nvSpPr>
        <p:spPr bwMode="auto">
          <a:xfrm flipH="1">
            <a:off x="4421116" y="4498685"/>
            <a:ext cx="190500" cy="41275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Line 57"/>
          <p:cNvSpPr>
            <a:spLocks noChangeShapeType="1"/>
          </p:cNvSpPr>
          <p:nvPr/>
        </p:nvSpPr>
        <p:spPr bwMode="auto">
          <a:xfrm>
            <a:off x="4472528" y="5341430"/>
            <a:ext cx="149225" cy="4191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Text Box 58"/>
          <p:cNvSpPr txBox="1">
            <a:spLocks noChangeArrowheads="1"/>
          </p:cNvSpPr>
          <p:nvPr/>
        </p:nvSpPr>
        <p:spPr bwMode="auto">
          <a:xfrm>
            <a:off x="460375" y="548680"/>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spTree>
    <p:extLst>
      <p:ext uri="{BB962C8B-B14F-4D97-AF65-F5344CB8AC3E}">
        <p14:creationId xmlns:p14="http://schemas.microsoft.com/office/powerpoint/2010/main" val="18107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36575" y="1095797"/>
            <a:ext cx="8607425" cy="1717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1" fontAlgn="auto" latinLnBrk="0" hangingPunct="1">
              <a:lnSpc>
                <a:spcPct val="110000"/>
              </a:lnSpc>
              <a:spcBef>
                <a:spcPct val="20000"/>
              </a:spcBef>
              <a:spcAft>
                <a:spcPts val="0"/>
              </a:spcAft>
              <a:buClr>
                <a:srgbClr val="000000"/>
              </a:buClr>
              <a:buSzPct val="85000"/>
              <a:buFont typeface="Wingdings" pitchFamily="2" charset="2"/>
              <a:buChar char="p"/>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结点所在层数：</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根结点的层数为1；对其余任何结点，若某结点在第</a:t>
            </a:r>
            <a:r>
              <a:rPr kumimoji="1" lang="en-US" altLang="zh-CN" sz="2400" b="1" i="0" u="none" strike="noStrike" kern="0" cap="none" spc="0" normalizeH="0" baseline="0" noProof="0" dirty="0" smtClean="0">
                <a:ln>
                  <a:noFill/>
                </a:ln>
                <a:solidFill>
                  <a:srgbClr val="000000"/>
                </a:solidFill>
                <a:effectLst/>
                <a:uLnTx/>
                <a:uFillTx/>
                <a:latin typeface="宋体" charset="-122"/>
                <a:ea typeface="宋体" charset="-122"/>
              </a:rPr>
              <a:t>k</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层，则其孩子结点在第</a:t>
            </a:r>
            <a:r>
              <a:rPr kumimoji="1" lang="en-US" altLang="zh-CN" sz="2400" b="1" i="0" u="none" strike="noStrike" kern="0" cap="none" spc="0" normalizeH="0" baseline="0" noProof="0" dirty="0" smtClean="0">
                <a:ln>
                  <a:noFill/>
                </a:ln>
                <a:solidFill>
                  <a:srgbClr val="000000"/>
                </a:solidFill>
                <a:effectLst/>
                <a:uLnTx/>
                <a:uFillTx/>
                <a:latin typeface="宋体" charset="-122"/>
                <a:ea typeface="宋体" charset="-122"/>
              </a:rPr>
              <a:t>k+1</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层。</a:t>
            </a:r>
          </a:p>
          <a:p>
            <a:pPr lvl="0" fontAlgn="auto">
              <a:lnSpc>
                <a:spcPct val="110000"/>
              </a:lnSpc>
              <a:spcBef>
                <a:spcPts val="0"/>
              </a:spcBef>
              <a:spcAft>
                <a:spcPts val="0"/>
              </a:spcAft>
              <a:buClr>
                <a:srgbClr val="000000"/>
              </a:buClr>
              <a:buSzPct val="85000"/>
              <a:buFont typeface="Wingdings" pitchFamily="2" charset="2"/>
              <a:buChar char="p"/>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 树的深度：</a:t>
            </a:r>
            <a:r>
              <a:rPr lang="zh-CN" altLang="en-US" b="1" kern="0" dirty="0">
                <a:solidFill>
                  <a:srgbClr val="000000"/>
                </a:solidFill>
                <a:latin typeface="宋体" charset="-122"/>
                <a:ea typeface="宋体" charset="-122"/>
              </a:rPr>
              <a:t>树中所有结点中的最大层次是这棵树的</a:t>
            </a:r>
            <a:r>
              <a:rPr lang="zh-CN" altLang="en-US" b="1" kern="0" dirty="0" smtClean="0">
                <a:solidFill>
                  <a:srgbClr val="000000"/>
                </a:solidFill>
                <a:latin typeface="宋体" charset="-122"/>
                <a:ea typeface="宋体" charset="-122"/>
              </a:rPr>
              <a:t>高度，</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也称</a:t>
            </a: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高度</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a:t>
            </a:r>
          </a:p>
        </p:txBody>
      </p:sp>
      <p:grpSp>
        <p:nvGrpSpPr>
          <p:cNvPr id="3" name="Group 60"/>
          <p:cNvGrpSpPr>
            <a:grpSpLocks/>
          </p:cNvGrpSpPr>
          <p:nvPr/>
        </p:nvGrpSpPr>
        <p:grpSpPr bwMode="auto">
          <a:xfrm>
            <a:off x="681038" y="2865016"/>
            <a:ext cx="8053387" cy="3516312"/>
            <a:chOff x="418" y="1672"/>
            <a:chExt cx="5073" cy="2215"/>
          </a:xfrm>
        </p:grpSpPr>
        <p:sp>
          <p:nvSpPr>
            <p:cNvPr id="4" name="Text Box 59"/>
            <p:cNvSpPr txBox="1">
              <a:spLocks noChangeArrowheads="1"/>
            </p:cNvSpPr>
            <p:nvPr/>
          </p:nvSpPr>
          <p:spPr bwMode="auto">
            <a:xfrm>
              <a:off x="418" y="1672"/>
              <a:ext cx="507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5" name="Oval 57"/>
            <p:cNvSpPr>
              <a:spLocks noChangeArrowheads="1"/>
            </p:cNvSpPr>
            <p:nvPr/>
          </p:nvSpPr>
          <p:spPr bwMode="auto">
            <a:xfrm>
              <a:off x="1925" y="1871"/>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16"/>
            <p:cNvSpPr>
              <a:spLocks noChangeShapeType="1"/>
            </p:cNvSpPr>
            <p:nvPr/>
          </p:nvSpPr>
          <p:spPr bwMode="auto">
            <a:xfrm>
              <a:off x="2617" y="2007"/>
              <a:ext cx="1344" cy="0"/>
            </a:xfrm>
            <a:prstGeom prst="line">
              <a:avLst/>
            </a:prstGeom>
            <a:noFill/>
            <a:ln w="2857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29"/>
            <p:cNvSpPr>
              <a:spLocks noChangeShapeType="1"/>
            </p:cNvSpPr>
            <p:nvPr/>
          </p:nvSpPr>
          <p:spPr bwMode="auto">
            <a:xfrm>
              <a:off x="3241" y="2535"/>
              <a:ext cx="720" cy="0"/>
            </a:xfrm>
            <a:prstGeom prst="line">
              <a:avLst/>
            </a:prstGeom>
            <a:noFill/>
            <a:ln w="2857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30"/>
            <p:cNvSpPr>
              <a:spLocks noChangeShapeType="1"/>
            </p:cNvSpPr>
            <p:nvPr/>
          </p:nvSpPr>
          <p:spPr bwMode="auto">
            <a:xfrm>
              <a:off x="3577" y="3063"/>
              <a:ext cx="432" cy="0"/>
            </a:xfrm>
            <a:prstGeom prst="line">
              <a:avLst/>
            </a:prstGeom>
            <a:noFill/>
            <a:ln w="2857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31"/>
            <p:cNvSpPr>
              <a:spLocks noChangeShapeType="1"/>
            </p:cNvSpPr>
            <p:nvPr/>
          </p:nvSpPr>
          <p:spPr bwMode="auto">
            <a:xfrm>
              <a:off x="2809" y="3591"/>
              <a:ext cx="1152" cy="0"/>
            </a:xfrm>
            <a:prstGeom prst="line">
              <a:avLst/>
            </a:prstGeom>
            <a:noFill/>
            <a:ln w="28575">
              <a:solidFill>
                <a:srgbClr val="33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Text Box 32"/>
            <p:cNvSpPr txBox="1">
              <a:spLocks noChangeArrowheads="1"/>
            </p:cNvSpPr>
            <p:nvPr/>
          </p:nvSpPr>
          <p:spPr bwMode="auto">
            <a:xfrm>
              <a:off x="3985" y="1844"/>
              <a:ext cx="4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宋体" charset="-122"/>
                  <a:ea typeface="宋体" charset="-122"/>
                </a:rPr>
                <a:t>1层</a:t>
              </a:r>
            </a:p>
          </p:txBody>
        </p:sp>
        <p:sp>
          <p:nvSpPr>
            <p:cNvPr id="11" name="Text Box 33"/>
            <p:cNvSpPr txBox="1">
              <a:spLocks noChangeArrowheads="1"/>
            </p:cNvSpPr>
            <p:nvPr/>
          </p:nvSpPr>
          <p:spPr bwMode="auto">
            <a:xfrm>
              <a:off x="3985" y="2362"/>
              <a:ext cx="4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2层</a:t>
              </a:r>
            </a:p>
          </p:txBody>
        </p:sp>
        <p:sp>
          <p:nvSpPr>
            <p:cNvPr id="12" name="Text Box 34"/>
            <p:cNvSpPr txBox="1">
              <a:spLocks noChangeArrowheads="1"/>
            </p:cNvSpPr>
            <p:nvPr/>
          </p:nvSpPr>
          <p:spPr bwMode="auto">
            <a:xfrm>
              <a:off x="3965" y="3418"/>
              <a:ext cx="4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宋体" charset="-122"/>
                  <a:ea typeface="宋体" charset="-122"/>
                </a:rPr>
                <a:t>4层</a:t>
              </a:r>
            </a:p>
          </p:txBody>
        </p:sp>
        <p:sp>
          <p:nvSpPr>
            <p:cNvPr id="13" name="Text Box 35"/>
            <p:cNvSpPr txBox="1">
              <a:spLocks noChangeArrowheads="1"/>
            </p:cNvSpPr>
            <p:nvPr/>
          </p:nvSpPr>
          <p:spPr bwMode="auto">
            <a:xfrm>
              <a:off x="3985" y="2890"/>
              <a:ext cx="45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3层</a:t>
              </a:r>
            </a:p>
          </p:txBody>
        </p:sp>
        <p:sp>
          <p:nvSpPr>
            <p:cNvPr id="14" name="Text Box 36"/>
            <p:cNvSpPr txBox="1">
              <a:spLocks noChangeArrowheads="1"/>
            </p:cNvSpPr>
            <p:nvPr/>
          </p:nvSpPr>
          <p:spPr bwMode="auto">
            <a:xfrm>
              <a:off x="4494" y="2739"/>
              <a:ext cx="79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80000"/>
                </a:lnSpc>
                <a:spcBef>
                  <a:spcPts val="0"/>
                </a:spcBef>
                <a:spcAft>
                  <a:spcPts val="0"/>
                </a:spcAft>
                <a:buClrTx/>
                <a:buSzTx/>
                <a:buFontTx/>
                <a:buNone/>
                <a:tabLst/>
                <a:defRPr/>
              </a:pPr>
              <a:r>
                <a:rPr kumimoji="1" lang="zh-CN" altLang="en-US" sz="2400" b="1" i="0" u="none" strike="noStrike" kern="0" cap="none" spc="0" normalizeH="0" baseline="0" noProof="0" smtClean="0">
                  <a:ln>
                    <a:noFill/>
                  </a:ln>
                  <a:solidFill>
                    <a:sysClr val="windowText" lastClr="000000"/>
                  </a:solidFill>
                  <a:effectLst/>
                  <a:uLnTx/>
                  <a:uFillTx/>
                  <a:latin typeface="Times New Roman" pitchFamily="18" charset="0"/>
                  <a:ea typeface="宋体" charset="-122"/>
                </a:rPr>
                <a:t>高度＝</a:t>
              </a:r>
              <a:r>
                <a:rPr kumimoji="1" lang="en-US" altLang="zh-CN" sz="2400" b="1" i="0" u="none" strike="noStrike" kern="0" cap="none" spc="0" normalizeH="0" baseline="0" noProof="0" smtClean="0">
                  <a:ln>
                    <a:noFill/>
                  </a:ln>
                  <a:solidFill>
                    <a:sysClr val="windowText" lastClr="000000"/>
                  </a:solidFill>
                  <a:effectLst/>
                  <a:uLnTx/>
                  <a:uFillTx/>
                  <a:latin typeface="Times New Roman" pitchFamily="18" charset="0"/>
                  <a:ea typeface="宋体" charset="-122"/>
                </a:rPr>
                <a:t>4</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nvGrpSpPr>
            <p:cNvPr id="15" name="Group 58"/>
            <p:cNvGrpSpPr>
              <a:grpSpLocks/>
            </p:cNvGrpSpPr>
            <p:nvPr/>
          </p:nvGrpSpPr>
          <p:grpSpPr bwMode="auto">
            <a:xfrm>
              <a:off x="4785" y="1911"/>
              <a:ext cx="192" cy="1824"/>
              <a:chOff x="4785" y="1911"/>
              <a:chExt cx="192" cy="1824"/>
            </a:xfrm>
          </p:grpSpPr>
          <p:sp>
            <p:nvSpPr>
              <p:cNvPr id="51" name="Line 37"/>
              <p:cNvSpPr>
                <a:spLocks noChangeShapeType="1"/>
              </p:cNvSpPr>
              <p:nvPr/>
            </p:nvSpPr>
            <p:spPr bwMode="auto">
              <a:xfrm>
                <a:off x="4785" y="1911"/>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2" name="Line 38"/>
              <p:cNvSpPr>
                <a:spLocks noChangeShapeType="1"/>
              </p:cNvSpPr>
              <p:nvPr/>
            </p:nvSpPr>
            <p:spPr bwMode="auto">
              <a:xfrm flipV="1">
                <a:off x="4881" y="1911"/>
                <a:ext cx="0" cy="672"/>
              </a:xfrm>
              <a:prstGeom prst="line">
                <a:avLst/>
              </a:prstGeom>
              <a:noFill/>
              <a:ln w="38100">
                <a:solidFill>
                  <a:srgbClr val="0099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3" name="Line 39"/>
              <p:cNvSpPr>
                <a:spLocks noChangeShapeType="1"/>
              </p:cNvSpPr>
              <p:nvPr/>
            </p:nvSpPr>
            <p:spPr bwMode="auto">
              <a:xfrm>
                <a:off x="4785" y="3735"/>
                <a:ext cx="192" cy="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4" name="Line 40"/>
              <p:cNvSpPr>
                <a:spLocks noChangeShapeType="1"/>
              </p:cNvSpPr>
              <p:nvPr/>
            </p:nvSpPr>
            <p:spPr bwMode="auto">
              <a:xfrm flipV="1">
                <a:off x="4881" y="3063"/>
                <a:ext cx="0" cy="672"/>
              </a:xfrm>
              <a:prstGeom prst="line">
                <a:avLst/>
              </a:prstGeom>
              <a:noFill/>
              <a:ln w="38100">
                <a:solidFill>
                  <a:srgbClr val="009900"/>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16" name="Line 5"/>
            <p:cNvSpPr>
              <a:spLocks noChangeShapeType="1"/>
            </p:cNvSpPr>
            <p:nvPr/>
          </p:nvSpPr>
          <p:spPr bwMode="auto">
            <a:xfrm>
              <a:off x="3049" y="2679"/>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6"/>
            <p:cNvSpPr>
              <a:spLocks noChangeShapeType="1"/>
            </p:cNvSpPr>
            <p:nvPr/>
          </p:nvSpPr>
          <p:spPr bwMode="auto">
            <a:xfrm flipH="1">
              <a:off x="2521" y="2679"/>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7"/>
            <p:cNvSpPr>
              <a:spLocks noChangeShapeType="1"/>
            </p:cNvSpPr>
            <p:nvPr/>
          </p:nvSpPr>
          <p:spPr bwMode="auto">
            <a:xfrm>
              <a:off x="2938" y="2727"/>
              <a:ext cx="0" cy="24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8"/>
            <p:cNvSpPr>
              <a:spLocks noChangeShapeType="1"/>
            </p:cNvSpPr>
            <p:nvPr/>
          </p:nvSpPr>
          <p:spPr bwMode="auto">
            <a:xfrm>
              <a:off x="2488" y="3255"/>
              <a:ext cx="0"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9"/>
            <p:cNvSpPr>
              <a:spLocks noChangeShapeType="1"/>
            </p:cNvSpPr>
            <p:nvPr/>
          </p:nvSpPr>
          <p:spPr bwMode="auto">
            <a:xfrm>
              <a:off x="2251" y="2103"/>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10"/>
            <p:cNvSpPr>
              <a:spLocks noChangeShapeType="1"/>
            </p:cNvSpPr>
            <p:nvPr/>
          </p:nvSpPr>
          <p:spPr bwMode="auto">
            <a:xfrm flipH="1">
              <a:off x="1369" y="2103"/>
              <a:ext cx="57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1"/>
            <p:cNvSpPr>
              <a:spLocks noChangeShapeType="1"/>
            </p:cNvSpPr>
            <p:nvPr/>
          </p:nvSpPr>
          <p:spPr bwMode="auto">
            <a:xfrm>
              <a:off x="2089" y="2209"/>
              <a:ext cx="0" cy="104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12"/>
            <p:cNvSpPr>
              <a:spLocks noChangeShapeType="1"/>
            </p:cNvSpPr>
            <p:nvPr/>
          </p:nvSpPr>
          <p:spPr bwMode="auto">
            <a:xfrm>
              <a:off x="1417" y="2679"/>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13"/>
            <p:cNvSpPr>
              <a:spLocks noChangeShapeType="1"/>
            </p:cNvSpPr>
            <p:nvPr/>
          </p:nvSpPr>
          <p:spPr bwMode="auto">
            <a:xfrm>
              <a:off x="1153" y="3207"/>
              <a:ext cx="111"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14"/>
            <p:cNvSpPr>
              <a:spLocks noChangeShapeType="1"/>
            </p:cNvSpPr>
            <p:nvPr/>
          </p:nvSpPr>
          <p:spPr bwMode="auto">
            <a:xfrm flipH="1">
              <a:off x="825" y="2679"/>
              <a:ext cx="432" cy="9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Oval 17"/>
            <p:cNvSpPr>
              <a:spLocks noChangeArrowheads="1"/>
            </p:cNvSpPr>
            <p:nvPr/>
          </p:nvSpPr>
          <p:spPr bwMode="auto">
            <a:xfrm>
              <a:off x="1177" y="2391"/>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18"/>
            <p:cNvSpPr>
              <a:spLocks noChangeArrowheads="1"/>
            </p:cNvSpPr>
            <p:nvPr/>
          </p:nvSpPr>
          <p:spPr bwMode="auto">
            <a:xfrm>
              <a:off x="1921" y="2391"/>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Oval 19"/>
            <p:cNvSpPr>
              <a:spLocks noChangeArrowheads="1"/>
            </p:cNvSpPr>
            <p:nvPr/>
          </p:nvSpPr>
          <p:spPr bwMode="auto">
            <a:xfrm>
              <a:off x="2761" y="2391"/>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Oval 20"/>
            <p:cNvSpPr>
              <a:spLocks noChangeArrowheads="1"/>
            </p:cNvSpPr>
            <p:nvPr/>
          </p:nvSpPr>
          <p:spPr bwMode="auto">
            <a:xfrm>
              <a:off x="913"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Oval 21"/>
            <p:cNvSpPr>
              <a:spLocks noChangeArrowheads="1"/>
            </p:cNvSpPr>
            <p:nvPr/>
          </p:nvSpPr>
          <p:spPr bwMode="auto">
            <a:xfrm>
              <a:off x="1369"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22"/>
            <p:cNvSpPr>
              <a:spLocks noChangeArrowheads="1"/>
            </p:cNvSpPr>
            <p:nvPr/>
          </p:nvSpPr>
          <p:spPr bwMode="auto">
            <a:xfrm>
              <a:off x="1905"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Oval 23"/>
            <p:cNvSpPr>
              <a:spLocks noChangeArrowheads="1"/>
            </p:cNvSpPr>
            <p:nvPr/>
          </p:nvSpPr>
          <p:spPr bwMode="auto">
            <a:xfrm>
              <a:off x="2329"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Oval 24"/>
            <p:cNvSpPr>
              <a:spLocks noChangeArrowheads="1"/>
            </p:cNvSpPr>
            <p:nvPr/>
          </p:nvSpPr>
          <p:spPr bwMode="auto">
            <a:xfrm>
              <a:off x="2761"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Oval 25"/>
            <p:cNvSpPr>
              <a:spLocks noChangeArrowheads="1"/>
            </p:cNvSpPr>
            <p:nvPr/>
          </p:nvSpPr>
          <p:spPr bwMode="auto">
            <a:xfrm>
              <a:off x="3193" y="291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Oval 26"/>
            <p:cNvSpPr>
              <a:spLocks noChangeArrowheads="1"/>
            </p:cNvSpPr>
            <p:nvPr/>
          </p:nvSpPr>
          <p:spPr bwMode="auto">
            <a:xfrm>
              <a:off x="673" y="3447"/>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Oval 27"/>
            <p:cNvSpPr>
              <a:spLocks noChangeArrowheads="1"/>
            </p:cNvSpPr>
            <p:nvPr/>
          </p:nvSpPr>
          <p:spPr bwMode="auto">
            <a:xfrm>
              <a:off x="1161" y="346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Oval 28"/>
            <p:cNvSpPr>
              <a:spLocks noChangeArrowheads="1"/>
            </p:cNvSpPr>
            <p:nvPr/>
          </p:nvSpPr>
          <p:spPr bwMode="auto">
            <a:xfrm>
              <a:off x="2329" y="3447"/>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42"/>
            <p:cNvSpPr txBox="1">
              <a:spLocks noChangeArrowheads="1"/>
            </p:cNvSpPr>
            <p:nvPr/>
          </p:nvSpPr>
          <p:spPr bwMode="auto">
            <a:xfrm>
              <a:off x="1951" y="238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9" name="Text Box 43"/>
            <p:cNvSpPr txBox="1">
              <a:spLocks noChangeArrowheads="1"/>
            </p:cNvSpPr>
            <p:nvPr/>
          </p:nvSpPr>
          <p:spPr bwMode="auto">
            <a:xfrm>
              <a:off x="1947" y="2928"/>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G</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0" name="Text Box 44"/>
            <p:cNvSpPr txBox="1">
              <a:spLocks noChangeArrowheads="1"/>
            </p:cNvSpPr>
            <p:nvPr/>
          </p:nvSpPr>
          <p:spPr bwMode="auto">
            <a:xfrm>
              <a:off x="1225" y="2391"/>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1" name="Text Box 45"/>
            <p:cNvSpPr txBox="1">
              <a:spLocks noChangeArrowheads="1"/>
            </p:cNvSpPr>
            <p:nvPr/>
          </p:nvSpPr>
          <p:spPr bwMode="auto">
            <a:xfrm>
              <a:off x="2809" y="2400"/>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2" name="Text Box 46"/>
            <p:cNvSpPr txBox="1">
              <a:spLocks noChangeArrowheads="1"/>
            </p:cNvSpPr>
            <p:nvPr/>
          </p:nvSpPr>
          <p:spPr bwMode="auto">
            <a:xfrm>
              <a:off x="967" y="292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3" name="Text Box 47"/>
            <p:cNvSpPr txBox="1">
              <a:spLocks noChangeArrowheads="1"/>
            </p:cNvSpPr>
            <p:nvPr/>
          </p:nvSpPr>
          <p:spPr bwMode="auto">
            <a:xfrm>
              <a:off x="1423" y="2928"/>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F</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4" name="Text Box 48"/>
            <p:cNvSpPr txBox="1">
              <a:spLocks noChangeArrowheads="1"/>
            </p:cNvSpPr>
            <p:nvPr/>
          </p:nvSpPr>
          <p:spPr bwMode="auto">
            <a:xfrm>
              <a:off x="731" y="3456"/>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K</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5" name="Text Box 49"/>
            <p:cNvSpPr txBox="1">
              <a:spLocks noChangeArrowheads="1"/>
            </p:cNvSpPr>
            <p:nvPr/>
          </p:nvSpPr>
          <p:spPr bwMode="auto">
            <a:xfrm>
              <a:off x="1209" y="3473"/>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L</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6" name="Text Box 50"/>
            <p:cNvSpPr txBox="1">
              <a:spLocks noChangeArrowheads="1"/>
            </p:cNvSpPr>
            <p:nvPr/>
          </p:nvSpPr>
          <p:spPr bwMode="auto">
            <a:xfrm>
              <a:off x="2371" y="2928"/>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7" name="Text Box 51"/>
            <p:cNvSpPr txBox="1">
              <a:spLocks noChangeArrowheads="1"/>
            </p:cNvSpPr>
            <p:nvPr/>
          </p:nvSpPr>
          <p:spPr bwMode="auto">
            <a:xfrm>
              <a:off x="2349" y="3456"/>
              <a:ext cx="30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M</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8" name="Text Box 52"/>
            <p:cNvSpPr txBox="1">
              <a:spLocks noChangeArrowheads="1"/>
            </p:cNvSpPr>
            <p:nvPr/>
          </p:nvSpPr>
          <p:spPr bwMode="auto">
            <a:xfrm>
              <a:off x="2827" y="2928"/>
              <a:ext cx="1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I</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9" name="Text Box 53"/>
            <p:cNvSpPr txBox="1">
              <a:spLocks noChangeArrowheads="1"/>
            </p:cNvSpPr>
            <p:nvPr/>
          </p:nvSpPr>
          <p:spPr bwMode="auto">
            <a:xfrm>
              <a:off x="3253" y="2928"/>
              <a:ext cx="241"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J</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50" name="Text Box 55"/>
            <p:cNvSpPr txBox="1">
              <a:spLocks noChangeArrowheads="1"/>
            </p:cNvSpPr>
            <p:nvPr/>
          </p:nvSpPr>
          <p:spPr bwMode="auto">
            <a:xfrm>
              <a:off x="1935" y="1862"/>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sp>
        <p:nvSpPr>
          <p:cNvPr id="55" name="Text Box 63"/>
          <p:cNvSpPr txBox="1">
            <a:spLocks noChangeArrowheads="1"/>
          </p:cNvSpPr>
          <p:nvPr/>
        </p:nvSpPr>
        <p:spPr bwMode="auto">
          <a:xfrm>
            <a:off x="460375" y="476672"/>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spTree>
    <p:extLst>
      <p:ext uri="{BB962C8B-B14F-4D97-AF65-F5344CB8AC3E}">
        <p14:creationId xmlns:p14="http://schemas.microsoft.com/office/powerpoint/2010/main" val="36689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73"/>
          <p:cNvGrpSpPr>
            <a:grpSpLocks/>
          </p:cNvGrpSpPr>
          <p:nvPr/>
        </p:nvGrpSpPr>
        <p:grpSpPr bwMode="auto">
          <a:xfrm>
            <a:off x="1754188" y="2433043"/>
            <a:ext cx="5767387" cy="3516312"/>
            <a:chOff x="1105" y="1901"/>
            <a:chExt cx="3633" cy="2215"/>
          </a:xfrm>
        </p:grpSpPr>
        <p:sp>
          <p:nvSpPr>
            <p:cNvPr id="3" name="Text Box 99"/>
            <p:cNvSpPr txBox="1">
              <a:spLocks noChangeArrowheads="1"/>
            </p:cNvSpPr>
            <p:nvPr/>
          </p:nvSpPr>
          <p:spPr bwMode="auto">
            <a:xfrm>
              <a:off x="1105" y="1901"/>
              <a:ext cx="363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 name="Oval 100"/>
            <p:cNvSpPr>
              <a:spLocks noChangeArrowheads="1"/>
            </p:cNvSpPr>
            <p:nvPr/>
          </p:nvSpPr>
          <p:spPr bwMode="auto">
            <a:xfrm>
              <a:off x="2627" y="193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 name="Line 101"/>
            <p:cNvSpPr>
              <a:spLocks noChangeShapeType="1"/>
            </p:cNvSpPr>
            <p:nvPr/>
          </p:nvSpPr>
          <p:spPr bwMode="auto">
            <a:xfrm>
              <a:off x="3751" y="274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102"/>
            <p:cNvSpPr>
              <a:spLocks noChangeShapeType="1"/>
            </p:cNvSpPr>
            <p:nvPr/>
          </p:nvSpPr>
          <p:spPr bwMode="auto">
            <a:xfrm flipH="1">
              <a:off x="3223" y="2744"/>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105"/>
            <p:cNvSpPr>
              <a:spLocks noChangeShapeType="1"/>
            </p:cNvSpPr>
            <p:nvPr/>
          </p:nvSpPr>
          <p:spPr bwMode="auto">
            <a:xfrm>
              <a:off x="2953" y="2168"/>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106"/>
            <p:cNvSpPr>
              <a:spLocks noChangeShapeType="1"/>
            </p:cNvSpPr>
            <p:nvPr/>
          </p:nvSpPr>
          <p:spPr bwMode="auto">
            <a:xfrm flipH="1">
              <a:off x="2162" y="2168"/>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107"/>
            <p:cNvSpPr>
              <a:spLocks noChangeShapeType="1"/>
            </p:cNvSpPr>
            <p:nvPr/>
          </p:nvSpPr>
          <p:spPr bwMode="auto">
            <a:xfrm>
              <a:off x="2791" y="2274"/>
              <a:ext cx="0" cy="1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108"/>
            <p:cNvSpPr>
              <a:spLocks noChangeShapeType="1"/>
            </p:cNvSpPr>
            <p:nvPr/>
          </p:nvSpPr>
          <p:spPr bwMode="auto">
            <a:xfrm>
              <a:off x="2119" y="2744"/>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09"/>
            <p:cNvSpPr>
              <a:spLocks noChangeShapeType="1"/>
            </p:cNvSpPr>
            <p:nvPr/>
          </p:nvSpPr>
          <p:spPr bwMode="auto">
            <a:xfrm>
              <a:off x="1855" y="3272"/>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10"/>
            <p:cNvSpPr>
              <a:spLocks noChangeShapeType="1"/>
            </p:cNvSpPr>
            <p:nvPr/>
          </p:nvSpPr>
          <p:spPr bwMode="auto">
            <a:xfrm flipH="1">
              <a:off x="1839" y="2744"/>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Oval 111"/>
            <p:cNvSpPr>
              <a:spLocks noChangeArrowheads="1"/>
            </p:cNvSpPr>
            <p:nvPr/>
          </p:nvSpPr>
          <p:spPr bwMode="auto">
            <a:xfrm>
              <a:off x="1879"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112"/>
            <p:cNvSpPr>
              <a:spLocks noChangeArrowheads="1"/>
            </p:cNvSpPr>
            <p:nvPr/>
          </p:nvSpPr>
          <p:spPr bwMode="auto">
            <a:xfrm>
              <a:off x="2623"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113"/>
            <p:cNvSpPr>
              <a:spLocks noChangeArrowheads="1"/>
            </p:cNvSpPr>
            <p:nvPr/>
          </p:nvSpPr>
          <p:spPr bwMode="auto">
            <a:xfrm>
              <a:off x="3463"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Oval 114"/>
            <p:cNvSpPr>
              <a:spLocks noChangeArrowheads="1"/>
            </p:cNvSpPr>
            <p:nvPr/>
          </p:nvSpPr>
          <p:spPr bwMode="auto">
            <a:xfrm>
              <a:off x="1615"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Oval 115"/>
            <p:cNvSpPr>
              <a:spLocks noChangeArrowheads="1"/>
            </p:cNvSpPr>
            <p:nvPr/>
          </p:nvSpPr>
          <p:spPr bwMode="auto">
            <a:xfrm>
              <a:off x="2071"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Oval 117"/>
            <p:cNvSpPr>
              <a:spLocks noChangeArrowheads="1"/>
            </p:cNvSpPr>
            <p:nvPr/>
          </p:nvSpPr>
          <p:spPr bwMode="auto">
            <a:xfrm>
              <a:off x="3031"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119"/>
            <p:cNvSpPr>
              <a:spLocks noChangeArrowheads="1"/>
            </p:cNvSpPr>
            <p:nvPr/>
          </p:nvSpPr>
          <p:spPr bwMode="auto">
            <a:xfrm>
              <a:off x="3895"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120"/>
            <p:cNvSpPr>
              <a:spLocks noChangeArrowheads="1"/>
            </p:cNvSpPr>
            <p:nvPr/>
          </p:nvSpPr>
          <p:spPr bwMode="auto">
            <a:xfrm>
              <a:off x="1375" y="3512"/>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121"/>
            <p:cNvSpPr>
              <a:spLocks noChangeArrowheads="1"/>
            </p:cNvSpPr>
            <p:nvPr/>
          </p:nvSpPr>
          <p:spPr bwMode="auto">
            <a:xfrm>
              <a:off x="1863" y="352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Text Box 123"/>
            <p:cNvSpPr txBox="1">
              <a:spLocks noChangeArrowheads="1"/>
            </p:cNvSpPr>
            <p:nvPr/>
          </p:nvSpPr>
          <p:spPr bwMode="auto">
            <a:xfrm>
              <a:off x="2653" y="244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3" name="Text Box 125"/>
            <p:cNvSpPr txBox="1">
              <a:spLocks noChangeArrowheads="1"/>
            </p:cNvSpPr>
            <p:nvPr/>
          </p:nvSpPr>
          <p:spPr bwMode="auto">
            <a:xfrm>
              <a:off x="1933" y="245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4" name="Text Box 126"/>
            <p:cNvSpPr txBox="1">
              <a:spLocks noChangeArrowheads="1"/>
            </p:cNvSpPr>
            <p:nvPr/>
          </p:nvSpPr>
          <p:spPr bwMode="auto">
            <a:xfrm>
              <a:off x="3511" y="246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5" name="Text Box 127"/>
            <p:cNvSpPr txBox="1">
              <a:spLocks noChangeArrowheads="1"/>
            </p:cNvSpPr>
            <p:nvPr/>
          </p:nvSpPr>
          <p:spPr bwMode="auto">
            <a:xfrm>
              <a:off x="1669" y="29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6" name="Text Box 128"/>
            <p:cNvSpPr txBox="1">
              <a:spLocks noChangeArrowheads="1"/>
            </p:cNvSpPr>
            <p:nvPr/>
          </p:nvSpPr>
          <p:spPr bwMode="auto">
            <a:xfrm>
              <a:off x="2125" y="2993"/>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7" name="Text Box 129"/>
            <p:cNvSpPr txBox="1">
              <a:spLocks noChangeArrowheads="1"/>
            </p:cNvSpPr>
            <p:nvPr/>
          </p:nvSpPr>
          <p:spPr bwMode="auto">
            <a:xfrm>
              <a:off x="1427" y="35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8" name="Text Box 130"/>
            <p:cNvSpPr txBox="1">
              <a:spLocks noChangeArrowheads="1"/>
            </p:cNvSpPr>
            <p:nvPr/>
          </p:nvSpPr>
          <p:spPr bwMode="auto">
            <a:xfrm>
              <a:off x="1905" y="353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9" name="Text Box 131"/>
            <p:cNvSpPr txBox="1">
              <a:spLocks noChangeArrowheads="1"/>
            </p:cNvSpPr>
            <p:nvPr/>
          </p:nvSpPr>
          <p:spPr bwMode="auto">
            <a:xfrm>
              <a:off x="3067" y="299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0" name="Text Box 134"/>
            <p:cNvSpPr txBox="1">
              <a:spLocks noChangeArrowheads="1"/>
            </p:cNvSpPr>
            <p:nvPr/>
          </p:nvSpPr>
          <p:spPr bwMode="auto">
            <a:xfrm>
              <a:off x="3961" y="29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1" name="Text Box 135"/>
            <p:cNvSpPr txBox="1">
              <a:spLocks noChangeArrowheads="1"/>
            </p:cNvSpPr>
            <p:nvPr/>
          </p:nvSpPr>
          <p:spPr bwMode="auto">
            <a:xfrm>
              <a:off x="2664" y="192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32" name="Line 136"/>
            <p:cNvSpPr>
              <a:spLocks noChangeShapeType="1"/>
            </p:cNvSpPr>
            <p:nvPr/>
          </p:nvSpPr>
          <p:spPr bwMode="auto">
            <a:xfrm flipH="1">
              <a:off x="1575" y="3279"/>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3" name="Group 172"/>
          <p:cNvGrpSpPr>
            <a:grpSpLocks/>
          </p:cNvGrpSpPr>
          <p:nvPr/>
        </p:nvGrpSpPr>
        <p:grpSpPr bwMode="auto">
          <a:xfrm>
            <a:off x="1916113" y="2439393"/>
            <a:ext cx="5072062" cy="2844800"/>
            <a:chOff x="1207" y="1905"/>
            <a:chExt cx="3195" cy="1792"/>
          </a:xfrm>
        </p:grpSpPr>
        <p:sp>
          <p:nvSpPr>
            <p:cNvPr id="34" name="Text Box 144"/>
            <p:cNvSpPr txBox="1">
              <a:spLocks noChangeArrowheads="1"/>
            </p:cNvSpPr>
            <p:nvPr/>
          </p:nvSpPr>
          <p:spPr bwMode="auto">
            <a:xfrm>
              <a:off x="2888" y="289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7</a:t>
              </a:r>
            </a:p>
          </p:txBody>
        </p:sp>
        <p:grpSp>
          <p:nvGrpSpPr>
            <p:cNvPr id="35" name="Group 168"/>
            <p:cNvGrpSpPr>
              <a:grpSpLocks/>
            </p:cNvGrpSpPr>
            <p:nvPr/>
          </p:nvGrpSpPr>
          <p:grpSpPr bwMode="auto">
            <a:xfrm>
              <a:off x="1207" y="1905"/>
              <a:ext cx="3195" cy="1792"/>
              <a:chOff x="1207" y="1905"/>
              <a:chExt cx="3195" cy="1792"/>
            </a:xfrm>
          </p:grpSpPr>
          <p:sp>
            <p:nvSpPr>
              <p:cNvPr id="36" name="Text Box 137"/>
              <p:cNvSpPr txBox="1">
                <a:spLocks noChangeArrowheads="1"/>
              </p:cNvSpPr>
              <p:nvPr/>
            </p:nvSpPr>
            <p:spPr bwMode="auto">
              <a:xfrm>
                <a:off x="2444" y="190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1</a:t>
                </a:r>
              </a:p>
            </p:txBody>
          </p:sp>
          <p:sp>
            <p:nvSpPr>
              <p:cNvPr id="37" name="Text Box 138"/>
              <p:cNvSpPr txBox="1">
                <a:spLocks noChangeArrowheads="1"/>
              </p:cNvSpPr>
              <p:nvPr/>
            </p:nvSpPr>
            <p:spPr bwMode="auto">
              <a:xfrm>
                <a:off x="1691" y="232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2</a:t>
                </a:r>
              </a:p>
            </p:txBody>
          </p:sp>
          <p:sp>
            <p:nvSpPr>
              <p:cNvPr id="38" name="Text Box 139"/>
              <p:cNvSpPr txBox="1">
                <a:spLocks noChangeArrowheads="1"/>
              </p:cNvSpPr>
              <p:nvPr/>
            </p:nvSpPr>
            <p:spPr bwMode="auto">
              <a:xfrm>
                <a:off x="2471" y="2333"/>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3</a:t>
                </a:r>
              </a:p>
            </p:txBody>
          </p:sp>
          <p:sp>
            <p:nvSpPr>
              <p:cNvPr id="39" name="Text Box 140"/>
              <p:cNvSpPr txBox="1">
                <a:spLocks noChangeArrowheads="1"/>
              </p:cNvSpPr>
              <p:nvPr/>
            </p:nvSpPr>
            <p:spPr bwMode="auto">
              <a:xfrm>
                <a:off x="3743" y="233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4</a:t>
                </a:r>
              </a:p>
            </p:txBody>
          </p:sp>
          <p:sp>
            <p:nvSpPr>
              <p:cNvPr id="40" name="Text Box 141"/>
              <p:cNvSpPr txBox="1">
                <a:spLocks noChangeArrowheads="1"/>
              </p:cNvSpPr>
              <p:nvPr/>
            </p:nvSpPr>
            <p:spPr bwMode="auto">
              <a:xfrm>
                <a:off x="1439" y="2889"/>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5</a:t>
                </a:r>
              </a:p>
            </p:txBody>
          </p:sp>
          <p:sp>
            <p:nvSpPr>
              <p:cNvPr id="41" name="Text Box 142"/>
              <p:cNvSpPr txBox="1">
                <a:spLocks noChangeArrowheads="1"/>
              </p:cNvSpPr>
              <p:nvPr/>
            </p:nvSpPr>
            <p:spPr bwMode="auto">
              <a:xfrm>
                <a:off x="2369" y="2898"/>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6</a:t>
                </a:r>
              </a:p>
            </p:txBody>
          </p:sp>
          <p:sp>
            <p:nvSpPr>
              <p:cNvPr id="42" name="Text Box 145"/>
              <p:cNvSpPr txBox="1">
                <a:spLocks noChangeArrowheads="1"/>
              </p:cNvSpPr>
              <p:nvPr/>
            </p:nvSpPr>
            <p:spPr bwMode="auto">
              <a:xfrm>
                <a:off x="4179" y="290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8</a:t>
                </a:r>
              </a:p>
            </p:txBody>
          </p:sp>
          <p:sp>
            <p:nvSpPr>
              <p:cNvPr id="43" name="Text Box 165"/>
              <p:cNvSpPr txBox="1">
                <a:spLocks noChangeArrowheads="1"/>
              </p:cNvSpPr>
              <p:nvPr/>
            </p:nvSpPr>
            <p:spPr bwMode="auto">
              <a:xfrm>
                <a:off x="1207" y="3400"/>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9</a:t>
                </a:r>
              </a:p>
            </p:txBody>
          </p:sp>
          <p:sp>
            <p:nvSpPr>
              <p:cNvPr id="44" name="Text Box 166"/>
              <p:cNvSpPr txBox="1">
                <a:spLocks noChangeArrowheads="1"/>
              </p:cNvSpPr>
              <p:nvPr/>
            </p:nvSpPr>
            <p:spPr bwMode="auto">
              <a:xfrm>
                <a:off x="2136" y="3409"/>
                <a:ext cx="3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rPr>
                  <a:t>10</a:t>
                </a:r>
              </a:p>
            </p:txBody>
          </p:sp>
        </p:grpSp>
      </p:grpSp>
      <p:sp>
        <p:nvSpPr>
          <p:cNvPr id="45" name="Text Box 8"/>
          <p:cNvSpPr txBox="1">
            <a:spLocks noChangeArrowheads="1"/>
          </p:cNvSpPr>
          <p:nvPr/>
        </p:nvSpPr>
        <p:spPr bwMode="auto">
          <a:xfrm>
            <a:off x="600075" y="1269405"/>
            <a:ext cx="8169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1" fontAlgn="auto" latinLnBrk="0" hangingPunct="1">
              <a:lnSpc>
                <a:spcPct val="100000"/>
              </a:lnSpc>
              <a:spcBef>
                <a:spcPct val="20000"/>
              </a:spcBef>
              <a:spcAft>
                <a:spcPts val="0"/>
              </a:spcAft>
              <a:buClrTx/>
              <a:buSzPct val="85000"/>
              <a:buFontTx/>
              <a:buNone/>
              <a:tabLst/>
              <a:defRPr/>
            </a:pPr>
            <a:r>
              <a:rPr kumimoji="1" lang="zh-CN" altLang="en-US" sz="2400" b="1" i="0" u="none" strike="noStrike" kern="0" cap="none" spc="0" normalizeH="0" baseline="0" noProof="0" smtClean="0">
                <a:ln>
                  <a:noFill/>
                </a:ln>
                <a:solidFill>
                  <a:srgbClr val="FF3300"/>
                </a:solidFill>
                <a:effectLst/>
                <a:uLnTx/>
                <a:uFillTx/>
                <a:latin typeface="宋体" charset="-122"/>
                <a:ea typeface="宋体" charset="-122"/>
              </a:rPr>
              <a:t>层序编号：</a:t>
            </a:r>
            <a:r>
              <a:rPr kumimoji="1" lang="zh-CN" altLang="en-US" sz="2400" b="1" i="0" u="none" strike="noStrike" kern="0" cap="none" spc="0" normalizeH="0" baseline="0" noProof="0" smtClean="0">
                <a:ln>
                  <a:noFill/>
                </a:ln>
                <a:solidFill>
                  <a:srgbClr val="000000"/>
                </a:solidFill>
                <a:effectLst/>
                <a:uLnTx/>
                <a:uFillTx/>
                <a:latin typeface="宋体" charset="-122"/>
                <a:ea typeface="宋体" charset="-122"/>
              </a:rPr>
              <a:t>将树中结点按照从上层到下层、同层从左到右的次序依次给他们编以从1开始的连续自然数。</a:t>
            </a:r>
          </a:p>
        </p:txBody>
      </p:sp>
      <p:sp>
        <p:nvSpPr>
          <p:cNvPr id="46" name="Text Box 97"/>
          <p:cNvSpPr txBox="1">
            <a:spLocks noChangeArrowheads="1"/>
          </p:cNvSpPr>
          <p:nvPr/>
        </p:nvSpPr>
        <p:spPr bwMode="auto">
          <a:xfrm>
            <a:off x="460375" y="548680"/>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spTree>
    <p:extLst>
      <p:ext uri="{BB962C8B-B14F-4D97-AF65-F5344CB8AC3E}">
        <p14:creationId xmlns:p14="http://schemas.microsoft.com/office/powerpoint/2010/main" val="101328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wipe(up)">
                                      <p:cBhvr>
                                        <p:cTn id="1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25463" y="1270993"/>
            <a:ext cx="82819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20000"/>
              </a:spcBef>
              <a:spcAft>
                <a:spcPts val="0"/>
              </a:spcAft>
              <a:buClrTx/>
              <a:buSzPct val="85000"/>
              <a:buFontTx/>
              <a:buNone/>
              <a:tabLst/>
              <a:defRPr/>
            </a:pPr>
            <a:r>
              <a:rPr kumimoji="1" lang="zh-CN" altLang="en-US" sz="2400" b="1" i="0" u="none" strike="noStrike" kern="0" cap="none" spc="0" normalizeH="0" baseline="0" noProof="0" dirty="0" smtClean="0">
                <a:ln>
                  <a:noFill/>
                </a:ln>
                <a:solidFill>
                  <a:srgbClr val="FF3300"/>
                </a:solidFill>
                <a:effectLst/>
                <a:uLnTx/>
                <a:uFillTx/>
                <a:latin typeface="宋体" charset="-122"/>
                <a:ea typeface="宋体" charset="-122"/>
              </a:rPr>
              <a:t>有序树、无序树：</a:t>
            </a:r>
            <a:r>
              <a:rPr kumimoji="1" lang="zh-CN" altLang="en-US" sz="2400" b="1" i="0" u="none" strike="noStrike" kern="0" cap="none" spc="0" normalizeH="0" baseline="0" noProof="0" dirty="0" smtClean="0">
                <a:ln>
                  <a:noFill/>
                </a:ln>
                <a:solidFill>
                  <a:srgbClr val="000000"/>
                </a:solidFill>
                <a:effectLst/>
                <a:uLnTx/>
                <a:uFillTx/>
                <a:latin typeface="宋体" charset="-122"/>
                <a:ea typeface="宋体" charset="-122"/>
              </a:rPr>
              <a:t>如果一棵树中结点的各子树从左到右是有次序要求的，称这棵树为有序树；反之，对次序无要求，可任意排列，称为无序树。</a:t>
            </a:r>
          </a:p>
        </p:txBody>
      </p:sp>
      <p:sp>
        <p:nvSpPr>
          <p:cNvPr id="3" name="Text Box 5"/>
          <p:cNvSpPr txBox="1">
            <a:spLocks noChangeArrowheads="1"/>
          </p:cNvSpPr>
          <p:nvPr/>
        </p:nvSpPr>
        <p:spPr bwMode="auto">
          <a:xfrm>
            <a:off x="1749425" y="5466755"/>
            <a:ext cx="5775325" cy="547688"/>
          </a:xfrm>
          <a:prstGeom prst="rect">
            <a:avLst/>
          </a:prstGeom>
          <a:noFill/>
          <a:ln w="28575">
            <a:solidFill>
              <a:srgbClr val="00CC99"/>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数据结构中讨论的一般都是有序树</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隶书" pitchFamily="49" charset="-122"/>
              </a:rPr>
              <a:t> </a:t>
            </a:r>
          </a:p>
        </p:txBody>
      </p:sp>
      <p:sp>
        <p:nvSpPr>
          <p:cNvPr id="4" name="Text Box 53"/>
          <p:cNvSpPr txBox="1">
            <a:spLocks noChangeArrowheads="1"/>
          </p:cNvSpPr>
          <p:nvPr/>
        </p:nvSpPr>
        <p:spPr bwMode="auto">
          <a:xfrm>
            <a:off x="460375" y="548680"/>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grpSp>
        <p:nvGrpSpPr>
          <p:cNvPr id="5" name="Group 88"/>
          <p:cNvGrpSpPr>
            <a:grpSpLocks/>
          </p:cNvGrpSpPr>
          <p:nvPr/>
        </p:nvGrpSpPr>
        <p:grpSpPr bwMode="auto">
          <a:xfrm>
            <a:off x="1247775" y="2599730"/>
            <a:ext cx="6724650" cy="2727325"/>
            <a:chOff x="669" y="2006"/>
            <a:chExt cx="4236" cy="1718"/>
          </a:xfrm>
        </p:grpSpPr>
        <p:sp>
          <p:nvSpPr>
            <p:cNvPr id="6" name="Text Box 87"/>
            <p:cNvSpPr txBox="1">
              <a:spLocks noChangeArrowheads="1"/>
            </p:cNvSpPr>
            <p:nvPr/>
          </p:nvSpPr>
          <p:spPr bwMode="auto">
            <a:xfrm>
              <a:off x="669" y="2006"/>
              <a:ext cx="4236" cy="1718"/>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0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7" name="Group 86"/>
            <p:cNvGrpSpPr>
              <a:grpSpLocks/>
            </p:cNvGrpSpPr>
            <p:nvPr/>
          </p:nvGrpSpPr>
          <p:grpSpPr bwMode="auto">
            <a:xfrm>
              <a:off x="766" y="2080"/>
              <a:ext cx="3912" cy="1502"/>
              <a:chOff x="766" y="2080"/>
              <a:chExt cx="3912" cy="1502"/>
            </a:xfrm>
          </p:grpSpPr>
          <p:sp>
            <p:nvSpPr>
              <p:cNvPr id="8" name="Oval 55"/>
              <p:cNvSpPr>
                <a:spLocks noChangeArrowheads="1"/>
              </p:cNvSpPr>
              <p:nvPr/>
            </p:nvSpPr>
            <p:spPr bwMode="auto">
              <a:xfrm>
                <a:off x="1602" y="2080"/>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A</a:t>
                </a:r>
              </a:p>
            </p:txBody>
          </p:sp>
          <p:sp>
            <p:nvSpPr>
              <p:cNvPr id="9" name="Oval 56"/>
              <p:cNvSpPr>
                <a:spLocks noChangeArrowheads="1"/>
              </p:cNvSpPr>
              <p:nvPr/>
            </p:nvSpPr>
            <p:spPr bwMode="auto">
              <a:xfrm>
                <a:off x="2006" y="264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C</a:t>
                </a:r>
              </a:p>
            </p:txBody>
          </p:sp>
          <p:sp>
            <p:nvSpPr>
              <p:cNvPr id="10" name="Oval 57"/>
              <p:cNvSpPr>
                <a:spLocks noChangeArrowheads="1"/>
              </p:cNvSpPr>
              <p:nvPr/>
            </p:nvSpPr>
            <p:spPr bwMode="auto">
              <a:xfrm>
                <a:off x="1171" y="263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B</a:t>
                </a:r>
              </a:p>
            </p:txBody>
          </p:sp>
          <p:sp>
            <p:nvSpPr>
              <p:cNvPr id="11" name="Oval 58"/>
              <p:cNvSpPr>
                <a:spLocks noChangeArrowheads="1"/>
              </p:cNvSpPr>
              <p:nvPr/>
            </p:nvSpPr>
            <p:spPr bwMode="auto">
              <a:xfrm>
                <a:off x="2006" y="328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G</a:t>
                </a:r>
              </a:p>
            </p:txBody>
          </p:sp>
          <p:sp>
            <p:nvSpPr>
              <p:cNvPr id="12" name="Oval 59"/>
              <p:cNvSpPr>
                <a:spLocks noChangeArrowheads="1"/>
              </p:cNvSpPr>
              <p:nvPr/>
            </p:nvSpPr>
            <p:spPr bwMode="auto">
              <a:xfrm>
                <a:off x="1520" y="328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F</a:t>
                </a:r>
              </a:p>
            </p:txBody>
          </p:sp>
          <p:sp>
            <p:nvSpPr>
              <p:cNvPr id="13" name="Oval 60"/>
              <p:cNvSpPr>
                <a:spLocks noChangeArrowheads="1"/>
              </p:cNvSpPr>
              <p:nvPr/>
            </p:nvSpPr>
            <p:spPr bwMode="auto">
              <a:xfrm>
                <a:off x="1149" y="3287"/>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E</a:t>
                </a:r>
              </a:p>
            </p:txBody>
          </p:sp>
          <p:sp>
            <p:nvSpPr>
              <p:cNvPr id="14" name="Oval 61"/>
              <p:cNvSpPr>
                <a:spLocks noChangeArrowheads="1"/>
              </p:cNvSpPr>
              <p:nvPr/>
            </p:nvSpPr>
            <p:spPr bwMode="auto">
              <a:xfrm>
                <a:off x="766" y="3287"/>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D</a:t>
                </a:r>
              </a:p>
            </p:txBody>
          </p:sp>
          <p:sp>
            <p:nvSpPr>
              <p:cNvPr id="15" name="Line 64"/>
              <p:cNvSpPr>
                <a:spLocks noChangeShapeType="1"/>
              </p:cNvSpPr>
              <p:nvPr/>
            </p:nvSpPr>
            <p:spPr bwMode="auto">
              <a:xfrm flipH="1">
                <a:off x="1402" y="2323"/>
                <a:ext cx="242" cy="34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Line 65"/>
              <p:cNvSpPr>
                <a:spLocks noChangeShapeType="1"/>
              </p:cNvSpPr>
              <p:nvPr/>
            </p:nvSpPr>
            <p:spPr bwMode="auto">
              <a:xfrm>
                <a:off x="1847" y="2323"/>
                <a:ext cx="224" cy="345"/>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66"/>
              <p:cNvSpPr>
                <a:spLocks noChangeShapeType="1"/>
              </p:cNvSpPr>
              <p:nvPr/>
            </p:nvSpPr>
            <p:spPr bwMode="auto">
              <a:xfrm>
                <a:off x="2155" y="2926"/>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67"/>
              <p:cNvSpPr>
                <a:spLocks noChangeShapeType="1"/>
              </p:cNvSpPr>
              <p:nvPr/>
            </p:nvSpPr>
            <p:spPr bwMode="auto">
              <a:xfrm flipH="1">
                <a:off x="1300" y="2918"/>
                <a:ext cx="0"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68"/>
              <p:cNvSpPr>
                <a:spLocks noChangeShapeType="1"/>
              </p:cNvSpPr>
              <p:nvPr/>
            </p:nvSpPr>
            <p:spPr bwMode="auto">
              <a:xfrm>
                <a:off x="1402" y="2890"/>
                <a:ext cx="223"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70"/>
              <p:cNvSpPr>
                <a:spLocks noChangeShapeType="1"/>
              </p:cNvSpPr>
              <p:nvPr/>
            </p:nvSpPr>
            <p:spPr bwMode="auto">
              <a:xfrm flipH="1">
                <a:off x="956" y="2882"/>
                <a:ext cx="260"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72"/>
              <p:cNvSpPr>
                <a:spLocks noChangeArrowheads="1"/>
              </p:cNvSpPr>
              <p:nvPr/>
            </p:nvSpPr>
            <p:spPr bwMode="auto">
              <a:xfrm>
                <a:off x="3655" y="2080"/>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A</a:t>
                </a:r>
              </a:p>
            </p:txBody>
          </p:sp>
          <p:sp>
            <p:nvSpPr>
              <p:cNvPr id="22" name="Oval 73"/>
              <p:cNvSpPr>
                <a:spLocks noChangeArrowheads="1"/>
              </p:cNvSpPr>
              <p:nvPr/>
            </p:nvSpPr>
            <p:spPr bwMode="auto">
              <a:xfrm>
                <a:off x="3258" y="264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C</a:t>
                </a:r>
              </a:p>
            </p:txBody>
          </p:sp>
          <p:sp>
            <p:nvSpPr>
              <p:cNvPr id="23" name="Oval 74"/>
              <p:cNvSpPr>
                <a:spLocks noChangeArrowheads="1"/>
              </p:cNvSpPr>
              <p:nvPr/>
            </p:nvSpPr>
            <p:spPr bwMode="auto">
              <a:xfrm>
                <a:off x="4034" y="263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B</a:t>
                </a:r>
              </a:p>
            </p:txBody>
          </p:sp>
          <p:sp>
            <p:nvSpPr>
              <p:cNvPr id="24" name="Oval 75"/>
              <p:cNvSpPr>
                <a:spLocks noChangeArrowheads="1"/>
              </p:cNvSpPr>
              <p:nvPr/>
            </p:nvSpPr>
            <p:spPr bwMode="auto">
              <a:xfrm>
                <a:off x="3258" y="3283"/>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G</a:t>
                </a:r>
              </a:p>
            </p:txBody>
          </p:sp>
          <p:sp>
            <p:nvSpPr>
              <p:cNvPr id="25" name="Oval 76"/>
              <p:cNvSpPr>
                <a:spLocks noChangeArrowheads="1"/>
              </p:cNvSpPr>
              <p:nvPr/>
            </p:nvSpPr>
            <p:spPr bwMode="auto">
              <a:xfrm>
                <a:off x="4383" y="3285"/>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F</a:t>
                </a:r>
              </a:p>
            </p:txBody>
          </p:sp>
          <p:sp>
            <p:nvSpPr>
              <p:cNvPr id="26" name="Oval 77"/>
              <p:cNvSpPr>
                <a:spLocks noChangeArrowheads="1"/>
              </p:cNvSpPr>
              <p:nvPr/>
            </p:nvSpPr>
            <p:spPr bwMode="auto">
              <a:xfrm>
                <a:off x="4012" y="3287"/>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E</a:t>
                </a:r>
              </a:p>
            </p:txBody>
          </p:sp>
          <p:sp>
            <p:nvSpPr>
              <p:cNvPr id="27" name="Oval 78"/>
              <p:cNvSpPr>
                <a:spLocks noChangeArrowheads="1"/>
              </p:cNvSpPr>
              <p:nvPr/>
            </p:nvSpPr>
            <p:spPr bwMode="auto">
              <a:xfrm>
                <a:off x="3629" y="3287"/>
                <a:ext cx="295" cy="295"/>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algn="l" defTabSz="914400" eaLnBrk="1" fontAlgn="auto" latinLnBrk="0" hangingPunct="1">
                  <a:lnSpc>
                    <a:spcPct val="8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66"/>
                    </a:solidFill>
                    <a:effectLst/>
                    <a:uLnTx/>
                    <a:uFillTx/>
                    <a:latin typeface="Times New Roman" pitchFamily="18" charset="0"/>
                  </a:rPr>
                  <a:t>D</a:t>
                </a:r>
              </a:p>
            </p:txBody>
          </p:sp>
          <p:sp>
            <p:nvSpPr>
              <p:cNvPr id="28" name="Line 79"/>
              <p:cNvSpPr>
                <a:spLocks noChangeShapeType="1"/>
              </p:cNvSpPr>
              <p:nvPr/>
            </p:nvSpPr>
            <p:spPr bwMode="auto">
              <a:xfrm flipH="1">
                <a:off x="3455" y="2323"/>
                <a:ext cx="242" cy="343"/>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80"/>
              <p:cNvSpPr>
                <a:spLocks noChangeShapeType="1"/>
              </p:cNvSpPr>
              <p:nvPr/>
            </p:nvSpPr>
            <p:spPr bwMode="auto">
              <a:xfrm>
                <a:off x="3900" y="2323"/>
                <a:ext cx="224" cy="345"/>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81"/>
              <p:cNvSpPr>
                <a:spLocks noChangeShapeType="1"/>
              </p:cNvSpPr>
              <p:nvPr/>
            </p:nvSpPr>
            <p:spPr bwMode="auto">
              <a:xfrm>
                <a:off x="3407" y="2926"/>
                <a:ext cx="0" cy="372"/>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82"/>
              <p:cNvSpPr>
                <a:spLocks noChangeShapeType="1"/>
              </p:cNvSpPr>
              <p:nvPr/>
            </p:nvSpPr>
            <p:spPr bwMode="auto">
              <a:xfrm flipH="1">
                <a:off x="4163" y="2918"/>
                <a:ext cx="0" cy="37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83"/>
              <p:cNvSpPr>
                <a:spLocks noChangeShapeType="1"/>
              </p:cNvSpPr>
              <p:nvPr/>
            </p:nvSpPr>
            <p:spPr bwMode="auto">
              <a:xfrm>
                <a:off x="4265" y="2890"/>
                <a:ext cx="223" cy="410"/>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84"/>
              <p:cNvSpPr>
                <a:spLocks noChangeShapeType="1"/>
              </p:cNvSpPr>
              <p:nvPr/>
            </p:nvSpPr>
            <p:spPr bwMode="auto">
              <a:xfrm flipH="1">
                <a:off x="3819" y="2882"/>
                <a:ext cx="260" cy="409"/>
              </a:xfrm>
              <a:prstGeom prst="line">
                <a:avLst/>
              </a:prstGeom>
              <a:noFill/>
              <a:ln w="28575">
                <a:solidFill>
                  <a:srgbClr val="0066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spTree>
    <p:extLst>
      <p:ext uri="{BB962C8B-B14F-4D97-AF65-F5344CB8AC3E}">
        <p14:creationId xmlns:p14="http://schemas.microsoft.com/office/powerpoint/2010/main" val="26636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71550" y="836613"/>
            <a:ext cx="7772400" cy="762000"/>
          </a:xfrm>
        </p:spPr>
        <p:txBody>
          <a:bodyPr/>
          <a:lstStyle/>
          <a:p>
            <a:pPr eaLnBrk="1" hangingPunct="1"/>
            <a:r>
              <a:rPr lang="zh-CN" altLang="en-US" b="1" dirty="0" smtClean="0"/>
              <a:t>逻辑结构</a:t>
            </a:r>
          </a:p>
        </p:txBody>
      </p:sp>
      <p:sp>
        <p:nvSpPr>
          <p:cNvPr id="55302" name="Text Box 6"/>
          <p:cNvSpPr txBox="1">
            <a:spLocks noChangeArrowheads="1"/>
          </p:cNvSpPr>
          <p:nvPr/>
        </p:nvSpPr>
        <p:spPr bwMode="auto">
          <a:xfrm>
            <a:off x="838200" y="1844675"/>
            <a:ext cx="78486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pPr>
            <a:r>
              <a:rPr lang="zh-CN" altLang="en-US" sz="2800" b="1" dirty="0">
                <a:solidFill>
                  <a:schemeClr val="tx1">
                    <a:lumMod val="50000"/>
                  </a:schemeClr>
                </a:solidFill>
                <a:latin typeface="Arial" charset="0"/>
              </a:rPr>
              <a:t>根据数据元素之间逻辑关系的不同，</a:t>
            </a:r>
            <a:r>
              <a:rPr lang="zh-CN" altLang="en-US" sz="2800" b="1" dirty="0">
                <a:solidFill>
                  <a:srgbClr val="FF0000"/>
                </a:solidFill>
                <a:latin typeface="Arial" charset="0"/>
              </a:rPr>
              <a:t>逻辑结构</a:t>
            </a:r>
            <a:r>
              <a:rPr lang="zh-CN" altLang="en-US" sz="2800" b="1" dirty="0">
                <a:solidFill>
                  <a:schemeClr val="tx1">
                    <a:lumMod val="50000"/>
                  </a:schemeClr>
                </a:solidFill>
                <a:latin typeface="Arial" charset="0"/>
              </a:rPr>
              <a:t>分为以下四</a:t>
            </a:r>
            <a:r>
              <a:rPr lang="zh-CN" altLang="en-US" sz="2800" b="1" dirty="0" smtClean="0">
                <a:solidFill>
                  <a:schemeClr val="tx1">
                    <a:lumMod val="50000"/>
                  </a:schemeClr>
                </a:solidFill>
                <a:latin typeface="Arial" charset="0"/>
              </a:rPr>
              <a:t>类：</a:t>
            </a:r>
            <a:endParaRPr lang="zh-CN" altLang="en-US" sz="2800" b="1" dirty="0">
              <a:solidFill>
                <a:schemeClr val="tx1">
                  <a:lumMod val="50000"/>
                </a:schemeClr>
              </a:solidFill>
              <a:latin typeface="Arial" charset="0"/>
            </a:endParaRPr>
          </a:p>
        </p:txBody>
      </p:sp>
      <p:sp>
        <p:nvSpPr>
          <p:cNvPr id="2" name="矩形 1"/>
          <p:cNvSpPr/>
          <p:nvPr/>
        </p:nvSpPr>
        <p:spPr>
          <a:xfrm>
            <a:off x="216024" y="3284984"/>
            <a:ext cx="8964488" cy="1249573"/>
          </a:xfrm>
          <a:prstGeom prst="rect">
            <a:avLst/>
          </a:prstGeom>
        </p:spPr>
        <p:txBody>
          <a:bodyPr wrap="square">
            <a:spAutoFit/>
          </a:bodyPr>
          <a:lstStyle/>
          <a:p>
            <a:pPr lvl="0">
              <a:spcBef>
                <a:spcPct val="20000"/>
              </a:spcBef>
              <a:buClr>
                <a:srgbClr val="5B5249"/>
              </a:buClr>
              <a:buSzPct val="75000"/>
              <a:buFont typeface="Wingdings" pitchFamily="2" charset="2"/>
              <a:buChar char="l"/>
            </a:pPr>
            <a:r>
              <a:rPr lang="zh-CN" altLang="en-US" sz="3200" b="1" dirty="0">
                <a:solidFill>
                  <a:srgbClr val="FF00FF"/>
                </a:solidFill>
                <a:latin typeface="Arial" charset="0"/>
              </a:rPr>
              <a:t>四类基本的逻辑结构</a:t>
            </a:r>
          </a:p>
          <a:p>
            <a:pPr lvl="0">
              <a:spcBef>
                <a:spcPct val="20000"/>
              </a:spcBef>
              <a:buClr>
                <a:srgbClr val="5B5249"/>
              </a:buClr>
              <a:buSzPct val="75000"/>
            </a:pPr>
            <a:r>
              <a:rPr lang="zh-CN" altLang="en-US" sz="3600" b="1" dirty="0">
                <a:solidFill>
                  <a:schemeClr val="tx1">
                    <a:lumMod val="75000"/>
                  </a:schemeClr>
                </a:solidFill>
                <a:latin typeface="黑体" pitchFamily="49" charset="-122"/>
                <a:ea typeface="黑体" pitchFamily="49" charset="-122"/>
              </a:rPr>
              <a:t>集合结构、线性结构、树型结构、图状结构</a:t>
            </a:r>
          </a:p>
        </p:txBody>
      </p:sp>
    </p:spTree>
    <p:extLst>
      <p:ext uri="{BB962C8B-B14F-4D97-AF65-F5344CB8AC3E}">
        <p14:creationId xmlns:p14="http://schemas.microsoft.com/office/powerpoint/2010/main" val="2783310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500"/>
                                        <p:tgtEl>
                                          <p:spTgt spid="55302"/>
                                        </p:tgtEl>
                                        <p:attrNameLst>
                                          <p:attrName>ppt_y</p:attrName>
                                        </p:attrNameLst>
                                      </p:cBhvr>
                                      <p:tavLst>
                                        <p:tav tm="0">
                                          <p:val>
                                            <p:strVal val="#ppt_y+#ppt_h*1.125000"/>
                                          </p:val>
                                        </p:tav>
                                        <p:tav tm="100000">
                                          <p:val>
                                            <p:strVal val="#ppt_y"/>
                                          </p:val>
                                        </p:tav>
                                      </p:tavLst>
                                    </p:anim>
                                    <p:animEffect transition="in" filter="wipe(up)">
                                      <p:cBhvr>
                                        <p:cTn id="8" dur="500"/>
                                        <p:tgtEl>
                                          <p:spTgt spid="55302"/>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7"/>
          <p:cNvGrpSpPr>
            <a:grpSpLocks/>
          </p:cNvGrpSpPr>
          <p:nvPr/>
        </p:nvGrpSpPr>
        <p:grpSpPr bwMode="auto">
          <a:xfrm>
            <a:off x="1739900" y="2520479"/>
            <a:ext cx="5767388" cy="3516313"/>
            <a:chOff x="1105" y="1901"/>
            <a:chExt cx="3633" cy="2215"/>
          </a:xfrm>
        </p:grpSpPr>
        <p:sp>
          <p:nvSpPr>
            <p:cNvPr id="3" name="Text Box 106"/>
            <p:cNvSpPr txBox="1">
              <a:spLocks noChangeArrowheads="1"/>
            </p:cNvSpPr>
            <p:nvPr/>
          </p:nvSpPr>
          <p:spPr bwMode="auto">
            <a:xfrm>
              <a:off x="1105" y="1901"/>
              <a:ext cx="3633" cy="2215"/>
            </a:xfrm>
            <a:prstGeom prst="rect">
              <a:avLst/>
            </a:prstGeom>
            <a:solidFill>
              <a:srgbClr val="CCCC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4" name="Line 108"/>
            <p:cNvSpPr>
              <a:spLocks noChangeShapeType="1"/>
            </p:cNvSpPr>
            <p:nvPr/>
          </p:nvSpPr>
          <p:spPr bwMode="auto">
            <a:xfrm>
              <a:off x="3751" y="2744"/>
              <a:ext cx="288" cy="336"/>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 name="Line 109"/>
            <p:cNvSpPr>
              <a:spLocks noChangeShapeType="1"/>
            </p:cNvSpPr>
            <p:nvPr/>
          </p:nvSpPr>
          <p:spPr bwMode="auto">
            <a:xfrm flipH="1">
              <a:off x="3223" y="2744"/>
              <a:ext cx="288" cy="288"/>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113"/>
            <p:cNvSpPr>
              <a:spLocks noChangeShapeType="1"/>
            </p:cNvSpPr>
            <p:nvPr/>
          </p:nvSpPr>
          <p:spPr bwMode="auto">
            <a:xfrm>
              <a:off x="2119" y="2744"/>
              <a:ext cx="86" cy="34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114"/>
            <p:cNvSpPr>
              <a:spLocks noChangeShapeType="1"/>
            </p:cNvSpPr>
            <p:nvPr/>
          </p:nvSpPr>
          <p:spPr bwMode="auto">
            <a:xfrm>
              <a:off x="1855" y="3272"/>
              <a:ext cx="111" cy="288"/>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115"/>
            <p:cNvSpPr>
              <a:spLocks noChangeShapeType="1"/>
            </p:cNvSpPr>
            <p:nvPr/>
          </p:nvSpPr>
          <p:spPr bwMode="auto">
            <a:xfrm flipH="1">
              <a:off x="1839" y="2744"/>
              <a:ext cx="120" cy="260"/>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Oval 116"/>
            <p:cNvSpPr>
              <a:spLocks noChangeArrowheads="1"/>
            </p:cNvSpPr>
            <p:nvPr/>
          </p:nvSpPr>
          <p:spPr bwMode="auto">
            <a:xfrm>
              <a:off x="1879"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Oval 117"/>
            <p:cNvSpPr>
              <a:spLocks noChangeArrowheads="1"/>
            </p:cNvSpPr>
            <p:nvPr/>
          </p:nvSpPr>
          <p:spPr bwMode="auto">
            <a:xfrm>
              <a:off x="2623"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Oval 118"/>
            <p:cNvSpPr>
              <a:spLocks noChangeArrowheads="1"/>
            </p:cNvSpPr>
            <p:nvPr/>
          </p:nvSpPr>
          <p:spPr bwMode="auto">
            <a:xfrm>
              <a:off x="3463" y="245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Oval 119"/>
            <p:cNvSpPr>
              <a:spLocks noChangeArrowheads="1"/>
            </p:cNvSpPr>
            <p:nvPr/>
          </p:nvSpPr>
          <p:spPr bwMode="auto">
            <a:xfrm>
              <a:off x="1615"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Oval 120"/>
            <p:cNvSpPr>
              <a:spLocks noChangeArrowheads="1"/>
            </p:cNvSpPr>
            <p:nvPr/>
          </p:nvSpPr>
          <p:spPr bwMode="auto">
            <a:xfrm>
              <a:off x="2071"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121"/>
            <p:cNvSpPr>
              <a:spLocks noChangeArrowheads="1"/>
            </p:cNvSpPr>
            <p:nvPr/>
          </p:nvSpPr>
          <p:spPr bwMode="auto">
            <a:xfrm>
              <a:off x="3031"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122"/>
            <p:cNvSpPr>
              <a:spLocks noChangeArrowheads="1"/>
            </p:cNvSpPr>
            <p:nvPr/>
          </p:nvSpPr>
          <p:spPr bwMode="auto">
            <a:xfrm>
              <a:off x="3895" y="2984"/>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Oval 123"/>
            <p:cNvSpPr>
              <a:spLocks noChangeArrowheads="1"/>
            </p:cNvSpPr>
            <p:nvPr/>
          </p:nvSpPr>
          <p:spPr bwMode="auto">
            <a:xfrm>
              <a:off x="1375" y="3512"/>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Oval 124"/>
            <p:cNvSpPr>
              <a:spLocks noChangeArrowheads="1"/>
            </p:cNvSpPr>
            <p:nvPr/>
          </p:nvSpPr>
          <p:spPr bwMode="auto">
            <a:xfrm>
              <a:off x="1863" y="3529"/>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Text Box 125"/>
            <p:cNvSpPr txBox="1">
              <a:spLocks noChangeArrowheads="1"/>
            </p:cNvSpPr>
            <p:nvPr/>
          </p:nvSpPr>
          <p:spPr bwMode="auto">
            <a:xfrm>
              <a:off x="2653" y="244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C</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9" name="Text Box 126"/>
            <p:cNvSpPr txBox="1">
              <a:spLocks noChangeArrowheads="1"/>
            </p:cNvSpPr>
            <p:nvPr/>
          </p:nvSpPr>
          <p:spPr bwMode="auto">
            <a:xfrm>
              <a:off x="1933" y="2456"/>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B</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0" name="Text Box 127"/>
            <p:cNvSpPr txBox="1">
              <a:spLocks noChangeArrowheads="1"/>
            </p:cNvSpPr>
            <p:nvPr/>
          </p:nvSpPr>
          <p:spPr bwMode="auto">
            <a:xfrm>
              <a:off x="3511" y="2465"/>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D</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1" name="Text Box 128"/>
            <p:cNvSpPr txBox="1">
              <a:spLocks noChangeArrowheads="1"/>
            </p:cNvSpPr>
            <p:nvPr/>
          </p:nvSpPr>
          <p:spPr bwMode="auto">
            <a:xfrm>
              <a:off x="1669" y="2993"/>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E</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2" name="Text Box 129"/>
            <p:cNvSpPr txBox="1">
              <a:spLocks noChangeArrowheads="1"/>
            </p:cNvSpPr>
            <p:nvPr/>
          </p:nvSpPr>
          <p:spPr bwMode="auto">
            <a:xfrm>
              <a:off x="2125" y="2993"/>
              <a:ext cx="253"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F</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3" name="Text Box 130"/>
            <p:cNvSpPr txBox="1">
              <a:spLocks noChangeArrowheads="1"/>
            </p:cNvSpPr>
            <p:nvPr/>
          </p:nvSpPr>
          <p:spPr bwMode="auto">
            <a:xfrm>
              <a:off x="1427" y="3521"/>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K</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4" name="Text Box 131"/>
            <p:cNvSpPr txBox="1">
              <a:spLocks noChangeArrowheads="1"/>
            </p:cNvSpPr>
            <p:nvPr/>
          </p:nvSpPr>
          <p:spPr bwMode="auto">
            <a:xfrm>
              <a:off x="1905" y="3538"/>
              <a:ext cx="26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L</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5" name="Text Box 132"/>
            <p:cNvSpPr txBox="1">
              <a:spLocks noChangeArrowheads="1"/>
            </p:cNvSpPr>
            <p:nvPr/>
          </p:nvSpPr>
          <p:spPr bwMode="auto">
            <a:xfrm>
              <a:off x="3067" y="2993"/>
              <a:ext cx="29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H</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6" name="Text Box 133"/>
            <p:cNvSpPr txBox="1">
              <a:spLocks noChangeArrowheads="1"/>
            </p:cNvSpPr>
            <p:nvPr/>
          </p:nvSpPr>
          <p:spPr bwMode="auto">
            <a:xfrm>
              <a:off x="3961" y="2993"/>
              <a:ext cx="22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J</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7" name="Line 135"/>
            <p:cNvSpPr>
              <a:spLocks noChangeShapeType="1"/>
            </p:cNvSpPr>
            <p:nvPr/>
          </p:nvSpPr>
          <p:spPr bwMode="auto">
            <a:xfrm flipH="1">
              <a:off x="1575" y="3279"/>
              <a:ext cx="120" cy="260"/>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8" name="Rectangle 8"/>
          <p:cNvSpPr>
            <a:spLocks noChangeArrowheads="1"/>
          </p:cNvSpPr>
          <p:nvPr/>
        </p:nvSpPr>
        <p:spPr bwMode="auto">
          <a:xfrm>
            <a:off x="612775" y="1558454"/>
            <a:ext cx="7924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1" fontAlgn="auto" latinLnBrk="0" hangingPunct="1">
              <a:lnSpc>
                <a:spcPct val="110000"/>
              </a:lnSpc>
              <a:spcBef>
                <a:spcPts val="0"/>
              </a:spcBef>
              <a:spcAft>
                <a:spcPts val="0"/>
              </a:spcAft>
              <a:buClr>
                <a:srgbClr val="3333CC"/>
              </a:buClr>
              <a:buSzPct val="60000"/>
              <a:buFont typeface="Wingdings" pitchFamily="2" charset="2"/>
              <a:buNone/>
              <a:tabLst/>
              <a:defRPr/>
            </a:pPr>
            <a:r>
              <a:rPr kumimoji="1" lang="zh-CN" altLang="en-US" sz="2400" b="1" i="0" u="none" strike="noStrike" kern="0" cap="none" spc="0" normalizeH="0" baseline="0" noProof="0" smtClean="0">
                <a:ln>
                  <a:noFill/>
                </a:ln>
                <a:solidFill>
                  <a:srgbClr val="FF3300"/>
                </a:solidFill>
                <a:effectLst/>
                <a:uLnTx/>
                <a:uFillTx/>
                <a:latin typeface="Times New Roman" pitchFamily="18" charset="0"/>
                <a:ea typeface="宋体" charset="-122"/>
              </a:rPr>
              <a:t>森林：</a:t>
            </a:r>
            <a:r>
              <a:rPr kumimoji="1" lang="en-US" altLang="zh-CN" sz="2400" b="1" i="1" u="none" strike="noStrike" kern="0" cap="none" spc="0" normalizeH="0" baseline="0" noProof="0" smtClean="0">
                <a:ln>
                  <a:noFill/>
                </a:ln>
                <a:solidFill>
                  <a:srgbClr val="000000"/>
                </a:solidFill>
                <a:effectLst/>
                <a:uLnTx/>
                <a:uFillTx/>
                <a:latin typeface="Times New Roman" pitchFamily="18" charset="0"/>
                <a:ea typeface="宋体" charset="-122"/>
              </a:rPr>
              <a:t>m</a:t>
            </a:r>
            <a:r>
              <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 (</a:t>
            </a:r>
            <a:r>
              <a:rPr kumimoji="1" lang="en-US" altLang="zh-CN" sz="2400" b="1" i="1" u="none" strike="noStrike" kern="0" cap="none" spc="0" normalizeH="0" baseline="0" noProof="0" smtClean="0">
                <a:ln>
                  <a:noFill/>
                </a:ln>
                <a:solidFill>
                  <a:srgbClr val="000000"/>
                </a:solidFill>
                <a:effectLst/>
                <a:uLnTx/>
                <a:uFillTx/>
                <a:latin typeface="Times New Roman" pitchFamily="18" charset="0"/>
                <a:ea typeface="宋体" charset="-122"/>
              </a:rPr>
              <a:t>m</a:t>
            </a:r>
            <a:r>
              <a:rPr kumimoji="1"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≥0)</a:t>
            </a:r>
            <a:r>
              <a:rPr kumimoji="1"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棵互不相交的树的集合。</a:t>
            </a:r>
            <a:r>
              <a:rPr kumimoji="1" lang="zh-CN" altLang="en-US" sz="2400" b="1" i="0" u="none" strike="noStrike" kern="0" cap="none" spc="0" normalizeH="0" baseline="0" noProof="0" smtClean="0">
                <a:ln>
                  <a:noFill/>
                </a:ln>
                <a:solidFill>
                  <a:srgbClr val="000000"/>
                </a:solidFill>
                <a:effectLst/>
                <a:uLnTx/>
                <a:uFillTx/>
                <a:latin typeface="宋体" charset="-122"/>
                <a:ea typeface="宋体" charset="-122"/>
              </a:rPr>
              <a:t> </a:t>
            </a:r>
          </a:p>
        </p:txBody>
      </p:sp>
      <p:sp>
        <p:nvSpPr>
          <p:cNvPr id="29" name="Text Box 104"/>
          <p:cNvSpPr txBox="1">
            <a:spLocks noChangeArrowheads="1"/>
          </p:cNvSpPr>
          <p:nvPr/>
        </p:nvSpPr>
        <p:spPr bwMode="auto">
          <a:xfrm>
            <a:off x="460375" y="764704"/>
            <a:ext cx="396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3200" b="1">
                <a:solidFill>
                  <a:srgbClr val="000099"/>
                </a:solidFill>
                <a:ea typeface="宋体" charset="-122"/>
              </a:rPr>
              <a:t>树的基本术语</a:t>
            </a:r>
          </a:p>
        </p:txBody>
      </p:sp>
      <p:grpSp>
        <p:nvGrpSpPr>
          <p:cNvPr id="30" name="Group 136"/>
          <p:cNvGrpSpPr>
            <a:grpSpLocks/>
          </p:cNvGrpSpPr>
          <p:nvPr/>
        </p:nvGrpSpPr>
        <p:grpSpPr bwMode="auto">
          <a:xfrm>
            <a:off x="3417888" y="2561754"/>
            <a:ext cx="2217737" cy="992188"/>
            <a:chOff x="2162" y="1927"/>
            <a:chExt cx="1397" cy="625"/>
          </a:xfrm>
        </p:grpSpPr>
        <p:sp>
          <p:nvSpPr>
            <p:cNvPr id="31" name="Oval 107"/>
            <p:cNvSpPr>
              <a:spLocks noChangeArrowheads="1"/>
            </p:cNvSpPr>
            <p:nvPr/>
          </p:nvSpPr>
          <p:spPr bwMode="auto">
            <a:xfrm>
              <a:off x="2627" y="1936"/>
              <a:ext cx="336" cy="336"/>
            </a:xfrm>
            <a:prstGeom prst="ellipse">
              <a:avLst/>
            </a:prstGeom>
            <a:gradFill rotWithShape="0">
              <a:gsLst>
                <a:gs pos="0">
                  <a:srgbClr val="FF7C80"/>
                </a:gs>
                <a:gs pos="100000">
                  <a:srgbClr val="FF7C8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Line 110"/>
            <p:cNvSpPr>
              <a:spLocks noChangeShapeType="1"/>
            </p:cNvSpPr>
            <p:nvPr/>
          </p:nvSpPr>
          <p:spPr bwMode="auto">
            <a:xfrm>
              <a:off x="2953" y="2168"/>
              <a:ext cx="606" cy="384"/>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Line 111"/>
            <p:cNvSpPr>
              <a:spLocks noChangeShapeType="1"/>
            </p:cNvSpPr>
            <p:nvPr/>
          </p:nvSpPr>
          <p:spPr bwMode="auto">
            <a:xfrm flipH="1">
              <a:off x="2162" y="2168"/>
              <a:ext cx="485" cy="335"/>
            </a:xfrm>
            <a:prstGeom prst="line">
              <a:avLst/>
            </a:prstGeom>
            <a:noFill/>
            <a:ln w="38100">
              <a:solidFill>
                <a:srgbClr val="55B75A"/>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112"/>
            <p:cNvSpPr>
              <a:spLocks noChangeShapeType="1"/>
            </p:cNvSpPr>
            <p:nvPr/>
          </p:nvSpPr>
          <p:spPr bwMode="auto">
            <a:xfrm>
              <a:off x="2791" y="2274"/>
              <a:ext cx="0" cy="19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Text Box 134"/>
            <p:cNvSpPr txBox="1">
              <a:spLocks noChangeArrowheads="1"/>
            </p:cNvSpPr>
            <p:nvPr/>
          </p:nvSpPr>
          <p:spPr bwMode="auto">
            <a:xfrm>
              <a:off x="2664" y="1927"/>
              <a:ext cx="27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smtClean="0">
                  <a:ln>
                    <a:noFill/>
                  </a:ln>
                  <a:solidFill>
                    <a:srgbClr val="FFFFCC"/>
                  </a:solidFill>
                  <a:effectLst/>
                  <a:uLnTx/>
                  <a:uFillTx/>
                  <a:latin typeface="Times New Roman" pitchFamily="18" charset="0"/>
                  <a:ea typeface="宋体" charset="-122"/>
                </a:rPr>
                <a:t>A</a:t>
              </a:r>
              <a:endParaRPr kumimoji="1" lang="en-US" altLang="zh-CN" sz="2400" b="0"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sp>
        <p:nvSpPr>
          <p:cNvPr id="36" name="TextBox 35"/>
          <p:cNvSpPr txBox="1"/>
          <p:nvPr/>
        </p:nvSpPr>
        <p:spPr>
          <a:xfrm>
            <a:off x="7956376" y="2448220"/>
            <a:ext cx="581199" cy="3637919"/>
          </a:xfrm>
          <a:prstGeom prst="rect">
            <a:avLst/>
          </a:prstGeom>
          <a:noFill/>
        </p:spPr>
        <p:txBody>
          <a:bodyPr wrap="square" rtlCol="0">
            <a:spAutoFit/>
          </a:bodyPr>
          <a:lstStyle/>
          <a:p>
            <a:pPr>
              <a:lnSpc>
                <a:spcPct val="120000"/>
              </a:lnSpc>
            </a:pPr>
            <a:r>
              <a:rPr lang="zh-CN" altLang="en-US" b="1" dirty="0" smtClean="0">
                <a:solidFill>
                  <a:srgbClr val="FF0000"/>
                </a:solidFill>
                <a:latin typeface="黑体" pitchFamily="49" charset="-122"/>
                <a:ea typeface="黑体" pitchFamily="49" charset="-122"/>
              </a:rPr>
              <a:t>三棵树组成的森林</a:t>
            </a:r>
          </a:p>
        </p:txBody>
      </p:sp>
    </p:spTree>
    <p:extLst>
      <p:ext uri="{BB962C8B-B14F-4D97-AF65-F5344CB8AC3E}">
        <p14:creationId xmlns:p14="http://schemas.microsoft.com/office/powerpoint/2010/main" val="1814264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423828" y="332656"/>
            <a:ext cx="8540659" cy="5632953"/>
          </a:xfrm>
          <a:prstGeom prst="rect">
            <a:avLst/>
          </a:prstGeom>
          <a:ln/>
        </p:spPr>
        <p:style>
          <a:lnRef idx="2">
            <a:schemeClr val="dk1"/>
          </a:lnRef>
          <a:fillRef idx="1">
            <a:schemeClr val="lt1"/>
          </a:fillRef>
          <a:effectRef idx="0">
            <a:schemeClr val="dk1"/>
          </a:effectRef>
          <a:fontRef idx="minor">
            <a:schemeClr val="dk1"/>
          </a:fontRef>
        </p:style>
        <p:txBody>
          <a:bodyPr wrap="square" lIns="92075" tIns="46038" rIns="92075" bIns="46038">
            <a:spAutoFit/>
          </a:bodyPr>
          <a:lstStyle/>
          <a:p>
            <a:pPr>
              <a:spcBef>
                <a:spcPct val="50000"/>
              </a:spcBef>
            </a:pPr>
            <a:r>
              <a:rPr lang="zh-CN" altLang="en-US" dirty="0">
                <a:solidFill>
                  <a:srgbClr val="000066"/>
                </a:solidFill>
                <a:latin typeface="Tahoma" pitchFamily="34" charset="0"/>
                <a:ea typeface="黑体" pitchFamily="49" charset="-122"/>
              </a:rPr>
              <a:t>已知一棵树的集合为</a:t>
            </a:r>
            <a:r>
              <a:rPr lang="en-US" altLang="zh-CN" dirty="0">
                <a:solidFill>
                  <a:srgbClr val="000066"/>
                </a:solidFill>
                <a:latin typeface="Tahoma" pitchFamily="34" charset="0"/>
                <a:ea typeface="黑体" pitchFamily="49" charset="-122"/>
              </a:rPr>
              <a:t>{&lt;I,M&gt;, &lt;I,N&gt;, &lt;E,I&gt;,&lt;B,E&gt;, &lt;B,D&gt;, &lt;A,B&gt;, &lt;G,J&gt;,  &lt;G,K&gt;,  &lt;C,G&gt;, &lt;C,F&gt;, &lt;H,L&gt;, &lt;C,H&gt;, &lt;A,C&gt;}</a:t>
            </a:r>
            <a:r>
              <a:rPr lang="zh-CN" altLang="en-US" dirty="0">
                <a:solidFill>
                  <a:srgbClr val="000066"/>
                </a:solidFill>
                <a:latin typeface="Tahoma" pitchFamily="34" charset="0"/>
                <a:ea typeface="黑体" pitchFamily="49" charset="-122"/>
              </a:rPr>
              <a:t>，请画出这棵树，并回答下列问题：</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1</a:t>
            </a:r>
            <a:r>
              <a:rPr lang="zh-CN" altLang="en-US" dirty="0">
                <a:solidFill>
                  <a:srgbClr val="000066"/>
                </a:solidFill>
                <a:latin typeface="Tahoma" pitchFamily="34" charset="0"/>
                <a:ea typeface="黑体" pitchFamily="49" charset="-122"/>
              </a:rPr>
              <a:t>）哪个是根结点</a:t>
            </a:r>
            <a:r>
              <a:rPr lang="zh-CN" altLang="en-US" dirty="0" smtClean="0">
                <a:solidFill>
                  <a:srgbClr val="000066"/>
                </a:solidFill>
                <a:latin typeface="Tahoma" pitchFamily="34" charset="0"/>
                <a:ea typeface="黑体" pitchFamily="49" charset="-122"/>
              </a:rPr>
              <a:t>？结点</a:t>
            </a:r>
            <a:r>
              <a:rPr lang="en-US" altLang="zh-CN" dirty="0" smtClean="0">
                <a:solidFill>
                  <a:srgbClr val="000066"/>
                </a:solidFill>
                <a:latin typeface="Tahoma" pitchFamily="34" charset="0"/>
                <a:ea typeface="黑体" pitchFamily="49" charset="-122"/>
              </a:rPr>
              <a:t>C</a:t>
            </a:r>
            <a:r>
              <a:rPr lang="zh-CN" altLang="en-US" dirty="0" smtClean="0">
                <a:solidFill>
                  <a:srgbClr val="000066"/>
                </a:solidFill>
                <a:latin typeface="Tahoma" pitchFamily="34" charset="0"/>
                <a:ea typeface="黑体" pitchFamily="49" charset="-122"/>
              </a:rPr>
              <a:t>的度是多少？</a:t>
            </a:r>
            <a:endParaRPr lang="zh-CN" altLang="en-US" dirty="0">
              <a:solidFill>
                <a:srgbClr val="000066"/>
              </a:solidFill>
              <a:latin typeface="Tahoma" pitchFamily="34" charset="0"/>
              <a:ea typeface="黑体" pitchFamily="49" charset="-122"/>
            </a:endParaRP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2</a:t>
            </a:r>
            <a:r>
              <a:rPr lang="zh-CN" altLang="en-US" dirty="0">
                <a:solidFill>
                  <a:srgbClr val="000066"/>
                </a:solidFill>
                <a:latin typeface="Tahoma" pitchFamily="34" charset="0"/>
                <a:ea typeface="黑体" pitchFamily="49" charset="-122"/>
              </a:rPr>
              <a:t>）哪些是叶子结点？</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3</a:t>
            </a:r>
            <a:r>
              <a:rPr lang="zh-CN" altLang="en-US" dirty="0">
                <a:solidFill>
                  <a:srgbClr val="000066"/>
                </a:solidFill>
                <a:latin typeface="Tahoma" pitchFamily="34" charset="0"/>
                <a:ea typeface="黑体" pitchFamily="49" charset="-122"/>
              </a:rPr>
              <a:t>）哪个是结点</a:t>
            </a:r>
            <a:r>
              <a:rPr lang="en-US" altLang="zh-CN" dirty="0">
                <a:solidFill>
                  <a:srgbClr val="000066"/>
                </a:solidFill>
                <a:latin typeface="Tahoma" pitchFamily="34" charset="0"/>
                <a:ea typeface="黑体" pitchFamily="49" charset="-122"/>
              </a:rPr>
              <a:t>G</a:t>
            </a:r>
            <a:r>
              <a:rPr lang="zh-CN" altLang="en-US" dirty="0">
                <a:solidFill>
                  <a:srgbClr val="000066"/>
                </a:solidFill>
                <a:latin typeface="Tahoma" pitchFamily="34" charset="0"/>
                <a:ea typeface="黑体" pitchFamily="49" charset="-122"/>
              </a:rPr>
              <a:t>的双亲？</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4</a:t>
            </a:r>
            <a:r>
              <a:rPr lang="zh-CN" altLang="en-US" dirty="0">
                <a:solidFill>
                  <a:srgbClr val="000066"/>
                </a:solidFill>
                <a:latin typeface="Tahoma" pitchFamily="34" charset="0"/>
                <a:ea typeface="黑体" pitchFamily="49" charset="-122"/>
              </a:rPr>
              <a:t>）哪些是结点</a:t>
            </a:r>
            <a:r>
              <a:rPr lang="en-US" altLang="zh-CN" dirty="0">
                <a:solidFill>
                  <a:srgbClr val="000066"/>
                </a:solidFill>
                <a:latin typeface="Tahoma" pitchFamily="34" charset="0"/>
                <a:ea typeface="黑体" pitchFamily="49" charset="-122"/>
              </a:rPr>
              <a:t>G</a:t>
            </a:r>
            <a:r>
              <a:rPr lang="zh-CN" altLang="en-US" dirty="0">
                <a:solidFill>
                  <a:srgbClr val="000066"/>
                </a:solidFill>
                <a:latin typeface="Tahoma" pitchFamily="34" charset="0"/>
                <a:ea typeface="黑体" pitchFamily="49" charset="-122"/>
              </a:rPr>
              <a:t>的祖先？</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5</a:t>
            </a:r>
            <a:r>
              <a:rPr lang="zh-CN" altLang="en-US" dirty="0">
                <a:solidFill>
                  <a:srgbClr val="000066"/>
                </a:solidFill>
                <a:latin typeface="Tahoma" pitchFamily="34" charset="0"/>
                <a:ea typeface="黑体" pitchFamily="49" charset="-122"/>
              </a:rPr>
              <a:t>）哪些是结点</a:t>
            </a:r>
            <a:r>
              <a:rPr lang="en-US" altLang="zh-CN" dirty="0">
                <a:solidFill>
                  <a:srgbClr val="000066"/>
                </a:solidFill>
                <a:latin typeface="Tahoma" pitchFamily="34" charset="0"/>
                <a:ea typeface="黑体" pitchFamily="49" charset="-122"/>
              </a:rPr>
              <a:t>G</a:t>
            </a:r>
            <a:r>
              <a:rPr lang="zh-CN" altLang="en-US" dirty="0">
                <a:solidFill>
                  <a:srgbClr val="000066"/>
                </a:solidFill>
                <a:latin typeface="Tahoma" pitchFamily="34" charset="0"/>
                <a:ea typeface="黑体" pitchFamily="49" charset="-122"/>
              </a:rPr>
              <a:t>的孩子？</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6</a:t>
            </a:r>
            <a:r>
              <a:rPr lang="zh-CN" altLang="en-US" dirty="0">
                <a:solidFill>
                  <a:srgbClr val="000066"/>
                </a:solidFill>
                <a:latin typeface="Tahoma" pitchFamily="34" charset="0"/>
                <a:ea typeface="黑体" pitchFamily="49" charset="-122"/>
              </a:rPr>
              <a:t>）哪些是结点</a:t>
            </a:r>
            <a:r>
              <a:rPr lang="en-US" altLang="zh-CN" dirty="0">
                <a:solidFill>
                  <a:srgbClr val="000066"/>
                </a:solidFill>
                <a:latin typeface="Tahoma" pitchFamily="34" charset="0"/>
                <a:ea typeface="黑体" pitchFamily="49" charset="-122"/>
              </a:rPr>
              <a:t>E</a:t>
            </a:r>
            <a:r>
              <a:rPr lang="zh-CN" altLang="en-US" dirty="0">
                <a:solidFill>
                  <a:srgbClr val="000066"/>
                </a:solidFill>
                <a:latin typeface="Tahoma" pitchFamily="34" charset="0"/>
                <a:ea typeface="黑体" pitchFamily="49" charset="-122"/>
              </a:rPr>
              <a:t>的子孙？</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7</a:t>
            </a:r>
            <a:r>
              <a:rPr lang="zh-CN" altLang="en-US" dirty="0">
                <a:solidFill>
                  <a:srgbClr val="000066"/>
                </a:solidFill>
                <a:latin typeface="Tahoma" pitchFamily="34" charset="0"/>
                <a:ea typeface="黑体" pitchFamily="49" charset="-122"/>
              </a:rPr>
              <a:t>）哪些是结点</a:t>
            </a:r>
            <a:r>
              <a:rPr lang="en-US" altLang="zh-CN" dirty="0">
                <a:solidFill>
                  <a:srgbClr val="000066"/>
                </a:solidFill>
                <a:latin typeface="Tahoma" pitchFamily="34" charset="0"/>
                <a:ea typeface="黑体" pitchFamily="49" charset="-122"/>
              </a:rPr>
              <a:t>E</a:t>
            </a:r>
            <a:r>
              <a:rPr lang="zh-CN" altLang="en-US" dirty="0">
                <a:solidFill>
                  <a:srgbClr val="000066"/>
                </a:solidFill>
                <a:latin typeface="Tahoma" pitchFamily="34" charset="0"/>
                <a:ea typeface="黑体" pitchFamily="49" charset="-122"/>
              </a:rPr>
              <a:t>的兄弟？哪些是结点</a:t>
            </a:r>
            <a:r>
              <a:rPr lang="en-US" altLang="zh-CN" dirty="0">
                <a:solidFill>
                  <a:srgbClr val="000066"/>
                </a:solidFill>
                <a:latin typeface="Tahoma" pitchFamily="34" charset="0"/>
                <a:ea typeface="黑体" pitchFamily="49" charset="-122"/>
              </a:rPr>
              <a:t>F</a:t>
            </a:r>
            <a:r>
              <a:rPr lang="zh-CN" altLang="en-US" dirty="0">
                <a:solidFill>
                  <a:srgbClr val="000066"/>
                </a:solidFill>
                <a:latin typeface="Tahoma" pitchFamily="34" charset="0"/>
                <a:ea typeface="黑体" pitchFamily="49" charset="-122"/>
              </a:rPr>
              <a:t>的兄弟？</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8</a:t>
            </a:r>
            <a:r>
              <a:rPr lang="zh-CN" altLang="en-US" dirty="0">
                <a:solidFill>
                  <a:srgbClr val="000066"/>
                </a:solidFill>
                <a:latin typeface="Tahoma" pitchFamily="34" charset="0"/>
                <a:ea typeface="黑体" pitchFamily="49" charset="-122"/>
              </a:rPr>
              <a:t>）结点</a:t>
            </a:r>
            <a:r>
              <a:rPr lang="en-US" altLang="zh-CN" dirty="0">
                <a:solidFill>
                  <a:srgbClr val="000066"/>
                </a:solidFill>
                <a:latin typeface="Tahoma" pitchFamily="34" charset="0"/>
                <a:ea typeface="黑体" pitchFamily="49" charset="-122"/>
              </a:rPr>
              <a:t>B</a:t>
            </a:r>
            <a:r>
              <a:rPr lang="zh-CN" altLang="en-US" dirty="0">
                <a:solidFill>
                  <a:srgbClr val="000066"/>
                </a:solidFill>
                <a:latin typeface="Tahoma" pitchFamily="34" charset="0"/>
                <a:ea typeface="黑体" pitchFamily="49" charset="-122"/>
              </a:rPr>
              <a:t>和</a:t>
            </a:r>
            <a:r>
              <a:rPr lang="en-US" altLang="zh-CN" dirty="0">
                <a:solidFill>
                  <a:srgbClr val="000066"/>
                </a:solidFill>
                <a:latin typeface="Tahoma" pitchFamily="34" charset="0"/>
                <a:ea typeface="黑体" pitchFamily="49" charset="-122"/>
              </a:rPr>
              <a:t>N</a:t>
            </a:r>
            <a:r>
              <a:rPr lang="zh-CN" altLang="en-US" dirty="0">
                <a:solidFill>
                  <a:srgbClr val="000066"/>
                </a:solidFill>
                <a:latin typeface="Tahoma" pitchFamily="34" charset="0"/>
                <a:ea typeface="黑体" pitchFamily="49" charset="-122"/>
              </a:rPr>
              <a:t>的层次号分别是什么？</a:t>
            </a: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9</a:t>
            </a:r>
            <a:r>
              <a:rPr lang="zh-CN" altLang="en-US" dirty="0">
                <a:solidFill>
                  <a:srgbClr val="000066"/>
                </a:solidFill>
                <a:latin typeface="Tahoma" pitchFamily="34" charset="0"/>
                <a:ea typeface="黑体" pitchFamily="49" charset="-122"/>
              </a:rPr>
              <a:t>）树的深度是多少</a:t>
            </a:r>
            <a:r>
              <a:rPr lang="zh-CN" altLang="en-US" dirty="0" smtClean="0">
                <a:solidFill>
                  <a:srgbClr val="000066"/>
                </a:solidFill>
                <a:latin typeface="Tahoma" pitchFamily="34" charset="0"/>
                <a:ea typeface="黑体" pitchFamily="49" charset="-122"/>
              </a:rPr>
              <a:t>？树的元数是多少？</a:t>
            </a:r>
            <a:endParaRPr lang="zh-CN" altLang="en-US" dirty="0">
              <a:solidFill>
                <a:srgbClr val="000066"/>
              </a:solidFill>
              <a:latin typeface="Tahoma" pitchFamily="34" charset="0"/>
              <a:ea typeface="黑体" pitchFamily="49" charset="-122"/>
            </a:endParaRPr>
          </a:p>
          <a:p>
            <a:pPr>
              <a:spcBef>
                <a:spcPct val="20000"/>
              </a:spcBef>
            </a:pPr>
            <a:r>
              <a:rPr lang="zh-CN" altLang="en-US" dirty="0">
                <a:solidFill>
                  <a:srgbClr val="000066"/>
                </a:solidFill>
                <a:latin typeface="Tahoma" pitchFamily="34" charset="0"/>
                <a:ea typeface="黑体" pitchFamily="49" charset="-122"/>
              </a:rPr>
              <a:t>（</a:t>
            </a:r>
            <a:r>
              <a:rPr lang="en-US" altLang="zh-CN" dirty="0">
                <a:solidFill>
                  <a:srgbClr val="000066"/>
                </a:solidFill>
                <a:latin typeface="Tahoma" pitchFamily="34" charset="0"/>
                <a:ea typeface="黑体" pitchFamily="49" charset="-122"/>
              </a:rPr>
              <a:t>10</a:t>
            </a:r>
            <a:r>
              <a:rPr lang="zh-CN" altLang="en-US" dirty="0">
                <a:solidFill>
                  <a:srgbClr val="000066"/>
                </a:solidFill>
                <a:latin typeface="Tahoma" pitchFamily="34" charset="0"/>
                <a:ea typeface="黑体" pitchFamily="49" charset="-122"/>
              </a:rPr>
              <a:t>）以</a:t>
            </a:r>
            <a:r>
              <a:rPr lang="en-US" altLang="zh-CN" dirty="0">
                <a:solidFill>
                  <a:srgbClr val="000066"/>
                </a:solidFill>
                <a:latin typeface="Tahoma" pitchFamily="34" charset="0"/>
                <a:ea typeface="黑体" pitchFamily="49" charset="-122"/>
              </a:rPr>
              <a:t>C</a:t>
            </a:r>
            <a:r>
              <a:rPr lang="zh-CN" altLang="en-US" dirty="0">
                <a:solidFill>
                  <a:srgbClr val="000066"/>
                </a:solidFill>
                <a:latin typeface="Tahoma" pitchFamily="34" charset="0"/>
                <a:ea typeface="黑体" pitchFamily="49" charset="-122"/>
              </a:rPr>
              <a:t>为根的子树的深度是多少？</a:t>
            </a:r>
          </a:p>
        </p:txBody>
      </p:sp>
    </p:spTree>
    <p:extLst>
      <p:ext uri="{BB962C8B-B14F-4D97-AF65-F5344CB8AC3E}">
        <p14:creationId xmlns:p14="http://schemas.microsoft.com/office/powerpoint/2010/main" val="250827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 calcmode="lin" valueType="num">
                                      <p:cBhvr additive="base">
                                        <p:cTn id="43" dur="500" fill="hold"/>
                                        <p:tgtEl>
                                          <p:spTgt spid="2">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 calcmode="lin" valueType="num">
                                      <p:cBhvr additive="base">
                                        <p:cTn id="49" dur="500" fill="hold"/>
                                        <p:tgtEl>
                                          <p:spTgt spid="2">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anim calcmode="lin" valueType="num">
                                      <p:cBhvr additive="base">
                                        <p:cTn id="55" dur="500" fill="hold"/>
                                        <p:tgtEl>
                                          <p:spTgt spid="2">
                                            <p:txEl>
                                              <p:pRg st="9" end="9"/>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
                                            <p:txEl>
                                              <p:pRg st="10" end="10"/>
                                            </p:txEl>
                                          </p:spTgt>
                                        </p:tgtEl>
                                        <p:attrNameLst>
                                          <p:attrName>style.visibility</p:attrName>
                                        </p:attrNameLst>
                                      </p:cBhvr>
                                      <p:to>
                                        <p:strVal val="visible"/>
                                      </p:to>
                                    </p:set>
                                    <p:anim calcmode="lin" valueType="num">
                                      <p:cBhvr additive="base">
                                        <p:cTn id="61" dur="500" fill="hold"/>
                                        <p:tgtEl>
                                          <p:spTgt spid="2">
                                            <p:txEl>
                                              <p:pRg st="10" end="1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30"/>
          <p:cNvSpPr txBox="1">
            <a:spLocks noChangeArrowheads="1"/>
          </p:cNvSpPr>
          <p:nvPr/>
        </p:nvSpPr>
        <p:spPr bwMode="auto">
          <a:xfrm>
            <a:off x="300038" y="548680"/>
            <a:ext cx="69230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3200" b="1">
                <a:solidFill>
                  <a:srgbClr val="000099"/>
                </a:solidFill>
                <a:latin typeface="Times New Roman" pitchFamily="18" charset="0"/>
                <a:ea typeface="宋体" charset="-122"/>
              </a:rPr>
              <a:t>树结构和线性结构的比较</a:t>
            </a:r>
          </a:p>
        </p:txBody>
      </p:sp>
      <p:sp>
        <p:nvSpPr>
          <p:cNvPr id="3" name="Text Box 1044"/>
          <p:cNvSpPr txBox="1">
            <a:spLocks noChangeArrowheads="1"/>
          </p:cNvSpPr>
          <p:nvPr/>
        </p:nvSpPr>
        <p:spPr bwMode="auto">
          <a:xfrm>
            <a:off x="447675" y="1174155"/>
            <a:ext cx="2057400"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rgbClr val="000099"/>
                </a:solidFill>
                <a:effectLst/>
                <a:uLnTx/>
                <a:uFillTx/>
                <a:latin typeface="Times New Roman" pitchFamily="18" charset="0"/>
                <a:ea typeface="宋体" charset="-122"/>
              </a:rPr>
              <a:t>线性结构</a:t>
            </a:r>
          </a:p>
        </p:txBody>
      </p:sp>
      <p:sp>
        <p:nvSpPr>
          <p:cNvPr id="4" name="Text Box 1046"/>
          <p:cNvSpPr txBox="1">
            <a:spLocks noChangeArrowheads="1"/>
          </p:cNvSpPr>
          <p:nvPr/>
        </p:nvSpPr>
        <p:spPr bwMode="auto">
          <a:xfrm>
            <a:off x="4686300" y="1161455"/>
            <a:ext cx="2133600"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rgbClr val="000099"/>
                </a:solidFill>
                <a:effectLst/>
                <a:uLnTx/>
                <a:uFillTx/>
                <a:latin typeface="Times New Roman" pitchFamily="18" charset="0"/>
                <a:ea typeface="宋体" charset="-122"/>
              </a:rPr>
              <a:t>树结构</a:t>
            </a:r>
          </a:p>
        </p:txBody>
      </p:sp>
      <p:grpSp>
        <p:nvGrpSpPr>
          <p:cNvPr id="5" name="Group 1068"/>
          <p:cNvGrpSpPr>
            <a:grpSpLocks/>
          </p:cNvGrpSpPr>
          <p:nvPr/>
        </p:nvGrpSpPr>
        <p:grpSpPr bwMode="auto">
          <a:xfrm>
            <a:off x="695325" y="1847255"/>
            <a:ext cx="7885113" cy="519113"/>
            <a:chOff x="438" y="1520"/>
            <a:chExt cx="4967" cy="327"/>
          </a:xfrm>
        </p:grpSpPr>
        <p:sp>
          <p:nvSpPr>
            <p:cNvPr id="6" name="Text Box 1047"/>
            <p:cNvSpPr txBox="1">
              <a:spLocks noChangeArrowheads="1"/>
            </p:cNvSpPr>
            <p:nvPr/>
          </p:nvSpPr>
          <p:spPr bwMode="auto">
            <a:xfrm>
              <a:off x="438" y="1520"/>
              <a:ext cx="2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第</a:t>
              </a:r>
              <a:r>
                <a:rPr kumimoji="0" lang="zh-CN" altLang="en-US" sz="2800" b="1" i="0" u="none" strike="noStrike" kern="0" cap="none" spc="0" normalizeH="0" baseline="0" noProof="0" smtClean="0">
                  <a:ln>
                    <a:noFill/>
                  </a:ln>
                  <a:solidFill>
                    <a:srgbClr val="FF0000"/>
                  </a:solidFill>
                  <a:effectLst/>
                  <a:uLnTx/>
                  <a:uFillTx/>
                  <a:latin typeface="Times New Roman" pitchFamily="18" charset="0"/>
                  <a:ea typeface="宋体" charset="-122"/>
                </a:rPr>
                <a:t>一</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个数据元素</a:t>
              </a:r>
            </a:p>
          </p:txBody>
        </p:sp>
        <p:sp>
          <p:nvSpPr>
            <p:cNvPr id="7" name="Text Box 1048"/>
            <p:cNvSpPr txBox="1">
              <a:spLocks noChangeArrowheads="1"/>
            </p:cNvSpPr>
            <p:nvPr/>
          </p:nvSpPr>
          <p:spPr bwMode="auto">
            <a:xfrm>
              <a:off x="3177" y="1520"/>
              <a:ext cx="2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根结点（只有</a:t>
              </a: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charset="-122"/>
                </a:rPr>
                <a:t>一</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a:t>
              </a:r>
            </a:p>
          </p:txBody>
        </p:sp>
      </p:grpSp>
      <p:sp>
        <p:nvSpPr>
          <p:cNvPr id="8" name="Text Box 1049"/>
          <p:cNvSpPr txBox="1">
            <a:spLocks noChangeArrowheads="1"/>
          </p:cNvSpPr>
          <p:nvPr/>
        </p:nvSpPr>
        <p:spPr bwMode="auto">
          <a:xfrm>
            <a:off x="2505075" y="245685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b="1">
                <a:solidFill>
                  <a:srgbClr val="009900"/>
                </a:solidFill>
                <a:latin typeface="Times New Roman" pitchFamily="18" charset="0"/>
                <a:ea typeface="宋体" charset="-122"/>
              </a:rPr>
              <a:t>无前驱</a:t>
            </a:r>
          </a:p>
        </p:txBody>
      </p:sp>
      <p:sp>
        <p:nvSpPr>
          <p:cNvPr id="9" name="Text Box 1050"/>
          <p:cNvSpPr txBox="1">
            <a:spLocks noChangeArrowheads="1"/>
          </p:cNvSpPr>
          <p:nvPr/>
        </p:nvSpPr>
        <p:spPr bwMode="auto">
          <a:xfrm>
            <a:off x="6444208" y="2444155"/>
            <a:ext cx="21330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b="1" dirty="0">
                <a:solidFill>
                  <a:srgbClr val="009900"/>
                </a:solidFill>
                <a:latin typeface="Times New Roman" pitchFamily="18" charset="0"/>
                <a:ea typeface="宋体" charset="-122"/>
              </a:rPr>
              <a:t>无</a:t>
            </a:r>
            <a:r>
              <a:rPr lang="zh-CN" altLang="en-US" sz="2800" b="1" dirty="0" smtClean="0">
                <a:solidFill>
                  <a:srgbClr val="009900"/>
                </a:solidFill>
                <a:latin typeface="Times New Roman" pitchFamily="18" charset="0"/>
                <a:ea typeface="宋体" charset="-122"/>
              </a:rPr>
              <a:t>双亲结点</a:t>
            </a:r>
            <a:endParaRPr lang="zh-CN" altLang="en-US" sz="2800" b="1" dirty="0">
              <a:solidFill>
                <a:srgbClr val="009900"/>
              </a:solidFill>
              <a:latin typeface="Times New Roman" pitchFamily="18" charset="0"/>
              <a:ea typeface="宋体" charset="-122"/>
            </a:endParaRPr>
          </a:p>
        </p:txBody>
      </p:sp>
      <p:grpSp>
        <p:nvGrpSpPr>
          <p:cNvPr id="10" name="Group 1060"/>
          <p:cNvGrpSpPr>
            <a:grpSpLocks/>
          </p:cNvGrpSpPr>
          <p:nvPr/>
        </p:nvGrpSpPr>
        <p:grpSpPr bwMode="auto">
          <a:xfrm>
            <a:off x="635000" y="3066455"/>
            <a:ext cx="8204200" cy="569913"/>
            <a:chOff x="400" y="2288"/>
            <a:chExt cx="5168" cy="359"/>
          </a:xfrm>
        </p:grpSpPr>
        <p:sp>
          <p:nvSpPr>
            <p:cNvPr id="11" name="Text Box 1051"/>
            <p:cNvSpPr txBox="1">
              <a:spLocks noChangeArrowheads="1"/>
            </p:cNvSpPr>
            <p:nvPr/>
          </p:nvSpPr>
          <p:spPr bwMode="auto">
            <a:xfrm>
              <a:off x="400" y="2320"/>
              <a:ext cx="21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最后</a:t>
              </a:r>
              <a:r>
                <a:rPr kumimoji="0" lang="zh-CN" altLang="en-US" sz="2800" b="1" i="0" u="none" strike="noStrike" kern="0" cap="none" spc="0" normalizeH="0" baseline="0" noProof="0" smtClean="0">
                  <a:ln>
                    <a:noFill/>
                  </a:ln>
                  <a:solidFill>
                    <a:srgbClr val="FF0000"/>
                  </a:solidFill>
                  <a:effectLst/>
                  <a:uLnTx/>
                  <a:uFillTx/>
                  <a:latin typeface="Times New Roman" pitchFamily="18" charset="0"/>
                  <a:ea typeface="宋体" charset="-122"/>
                </a:rPr>
                <a:t>一</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个数据元素</a:t>
              </a:r>
            </a:p>
          </p:txBody>
        </p:sp>
        <p:sp>
          <p:nvSpPr>
            <p:cNvPr id="12" name="Text Box 1052"/>
            <p:cNvSpPr txBox="1">
              <a:spLocks noChangeArrowheads="1"/>
            </p:cNvSpPr>
            <p:nvPr/>
          </p:nvSpPr>
          <p:spPr bwMode="auto">
            <a:xfrm>
              <a:off x="3168" y="2288"/>
              <a:ext cx="2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叶子结点(可以有</a:t>
              </a:r>
              <a:r>
                <a:rPr kumimoji="0" lang="zh-CN" altLang="en-US" sz="2800" b="1" i="0" u="none" strike="noStrike" kern="0" cap="none" spc="0" normalizeH="0" baseline="0" noProof="0" smtClean="0">
                  <a:ln>
                    <a:noFill/>
                  </a:ln>
                  <a:solidFill>
                    <a:srgbClr val="FF0000"/>
                  </a:solidFill>
                  <a:effectLst/>
                  <a:uLnTx/>
                  <a:uFillTx/>
                  <a:latin typeface="Times New Roman" pitchFamily="18" charset="0"/>
                  <a:ea typeface="宋体" charset="-122"/>
                </a:rPr>
                <a:t>多</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个)</a:t>
              </a:r>
            </a:p>
          </p:txBody>
        </p:sp>
      </p:grpSp>
      <p:sp>
        <p:nvSpPr>
          <p:cNvPr id="13" name="Text Box 1053"/>
          <p:cNvSpPr txBox="1">
            <a:spLocks noChangeArrowheads="1"/>
          </p:cNvSpPr>
          <p:nvPr/>
        </p:nvSpPr>
        <p:spPr bwMode="auto">
          <a:xfrm>
            <a:off x="2505075" y="3676055"/>
            <a:ext cx="1524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b="1">
                <a:solidFill>
                  <a:srgbClr val="009900"/>
                </a:solidFill>
                <a:latin typeface="Times New Roman" pitchFamily="18" charset="0"/>
                <a:ea typeface="宋体" charset="-122"/>
              </a:rPr>
              <a:t>无后继</a:t>
            </a:r>
          </a:p>
        </p:txBody>
      </p:sp>
      <p:sp>
        <p:nvSpPr>
          <p:cNvPr id="14" name="Text Box 1054"/>
          <p:cNvSpPr txBox="1">
            <a:spLocks noChangeArrowheads="1"/>
          </p:cNvSpPr>
          <p:nvPr/>
        </p:nvSpPr>
        <p:spPr bwMode="auto">
          <a:xfrm>
            <a:off x="6444208" y="3676055"/>
            <a:ext cx="21378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b="1" dirty="0">
                <a:solidFill>
                  <a:srgbClr val="009900"/>
                </a:solidFill>
                <a:latin typeface="Times New Roman" pitchFamily="18" charset="0"/>
                <a:ea typeface="宋体" charset="-122"/>
              </a:rPr>
              <a:t>无</a:t>
            </a:r>
            <a:r>
              <a:rPr lang="zh-CN" altLang="en-US" sz="2800" b="1" dirty="0" smtClean="0">
                <a:solidFill>
                  <a:srgbClr val="009900"/>
                </a:solidFill>
                <a:latin typeface="Times New Roman" pitchFamily="18" charset="0"/>
                <a:ea typeface="宋体" charset="-122"/>
              </a:rPr>
              <a:t>孩子结点</a:t>
            </a:r>
            <a:endParaRPr lang="zh-CN" altLang="en-US" sz="2800" b="1" dirty="0">
              <a:solidFill>
                <a:srgbClr val="009900"/>
              </a:solidFill>
              <a:latin typeface="Times New Roman" pitchFamily="18" charset="0"/>
              <a:ea typeface="宋体" charset="-122"/>
            </a:endParaRPr>
          </a:p>
        </p:txBody>
      </p:sp>
      <p:grpSp>
        <p:nvGrpSpPr>
          <p:cNvPr id="15" name="Group 1062"/>
          <p:cNvGrpSpPr>
            <a:grpSpLocks/>
          </p:cNvGrpSpPr>
          <p:nvPr/>
        </p:nvGrpSpPr>
        <p:grpSpPr bwMode="auto">
          <a:xfrm>
            <a:off x="628650" y="4318993"/>
            <a:ext cx="7772400" cy="531812"/>
            <a:chOff x="432" y="3104"/>
            <a:chExt cx="4896" cy="335"/>
          </a:xfrm>
        </p:grpSpPr>
        <p:sp>
          <p:nvSpPr>
            <p:cNvPr id="16" name="Text Box 1055"/>
            <p:cNvSpPr txBox="1">
              <a:spLocks noChangeArrowheads="1"/>
            </p:cNvSpPr>
            <p:nvPr/>
          </p:nvSpPr>
          <p:spPr bwMode="auto">
            <a:xfrm>
              <a:off x="432" y="3104"/>
              <a:ext cx="21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其它数据元素</a:t>
              </a:r>
            </a:p>
          </p:txBody>
        </p:sp>
        <p:sp>
          <p:nvSpPr>
            <p:cNvPr id="17" name="Text Box 1056"/>
            <p:cNvSpPr txBox="1">
              <a:spLocks noChangeArrowheads="1"/>
            </p:cNvSpPr>
            <p:nvPr/>
          </p:nvSpPr>
          <p:spPr bwMode="auto">
            <a:xfrm>
              <a:off x="3216" y="3112"/>
              <a:ext cx="21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其它结点</a:t>
              </a:r>
            </a:p>
          </p:txBody>
        </p:sp>
      </p:grpSp>
      <p:sp>
        <p:nvSpPr>
          <p:cNvPr id="18" name="Text Box 1057"/>
          <p:cNvSpPr txBox="1">
            <a:spLocks noChangeArrowheads="1"/>
          </p:cNvSpPr>
          <p:nvPr/>
        </p:nvSpPr>
        <p:spPr bwMode="auto">
          <a:xfrm>
            <a:off x="600075" y="4987330"/>
            <a:ext cx="3189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b="1" dirty="0">
                <a:solidFill>
                  <a:srgbClr val="009900"/>
                </a:solidFill>
                <a:latin typeface="Times New Roman" pitchFamily="18" charset="0"/>
                <a:ea typeface="宋体" charset="-122"/>
              </a:rPr>
              <a:t>一个前驱,一个后继</a:t>
            </a:r>
          </a:p>
        </p:txBody>
      </p:sp>
      <p:sp>
        <p:nvSpPr>
          <p:cNvPr id="19" name="Text Box 1058"/>
          <p:cNvSpPr txBox="1">
            <a:spLocks noChangeArrowheads="1"/>
          </p:cNvSpPr>
          <p:nvPr/>
        </p:nvSpPr>
        <p:spPr bwMode="auto">
          <a:xfrm>
            <a:off x="5292080" y="4987330"/>
            <a:ext cx="339169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pPr>
            <a:r>
              <a:rPr lang="zh-CN" altLang="en-US" sz="2800" b="1" dirty="0" smtClean="0">
                <a:solidFill>
                  <a:srgbClr val="009900"/>
                </a:solidFill>
                <a:latin typeface="Times New Roman" pitchFamily="18" charset="0"/>
                <a:ea typeface="宋体" charset="-122"/>
              </a:rPr>
              <a:t>一</a:t>
            </a:r>
            <a:r>
              <a:rPr lang="zh-CN" altLang="en-US" sz="2800" b="1" dirty="0">
                <a:solidFill>
                  <a:srgbClr val="009900"/>
                </a:solidFill>
                <a:latin typeface="Times New Roman" pitchFamily="18" charset="0"/>
                <a:ea typeface="宋体" charset="-122"/>
              </a:rPr>
              <a:t>个双亲</a:t>
            </a:r>
            <a:r>
              <a:rPr lang="zh-CN" altLang="en-US" sz="2800" b="1" dirty="0" smtClean="0">
                <a:solidFill>
                  <a:srgbClr val="009900"/>
                </a:solidFill>
                <a:latin typeface="Times New Roman" pitchFamily="18" charset="0"/>
                <a:ea typeface="宋体" charset="-122"/>
              </a:rPr>
              <a:t>,多</a:t>
            </a:r>
            <a:r>
              <a:rPr lang="zh-CN" altLang="en-US" sz="2800" b="1" dirty="0">
                <a:solidFill>
                  <a:srgbClr val="009900"/>
                </a:solidFill>
                <a:latin typeface="Times New Roman" pitchFamily="18" charset="0"/>
                <a:ea typeface="宋体" charset="-122"/>
              </a:rPr>
              <a:t>个孩子</a:t>
            </a:r>
          </a:p>
        </p:txBody>
      </p:sp>
      <p:sp>
        <p:nvSpPr>
          <p:cNvPr id="20" name="Text Box 1063"/>
          <p:cNvSpPr txBox="1">
            <a:spLocks noChangeArrowheads="1"/>
          </p:cNvSpPr>
          <p:nvPr/>
        </p:nvSpPr>
        <p:spPr bwMode="auto">
          <a:xfrm>
            <a:off x="1724025" y="5530255"/>
            <a:ext cx="6335713"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rgbClr val="FF0000"/>
                </a:solidFill>
                <a:effectLst/>
                <a:uLnTx/>
                <a:uFillTx/>
                <a:latin typeface="Times New Roman" pitchFamily="18" charset="0"/>
                <a:ea typeface="宋体" charset="-122"/>
              </a:rPr>
              <a:t>一对一                               一对多</a:t>
            </a:r>
          </a:p>
        </p:txBody>
      </p:sp>
      <p:sp>
        <p:nvSpPr>
          <p:cNvPr id="21" name="Text Box 1067" descr="紫色网格"/>
          <p:cNvSpPr txBox="1">
            <a:spLocks noChangeArrowheads="1"/>
          </p:cNvSpPr>
          <p:nvPr/>
        </p:nvSpPr>
        <p:spPr bwMode="auto">
          <a:xfrm>
            <a:off x="4360863" y="1371005"/>
            <a:ext cx="125412" cy="4238625"/>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just" defTabSz="914400" eaLnBrk="0" fontAlgn="auto" latinLnBrk="0" hangingPunct="0">
              <a:lnSpc>
                <a:spcPct val="100000"/>
              </a:lnSpc>
              <a:spcBef>
                <a:spcPct val="50000"/>
              </a:spcBef>
              <a:spcAft>
                <a:spcPts val="0"/>
              </a:spcAft>
              <a:buClrTx/>
              <a:buSzTx/>
              <a:buFontTx/>
              <a:buNone/>
              <a:tabLst/>
              <a:defRPr/>
            </a:pPr>
            <a:endParaRPr kumimoji="0" lang="zh-CN" altLang="en-US" sz="32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Tree>
    <p:extLst>
      <p:ext uri="{BB962C8B-B14F-4D97-AF65-F5344CB8AC3E}">
        <p14:creationId xmlns:p14="http://schemas.microsoft.com/office/powerpoint/2010/main" val="87977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slide(fromBottom)">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p:bldP spid="13" grpId="0"/>
      <p:bldP spid="14" grpId="0"/>
      <p:bldP spid="18" grpId="0"/>
      <p:bldP spid="19" grpId="0"/>
      <p:bldP spid="2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434999" y="1124744"/>
            <a:ext cx="3810000" cy="579437"/>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dirty="0" smtClean="0">
                <a:ln>
                  <a:noFill/>
                </a:ln>
                <a:solidFill>
                  <a:sysClr val="windowText" lastClr="000000"/>
                </a:solidFill>
                <a:effectLst/>
                <a:uLnTx/>
                <a:uFillTx/>
                <a:latin typeface="宋体" charset="-122"/>
                <a:ea typeface="宋体" charset="-122"/>
              </a:rPr>
              <a:t>二叉树的定义</a:t>
            </a:r>
            <a:r>
              <a:rPr kumimoji="0" lang="zh-CN" altLang="en-US" sz="32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 </a:t>
            </a:r>
          </a:p>
        </p:txBody>
      </p:sp>
      <p:sp>
        <p:nvSpPr>
          <p:cNvPr id="3" name="Text Box 10"/>
          <p:cNvSpPr txBox="1">
            <a:spLocks noChangeArrowheads="1"/>
          </p:cNvSpPr>
          <p:nvPr/>
        </p:nvSpPr>
        <p:spPr bwMode="auto">
          <a:xfrm>
            <a:off x="611560" y="2276872"/>
            <a:ext cx="8110538"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二叉树</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是</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≥0)</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个结点的有限集合，该集合或者为空集（称为空二叉树），或者由一个根结点和两棵</a:t>
            </a: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互不相交</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的、分别称为根结点的</a:t>
            </a: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左子树</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和</a:t>
            </a: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右子树</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的二叉树组成。</a:t>
            </a:r>
          </a:p>
        </p:txBody>
      </p:sp>
    </p:spTree>
    <p:extLst>
      <p:ext uri="{BB962C8B-B14F-4D97-AF65-F5344CB8AC3E}">
        <p14:creationId xmlns:p14="http://schemas.microsoft.com/office/powerpoint/2010/main" val="224225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1"/>
          <p:cNvSpPr txBox="1">
            <a:spLocks noChangeArrowheads="1"/>
          </p:cNvSpPr>
          <p:nvPr/>
        </p:nvSpPr>
        <p:spPr bwMode="auto">
          <a:xfrm>
            <a:off x="523627" y="692696"/>
            <a:ext cx="358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3200" b="1" dirty="0">
                <a:solidFill>
                  <a:srgbClr val="FF0000"/>
                </a:solidFill>
                <a:latin typeface="Times New Roman" pitchFamily="18" charset="0"/>
                <a:ea typeface="宋体" charset="-122"/>
              </a:rPr>
              <a:t>二叉树的特点</a:t>
            </a:r>
          </a:p>
        </p:txBody>
      </p:sp>
      <p:sp>
        <p:nvSpPr>
          <p:cNvPr id="3" name="Text Box 32"/>
          <p:cNvSpPr txBox="1">
            <a:spLocks noChangeArrowheads="1"/>
          </p:cNvSpPr>
          <p:nvPr/>
        </p:nvSpPr>
        <p:spPr bwMode="auto">
          <a:xfrm>
            <a:off x="611560" y="1412074"/>
            <a:ext cx="5080967" cy="190205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lvl="0" eaLnBrk="0" fontAlgn="auto" hangingPunct="0">
              <a:spcBef>
                <a:spcPct val="20000"/>
              </a:spcBef>
              <a:spcAft>
                <a:spcPts val="0"/>
              </a:spcAft>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⑴ 每个结点最多有两棵子</a:t>
            </a:r>
            <a:r>
              <a:rPr kumimoji="0" lang="zh-CN" altLang="en-US" sz="2800" b="1" kern="0" dirty="0">
                <a:solidFill>
                  <a:srgbClr val="000000"/>
                </a:solidFill>
                <a:ea typeface="宋体" charset="-122"/>
              </a:rPr>
              <a:t>树；（不存在度大于</a:t>
            </a:r>
            <a:r>
              <a:rPr kumimoji="0" lang="en-US" altLang="zh-CN" sz="2800" b="1" kern="0" dirty="0">
                <a:solidFill>
                  <a:srgbClr val="000000"/>
                </a:solidFill>
                <a:ea typeface="宋体" charset="-122"/>
              </a:rPr>
              <a:t>2</a:t>
            </a:r>
            <a:r>
              <a:rPr kumimoji="0" lang="zh-CN" altLang="en-US" sz="2800" b="1" kern="0" dirty="0">
                <a:solidFill>
                  <a:srgbClr val="000000"/>
                </a:solidFill>
                <a:ea typeface="宋体" charset="-122"/>
              </a:rPr>
              <a:t>的结点）</a:t>
            </a:r>
            <a:r>
              <a:rPr kumimoji="0" lang="zh-CN" altLang="en-US" sz="2800" b="1" kern="0" dirty="0" smtClean="0">
                <a:solidFill>
                  <a:srgbClr val="000000"/>
                </a:solidFill>
                <a:ea typeface="宋体" charset="-122"/>
              </a:rPr>
              <a:t>；</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a:p>
            <a:pPr lvl="0" eaLnBrk="0" fontAlgn="auto" hangingPunct="0">
              <a:spcBef>
                <a:spcPct val="20000"/>
              </a:spcBef>
              <a:spcAft>
                <a:spcPts val="0"/>
              </a:spcAft>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⑵ 二叉树是有序</a:t>
            </a:r>
            <a:r>
              <a:rPr kumimoji="0" lang="zh-CN" altLang="en-US" sz="2800" b="1" kern="0" dirty="0">
                <a:solidFill>
                  <a:srgbClr val="000000"/>
                </a:solidFill>
                <a:ea typeface="宋体" charset="-122"/>
              </a:rPr>
              <a:t>的，左子树和右子树次序不能颠倒（有序树</a:t>
            </a:r>
            <a:r>
              <a:rPr kumimoji="0" lang="zh-CN" altLang="en-US" sz="2800" b="1" kern="0" dirty="0" smtClean="0">
                <a:solidFill>
                  <a:srgbClr val="000000"/>
                </a:solidFill>
                <a:ea typeface="宋体" charset="-122"/>
              </a:rPr>
              <a:t>）</a:t>
            </a:r>
            <a:endParaRPr kumimoji="0" lang="zh-CN" altLang="en-US" sz="2800" b="1" kern="0" dirty="0">
              <a:solidFill>
                <a:srgbClr val="000000"/>
              </a:solidFill>
              <a:ea typeface="宋体" charset="-122"/>
            </a:endParaRPr>
          </a:p>
        </p:txBody>
      </p:sp>
      <p:sp>
        <p:nvSpPr>
          <p:cNvPr id="4" name="Text Box 36"/>
          <p:cNvSpPr txBox="1">
            <a:spLocks noChangeArrowheads="1"/>
          </p:cNvSpPr>
          <p:nvPr/>
        </p:nvSpPr>
        <p:spPr bwMode="auto">
          <a:xfrm>
            <a:off x="609351" y="4990442"/>
            <a:ext cx="8118476" cy="138499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spcBef>
                <a:spcPct val="50000"/>
              </a:spcBef>
            </a:pPr>
            <a:r>
              <a:rPr lang="zh-CN" altLang="en-US" b="1" dirty="0">
                <a:solidFill>
                  <a:schemeClr val="tx1">
                    <a:lumMod val="50000"/>
                  </a:schemeClr>
                </a:solidFill>
                <a:ea typeface="宋体" charset="-122"/>
              </a:rPr>
              <a:t>注意：二叉树和树是两种树结构</a:t>
            </a:r>
            <a:r>
              <a:rPr lang="zh-CN" altLang="en-US" b="1" dirty="0" smtClean="0">
                <a:solidFill>
                  <a:schemeClr val="tx1">
                    <a:lumMod val="50000"/>
                  </a:schemeClr>
                </a:solidFill>
                <a:ea typeface="宋体" charset="-122"/>
              </a:rPr>
              <a:t>。</a:t>
            </a:r>
            <a:endParaRPr lang="en-US" altLang="zh-CN" b="1" dirty="0" smtClean="0">
              <a:solidFill>
                <a:schemeClr val="tx1">
                  <a:lumMod val="50000"/>
                </a:schemeClr>
              </a:solidFill>
              <a:ea typeface="宋体" charset="-122"/>
            </a:endParaRPr>
          </a:p>
          <a:p>
            <a:pPr algn="just" eaLnBrk="0" hangingPunct="0">
              <a:spcBef>
                <a:spcPct val="50000"/>
              </a:spcBef>
            </a:pPr>
            <a:r>
              <a:rPr lang="zh-CN" altLang="en-US" b="1" dirty="0">
                <a:solidFill>
                  <a:schemeClr val="tx1">
                    <a:lumMod val="50000"/>
                  </a:schemeClr>
                </a:solidFill>
                <a:ea typeface="宋体" charset="-122"/>
              </a:rPr>
              <a:t>例如</a:t>
            </a:r>
            <a:r>
              <a:rPr lang="zh-CN" altLang="en-US" b="1" dirty="0" smtClean="0">
                <a:solidFill>
                  <a:schemeClr val="tx1">
                    <a:lumMod val="50000"/>
                  </a:schemeClr>
                </a:solidFill>
                <a:ea typeface="宋体" charset="-122"/>
              </a:rPr>
              <a:t>：上面两</a:t>
            </a:r>
            <a:r>
              <a:rPr lang="zh-CN" altLang="en-US" b="1" dirty="0">
                <a:solidFill>
                  <a:schemeClr val="tx1">
                    <a:lumMod val="50000"/>
                  </a:schemeClr>
                </a:solidFill>
                <a:ea typeface="宋体" charset="-122"/>
              </a:rPr>
              <a:t>个树按一般树的定义它们是同一个树；而对于二叉树来讲，它们是不同的两个树</a:t>
            </a:r>
            <a:r>
              <a:rPr lang="zh-CN" altLang="en-US" b="1" dirty="0" smtClean="0">
                <a:solidFill>
                  <a:schemeClr val="tx1">
                    <a:lumMod val="50000"/>
                  </a:schemeClr>
                </a:solidFill>
                <a:ea typeface="宋体" charset="-122"/>
              </a:rPr>
              <a:t>。</a:t>
            </a:r>
            <a:endParaRPr lang="zh-CN" altLang="en-US" b="1" dirty="0">
              <a:solidFill>
                <a:schemeClr val="tx1">
                  <a:lumMod val="50000"/>
                </a:schemeClr>
              </a:solidFill>
              <a:ea typeface="宋体" charset="-122"/>
            </a:endParaRPr>
          </a:p>
        </p:txBody>
      </p:sp>
      <p:grpSp>
        <p:nvGrpSpPr>
          <p:cNvPr id="5" name="Group 61"/>
          <p:cNvGrpSpPr>
            <a:grpSpLocks/>
          </p:cNvGrpSpPr>
          <p:nvPr/>
        </p:nvGrpSpPr>
        <p:grpSpPr bwMode="auto">
          <a:xfrm>
            <a:off x="5641727" y="1581696"/>
            <a:ext cx="3106737" cy="3475037"/>
            <a:chOff x="3487" y="1271"/>
            <a:chExt cx="1957" cy="2189"/>
          </a:xfrm>
        </p:grpSpPr>
        <p:sp>
          <p:nvSpPr>
            <p:cNvPr id="6" name="Line 25"/>
            <p:cNvSpPr>
              <a:spLocks noChangeShapeType="1"/>
            </p:cNvSpPr>
            <p:nvPr/>
          </p:nvSpPr>
          <p:spPr bwMode="auto">
            <a:xfrm flipH="1">
              <a:off x="4058" y="1508"/>
              <a:ext cx="322" cy="35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26"/>
            <p:cNvSpPr>
              <a:spLocks noChangeShapeType="1"/>
            </p:cNvSpPr>
            <p:nvPr/>
          </p:nvSpPr>
          <p:spPr bwMode="auto">
            <a:xfrm>
              <a:off x="4615" y="1527"/>
              <a:ext cx="322" cy="35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27"/>
            <p:cNvSpPr>
              <a:spLocks noChangeShapeType="1"/>
            </p:cNvSpPr>
            <p:nvPr/>
          </p:nvSpPr>
          <p:spPr bwMode="auto">
            <a:xfrm flipH="1">
              <a:off x="3666" y="2082"/>
              <a:ext cx="215" cy="35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Line 28"/>
            <p:cNvSpPr>
              <a:spLocks noChangeShapeType="1"/>
            </p:cNvSpPr>
            <p:nvPr/>
          </p:nvSpPr>
          <p:spPr bwMode="auto">
            <a:xfrm>
              <a:off x="3675" y="2724"/>
              <a:ext cx="250" cy="38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29"/>
            <p:cNvSpPr>
              <a:spLocks noChangeShapeType="1"/>
            </p:cNvSpPr>
            <p:nvPr/>
          </p:nvSpPr>
          <p:spPr bwMode="auto">
            <a:xfrm flipH="1">
              <a:off x="4747" y="2127"/>
              <a:ext cx="161" cy="35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30"/>
            <p:cNvSpPr>
              <a:spLocks noChangeShapeType="1"/>
            </p:cNvSpPr>
            <p:nvPr/>
          </p:nvSpPr>
          <p:spPr bwMode="auto">
            <a:xfrm>
              <a:off x="5089" y="2127"/>
              <a:ext cx="167" cy="39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Oval 37"/>
            <p:cNvSpPr>
              <a:spLocks noChangeArrowheads="1"/>
            </p:cNvSpPr>
            <p:nvPr/>
          </p:nvSpPr>
          <p:spPr bwMode="auto">
            <a:xfrm>
              <a:off x="4358" y="1296"/>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Text Box 38"/>
            <p:cNvSpPr txBox="1">
              <a:spLocks noChangeArrowheads="1"/>
            </p:cNvSpPr>
            <p:nvPr/>
          </p:nvSpPr>
          <p:spPr bwMode="auto">
            <a:xfrm>
              <a:off x="4390" y="1271"/>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A</a:t>
              </a:r>
            </a:p>
          </p:txBody>
        </p:sp>
        <p:sp>
          <p:nvSpPr>
            <p:cNvPr id="14" name="Oval 39"/>
            <p:cNvSpPr>
              <a:spLocks noChangeArrowheads="1"/>
            </p:cNvSpPr>
            <p:nvPr/>
          </p:nvSpPr>
          <p:spPr bwMode="auto">
            <a:xfrm>
              <a:off x="3810" y="1817"/>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Text Box 40"/>
            <p:cNvSpPr txBox="1">
              <a:spLocks noChangeArrowheads="1"/>
            </p:cNvSpPr>
            <p:nvPr/>
          </p:nvSpPr>
          <p:spPr bwMode="auto">
            <a:xfrm>
              <a:off x="3842" y="1792"/>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B</a:t>
              </a:r>
            </a:p>
          </p:txBody>
        </p:sp>
        <p:sp>
          <p:nvSpPr>
            <p:cNvPr id="16" name="Oval 41"/>
            <p:cNvSpPr>
              <a:spLocks noChangeArrowheads="1"/>
            </p:cNvSpPr>
            <p:nvPr/>
          </p:nvSpPr>
          <p:spPr bwMode="auto">
            <a:xfrm>
              <a:off x="4850" y="1855"/>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Text Box 42"/>
            <p:cNvSpPr txBox="1">
              <a:spLocks noChangeArrowheads="1"/>
            </p:cNvSpPr>
            <p:nvPr/>
          </p:nvSpPr>
          <p:spPr bwMode="auto">
            <a:xfrm>
              <a:off x="4882" y="1830"/>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C</a:t>
              </a:r>
            </a:p>
          </p:txBody>
        </p:sp>
        <p:sp>
          <p:nvSpPr>
            <p:cNvPr id="18" name="Oval 43"/>
            <p:cNvSpPr>
              <a:spLocks noChangeArrowheads="1"/>
            </p:cNvSpPr>
            <p:nvPr/>
          </p:nvSpPr>
          <p:spPr bwMode="auto">
            <a:xfrm>
              <a:off x="3487" y="2430"/>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44"/>
            <p:cNvSpPr txBox="1">
              <a:spLocks noChangeArrowheads="1"/>
            </p:cNvSpPr>
            <p:nvPr/>
          </p:nvSpPr>
          <p:spPr bwMode="auto">
            <a:xfrm>
              <a:off x="3519" y="2414"/>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D</a:t>
              </a:r>
            </a:p>
          </p:txBody>
        </p:sp>
        <p:sp>
          <p:nvSpPr>
            <p:cNvPr id="20" name="Oval 45"/>
            <p:cNvSpPr>
              <a:spLocks noChangeArrowheads="1"/>
            </p:cNvSpPr>
            <p:nvPr/>
          </p:nvSpPr>
          <p:spPr bwMode="auto">
            <a:xfrm>
              <a:off x="4601" y="2477"/>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Text Box 46"/>
            <p:cNvSpPr txBox="1">
              <a:spLocks noChangeArrowheads="1"/>
            </p:cNvSpPr>
            <p:nvPr/>
          </p:nvSpPr>
          <p:spPr bwMode="auto">
            <a:xfrm>
              <a:off x="4633" y="2452"/>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E</a:t>
              </a:r>
            </a:p>
          </p:txBody>
        </p:sp>
        <p:sp>
          <p:nvSpPr>
            <p:cNvPr id="22" name="Oval 47"/>
            <p:cNvSpPr>
              <a:spLocks noChangeArrowheads="1"/>
            </p:cNvSpPr>
            <p:nvPr/>
          </p:nvSpPr>
          <p:spPr bwMode="auto">
            <a:xfrm>
              <a:off x="5149" y="2504"/>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48"/>
            <p:cNvSpPr txBox="1">
              <a:spLocks noChangeArrowheads="1"/>
            </p:cNvSpPr>
            <p:nvPr/>
          </p:nvSpPr>
          <p:spPr bwMode="auto">
            <a:xfrm>
              <a:off x="5181" y="2479"/>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F</a:t>
              </a:r>
            </a:p>
          </p:txBody>
        </p:sp>
        <p:sp>
          <p:nvSpPr>
            <p:cNvPr id="24" name="Oval 49"/>
            <p:cNvSpPr>
              <a:spLocks noChangeArrowheads="1"/>
            </p:cNvSpPr>
            <p:nvPr/>
          </p:nvSpPr>
          <p:spPr bwMode="auto">
            <a:xfrm>
              <a:off x="3830" y="3099"/>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Text Box 50"/>
            <p:cNvSpPr txBox="1">
              <a:spLocks noChangeArrowheads="1"/>
            </p:cNvSpPr>
            <p:nvPr/>
          </p:nvSpPr>
          <p:spPr bwMode="auto">
            <a:xfrm>
              <a:off x="3862" y="3074"/>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G</a:t>
              </a:r>
            </a:p>
          </p:txBody>
        </p:sp>
      </p:grpSp>
      <p:grpSp>
        <p:nvGrpSpPr>
          <p:cNvPr id="26" name="Group 62"/>
          <p:cNvGrpSpPr>
            <a:grpSpLocks/>
          </p:cNvGrpSpPr>
          <p:nvPr/>
        </p:nvGrpSpPr>
        <p:grpSpPr bwMode="auto">
          <a:xfrm>
            <a:off x="1149102" y="3356992"/>
            <a:ext cx="3206750" cy="1585912"/>
            <a:chOff x="657" y="2451"/>
            <a:chExt cx="2020" cy="999"/>
          </a:xfrm>
        </p:grpSpPr>
        <p:sp>
          <p:nvSpPr>
            <p:cNvPr id="27" name="Line 51"/>
            <p:cNvSpPr>
              <a:spLocks noChangeShapeType="1"/>
            </p:cNvSpPr>
            <p:nvPr/>
          </p:nvSpPr>
          <p:spPr bwMode="auto">
            <a:xfrm flipH="1">
              <a:off x="843" y="2733"/>
              <a:ext cx="276" cy="37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Oval 52"/>
            <p:cNvSpPr>
              <a:spLocks noChangeArrowheads="1"/>
            </p:cNvSpPr>
            <p:nvPr/>
          </p:nvSpPr>
          <p:spPr bwMode="auto">
            <a:xfrm>
              <a:off x="1088" y="2494"/>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Text Box 53"/>
            <p:cNvSpPr txBox="1">
              <a:spLocks noChangeArrowheads="1"/>
            </p:cNvSpPr>
            <p:nvPr/>
          </p:nvSpPr>
          <p:spPr bwMode="auto">
            <a:xfrm>
              <a:off x="1120" y="2469"/>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A</a:t>
              </a:r>
            </a:p>
          </p:txBody>
        </p:sp>
        <p:sp>
          <p:nvSpPr>
            <p:cNvPr id="30" name="Oval 54"/>
            <p:cNvSpPr>
              <a:spLocks noChangeArrowheads="1"/>
            </p:cNvSpPr>
            <p:nvPr/>
          </p:nvSpPr>
          <p:spPr bwMode="auto">
            <a:xfrm>
              <a:off x="657" y="3087"/>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Text Box 55"/>
            <p:cNvSpPr txBox="1">
              <a:spLocks noChangeArrowheads="1"/>
            </p:cNvSpPr>
            <p:nvPr/>
          </p:nvSpPr>
          <p:spPr bwMode="auto">
            <a:xfrm>
              <a:off x="689" y="3062"/>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B</a:t>
              </a:r>
            </a:p>
          </p:txBody>
        </p:sp>
        <p:sp>
          <p:nvSpPr>
            <p:cNvPr id="32" name="Line 56"/>
            <p:cNvSpPr>
              <a:spLocks noChangeShapeType="1"/>
            </p:cNvSpPr>
            <p:nvPr/>
          </p:nvSpPr>
          <p:spPr bwMode="auto">
            <a:xfrm>
              <a:off x="2237" y="2707"/>
              <a:ext cx="257" cy="38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Oval 57"/>
            <p:cNvSpPr>
              <a:spLocks noChangeArrowheads="1"/>
            </p:cNvSpPr>
            <p:nvPr/>
          </p:nvSpPr>
          <p:spPr bwMode="auto">
            <a:xfrm>
              <a:off x="1980" y="2476"/>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Text Box 58"/>
            <p:cNvSpPr txBox="1">
              <a:spLocks noChangeArrowheads="1"/>
            </p:cNvSpPr>
            <p:nvPr/>
          </p:nvSpPr>
          <p:spPr bwMode="auto">
            <a:xfrm>
              <a:off x="2012" y="2451"/>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A</a:t>
              </a:r>
            </a:p>
          </p:txBody>
        </p:sp>
        <p:sp>
          <p:nvSpPr>
            <p:cNvPr id="35" name="Oval 59"/>
            <p:cNvSpPr>
              <a:spLocks noChangeArrowheads="1"/>
            </p:cNvSpPr>
            <p:nvPr/>
          </p:nvSpPr>
          <p:spPr bwMode="auto">
            <a:xfrm>
              <a:off x="2382" y="3089"/>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Text Box 60"/>
            <p:cNvSpPr txBox="1">
              <a:spLocks noChangeArrowheads="1"/>
            </p:cNvSpPr>
            <p:nvPr/>
          </p:nvSpPr>
          <p:spPr bwMode="auto">
            <a:xfrm>
              <a:off x="2414" y="3064"/>
              <a:ext cx="250"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6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B</a:t>
              </a:r>
            </a:p>
          </p:txBody>
        </p:sp>
      </p:grpSp>
    </p:spTree>
    <p:extLst>
      <p:ext uri="{BB962C8B-B14F-4D97-AF65-F5344CB8AC3E}">
        <p14:creationId xmlns:p14="http://schemas.microsoft.com/office/powerpoint/2010/main" val="22296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down)">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197528" y="332656"/>
            <a:ext cx="7086600" cy="685800"/>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itchFamily="18" charset="0"/>
                <a:ea typeface="隶书" pitchFamily="49" charset="-122"/>
              </a:defRPr>
            </a:lvl2pPr>
            <a:lvl3pPr algn="ctr" rtl="0" eaLnBrk="0" fontAlgn="base" hangingPunct="0">
              <a:spcBef>
                <a:spcPct val="0"/>
              </a:spcBef>
              <a:spcAft>
                <a:spcPct val="0"/>
              </a:spcAft>
              <a:defRPr kumimoji="1" sz="3200" b="1">
                <a:solidFill>
                  <a:schemeClr val="tx2"/>
                </a:solidFill>
                <a:latin typeface="Times New Roman" pitchFamily="18" charset="0"/>
                <a:ea typeface="隶书" pitchFamily="49" charset="-122"/>
              </a:defRPr>
            </a:lvl3pPr>
            <a:lvl4pPr algn="ctr" rtl="0" eaLnBrk="0" fontAlgn="base" hangingPunct="0">
              <a:spcBef>
                <a:spcPct val="0"/>
              </a:spcBef>
              <a:spcAft>
                <a:spcPct val="0"/>
              </a:spcAft>
              <a:defRPr kumimoji="1" sz="3200" b="1">
                <a:solidFill>
                  <a:schemeClr val="tx2"/>
                </a:solidFill>
                <a:latin typeface="Times New Roman" pitchFamily="18" charset="0"/>
                <a:ea typeface="隶书" pitchFamily="49" charset="-122"/>
              </a:defRPr>
            </a:lvl4pPr>
            <a:lvl5pPr algn="ctr" rtl="0" eaLnBrk="0" fontAlgn="base" hangingPunct="0">
              <a:spcBef>
                <a:spcPct val="0"/>
              </a:spcBef>
              <a:spcAft>
                <a:spcPct val="0"/>
              </a:spcAft>
              <a:defRPr kumimoji="1" sz="3200" b="1">
                <a:solidFill>
                  <a:schemeClr val="tx2"/>
                </a:solidFill>
                <a:latin typeface="Times New Roman" pitchFamily="18" charset="0"/>
                <a:ea typeface="隶书" pitchFamily="49" charset="-122"/>
              </a:defRPr>
            </a:lvl5pPr>
            <a:lvl6pPr marL="457200" algn="ctr" rtl="0" fontAlgn="base">
              <a:spcBef>
                <a:spcPct val="0"/>
              </a:spcBef>
              <a:spcAft>
                <a:spcPct val="0"/>
              </a:spcAft>
              <a:defRPr kumimoji="1" sz="3200" b="1">
                <a:solidFill>
                  <a:schemeClr val="tx2"/>
                </a:solidFill>
                <a:latin typeface="Times New Roman" pitchFamily="18" charset="0"/>
                <a:ea typeface="隶书" pitchFamily="49" charset="-122"/>
              </a:defRPr>
            </a:lvl6pPr>
            <a:lvl7pPr marL="914400" algn="ctr" rtl="0" fontAlgn="base">
              <a:spcBef>
                <a:spcPct val="0"/>
              </a:spcBef>
              <a:spcAft>
                <a:spcPct val="0"/>
              </a:spcAft>
              <a:defRPr kumimoji="1" sz="3200" b="1">
                <a:solidFill>
                  <a:schemeClr val="tx2"/>
                </a:solidFill>
                <a:latin typeface="Times New Roman" pitchFamily="18" charset="0"/>
                <a:ea typeface="隶书" pitchFamily="49" charset="-122"/>
              </a:defRPr>
            </a:lvl7pPr>
            <a:lvl8pPr marL="1371600" algn="ctr" rtl="0" fontAlgn="base">
              <a:spcBef>
                <a:spcPct val="0"/>
              </a:spcBef>
              <a:spcAft>
                <a:spcPct val="0"/>
              </a:spcAft>
              <a:defRPr kumimoji="1" sz="3200" b="1">
                <a:solidFill>
                  <a:schemeClr val="tx2"/>
                </a:solidFill>
                <a:latin typeface="Times New Roman" pitchFamily="18" charset="0"/>
                <a:ea typeface="隶书" pitchFamily="49" charset="-122"/>
              </a:defRPr>
            </a:lvl8pPr>
            <a:lvl9pPr marL="1828800" algn="ctr" rtl="0" fontAlgn="base">
              <a:spcBef>
                <a:spcPct val="0"/>
              </a:spcBef>
              <a:spcAft>
                <a:spcPct val="0"/>
              </a:spcAft>
              <a:defRPr kumimoji="1" sz="3200" b="1">
                <a:solidFill>
                  <a:schemeClr val="tx2"/>
                </a:solidFill>
                <a:latin typeface="Times New Roman" pitchFamily="18" charset="0"/>
                <a:ea typeface="隶书"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4400" b="1" i="0" u="none" strike="noStrike" kern="0" cap="none" spc="0" normalizeH="0" baseline="0" noProof="0" dirty="0" smtClean="0">
                <a:ln>
                  <a:noFill/>
                </a:ln>
                <a:solidFill>
                  <a:srgbClr val="333399"/>
                </a:solidFill>
                <a:effectLst/>
                <a:uLnTx/>
                <a:uFillTx/>
                <a:latin typeface="Times New Roman"/>
                <a:ea typeface="隶书"/>
                <a:cs typeface="+mj-cs"/>
              </a:rPr>
              <a:t>二叉树的五种形态</a:t>
            </a:r>
          </a:p>
        </p:txBody>
      </p:sp>
      <p:sp>
        <p:nvSpPr>
          <p:cNvPr id="3" name="Text Box 4"/>
          <p:cNvSpPr txBox="1">
            <a:spLocks noChangeArrowheads="1"/>
          </p:cNvSpPr>
          <p:nvPr/>
        </p:nvSpPr>
        <p:spPr bwMode="auto">
          <a:xfrm>
            <a:off x="1752600" y="5410200"/>
            <a:ext cx="6419800" cy="461665"/>
          </a:xfrm>
          <a:prstGeom prst="rect">
            <a:avLst/>
          </a:prstGeom>
          <a:solidFill>
            <a:srgbClr val="CCFFFF"/>
          </a:solidFill>
          <a:ln w="9525">
            <a:solidFill>
              <a:srgbClr val="CCFFFF"/>
            </a:solidFill>
            <a:miter lim="800000"/>
            <a:headEnd/>
            <a:tailEnd/>
          </a:ln>
        </p:spPr>
        <p:txBody>
          <a:bodyPr wrap="square">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dirty="0" smtClean="0">
                <a:ln>
                  <a:noFill/>
                </a:ln>
                <a:solidFill>
                  <a:srgbClr val="3333CD"/>
                </a:solidFill>
                <a:effectLst/>
                <a:uLnTx/>
                <a:uFillTx/>
                <a:ea typeface="宋体,Bold" charset="-122"/>
              </a:rPr>
              <a:t>练习：如果只有三个结点，二叉树形态如何？</a:t>
            </a:r>
            <a:endParaRPr kumimoji="1" lang="zh-CN" altLang="en-US" sz="2400" b="1" i="0" u="none" strike="noStrike" kern="0" cap="none" spc="0" normalizeH="0" baseline="0" noProof="0" dirty="0" smtClean="0">
              <a:ln>
                <a:noFill/>
              </a:ln>
              <a:solidFill>
                <a:srgbClr val="000000"/>
              </a:solidFill>
              <a:effectLst/>
              <a:uLnTx/>
              <a:uFillTx/>
              <a:ea typeface="宋体,Bold" charset="-122"/>
            </a:endParaRPr>
          </a:p>
        </p:txBody>
      </p:sp>
      <p:sp>
        <p:nvSpPr>
          <p:cNvPr id="4" name="Oval 8"/>
          <p:cNvSpPr>
            <a:spLocks noChangeArrowheads="1"/>
          </p:cNvSpPr>
          <p:nvPr/>
        </p:nvSpPr>
        <p:spPr bwMode="auto">
          <a:xfrm>
            <a:off x="5105400" y="1340768"/>
            <a:ext cx="457200" cy="457200"/>
          </a:xfrm>
          <a:prstGeom prst="ellipse">
            <a:avLst/>
          </a:prstGeom>
          <a:noFill/>
          <a:ln w="222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5" name="Group 13"/>
          <p:cNvGrpSpPr>
            <a:grpSpLocks/>
          </p:cNvGrpSpPr>
          <p:nvPr/>
        </p:nvGrpSpPr>
        <p:grpSpPr bwMode="auto">
          <a:xfrm>
            <a:off x="1752600" y="3124200"/>
            <a:ext cx="838200" cy="1066800"/>
            <a:chOff x="3888" y="864"/>
            <a:chExt cx="528" cy="672"/>
          </a:xfrm>
        </p:grpSpPr>
        <p:sp>
          <p:nvSpPr>
            <p:cNvPr id="6" name="Line 7"/>
            <p:cNvSpPr>
              <a:spLocks noChangeShapeType="1"/>
            </p:cNvSpPr>
            <p:nvPr/>
          </p:nvSpPr>
          <p:spPr bwMode="auto">
            <a:xfrm flipH="1">
              <a:off x="4032" y="1104"/>
              <a:ext cx="144" cy="19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Oval 9"/>
            <p:cNvSpPr>
              <a:spLocks noChangeArrowheads="1"/>
            </p:cNvSpPr>
            <p:nvPr/>
          </p:nvSpPr>
          <p:spPr bwMode="auto">
            <a:xfrm>
              <a:off x="4128" y="864"/>
              <a:ext cx="288" cy="288"/>
            </a:xfrm>
            <a:prstGeom prst="ellipse">
              <a:avLst/>
            </a:prstGeom>
            <a:noFill/>
            <a:ln w="222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AutoShape 10"/>
            <p:cNvSpPr>
              <a:spLocks noChangeArrowheads="1"/>
            </p:cNvSpPr>
            <p:nvPr/>
          </p:nvSpPr>
          <p:spPr bwMode="auto">
            <a:xfrm>
              <a:off x="3888" y="1296"/>
              <a:ext cx="288" cy="240"/>
            </a:xfrm>
            <a:prstGeom prst="triangle">
              <a:avLst>
                <a:gd name="adj" fmla="val 50000"/>
              </a:avLst>
            </a:prstGeom>
            <a:noFill/>
            <a:ln w="222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9" name="Group 30"/>
          <p:cNvGrpSpPr>
            <a:grpSpLocks/>
          </p:cNvGrpSpPr>
          <p:nvPr/>
        </p:nvGrpSpPr>
        <p:grpSpPr bwMode="auto">
          <a:xfrm>
            <a:off x="2895600" y="1340768"/>
            <a:ext cx="609600" cy="457200"/>
            <a:chOff x="1824" y="768"/>
            <a:chExt cx="384" cy="288"/>
          </a:xfrm>
        </p:grpSpPr>
        <p:sp>
          <p:nvSpPr>
            <p:cNvPr id="10" name="Oval 5"/>
            <p:cNvSpPr>
              <a:spLocks noChangeArrowheads="1"/>
            </p:cNvSpPr>
            <p:nvPr/>
          </p:nvSpPr>
          <p:spPr bwMode="auto">
            <a:xfrm>
              <a:off x="1872" y="768"/>
              <a:ext cx="288" cy="288"/>
            </a:xfrm>
            <a:prstGeom prst="ellipse">
              <a:avLst/>
            </a:prstGeom>
            <a:noFill/>
            <a:ln w="222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2"/>
            <p:cNvSpPr>
              <a:spLocks noChangeShapeType="1"/>
            </p:cNvSpPr>
            <p:nvPr/>
          </p:nvSpPr>
          <p:spPr bwMode="auto">
            <a:xfrm flipH="1">
              <a:off x="1824" y="768"/>
              <a:ext cx="384" cy="288"/>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2" name="Group 14"/>
          <p:cNvGrpSpPr>
            <a:grpSpLocks/>
          </p:cNvGrpSpPr>
          <p:nvPr/>
        </p:nvGrpSpPr>
        <p:grpSpPr bwMode="auto">
          <a:xfrm flipH="1">
            <a:off x="3810000" y="3124200"/>
            <a:ext cx="838200" cy="1066800"/>
            <a:chOff x="3888" y="864"/>
            <a:chExt cx="528" cy="672"/>
          </a:xfrm>
        </p:grpSpPr>
        <p:sp>
          <p:nvSpPr>
            <p:cNvPr id="13" name="Line 15"/>
            <p:cNvSpPr>
              <a:spLocks noChangeShapeType="1"/>
            </p:cNvSpPr>
            <p:nvPr/>
          </p:nvSpPr>
          <p:spPr bwMode="auto">
            <a:xfrm flipH="1">
              <a:off x="4032" y="1104"/>
              <a:ext cx="144" cy="19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16"/>
            <p:cNvSpPr>
              <a:spLocks noChangeArrowheads="1"/>
            </p:cNvSpPr>
            <p:nvPr/>
          </p:nvSpPr>
          <p:spPr bwMode="auto">
            <a:xfrm>
              <a:off x="4128" y="864"/>
              <a:ext cx="288" cy="288"/>
            </a:xfrm>
            <a:prstGeom prst="ellipse">
              <a:avLst/>
            </a:prstGeom>
            <a:noFill/>
            <a:ln w="222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AutoShape 17"/>
            <p:cNvSpPr>
              <a:spLocks noChangeArrowheads="1"/>
            </p:cNvSpPr>
            <p:nvPr/>
          </p:nvSpPr>
          <p:spPr bwMode="auto">
            <a:xfrm>
              <a:off x="3888" y="1296"/>
              <a:ext cx="288" cy="240"/>
            </a:xfrm>
            <a:prstGeom prst="triangle">
              <a:avLst>
                <a:gd name="adj" fmla="val 50000"/>
              </a:avLst>
            </a:prstGeom>
            <a:noFill/>
            <a:ln w="222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6" name="Group 24"/>
          <p:cNvGrpSpPr>
            <a:grpSpLocks/>
          </p:cNvGrpSpPr>
          <p:nvPr/>
        </p:nvGrpSpPr>
        <p:grpSpPr bwMode="auto">
          <a:xfrm>
            <a:off x="5867400" y="3124200"/>
            <a:ext cx="1219200" cy="1066800"/>
            <a:chOff x="2544" y="1968"/>
            <a:chExt cx="768" cy="672"/>
          </a:xfrm>
        </p:grpSpPr>
        <p:sp>
          <p:nvSpPr>
            <p:cNvPr id="17" name="Line 19"/>
            <p:cNvSpPr>
              <a:spLocks noChangeShapeType="1"/>
            </p:cNvSpPr>
            <p:nvPr/>
          </p:nvSpPr>
          <p:spPr bwMode="auto">
            <a:xfrm>
              <a:off x="3024" y="2208"/>
              <a:ext cx="144" cy="19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Oval 20"/>
            <p:cNvSpPr>
              <a:spLocks noChangeArrowheads="1"/>
            </p:cNvSpPr>
            <p:nvPr/>
          </p:nvSpPr>
          <p:spPr bwMode="auto">
            <a:xfrm flipH="1">
              <a:off x="2784" y="1968"/>
              <a:ext cx="288" cy="288"/>
            </a:xfrm>
            <a:prstGeom prst="ellipse">
              <a:avLst/>
            </a:prstGeom>
            <a:noFill/>
            <a:ln w="22225">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AutoShape 21"/>
            <p:cNvSpPr>
              <a:spLocks noChangeArrowheads="1"/>
            </p:cNvSpPr>
            <p:nvPr/>
          </p:nvSpPr>
          <p:spPr bwMode="auto">
            <a:xfrm flipH="1">
              <a:off x="3024" y="2400"/>
              <a:ext cx="288" cy="240"/>
            </a:xfrm>
            <a:prstGeom prst="triangle">
              <a:avLst>
                <a:gd name="adj" fmla="val 50000"/>
              </a:avLst>
            </a:prstGeom>
            <a:noFill/>
            <a:ln w="222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22"/>
            <p:cNvSpPr>
              <a:spLocks noChangeShapeType="1"/>
            </p:cNvSpPr>
            <p:nvPr/>
          </p:nvSpPr>
          <p:spPr bwMode="auto">
            <a:xfrm flipH="1">
              <a:off x="2688" y="2208"/>
              <a:ext cx="144" cy="192"/>
            </a:xfrm>
            <a:prstGeom prst="line">
              <a:avLst/>
            </a:prstGeom>
            <a:noFill/>
            <a:ln w="22225">
              <a:solidFill>
                <a:srgbClr val="0000FF"/>
              </a:solidFill>
              <a:round/>
              <a:headEnd/>
              <a:tailEnd/>
            </a:ln>
            <a:extLst>
              <a:ext uri="{909E8E84-426E-40DD-AFC4-6F175D3DCCD1}">
                <a14:hiddenFill xmlns:a14="http://schemas.microsoft.com/office/drawing/2010/main">
                  <a:noFill/>
                </a14:hiddenFill>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AutoShape 23"/>
            <p:cNvSpPr>
              <a:spLocks noChangeArrowheads="1"/>
            </p:cNvSpPr>
            <p:nvPr/>
          </p:nvSpPr>
          <p:spPr bwMode="auto">
            <a:xfrm>
              <a:off x="2544" y="2400"/>
              <a:ext cx="288" cy="240"/>
            </a:xfrm>
            <a:prstGeom prst="triangle">
              <a:avLst>
                <a:gd name="adj" fmla="val 50000"/>
              </a:avLst>
            </a:prstGeom>
            <a:noFill/>
            <a:ln w="22225">
              <a:solidFill>
                <a:srgbClr val="33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2" name="Text Box 25"/>
          <p:cNvSpPr txBox="1">
            <a:spLocks noChangeArrowheads="1"/>
          </p:cNvSpPr>
          <p:nvPr/>
        </p:nvSpPr>
        <p:spPr bwMode="auto">
          <a:xfrm>
            <a:off x="5486400" y="4343400"/>
            <a:ext cx="2057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0000"/>
                </a:solidFill>
              </a:rPr>
              <a:t>根结点同时有左右子</a:t>
            </a:r>
            <a:r>
              <a:rPr lang="zh-CN" altLang="en-US" sz="2000" kern="0" dirty="0" smtClean="0">
                <a:solidFill>
                  <a:srgbClr val="000000"/>
                </a:solidFill>
              </a:rPr>
              <a:t>树的二叉树</a:t>
            </a:r>
            <a:endParaRPr lang="zh-CN" altLang="en-US" sz="2000" kern="0" dirty="0">
              <a:solidFill>
                <a:srgbClr val="000000"/>
              </a:solidFill>
            </a:endParaRPr>
          </a:p>
        </p:txBody>
      </p:sp>
      <p:sp>
        <p:nvSpPr>
          <p:cNvPr id="23" name="Text Box 26"/>
          <p:cNvSpPr txBox="1">
            <a:spLocks noChangeArrowheads="1"/>
          </p:cNvSpPr>
          <p:nvPr/>
        </p:nvSpPr>
        <p:spPr bwMode="auto">
          <a:xfrm>
            <a:off x="3695700" y="4343400"/>
            <a:ext cx="1447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0000"/>
                </a:solidFill>
              </a:rPr>
              <a:t>根结点</a:t>
            </a:r>
            <a:r>
              <a:rPr lang="zh-CN" altLang="en-US" sz="2000" kern="0" dirty="0" smtClean="0">
                <a:solidFill>
                  <a:srgbClr val="000000"/>
                </a:solidFill>
              </a:rPr>
              <a:t>仅有右子树的</a:t>
            </a:r>
            <a:r>
              <a:rPr lang="zh-CN" altLang="en-US" sz="2000" kern="0" dirty="0">
                <a:solidFill>
                  <a:srgbClr val="000000"/>
                </a:solidFill>
              </a:rPr>
              <a:t>二叉树</a:t>
            </a:r>
          </a:p>
        </p:txBody>
      </p:sp>
      <p:sp>
        <p:nvSpPr>
          <p:cNvPr id="24" name="Text Box 27"/>
          <p:cNvSpPr txBox="1">
            <a:spLocks noChangeArrowheads="1"/>
          </p:cNvSpPr>
          <p:nvPr/>
        </p:nvSpPr>
        <p:spPr bwMode="auto">
          <a:xfrm>
            <a:off x="2667000" y="2026568"/>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smtClean="0">
                <a:ln>
                  <a:noFill/>
                </a:ln>
                <a:solidFill>
                  <a:srgbClr val="000000"/>
                </a:solidFill>
                <a:effectLst/>
                <a:uLnTx/>
                <a:uFillTx/>
                <a:ea typeface="宋体,Bold" charset="-122"/>
              </a:rPr>
              <a:t>空的二叉树</a:t>
            </a:r>
          </a:p>
        </p:txBody>
      </p:sp>
      <p:sp>
        <p:nvSpPr>
          <p:cNvPr id="25" name="Text Box 28"/>
          <p:cNvSpPr txBox="1">
            <a:spLocks noChangeArrowheads="1"/>
          </p:cNvSpPr>
          <p:nvPr/>
        </p:nvSpPr>
        <p:spPr bwMode="auto">
          <a:xfrm>
            <a:off x="4648200" y="2026568"/>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ea typeface="宋体,Bold" charset="-122"/>
              </a:rPr>
              <a:t>仅有根结点的二叉树</a:t>
            </a:r>
          </a:p>
        </p:txBody>
      </p:sp>
      <p:sp>
        <p:nvSpPr>
          <p:cNvPr id="26" name="Text Box 29"/>
          <p:cNvSpPr txBox="1">
            <a:spLocks noChangeArrowheads="1"/>
          </p:cNvSpPr>
          <p:nvPr/>
        </p:nvSpPr>
        <p:spPr bwMode="auto">
          <a:xfrm>
            <a:off x="1219200" y="4343400"/>
            <a:ext cx="14478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kumimoji="1" sz="2400" b="1">
                <a:solidFill>
                  <a:schemeClr val="tx1"/>
                </a:solidFill>
                <a:latin typeface="宋体,Bold" charset="-122"/>
                <a:ea typeface="宋体,Bold" charset="-122"/>
              </a:defRPr>
            </a:lvl1pPr>
            <a:lvl2pPr marL="742950" indent="-285750" eaLnBrk="0" hangingPunct="0">
              <a:defRPr kumimoji="1" sz="2400" b="1">
                <a:solidFill>
                  <a:schemeClr val="tx1"/>
                </a:solidFill>
                <a:latin typeface="宋体,Bold" charset="-122"/>
                <a:ea typeface="宋体,Bold" charset="-122"/>
              </a:defRPr>
            </a:lvl2pPr>
            <a:lvl3pPr marL="1143000" indent="-228600" eaLnBrk="0" hangingPunct="0">
              <a:defRPr kumimoji="1" sz="2400" b="1">
                <a:solidFill>
                  <a:schemeClr val="tx1"/>
                </a:solidFill>
                <a:latin typeface="宋体,Bold" charset="-122"/>
                <a:ea typeface="宋体,Bold" charset="-122"/>
              </a:defRPr>
            </a:lvl3pPr>
            <a:lvl4pPr marL="1600200" indent="-228600" eaLnBrk="0" hangingPunct="0">
              <a:defRPr kumimoji="1" sz="2400" b="1">
                <a:solidFill>
                  <a:schemeClr val="tx1"/>
                </a:solidFill>
                <a:latin typeface="宋体,Bold" charset="-122"/>
                <a:ea typeface="宋体,Bold" charset="-122"/>
              </a:defRPr>
            </a:lvl4pPr>
            <a:lvl5pPr marL="2057400" indent="-228600" eaLnBrk="0" hangingPunct="0">
              <a:defRPr kumimoji="1" sz="2400" b="1">
                <a:solidFill>
                  <a:schemeClr val="tx1"/>
                </a:solidFill>
                <a:latin typeface="宋体,Bold" charset="-122"/>
                <a:ea typeface="宋体,Bold" charset="-122"/>
              </a:defRPr>
            </a:lvl5pPr>
            <a:lvl6pPr marL="2514600" indent="-228600" algn="ctr" eaLnBrk="0" fontAlgn="base" hangingPunct="0">
              <a:spcBef>
                <a:spcPct val="0"/>
              </a:spcBef>
              <a:spcAft>
                <a:spcPct val="0"/>
              </a:spcAft>
              <a:defRPr kumimoji="1" sz="2400" b="1">
                <a:solidFill>
                  <a:schemeClr val="tx1"/>
                </a:solidFill>
                <a:latin typeface="宋体,Bold" charset="-122"/>
                <a:ea typeface="宋体,Bold" charset="-122"/>
              </a:defRPr>
            </a:lvl6pPr>
            <a:lvl7pPr marL="2971800" indent="-228600" algn="ctr" eaLnBrk="0" fontAlgn="base" hangingPunct="0">
              <a:spcBef>
                <a:spcPct val="0"/>
              </a:spcBef>
              <a:spcAft>
                <a:spcPct val="0"/>
              </a:spcAft>
              <a:defRPr kumimoji="1" sz="2400" b="1">
                <a:solidFill>
                  <a:schemeClr val="tx1"/>
                </a:solidFill>
                <a:latin typeface="宋体,Bold" charset="-122"/>
                <a:ea typeface="宋体,Bold" charset="-122"/>
              </a:defRPr>
            </a:lvl7pPr>
            <a:lvl8pPr marL="3429000" indent="-228600" algn="ctr" eaLnBrk="0" fontAlgn="base" hangingPunct="0">
              <a:spcBef>
                <a:spcPct val="0"/>
              </a:spcBef>
              <a:spcAft>
                <a:spcPct val="0"/>
              </a:spcAft>
              <a:defRPr kumimoji="1" sz="2400" b="1">
                <a:solidFill>
                  <a:schemeClr val="tx1"/>
                </a:solidFill>
                <a:latin typeface="宋体,Bold" charset="-122"/>
                <a:ea typeface="宋体,Bold" charset="-122"/>
              </a:defRPr>
            </a:lvl8pPr>
            <a:lvl9pPr marL="3886200" indent="-228600" algn="ctr" eaLnBrk="0" fontAlgn="base" hangingPunct="0">
              <a:spcBef>
                <a:spcPct val="0"/>
              </a:spcBef>
              <a:spcAft>
                <a:spcPct val="0"/>
              </a:spcAft>
              <a:defRPr kumimoji="1" sz="2400" b="1">
                <a:solidFill>
                  <a:schemeClr val="tx1"/>
                </a:solidFill>
                <a:latin typeface="宋体,Bold" charset="-122"/>
                <a:ea typeface="宋体,Bold"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1" lang="zh-CN" altLang="en-US" sz="2000" b="1" i="0" u="none" strike="noStrike" kern="0" cap="none" spc="0" normalizeH="0" baseline="0" noProof="0" dirty="0" smtClean="0">
                <a:ln>
                  <a:noFill/>
                </a:ln>
                <a:solidFill>
                  <a:srgbClr val="000000"/>
                </a:solidFill>
                <a:effectLst/>
                <a:uLnTx/>
                <a:uFillTx/>
                <a:ea typeface="宋体,Bold" charset="-122"/>
              </a:rPr>
              <a:t>根结点仅有左子树的二叉树</a:t>
            </a:r>
          </a:p>
        </p:txBody>
      </p:sp>
    </p:spTree>
    <p:extLst>
      <p:ext uri="{BB962C8B-B14F-4D97-AF65-F5344CB8AC3E}">
        <p14:creationId xmlns:p14="http://schemas.microsoft.com/office/powerpoint/2010/main" val="398938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outVertical)">
                                      <p:cBhvr>
                                        <p:cTn id="15" dur="500"/>
                                        <p:tgtEl>
                                          <p:spTgt spid="4"/>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Vertical)">
                                      <p:cBhvr>
                                        <p:cTn id="23" dur="500"/>
                                        <p:tgtEl>
                                          <p:spTgt spid="5"/>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outVertical)">
                                      <p:cBhvr>
                                        <p:cTn id="31" dur="500"/>
                                        <p:tgtEl>
                                          <p:spTgt spid="1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outVertical)">
                                      <p:cBhvr>
                                        <p:cTn id="39" dur="500"/>
                                        <p:tgtEl>
                                          <p:spTgt spid="16"/>
                                        </p:tgtEl>
                                      </p:cBhvr>
                                    </p:animEffect>
                                  </p:childTnLst>
                                </p:cTn>
                              </p:par>
                            </p:childTnLst>
                          </p:cTn>
                        </p:par>
                        <p:par>
                          <p:cTn id="40" fill="hold">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additive="base">
                                        <p:cTn id="47" dur="500" fill="hold"/>
                                        <p:tgtEl>
                                          <p:spTgt spid="3"/>
                                        </p:tgtEl>
                                        <p:attrNameLst>
                                          <p:attrName>ppt_x</p:attrName>
                                        </p:attrNameLst>
                                      </p:cBhvr>
                                      <p:tavLst>
                                        <p:tav tm="0">
                                          <p:val>
                                            <p:strVal val="1+#ppt_w/2"/>
                                          </p:val>
                                        </p:tav>
                                        <p:tav tm="100000">
                                          <p:val>
                                            <p:strVal val="#ppt_x"/>
                                          </p:val>
                                        </p:tav>
                                      </p:tavLst>
                                    </p:anim>
                                    <p:anim calcmode="lin" valueType="num">
                                      <p:cBhvr additive="base">
                                        <p:cTn id="4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p:bldP spid="22" grpId="0" autoUpdateAnimBg="0"/>
      <p:bldP spid="23" grpId="0" autoUpdateAnimBg="0"/>
      <p:bldP spid="24" grpId="0" autoUpdateAnimBg="0"/>
      <p:bldP spid="25" grpId="0" autoUpdateAnimBg="0"/>
      <p:bldP spid="2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382588" y="1312863"/>
            <a:ext cx="7686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具有</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3</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个结点的树和具有</a:t>
            </a:r>
            <a:r>
              <a:rPr kumimoji="0" lang="en-US" altLang="zh-CN" sz="2800" b="1" i="0" u="none" strike="noStrike" kern="0" cap="none" spc="0" normalizeH="0" baseline="0" noProof="0" dirty="0" smtClean="0">
                <a:ln>
                  <a:noFill/>
                </a:ln>
                <a:solidFill>
                  <a:srgbClr val="000000"/>
                </a:solidFill>
                <a:effectLst/>
                <a:uLnTx/>
                <a:uFillTx/>
                <a:latin typeface="宋体" charset="-122"/>
                <a:ea typeface="宋体" charset="-122"/>
              </a:rPr>
              <a:t>3</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个结点的</a:t>
            </a:r>
            <a:r>
              <a:rPr kumimoji="0" lang="zh-CN" altLang="en-US" sz="2800" b="1" i="0" u="none" strike="noStrike" kern="0" cap="none" spc="0" normalizeH="0" baseline="0" noProof="0" dirty="0" smtClean="0">
                <a:ln>
                  <a:noFill/>
                </a:ln>
                <a:solidFill>
                  <a:srgbClr val="FF0000"/>
                </a:solidFill>
                <a:effectLst/>
                <a:uLnTx/>
                <a:uFillTx/>
                <a:latin typeface="宋体" charset="-122"/>
                <a:ea typeface="宋体" charset="-122"/>
              </a:rPr>
              <a:t>二叉树</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的形态</a:t>
            </a:r>
          </a:p>
        </p:txBody>
      </p:sp>
      <p:sp>
        <p:nvSpPr>
          <p:cNvPr id="3" name="Rectangle 87"/>
          <p:cNvSpPr>
            <a:spLocks noChangeArrowheads="1"/>
          </p:cNvSpPr>
          <p:nvPr/>
        </p:nvSpPr>
        <p:spPr bwMode="auto">
          <a:xfrm>
            <a:off x="3670300" y="2601913"/>
            <a:ext cx="5257800" cy="2147887"/>
          </a:xfrm>
          <a:prstGeom prst="rect">
            <a:avLst/>
          </a:prstGeom>
          <a:solidFill>
            <a:srgbClr val="CCC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4" name="Group 120"/>
          <p:cNvGrpSpPr>
            <a:grpSpLocks/>
          </p:cNvGrpSpPr>
          <p:nvPr/>
        </p:nvGrpSpPr>
        <p:grpSpPr bwMode="auto">
          <a:xfrm>
            <a:off x="7991475" y="2859088"/>
            <a:ext cx="522288" cy="1547812"/>
            <a:chOff x="5034" y="1801"/>
            <a:chExt cx="329" cy="975"/>
          </a:xfrm>
        </p:grpSpPr>
        <p:sp>
          <p:nvSpPr>
            <p:cNvPr id="5" name="Oval 77"/>
            <p:cNvSpPr>
              <a:spLocks noChangeArrowheads="1"/>
            </p:cNvSpPr>
            <p:nvPr/>
          </p:nvSpPr>
          <p:spPr bwMode="auto">
            <a:xfrm>
              <a:off x="5034" y="1801"/>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Oval 80"/>
            <p:cNvSpPr>
              <a:spLocks noChangeArrowheads="1"/>
            </p:cNvSpPr>
            <p:nvPr/>
          </p:nvSpPr>
          <p:spPr bwMode="auto">
            <a:xfrm>
              <a:off x="5141" y="2231"/>
              <a:ext cx="120"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Freeform 84"/>
            <p:cNvSpPr>
              <a:spLocks/>
            </p:cNvSpPr>
            <p:nvPr/>
          </p:nvSpPr>
          <p:spPr bwMode="auto">
            <a:xfrm>
              <a:off x="5104" y="1912"/>
              <a:ext cx="83" cy="337"/>
            </a:xfrm>
            <a:custGeom>
              <a:avLst/>
              <a:gdLst>
                <a:gd name="T0" fmla="*/ 0 w 117"/>
                <a:gd name="T1" fmla="*/ 0 h 362"/>
                <a:gd name="T2" fmla="*/ 117 w 117"/>
                <a:gd name="T3" fmla="*/ 362 h 362"/>
              </a:gdLst>
              <a:ahLst/>
              <a:cxnLst>
                <a:cxn ang="0">
                  <a:pos x="T0" y="T1"/>
                </a:cxn>
                <a:cxn ang="0">
                  <a:pos x="T2" y="T3"/>
                </a:cxn>
              </a:cxnLst>
              <a:rect l="0" t="0" r="r" b="b"/>
              <a:pathLst>
                <a:path w="117" h="362">
                  <a:moveTo>
                    <a:pt x="0" y="0"/>
                  </a:moveTo>
                  <a:lnTo>
                    <a:pt x="117" y="362"/>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Freeform 85"/>
            <p:cNvSpPr>
              <a:spLocks/>
            </p:cNvSpPr>
            <p:nvPr/>
          </p:nvSpPr>
          <p:spPr bwMode="auto">
            <a:xfrm>
              <a:off x="5217" y="2351"/>
              <a:ext cx="78" cy="308"/>
            </a:xfrm>
            <a:custGeom>
              <a:avLst/>
              <a:gdLst>
                <a:gd name="T0" fmla="*/ 0 w 110"/>
                <a:gd name="T1" fmla="*/ 0 h 372"/>
                <a:gd name="T2" fmla="*/ 110 w 110"/>
                <a:gd name="T3" fmla="*/ 372 h 372"/>
              </a:gdLst>
              <a:ahLst/>
              <a:cxnLst>
                <a:cxn ang="0">
                  <a:pos x="T0" y="T1"/>
                </a:cxn>
                <a:cxn ang="0">
                  <a:pos x="T2" y="T3"/>
                </a:cxn>
              </a:cxnLst>
              <a:rect l="0" t="0" r="r" b="b"/>
              <a:pathLst>
                <a:path w="110" h="372">
                  <a:moveTo>
                    <a:pt x="0" y="0"/>
                  </a:moveTo>
                  <a:lnTo>
                    <a:pt x="110" y="372"/>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Oval 92"/>
            <p:cNvSpPr>
              <a:spLocks noChangeArrowheads="1"/>
            </p:cNvSpPr>
            <p:nvPr/>
          </p:nvSpPr>
          <p:spPr bwMode="auto">
            <a:xfrm>
              <a:off x="5243" y="2659"/>
              <a:ext cx="120"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0" name="Group 119"/>
          <p:cNvGrpSpPr>
            <a:grpSpLocks/>
          </p:cNvGrpSpPr>
          <p:nvPr/>
        </p:nvGrpSpPr>
        <p:grpSpPr bwMode="auto">
          <a:xfrm>
            <a:off x="6972300" y="2859088"/>
            <a:ext cx="546100" cy="1543050"/>
            <a:chOff x="4392" y="1801"/>
            <a:chExt cx="344" cy="972"/>
          </a:xfrm>
        </p:grpSpPr>
        <p:sp>
          <p:nvSpPr>
            <p:cNvPr id="11" name="Freeform 73"/>
            <p:cNvSpPr>
              <a:spLocks/>
            </p:cNvSpPr>
            <p:nvPr/>
          </p:nvSpPr>
          <p:spPr bwMode="auto">
            <a:xfrm>
              <a:off x="4580" y="1916"/>
              <a:ext cx="85" cy="311"/>
            </a:xfrm>
            <a:custGeom>
              <a:avLst/>
              <a:gdLst>
                <a:gd name="T0" fmla="*/ 120 w 120"/>
                <a:gd name="T1" fmla="*/ 0 h 375"/>
                <a:gd name="T2" fmla="*/ 0 w 120"/>
                <a:gd name="T3" fmla="*/ 375 h 375"/>
              </a:gdLst>
              <a:ahLst/>
              <a:cxnLst>
                <a:cxn ang="0">
                  <a:pos x="T0" y="T1"/>
                </a:cxn>
                <a:cxn ang="0">
                  <a:pos x="T2" y="T3"/>
                </a:cxn>
              </a:cxnLst>
              <a:rect l="0" t="0" r="r" b="b"/>
              <a:pathLst>
                <a:path w="120" h="375">
                  <a:moveTo>
                    <a:pt x="120" y="0"/>
                  </a:moveTo>
                  <a:lnTo>
                    <a:pt x="0" y="375"/>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Freeform 74"/>
            <p:cNvSpPr>
              <a:spLocks/>
            </p:cNvSpPr>
            <p:nvPr/>
          </p:nvSpPr>
          <p:spPr bwMode="auto">
            <a:xfrm>
              <a:off x="4462" y="2351"/>
              <a:ext cx="86" cy="308"/>
            </a:xfrm>
            <a:custGeom>
              <a:avLst/>
              <a:gdLst>
                <a:gd name="T0" fmla="*/ 135 w 135"/>
                <a:gd name="T1" fmla="*/ 0 h 360"/>
                <a:gd name="T2" fmla="*/ 0 w 135"/>
                <a:gd name="T3" fmla="*/ 360 h 360"/>
              </a:gdLst>
              <a:ahLst/>
              <a:cxnLst>
                <a:cxn ang="0">
                  <a:pos x="T0" y="T1"/>
                </a:cxn>
                <a:cxn ang="0">
                  <a:pos x="T2" y="T3"/>
                </a:cxn>
              </a:cxnLst>
              <a:rect l="0" t="0" r="r" b="b"/>
              <a:pathLst>
                <a:path w="135" h="360">
                  <a:moveTo>
                    <a:pt x="135" y="0"/>
                  </a:moveTo>
                  <a:lnTo>
                    <a:pt x="0" y="360"/>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Oval 93"/>
            <p:cNvSpPr>
              <a:spLocks noChangeArrowheads="1"/>
            </p:cNvSpPr>
            <p:nvPr/>
          </p:nvSpPr>
          <p:spPr bwMode="auto">
            <a:xfrm>
              <a:off x="4615" y="1801"/>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94"/>
            <p:cNvSpPr>
              <a:spLocks noChangeArrowheads="1"/>
            </p:cNvSpPr>
            <p:nvPr/>
          </p:nvSpPr>
          <p:spPr bwMode="auto">
            <a:xfrm>
              <a:off x="4503" y="2229"/>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95"/>
            <p:cNvSpPr>
              <a:spLocks noChangeArrowheads="1"/>
            </p:cNvSpPr>
            <p:nvPr/>
          </p:nvSpPr>
          <p:spPr bwMode="auto">
            <a:xfrm>
              <a:off x="4392" y="2656"/>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6" name="Group 118"/>
          <p:cNvGrpSpPr>
            <a:grpSpLocks/>
          </p:cNvGrpSpPr>
          <p:nvPr/>
        </p:nvGrpSpPr>
        <p:grpSpPr bwMode="auto">
          <a:xfrm>
            <a:off x="6249988" y="2873375"/>
            <a:ext cx="517525" cy="1512888"/>
            <a:chOff x="3937" y="1810"/>
            <a:chExt cx="326" cy="953"/>
          </a:xfrm>
        </p:grpSpPr>
        <p:sp>
          <p:nvSpPr>
            <p:cNvPr id="17" name="Freeform 62"/>
            <p:cNvSpPr>
              <a:spLocks/>
            </p:cNvSpPr>
            <p:nvPr/>
          </p:nvSpPr>
          <p:spPr bwMode="auto">
            <a:xfrm>
              <a:off x="4018" y="1916"/>
              <a:ext cx="169" cy="311"/>
            </a:xfrm>
            <a:custGeom>
              <a:avLst/>
              <a:gdLst>
                <a:gd name="T0" fmla="*/ 0 w 240"/>
                <a:gd name="T1" fmla="*/ 0 h 375"/>
                <a:gd name="T2" fmla="*/ 240 w 240"/>
                <a:gd name="T3" fmla="*/ 375 h 375"/>
              </a:gdLst>
              <a:ahLst/>
              <a:cxnLst>
                <a:cxn ang="0">
                  <a:pos x="T0" y="T1"/>
                </a:cxn>
                <a:cxn ang="0">
                  <a:pos x="T2" y="T3"/>
                </a:cxn>
              </a:cxnLst>
              <a:rect l="0" t="0" r="r" b="b"/>
              <a:pathLst>
                <a:path w="240" h="375">
                  <a:moveTo>
                    <a:pt x="0" y="0"/>
                  </a:moveTo>
                  <a:lnTo>
                    <a:pt x="240" y="375"/>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63"/>
            <p:cNvSpPr>
              <a:spLocks/>
            </p:cNvSpPr>
            <p:nvPr/>
          </p:nvSpPr>
          <p:spPr bwMode="auto">
            <a:xfrm>
              <a:off x="4028" y="2329"/>
              <a:ext cx="170" cy="335"/>
            </a:xfrm>
            <a:custGeom>
              <a:avLst/>
              <a:gdLst>
                <a:gd name="T0" fmla="*/ 240 w 240"/>
                <a:gd name="T1" fmla="*/ 0 h 405"/>
                <a:gd name="T2" fmla="*/ 0 w 240"/>
                <a:gd name="T3" fmla="*/ 405 h 405"/>
              </a:gdLst>
              <a:ahLst/>
              <a:cxnLst>
                <a:cxn ang="0">
                  <a:pos x="T0" y="T1"/>
                </a:cxn>
                <a:cxn ang="0">
                  <a:pos x="T2" y="T3"/>
                </a:cxn>
              </a:cxnLst>
              <a:rect l="0" t="0" r="r" b="b"/>
              <a:pathLst>
                <a:path w="240" h="405">
                  <a:moveTo>
                    <a:pt x="240" y="0"/>
                  </a:moveTo>
                  <a:lnTo>
                    <a:pt x="0" y="405"/>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96"/>
            <p:cNvSpPr>
              <a:spLocks noChangeArrowheads="1"/>
            </p:cNvSpPr>
            <p:nvPr/>
          </p:nvSpPr>
          <p:spPr bwMode="auto">
            <a:xfrm>
              <a:off x="3937" y="1810"/>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Oval 97"/>
            <p:cNvSpPr>
              <a:spLocks noChangeArrowheads="1"/>
            </p:cNvSpPr>
            <p:nvPr/>
          </p:nvSpPr>
          <p:spPr bwMode="auto">
            <a:xfrm>
              <a:off x="4142" y="2219"/>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Oval 98"/>
            <p:cNvSpPr>
              <a:spLocks noChangeArrowheads="1"/>
            </p:cNvSpPr>
            <p:nvPr/>
          </p:nvSpPr>
          <p:spPr bwMode="auto">
            <a:xfrm>
              <a:off x="3956" y="2646"/>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2" name="Group 116"/>
          <p:cNvGrpSpPr>
            <a:grpSpLocks/>
          </p:cNvGrpSpPr>
          <p:nvPr/>
        </p:nvGrpSpPr>
        <p:grpSpPr bwMode="auto">
          <a:xfrm>
            <a:off x="3905250" y="2947988"/>
            <a:ext cx="855663" cy="938212"/>
            <a:chOff x="2460" y="1857"/>
            <a:chExt cx="539" cy="591"/>
          </a:xfrm>
        </p:grpSpPr>
        <p:sp>
          <p:nvSpPr>
            <p:cNvPr id="23" name="Freeform 37"/>
            <p:cNvSpPr>
              <a:spLocks/>
            </p:cNvSpPr>
            <p:nvPr/>
          </p:nvSpPr>
          <p:spPr bwMode="auto">
            <a:xfrm>
              <a:off x="2523" y="1972"/>
              <a:ext cx="182" cy="364"/>
            </a:xfrm>
            <a:custGeom>
              <a:avLst/>
              <a:gdLst>
                <a:gd name="T0" fmla="*/ 269 w 269"/>
                <a:gd name="T1" fmla="*/ 0 h 439"/>
                <a:gd name="T2" fmla="*/ 0 w 269"/>
                <a:gd name="T3" fmla="*/ 439 h 439"/>
              </a:gdLst>
              <a:ahLst/>
              <a:cxnLst>
                <a:cxn ang="0">
                  <a:pos x="T0" y="T1"/>
                </a:cxn>
                <a:cxn ang="0">
                  <a:pos x="T2" y="T3"/>
                </a:cxn>
              </a:cxnLst>
              <a:rect l="0" t="0" r="r" b="b"/>
              <a:pathLst>
                <a:path w="269" h="439">
                  <a:moveTo>
                    <a:pt x="269" y="0"/>
                  </a:moveTo>
                  <a:lnTo>
                    <a:pt x="0" y="439"/>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Freeform 44"/>
            <p:cNvSpPr>
              <a:spLocks/>
            </p:cNvSpPr>
            <p:nvPr/>
          </p:nvSpPr>
          <p:spPr bwMode="auto">
            <a:xfrm>
              <a:off x="2767" y="1970"/>
              <a:ext cx="169" cy="368"/>
            </a:xfrm>
            <a:custGeom>
              <a:avLst/>
              <a:gdLst>
                <a:gd name="T0" fmla="*/ 0 w 241"/>
                <a:gd name="T1" fmla="*/ 0 h 445"/>
                <a:gd name="T2" fmla="*/ 241 w 241"/>
                <a:gd name="T3" fmla="*/ 445 h 445"/>
              </a:gdLst>
              <a:ahLst/>
              <a:cxnLst>
                <a:cxn ang="0">
                  <a:pos x="T0" y="T1"/>
                </a:cxn>
                <a:cxn ang="0">
                  <a:pos x="T2" y="T3"/>
                </a:cxn>
              </a:cxnLst>
              <a:rect l="0" t="0" r="r" b="b"/>
              <a:pathLst>
                <a:path w="241" h="445">
                  <a:moveTo>
                    <a:pt x="0" y="0"/>
                  </a:moveTo>
                  <a:lnTo>
                    <a:pt x="241" y="445"/>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Oval 101"/>
            <p:cNvSpPr>
              <a:spLocks noChangeArrowheads="1"/>
            </p:cNvSpPr>
            <p:nvPr/>
          </p:nvSpPr>
          <p:spPr bwMode="auto">
            <a:xfrm>
              <a:off x="2674" y="1857"/>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Oval 102"/>
            <p:cNvSpPr>
              <a:spLocks noChangeArrowheads="1"/>
            </p:cNvSpPr>
            <p:nvPr/>
          </p:nvSpPr>
          <p:spPr bwMode="auto">
            <a:xfrm>
              <a:off x="2460" y="2321"/>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Oval 103"/>
            <p:cNvSpPr>
              <a:spLocks noChangeArrowheads="1"/>
            </p:cNvSpPr>
            <p:nvPr/>
          </p:nvSpPr>
          <p:spPr bwMode="auto">
            <a:xfrm>
              <a:off x="2878" y="2331"/>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8" name="Group 117"/>
          <p:cNvGrpSpPr>
            <a:grpSpLocks/>
          </p:cNvGrpSpPr>
          <p:nvPr/>
        </p:nvGrpSpPr>
        <p:grpSpPr bwMode="auto">
          <a:xfrm>
            <a:off x="5232400" y="2859088"/>
            <a:ext cx="531813" cy="1512887"/>
            <a:chOff x="3296" y="1801"/>
            <a:chExt cx="335" cy="953"/>
          </a:xfrm>
        </p:grpSpPr>
        <p:sp>
          <p:nvSpPr>
            <p:cNvPr id="29" name="Freeform 51"/>
            <p:cNvSpPr>
              <a:spLocks/>
            </p:cNvSpPr>
            <p:nvPr/>
          </p:nvSpPr>
          <p:spPr bwMode="auto">
            <a:xfrm>
              <a:off x="3370" y="1914"/>
              <a:ext cx="168" cy="313"/>
            </a:xfrm>
            <a:custGeom>
              <a:avLst/>
              <a:gdLst>
                <a:gd name="T0" fmla="*/ 224 w 224"/>
                <a:gd name="T1" fmla="*/ 0 h 376"/>
                <a:gd name="T2" fmla="*/ 0 w 224"/>
                <a:gd name="T3" fmla="*/ 376 h 376"/>
              </a:gdLst>
              <a:ahLst/>
              <a:cxnLst>
                <a:cxn ang="0">
                  <a:pos x="T0" y="T1"/>
                </a:cxn>
                <a:cxn ang="0">
                  <a:pos x="T2" y="T3"/>
                </a:cxn>
              </a:cxnLst>
              <a:rect l="0" t="0" r="r" b="b"/>
              <a:pathLst>
                <a:path w="224" h="376">
                  <a:moveTo>
                    <a:pt x="224" y="0"/>
                  </a:moveTo>
                  <a:lnTo>
                    <a:pt x="0" y="376"/>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Freeform 52"/>
            <p:cNvSpPr>
              <a:spLocks/>
            </p:cNvSpPr>
            <p:nvPr/>
          </p:nvSpPr>
          <p:spPr bwMode="auto">
            <a:xfrm>
              <a:off x="3359" y="2338"/>
              <a:ext cx="149" cy="311"/>
            </a:xfrm>
            <a:custGeom>
              <a:avLst/>
              <a:gdLst>
                <a:gd name="T0" fmla="*/ 0 w 210"/>
                <a:gd name="T1" fmla="*/ 0 h 375"/>
                <a:gd name="T2" fmla="*/ 210 w 210"/>
                <a:gd name="T3" fmla="*/ 375 h 375"/>
              </a:gdLst>
              <a:ahLst/>
              <a:cxnLst>
                <a:cxn ang="0">
                  <a:pos x="T0" y="T1"/>
                </a:cxn>
                <a:cxn ang="0">
                  <a:pos x="T2" y="T3"/>
                </a:cxn>
              </a:cxnLst>
              <a:rect l="0" t="0" r="r" b="b"/>
              <a:pathLst>
                <a:path w="210" h="375">
                  <a:moveTo>
                    <a:pt x="0" y="0"/>
                  </a:moveTo>
                  <a:lnTo>
                    <a:pt x="210" y="375"/>
                  </a:lnTo>
                </a:path>
              </a:pathLst>
            </a:custGeom>
            <a:noFill/>
            <a:ln w="3810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99"/>
            <p:cNvSpPr>
              <a:spLocks noChangeArrowheads="1"/>
            </p:cNvSpPr>
            <p:nvPr/>
          </p:nvSpPr>
          <p:spPr bwMode="auto">
            <a:xfrm>
              <a:off x="3296" y="2219"/>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Oval 100"/>
            <p:cNvSpPr>
              <a:spLocks noChangeArrowheads="1"/>
            </p:cNvSpPr>
            <p:nvPr/>
          </p:nvSpPr>
          <p:spPr bwMode="auto">
            <a:xfrm>
              <a:off x="3510" y="1801"/>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Oval 104"/>
            <p:cNvSpPr>
              <a:spLocks noChangeArrowheads="1"/>
            </p:cNvSpPr>
            <p:nvPr/>
          </p:nvSpPr>
          <p:spPr bwMode="auto">
            <a:xfrm>
              <a:off x="3463" y="2637"/>
              <a:ext cx="121" cy="117"/>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34" name="Rectangle 86"/>
          <p:cNvSpPr>
            <a:spLocks noChangeArrowheads="1"/>
          </p:cNvSpPr>
          <p:nvPr/>
        </p:nvSpPr>
        <p:spPr bwMode="auto">
          <a:xfrm>
            <a:off x="463550" y="2600325"/>
            <a:ext cx="3022600" cy="2147888"/>
          </a:xfrm>
          <a:prstGeom prst="rect">
            <a:avLst/>
          </a:prstGeom>
          <a:solidFill>
            <a:srgbClr val="CCCCFF"/>
          </a:solidFill>
          <a:ln w="9525">
            <a:solidFill>
              <a:srgbClr val="000000"/>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35" name="Group 114"/>
          <p:cNvGrpSpPr>
            <a:grpSpLocks/>
          </p:cNvGrpSpPr>
          <p:nvPr/>
        </p:nvGrpSpPr>
        <p:grpSpPr bwMode="auto">
          <a:xfrm>
            <a:off x="992188" y="3068638"/>
            <a:ext cx="957262" cy="922337"/>
            <a:chOff x="625" y="1887"/>
            <a:chExt cx="603" cy="627"/>
          </a:xfrm>
        </p:grpSpPr>
        <p:sp>
          <p:nvSpPr>
            <p:cNvPr id="36" name="Freeform 14"/>
            <p:cNvSpPr>
              <a:spLocks/>
            </p:cNvSpPr>
            <p:nvPr/>
          </p:nvSpPr>
          <p:spPr bwMode="auto">
            <a:xfrm>
              <a:off x="706" y="2011"/>
              <a:ext cx="202" cy="370"/>
            </a:xfrm>
            <a:custGeom>
              <a:avLst/>
              <a:gdLst>
                <a:gd name="T0" fmla="*/ 290 w 290"/>
                <a:gd name="T1" fmla="*/ 0 h 442"/>
                <a:gd name="T2" fmla="*/ 0 w 290"/>
                <a:gd name="T3" fmla="*/ 442 h 442"/>
              </a:gdLst>
              <a:ahLst/>
              <a:cxnLst>
                <a:cxn ang="0">
                  <a:pos x="T0" y="T1"/>
                </a:cxn>
                <a:cxn ang="0">
                  <a:pos x="T2" y="T3"/>
                </a:cxn>
              </a:cxnLst>
              <a:rect l="0" t="0" r="r" b="b"/>
              <a:pathLst>
                <a:path w="290" h="442">
                  <a:moveTo>
                    <a:pt x="290" y="0"/>
                  </a:moveTo>
                  <a:lnTo>
                    <a:pt x="0" y="442"/>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Freeform 21"/>
            <p:cNvSpPr>
              <a:spLocks/>
            </p:cNvSpPr>
            <p:nvPr/>
          </p:nvSpPr>
          <p:spPr bwMode="auto">
            <a:xfrm>
              <a:off x="982" y="2010"/>
              <a:ext cx="184" cy="371"/>
            </a:xfrm>
            <a:custGeom>
              <a:avLst/>
              <a:gdLst>
                <a:gd name="T0" fmla="*/ 0 w 241"/>
                <a:gd name="T1" fmla="*/ 0 h 445"/>
                <a:gd name="T2" fmla="*/ 241 w 241"/>
                <a:gd name="T3" fmla="*/ 445 h 445"/>
              </a:gdLst>
              <a:ahLst/>
              <a:cxnLst>
                <a:cxn ang="0">
                  <a:pos x="T0" y="T1"/>
                </a:cxn>
                <a:cxn ang="0">
                  <a:pos x="T2" y="T3"/>
                </a:cxn>
              </a:cxnLst>
              <a:rect l="0" t="0" r="r" b="b"/>
              <a:pathLst>
                <a:path w="241" h="445">
                  <a:moveTo>
                    <a:pt x="0" y="0"/>
                  </a:moveTo>
                  <a:lnTo>
                    <a:pt x="241" y="445"/>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Oval 105"/>
            <p:cNvSpPr>
              <a:spLocks noChangeArrowheads="1"/>
            </p:cNvSpPr>
            <p:nvPr/>
          </p:nvSpPr>
          <p:spPr bwMode="auto">
            <a:xfrm>
              <a:off x="885" y="1887"/>
              <a:ext cx="121" cy="132"/>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9" name="Oval 106"/>
            <p:cNvSpPr>
              <a:spLocks noChangeArrowheads="1"/>
            </p:cNvSpPr>
            <p:nvPr/>
          </p:nvSpPr>
          <p:spPr bwMode="auto">
            <a:xfrm>
              <a:off x="625" y="2371"/>
              <a:ext cx="121" cy="132"/>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Oval 107"/>
            <p:cNvSpPr>
              <a:spLocks noChangeArrowheads="1"/>
            </p:cNvSpPr>
            <p:nvPr/>
          </p:nvSpPr>
          <p:spPr bwMode="auto">
            <a:xfrm>
              <a:off x="1107" y="2381"/>
              <a:ext cx="121" cy="133"/>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1" name="Group 115"/>
          <p:cNvGrpSpPr>
            <a:grpSpLocks/>
          </p:cNvGrpSpPr>
          <p:nvPr/>
        </p:nvGrpSpPr>
        <p:grpSpPr bwMode="auto">
          <a:xfrm>
            <a:off x="2747963" y="2886075"/>
            <a:ext cx="192087" cy="1558925"/>
            <a:chOff x="1758" y="1824"/>
            <a:chExt cx="121" cy="1057"/>
          </a:xfrm>
        </p:grpSpPr>
        <p:sp>
          <p:nvSpPr>
            <p:cNvPr id="42" name="Line 29"/>
            <p:cNvSpPr>
              <a:spLocks noChangeShapeType="1"/>
            </p:cNvSpPr>
            <p:nvPr/>
          </p:nvSpPr>
          <p:spPr bwMode="auto">
            <a:xfrm>
              <a:off x="1816" y="1954"/>
              <a:ext cx="0" cy="3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Line 30"/>
            <p:cNvSpPr>
              <a:spLocks noChangeShapeType="1"/>
            </p:cNvSpPr>
            <p:nvPr/>
          </p:nvSpPr>
          <p:spPr bwMode="auto">
            <a:xfrm>
              <a:off x="1816" y="2404"/>
              <a:ext cx="0" cy="34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4" name="Oval 108"/>
            <p:cNvSpPr>
              <a:spLocks noChangeArrowheads="1"/>
            </p:cNvSpPr>
            <p:nvPr/>
          </p:nvSpPr>
          <p:spPr bwMode="auto">
            <a:xfrm>
              <a:off x="1758" y="1824"/>
              <a:ext cx="121" cy="132"/>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5" name="Oval 109"/>
            <p:cNvSpPr>
              <a:spLocks noChangeArrowheads="1"/>
            </p:cNvSpPr>
            <p:nvPr/>
          </p:nvSpPr>
          <p:spPr bwMode="auto">
            <a:xfrm>
              <a:off x="1758" y="2276"/>
              <a:ext cx="121" cy="132"/>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Oval 110"/>
            <p:cNvSpPr>
              <a:spLocks noChangeArrowheads="1"/>
            </p:cNvSpPr>
            <p:nvPr/>
          </p:nvSpPr>
          <p:spPr bwMode="auto">
            <a:xfrm>
              <a:off x="1758" y="2749"/>
              <a:ext cx="121" cy="132"/>
            </a:xfrm>
            <a:prstGeom prst="ellipse">
              <a:avLst/>
            </a:prstGeom>
            <a:solidFill>
              <a:srgbClr val="80808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70336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up)">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up)">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up)">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p:cNvSpPr txBox="1">
            <a:spLocks noChangeArrowheads="1"/>
          </p:cNvSpPr>
          <p:nvPr/>
        </p:nvSpPr>
        <p:spPr bwMode="auto">
          <a:xfrm>
            <a:off x="246063" y="620688"/>
            <a:ext cx="3962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3200" b="1" dirty="0">
                <a:solidFill>
                  <a:srgbClr val="FF0000"/>
                </a:solidFill>
                <a:latin typeface="Times New Roman" pitchFamily="18" charset="0"/>
                <a:ea typeface="宋体" charset="-122"/>
              </a:rPr>
              <a:t>特殊的二叉树</a:t>
            </a:r>
          </a:p>
        </p:txBody>
      </p:sp>
      <p:sp>
        <p:nvSpPr>
          <p:cNvPr id="3" name="Text Box 11"/>
          <p:cNvSpPr txBox="1">
            <a:spLocks noChangeArrowheads="1"/>
          </p:cNvSpPr>
          <p:nvPr/>
        </p:nvSpPr>
        <p:spPr bwMode="auto">
          <a:xfrm>
            <a:off x="385763" y="1317600"/>
            <a:ext cx="3962400" cy="339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20000"/>
              </a:spcBef>
              <a:spcAft>
                <a:spcPts val="0"/>
              </a:spcAft>
              <a:buClrTx/>
              <a:buSzTx/>
              <a:buFontTx/>
              <a:buNone/>
              <a:tabLst/>
              <a:defRPr/>
            </a:pPr>
            <a:r>
              <a:rPr kumimoji="0" lang="zh-CN" altLang="en-US" sz="3200" b="1" i="0" u="none" strike="noStrike" kern="0" cap="none" spc="0" normalizeH="0" baseline="0" noProof="0" smtClean="0">
                <a:ln>
                  <a:noFill/>
                </a:ln>
                <a:solidFill>
                  <a:srgbClr val="FF3300"/>
                </a:solidFill>
                <a:effectLst/>
                <a:uLnTx/>
                <a:uFillTx/>
                <a:latin typeface="Times New Roman" pitchFamily="18" charset="0"/>
                <a:ea typeface="宋体" charset="-122"/>
              </a:rPr>
              <a:t>斜树</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1 </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.所</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有结点都只有左子树的二叉树称为</a:t>
            </a:r>
            <a:r>
              <a:rPr kumimoji="0" lang="zh-CN" altLang="en-US" sz="2800" b="1" i="0" u="none" strike="noStrike" kern="0" cap="none" spc="0" normalizeH="0" baseline="0" noProof="0" smtClean="0">
                <a:ln>
                  <a:noFill/>
                </a:ln>
                <a:solidFill>
                  <a:srgbClr val="FF3300"/>
                </a:solidFill>
                <a:effectLst/>
                <a:uLnTx/>
                <a:uFillTx/>
                <a:latin typeface="Times New Roman" pitchFamily="18" charset="0"/>
                <a:ea typeface="宋体" charset="-122"/>
              </a:rPr>
              <a:t>左斜树</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2 </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所有结点都只</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有右子树的二叉树称为</a:t>
            </a:r>
            <a:r>
              <a:rPr kumimoji="0" lang="zh-CN" altLang="en-US" sz="2800" b="1" i="0" u="none" strike="noStrike" kern="0" cap="none" spc="0" normalizeH="0" baseline="0" noProof="0" smtClean="0">
                <a:ln>
                  <a:noFill/>
                </a:ln>
                <a:solidFill>
                  <a:srgbClr val="FF3300"/>
                </a:solidFill>
                <a:effectLst/>
                <a:uLnTx/>
                <a:uFillTx/>
                <a:latin typeface="宋体" charset="-122"/>
                <a:ea typeface="宋体" charset="-122"/>
              </a:rPr>
              <a:t>右斜树</a:t>
            </a:r>
            <a:r>
              <a:rPr kumimoji="0" lang="en-US" altLang="zh-CN" sz="2800" b="1" i="0" u="none" strike="noStrike" kern="0" cap="none" spc="0" normalizeH="0" baseline="0" noProof="0" smtClean="0">
                <a:ln>
                  <a:noFill/>
                </a:ln>
                <a:solidFill>
                  <a:srgbClr val="000000"/>
                </a:solidFill>
                <a:effectLst/>
                <a:uLnTx/>
                <a:uFillTx/>
                <a:latin typeface="宋体" charset="-122"/>
                <a:ea typeface="宋体" charset="-122"/>
              </a:rPr>
              <a:t>；</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3.左斜树和右斜树统称为</a:t>
            </a:r>
            <a:r>
              <a:rPr kumimoji="0" lang="zh-CN" altLang="en-US" sz="2800" b="1" i="0" u="none" strike="noStrike" kern="0" cap="none" spc="0" normalizeH="0" baseline="0" noProof="0" smtClean="0">
                <a:ln>
                  <a:noFill/>
                </a:ln>
                <a:solidFill>
                  <a:srgbClr val="FF3300"/>
                </a:solidFill>
                <a:effectLst/>
                <a:uLnTx/>
                <a:uFillTx/>
                <a:latin typeface="宋体" charset="-122"/>
                <a:ea typeface="宋体" charset="-122"/>
              </a:rPr>
              <a:t>斜树</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a:t>
            </a:r>
          </a:p>
        </p:txBody>
      </p:sp>
      <p:sp>
        <p:nvSpPr>
          <p:cNvPr id="4" name="Text Box 34"/>
          <p:cNvSpPr txBox="1">
            <a:spLocks noChangeArrowheads="1"/>
          </p:cNvSpPr>
          <p:nvPr/>
        </p:nvSpPr>
        <p:spPr bwMode="auto">
          <a:xfrm>
            <a:off x="2650757" y="4869160"/>
            <a:ext cx="6527800" cy="1160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1. </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在斜树中，每一层只有一个结点；</a:t>
            </a:r>
          </a:p>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2</a:t>
            </a: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.斜树的结点个数与其深度相同。</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 </a:t>
            </a:r>
          </a:p>
        </p:txBody>
      </p:sp>
      <p:sp>
        <p:nvSpPr>
          <p:cNvPr id="5" name="Text Box 37"/>
          <p:cNvSpPr txBox="1">
            <a:spLocks noChangeArrowheads="1"/>
          </p:cNvSpPr>
          <p:nvPr/>
        </p:nvSpPr>
        <p:spPr bwMode="auto">
          <a:xfrm>
            <a:off x="307975" y="4705325"/>
            <a:ext cx="381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b="1">
                <a:solidFill>
                  <a:srgbClr val="0000CC"/>
                </a:solidFill>
                <a:latin typeface="Times New Roman" pitchFamily="18" charset="0"/>
                <a:ea typeface="宋体" charset="-122"/>
              </a:rPr>
              <a:t>斜树的特点：</a:t>
            </a:r>
          </a:p>
        </p:txBody>
      </p:sp>
      <p:grpSp>
        <p:nvGrpSpPr>
          <p:cNvPr id="6" name="Group 49"/>
          <p:cNvGrpSpPr>
            <a:grpSpLocks/>
          </p:cNvGrpSpPr>
          <p:nvPr/>
        </p:nvGrpSpPr>
        <p:grpSpPr bwMode="auto">
          <a:xfrm>
            <a:off x="4903788" y="1058838"/>
            <a:ext cx="1646237" cy="2713037"/>
            <a:chOff x="3089" y="941"/>
            <a:chExt cx="1037" cy="1709"/>
          </a:xfrm>
        </p:grpSpPr>
        <p:sp>
          <p:nvSpPr>
            <p:cNvPr id="7" name="Oval 15"/>
            <p:cNvSpPr>
              <a:spLocks noChangeArrowheads="1"/>
            </p:cNvSpPr>
            <p:nvPr/>
          </p:nvSpPr>
          <p:spPr bwMode="auto">
            <a:xfrm rot="-443973">
              <a:off x="3831" y="963"/>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Freeform 19"/>
            <p:cNvSpPr>
              <a:spLocks/>
            </p:cNvSpPr>
            <p:nvPr/>
          </p:nvSpPr>
          <p:spPr bwMode="auto">
            <a:xfrm rot="-443973">
              <a:off x="3593" y="1240"/>
              <a:ext cx="314" cy="401"/>
            </a:xfrm>
            <a:custGeom>
              <a:avLst/>
              <a:gdLst>
                <a:gd name="T0" fmla="*/ 306 w 306"/>
                <a:gd name="T1" fmla="*/ 0 h 391"/>
                <a:gd name="T2" fmla="*/ 0 w 306"/>
                <a:gd name="T3" fmla="*/ 391 h 391"/>
              </a:gdLst>
              <a:ahLst/>
              <a:cxnLst>
                <a:cxn ang="0">
                  <a:pos x="T0" y="T1"/>
                </a:cxn>
                <a:cxn ang="0">
                  <a:pos x="T2" y="T3"/>
                </a:cxn>
              </a:cxnLst>
              <a:rect l="0" t="0" r="r" b="b"/>
              <a:pathLst>
                <a:path w="306" h="391">
                  <a:moveTo>
                    <a:pt x="306" y="0"/>
                  </a:moveTo>
                  <a:lnTo>
                    <a:pt x="0" y="391"/>
                  </a:lnTo>
                </a:path>
              </a:pathLst>
            </a:custGeom>
            <a:noFill/>
            <a:ln w="38100" cmpd="sng">
              <a:solidFill>
                <a:srgbClr val="000000"/>
              </a:solidFill>
              <a:round/>
              <a:headEnd/>
              <a:tailEnd/>
            </a:ln>
            <a:extLst>
              <a:ext uri="{909E8E84-426E-40DD-AFC4-6F175D3DCCD1}">
                <a14:hiddenFill xmlns:a14="http://schemas.microsoft.com/office/drawing/2010/main">
                  <a:solidFill>
                    <a:srgbClr val="DDDDDD"/>
                  </a:solidFill>
                </a14:hiddenFill>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Freeform 22"/>
            <p:cNvSpPr>
              <a:spLocks/>
            </p:cNvSpPr>
            <p:nvPr/>
          </p:nvSpPr>
          <p:spPr bwMode="auto">
            <a:xfrm rot="-443973">
              <a:off x="3242" y="1907"/>
              <a:ext cx="270" cy="411"/>
            </a:xfrm>
            <a:custGeom>
              <a:avLst/>
              <a:gdLst>
                <a:gd name="T0" fmla="*/ 256 w 256"/>
                <a:gd name="T1" fmla="*/ 0 h 402"/>
                <a:gd name="T2" fmla="*/ 0 w 256"/>
                <a:gd name="T3" fmla="*/ 402 h 402"/>
              </a:gdLst>
              <a:ahLst/>
              <a:cxnLst>
                <a:cxn ang="0">
                  <a:pos x="T0" y="T1"/>
                </a:cxn>
                <a:cxn ang="0">
                  <a:pos x="T2" y="T3"/>
                </a:cxn>
              </a:cxnLst>
              <a:rect l="0" t="0" r="r" b="b"/>
              <a:pathLst>
                <a:path w="256" h="402">
                  <a:moveTo>
                    <a:pt x="256" y="0"/>
                  </a:moveTo>
                  <a:lnTo>
                    <a:pt x="0" y="402"/>
                  </a:lnTo>
                </a:path>
              </a:pathLst>
            </a:custGeom>
            <a:noFill/>
            <a:ln w="38100" cmpd="sng">
              <a:solidFill>
                <a:srgbClr val="000000"/>
              </a:solidFill>
              <a:round/>
              <a:headEnd/>
              <a:tailEnd/>
            </a:ln>
            <a:extLst>
              <a:ext uri="{909E8E84-426E-40DD-AFC4-6F175D3DCCD1}">
                <a14:hiddenFill xmlns:a14="http://schemas.microsoft.com/office/drawing/2010/main">
                  <a:solidFill>
                    <a:srgbClr val="DDDDDD"/>
                  </a:solidFill>
                </a14:hiddenFill>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Text Box 14"/>
            <p:cNvSpPr txBox="1">
              <a:spLocks noChangeArrowheads="1"/>
            </p:cNvSpPr>
            <p:nvPr/>
          </p:nvSpPr>
          <p:spPr bwMode="auto">
            <a:xfrm>
              <a:off x="3865" y="941"/>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A</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1" name="Oval 38"/>
            <p:cNvSpPr>
              <a:spLocks noChangeArrowheads="1"/>
            </p:cNvSpPr>
            <p:nvPr/>
          </p:nvSpPr>
          <p:spPr bwMode="auto">
            <a:xfrm rot="-443973">
              <a:off x="3413" y="1622"/>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Text Box 39"/>
            <p:cNvSpPr txBox="1">
              <a:spLocks noChangeArrowheads="1"/>
            </p:cNvSpPr>
            <p:nvPr/>
          </p:nvSpPr>
          <p:spPr bwMode="auto">
            <a:xfrm>
              <a:off x="3447" y="1600"/>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B</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13" name="Oval 40"/>
            <p:cNvSpPr>
              <a:spLocks noChangeArrowheads="1"/>
            </p:cNvSpPr>
            <p:nvPr/>
          </p:nvSpPr>
          <p:spPr bwMode="auto">
            <a:xfrm rot="-443973">
              <a:off x="3089" y="2328"/>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Text Box 41"/>
            <p:cNvSpPr txBox="1">
              <a:spLocks noChangeArrowheads="1"/>
            </p:cNvSpPr>
            <p:nvPr/>
          </p:nvSpPr>
          <p:spPr bwMode="auto">
            <a:xfrm>
              <a:off x="3123" y="2306"/>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C</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grpSp>
        <p:nvGrpSpPr>
          <p:cNvPr id="15" name="Group 50"/>
          <p:cNvGrpSpPr>
            <a:grpSpLocks/>
          </p:cNvGrpSpPr>
          <p:nvPr/>
        </p:nvGrpSpPr>
        <p:grpSpPr bwMode="auto">
          <a:xfrm>
            <a:off x="6907213" y="1071538"/>
            <a:ext cx="1390650" cy="2703512"/>
            <a:chOff x="4351" y="949"/>
            <a:chExt cx="876" cy="1703"/>
          </a:xfrm>
        </p:grpSpPr>
        <p:sp>
          <p:nvSpPr>
            <p:cNvPr id="16" name="Freeform 28"/>
            <p:cNvSpPr>
              <a:spLocks/>
            </p:cNvSpPr>
            <p:nvPr/>
          </p:nvSpPr>
          <p:spPr bwMode="auto">
            <a:xfrm rot="534837">
              <a:off x="4518" y="1275"/>
              <a:ext cx="249" cy="345"/>
            </a:xfrm>
            <a:custGeom>
              <a:avLst/>
              <a:gdLst>
                <a:gd name="T0" fmla="*/ 0 w 338"/>
                <a:gd name="T1" fmla="*/ 0 h 463"/>
                <a:gd name="T2" fmla="*/ 338 w 338"/>
                <a:gd name="T3" fmla="*/ 463 h 463"/>
              </a:gdLst>
              <a:ahLst/>
              <a:cxnLst>
                <a:cxn ang="0">
                  <a:pos x="T0" y="T1"/>
                </a:cxn>
                <a:cxn ang="0">
                  <a:pos x="T2" y="T3"/>
                </a:cxn>
              </a:cxnLst>
              <a:rect l="0" t="0" r="r" b="b"/>
              <a:pathLst>
                <a:path w="338" h="463">
                  <a:moveTo>
                    <a:pt x="0" y="0"/>
                  </a:moveTo>
                  <a:lnTo>
                    <a:pt x="338" y="463"/>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Freeform 31"/>
            <p:cNvSpPr>
              <a:spLocks/>
            </p:cNvSpPr>
            <p:nvPr/>
          </p:nvSpPr>
          <p:spPr bwMode="auto">
            <a:xfrm rot="534837">
              <a:off x="4813" y="1927"/>
              <a:ext cx="272" cy="428"/>
            </a:xfrm>
            <a:custGeom>
              <a:avLst/>
              <a:gdLst>
                <a:gd name="T0" fmla="*/ 0 w 316"/>
                <a:gd name="T1" fmla="*/ 0 h 456"/>
                <a:gd name="T2" fmla="*/ 316 w 316"/>
                <a:gd name="T3" fmla="*/ 456 h 456"/>
              </a:gdLst>
              <a:ahLst/>
              <a:cxnLst>
                <a:cxn ang="0">
                  <a:pos x="T0" y="T1"/>
                </a:cxn>
                <a:cxn ang="0">
                  <a:pos x="T2" y="T3"/>
                </a:cxn>
              </a:cxnLst>
              <a:rect l="0" t="0" r="r" b="b"/>
              <a:pathLst>
                <a:path w="316" h="456">
                  <a:moveTo>
                    <a:pt x="0" y="0"/>
                  </a:moveTo>
                  <a:lnTo>
                    <a:pt x="316" y="456"/>
                  </a:lnTo>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Oval 42"/>
            <p:cNvSpPr>
              <a:spLocks noChangeArrowheads="1"/>
            </p:cNvSpPr>
            <p:nvPr/>
          </p:nvSpPr>
          <p:spPr bwMode="auto">
            <a:xfrm rot="-443973">
              <a:off x="4351" y="971"/>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43"/>
            <p:cNvSpPr txBox="1">
              <a:spLocks noChangeArrowheads="1"/>
            </p:cNvSpPr>
            <p:nvPr/>
          </p:nvSpPr>
          <p:spPr bwMode="auto">
            <a:xfrm>
              <a:off x="4385" y="949"/>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A</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0" name="Oval 44"/>
            <p:cNvSpPr>
              <a:spLocks noChangeArrowheads="1"/>
            </p:cNvSpPr>
            <p:nvPr/>
          </p:nvSpPr>
          <p:spPr bwMode="auto">
            <a:xfrm rot="-443973">
              <a:off x="4651" y="1624"/>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Text Box 45"/>
            <p:cNvSpPr txBox="1">
              <a:spLocks noChangeArrowheads="1"/>
            </p:cNvSpPr>
            <p:nvPr/>
          </p:nvSpPr>
          <p:spPr bwMode="auto">
            <a:xfrm>
              <a:off x="4685" y="1602"/>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B</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2" name="Oval 46"/>
            <p:cNvSpPr>
              <a:spLocks noChangeArrowheads="1"/>
            </p:cNvSpPr>
            <p:nvPr/>
          </p:nvSpPr>
          <p:spPr bwMode="auto">
            <a:xfrm rot="-443973">
              <a:off x="4932" y="2330"/>
              <a:ext cx="295" cy="295"/>
            </a:xfrm>
            <a:prstGeom prst="ellipse">
              <a:avLst/>
            </a:prstGeom>
            <a:gradFill rotWithShape="1">
              <a:gsLst>
                <a:gs pos="0">
                  <a:srgbClr val="FFFFFF"/>
                </a:gs>
                <a:gs pos="100000">
                  <a:srgbClr val="00B400"/>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54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Text Box 47"/>
            <p:cNvSpPr txBox="1">
              <a:spLocks noChangeArrowheads="1"/>
            </p:cNvSpPr>
            <p:nvPr/>
          </p:nvSpPr>
          <p:spPr bwMode="auto">
            <a:xfrm>
              <a:off x="4966" y="2308"/>
              <a:ext cx="248" cy="344"/>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54000" rIns="0" bIns="0"/>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C</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pSp>
    </p:spTree>
    <p:extLst>
      <p:ext uri="{BB962C8B-B14F-4D97-AF65-F5344CB8AC3E}">
        <p14:creationId xmlns:p14="http://schemas.microsoft.com/office/powerpoint/2010/main" val="322194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63538" y="793031"/>
            <a:ext cx="396240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3200" b="1" i="0" u="none" strike="noStrike" kern="0" cap="none" spc="0" normalizeH="0" baseline="0" noProof="0" dirty="0" smtClean="0">
                <a:ln>
                  <a:noFill/>
                </a:ln>
                <a:solidFill>
                  <a:srgbClr val="FF3300"/>
                </a:solidFill>
                <a:effectLst/>
                <a:uLnTx/>
                <a:uFillTx/>
                <a:latin typeface="Times New Roman" pitchFamily="18" charset="0"/>
                <a:ea typeface="宋体" charset="-122"/>
              </a:rPr>
              <a:t>满二叉树</a:t>
            </a:r>
          </a:p>
          <a:p>
            <a:pPr lvl="0" eaLnBrk="0" fontAlgn="auto" hangingPunct="0">
              <a:lnSpc>
                <a:spcPct val="120000"/>
              </a:lnSpc>
              <a:spcBef>
                <a:spcPct val="50000"/>
              </a:spcBef>
              <a:spcAft>
                <a:spcPts val="0"/>
              </a:spcAft>
            </a:pPr>
            <a:r>
              <a:rPr kumimoji="0" lang="zh-CN" altLang="en-US" sz="2800" b="1" kern="0" dirty="0">
                <a:solidFill>
                  <a:srgbClr val="000000"/>
                </a:solidFill>
                <a:ea typeface="宋体" charset="-122"/>
              </a:rPr>
              <a:t>在一棵二叉树中，如果所有分支结点都存在左子树和右子树（即</a:t>
            </a:r>
            <a:r>
              <a:rPr kumimoji="0" lang="zh-CN" altLang="en-US" sz="2800" b="1" kern="0" dirty="0" smtClean="0">
                <a:solidFill>
                  <a:srgbClr val="000000"/>
                </a:solidFill>
                <a:ea typeface="宋体" charset="-122"/>
              </a:rPr>
              <a:t>：所有</a:t>
            </a:r>
            <a:r>
              <a:rPr kumimoji="0" lang="zh-CN" altLang="en-US" sz="2800" b="1" kern="0" dirty="0">
                <a:solidFill>
                  <a:srgbClr val="000000"/>
                </a:solidFill>
                <a:ea typeface="宋体" charset="-122"/>
              </a:rPr>
              <a:t>的分支结点的度数都为</a:t>
            </a:r>
            <a:r>
              <a:rPr kumimoji="0" lang="en-US" altLang="zh-CN" sz="2800" b="1" kern="0" dirty="0" smtClean="0">
                <a:solidFill>
                  <a:srgbClr val="000000"/>
                </a:solidFill>
                <a:ea typeface="宋体" charset="-122"/>
              </a:rPr>
              <a:t>2</a:t>
            </a:r>
            <a:r>
              <a:rPr kumimoji="0" lang="zh-CN" altLang="en-US" sz="2800" b="1" kern="0" dirty="0" smtClean="0">
                <a:solidFill>
                  <a:srgbClr val="000000"/>
                </a:solidFill>
                <a:ea typeface="宋体" charset="-122"/>
              </a:rPr>
              <a:t>），</a:t>
            </a:r>
            <a:r>
              <a:rPr kumimoji="0" lang="zh-CN" altLang="en-US" sz="2800" b="1" kern="0" dirty="0">
                <a:solidFill>
                  <a:srgbClr val="000000"/>
                </a:solidFill>
                <a:ea typeface="宋体" charset="-122"/>
              </a:rPr>
              <a:t>并且所有</a:t>
            </a:r>
            <a:r>
              <a:rPr kumimoji="0" lang="zh-CN" altLang="en-US" sz="2800" b="1" kern="0" dirty="0" smtClean="0">
                <a:solidFill>
                  <a:srgbClr val="000000"/>
                </a:solidFill>
                <a:ea typeface="宋体" charset="-122"/>
              </a:rPr>
              <a:t>叶子结点都</a:t>
            </a:r>
            <a:r>
              <a:rPr kumimoji="0" lang="zh-CN" altLang="en-US" sz="2800" b="1" kern="0" dirty="0">
                <a:solidFill>
                  <a:srgbClr val="000000"/>
                </a:solidFill>
                <a:ea typeface="宋体" charset="-122"/>
              </a:rPr>
              <a:t>在</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同一层上。</a:t>
            </a:r>
          </a:p>
        </p:txBody>
      </p:sp>
      <p:sp>
        <p:nvSpPr>
          <p:cNvPr id="3" name="Text Box 110"/>
          <p:cNvSpPr txBox="1">
            <a:spLocks noChangeArrowheads="1"/>
          </p:cNvSpPr>
          <p:nvPr/>
        </p:nvSpPr>
        <p:spPr bwMode="auto">
          <a:xfrm>
            <a:off x="394944" y="4797212"/>
            <a:ext cx="31395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CC"/>
                </a:solidFill>
                <a:effectLst/>
                <a:uLnTx/>
                <a:uFillTx/>
                <a:latin typeface="Times New Roman" pitchFamily="18" charset="0"/>
                <a:ea typeface="宋体" charset="-122"/>
              </a:rPr>
              <a:t>满二叉树的特点</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p>
        </p:txBody>
      </p:sp>
      <p:sp>
        <p:nvSpPr>
          <p:cNvPr id="4" name="Text Box 111"/>
          <p:cNvSpPr txBox="1">
            <a:spLocks noChangeArrowheads="1"/>
          </p:cNvSpPr>
          <p:nvPr/>
        </p:nvSpPr>
        <p:spPr bwMode="auto">
          <a:xfrm>
            <a:off x="3682069" y="4740201"/>
            <a:ext cx="5434012" cy="1160462"/>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algn="l">
              <a:defRPr>
                <a:solidFill>
                  <a:schemeClr val="tx1"/>
                </a:solidFill>
                <a:latin typeface="Arial" charset="0"/>
              </a:defRPr>
            </a:lvl1pPr>
            <a:lvl2pPr marL="800100" indent="-342900" algn="l">
              <a:defRPr>
                <a:solidFill>
                  <a:schemeClr val="tx1"/>
                </a:solidFill>
                <a:latin typeface="Arial" charset="0"/>
              </a:defRPr>
            </a:lvl2pPr>
            <a:lvl3pPr marL="1257300" indent="-342900" algn="l">
              <a:defRPr>
                <a:solidFill>
                  <a:schemeClr val="tx1"/>
                </a:solidFill>
                <a:latin typeface="Arial" charset="0"/>
              </a:defRPr>
            </a:lvl3pPr>
            <a:lvl4pPr marL="1714500" indent="-342900" algn="l">
              <a:defRPr>
                <a:solidFill>
                  <a:schemeClr val="tx1"/>
                </a:solidFill>
                <a:latin typeface="Arial" charset="0"/>
              </a:defRPr>
            </a:lvl4pPr>
            <a:lvl5pPr marL="2171700" indent="-342900" algn="l">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marL="342900" marR="0" lvl="0" indent="-342900" algn="l" defTabSz="914400" eaLnBrk="0" fontAlgn="auto" latinLnBrk="0" hangingPunct="0">
              <a:lnSpc>
                <a:spcPct val="100000"/>
              </a:lnSpc>
              <a:spcBef>
                <a:spcPct val="50000"/>
              </a:spcBef>
              <a:spcAft>
                <a:spcPts val="0"/>
              </a:spcAft>
              <a:buClrTx/>
              <a:buSzTx/>
              <a:buFontTx/>
              <a:buAutoNum type="arabicPeriod"/>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叶子只能出现在最下一层；</a:t>
            </a:r>
          </a:p>
          <a:p>
            <a:pPr marL="342900" marR="0" lvl="0" indent="-342900" algn="l" defTabSz="914400" eaLnBrk="0" fontAlgn="auto" latinLnBrk="0" hangingPunct="0">
              <a:lnSpc>
                <a:spcPct val="100000"/>
              </a:lnSpc>
              <a:spcBef>
                <a:spcPct val="50000"/>
              </a:spcBef>
              <a:spcAft>
                <a:spcPts val="0"/>
              </a:spcAft>
              <a:buClrTx/>
              <a:buSzTx/>
              <a:buFontTx/>
              <a:buAutoNum type="arabicPeriod"/>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只有度为0和度为2的结点。</a:t>
            </a:r>
          </a:p>
        </p:txBody>
      </p:sp>
      <p:sp>
        <p:nvSpPr>
          <p:cNvPr id="5" name="Text Box 122"/>
          <p:cNvSpPr txBox="1">
            <a:spLocks noChangeArrowheads="1"/>
          </p:cNvSpPr>
          <p:nvPr/>
        </p:nvSpPr>
        <p:spPr bwMode="auto">
          <a:xfrm>
            <a:off x="246063" y="332656"/>
            <a:ext cx="3962400" cy="57943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l" eaLnBrk="0" hangingPunct="0">
              <a:spcBef>
                <a:spcPct val="50000"/>
              </a:spcBef>
            </a:pPr>
            <a:r>
              <a:rPr lang="zh-CN" altLang="en-US" sz="3200" b="1" dirty="0">
                <a:solidFill>
                  <a:schemeClr val="tx1">
                    <a:lumMod val="50000"/>
                  </a:schemeClr>
                </a:solidFill>
                <a:latin typeface="Times New Roman" pitchFamily="18" charset="0"/>
                <a:ea typeface="宋体" charset="-122"/>
              </a:rPr>
              <a:t>特殊的二叉树</a:t>
            </a:r>
          </a:p>
        </p:txBody>
      </p:sp>
      <p:grpSp>
        <p:nvGrpSpPr>
          <p:cNvPr id="6" name="Group 143"/>
          <p:cNvGrpSpPr>
            <a:grpSpLocks/>
          </p:cNvGrpSpPr>
          <p:nvPr/>
        </p:nvGrpSpPr>
        <p:grpSpPr bwMode="auto">
          <a:xfrm>
            <a:off x="4519613" y="978768"/>
            <a:ext cx="4489450" cy="2982913"/>
            <a:chOff x="2748" y="1072"/>
            <a:chExt cx="2828" cy="1879"/>
          </a:xfrm>
        </p:grpSpPr>
        <p:sp>
          <p:nvSpPr>
            <p:cNvPr id="7" name="Oval 13"/>
            <p:cNvSpPr>
              <a:spLocks noChangeArrowheads="1"/>
            </p:cNvSpPr>
            <p:nvPr/>
          </p:nvSpPr>
          <p:spPr bwMode="auto">
            <a:xfrm>
              <a:off x="4030" y="112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8" name="Text Box 27"/>
            <p:cNvSpPr txBox="1">
              <a:spLocks noChangeArrowheads="1"/>
            </p:cNvSpPr>
            <p:nvPr/>
          </p:nvSpPr>
          <p:spPr bwMode="auto">
            <a:xfrm>
              <a:off x="4338" y="1072"/>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9" name="Text Box 28"/>
            <p:cNvSpPr txBox="1">
              <a:spLocks noChangeArrowheads="1"/>
            </p:cNvSpPr>
            <p:nvPr/>
          </p:nvSpPr>
          <p:spPr bwMode="auto">
            <a:xfrm>
              <a:off x="3874" y="1984"/>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10" name="Text Box 29"/>
            <p:cNvSpPr txBox="1">
              <a:spLocks noChangeArrowheads="1"/>
            </p:cNvSpPr>
            <p:nvPr/>
          </p:nvSpPr>
          <p:spPr bwMode="auto">
            <a:xfrm>
              <a:off x="3565" y="1529"/>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1" name="Text Box 30"/>
            <p:cNvSpPr txBox="1">
              <a:spLocks noChangeArrowheads="1"/>
            </p:cNvSpPr>
            <p:nvPr/>
          </p:nvSpPr>
          <p:spPr bwMode="auto">
            <a:xfrm>
              <a:off x="5111" y="1529"/>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12" name="Text Box 31"/>
            <p:cNvSpPr txBox="1">
              <a:spLocks noChangeArrowheads="1"/>
            </p:cNvSpPr>
            <p:nvPr/>
          </p:nvSpPr>
          <p:spPr bwMode="auto">
            <a:xfrm>
              <a:off x="3257" y="1984"/>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3" name="Text Box 32"/>
            <p:cNvSpPr txBox="1">
              <a:spLocks noChangeArrowheads="1"/>
            </p:cNvSpPr>
            <p:nvPr/>
          </p:nvSpPr>
          <p:spPr bwMode="auto">
            <a:xfrm>
              <a:off x="4803" y="1984"/>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4" name="Text Box 33"/>
            <p:cNvSpPr txBox="1">
              <a:spLocks noChangeArrowheads="1"/>
            </p:cNvSpPr>
            <p:nvPr/>
          </p:nvSpPr>
          <p:spPr bwMode="auto">
            <a:xfrm>
              <a:off x="5420" y="1984"/>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15" name="Text Box 34"/>
            <p:cNvSpPr txBox="1">
              <a:spLocks noChangeArrowheads="1"/>
            </p:cNvSpPr>
            <p:nvPr/>
          </p:nvSpPr>
          <p:spPr bwMode="auto">
            <a:xfrm>
              <a:off x="2811" y="2724"/>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6" name="Text Box 35"/>
            <p:cNvSpPr txBox="1">
              <a:spLocks noChangeArrowheads="1"/>
            </p:cNvSpPr>
            <p:nvPr/>
          </p:nvSpPr>
          <p:spPr bwMode="auto">
            <a:xfrm>
              <a:off x="3122" y="2724"/>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17" name="Text Box 36"/>
            <p:cNvSpPr txBox="1">
              <a:spLocks noChangeArrowheads="1"/>
            </p:cNvSpPr>
            <p:nvPr/>
          </p:nvSpPr>
          <p:spPr bwMode="auto">
            <a:xfrm>
              <a:off x="3407" y="2724"/>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8" name="Line 42"/>
            <p:cNvSpPr>
              <a:spLocks noChangeShapeType="1"/>
            </p:cNvSpPr>
            <p:nvPr/>
          </p:nvSpPr>
          <p:spPr bwMode="auto">
            <a:xfrm flipH="1">
              <a:off x="3403" y="1273"/>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Freeform 43"/>
            <p:cNvSpPr>
              <a:spLocks/>
            </p:cNvSpPr>
            <p:nvPr/>
          </p:nvSpPr>
          <p:spPr bwMode="auto">
            <a:xfrm>
              <a:off x="4241" y="1244"/>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44"/>
            <p:cNvSpPr>
              <a:spLocks/>
            </p:cNvSpPr>
            <p:nvPr/>
          </p:nvSpPr>
          <p:spPr bwMode="auto">
            <a:xfrm>
              <a:off x="3078" y="1723"/>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45"/>
            <p:cNvSpPr>
              <a:spLocks/>
            </p:cNvSpPr>
            <p:nvPr/>
          </p:nvSpPr>
          <p:spPr bwMode="auto">
            <a:xfrm>
              <a:off x="3457" y="1723"/>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Freeform 46"/>
            <p:cNvSpPr>
              <a:spLocks/>
            </p:cNvSpPr>
            <p:nvPr/>
          </p:nvSpPr>
          <p:spPr bwMode="auto">
            <a:xfrm>
              <a:off x="4654" y="1734"/>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47"/>
            <p:cNvSpPr>
              <a:spLocks noChangeShapeType="1"/>
            </p:cNvSpPr>
            <p:nvPr/>
          </p:nvSpPr>
          <p:spPr bwMode="auto">
            <a:xfrm>
              <a:off x="4991" y="1734"/>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64"/>
            <p:cNvSpPr>
              <a:spLocks noChangeShapeType="1"/>
            </p:cNvSpPr>
            <p:nvPr/>
          </p:nvSpPr>
          <p:spPr bwMode="auto">
            <a:xfrm>
              <a:off x="3719" y="2212"/>
              <a:ext cx="73" cy="259"/>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Freeform 65"/>
            <p:cNvSpPr>
              <a:spLocks/>
            </p:cNvSpPr>
            <p:nvPr/>
          </p:nvSpPr>
          <p:spPr bwMode="auto">
            <a:xfrm>
              <a:off x="2895" y="2220"/>
              <a:ext cx="91" cy="259"/>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66"/>
            <p:cNvSpPr>
              <a:spLocks noChangeShapeType="1"/>
            </p:cNvSpPr>
            <p:nvPr/>
          </p:nvSpPr>
          <p:spPr bwMode="auto">
            <a:xfrm>
              <a:off x="3100" y="2212"/>
              <a:ext cx="70" cy="2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67"/>
            <p:cNvSpPr>
              <a:spLocks noChangeShapeType="1"/>
            </p:cNvSpPr>
            <p:nvPr/>
          </p:nvSpPr>
          <p:spPr bwMode="auto">
            <a:xfrm flipH="1">
              <a:off x="3526" y="2227"/>
              <a:ext cx="71"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68"/>
            <p:cNvSpPr>
              <a:spLocks noChangeShapeType="1"/>
            </p:cNvSpPr>
            <p:nvPr/>
          </p:nvSpPr>
          <p:spPr bwMode="auto">
            <a:xfrm flipH="1">
              <a:off x="4449" y="2227"/>
              <a:ext cx="103" cy="25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69"/>
            <p:cNvSpPr>
              <a:spLocks noChangeShapeType="1"/>
            </p:cNvSpPr>
            <p:nvPr/>
          </p:nvSpPr>
          <p:spPr bwMode="auto">
            <a:xfrm>
              <a:off x="4647" y="2212"/>
              <a:ext cx="110" cy="2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70"/>
            <p:cNvSpPr>
              <a:spLocks noChangeShapeType="1"/>
            </p:cNvSpPr>
            <p:nvPr/>
          </p:nvSpPr>
          <p:spPr bwMode="auto">
            <a:xfrm flipH="1">
              <a:off x="5111" y="2243"/>
              <a:ext cx="100" cy="22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71"/>
            <p:cNvSpPr>
              <a:spLocks noChangeShapeType="1"/>
            </p:cNvSpPr>
            <p:nvPr/>
          </p:nvSpPr>
          <p:spPr bwMode="auto">
            <a:xfrm>
              <a:off x="5315" y="2239"/>
              <a:ext cx="99" cy="22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2" name="Oval 123"/>
            <p:cNvSpPr>
              <a:spLocks noChangeArrowheads="1"/>
            </p:cNvSpPr>
            <p:nvPr/>
          </p:nvSpPr>
          <p:spPr bwMode="auto">
            <a:xfrm>
              <a:off x="3221" y="154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33" name="Oval 124"/>
            <p:cNvSpPr>
              <a:spLocks noChangeArrowheads="1"/>
            </p:cNvSpPr>
            <p:nvPr/>
          </p:nvSpPr>
          <p:spPr bwMode="auto">
            <a:xfrm>
              <a:off x="4772" y="154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34" name="Oval 125"/>
            <p:cNvSpPr>
              <a:spLocks noChangeArrowheads="1"/>
            </p:cNvSpPr>
            <p:nvPr/>
          </p:nvSpPr>
          <p:spPr bwMode="auto">
            <a:xfrm>
              <a:off x="2915"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99"/>
                  </a:solidFill>
                  <a:effectLst/>
                  <a:uLnTx/>
                  <a:uFillTx/>
                  <a:latin typeface="Times New Roman" pitchFamily="18" charset="0"/>
                </a:rPr>
                <a:t>D</a:t>
              </a:r>
            </a:p>
          </p:txBody>
        </p:sp>
        <p:sp>
          <p:nvSpPr>
            <p:cNvPr id="35" name="Oval 126"/>
            <p:cNvSpPr>
              <a:spLocks noChangeArrowheads="1"/>
            </p:cNvSpPr>
            <p:nvPr/>
          </p:nvSpPr>
          <p:spPr bwMode="auto">
            <a:xfrm>
              <a:off x="3528"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36" name="Oval 127"/>
            <p:cNvSpPr>
              <a:spLocks noChangeArrowheads="1"/>
            </p:cNvSpPr>
            <p:nvPr/>
          </p:nvSpPr>
          <p:spPr bwMode="auto">
            <a:xfrm>
              <a:off x="4485" y="200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37" name="Oval 128"/>
            <p:cNvSpPr>
              <a:spLocks noChangeArrowheads="1"/>
            </p:cNvSpPr>
            <p:nvPr/>
          </p:nvSpPr>
          <p:spPr bwMode="auto">
            <a:xfrm>
              <a:off x="5117"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38" name="Oval 129"/>
            <p:cNvSpPr>
              <a:spLocks noChangeArrowheads="1"/>
            </p:cNvSpPr>
            <p:nvPr/>
          </p:nvSpPr>
          <p:spPr bwMode="auto">
            <a:xfrm>
              <a:off x="2748" y="245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99"/>
                  </a:solidFill>
                  <a:effectLst/>
                  <a:uLnTx/>
                  <a:uFillTx/>
                  <a:latin typeface="Times New Roman" pitchFamily="18" charset="0"/>
                </a:rPr>
                <a:t>H</a:t>
              </a:r>
            </a:p>
          </p:txBody>
        </p:sp>
        <p:sp>
          <p:nvSpPr>
            <p:cNvPr id="39" name="Oval 130"/>
            <p:cNvSpPr>
              <a:spLocks noChangeArrowheads="1"/>
            </p:cNvSpPr>
            <p:nvPr/>
          </p:nvSpPr>
          <p:spPr bwMode="auto">
            <a:xfrm>
              <a:off x="3055" y="2459"/>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40" name="Oval 131"/>
            <p:cNvSpPr>
              <a:spLocks noChangeArrowheads="1"/>
            </p:cNvSpPr>
            <p:nvPr/>
          </p:nvSpPr>
          <p:spPr bwMode="auto">
            <a:xfrm>
              <a:off x="3389" y="246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sp>
          <p:nvSpPr>
            <p:cNvPr id="41" name="Oval 132"/>
            <p:cNvSpPr>
              <a:spLocks noChangeArrowheads="1"/>
            </p:cNvSpPr>
            <p:nvPr/>
          </p:nvSpPr>
          <p:spPr bwMode="auto">
            <a:xfrm>
              <a:off x="3687" y="246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K</a:t>
              </a:r>
            </a:p>
          </p:txBody>
        </p:sp>
        <p:sp>
          <p:nvSpPr>
            <p:cNvPr id="42" name="Oval 133"/>
            <p:cNvSpPr>
              <a:spLocks noChangeArrowheads="1"/>
            </p:cNvSpPr>
            <p:nvPr/>
          </p:nvSpPr>
          <p:spPr bwMode="auto">
            <a:xfrm>
              <a:off x="4309" y="245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L</a:t>
              </a:r>
            </a:p>
          </p:txBody>
        </p:sp>
        <p:sp>
          <p:nvSpPr>
            <p:cNvPr id="43" name="Oval 134"/>
            <p:cNvSpPr>
              <a:spLocks noChangeArrowheads="1"/>
            </p:cNvSpPr>
            <p:nvPr/>
          </p:nvSpPr>
          <p:spPr bwMode="auto">
            <a:xfrm>
              <a:off x="4635" y="245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M</a:t>
              </a:r>
            </a:p>
          </p:txBody>
        </p:sp>
        <p:sp>
          <p:nvSpPr>
            <p:cNvPr id="44" name="Oval 135"/>
            <p:cNvSpPr>
              <a:spLocks noChangeArrowheads="1"/>
            </p:cNvSpPr>
            <p:nvPr/>
          </p:nvSpPr>
          <p:spPr bwMode="auto">
            <a:xfrm>
              <a:off x="4959" y="24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N</a:t>
              </a:r>
            </a:p>
          </p:txBody>
        </p:sp>
        <p:sp>
          <p:nvSpPr>
            <p:cNvPr id="45" name="Oval 136"/>
            <p:cNvSpPr>
              <a:spLocks noChangeArrowheads="1"/>
            </p:cNvSpPr>
            <p:nvPr/>
          </p:nvSpPr>
          <p:spPr bwMode="auto">
            <a:xfrm>
              <a:off x="5267" y="24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O</a:t>
              </a:r>
            </a:p>
          </p:txBody>
        </p:sp>
        <p:sp>
          <p:nvSpPr>
            <p:cNvPr id="46" name="Text Box 138"/>
            <p:cNvSpPr txBox="1">
              <a:spLocks noChangeArrowheads="1"/>
            </p:cNvSpPr>
            <p:nvPr/>
          </p:nvSpPr>
          <p:spPr bwMode="auto">
            <a:xfrm>
              <a:off x="3740" y="2724"/>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47" name="Text Box 139"/>
            <p:cNvSpPr txBox="1">
              <a:spLocks noChangeArrowheads="1"/>
            </p:cNvSpPr>
            <p:nvPr/>
          </p:nvSpPr>
          <p:spPr bwMode="auto">
            <a:xfrm>
              <a:off x="4326"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48" name="Text Box 140"/>
            <p:cNvSpPr txBox="1">
              <a:spLocks noChangeArrowheads="1"/>
            </p:cNvSpPr>
            <p:nvPr/>
          </p:nvSpPr>
          <p:spPr bwMode="auto">
            <a:xfrm>
              <a:off x="4651" y="2716"/>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49" name="Text Box 141"/>
            <p:cNvSpPr txBox="1">
              <a:spLocks noChangeArrowheads="1"/>
            </p:cNvSpPr>
            <p:nvPr/>
          </p:nvSpPr>
          <p:spPr bwMode="auto">
            <a:xfrm>
              <a:off x="4957"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50" name="Text Box 142"/>
            <p:cNvSpPr txBox="1">
              <a:spLocks noChangeArrowheads="1"/>
            </p:cNvSpPr>
            <p:nvPr/>
          </p:nvSpPr>
          <p:spPr bwMode="auto">
            <a:xfrm>
              <a:off x="5301"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grpSp>
    </p:spTree>
    <p:extLst>
      <p:ext uri="{BB962C8B-B14F-4D97-AF65-F5344CB8AC3E}">
        <p14:creationId xmlns:p14="http://schemas.microsoft.com/office/powerpoint/2010/main" val="10443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6"/>
          <p:cNvSpPr txBox="1">
            <a:spLocks noChangeArrowheads="1"/>
          </p:cNvSpPr>
          <p:nvPr/>
        </p:nvSpPr>
        <p:spPr bwMode="auto">
          <a:xfrm>
            <a:off x="436885" y="1083667"/>
            <a:ext cx="39624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rgbClr val="FF3300"/>
                </a:solidFill>
                <a:effectLst/>
                <a:uLnTx/>
                <a:uFillTx/>
                <a:latin typeface="Times New Roman" pitchFamily="18" charset="0"/>
                <a:ea typeface="宋体" charset="-122"/>
              </a:rPr>
              <a:t>满二叉树</a:t>
            </a:r>
            <a:endParaRPr kumimoji="0" lang="zh-CN" altLang="en-US" sz="2800" b="1" i="0" u="none" strike="noStrike" kern="0" cap="none" spc="0" normalizeH="0" baseline="0" noProof="0" smtClean="0">
              <a:ln>
                <a:noFill/>
              </a:ln>
              <a:solidFill>
                <a:srgbClr val="000000"/>
              </a:solidFill>
              <a:effectLst/>
              <a:uLnTx/>
              <a:uFillTx/>
              <a:latin typeface="宋体" charset="-122"/>
              <a:ea typeface="宋体" charset="-122"/>
            </a:endParaRPr>
          </a:p>
        </p:txBody>
      </p:sp>
      <p:sp>
        <p:nvSpPr>
          <p:cNvPr id="3" name="AutoShape 133"/>
          <p:cNvSpPr>
            <a:spLocks noChangeArrowheads="1"/>
          </p:cNvSpPr>
          <p:nvPr/>
        </p:nvSpPr>
        <p:spPr bwMode="auto">
          <a:xfrm>
            <a:off x="4953322" y="1142405"/>
            <a:ext cx="3201988" cy="1417637"/>
          </a:xfrm>
          <a:prstGeom prst="wedgeRoundRectCallout">
            <a:avLst>
              <a:gd name="adj1" fmla="val -54463"/>
              <a:gd name="adj2" fmla="val 82250"/>
              <a:gd name="adj3" fmla="val 16667"/>
            </a:avLst>
          </a:prstGeom>
          <a:solidFill>
            <a:srgbClr val="B2B2B2"/>
          </a:solidFill>
          <a:ln w="63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ea typeface="华文新魏" pitchFamily="2" charset="-122"/>
              </a:rPr>
              <a:t>不是满二叉树，虽然所有分支结点都有左右子树，但叶子不在同一层上。</a:t>
            </a:r>
          </a:p>
        </p:txBody>
      </p:sp>
      <p:sp>
        <p:nvSpPr>
          <p:cNvPr id="4" name="Text Box 134"/>
          <p:cNvSpPr txBox="1">
            <a:spLocks noChangeArrowheads="1"/>
          </p:cNvSpPr>
          <p:nvPr/>
        </p:nvSpPr>
        <p:spPr bwMode="auto">
          <a:xfrm>
            <a:off x="473397" y="4949230"/>
            <a:ext cx="8347075" cy="1060450"/>
          </a:xfrm>
          <a:prstGeom prst="rect">
            <a:avLst/>
          </a:prstGeom>
          <a:noFill/>
          <a:ln w="28575">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0" cap="none" spc="0" normalizeH="0" baseline="0" noProof="0" smtClean="0">
                <a:ln>
                  <a:noFill/>
                </a:ln>
                <a:solidFill>
                  <a:srgbClr val="000000"/>
                </a:solidFill>
                <a:effectLst/>
                <a:uLnTx/>
                <a:uFillTx/>
                <a:ea typeface="宋体" charset="-122"/>
              </a:rPr>
              <a:t>满二叉树在同样深度的二叉树中</a:t>
            </a:r>
            <a:r>
              <a:rPr kumimoji="0" lang="zh-CN" altLang="en-US" sz="2800" b="1" i="0" u="none" strike="noStrike" kern="0" cap="none" spc="0" normalizeH="0" baseline="0" noProof="0" smtClean="0">
                <a:ln>
                  <a:noFill/>
                </a:ln>
                <a:solidFill>
                  <a:srgbClr val="FF3300"/>
                </a:solidFill>
                <a:effectLst/>
                <a:uLnTx/>
                <a:uFillTx/>
                <a:ea typeface="宋体" charset="-122"/>
              </a:rPr>
              <a:t>结点</a:t>
            </a:r>
            <a:r>
              <a:rPr kumimoji="0" lang="zh-CN" altLang="en-US" sz="2800" b="1" i="0" u="none" strike="noStrike" kern="0" cap="none" spc="0" normalizeH="0" baseline="0" noProof="0" smtClean="0">
                <a:ln>
                  <a:noFill/>
                </a:ln>
                <a:solidFill>
                  <a:srgbClr val="000000"/>
                </a:solidFill>
                <a:effectLst/>
                <a:uLnTx/>
                <a:uFillTx/>
                <a:ea typeface="宋体" charset="-122"/>
              </a:rPr>
              <a:t>个数最多</a:t>
            </a:r>
          </a:p>
          <a:p>
            <a:pPr marL="0" marR="0" lvl="0" indent="0" algn="l" defTabSz="914400" eaLnBrk="1" fontAlgn="auto" latinLnBrk="0" hangingPunct="1">
              <a:lnSpc>
                <a:spcPct val="100000"/>
              </a:lnSpc>
              <a:spcBef>
                <a:spcPct val="20000"/>
              </a:spcBef>
              <a:spcAft>
                <a:spcPts val="0"/>
              </a:spcAft>
              <a:buClrTx/>
              <a:buSzTx/>
              <a:buFont typeface="Wingdings" pitchFamily="2" charset="2"/>
              <a:buNone/>
              <a:tabLst/>
              <a:defRPr/>
            </a:pPr>
            <a:r>
              <a:rPr kumimoji="0" lang="zh-CN" altLang="en-US" sz="2800" b="1" i="0" u="none" strike="noStrike" kern="0" cap="none" spc="0" normalizeH="0" baseline="0" noProof="0" smtClean="0">
                <a:ln>
                  <a:noFill/>
                </a:ln>
                <a:solidFill>
                  <a:srgbClr val="000000"/>
                </a:solidFill>
                <a:effectLst/>
                <a:uLnTx/>
                <a:uFillTx/>
                <a:ea typeface="宋体" charset="-122"/>
              </a:rPr>
              <a:t>满二叉树在同样深度的二叉树中</a:t>
            </a:r>
            <a:r>
              <a:rPr kumimoji="0" lang="zh-CN" altLang="en-US" sz="2800" b="1" i="0" u="none" strike="noStrike" kern="0" cap="none" spc="0" normalizeH="0" baseline="0" noProof="0" smtClean="0">
                <a:ln>
                  <a:noFill/>
                </a:ln>
                <a:solidFill>
                  <a:srgbClr val="FF3300"/>
                </a:solidFill>
                <a:effectLst/>
                <a:uLnTx/>
                <a:uFillTx/>
                <a:ea typeface="宋体" charset="-122"/>
              </a:rPr>
              <a:t>叶子结点</a:t>
            </a:r>
            <a:r>
              <a:rPr kumimoji="0" lang="zh-CN" altLang="en-US" sz="2800" b="1" i="0" u="none" strike="noStrike" kern="0" cap="none" spc="0" normalizeH="0" baseline="0" noProof="0" smtClean="0">
                <a:ln>
                  <a:noFill/>
                </a:ln>
                <a:solidFill>
                  <a:srgbClr val="000000"/>
                </a:solidFill>
                <a:effectLst/>
                <a:uLnTx/>
                <a:uFillTx/>
                <a:ea typeface="宋体" charset="-122"/>
              </a:rPr>
              <a:t>个数最多</a:t>
            </a:r>
          </a:p>
        </p:txBody>
      </p:sp>
      <p:grpSp>
        <p:nvGrpSpPr>
          <p:cNvPr id="5" name="Group 180"/>
          <p:cNvGrpSpPr>
            <a:grpSpLocks/>
          </p:cNvGrpSpPr>
          <p:nvPr/>
        </p:nvGrpSpPr>
        <p:grpSpPr bwMode="auto">
          <a:xfrm>
            <a:off x="889322" y="1696442"/>
            <a:ext cx="4224338" cy="2970213"/>
            <a:chOff x="682" y="1314"/>
            <a:chExt cx="2661" cy="1871"/>
          </a:xfrm>
        </p:grpSpPr>
        <p:sp>
          <p:nvSpPr>
            <p:cNvPr id="6" name="Oval 136"/>
            <p:cNvSpPr>
              <a:spLocks noChangeArrowheads="1"/>
            </p:cNvSpPr>
            <p:nvPr/>
          </p:nvSpPr>
          <p:spPr bwMode="auto">
            <a:xfrm>
              <a:off x="1797" y="1364"/>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7" name="Text Box 137"/>
            <p:cNvSpPr txBox="1">
              <a:spLocks noChangeArrowheads="1"/>
            </p:cNvSpPr>
            <p:nvPr/>
          </p:nvSpPr>
          <p:spPr bwMode="auto">
            <a:xfrm>
              <a:off x="2105" y="1314"/>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8" name="Text Box 138"/>
            <p:cNvSpPr txBox="1">
              <a:spLocks noChangeArrowheads="1"/>
            </p:cNvSpPr>
            <p:nvPr/>
          </p:nvSpPr>
          <p:spPr bwMode="auto">
            <a:xfrm>
              <a:off x="1641" y="2226"/>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9" name="Text Box 139"/>
            <p:cNvSpPr txBox="1">
              <a:spLocks noChangeArrowheads="1"/>
            </p:cNvSpPr>
            <p:nvPr/>
          </p:nvSpPr>
          <p:spPr bwMode="auto">
            <a:xfrm>
              <a:off x="1332" y="1771"/>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0" name="Text Box 140"/>
            <p:cNvSpPr txBox="1">
              <a:spLocks noChangeArrowheads="1"/>
            </p:cNvSpPr>
            <p:nvPr/>
          </p:nvSpPr>
          <p:spPr bwMode="auto">
            <a:xfrm>
              <a:off x="2878" y="1771"/>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11" name="Text Box 141"/>
            <p:cNvSpPr txBox="1">
              <a:spLocks noChangeArrowheads="1"/>
            </p:cNvSpPr>
            <p:nvPr/>
          </p:nvSpPr>
          <p:spPr bwMode="auto">
            <a:xfrm>
              <a:off x="1024" y="2226"/>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2" name="Text Box 142"/>
            <p:cNvSpPr txBox="1">
              <a:spLocks noChangeArrowheads="1"/>
            </p:cNvSpPr>
            <p:nvPr/>
          </p:nvSpPr>
          <p:spPr bwMode="auto">
            <a:xfrm>
              <a:off x="2570" y="2226"/>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3" name="Text Box 143"/>
            <p:cNvSpPr txBox="1">
              <a:spLocks noChangeArrowheads="1"/>
            </p:cNvSpPr>
            <p:nvPr/>
          </p:nvSpPr>
          <p:spPr bwMode="auto">
            <a:xfrm>
              <a:off x="3187" y="2226"/>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14" name="Line 147"/>
            <p:cNvSpPr>
              <a:spLocks noChangeShapeType="1"/>
            </p:cNvSpPr>
            <p:nvPr/>
          </p:nvSpPr>
          <p:spPr bwMode="auto">
            <a:xfrm flipH="1">
              <a:off x="1170" y="1515"/>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Freeform 148"/>
            <p:cNvSpPr>
              <a:spLocks/>
            </p:cNvSpPr>
            <p:nvPr/>
          </p:nvSpPr>
          <p:spPr bwMode="auto">
            <a:xfrm>
              <a:off x="2008" y="1486"/>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Freeform 149"/>
            <p:cNvSpPr>
              <a:spLocks/>
            </p:cNvSpPr>
            <p:nvPr/>
          </p:nvSpPr>
          <p:spPr bwMode="auto">
            <a:xfrm>
              <a:off x="845" y="1965"/>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Freeform 150"/>
            <p:cNvSpPr>
              <a:spLocks/>
            </p:cNvSpPr>
            <p:nvPr/>
          </p:nvSpPr>
          <p:spPr bwMode="auto">
            <a:xfrm>
              <a:off x="1224" y="1965"/>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151"/>
            <p:cNvSpPr>
              <a:spLocks/>
            </p:cNvSpPr>
            <p:nvPr/>
          </p:nvSpPr>
          <p:spPr bwMode="auto">
            <a:xfrm>
              <a:off x="2421" y="1976"/>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152"/>
            <p:cNvSpPr>
              <a:spLocks noChangeShapeType="1"/>
            </p:cNvSpPr>
            <p:nvPr/>
          </p:nvSpPr>
          <p:spPr bwMode="auto">
            <a:xfrm>
              <a:off x="2758" y="1976"/>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157"/>
            <p:cNvSpPr>
              <a:spLocks noChangeShapeType="1"/>
            </p:cNvSpPr>
            <p:nvPr/>
          </p:nvSpPr>
          <p:spPr bwMode="auto">
            <a:xfrm flipH="1">
              <a:off x="2216" y="2469"/>
              <a:ext cx="103" cy="25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158"/>
            <p:cNvSpPr>
              <a:spLocks noChangeShapeType="1"/>
            </p:cNvSpPr>
            <p:nvPr/>
          </p:nvSpPr>
          <p:spPr bwMode="auto">
            <a:xfrm>
              <a:off x="2414" y="2454"/>
              <a:ext cx="110" cy="2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Oval 161"/>
            <p:cNvSpPr>
              <a:spLocks noChangeArrowheads="1"/>
            </p:cNvSpPr>
            <p:nvPr/>
          </p:nvSpPr>
          <p:spPr bwMode="auto">
            <a:xfrm>
              <a:off x="988" y="178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23" name="Oval 162"/>
            <p:cNvSpPr>
              <a:spLocks noChangeArrowheads="1"/>
            </p:cNvSpPr>
            <p:nvPr/>
          </p:nvSpPr>
          <p:spPr bwMode="auto">
            <a:xfrm>
              <a:off x="2539" y="178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24" name="Oval 163"/>
            <p:cNvSpPr>
              <a:spLocks noChangeArrowheads="1"/>
            </p:cNvSpPr>
            <p:nvPr/>
          </p:nvSpPr>
          <p:spPr bwMode="auto">
            <a:xfrm>
              <a:off x="682" y="224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25" name="Oval 164"/>
            <p:cNvSpPr>
              <a:spLocks noChangeArrowheads="1"/>
            </p:cNvSpPr>
            <p:nvPr/>
          </p:nvSpPr>
          <p:spPr bwMode="auto">
            <a:xfrm>
              <a:off x="1295" y="224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26" name="Oval 165"/>
            <p:cNvSpPr>
              <a:spLocks noChangeArrowheads="1"/>
            </p:cNvSpPr>
            <p:nvPr/>
          </p:nvSpPr>
          <p:spPr bwMode="auto">
            <a:xfrm>
              <a:off x="2252" y="2248"/>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27" name="Oval 166"/>
            <p:cNvSpPr>
              <a:spLocks noChangeArrowheads="1"/>
            </p:cNvSpPr>
            <p:nvPr/>
          </p:nvSpPr>
          <p:spPr bwMode="auto">
            <a:xfrm>
              <a:off x="2884" y="224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28" name="Oval 171"/>
            <p:cNvSpPr>
              <a:spLocks noChangeArrowheads="1"/>
            </p:cNvSpPr>
            <p:nvPr/>
          </p:nvSpPr>
          <p:spPr bwMode="auto">
            <a:xfrm>
              <a:off x="2076" y="2694"/>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L</a:t>
              </a:r>
            </a:p>
          </p:txBody>
        </p:sp>
        <p:sp>
          <p:nvSpPr>
            <p:cNvPr id="29" name="Oval 172"/>
            <p:cNvSpPr>
              <a:spLocks noChangeArrowheads="1"/>
            </p:cNvSpPr>
            <p:nvPr/>
          </p:nvSpPr>
          <p:spPr bwMode="auto">
            <a:xfrm>
              <a:off x="2402" y="2694"/>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M</a:t>
              </a:r>
            </a:p>
          </p:txBody>
        </p:sp>
        <p:sp>
          <p:nvSpPr>
            <p:cNvPr id="30" name="Text Box 176"/>
            <p:cNvSpPr txBox="1">
              <a:spLocks noChangeArrowheads="1"/>
            </p:cNvSpPr>
            <p:nvPr/>
          </p:nvSpPr>
          <p:spPr bwMode="auto">
            <a:xfrm>
              <a:off x="2165" y="2957"/>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31" name="Text Box 177"/>
            <p:cNvSpPr txBox="1">
              <a:spLocks noChangeArrowheads="1"/>
            </p:cNvSpPr>
            <p:nvPr/>
          </p:nvSpPr>
          <p:spPr bwMode="auto">
            <a:xfrm>
              <a:off x="2490" y="2958"/>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grpSp>
      <p:sp>
        <p:nvSpPr>
          <p:cNvPr id="32" name="Text Box 181"/>
          <p:cNvSpPr txBox="1">
            <a:spLocks noChangeArrowheads="1"/>
          </p:cNvSpPr>
          <p:nvPr/>
        </p:nvSpPr>
        <p:spPr bwMode="auto">
          <a:xfrm>
            <a:off x="274960" y="548680"/>
            <a:ext cx="3962400" cy="57943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l" eaLnBrk="0" hangingPunct="0">
              <a:spcBef>
                <a:spcPct val="50000"/>
              </a:spcBef>
            </a:pPr>
            <a:r>
              <a:rPr lang="zh-CN" altLang="en-US" sz="3200" b="1">
                <a:latin typeface="Times New Roman" pitchFamily="18" charset="0"/>
                <a:ea typeface="宋体" charset="-122"/>
              </a:rPr>
              <a:t>特殊的二叉树</a:t>
            </a:r>
          </a:p>
        </p:txBody>
      </p:sp>
    </p:spTree>
    <p:extLst>
      <p:ext uri="{BB962C8B-B14F-4D97-AF65-F5344CB8AC3E}">
        <p14:creationId xmlns:p14="http://schemas.microsoft.com/office/powerpoint/2010/main" val="15903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99592" y="980728"/>
            <a:ext cx="7772400" cy="639762"/>
          </a:xfrm>
        </p:spPr>
        <p:txBody>
          <a:bodyPr/>
          <a:lstStyle/>
          <a:p>
            <a:pPr eaLnBrk="1" hangingPunct="1"/>
            <a:r>
              <a:rPr lang="zh-CN" altLang="en-US" dirty="0" smtClean="0"/>
              <a:t>集合结构</a:t>
            </a:r>
          </a:p>
        </p:txBody>
      </p:sp>
      <p:sp>
        <p:nvSpPr>
          <p:cNvPr id="18435" name="Rectangle 3"/>
          <p:cNvSpPr>
            <a:spLocks noGrp="1" noChangeArrowheads="1"/>
          </p:cNvSpPr>
          <p:nvPr>
            <p:ph type="body" idx="4294967295"/>
          </p:nvPr>
        </p:nvSpPr>
        <p:spPr>
          <a:xfrm>
            <a:off x="899592" y="1741140"/>
            <a:ext cx="7772400" cy="1763713"/>
          </a:xfrm>
        </p:spPr>
        <p:txBody>
          <a:bodyPr/>
          <a:lstStyle/>
          <a:p>
            <a:pPr eaLnBrk="1" hangingPunct="1"/>
            <a:r>
              <a:rPr lang="zh-CN" altLang="en-US" b="1" dirty="0" smtClean="0">
                <a:solidFill>
                  <a:srgbClr val="FF00FF"/>
                </a:solidFill>
              </a:rPr>
              <a:t>定义</a:t>
            </a:r>
            <a:r>
              <a:rPr lang="zh-CN" altLang="en-US" dirty="0" smtClean="0">
                <a:solidFill>
                  <a:srgbClr val="FF00FF"/>
                </a:solidFill>
              </a:rPr>
              <a:t>：</a:t>
            </a:r>
          </a:p>
          <a:p>
            <a:pPr eaLnBrk="1" hangingPunct="1">
              <a:buFont typeface="Wingdings" pitchFamily="2" charset="2"/>
              <a:buNone/>
            </a:pPr>
            <a:r>
              <a:rPr lang="zh-CN" altLang="en-US" dirty="0" smtClean="0">
                <a:latin typeface="宋体" pitchFamily="2" charset="-122"/>
              </a:rPr>
              <a:t>	</a:t>
            </a:r>
            <a:r>
              <a:rPr lang="zh-CN" altLang="en-US" b="1" dirty="0">
                <a:latin typeface="宋体" pitchFamily="2" charset="-122"/>
              </a:rPr>
              <a:t>集合</a:t>
            </a:r>
            <a:r>
              <a:rPr lang="zh-CN" altLang="en-US" b="1" dirty="0" smtClean="0">
                <a:latin typeface="宋体" pitchFamily="2" charset="-122"/>
              </a:rPr>
              <a:t>结构中的数据元素之间除了同属于一个集合的关系外，无任何其它关系。</a:t>
            </a:r>
            <a:r>
              <a:rPr lang="zh-CN" altLang="en-US" dirty="0" smtClean="0"/>
              <a:t> </a:t>
            </a:r>
          </a:p>
        </p:txBody>
      </p:sp>
      <p:grpSp>
        <p:nvGrpSpPr>
          <p:cNvPr id="56340" name="Group 20"/>
          <p:cNvGrpSpPr>
            <a:grpSpLocks/>
          </p:cNvGrpSpPr>
          <p:nvPr/>
        </p:nvGrpSpPr>
        <p:grpSpPr bwMode="auto">
          <a:xfrm>
            <a:off x="3947592" y="4439890"/>
            <a:ext cx="3176588" cy="1219200"/>
            <a:chOff x="2640" y="2928"/>
            <a:chExt cx="2001" cy="483"/>
          </a:xfrm>
        </p:grpSpPr>
        <p:sp>
          <p:nvSpPr>
            <p:cNvPr id="18439" name="Oval 21"/>
            <p:cNvSpPr>
              <a:spLocks noChangeArrowheads="1"/>
            </p:cNvSpPr>
            <p:nvPr/>
          </p:nvSpPr>
          <p:spPr bwMode="auto">
            <a:xfrm flipH="1">
              <a:off x="4576" y="3010"/>
              <a:ext cx="65" cy="43"/>
            </a:xfrm>
            <a:prstGeom prst="ellipse">
              <a:avLst/>
            </a:prstGeom>
            <a:solidFill>
              <a:srgbClr val="FFFFFF"/>
            </a:solidFill>
            <a:ln w="9525">
              <a:solidFill>
                <a:srgbClr val="000000"/>
              </a:solidFill>
              <a:round/>
              <a:headEnd/>
              <a:tailEnd/>
            </a:ln>
          </p:spPr>
          <p:txBody>
            <a:bodyPr/>
            <a:lstStyle/>
            <a:p>
              <a:endParaRPr lang="zh-CN" altLang="en-US" b="1">
                <a:solidFill>
                  <a:schemeClr val="tx1">
                    <a:lumMod val="50000"/>
                  </a:schemeClr>
                </a:solidFill>
              </a:endParaRPr>
            </a:p>
          </p:txBody>
        </p:sp>
        <p:sp>
          <p:nvSpPr>
            <p:cNvPr id="18440" name="Oval 22"/>
            <p:cNvSpPr>
              <a:spLocks noChangeArrowheads="1"/>
            </p:cNvSpPr>
            <p:nvPr/>
          </p:nvSpPr>
          <p:spPr bwMode="auto">
            <a:xfrm flipH="1">
              <a:off x="4234" y="3172"/>
              <a:ext cx="64" cy="44"/>
            </a:xfrm>
            <a:prstGeom prst="ellipse">
              <a:avLst/>
            </a:prstGeom>
            <a:solidFill>
              <a:srgbClr val="FFFFFF"/>
            </a:solidFill>
            <a:ln w="9525">
              <a:solidFill>
                <a:srgbClr val="000000"/>
              </a:solidFill>
              <a:round/>
              <a:headEnd/>
              <a:tailEnd/>
            </a:ln>
          </p:spPr>
          <p:txBody>
            <a:bodyPr/>
            <a:lstStyle/>
            <a:p>
              <a:endParaRPr lang="zh-CN" altLang="en-US" b="1">
                <a:solidFill>
                  <a:schemeClr val="tx1">
                    <a:lumMod val="50000"/>
                  </a:schemeClr>
                </a:solidFill>
              </a:endParaRPr>
            </a:p>
          </p:txBody>
        </p:sp>
        <p:sp>
          <p:nvSpPr>
            <p:cNvPr id="18441" name="Oval 23"/>
            <p:cNvSpPr>
              <a:spLocks noChangeArrowheads="1"/>
            </p:cNvSpPr>
            <p:nvPr/>
          </p:nvSpPr>
          <p:spPr bwMode="auto">
            <a:xfrm flipH="1">
              <a:off x="3274" y="3334"/>
              <a:ext cx="65" cy="45"/>
            </a:xfrm>
            <a:prstGeom prst="ellipse">
              <a:avLst/>
            </a:prstGeom>
            <a:solidFill>
              <a:srgbClr val="FFFFFF"/>
            </a:solidFill>
            <a:ln w="9525">
              <a:solidFill>
                <a:srgbClr val="000000"/>
              </a:solidFill>
              <a:round/>
              <a:headEnd/>
              <a:tailEnd/>
            </a:ln>
          </p:spPr>
          <p:txBody>
            <a:bodyPr/>
            <a:lstStyle/>
            <a:p>
              <a:endParaRPr lang="zh-CN" altLang="en-US" b="1">
                <a:solidFill>
                  <a:schemeClr val="tx1">
                    <a:lumMod val="50000"/>
                  </a:schemeClr>
                </a:solidFill>
              </a:endParaRPr>
            </a:p>
          </p:txBody>
        </p:sp>
        <p:sp>
          <p:nvSpPr>
            <p:cNvPr id="18442" name="Oval 24"/>
            <p:cNvSpPr>
              <a:spLocks noChangeArrowheads="1"/>
            </p:cNvSpPr>
            <p:nvPr/>
          </p:nvSpPr>
          <p:spPr bwMode="auto">
            <a:xfrm flipH="1">
              <a:off x="3737" y="3254"/>
              <a:ext cx="64" cy="44"/>
            </a:xfrm>
            <a:prstGeom prst="ellipse">
              <a:avLst/>
            </a:prstGeom>
            <a:solidFill>
              <a:srgbClr val="FFFFFF"/>
            </a:solidFill>
            <a:ln w="9525">
              <a:solidFill>
                <a:srgbClr val="000000"/>
              </a:solidFill>
              <a:round/>
              <a:headEnd/>
              <a:tailEnd/>
            </a:ln>
          </p:spPr>
          <p:txBody>
            <a:bodyPr/>
            <a:lstStyle/>
            <a:p>
              <a:endParaRPr lang="zh-CN" altLang="en-US" b="1">
                <a:solidFill>
                  <a:schemeClr val="tx1">
                    <a:lumMod val="50000"/>
                  </a:schemeClr>
                </a:solidFill>
              </a:endParaRPr>
            </a:p>
          </p:txBody>
        </p:sp>
        <p:sp>
          <p:nvSpPr>
            <p:cNvPr id="18443" name="Oval 25"/>
            <p:cNvSpPr>
              <a:spLocks noChangeArrowheads="1"/>
            </p:cNvSpPr>
            <p:nvPr/>
          </p:nvSpPr>
          <p:spPr bwMode="auto">
            <a:xfrm flipH="1">
              <a:off x="4285" y="3366"/>
              <a:ext cx="64" cy="45"/>
            </a:xfrm>
            <a:prstGeom prst="ellipse">
              <a:avLst/>
            </a:prstGeom>
            <a:solidFill>
              <a:srgbClr val="FFFFFF"/>
            </a:solidFill>
            <a:ln w="9525">
              <a:solidFill>
                <a:srgbClr val="000000"/>
              </a:solidFill>
              <a:round/>
              <a:headEnd/>
              <a:tailEnd/>
            </a:ln>
          </p:spPr>
          <p:txBody>
            <a:bodyPr/>
            <a:lstStyle/>
            <a:p>
              <a:endParaRPr lang="zh-CN" altLang="en-US" b="1">
                <a:solidFill>
                  <a:schemeClr val="tx1">
                    <a:lumMod val="50000"/>
                  </a:schemeClr>
                </a:solidFill>
              </a:endParaRPr>
            </a:p>
          </p:txBody>
        </p:sp>
        <p:sp>
          <p:nvSpPr>
            <p:cNvPr id="18444" name="Text Box 26"/>
            <p:cNvSpPr txBox="1">
              <a:spLocks noChangeArrowheads="1"/>
            </p:cNvSpPr>
            <p:nvPr/>
          </p:nvSpPr>
          <p:spPr bwMode="auto">
            <a:xfrm>
              <a:off x="2640" y="2928"/>
              <a:ext cx="822" cy="244"/>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dirty="0">
                  <a:solidFill>
                    <a:schemeClr val="tx1">
                      <a:lumMod val="50000"/>
                    </a:schemeClr>
                  </a:solidFill>
                </a:rPr>
                <a:t>   </a:t>
              </a:r>
              <a:r>
                <a:rPr kumimoji="0" lang="zh-CN" altLang="en-US" b="1" dirty="0">
                  <a:solidFill>
                    <a:schemeClr val="tx1">
                      <a:lumMod val="50000"/>
                    </a:schemeClr>
                  </a:solidFill>
                </a:rPr>
                <a:t>集合</a:t>
              </a:r>
            </a:p>
          </p:txBody>
        </p:sp>
      </p:grpSp>
      <p:sp>
        <p:nvSpPr>
          <p:cNvPr id="56347" name="Text Box 27"/>
          <p:cNvSpPr txBox="1">
            <a:spLocks noChangeArrowheads="1"/>
          </p:cNvSpPr>
          <p:nvPr/>
        </p:nvSpPr>
        <p:spPr bwMode="auto">
          <a:xfrm>
            <a:off x="1128192" y="383029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3300"/>
                </a:solidFill>
              </a:rPr>
              <a:t>例如：</a:t>
            </a:r>
          </a:p>
        </p:txBody>
      </p:sp>
    </p:spTree>
    <p:extLst>
      <p:ext uri="{BB962C8B-B14F-4D97-AF65-F5344CB8AC3E}">
        <p14:creationId xmlns:p14="http://schemas.microsoft.com/office/powerpoint/2010/main" val="580895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 calcmode="lin" valueType="num">
                                      <p:cBhvr>
                                        <p:cTn id="7" dur="1000" fill="hold"/>
                                        <p:tgtEl>
                                          <p:spTgt spid="56347"/>
                                        </p:tgtEl>
                                        <p:attrNameLst>
                                          <p:attrName>ppt_w</p:attrName>
                                        </p:attrNameLst>
                                      </p:cBhvr>
                                      <p:tavLst>
                                        <p:tav tm="0">
                                          <p:val>
                                            <p:fltVal val="0"/>
                                          </p:val>
                                        </p:tav>
                                        <p:tav tm="100000">
                                          <p:val>
                                            <p:strVal val="#ppt_w"/>
                                          </p:val>
                                        </p:tav>
                                      </p:tavLst>
                                    </p:anim>
                                    <p:anim calcmode="lin" valueType="num">
                                      <p:cBhvr>
                                        <p:cTn id="8" dur="1000" fill="hold"/>
                                        <p:tgtEl>
                                          <p:spTgt spid="56347"/>
                                        </p:tgtEl>
                                        <p:attrNameLst>
                                          <p:attrName>ppt_h</p:attrName>
                                        </p:attrNameLst>
                                      </p:cBhvr>
                                      <p:tavLst>
                                        <p:tav tm="0">
                                          <p:val>
                                            <p:fltVal val="0"/>
                                          </p:val>
                                        </p:tav>
                                        <p:tav tm="100000">
                                          <p:val>
                                            <p:strVal val="#ppt_h"/>
                                          </p:val>
                                        </p:tav>
                                      </p:tavLst>
                                    </p:anim>
                                    <p:anim calcmode="lin" valueType="num">
                                      <p:cBhvr>
                                        <p:cTn id="9" dur="1000" fill="hold"/>
                                        <p:tgtEl>
                                          <p:spTgt spid="563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63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56340"/>
                                        </p:tgtEl>
                                        <p:attrNameLst>
                                          <p:attrName>style.visibility</p:attrName>
                                        </p:attrNameLst>
                                      </p:cBhvr>
                                      <p:to>
                                        <p:strVal val="visible"/>
                                      </p:to>
                                    </p:set>
                                    <p:anim calcmode="lin" valueType="num">
                                      <p:cBhvr additive="base">
                                        <p:cTn id="15" dur="500" fill="hold"/>
                                        <p:tgtEl>
                                          <p:spTgt spid="56340"/>
                                        </p:tgtEl>
                                        <p:attrNameLst>
                                          <p:attrName>ppt_x</p:attrName>
                                        </p:attrNameLst>
                                      </p:cBhvr>
                                      <p:tavLst>
                                        <p:tav tm="0">
                                          <p:val>
                                            <p:strVal val="1+#ppt_w/2"/>
                                          </p:val>
                                        </p:tav>
                                        <p:tav tm="100000">
                                          <p:val>
                                            <p:strVal val="#ppt_x"/>
                                          </p:val>
                                        </p:tav>
                                      </p:tavLst>
                                    </p:anim>
                                    <p:anim calcmode="lin" valueType="num">
                                      <p:cBhvr additive="base">
                                        <p:cTn id="16" dur="500" fill="hold"/>
                                        <p:tgtEl>
                                          <p:spTgt spid="56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92"/>
          <p:cNvSpPr txBox="1">
            <a:spLocks noChangeArrowheads="1"/>
          </p:cNvSpPr>
          <p:nvPr/>
        </p:nvSpPr>
        <p:spPr bwMode="auto">
          <a:xfrm>
            <a:off x="4616450" y="596305"/>
            <a:ext cx="4513263" cy="2940050"/>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Text Box 8"/>
          <p:cNvSpPr txBox="1">
            <a:spLocks noChangeArrowheads="1"/>
          </p:cNvSpPr>
          <p:nvPr/>
        </p:nvSpPr>
        <p:spPr bwMode="auto">
          <a:xfrm>
            <a:off x="418654" y="1124744"/>
            <a:ext cx="4153346" cy="545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dirty="0" smtClean="0">
                <a:ln>
                  <a:noFill/>
                </a:ln>
                <a:solidFill>
                  <a:srgbClr val="FF3300"/>
                </a:solidFill>
                <a:effectLst/>
                <a:uLnTx/>
                <a:uFillTx/>
                <a:latin typeface="Times New Roman" pitchFamily="18" charset="0"/>
                <a:ea typeface="宋体" charset="-122"/>
              </a:rPr>
              <a:t>完全二叉树</a:t>
            </a:r>
          </a:p>
          <a:p>
            <a:pPr lvl="0" eaLnBrk="0" fontAlgn="auto" hangingPunct="0">
              <a:lnSpc>
                <a:spcPct val="120000"/>
              </a:lnSpc>
              <a:spcBef>
                <a:spcPct val="50000"/>
              </a:spcBef>
              <a:spcAft>
                <a:spcPts val="0"/>
              </a:spcAft>
            </a:pPr>
            <a:r>
              <a:rPr kumimoji="0" lang="zh-CN" altLang="en-US" sz="2800" b="1" kern="0" dirty="0" smtClean="0">
                <a:solidFill>
                  <a:srgbClr val="000000"/>
                </a:solidFill>
                <a:ea typeface="宋体" charset="-122"/>
              </a:rPr>
              <a:t>一</a:t>
            </a:r>
            <a:r>
              <a:rPr kumimoji="0" lang="zh-CN" altLang="en-US" sz="2800" b="1" kern="0" dirty="0">
                <a:solidFill>
                  <a:srgbClr val="000000"/>
                </a:solidFill>
                <a:ea typeface="宋体" charset="-122"/>
              </a:rPr>
              <a:t>棵深度为</a:t>
            </a:r>
            <a:r>
              <a:rPr kumimoji="0" lang="en-US" altLang="zh-CN" sz="2800" b="1" kern="0" dirty="0">
                <a:solidFill>
                  <a:srgbClr val="000000"/>
                </a:solidFill>
                <a:ea typeface="宋体" charset="-122"/>
              </a:rPr>
              <a:t>k</a:t>
            </a:r>
            <a:r>
              <a:rPr kumimoji="0" lang="zh-CN" altLang="en-US" sz="2800" b="1" kern="0" dirty="0">
                <a:solidFill>
                  <a:srgbClr val="000000"/>
                </a:solidFill>
                <a:ea typeface="宋体" charset="-122"/>
              </a:rPr>
              <a:t>的有</a:t>
            </a:r>
            <a:r>
              <a:rPr kumimoji="0" lang="en-US" altLang="zh-CN" sz="2800" b="1" kern="0" dirty="0">
                <a:solidFill>
                  <a:srgbClr val="000000"/>
                </a:solidFill>
                <a:ea typeface="宋体" charset="-122"/>
              </a:rPr>
              <a:t>n</a:t>
            </a:r>
            <a:r>
              <a:rPr kumimoji="0" lang="zh-CN" altLang="en-US" sz="2800" b="1" kern="0" dirty="0">
                <a:solidFill>
                  <a:srgbClr val="000000"/>
                </a:solidFill>
                <a:ea typeface="宋体" charset="-122"/>
              </a:rPr>
              <a:t>个结点的二叉树，对树中的结点按从上至下、从左到右的顺序进行编号，如果编号为</a:t>
            </a:r>
            <a:r>
              <a:rPr kumimoji="0" lang="en-US" altLang="zh-CN" sz="2800" b="1" kern="0" dirty="0">
                <a:solidFill>
                  <a:srgbClr val="000000"/>
                </a:solidFill>
                <a:ea typeface="宋体" charset="-122"/>
              </a:rPr>
              <a:t>i</a:t>
            </a:r>
            <a:r>
              <a:rPr kumimoji="0" lang="zh-CN" altLang="en-US" sz="2800" b="1" kern="0" dirty="0">
                <a:solidFill>
                  <a:srgbClr val="000000"/>
                </a:solidFill>
                <a:ea typeface="宋体" charset="-122"/>
              </a:rPr>
              <a:t>（</a:t>
            </a:r>
            <a:r>
              <a:rPr kumimoji="0" lang="en-US" altLang="zh-CN" sz="2800" b="1" kern="0" dirty="0">
                <a:solidFill>
                  <a:srgbClr val="000000"/>
                </a:solidFill>
                <a:ea typeface="宋体" charset="-122"/>
              </a:rPr>
              <a:t>1 ≤ i ≤ n</a:t>
            </a:r>
            <a:r>
              <a:rPr kumimoji="0" lang="zh-CN" altLang="en-US" sz="2800" b="1" kern="0" dirty="0">
                <a:solidFill>
                  <a:srgbClr val="000000"/>
                </a:solidFill>
                <a:ea typeface="宋体" charset="-122"/>
              </a:rPr>
              <a:t>）的结点与满二叉树中编号为 </a:t>
            </a:r>
            <a:r>
              <a:rPr kumimoji="0" lang="en-US" altLang="zh-CN" sz="2800" b="1" kern="0" dirty="0">
                <a:solidFill>
                  <a:srgbClr val="000000"/>
                </a:solidFill>
                <a:ea typeface="宋体" charset="-122"/>
              </a:rPr>
              <a:t>i </a:t>
            </a:r>
            <a:r>
              <a:rPr kumimoji="0" lang="zh-CN" altLang="en-US" sz="2800" b="1" kern="0" dirty="0">
                <a:solidFill>
                  <a:srgbClr val="000000"/>
                </a:solidFill>
                <a:ea typeface="宋体" charset="-122"/>
              </a:rPr>
              <a:t>的结点在二叉树中的位置相同，则这棵二叉树</a:t>
            </a:r>
            <a:r>
              <a:rPr kumimoji="0" lang="zh-CN" altLang="en-US" sz="2800" b="1" kern="0" dirty="0" smtClean="0">
                <a:solidFill>
                  <a:srgbClr val="000000"/>
                </a:solidFill>
                <a:ea typeface="宋体" charset="-122"/>
              </a:rPr>
              <a:t>称为</a:t>
            </a:r>
            <a:r>
              <a:rPr kumimoji="0" lang="zh-CN" altLang="en-US" sz="2800" b="1" kern="0" dirty="0" smtClean="0">
                <a:solidFill>
                  <a:srgbClr val="FF0000"/>
                </a:solidFill>
                <a:ea typeface="宋体" charset="-122"/>
              </a:rPr>
              <a:t>完全二叉树</a:t>
            </a:r>
            <a:r>
              <a:rPr kumimoji="0" lang="zh-CN" altLang="en-US" sz="2800" b="1" kern="0" dirty="0" smtClean="0">
                <a:solidFill>
                  <a:srgbClr val="000000"/>
                </a:solidFill>
                <a:ea typeface="宋体" charset="-122"/>
              </a:rPr>
              <a:t>。</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4" name="Text Box 146"/>
          <p:cNvSpPr txBox="1">
            <a:spLocks noChangeArrowheads="1"/>
          </p:cNvSpPr>
          <p:nvPr/>
        </p:nvSpPr>
        <p:spPr bwMode="auto">
          <a:xfrm>
            <a:off x="274638" y="354211"/>
            <a:ext cx="3962400" cy="57943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l" eaLnBrk="0" hangingPunct="0">
              <a:spcBef>
                <a:spcPct val="50000"/>
              </a:spcBef>
            </a:pPr>
            <a:r>
              <a:rPr lang="zh-CN" altLang="en-US" sz="3200" b="1">
                <a:latin typeface="Times New Roman" pitchFamily="18" charset="0"/>
                <a:ea typeface="宋体" charset="-122"/>
              </a:rPr>
              <a:t>特殊的二叉树</a:t>
            </a:r>
          </a:p>
        </p:txBody>
      </p:sp>
      <p:grpSp>
        <p:nvGrpSpPr>
          <p:cNvPr id="5" name="Group 147"/>
          <p:cNvGrpSpPr>
            <a:grpSpLocks/>
          </p:cNvGrpSpPr>
          <p:nvPr/>
        </p:nvGrpSpPr>
        <p:grpSpPr bwMode="auto">
          <a:xfrm>
            <a:off x="4654550" y="548680"/>
            <a:ext cx="4489450" cy="2982912"/>
            <a:chOff x="2748" y="1072"/>
            <a:chExt cx="2828" cy="1879"/>
          </a:xfrm>
        </p:grpSpPr>
        <p:sp>
          <p:nvSpPr>
            <p:cNvPr id="6" name="Oval 148"/>
            <p:cNvSpPr>
              <a:spLocks noChangeArrowheads="1"/>
            </p:cNvSpPr>
            <p:nvPr/>
          </p:nvSpPr>
          <p:spPr bwMode="auto">
            <a:xfrm>
              <a:off x="4030" y="112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dirty="0" smtClean="0">
                  <a:ln>
                    <a:noFill/>
                  </a:ln>
                  <a:solidFill>
                    <a:srgbClr val="FFFF99"/>
                  </a:solidFill>
                  <a:effectLst/>
                  <a:uLnTx/>
                  <a:uFillTx/>
                  <a:latin typeface="Times New Roman" pitchFamily="18" charset="0"/>
                </a:rPr>
                <a:t>A</a:t>
              </a:r>
            </a:p>
          </p:txBody>
        </p:sp>
        <p:sp>
          <p:nvSpPr>
            <p:cNvPr id="7" name="Text Box 149"/>
            <p:cNvSpPr txBox="1">
              <a:spLocks noChangeArrowheads="1"/>
            </p:cNvSpPr>
            <p:nvPr/>
          </p:nvSpPr>
          <p:spPr bwMode="auto">
            <a:xfrm>
              <a:off x="4338" y="1072"/>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8" name="Text Box 150"/>
            <p:cNvSpPr txBox="1">
              <a:spLocks noChangeArrowheads="1"/>
            </p:cNvSpPr>
            <p:nvPr/>
          </p:nvSpPr>
          <p:spPr bwMode="auto">
            <a:xfrm>
              <a:off x="3874" y="1984"/>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9" name="Text Box 151"/>
            <p:cNvSpPr txBox="1">
              <a:spLocks noChangeArrowheads="1"/>
            </p:cNvSpPr>
            <p:nvPr/>
          </p:nvSpPr>
          <p:spPr bwMode="auto">
            <a:xfrm>
              <a:off x="3565" y="1529"/>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0" name="Text Box 152"/>
            <p:cNvSpPr txBox="1">
              <a:spLocks noChangeArrowheads="1"/>
            </p:cNvSpPr>
            <p:nvPr/>
          </p:nvSpPr>
          <p:spPr bwMode="auto">
            <a:xfrm>
              <a:off x="5111" y="1529"/>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11" name="Text Box 153"/>
            <p:cNvSpPr txBox="1">
              <a:spLocks noChangeArrowheads="1"/>
            </p:cNvSpPr>
            <p:nvPr/>
          </p:nvSpPr>
          <p:spPr bwMode="auto">
            <a:xfrm>
              <a:off x="3257" y="1984"/>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2" name="Text Box 154"/>
            <p:cNvSpPr txBox="1">
              <a:spLocks noChangeArrowheads="1"/>
            </p:cNvSpPr>
            <p:nvPr/>
          </p:nvSpPr>
          <p:spPr bwMode="auto">
            <a:xfrm>
              <a:off x="4803" y="1984"/>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3" name="Text Box 155"/>
            <p:cNvSpPr txBox="1">
              <a:spLocks noChangeArrowheads="1"/>
            </p:cNvSpPr>
            <p:nvPr/>
          </p:nvSpPr>
          <p:spPr bwMode="auto">
            <a:xfrm>
              <a:off x="5420" y="1984"/>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14" name="Text Box 156"/>
            <p:cNvSpPr txBox="1">
              <a:spLocks noChangeArrowheads="1"/>
            </p:cNvSpPr>
            <p:nvPr/>
          </p:nvSpPr>
          <p:spPr bwMode="auto">
            <a:xfrm>
              <a:off x="2811" y="2724"/>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5" name="Text Box 157"/>
            <p:cNvSpPr txBox="1">
              <a:spLocks noChangeArrowheads="1"/>
            </p:cNvSpPr>
            <p:nvPr/>
          </p:nvSpPr>
          <p:spPr bwMode="auto">
            <a:xfrm>
              <a:off x="3122" y="2724"/>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16" name="Text Box 158"/>
            <p:cNvSpPr txBox="1">
              <a:spLocks noChangeArrowheads="1"/>
            </p:cNvSpPr>
            <p:nvPr/>
          </p:nvSpPr>
          <p:spPr bwMode="auto">
            <a:xfrm>
              <a:off x="3407" y="2724"/>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7" name="Line 159"/>
            <p:cNvSpPr>
              <a:spLocks noChangeShapeType="1"/>
            </p:cNvSpPr>
            <p:nvPr/>
          </p:nvSpPr>
          <p:spPr bwMode="auto">
            <a:xfrm flipH="1">
              <a:off x="3403" y="1273"/>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160"/>
            <p:cNvSpPr>
              <a:spLocks/>
            </p:cNvSpPr>
            <p:nvPr/>
          </p:nvSpPr>
          <p:spPr bwMode="auto">
            <a:xfrm>
              <a:off x="4241" y="1244"/>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Freeform 161"/>
            <p:cNvSpPr>
              <a:spLocks/>
            </p:cNvSpPr>
            <p:nvPr/>
          </p:nvSpPr>
          <p:spPr bwMode="auto">
            <a:xfrm>
              <a:off x="3078" y="1723"/>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162"/>
            <p:cNvSpPr>
              <a:spLocks/>
            </p:cNvSpPr>
            <p:nvPr/>
          </p:nvSpPr>
          <p:spPr bwMode="auto">
            <a:xfrm>
              <a:off x="3457" y="1723"/>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163"/>
            <p:cNvSpPr>
              <a:spLocks/>
            </p:cNvSpPr>
            <p:nvPr/>
          </p:nvSpPr>
          <p:spPr bwMode="auto">
            <a:xfrm>
              <a:off x="4654" y="1734"/>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64"/>
            <p:cNvSpPr>
              <a:spLocks noChangeShapeType="1"/>
            </p:cNvSpPr>
            <p:nvPr/>
          </p:nvSpPr>
          <p:spPr bwMode="auto">
            <a:xfrm>
              <a:off x="4991" y="1734"/>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Line 165"/>
            <p:cNvSpPr>
              <a:spLocks noChangeShapeType="1"/>
            </p:cNvSpPr>
            <p:nvPr/>
          </p:nvSpPr>
          <p:spPr bwMode="auto">
            <a:xfrm>
              <a:off x="3719" y="2212"/>
              <a:ext cx="73" cy="259"/>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Freeform 166"/>
            <p:cNvSpPr>
              <a:spLocks/>
            </p:cNvSpPr>
            <p:nvPr/>
          </p:nvSpPr>
          <p:spPr bwMode="auto">
            <a:xfrm>
              <a:off x="2895" y="2220"/>
              <a:ext cx="91" cy="259"/>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Line 167"/>
            <p:cNvSpPr>
              <a:spLocks noChangeShapeType="1"/>
            </p:cNvSpPr>
            <p:nvPr/>
          </p:nvSpPr>
          <p:spPr bwMode="auto">
            <a:xfrm>
              <a:off x="3100" y="2212"/>
              <a:ext cx="70" cy="2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168"/>
            <p:cNvSpPr>
              <a:spLocks noChangeShapeType="1"/>
            </p:cNvSpPr>
            <p:nvPr/>
          </p:nvSpPr>
          <p:spPr bwMode="auto">
            <a:xfrm flipH="1">
              <a:off x="3526" y="2227"/>
              <a:ext cx="71"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169"/>
            <p:cNvSpPr>
              <a:spLocks noChangeShapeType="1"/>
            </p:cNvSpPr>
            <p:nvPr/>
          </p:nvSpPr>
          <p:spPr bwMode="auto">
            <a:xfrm flipH="1">
              <a:off x="4449" y="2227"/>
              <a:ext cx="103" cy="25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Line 170"/>
            <p:cNvSpPr>
              <a:spLocks noChangeShapeType="1"/>
            </p:cNvSpPr>
            <p:nvPr/>
          </p:nvSpPr>
          <p:spPr bwMode="auto">
            <a:xfrm>
              <a:off x="4647" y="2212"/>
              <a:ext cx="110" cy="2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9" name="Line 171"/>
            <p:cNvSpPr>
              <a:spLocks noChangeShapeType="1"/>
            </p:cNvSpPr>
            <p:nvPr/>
          </p:nvSpPr>
          <p:spPr bwMode="auto">
            <a:xfrm flipH="1">
              <a:off x="5111" y="2243"/>
              <a:ext cx="100" cy="22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0" name="Line 172"/>
            <p:cNvSpPr>
              <a:spLocks noChangeShapeType="1"/>
            </p:cNvSpPr>
            <p:nvPr/>
          </p:nvSpPr>
          <p:spPr bwMode="auto">
            <a:xfrm>
              <a:off x="5315" y="2239"/>
              <a:ext cx="99" cy="22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173"/>
            <p:cNvSpPr>
              <a:spLocks noChangeArrowheads="1"/>
            </p:cNvSpPr>
            <p:nvPr/>
          </p:nvSpPr>
          <p:spPr bwMode="auto">
            <a:xfrm>
              <a:off x="3221" y="154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32" name="Oval 174"/>
            <p:cNvSpPr>
              <a:spLocks noChangeArrowheads="1"/>
            </p:cNvSpPr>
            <p:nvPr/>
          </p:nvSpPr>
          <p:spPr bwMode="auto">
            <a:xfrm>
              <a:off x="4772" y="154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33" name="Oval 175"/>
            <p:cNvSpPr>
              <a:spLocks noChangeArrowheads="1"/>
            </p:cNvSpPr>
            <p:nvPr/>
          </p:nvSpPr>
          <p:spPr bwMode="auto">
            <a:xfrm>
              <a:off x="2915"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34" name="Oval 176"/>
            <p:cNvSpPr>
              <a:spLocks noChangeArrowheads="1"/>
            </p:cNvSpPr>
            <p:nvPr/>
          </p:nvSpPr>
          <p:spPr bwMode="auto">
            <a:xfrm>
              <a:off x="3528"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35" name="Oval 177"/>
            <p:cNvSpPr>
              <a:spLocks noChangeArrowheads="1"/>
            </p:cNvSpPr>
            <p:nvPr/>
          </p:nvSpPr>
          <p:spPr bwMode="auto">
            <a:xfrm>
              <a:off x="4485" y="200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36" name="Oval 178"/>
            <p:cNvSpPr>
              <a:spLocks noChangeArrowheads="1"/>
            </p:cNvSpPr>
            <p:nvPr/>
          </p:nvSpPr>
          <p:spPr bwMode="auto">
            <a:xfrm>
              <a:off x="5117" y="200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37" name="Oval 179"/>
            <p:cNvSpPr>
              <a:spLocks noChangeArrowheads="1"/>
            </p:cNvSpPr>
            <p:nvPr/>
          </p:nvSpPr>
          <p:spPr bwMode="auto">
            <a:xfrm>
              <a:off x="2748" y="245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H</a:t>
              </a:r>
            </a:p>
          </p:txBody>
        </p:sp>
        <p:sp>
          <p:nvSpPr>
            <p:cNvPr id="38" name="Oval 180"/>
            <p:cNvSpPr>
              <a:spLocks noChangeArrowheads="1"/>
            </p:cNvSpPr>
            <p:nvPr/>
          </p:nvSpPr>
          <p:spPr bwMode="auto">
            <a:xfrm>
              <a:off x="3055" y="2459"/>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39" name="Oval 181"/>
            <p:cNvSpPr>
              <a:spLocks noChangeArrowheads="1"/>
            </p:cNvSpPr>
            <p:nvPr/>
          </p:nvSpPr>
          <p:spPr bwMode="auto">
            <a:xfrm>
              <a:off x="3389" y="246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sp>
          <p:nvSpPr>
            <p:cNvPr id="40" name="Oval 182"/>
            <p:cNvSpPr>
              <a:spLocks noChangeArrowheads="1"/>
            </p:cNvSpPr>
            <p:nvPr/>
          </p:nvSpPr>
          <p:spPr bwMode="auto">
            <a:xfrm>
              <a:off x="3687" y="246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K</a:t>
              </a:r>
            </a:p>
          </p:txBody>
        </p:sp>
        <p:sp>
          <p:nvSpPr>
            <p:cNvPr id="41" name="Oval 183"/>
            <p:cNvSpPr>
              <a:spLocks noChangeArrowheads="1"/>
            </p:cNvSpPr>
            <p:nvPr/>
          </p:nvSpPr>
          <p:spPr bwMode="auto">
            <a:xfrm>
              <a:off x="4309" y="245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L</a:t>
              </a:r>
            </a:p>
          </p:txBody>
        </p:sp>
        <p:sp>
          <p:nvSpPr>
            <p:cNvPr id="42" name="Oval 184"/>
            <p:cNvSpPr>
              <a:spLocks noChangeArrowheads="1"/>
            </p:cNvSpPr>
            <p:nvPr/>
          </p:nvSpPr>
          <p:spPr bwMode="auto">
            <a:xfrm>
              <a:off x="4635" y="245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M</a:t>
              </a:r>
            </a:p>
          </p:txBody>
        </p:sp>
        <p:sp>
          <p:nvSpPr>
            <p:cNvPr id="43" name="Oval 185"/>
            <p:cNvSpPr>
              <a:spLocks noChangeArrowheads="1"/>
            </p:cNvSpPr>
            <p:nvPr/>
          </p:nvSpPr>
          <p:spPr bwMode="auto">
            <a:xfrm>
              <a:off x="4959" y="24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N</a:t>
              </a:r>
            </a:p>
          </p:txBody>
        </p:sp>
        <p:sp>
          <p:nvSpPr>
            <p:cNvPr id="44" name="Oval 186"/>
            <p:cNvSpPr>
              <a:spLocks noChangeArrowheads="1"/>
            </p:cNvSpPr>
            <p:nvPr/>
          </p:nvSpPr>
          <p:spPr bwMode="auto">
            <a:xfrm>
              <a:off x="5267" y="24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O</a:t>
              </a:r>
            </a:p>
          </p:txBody>
        </p:sp>
        <p:sp>
          <p:nvSpPr>
            <p:cNvPr id="45" name="Text Box 187"/>
            <p:cNvSpPr txBox="1">
              <a:spLocks noChangeArrowheads="1"/>
            </p:cNvSpPr>
            <p:nvPr/>
          </p:nvSpPr>
          <p:spPr bwMode="auto">
            <a:xfrm>
              <a:off x="3740" y="2724"/>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46" name="Text Box 188"/>
            <p:cNvSpPr txBox="1">
              <a:spLocks noChangeArrowheads="1"/>
            </p:cNvSpPr>
            <p:nvPr/>
          </p:nvSpPr>
          <p:spPr bwMode="auto">
            <a:xfrm>
              <a:off x="4326"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47" name="Text Box 189"/>
            <p:cNvSpPr txBox="1">
              <a:spLocks noChangeArrowheads="1"/>
            </p:cNvSpPr>
            <p:nvPr/>
          </p:nvSpPr>
          <p:spPr bwMode="auto">
            <a:xfrm>
              <a:off x="4651" y="2716"/>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48" name="Text Box 190"/>
            <p:cNvSpPr txBox="1">
              <a:spLocks noChangeArrowheads="1"/>
            </p:cNvSpPr>
            <p:nvPr/>
          </p:nvSpPr>
          <p:spPr bwMode="auto">
            <a:xfrm>
              <a:off x="4957"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49" name="Text Box 191"/>
            <p:cNvSpPr txBox="1">
              <a:spLocks noChangeArrowheads="1"/>
            </p:cNvSpPr>
            <p:nvPr/>
          </p:nvSpPr>
          <p:spPr bwMode="auto">
            <a:xfrm>
              <a:off x="5301" y="271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grpSp>
      <p:grpSp>
        <p:nvGrpSpPr>
          <p:cNvPr id="50" name="Group 241"/>
          <p:cNvGrpSpPr>
            <a:grpSpLocks/>
          </p:cNvGrpSpPr>
          <p:nvPr/>
        </p:nvGrpSpPr>
        <p:grpSpPr bwMode="auto">
          <a:xfrm>
            <a:off x="4616450" y="3493492"/>
            <a:ext cx="4527550" cy="2987675"/>
            <a:chOff x="2908" y="2496"/>
            <a:chExt cx="2852" cy="1882"/>
          </a:xfrm>
        </p:grpSpPr>
        <p:sp>
          <p:nvSpPr>
            <p:cNvPr id="51" name="Text Box 193"/>
            <p:cNvSpPr txBox="1">
              <a:spLocks noChangeArrowheads="1"/>
            </p:cNvSpPr>
            <p:nvPr/>
          </p:nvSpPr>
          <p:spPr bwMode="auto">
            <a:xfrm>
              <a:off x="2908" y="2526"/>
              <a:ext cx="2843" cy="1852"/>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52" name="Group 240"/>
            <p:cNvGrpSpPr>
              <a:grpSpLocks/>
            </p:cNvGrpSpPr>
            <p:nvPr/>
          </p:nvGrpSpPr>
          <p:grpSpPr bwMode="auto">
            <a:xfrm>
              <a:off x="2932" y="2496"/>
              <a:ext cx="2828" cy="1879"/>
              <a:chOff x="2923" y="2523"/>
              <a:chExt cx="2828" cy="1879"/>
            </a:xfrm>
          </p:grpSpPr>
          <p:sp>
            <p:nvSpPr>
              <p:cNvPr id="53" name="Oval 195"/>
              <p:cNvSpPr>
                <a:spLocks noChangeArrowheads="1"/>
              </p:cNvSpPr>
              <p:nvPr/>
            </p:nvSpPr>
            <p:spPr bwMode="auto">
              <a:xfrm>
                <a:off x="4205" y="2573"/>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54" name="Text Box 196"/>
              <p:cNvSpPr txBox="1">
                <a:spLocks noChangeArrowheads="1"/>
              </p:cNvSpPr>
              <p:nvPr/>
            </p:nvSpPr>
            <p:spPr bwMode="auto">
              <a:xfrm>
                <a:off x="4513" y="2523"/>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55" name="Text Box 197"/>
              <p:cNvSpPr txBox="1">
                <a:spLocks noChangeArrowheads="1"/>
              </p:cNvSpPr>
              <p:nvPr/>
            </p:nvSpPr>
            <p:spPr bwMode="auto">
              <a:xfrm>
                <a:off x="4049" y="3435"/>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56" name="Text Box 198"/>
              <p:cNvSpPr txBox="1">
                <a:spLocks noChangeArrowheads="1"/>
              </p:cNvSpPr>
              <p:nvPr/>
            </p:nvSpPr>
            <p:spPr bwMode="auto">
              <a:xfrm>
                <a:off x="3740" y="2980"/>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57" name="Text Box 199"/>
              <p:cNvSpPr txBox="1">
                <a:spLocks noChangeArrowheads="1"/>
              </p:cNvSpPr>
              <p:nvPr/>
            </p:nvSpPr>
            <p:spPr bwMode="auto">
              <a:xfrm>
                <a:off x="5286" y="2980"/>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58" name="Text Box 200"/>
              <p:cNvSpPr txBox="1">
                <a:spLocks noChangeArrowheads="1"/>
              </p:cNvSpPr>
              <p:nvPr/>
            </p:nvSpPr>
            <p:spPr bwMode="auto">
              <a:xfrm>
                <a:off x="3432" y="3435"/>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59" name="Text Box 201"/>
              <p:cNvSpPr txBox="1">
                <a:spLocks noChangeArrowheads="1"/>
              </p:cNvSpPr>
              <p:nvPr/>
            </p:nvSpPr>
            <p:spPr bwMode="auto">
              <a:xfrm>
                <a:off x="4978" y="3435"/>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60" name="Text Box 202"/>
              <p:cNvSpPr txBox="1">
                <a:spLocks noChangeArrowheads="1"/>
              </p:cNvSpPr>
              <p:nvPr/>
            </p:nvSpPr>
            <p:spPr bwMode="auto">
              <a:xfrm>
                <a:off x="5595" y="3435"/>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61" name="Text Box 203"/>
              <p:cNvSpPr txBox="1">
                <a:spLocks noChangeArrowheads="1"/>
              </p:cNvSpPr>
              <p:nvPr/>
            </p:nvSpPr>
            <p:spPr bwMode="auto">
              <a:xfrm>
                <a:off x="2986" y="4175"/>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62" name="Text Box 204"/>
              <p:cNvSpPr txBox="1">
                <a:spLocks noChangeArrowheads="1"/>
              </p:cNvSpPr>
              <p:nvPr/>
            </p:nvSpPr>
            <p:spPr bwMode="auto">
              <a:xfrm>
                <a:off x="3297" y="4175"/>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63" name="Text Box 205"/>
              <p:cNvSpPr txBox="1">
                <a:spLocks noChangeArrowheads="1"/>
              </p:cNvSpPr>
              <p:nvPr/>
            </p:nvSpPr>
            <p:spPr bwMode="auto">
              <a:xfrm>
                <a:off x="3582" y="417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64" name="Line 206"/>
              <p:cNvSpPr>
                <a:spLocks noChangeShapeType="1"/>
              </p:cNvSpPr>
              <p:nvPr/>
            </p:nvSpPr>
            <p:spPr bwMode="auto">
              <a:xfrm flipH="1">
                <a:off x="3578" y="2724"/>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Freeform 207"/>
              <p:cNvSpPr>
                <a:spLocks/>
              </p:cNvSpPr>
              <p:nvPr/>
            </p:nvSpPr>
            <p:spPr bwMode="auto">
              <a:xfrm>
                <a:off x="4416" y="2695"/>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6" name="Freeform 208"/>
              <p:cNvSpPr>
                <a:spLocks/>
              </p:cNvSpPr>
              <p:nvPr/>
            </p:nvSpPr>
            <p:spPr bwMode="auto">
              <a:xfrm>
                <a:off x="3253" y="3174"/>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Freeform 209"/>
              <p:cNvSpPr>
                <a:spLocks/>
              </p:cNvSpPr>
              <p:nvPr/>
            </p:nvSpPr>
            <p:spPr bwMode="auto">
              <a:xfrm>
                <a:off x="3632" y="3174"/>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Freeform 210"/>
              <p:cNvSpPr>
                <a:spLocks/>
              </p:cNvSpPr>
              <p:nvPr/>
            </p:nvSpPr>
            <p:spPr bwMode="auto">
              <a:xfrm>
                <a:off x="4829" y="3185"/>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Line 211"/>
              <p:cNvSpPr>
                <a:spLocks noChangeShapeType="1"/>
              </p:cNvSpPr>
              <p:nvPr/>
            </p:nvSpPr>
            <p:spPr bwMode="auto">
              <a:xfrm>
                <a:off x="5166" y="3185"/>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Freeform 213"/>
              <p:cNvSpPr>
                <a:spLocks/>
              </p:cNvSpPr>
              <p:nvPr/>
            </p:nvSpPr>
            <p:spPr bwMode="auto">
              <a:xfrm>
                <a:off x="3070" y="3671"/>
                <a:ext cx="91" cy="259"/>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Line 214"/>
              <p:cNvSpPr>
                <a:spLocks noChangeShapeType="1"/>
              </p:cNvSpPr>
              <p:nvPr/>
            </p:nvSpPr>
            <p:spPr bwMode="auto">
              <a:xfrm>
                <a:off x="3275" y="3663"/>
                <a:ext cx="70" cy="2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Line 215"/>
              <p:cNvSpPr>
                <a:spLocks noChangeShapeType="1"/>
              </p:cNvSpPr>
              <p:nvPr/>
            </p:nvSpPr>
            <p:spPr bwMode="auto">
              <a:xfrm flipH="1">
                <a:off x="3701" y="3678"/>
                <a:ext cx="71"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Oval 220"/>
              <p:cNvSpPr>
                <a:spLocks noChangeArrowheads="1"/>
              </p:cNvSpPr>
              <p:nvPr/>
            </p:nvSpPr>
            <p:spPr bwMode="auto">
              <a:xfrm>
                <a:off x="3396" y="299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74" name="Oval 221"/>
              <p:cNvSpPr>
                <a:spLocks noChangeArrowheads="1"/>
              </p:cNvSpPr>
              <p:nvPr/>
            </p:nvSpPr>
            <p:spPr bwMode="auto">
              <a:xfrm>
                <a:off x="4947" y="299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75" name="Oval 222"/>
              <p:cNvSpPr>
                <a:spLocks noChangeArrowheads="1"/>
              </p:cNvSpPr>
              <p:nvPr/>
            </p:nvSpPr>
            <p:spPr bwMode="auto">
              <a:xfrm>
                <a:off x="3090"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76" name="Oval 223"/>
              <p:cNvSpPr>
                <a:spLocks noChangeArrowheads="1"/>
              </p:cNvSpPr>
              <p:nvPr/>
            </p:nvSpPr>
            <p:spPr bwMode="auto">
              <a:xfrm>
                <a:off x="3703"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77" name="Oval 224"/>
              <p:cNvSpPr>
                <a:spLocks noChangeArrowheads="1"/>
              </p:cNvSpPr>
              <p:nvPr/>
            </p:nvSpPr>
            <p:spPr bwMode="auto">
              <a:xfrm>
                <a:off x="4660" y="345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78" name="Oval 225"/>
              <p:cNvSpPr>
                <a:spLocks noChangeArrowheads="1"/>
              </p:cNvSpPr>
              <p:nvPr/>
            </p:nvSpPr>
            <p:spPr bwMode="auto">
              <a:xfrm>
                <a:off x="5292"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79" name="Oval 226"/>
              <p:cNvSpPr>
                <a:spLocks noChangeArrowheads="1"/>
              </p:cNvSpPr>
              <p:nvPr/>
            </p:nvSpPr>
            <p:spPr bwMode="auto">
              <a:xfrm>
                <a:off x="2923" y="390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H</a:t>
                </a:r>
              </a:p>
            </p:txBody>
          </p:sp>
          <p:sp>
            <p:nvSpPr>
              <p:cNvPr id="80" name="Oval 227"/>
              <p:cNvSpPr>
                <a:spLocks noChangeArrowheads="1"/>
              </p:cNvSpPr>
              <p:nvPr/>
            </p:nvSpPr>
            <p:spPr bwMode="auto">
              <a:xfrm>
                <a:off x="3230" y="391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81" name="Oval 228"/>
              <p:cNvSpPr>
                <a:spLocks noChangeArrowheads="1"/>
              </p:cNvSpPr>
              <p:nvPr/>
            </p:nvSpPr>
            <p:spPr bwMode="auto">
              <a:xfrm>
                <a:off x="3564" y="391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grpSp>
      </p:grpSp>
    </p:spTree>
    <p:extLst>
      <p:ext uri="{BB962C8B-B14F-4D97-AF65-F5344CB8AC3E}">
        <p14:creationId xmlns:p14="http://schemas.microsoft.com/office/powerpoint/2010/main" val="2348127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63538" y="1333648"/>
            <a:ext cx="3784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在满二叉树中，从最后一个结点开始，</a:t>
            </a:r>
            <a:r>
              <a:rPr kumimoji="0" lang="zh-CN" altLang="en-US" sz="2800" b="1" i="0" u="none" strike="noStrike" kern="0" cap="none" spc="0" normalizeH="0" baseline="0" noProof="0" smtClean="0">
                <a:ln>
                  <a:noFill/>
                </a:ln>
                <a:solidFill>
                  <a:srgbClr val="FF3300"/>
                </a:solidFill>
                <a:effectLst/>
                <a:uLnTx/>
                <a:uFillTx/>
                <a:latin typeface="Times New Roman" pitchFamily="18" charset="0"/>
                <a:ea typeface="宋体" charset="-122"/>
              </a:rPr>
              <a:t>连续</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去掉</a:t>
            </a:r>
            <a:r>
              <a:rPr kumimoji="0" lang="zh-CN" altLang="en-US" sz="2800" b="1" i="0" u="none" strike="noStrike" kern="0" cap="none" spc="0" normalizeH="0" baseline="0" noProof="0" smtClean="0">
                <a:ln>
                  <a:noFill/>
                </a:ln>
                <a:solidFill>
                  <a:srgbClr val="FF3300"/>
                </a:solidFill>
                <a:effectLst/>
                <a:uLnTx/>
                <a:uFillTx/>
                <a:latin typeface="Times New Roman" pitchFamily="18" charset="0"/>
                <a:ea typeface="宋体" charset="-122"/>
              </a:rPr>
              <a:t>任意</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个结点，即是一棵完全二叉树。</a:t>
            </a:r>
          </a:p>
        </p:txBody>
      </p:sp>
      <p:sp>
        <p:nvSpPr>
          <p:cNvPr id="3" name="Text Box 121"/>
          <p:cNvSpPr txBox="1">
            <a:spLocks noChangeArrowheads="1"/>
          </p:cNvSpPr>
          <p:nvPr/>
        </p:nvSpPr>
        <p:spPr bwMode="auto">
          <a:xfrm>
            <a:off x="4616450" y="617686"/>
            <a:ext cx="4513263" cy="2940050"/>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 name="Oval 123"/>
          <p:cNvSpPr>
            <a:spLocks noChangeArrowheads="1"/>
          </p:cNvSpPr>
          <p:nvPr/>
        </p:nvSpPr>
        <p:spPr bwMode="auto">
          <a:xfrm>
            <a:off x="6689725" y="649436"/>
            <a:ext cx="431800" cy="417512"/>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5" name="Text Box 124"/>
          <p:cNvSpPr txBox="1">
            <a:spLocks noChangeArrowheads="1"/>
          </p:cNvSpPr>
          <p:nvPr/>
        </p:nvSpPr>
        <p:spPr bwMode="auto">
          <a:xfrm>
            <a:off x="7178675" y="570061"/>
            <a:ext cx="2444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6" name="Text Box 125"/>
          <p:cNvSpPr txBox="1">
            <a:spLocks noChangeArrowheads="1"/>
          </p:cNvSpPr>
          <p:nvPr/>
        </p:nvSpPr>
        <p:spPr bwMode="auto">
          <a:xfrm>
            <a:off x="6442075" y="2017861"/>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7" name="Text Box 126"/>
          <p:cNvSpPr txBox="1">
            <a:spLocks noChangeArrowheads="1"/>
          </p:cNvSpPr>
          <p:nvPr/>
        </p:nvSpPr>
        <p:spPr bwMode="auto">
          <a:xfrm>
            <a:off x="5951538" y="129554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8" name="Text Box 127"/>
          <p:cNvSpPr txBox="1">
            <a:spLocks noChangeArrowheads="1"/>
          </p:cNvSpPr>
          <p:nvPr/>
        </p:nvSpPr>
        <p:spPr bwMode="auto">
          <a:xfrm>
            <a:off x="8405813" y="1295548"/>
            <a:ext cx="2460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9" name="Text Box 128"/>
          <p:cNvSpPr txBox="1">
            <a:spLocks noChangeArrowheads="1"/>
          </p:cNvSpPr>
          <p:nvPr/>
        </p:nvSpPr>
        <p:spPr bwMode="auto">
          <a:xfrm>
            <a:off x="5462588" y="2017861"/>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0" name="Text Box 129"/>
          <p:cNvSpPr txBox="1">
            <a:spLocks noChangeArrowheads="1"/>
          </p:cNvSpPr>
          <p:nvPr/>
        </p:nvSpPr>
        <p:spPr bwMode="auto">
          <a:xfrm>
            <a:off x="7916863" y="2017861"/>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1" name="Text Box 130"/>
          <p:cNvSpPr txBox="1">
            <a:spLocks noChangeArrowheads="1"/>
          </p:cNvSpPr>
          <p:nvPr/>
        </p:nvSpPr>
        <p:spPr bwMode="auto">
          <a:xfrm>
            <a:off x="8896350" y="2017861"/>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12" name="Text Box 132"/>
          <p:cNvSpPr txBox="1">
            <a:spLocks noChangeArrowheads="1"/>
          </p:cNvSpPr>
          <p:nvPr/>
        </p:nvSpPr>
        <p:spPr bwMode="auto">
          <a:xfrm>
            <a:off x="5248275" y="3192611"/>
            <a:ext cx="2444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13" name="Text Box 133"/>
          <p:cNvSpPr txBox="1">
            <a:spLocks noChangeArrowheads="1"/>
          </p:cNvSpPr>
          <p:nvPr/>
        </p:nvSpPr>
        <p:spPr bwMode="auto">
          <a:xfrm>
            <a:off x="5700713" y="3192611"/>
            <a:ext cx="3841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4" name="Line 134"/>
          <p:cNvSpPr>
            <a:spLocks noChangeShapeType="1"/>
          </p:cNvSpPr>
          <p:nvPr/>
        </p:nvSpPr>
        <p:spPr bwMode="auto">
          <a:xfrm flipH="1">
            <a:off x="5694363" y="889148"/>
            <a:ext cx="995362" cy="493713"/>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Freeform 135"/>
          <p:cNvSpPr>
            <a:spLocks/>
          </p:cNvSpPr>
          <p:nvPr/>
        </p:nvSpPr>
        <p:spPr bwMode="auto">
          <a:xfrm>
            <a:off x="7024688" y="843111"/>
            <a:ext cx="928687" cy="568325"/>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Freeform 136"/>
          <p:cNvSpPr>
            <a:spLocks/>
          </p:cNvSpPr>
          <p:nvPr/>
        </p:nvSpPr>
        <p:spPr bwMode="auto">
          <a:xfrm>
            <a:off x="5178425" y="1603523"/>
            <a:ext cx="311150" cy="490538"/>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Freeform 137"/>
          <p:cNvSpPr>
            <a:spLocks/>
          </p:cNvSpPr>
          <p:nvPr/>
        </p:nvSpPr>
        <p:spPr bwMode="auto">
          <a:xfrm>
            <a:off x="5780088" y="1603523"/>
            <a:ext cx="268287" cy="490538"/>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Freeform 138"/>
          <p:cNvSpPr>
            <a:spLocks/>
          </p:cNvSpPr>
          <p:nvPr/>
        </p:nvSpPr>
        <p:spPr bwMode="auto">
          <a:xfrm>
            <a:off x="7680325" y="1620986"/>
            <a:ext cx="273050" cy="488950"/>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139"/>
          <p:cNvSpPr>
            <a:spLocks noChangeShapeType="1"/>
          </p:cNvSpPr>
          <p:nvPr/>
        </p:nvSpPr>
        <p:spPr bwMode="auto">
          <a:xfrm>
            <a:off x="8215313" y="1620986"/>
            <a:ext cx="317500" cy="466725"/>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141"/>
          <p:cNvSpPr>
            <a:spLocks/>
          </p:cNvSpPr>
          <p:nvPr/>
        </p:nvSpPr>
        <p:spPr bwMode="auto">
          <a:xfrm>
            <a:off x="4887913" y="2392511"/>
            <a:ext cx="144462" cy="411162"/>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142"/>
          <p:cNvSpPr>
            <a:spLocks noChangeShapeType="1"/>
          </p:cNvSpPr>
          <p:nvPr/>
        </p:nvSpPr>
        <p:spPr bwMode="auto">
          <a:xfrm>
            <a:off x="5213350" y="2379811"/>
            <a:ext cx="111125" cy="41275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43"/>
          <p:cNvSpPr>
            <a:spLocks noChangeShapeType="1"/>
          </p:cNvSpPr>
          <p:nvPr/>
        </p:nvSpPr>
        <p:spPr bwMode="auto">
          <a:xfrm flipH="1">
            <a:off x="5889625" y="2403623"/>
            <a:ext cx="112713" cy="38735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Oval 148"/>
          <p:cNvSpPr>
            <a:spLocks noChangeArrowheads="1"/>
          </p:cNvSpPr>
          <p:nvPr/>
        </p:nvSpPr>
        <p:spPr bwMode="auto">
          <a:xfrm>
            <a:off x="5405438" y="1313011"/>
            <a:ext cx="431800" cy="417512"/>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24" name="Oval 149"/>
          <p:cNvSpPr>
            <a:spLocks noChangeArrowheads="1"/>
          </p:cNvSpPr>
          <p:nvPr/>
        </p:nvSpPr>
        <p:spPr bwMode="auto">
          <a:xfrm>
            <a:off x="7867650" y="1313011"/>
            <a:ext cx="431800" cy="417512"/>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25" name="Oval 150"/>
          <p:cNvSpPr>
            <a:spLocks noChangeArrowheads="1"/>
          </p:cNvSpPr>
          <p:nvPr/>
        </p:nvSpPr>
        <p:spPr bwMode="auto">
          <a:xfrm>
            <a:off x="4919663" y="2051198"/>
            <a:ext cx="431800" cy="41751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26" name="Oval 151"/>
          <p:cNvSpPr>
            <a:spLocks noChangeArrowheads="1"/>
          </p:cNvSpPr>
          <p:nvPr/>
        </p:nvSpPr>
        <p:spPr bwMode="auto">
          <a:xfrm>
            <a:off x="5892800" y="2051198"/>
            <a:ext cx="431800" cy="41751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27" name="Oval 152"/>
          <p:cNvSpPr>
            <a:spLocks noChangeArrowheads="1"/>
          </p:cNvSpPr>
          <p:nvPr/>
        </p:nvSpPr>
        <p:spPr bwMode="auto">
          <a:xfrm>
            <a:off x="7412038" y="2052786"/>
            <a:ext cx="431800" cy="417512"/>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28" name="Oval 153"/>
          <p:cNvSpPr>
            <a:spLocks noChangeArrowheads="1"/>
          </p:cNvSpPr>
          <p:nvPr/>
        </p:nvSpPr>
        <p:spPr bwMode="auto">
          <a:xfrm>
            <a:off x="8415338" y="2051198"/>
            <a:ext cx="431800" cy="41751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29" name="Oval 154"/>
          <p:cNvSpPr>
            <a:spLocks noChangeArrowheads="1"/>
          </p:cNvSpPr>
          <p:nvPr/>
        </p:nvSpPr>
        <p:spPr bwMode="auto">
          <a:xfrm>
            <a:off x="4654550" y="2759223"/>
            <a:ext cx="431800" cy="41751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H</a:t>
            </a:r>
          </a:p>
        </p:txBody>
      </p:sp>
      <p:sp>
        <p:nvSpPr>
          <p:cNvPr id="30" name="Oval 155"/>
          <p:cNvSpPr>
            <a:spLocks noChangeArrowheads="1"/>
          </p:cNvSpPr>
          <p:nvPr/>
        </p:nvSpPr>
        <p:spPr bwMode="auto">
          <a:xfrm>
            <a:off x="5141913" y="2771923"/>
            <a:ext cx="431800" cy="41751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31" name="Oval 156"/>
          <p:cNvSpPr>
            <a:spLocks noChangeArrowheads="1"/>
          </p:cNvSpPr>
          <p:nvPr/>
        </p:nvSpPr>
        <p:spPr bwMode="auto">
          <a:xfrm>
            <a:off x="5672138" y="2773511"/>
            <a:ext cx="431800" cy="417512"/>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grpSp>
        <p:nvGrpSpPr>
          <p:cNvPr id="32" name="Group 171"/>
          <p:cNvGrpSpPr>
            <a:grpSpLocks/>
          </p:cNvGrpSpPr>
          <p:nvPr/>
        </p:nvGrpSpPr>
        <p:grpSpPr bwMode="auto">
          <a:xfrm>
            <a:off x="6145213" y="2379811"/>
            <a:ext cx="468312" cy="1173162"/>
            <a:chOff x="3871" y="1745"/>
            <a:chExt cx="295" cy="739"/>
          </a:xfrm>
        </p:grpSpPr>
        <p:sp>
          <p:nvSpPr>
            <p:cNvPr id="33" name="Line 140"/>
            <p:cNvSpPr>
              <a:spLocks noChangeShapeType="1"/>
            </p:cNvSpPr>
            <p:nvPr/>
          </p:nvSpPr>
          <p:spPr bwMode="auto">
            <a:xfrm>
              <a:off x="3903" y="1745"/>
              <a:ext cx="73" cy="259"/>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Oval 157"/>
            <p:cNvSpPr>
              <a:spLocks noChangeArrowheads="1"/>
            </p:cNvSpPr>
            <p:nvPr/>
          </p:nvSpPr>
          <p:spPr bwMode="auto">
            <a:xfrm>
              <a:off x="3871" y="1994"/>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K</a:t>
              </a:r>
            </a:p>
          </p:txBody>
        </p:sp>
        <p:sp>
          <p:nvSpPr>
            <p:cNvPr id="35" name="Text Box 162"/>
            <p:cNvSpPr txBox="1">
              <a:spLocks noChangeArrowheads="1"/>
            </p:cNvSpPr>
            <p:nvPr/>
          </p:nvSpPr>
          <p:spPr bwMode="auto">
            <a:xfrm>
              <a:off x="3924" y="2257"/>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grpSp>
      <p:grpSp>
        <p:nvGrpSpPr>
          <p:cNvPr id="36" name="Group 170"/>
          <p:cNvGrpSpPr>
            <a:grpSpLocks/>
          </p:cNvGrpSpPr>
          <p:nvPr/>
        </p:nvGrpSpPr>
        <p:grpSpPr bwMode="auto">
          <a:xfrm>
            <a:off x="7132638" y="2403623"/>
            <a:ext cx="431800" cy="1135063"/>
            <a:chOff x="4493" y="1760"/>
            <a:chExt cx="272" cy="715"/>
          </a:xfrm>
        </p:grpSpPr>
        <p:sp>
          <p:nvSpPr>
            <p:cNvPr id="37" name="Line 144"/>
            <p:cNvSpPr>
              <a:spLocks noChangeShapeType="1"/>
            </p:cNvSpPr>
            <p:nvPr/>
          </p:nvSpPr>
          <p:spPr bwMode="auto">
            <a:xfrm flipH="1">
              <a:off x="4633" y="1760"/>
              <a:ext cx="103" cy="252"/>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Oval 158"/>
            <p:cNvSpPr>
              <a:spLocks noChangeArrowheads="1"/>
            </p:cNvSpPr>
            <p:nvPr/>
          </p:nvSpPr>
          <p:spPr bwMode="auto">
            <a:xfrm>
              <a:off x="4493" y="198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L</a:t>
              </a:r>
            </a:p>
          </p:txBody>
        </p:sp>
        <p:sp>
          <p:nvSpPr>
            <p:cNvPr id="39" name="Text Box 163"/>
            <p:cNvSpPr txBox="1">
              <a:spLocks noChangeArrowheads="1"/>
            </p:cNvSpPr>
            <p:nvPr/>
          </p:nvSpPr>
          <p:spPr bwMode="auto">
            <a:xfrm>
              <a:off x="4510" y="2248"/>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grpSp>
      <p:grpSp>
        <p:nvGrpSpPr>
          <p:cNvPr id="40" name="Group 169"/>
          <p:cNvGrpSpPr>
            <a:grpSpLocks/>
          </p:cNvGrpSpPr>
          <p:nvPr/>
        </p:nvGrpSpPr>
        <p:grpSpPr bwMode="auto">
          <a:xfrm>
            <a:off x="7650163" y="2379811"/>
            <a:ext cx="431800" cy="1160462"/>
            <a:chOff x="4819" y="1745"/>
            <a:chExt cx="272" cy="731"/>
          </a:xfrm>
        </p:grpSpPr>
        <p:sp>
          <p:nvSpPr>
            <p:cNvPr id="41" name="Line 145"/>
            <p:cNvSpPr>
              <a:spLocks noChangeShapeType="1"/>
            </p:cNvSpPr>
            <p:nvPr/>
          </p:nvSpPr>
          <p:spPr bwMode="auto">
            <a:xfrm>
              <a:off x="4831" y="1745"/>
              <a:ext cx="110" cy="26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2" name="Oval 159"/>
            <p:cNvSpPr>
              <a:spLocks noChangeArrowheads="1"/>
            </p:cNvSpPr>
            <p:nvPr/>
          </p:nvSpPr>
          <p:spPr bwMode="auto">
            <a:xfrm>
              <a:off x="4819" y="198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M</a:t>
              </a:r>
            </a:p>
          </p:txBody>
        </p:sp>
        <p:sp>
          <p:nvSpPr>
            <p:cNvPr id="43" name="Text Box 164"/>
            <p:cNvSpPr txBox="1">
              <a:spLocks noChangeArrowheads="1"/>
            </p:cNvSpPr>
            <p:nvPr/>
          </p:nvSpPr>
          <p:spPr bwMode="auto">
            <a:xfrm>
              <a:off x="4835" y="2249"/>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grpSp>
      <p:grpSp>
        <p:nvGrpSpPr>
          <p:cNvPr id="44" name="Group 168"/>
          <p:cNvGrpSpPr>
            <a:grpSpLocks/>
          </p:cNvGrpSpPr>
          <p:nvPr/>
        </p:nvGrpSpPr>
        <p:grpSpPr bwMode="auto">
          <a:xfrm>
            <a:off x="8161338" y="2429023"/>
            <a:ext cx="434975" cy="1109663"/>
            <a:chOff x="5141" y="1776"/>
            <a:chExt cx="274" cy="699"/>
          </a:xfrm>
        </p:grpSpPr>
        <p:sp>
          <p:nvSpPr>
            <p:cNvPr id="45" name="Line 146"/>
            <p:cNvSpPr>
              <a:spLocks noChangeShapeType="1"/>
            </p:cNvSpPr>
            <p:nvPr/>
          </p:nvSpPr>
          <p:spPr bwMode="auto">
            <a:xfrm flipH="1">
              <a:off x="5295" y="1776"/>
              <a:ext cx="100" cy="227"/>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Oval 160"/>
            <p:cNvSpPr>
              <a:spLocks noChangeArrowheads="1"/>
            </p:cNvSpPr>
            <p:nvPr/>
          </p:nvSpPr>
          <p:spPr bwMode="auto">
            <a:xfrm>
              <a:off x="5143" y="199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N</a:t>
              </a:r>
            </a:p>
          </p:txBody>
        </p:sp>
        <p:sp>
          <p:nvSpPr>
            <p:cNvPr id="47" name="Text Box 165"/>
            <p:cNvSpPr txBox="1">
              <a:spLocks noChangeArrowheads="1"/>
            </p:cNvSpPr>
            <p:nvPr/>
          </p:nvSpPr>
          <p:spPr bwMode="auto">
            <a:xfrm>
              <a:off x="5141" y="2248"/>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grpSp>
      <p:grpSp>
        <p:nvGrpSpPr>
          <p:cNvPr id="48" name="Group 167"/>
          <p:cNvGrpSpPr>
            <a:grpSpLocks/>
          </p:cNvGrpSpPr>
          <p:nvPr/>
        </p:nvGrpSpPr>
        <p:grpSpPr bwMode="auto">
          <a:xfrm>
            <a:off x="8653463" y="2422673"/>
            <a:ext cx="438150" cy="1116013"/>
            <a:chOff x="5451" y="1772"/>
            <a:chExt cx="276" cy="703"/>
          </a:xfrm>
        </p:grpSpPr>
        <p:sp>
          <p:nvSpPr>
            <p:cNvPr id="49" name="Line 147"/>
            <p:cNvSpPr>
              <a:spLocks noChangeShapeType="1"/>
            </p:cNvSpPr>
            <p:nvPr/>
          </p:nvSpPr>
          <p:spPr bwMode="auto">
            <a:xfrm>
              <a:off x="5499" y="1772"/>
              <a:ext cx="99" cy="22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0" name="Oval 161"/>
            <p:cNvSpPr>
              <a:spLocks noChangeArrowheads="1"/>
            </p:cNvSpPr>
            <p:nvPr/>
          </p:nvSpPr>
          <p:spPr bwMode="auto">
            <a:xfrm>
              <a:off x="5451" y="1995"/>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O</a:t>
              </a:r>
            </a:p>
          </p:txBody>
        </p:sp>
        <p:sp>
          <p:nvSpPr>
            <p:cNvPr id="51" name="Text Box 166"/>
            <p:cNvSpPr txBox="1">
              <a:spLocks noChangeArrowheads="1"/>
            </p:cNvSpPr>
            <p:nvPr/>
          </p:nvSpPr>
          <p:spPr bwMode="auto">
            <a:xfrm>
              <a:off x="5485" y="2248"/>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grpSp>
      <p:grpSp>
        <p:nvGrpSpPr>
          <p:cNvPr id="52" name="Group 205"/>
          <p:cNvGrpSpPr>
            <a:grpSpLocks/>
          </p:cNvGrpSpPr>
          <p:nvPr/>
        </p:nvGrpSpPr>
        <p:grpSpPr bwMode="auto">
          <a:xfrm>
            <a:off x="0" y="3192611"/>
            <a:ext cx="4999038" cy="3260725"/>
            <a:chOff x="0" y="2257"/>
            <a:chExt cx="3149" cy="2054"/>
          </a:xfrm>
        </p:grpSpPr>
        <p:sp>
          <p:nvSpPr>
            <p:cNvPr id="53" name="Text Box 131"/>
            <p:cNvSpPr txBox="1">
              <a:spLocks noChangeArrowheads="1"/>
            </p:cNvSpPr>
            <p:nvPr/>
          </p:nvSpPr>
          <p:spPr bwMode="auto">
            <a:xfrm>
              <a:off x="2995" y="2257"/>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54" name="Text Box 173"/>
            <p:cNvSpPr txBox="1">
              <a:spLocks noChangeArrowheads="1"/>
            </p:cNvSpPr>
            <p:nvPr/>
          </p:nvSpPr>
          <p:spPr bwMode="auto">
            <a:xfrm>
              <a:off x="0" y="2459"/>
              <a:ext cx="2843" cy="1852"/>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5" name="Oval 175"/>
            <p:cNvSpPr>
              <a:spLocks noChangeArrowheads="1"/>
            </p:cNvSpPr>
            <p:nvPr/>
          </p:nvSpPr>
          <p:spPr bwMode="auto">
            <a:xfrm>
              <a:off x="1306" y="2479"/>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56" name="Text Box 176"/>
            <p:cNvSpPr txBox="1">
              <a:spLocks noChangeArrowheads="1"/>
            </p:cNvSpPr>
            <p:nvPr/>
          </p:nvSpPr>
          <p:spPr bwMode="auto">
            <a:xfrm>
              <a:off x="1614" y="2429"/>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57" name="Text Box 177"/>
            <p:cNvSpPr txBox="1">
              <a:spLocks noChangeArrowheads="1"/>
            </p:cNvSpPr>
            <p:nvPr/>
          </p:nvSpPr>
          <p:spPr bwMode="auto">
            <a:xfrm>
              <a:off x="1150" y="3341"/>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58" name="Text Box 178"/>
            <p:cNvSpPr txBox="1">
              <a:spLocks noChangeArrowheads="1"/>
            </p:cNvSpPr>
            <p:nvPr/>
          </p:nvSpPr>
          <p:spPr bwMode="auto">
            <a:xfrm>
              <a:off x="841" y="2886"/>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59" name="Text Box 179"/>
            <p:cNvSpPr txBox="1">
              <a:spLocks noChangeArrowheads="1"/>
            </p:cNvSpPr>
            <p:nvPr/>
          </p:nvSpPr>
          <p:spPr bwMode="auto">
            <a:xfrm>
              <a:off x="2387" y="2886"/>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60" name="Text Box 180"/>
            <p:cNvSpPr txBox="1">
              <a:spLocks noChangeArrowheads="1"/>
            </p:cNvSpPr>
            <p:nvPr/>
          </p:nvSpPr>
          <p:spPr bwMode="auto">
            <a:xfrm>
              <a:off x="533" y="3341"/>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61" name="Text Box 181"/>
            <p:cNvSpPr txBox="1">
              <a:spLocks noChangeArrowheads="1"/>
            </p:cNvSpPr>
            <p:nvPr/>
          </p:nvSpPr>
          <p:spPr bwMode="auto">
            <a:xfrm>
              <a:off x="2079" y="3341"/>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62" name="Text Box 182"/>
            <p:cNvSpPr txBox="1">
              <a:spLocks noChangeArrowheads="1"/>
            </p:cNvSpPr>
            <p:nvPr/>
          </p:nvSpPr>
          <p:spPr bwMode="auto">
            <a:xfrm>
              <a:off x="2696" y="3341"/>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63" name="Text Box 183"/>
            <p:cNvSpPr txBox="1">
              <a:spLocks noChangeArrowheads="1"/>
            </p:cNvSpPr>
            <p:nvPr/>
          </p:nvSpPr>
          <p:spPr bwMode="auto">
            <a:xfrm>
              <a:off x="87" y="4081"/>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64" name="Text Box 184"/>
            <p:cNvSpPr txBox="1">
              <a:spLocks noChangeArrowheads="1"/>
            </p:cNvSpPr>
            <p:nvPr/>
          </p:nvSpPr>
          <p:spPr bwMode="auto">
            <a:xfrm>
              <a:off x="398" y="4081"/>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65" name="Text Box 185"/>
            <p:cNvSpPr txBox="1">
              <a:spLocks noChangeArrowheads="1"/>
            </p:cNvSpPr>
            <p:nvPr/>
          </p:nvSpPr>
          <p:spPr bwMode="auto">
            <a:xfrm>
              <a:off x="944" y="4081"/>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FF0000"/>
                  </a:solidFill>
                  <a:effectLst/>
                  <a:uLnTx/>
                  <a:uFillTx/>
                  <a:latin typeface="Times New Roman" pitchFamily="18" charset="0"/>
                  <a:ea typeface="宋体" charset="-122"/>
                </a:rPr>
                <a:t>10</a:t>
              </a:r>
            </a:p>
          </p:txBody>
        </p:sp>
        <p:sp>
          <p:nvSpPr>
            <p:cNvPr id="66" name="Line 186"/>
            <p:cNvSpPr>
              <a:spLocks noChangeShapeType="1"/>
            </p:cNvSpPr>
            <p:nvPr/>
          </p:nvSpPr>
          <p:spPr bwMode="auto">
            <a:xfrm flipH="1">
              <a:off x="679" y="2630"/>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7" name="Freeform 187"/>
            <p:cNvSpPr>
              <a:spLocks/>
            </p:cNvSpPr>
            <p:nvPr/>
          </p:nvSpPr>
          <p:spPr bwMode="auto">
            <a:xfrm>
              <a:off x="1517" y="2601"/>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8" name="Freeform 188"/>
            <p:cNvSpPr>
              <a:spLocks/>
            </p:cNvSpPr>
            <p:nvPr/>
          </p:nvSpPr>
          <p:spPr bwMode="auto">
            <a:xfrm>
              <a:off x="354" y="3080"/>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9" name="Freeform 189"/>
            <p:cNvSpPr>
              <a:spLocks/>
            </p:cNvSpPr>
            <p:nvPr/>
          </p:nvSpPr>
          <p:spPr bwMode="auto">
            <a:xfrm>
              <a:off x="733" y="3080"/>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0" name="Freeform 190"/>
            <p:cNvSpPr>
              <a:spLocks/>
            </p:cNvSpPr>
            <p:nvPr/>
          </p:nvSpPr>
          <p:spPr bwMode="auto">
            <a:xfrm>
              <a:off x="1930" y="3091"/>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Line 191"/>
            <p:cNvSpPr>
              <a:spLocks noChangeShapeType="1"/>
            </p:cNvSpPr>
            <p:nvPr/>
          </p:nvSpPr>
          <p:spPr bwMode="auto">
            <a:xfrm>
              <a:off x="2267" y="3091"/>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2" name="Freeform 192"/>
            <p:cNvSpPr>
              <a:spLocks/>
            </p:cNvSpPr>
            <p:nvPr/>
          </p:nvSpPr>
          <p:spPr bwMode="auto">
            <a:xfrm>
              <a:off x="171" y="3577"/>
              <a:ext cx="91" cy="259"/>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3" name="Line 193"/>
            <p:cNvSpPr>
              <a:spLocks noChangeShapeType="1"/>
            </p:cNvSpPr>
            <p:nvPr/>
          </p:nvSpPr>
          <p:spPr bwMode="auto">
            <a:xfrm>
              <a:off x="376" y="3569"/>
              <a:ext cx="70" cy="2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194"/>
            <p:cNvSpPr>
              <a:spLocks noChangeShapeType="1"/>
            </p:cNvSpPr>
            <p:nvPr/>
          </p:nvSpPr>
          <p:spPr bwMode="auto">
            <a:xfrm>
              <a:off x="995" y="3592"/>
              <a:ext cx="68" cy="236"/>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5" name="Oval 195"/>
            <p:cNvSpPr>
              <a:spLocks noChangeArrowheads="1"/>
            </p:cNvSpPr>
            <p:nvPr/>
          </p:nvSpPr>
          <p:spPr bwMode="auto">
            <a:xfrm>
              <a:off x="497" y="289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76" name="Oval 196"/>
            <p:cNvSpPr>
              <a:spLocks noChangeArrowheads="1"/>
            </p:cNvSpPr>
            <p:nvPr/>
          </p:nvSpPr>
          <p:spPr bwMode="auto">
            <a:xfrm>
              <a:off x="2048" y="289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77" name="Oval 197"/>
            <p:cNvSpPr>
              <a:spLocks noChangeArrowheads="1"/>
            </p:cNvSpPr>
            <p:nvPr/>
          </p:nvSpPr>
          <p:spPr bwMode="auto">
            <a:xfrm>
              <a:off x="191" y="33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78" name="Oval 198"/>
            <p:cNvSpPr>
              <a:spLocks noChangeArrowheads="1"/>
            </p:cNvSpPr>
            <p:nvPr/>
          </p:nvSpPr>
          <p:spPr bwMode="auto">
            <a:xfrm>
              <a:off x="804" y="33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79" name="Oval 199"/>
            <p:cNvSpPr>
              <a:spLocks noChangeArrowheads="1"/>
            </p:cNvSpPr>
            <p:nvPr/>
          </p:nvSpPr>
          <p:spPr bwMode="auto">
            <a:xfrm>
              <a:off x="1761" y="3363"/>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80" name="Oval 200"/>
            <p:cNvSpPr>
              <a:spLocks noChangeArrowheads="1"/>
            </p:cNvSpPr>
            <p:nvPr/>
          </p:nvSpPr>
          <p:spPr bwMode="auto">
            <a:xfrm>
              <a:off x="2393" y="336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81" name="Oval 201"/>
            <p:cNvSpPr>
              <a:spLocks noChangeArrowheads="1"/>
            </p:cNvSpPr>
            <p:nvPr/>
          </p:nvSpPr>
          <p:spPr bwMode="auto">
            <a:xfrm>
              <a:off x="24" y="3808"/>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H</a:t>
              </a:r>
            </a:p>
          </p:txBody>
        </p:sp>
        <p:sp>
          <p:nvSpPr>
            <p:cNvPr id="82" name="Oval 202"/>
            <p:cNvSpPr>
              <a:spLocks noChangeArrowheads="1"/>
            </p:cNvSpPr>
            <p:nvPr/>
          </p:nvSpPr>
          <p:spPr bwMode="auto">
            <a:xfrm>
              <a:off x="331" y="381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83" name="Oval 203"/>
            <p:cNvSpPr>
              <a:spLocks noChangeArrowheads="1"/>
            </p:cNvSpPr>
            <p:nvPr/>
          </p:nvSpPr>
          <p:spPr bwMode="auto">
            <a:xfrm>
              <a:off x="926" y="381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grpSp>
      <p:sp>
        <p:nvSpPr>
          <p:cNvPr id="84" name="AutoShape 120"/>
          <p:cNvSpPr>
            <a:spLocks noChangeArrowheads="1"/>
          </p:cNvSpPr>
          <p:nvPr/>
        </p:nvSpPr>
        <p:spPr bwMode="auto">
          <a:xfrm>
            <a:off x="5027613" y="4210198"/>
            <a:ext cx="3408362" cy="1209675"/>
          </a:xfrm>
          <a:prstGeom prst="wedgeRoundRectCallout">
            <a:avLst>
              <a:gd name="adj1" fmla="val -71097"/>
              <a:gd name="adj2" fmla="val 59972"/>
              <a:gd name="adj3" fmla="val 16667"/>
            </a:avLst>
          </a:prstGeom>
          <a:solidFill>
            <a:srgbClr val="B2B2B2"/>
          </a:solidFill>
          <a:ln w="6350">
            <a:solidFill>
              <a:srgbClr val="000000"/>
            </a:solidFill>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lIns="18000" tIns="10800" rIns="0" b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ea typeface="华文新魏" pitchFamily="2" charset="-122"/>
              </a:rPr>
              <a:t>不是完全二叉树，结点</a:t>
            </a:r>
            <a:r>
              <a:rPr kumimoji="0" lang="en-US" altLang="zh-CN" sz="2400" b="1" i="0" u="none" strike="noStrike" kern="0" cap="none" spc="0" normalizeH="0" baseline="0" noProof="0" smtClean="0">
                <a:ln>
                  <a:noFill/>
                </a:ln>
                <a:solidFill>
                  <a:srgbClr val="000000"/>
                </a:solidFill>
                <a:effectLst/>
                <a:uLnTx/>
                <a:uFillTx/>
                <a:ea typeface="华文新魏" pitchFamily="2" charset="-122"/>
              </a:rPr>
              <a:t>10</a:t>
            </a:r>
            <a:r>
              <a:rPr kumimoji="0" lang="zh-CN" altLang="en-US" sz="2400" b="1" i="0" u="none" strike="noStrike" kern="0" cap="none" spc="0" normalizeH="0" baseline="0" noProof="0" smtClean="0">
                <a:ln>
                  <a:noFill/>
                </a:ln>
                <a:solidFill>
                  <a:srgbClr val="000000"/>
                </a:solidFill>
                <a:effectLst/>
                <a:uLnTx/>
                <a:uFillTx/>
                <a:ea typeface="华文新魏" pitchFamily="2" charset="-122"/>
              </a:rPr>
              <a:t>与满二叉树中的结点</a:t>
            </a:r>
            <a:r>
              <a:rPr kumimoji="0" lang="en-US" altLang="zh-CN" sz="2400" b="1" i="0" u="none" strike="noStrike" kern="0" cap="none" spc="0" normalizeH="0" baseline="0" noProof="0" smtClean="0">
                <a:ln>
                  <a:noFill/>
                </a:ln>
                <a:solidFill>
                  <a:srgbClr val="000000"/>
                </a:solidFill>
                <a:effectLst/>
                <a:uLnTx/>
                <a:uFillTx/>
                <a:ea typeface="华文新魏" pitchFamily="2" charset="-122"/>
              </a:rPr>
              <a:t>10</a:t>
            </a:r>
            <a:r>
              <a:rPr kumimoji="0" lang="zh-CN" altLang="en-US" sz="2400" b="1" i="0" u="none" strike="noStrike" kern="0" cap="none" spc="0" normalizeH="0" baseline="0" noProof="0" smtClean="0">
                <a:ln>
                  <a:noFill/>
                </a:ln>
                <a:solidFill>
                  <a:srgbClr val="000000"/>
                </a:solidFill>
                <a:effectLst/>
                <a:uLnTx/>
                <a:uFillTx/>
                <a:ea typeface="华文新魏" pitchFamily="2" charset="-122"/>
              </a:rPr>
              <a:t>不是同一个结点</a:t>
            </a:r>
          </a:p>
        </p:txBody>
      </p:sp>
      <p:sp>
        <p:nvSpPr>
          <p:cNvPr id="85" name="Text Box 204"/>
          <p:cNvSpPr txBox="1">
            <a:spLocks noChangeArrowheads="1"/>
          </p:cNvSpPr>
          <p:nvPr/>
        </p:nvSpPr>
        <p:spPr bwMode="auto">
          <a:xfrm>
            <a:off x="246063" y="490995"/>
            <a:ext cx="3962400" cy="57943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l" eaLnBrk="0" hangingPunct="0">
              <a:spcBef>
                <a:spcPct val="50000"/>
              </a:spcBef>
            </a:pPr>
            <a:r>
              <a:rPr lang="zh-CN" altLang="en-US" sz="3200" b="1" dirty="0">
                <a:latin typeface="Times New Roman" pitchFamily="18" charset="0"/>
                <a:ea typeface="宋体" charset="-122"/>
              </a:rPr>
              <a:t>特殊的二叉树</a:t>
            </a:r>
          </a:p>
        </p:txBody>
      </p:sp>
    </p:spTree>
    <p:extLst>
      <p:ext uri="{BB962C8B-B14F-4D97-AF65-F5344CB8AC3E}">
        <p14:creationId xmlns:p14="http://schemas.microsoft.com/office/powerpoint/2010/main" val="55409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193675" y="2153072"/>
            <a:ext cx="4362450" cy="39624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2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1. </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叶子结点只能出现在最下两层且最下层的叶子结点都集中在二叉树的左面；</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2. </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完全二叉树中如果有度为1的结点，只可能有一个，且该结点只有左孩子。</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3. </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深度为</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k</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的完全二叉树在</a:t>
            </a: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k-1</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层上一定是满二叉树。</a:t>
            </a:r>
          </a:p>
          <a:p>
            <a:pPr marL="0" marR="0" lvl="0" indent="0" algn="l" defTabSz="914400" eaLnBrk="0" fontAlgn="auto" latinLnBrk="0" hangingPunct="0">
              <a:lnSpc>
                <a:spcPct val="100000"/>
              </a:lnSpc>
              <a:spcBef>
                <a:spcPct val="2000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rPr>
              <a:t>4. </a:t>
            </a: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在同样结点个数的二叉树中，完全二叉树的深度最小。</a:t>
            </a:r>
            <a:r>
              <a:rPr kumimoji="0" lang="zh-CN" altLang="en-US" sz="2400" b="0" i="0" u="none" strike="noStrike" kern="0" cap="none" spc="0" normalizeH="0" baseline="0" noProof="0" smtClean="0">
                <a:ln>
                  <a:noFill/>
                </a:ln>
                <a:solidFill>
                  <a:srgbClr val="000000"/>
                </a:solidFill>
                <a:effectLst/>
                <a:uLnTx/>
                <a:uFillTx/>
                <a:latin typeface="Times New Roman" pitchFamily="18" charset="0"/>
                <a:ea typeface="宋体" charset="-122"/>
              </a:rPr>
              <a:t> </a:t>
            </a:r>
          </a:p>
        </p:txBody>
      </p:sp>
      <p:sp>
        <p:nvSpPr>
          <p:cNvPr id="3" name="Text Box 6"/>
          <p:cNvSpPr txBox="1">
            <a:spLocks noChangeArrowheads="1"/>
          </p:cNvSpPr>
          <p:nvPr/>
        </p:nvSpPr>
        <p:spPr bwMode="auto">
          <a:xfrm>
            <a:off x="230188" y="1435522"/>
            <a:ext cx="378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800" b="1">
                <a:solidFill>
                  <a:srgbClr val="0000CC"/>
                </a:solidFill>
                <a:latin typeface="Times New Roman" pitchFamily="18" charset="0"/>
                <a:ea typeface="宋体" charset="-122"/>
              </a:rPr>
              <a:t>完全二叉树的特点</a:t>
            </a:r>
          </a:p>
        </p:txBody>
      </p:sp>
      <p:sp>
        <p:nvSpPr>
          <p:cNvPr id="4" name="Text Box 54"/>
          <p:cNvSpPr txBox="1">
            <a:spLocks noChangeArrowheads="1"/>
          </p:cNvSpPr>
          <p:nvPr/>
        </p:nvSpPr>
        <p:spPr bwMode="auto">
          <a:xfrm>
            <a:off x="246063" y="502072"/>
            <a:ext cx="3962400" cy="57943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p>
            <a:pPr algn="l" eaLnBrk="0" hangingPunct="0">
              <a:spcBef>
                <a:spcPct val="50000"/>
              </a:spcBef>
            </a:pPr>
            <a:r>
              <a:rPr lang="zh-CN" altLang="en-US" sz="3200" b="1" dirty="0">
                <a:latin typeface="Times New Roman" pitchFamily="18" charset="0"/>
                <a:ea typeface="宋体" charset="-122"/>
              </a:rPr>
              <a:t>特殊的二叉树</a:t>
            </a:r>
          </a:p>
        </p:txBody>
      </p:sp>
      <p:grpSp>
        <p:nvGrpSpPr>
          <p:cNvPr id="5" name="Group 55"/>
          <p:cNvGrpSpPr>
            <a:grpSpLocks/>
          </p:cNvGrpSpPr>
          <p:nvPr/>
        </p:nvGrpSpPr>
        <p:grpSpPr bwMode="auto">
          <a:xfrm>
            <a:off x="4616450" y="476672"/>
            <a:ext cx="4527550" cy="2987675"/>
            <a:chOff x="2908" y="2496"/>
            <a:chExt cx="2852" cy="1882"/>
          </a:xfrm>
        </p:grpSpPr>
        <p:sp>
          <p:nvSpPr>
            <p:cNvPr id="6" name="Text Box 56"/>
            <p:cNvSpPr txBox="1">
              <a:spLocks noChangeArrowheads="1"/>
            </p:cNvSpPr>
            <p:nvPr/>
          </p:nvSpPr>
          <p:spPr bwMode="auto">
            <a:xfrm>
              <a:off x="2908" y="2526"/>
              <a:ext cx="2843" cy="1852"/>
            </a:xfrm>
            <a:prstGeom prst="rect">
              <a:avLst/>
            </a:prstGeom>
            <a:solidFill>
              <a:srgbClr val="CCCCFF"/>
            </a:solidFill>
            <a:ln w="6350">
              <a:solidFill>
                <a:srgbClr val="000000"/>
              </a:solidFill>
              <a:prstDash val="dashDot"/>
              <a:miter lim="800000"/>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24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a:p>
              <a:pPr marL="0" marR="0" lvl="0" indent="0" defTabSz="914400" eaLnBrk="1" fontAlgn="auto" latinLnBrk="0" hangingPunct="1">
                <a:lnSpc>
                  <a:spcPct val="100000"/>
                </a:lnSpc>
                <a:spcBef>
                  <a:spcPct val="5000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7" name="Group 57"/>
            <p:cNvGrpSpPr>
              <a:grpSpLocks/>
            </p:cNvGrpSpPr>
            <p:nvPr/>
          </p:nvGrpSpPr>
          <p:grpSpPr bwMode="auto">
            <a:xfrm>
              <a:off x="2932" y="2496"/>
              <a:ext cx="2828" cy="1879"/>
              <a:chOff x="2923" y="2523"/>
              <a:chExt cx="2828" cy="1879"/>
            </a:xfrm>
          </p:grpSpPr>
          <p:sp>
            <p:nvSpPr>
              <p:cNvPr id="8" name="Oval 58"/>
              <p:cNvSpPr>
                <a:spLocks noChangeArrowheads="1"/>
              </p:cNvSpPr>
              <p:nvPr/>
            </p:nvSpPr>
            <p:spPr bwMode="auto">
              <a:xfrm>
                <a:off x="4205" y="2573"/>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A</a:t>
                </a:r>
              </a:p>
            </p:txBody>
          </p:sp>
          <p:sp>
            <p:nvSpPr>
              <p:cNvPr id="9" name="Text Box 59"/>
              <p:cNvSpPr txBox="1">
                <a:spLocks noChangeArrowheads="1"/>
              </p:cNvSpPr>
              <p:nvPr/>
            </p:nvSpPr>
            <p:spPr bwMode="auto">
              <a:xfrm>
                <a:off x="4513" y="2523"/>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a:t>
                </a:r>
              </a:p>
            </p:txBody>
          </p:sp>
          <p:sp>
            <p:nvSpPr>
              <p:cNvPr id="10" name="Text Box 60"/>
              <p:cNvSpPr txBox="1">
                <a:spLocks noChangeArrowheads="1"/>
              </p:cNvSpPr>
              <p:nvPr/>
            </p:nvSpPr>
            <p:spPr bwMode="auto">
              <a:xfrm>
                <a:off x="4049" y="3435"/>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5</a:t>
                </a:r>
              </a:p>
            </p:txBody>
          </p:sp>
          <p:sp>
            <p:nvSpPr>
              <p:cNvPr id="11" name="Text Box 61"/>
              <p:cNvSpPr txBox="1">
                <a:spLocks noChangeArrowheads="1"/>
              </p:cNvSpPr>
              <p:nvPr/>
            </p:nvSpPr>
            <p:spPr bwMode="auto">
              <a:xfrm>
                <a:off x="3740" y="2980"/>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2</a:t>
                </a:r>
              </a:p>
            </p:txBody>
          </p:sp>
          <p:sp>
            <p:nvSpPr>
              <p:cNvPr id="12" name="Text Box 62"/>
              <p:cNvSpPr txBox="1">
                <a:spLocks noChangeArrowheads="1"/>
              </p:cNvSpPr>
              <p:nvPr/>
            </p:nvSpPr>
            <p:spPr bwMode="auto">
              <a:xfrm>
                <a:off x="5286" y="2980"/>
                <a:ext cx="15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3</a:t>
                </a:r>
              </a:p>
            </p:txBody>
          </p:sp>
          <p:sp>
            <p:nvSpPr>
              <p:cNvPr id="13" name="Text Box 63"/>
              <p:cNvSpPr txBox="1">
                <a:spLocks noChangeArrowheads="1"/>
              </p:cNvSpPr>
              <p:nvPr/>
            </p:nvSpPr>
            <p:spPr bwMode="auto">
              <a:xfrm>
                <a:off x="3432" y="3435"/>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4</a:t>
                </a:r>
              </a:p>
            </p:txBody>
          </p:sp>
          <p:sp>
            <p:nvSpPr>
              <p:cNvPr id="14" name="Text Box 64"/>
              <p:cNvSpPr txBox="1">
                <a:spLocks noChangeArrowheads="1"/>
              </p:cNvSpPr>
              <p:nvPr/>
            </p:nvSpPr>
            <p:spPr bwMode="auto">
              <a:xfrm>
                <a:off x="4978" y="3435"/>
                <a:ext cx="15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6</a:t>
                </a:r>
              </a:p>
            </p:txBody>
          </p:sp>
          <p:sp>
            <p:nvSpPr>
              <p:cNvPr id="15" name="Text Box 65"/>
              <p:cNvSpPr txBox="1">
                <a:spLocks noChangeArrowheads="1"/>
              </p:cNvSpPr>
              <p:nvPr/>
            </p:nvSpPr>
            <p:spPr bwMode="auto">
              <a:xfrm>
                <a:off x="5595" y="3435"/>
                <a:ext cx="156"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7</a:t>
                </a:r>
              </a:p>
            </p:txBody>
          </p:sp>
          <p:sp>
            <p:nvSpPr>
              <p:cNvPr id="16" name="Text Box 66"/>
              <p:cNvSpPr txBox="1">
                <a:spLocks noChangeArrowheads="1"/>
              </p:cNvSpPr>
              <p:nvPr/>
            </p:nvSpPr>
            <p:spPr bwMode="auto">
              <a:xfrm>
                <a:off x="2986" y="4175"/>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8</a:t>
                </a:r>
              </a:p>
            </p:txBody>
          </p:sp>
          <p:sp>
            <p:nvSpPr>
              <p:cNvPr id="17" name="Text Box 67"/>
              <p:cNvSpPr txBox="1">
                <a:spLocks noChangeArrowheads="1"/>
              </p:cNvSpPr>
              <p:nvPr/>
            </p:nvSpPr>
            <p:spPr bwMode="auto">
              <a:xfrm>
                <a:off x="3297" y="4175"/>
                <a:ext cx="15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9</a:t>
                </a:r>
              </a:p>
            </p:txBody>
          </p:sp>
          <p:sp>
            <p:nvSpPr>
              <p:cNvPr id="18" name="Text Box 68"/>
              <p:cNvSpPr txBox="1">
                <a:spLocks noChangeArrowheads="1"/>
              </p:cNvSpPr>
              <p:nvPr/>
            </p:nvSpPr>
            <p:spPr bwMode="auto">
              <a:xfrm>
                <a:off x="3582" y="4175"/>
                <a:ext cx="242"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lIns="0" tIns="18000" rIns="0" bIns="0"/>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00"/>
                    </a:solidFill>
                    <a:effectLst/>
                    <a:uLnTx/>
                    <a:uFillTx/>
                    <a:latin typeface="Times New Roman" pitchFamily="18" charset="0"/>
                    <a:ea typeface="宋体" charset="-122"/>
                  </a:rPr>
                  <a:t>10</a:t>
                </a:r>
              </a:p>
            </p:txBody>
          </p:sp>
          <p:sp>
            <p:nvSpPr>
              <p:cNvPr id="19" name="Line 69"/>
              <p:cNvSpPr>
                <a:spLocks noChangeShapeType="1"/>
              </p:cNvSpPr>
              <p:nvPr/>
            </p:nvSpPr>
            <p:spPr bwMode="auto">
              <a:xfrm flipH="1">
                <a:off x="3578" y="2724"/>
                <a:ext cx="627" cy="311"/>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Freeform 70"/>
              <p:cNvSpPr>
                <a:spLocks/>
              </p:cNvSpPr>
              <p:nvPr/>
            </p:nvSpPr>
            <p:spPr bwMode="auto">
              <a:xfrm>
                <a:off x="4416" y="2695"/>
                <a:ext cx="585" cy="358"/>
              </a:xfrm>
              <a:custGeom>
                <a:avLst/>
                <a:gdLst>
                  <a:gd name="T0" fmla="*/ 0 w 767"/>
                  <a:gd name="T1" fmla="*/ 0 h 488"/>
                  <a:gd name="T2" fmla="*/ 767 w 767"/>
                  <a:gd name="T3" fmla="*/ 488 h 488"/>
                </a:gdLst>
                <a:ahLst/>
                <a:cxnLst>
                  <a:cxn ang="0">
                    <a:pos x="T0" y="T1"/>
                  </a:cxn>
                  <a:cxn ang="0">
                    <a:pos x="T2" y="T3"/>
                  </a:cxn>
                </a:cxnLst>
                <a:rect l="0" t="0" r="r" b="b"/>
                <a:pathLst>
                  <a:path w="767" h="488">
                    <a:moveTo>
                      <a:pt x="0" y="0"/>
                    </a:moveTo>
                    <a:lnTo>
                      <a:pt x="767" y="488"/>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Freeform 71"/>
              <p:cNvSpPr>
                <a:spLocks/>
              </p:cNvSpPr>
              <p:nvPr/>
            </p:nvSpPr>
            <p:spPr bwMode="auto">
              <a:xfrm>
                <a:off x="3253" y="3174"/>
                <a:ext cx="196" cy="309"/>
              </a:xfrm>
              <a:custGeom>
                <a:avLst/>
                <a:gdLst>
                  <a:gd name="T0" fmla="*/ 259 w 259"/>
                  <a:gd name="T1" fmla="*/ 0 h 421"/>
                  <a:gd name="T2" fmla="*/ 0 w 259"/>
                  <a:gd name="T3" fmla="*/ 421 h 421"/>
                </a:gdLst>
                <a:ahLst/>
                <a:cxnLst>
                  <a:cxn ang="0">
                    <a:pos x="T0" y="T1"/>
                  </a:cxn>
                  <a:cxn ang="0">
                    <a:pos x="T2" y="T3"/>
                  </a:cxn>
                </a:cxnLst>
                <a:rect l="0" t="0" r="r" b="b"/>
                <a:pathLst>
                  <a:path w="259" h="421">
                    <a:moveTo>
                      <a:pt x="259"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Freeform 72"/>
              <p:cNvSpPr>
                <a:spLocks/>
              </p:cNvSpPr>
              <p:nvPr/>
            </p:nvSpPr>
            <p:spPr bwMode="auto">
              <a:xfrm>
                <a:off x="3632" y="3174"/>
                <a:ext cx="169" cy="309"/>
              </a:xfrm>
              <a:custGeom>
                <a:avLst/>
                <a:gdLst>
                  <a:gd name="T0" fmla="*/ 0 w 222"/>
                  <a:gd name="T1" fmla="*/ 0 h 421"/>
                  <a:gd name="T2" fmla="*/ 222 w 222"/>
                  <a:gd name="T3" fmla="*/ 421 h 421"/>
                </a:gdLst>
                <a:ahLst/>
                <a:cxnLst>
                  <a:cxn ang="0">
                    <a:pos x="T0" y="T1"/>
                  </a:cxn>
                  <a:cxn ang="0">
                    <a:pos x="T2" y="T3"/>
                  </a:cxn>
                </a:cxnLst>
                <a:rect l="0" t="0" r="r" b="b"/>
                <a:pathLst>
                  <a:path w="222" h="421">
                    <a:moveTo>
                      <a:pt x="0" y="0"/>
                    </a:moveTo>
                    <a:lnTo>
                      <a:pt x="222"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Freeform 73"/>
              <p:cNvSpPr>
                <a:spLocks/>
              </p:cNvSpPr>
              <p:nvPr/>
            </p:nvSpPr>
            <p:spPr bwMode="auto">
              <a:xfrm>
                <a:off x="4829" y="3185"/>
                <a:ext cx="172" cy="308"/>
              </a:xfrm>
              <a:custGeom>
                <a:avLst/>
                <a:gdLst>
                  <a:gd name="T0" fmla="*/ 226 w 226"/>
                  <a:gd name="T1" fmla="*/ 0 h 421"/>
                  <a:gd name="T2" fmla="*/ 0 w 226"/>
                  <a:gd name="T3" fmla="*/ 421 h 421"/>
                </a:gdLst>
                <a:ahLst/>
                <a:cxnLst>
                  <a:cxn ang="0">
                    <a:pos x="T0" y="T1"/>
                  </a:cxn>
                  <a:cxn ang="0">
                    <a:pos x="T2" y="T3"/>
                  </a:cxn>
                </a:cxnLst>
                <a:rect l="0" t="0" r="r" b="b"/>
                <a:pathLst>
                  <a:path w="226" h="421">
                    <a:moveTo>
                      <a:pt x="226" y="0"/>
                    </a:moveTo>
                    <a:lnTo>
                      <a:pt x="0" y="421"/>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74"/>
              <p:cNvSpPr>
                <a:spLocks noChangeShapeType="1"/>
              </p:cNvSpPr>
              <p:nvPr/>
            </p:nvSpPr>
            <p:spPr bwMode="auto">
              <a:xfrm>
                <a:off x="5166" y="3185"/>
                <a:ext cx="200" cy="29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Freeform 75"/>
              <p:cNvSpPr>
                <a:spLocks/>
              </p:cNvSpPr>
              <p:nvPr/>
            </p:nvSpPr>
            <p:spPr bwMode="auto">
              <a:xfrm>
                <a:off x="3070" y="3671"/>
                <a:ext cx="91" cy="259"/>
              </a:xfrm>
              <a:custGeom>
                <a:avLst/>
                <a:gdLst>
                  <a:gd name="T0" fmla="*/ 119 w 119"/>
                  <a:gd name="T1" fmla="*/ 0 h 356"/>
                  <a:gd name="T2" fmla="*/ 0 w 119"/>
                  <a:gd name="T3" fmla="*/ 356 h 356"/>
                </a:gdLst>
                <a:ahLst/>
                <a:cxnLst>
                  <a:cxn ang="0">
                    <a:pos x="T0" y="T1"/>
                  </a:cxn>
                  <a:cxn ang="0">
                    <a:pos x="T2" y="T3"/>
                  </a:cxn>
                </a:cxnLst>
                <a:rect l="0" t="0" r="r" b="b"/>
                <a:pathLst>
                  <a:path w="119" h="356">
                    <a:moveTo>
                      <a:pt x="119" y="0"/>
                    </a:moveTo>
                    <a:lnTo>
                      <a:pt x="0" y="356"/>
                    </a:lnTo>
                  </a:path>
                </a:pathLst>
              </a:custGeom>
              <a:noFill/>
              <a:ln w="28575" cmpd="sng">
                <a:solidFill>
                  <a:srgbClr val="006666"/>
                </a:solidFill>
                <a:round/>
                <a:headEnd/>
                <a:tailEnd/>
              </a:ln>
              <a:extLst>
                <a:ext uri="{909E8E84-426E-40DD-AFC4-6F175D3DCCD1}">
                  <a14:hiddenFill xmlns:a14="http://schemas.microsoft.com/office/drawing/2010/main">
                    <a:solidFill>
                      <a:srgbClr val="FFFFFF"/>
                    </a:solid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Line 76"/>
              <p:cNvSpPr>
                <a:spLocks noChangeShapeType="1"/>
              </p:cNvSpPr>
              <p:nvPr/>
            </p:nvSpPr>
            <p:spPr bwMode="auto">
              <a:xfrm>
                <a:off x="3275" y="3663"/>
                <a:ext cx="70" cy="260"/>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7" name="Line 77"/>
              <p:cNvSpPr>
                <a:spLocks noChangeShapeType="1"/>
              </p:cNvSpPr>
              <p:nvPr/>
            </p:nvSpPr>
            <p:spPr bwMode="auto">
              <a:xfrm flipH="1">
                <a:off x="3701" y="3678"/>
                <a:ext cx="71" cy="244"/>
              </a:xfrm>
              <a:prstGeom prst="line">
                <a:avLst/>
              </a:prstGeom>
              <a:noFill/>
              <a:ln w="28575">
                <a:solidFill>
                  <a:srgbClr val="006666"/>
                </a:solidFill>
                <a:round/>
                <a:headEnd/>
                <a:tailEnd/>
              </a:ln>
              <a:extLst>
                <a:ext uri="{909E8E84-426E-40DD-AFC4-6F175D3DCCD1}">
                  <a14:hiddenFill xmlns:a14="http://schemas.microsoft.com/office/drawing/2010/main">
                    <a:noFill/>
                  </a14:hiddenFill>
                </a:ext>
              </a:extLst>
            </p:spPr>
            <p:txBody>
              <a:bodyPr tIns="18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Oval 78"/>
              <p:cNvSpPr>
                <a:spLocks noChangeArrowheads="1"/>
              </p:cNvSpPr>
              <p:nvPr/>
            </p:nvSpPr>
            <p:spPr bwMode="auto">
              <a:xfrm>
                <a:off x="3396" y="299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B</a:t>
                </a:r>
              </a:p>
            </p:txBody>
          </p:sp>
          <p:sp>
            <p:nvSpPr>
              <p:cNvPr id="29" name="Oval 79"/>
              <p:cNvSpPr>
                <a:spLocks noChangeArrowheads="1"/>
              </p:cNvSpPr>
              <p:nvPr/>
            </p:nvSpPr>
            <p:spPr bwMode="auto">
              <a:xfrm>
                <a:off x="4947" y="299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C</a:t>
                </a:r>
              </a:p>
            </p:txBody>
          </p:sp>
          <p:sp>
            <p:nvSpPr>
              <p:cNvPr id="30" name="Oval 80"/>
              <p:cNvSpPr>
                <a:spLocks noChangeArrowheads="1"/>
              </p:cNvSpPr>
              <p:nvPr/>
            </p:nvSpPr>
            <p:spPr bwMode="auto">
              <a:xfrm>
                <a:off x="3090"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D</a:t>
                </a:r>
              </a:p>
            </p:txBody>
          </p:sp>
          <p:sp>
            <p:nvSpPr>
              <p:cNvPr id="31" name="Oval 81"/>
              <p:cNvSpPr>
                <a:spLocks noChangeArrowheads="1"/>
              </p:cNvSpPr>
              <p:nvPr/>
            </p:nvSpPr>
            <p:spPr bwMode="auto">
              <a:xfrm>
                <a:off x="3703"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E</a:t>
                </a:r>
              </a:p>
            </p:txBody>
          </p:sp>
          <p:sp>
            <p:nvSpPr>
              <p:cNvPr id="32" name="Oval 82"/>
              <p:cNvSpPr>
                <a:spLocks noChangeArrowheads="1"/>
              </p:cNvSpPr>
              <p:nvPr/>
            </p:nvSpPr>
            <p:spPr bwMode="auto">
              <a:xfrm>
                <a:off x="4660" y="3457"/>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F</a:t>
                </a:r>
              </a:p>
            </p:txBody>
          </p:sp>
          <p:sp>
            <p:nvSpPr>
              <p:cNvPr id="33" name="Oval 83"/>
              <p:cNvSpPr>
                <a:spLocks noChangeArrowheads="1"/>
              </p:cNvSpPr>
              <p:nvPr/>
            </p:nvSpPr>
            <p:spPr bwMode="auto">
              <a:xfrm>
                <a:off x="5292" y="3456"/>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G</a:t>
                </a:r>
              </a:p>
            </p:txBody>
          </p:sp>
          <p:sp>
            <p:nvSpPr>
              <p:cNvPr id="34" name="Oval 84"/>
              <p:cNvSpPr>
                <a:spLocks noChangeArrowheads="1"/>
              </p:cNvSpPr>
              <p:nvPr/>
            </p:nvSpPr>
            <p:spPr bwMode="auto">
              <a:xfrm>
                <a:off x="2923" y="3902"/>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H</a:t>
                </a:r>
              </a:p>
            </p:txBody>
          </p:sp>
          <p:sp>
            <p:nvSpPr>
              <p:cNvPr id="35" name="Oval 85"/>
              <p:cNvSpPr>
                <a:spLocks noChangeArrowheads="1"/>
              </p:cNvSpPr>
              <p:nvPr/>
            </p:nvSpPr>
            <p:spPr bwMode="auto">
              <a:xfrm>
                <a:off x="3230" y="3910"/>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I</a:t>
                </a:r>
              </a:p>
            </p:txBody>
          </p:sp>
          <p:sp>
            <p:nvSpPr>
              <p:cNvPr id="36" name="Oval 86"/>
              <p:cNvSpPr>
                <a:spLocks noChangeArrowheads="1"/>
              </p:cNvSpPr>
              <p:nvPr/>
            </p:nvSpPr>
            <p:spPr bwMode="auto">
              <a:xfrm>
                <a:off x="3564" y="3911"/>
                <a:ext cx="272" cy="263"/>
              </a:xfrm>
              <a:prstGeom prst="ellipse">
                <a:avLst/>
              </a:prstGeom>
              <a:gradFill rotWithShape="1">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0" rIns="0" bIns="0"/>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FFFF99"/>
                    </a:solidFill>
                    <a:effectLst/>
                    <a:uLnTx/>
                    <a:uFillTx/>
                    <a:latin typeface="Times New Roman" pitchFamily="18" charset="0"/>
                  </a:rPr>
                  <a:t>J</a:t>
                </a:r>
              </a:p>
            </p:txBody>
          </p:sp>
        </p:grpSp>
      </p:grpSp>
    </p:spTree>
    <p:extLst>
      <p:ext uri="{BB962C8B-B14F-4D97-AF65-F5344CB8AC3E}">
        <p14:creationId xmlns:p14="http://schemas.microsoft.com/office/powerpoint/2010/main" val="265570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up)">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up)">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up)">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up)">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90513" y="620688"/>
            <a:ext cx="4648200"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ysClr val="windowText" lastClr="000000"/>
                </a:solidFill>
                <a:effectLst/>
                <a:uLnTx/>
                <a:uFillTx/>
                <a:latin typeface="宋体" charset="-122"/>
                <a:ea typeface="宋体" charset="-122"/>
              </a:rPr>
              <a:t>二叉树的基本性质</a:t>
            </a:r>
            <a:r>
              <a:rPr kumimoji="0" lang="zh-CN" altLang="en-US" sz="2800" b="1" i="0" u="none" strike="noStrike" kern="0" cap="none" spc="0" normalizeH="0" baseline="0" noProof="0" smtClean="0">
                <a:ln>
                  <a:noFill/>
                </a:ln>
                <a:solidFill>
                  <a:sysClr val="windowText" lastClr="000000"/>
                </a:solidFill>
                <a:effectLst/>
                <a:uLnTx/>
                <a:uFillTx/>
                <a:latin typeface="Times New Roman" pitchFamily="18" charset="0"/>
                <a:ea typeface="宋体" charset="-122"/>
              </a:rPr>
              <a:t> </a:t>
            </a:r>
          </a:p>
        </p:txBody>
      </p:sp>
      <p:sp>
        <p:nvSpPr>
          <p:cNvPr id="3" name="Text Box 9"/>
          <p:cNvSpPr txBox="1">
            <a:spLocks noChangeArrowheads="1"/>
          </p:cNvSpPr>
          <p:nvPr/>
        </p:nvSpPr>
        <p:spPr bwMode="auto">
          <a:xfrm>
            <a:off x="557213" y="1843330"/>
            <a:ext cx="822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charset="-122"/>
              </a:rPr>
              <a:t>性质</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宋体" charset="-122"/>
              </a:rPr>
              <a:t>1   </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二叉树的第</a:t>
            </a:r>
            <a:r>
              <a:rPr kumimoji="0" lang="en-US" altLang="zh-CN" sz="2800" b="1" i="1"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i</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层上最多有</a:t>
            </a: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2</a:t>
            </a:r>
            <a:r>
              <a:rPr kumimoji="0" lang="en-US" altLang="zh-CN" sz="2800" b="1" i="1" u="none" strike="noStrike" kern="0" cap="none" spc="0" normalizeH="0" baseline="30000" noProof="0" dirty="0" smtClean="0">
                <a:ln>
                  <a:noFill/>
                </a:ln>
                <a:solidFill>
                  <a:sysClr val="windowText" lastClr="000000"/>
                </a:solidFill>
                <a:effectLst/>
                <a:uLnTx/>
                <a:uFillTx/>
                <a:latin typeface="Times New Roman" pitchFamily="18" charset="0"/>
                <a:ea typeface="宋体" charset="-122"/>
              </a:rPr>
              <a:t>i</a:t>
            </a:r>
            <a:r>
              <a:rPr kumimoji="0" lang="en-US" altLang="zh-CN" sz="2800" b="1" i="0" u="none" strike="noStrike" kern="0" cap="none" spc="0" normalizeH="0" baseline="30000" noProof="0" dirty="0" smtClean="0">
                <a:ln>
                  <a:noFill/>
                </a:ln>
                <a:solidFill>
                  <a:sysClr val="windowText" lastClr="000000"/>
                </a:solidFill>
                <a:effectLst/>
                <a:uLnTx/>
                <a:uFillTx/>
                <a:latin typeface="宋体" charset="-122"/>
                <a:ea typeface="宋体" charset="-122"/>
              </a:rPr>
              <a:t>-</a:t>
            </a:r>
            <a:r>
              <a:rPr kumimoji="0" lang="en-US" altLang="zh-CN" sz="2800" b="1" i="0" u="none" strike="noStrike" kern="0" cap="none" spc="0" normalizeH="0" baseline="30000" noProof="0" dirty="0" smtClean="0">
                <a:ln>
                  <a:noFill/>
                </a:ln>
                <a:solidFill>
                  <a:sysClr val="windowText" lastClr="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个结点（</a:t>
            </a:r>
            <a:r>
              <a:rPr kumimoji="0" lang="en-US" altLang="zh-CN" sz="2800" b="1" i="1"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i</a:t>
            </a:r>
            <a:r>
              <a:rPr kumimoji="0" lang="en-US" altLang="zh-CN" sz="2800" b="1" i="0" u="none" strike="noStrike" kern="0" cap="none" spc="0" normalizeH="0" baseline="0" noProof="0" dirty="0" smtClean="0">
                <a:ln>
                  <a:noFill/>
                </a:ln>
                <a:solidFill>
                  <a:sysClr val="windowText" lastClr="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ysClr val="windowText" lastClr="000000"/>
                </a:solidFill>
                <a:effectLst/>
                <a:uLnTx/>
                <a:uFillTx/>
                <a:latin typeface="宋体" charset="-122"/>
                <a:ea typeface="宋体" charset="-122"/>
              </a:rPr>
              <a:t>）</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4" name="Text Box 10" descr="水滴"/>
          <p:cNvSpPr txBox="1">
            <a:spLocks noChangeArrowheads="1"/>
          </p:cNvSpPr>
          <p:nvPr/>
        </p:nvSpPr>
        <p:spPr bwMode="auto">
          <a:xfrm>
            <a:off x="449263" y="2437055"/>
            <a:ext cx="8308975" cy="559897"/>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证明：使用归纳法证明。</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隶书" pitchFamily="49" charset="-122"/>
            </a:endParaRPr>
          </a:p>
        </p:txBody>
      </p:sp>
    </p:spTree>
    <p:extLst>
      <p:ext uri="{BB962C8B-B14F-4D97-AF65-F5344CB8AC3E}">
        <p14:creationId xmlns:p14="http://schemas.microsoft.com/office/powerpoint/2010/main" val="3891305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290513" y="620688"/>
            <a:ext cx="4648200" cy="579438"/>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3200" b="1" i="0" u="none" strike="noStrike" kern="0" cap="none" spc="0" normalizeH="0" baseline="0" noProof="0" smtClean="0">
                <a:ln>
                  <a:noFill/>
                </a:ln>
                <a:solidFill>
                  <a:sysClr val="windowText" lastClr="000000"/>
                </a:solidFill>
                <a:effectLst/>
                <a:uLnTx/>
                <a:uFillTx/>
                <a:latin typeface="宋体" charset="-122"/>
                <a:ea typeface="宋体" charset="-122"/>
              </a:rPr>
              <a:t>二叉树的基本性质</a:t>
            </a:r>
            <a:r>
              <a:rPr kumimoji="0" lang="zh-CN" altLang="en-US" sz="2800" b="1" i="0" u="none" strike="noStrike" kern="0" cap="none" spc="0" normalizeH="0" baseline="0" noProof="0" smtClean="0">
                <a:ln>
                  <a:noFill/>
                </a:ln>
                <a:solidFill>
                  <a:sysClr val="windowText" lastClr="000000"/>
                </a:solidFill>
                <a:effectLst/>
                <a:uLnTx/>
                <a:uFillTx/>
                <a:latin typeface="Times New Roman" pitchFamily="18" charset="0"/>
                <a:ea typeface="宋体" charset="-122"/>
              </a:rPr>
              <a:t> </a:t>
            </a:r>
          </a:p>
        </p:txBody>
      </p:sp>
      <p:sp>
        <p:nvSpPr>
          <p:cNvPr id="3" name="Text Box 9"/>
          <p:cNvSpPr txBox="1">
            <a:spLocks noChangeArrowheads="1"/>
          </p:cNvSpPr>
          <p:nvPr/>
        </p:nvSpPr>
        <p:spPr bwMode="auto">
          <a:xfrm>
            <a:off x="557213" y="1468413"/>
            <a:ext cx="8229600" cy="5191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charset="-122"/>
              </a:rPr>
              <a:t>性质</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宋体" charset="-122"/>
              </a:rPr>
              <a:t>1   </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二叉树的第</a:t>
            </a:r>
            <a:r>
              <a:rPr kumimoji="0" lang="en-US" altLang="zh-CN" sz="2800" b="1" i="1"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i</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层上最多有</a:t>
            </a:r>
            <a:r>
              <a:rPr kumimoji="0" lang="zh-CN" altLang="en-US"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2</a:t>
            </a:r>
            <a:r>
              <a:rPr kumimoji="0" lang="en-US" altLang="zh-CN" sz="2800" b="1" i="1" u="none" strike="noStrike" kern="0" cap="none" spc="0" normalizeH="0" baseline="30000" noProof="0" dirty="0" smtClean="0">
                <a:ln>
                  <a:noFill/>
                </a:ln>
                <a:solidFill>
                  <a:sysClr val="windowText" lastClr="000000"/>
                </a:solidFill>
                <a:effectLst/>
                <a:uLnTx/>
                <a:uFillTx/>
                <a:latin typeface="Times New Roman" pitchFamily="18" charset="0"/>
                <a:ea typeface="宋体" charset="-122"/>
              </a:rPr>
              <a:t>i</a:t>
            </a:r>
            <a:r>
              <a:rPr kumimoji="0" lang="en-US" altLang="zh-CN" sz="2800" b="1" i="0" u="none" strike="noStrike" kern="0" cap="none" spc="0" normalizeH="0" baseline="30000" noProof="0" dirty="0" smtClean="0">
                <a:ln>
                  <a:noFill/>
                </a:ln>
                <a:solidFill>
                  <a:sysClr val="windowText" lastClr="000000"/>
                </a:solidFill>
                <a:effectLst/>
                <a:uLnTx/>
                <a:uFillTx/>
                <a:latin typeface="宋体" charset="-122"/>
                <a:ea typeface="宋体" charset="-122"/>
              </a:rPr>
              <a:t>-</a:t>
            </a:r>
            <a:r>
              <a:rPr kumimoji="0" lang="en-US" altLang="zh-CN" sz="2800" b="1" i="0" u="none" strike="noStrike" kern="0" cap="none" spc="0" normalizeH="0" baseline="30000" noProof="0" dirty="0" smtClean="0">
                <a:ln>
                  <a:noFill/>
                </a:ln>
                <a:solidFill>
                  <a:sysClr val="windowText" lastClr="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ysClr val="windowText" lastClr="000000"/>
                </a:solidFill>
                <a:effectLst/>
                <a:uLnTx/>
                <a:uFillTx/>
                <a:latin typeface="宋体" charset="-122"/>
                <a:ea typeface="宋体" charset="-122"/>
              </a:rPr>
              <a:t>个结点（</a:t>
            </a:r>
            <a:r>
              <a:rPr kumimoji="0" lang="en-US" altLang="zh-CN" sz="2800" b="1" i="1"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i</a:t>
            </a:r>
            <a:r>
              <a:rPr kumimoji="0" lang="en-US" altLang="zh-CN" sz="2800" b="1" i="0" u="none" strike="noStrike" kern="0" cap="none" spc="0" normalizeH="0" baseline="0" noProof="0" dirty="0" smtClean="0">
                <a:ln>
                  <a:noFill/>
                </a:ln>
                <a:solidFill>
                  <a:sysClr val="windowText" lastClr="000000"/>
                </a:solidFill>
                <a:effectLst/>
                <a:uLnTx/>
                <a:uFillTx/>
                <a:latin typeface="宋体" charset="-122"/>
                <a:ea typeface="宋体" charset="-122"/>
              </a:rPr>
              <a:t>≥</a:t>
            </a:r>
            <a:r>
              <a:rPr kumimoji="0" lang="en-US" altLang="zh-CN" sz="2800" b="1" i="0" u="none" strike="noStrike" kern="0" cap="none" spc="0" normalizeH="0" baseline="0" noProof="0" dirty="0" smtClean="0">
                <a:ln>
                  <a:noFill/>
                </a:ln>
                <a:solidFill>
                  <a:sysClr val="windowText" lastClr="000000"/>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ysClr val="windowText" lastClr="000000"/>
                </a:solidFill>
                <a:effectLst/>
                <a:uLnTx/>
                <a:uFillTx/>
                <a:latin typeface="宋体" charset="-122"/>
                <a:ea typeface="宋体" charset="-122"/>
              </a:rPr>
              <a:t>）</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endParaRPr>
          </a:p>
        </p:txBody>
      </p:sp>
      <p:sp>
        <p:nvSpPr>
          <p:cNvPr id="4" name="Text Box 10" descr="水滴"/>
          <p:cNvSpPr txBox="1">
            <a:spLocks noChangeArrowheads="1"/>
          </p:cNvSpPr>
          <p:nvPr/>
        </p:nvSpPr>
        <p:spPr bwMode="auto">
          <a:xfrm>
            <a:off x="449263" y="2062138"/>
            <a:ext cx="8308975" cy="4110038"/>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证明：</a:t>
            </a: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当</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i=1</a:t>
            </a: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时</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层只有一个根结点，而</a:t>
            </a:r>
          </a:p>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i-1</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 =1，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结论显然成立。</a:t>
            </a:r>
          </a:p>
          <a:p>
            <a:pPr marL="0" marR="0" lvl="0" indent="0" algn="l" defTabSz="914400" eaLnBrk="0" fontAlgn="auto" latinLnBrk="0" hangingPunct="0">
              <a:lnSpc>
                <a:spcPct val="12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假定</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i=k</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（1≤k＜i</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）时结论成立，即第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层上至多有2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k-1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 则</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隶书" pitchFamily="49" charset="-122"/>
              </a:rPr>
              <a:t> </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i=k+1</a:t>
            </a: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时</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，因为第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层上的结点是第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层上结点的孩子，而二叉树中每个结点最多有</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个孩子，故在第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层上最大结点个数为第</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层上的最大结点个数的二倍，即2×2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k-1</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k</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结论成立。</a:t>
            </a:r>
            <a:endPar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隶书" pitchFamily="49" charset="-122"/>
            </a:endParaRPr>
          </a:p>
        </p:txBody>
      </p:sp>
    </p:spTree>
    <p:extLst>
      <p:ext uri="{BB962C8B-B14F-4D97-AF65-F5344CB8AC3E}">
        <p14:creationId xmlns:p14="http://schemas.microsoft.com/office/powerpoint/2010/main" val="2296408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390525" y="908720"/>
            <a:ext cx="807402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800" b="1" dirty="0" smtClean="0">
                <a:solidFill>
                  <a:srgbClr val="FF0000"/>
                </a:solidFill>
                <a:latin typeface="Times New Roman" pitchFamily="18" charset="0"/>
                <a:ea typeface="宋体" charset="-122"/>
              </a:rPr>
              <a:t>性质</a:t>
            </a:r>
            <a:r>
              <a:rPr lang="en-US" altLang="zh-CN" sz="2800" b="1" dirty="0" smtClean="0">
                <a:solidFill>
                  <a:srgbClr val="FF0000"/>
                </a:solidFill>
                <a:latin typeface="Times New Roman" pitchFamily="18" charset="0"/>
                <a:ea typeface="宋体" charset="-122"/>
              </a:rPr>
              <a:t>2   </a:t>
            </a:r>
            <a:r>
              <a:rPr lang="zh-CN" altLang="en-US" sz="2800" b="1" dirty="0" smtClean="0">
                <a:solidFill>
                  <a:schemeClr val="tx1">
                    <a:lumMod val="50000"/>
                  </a:schemeClr>
                </a:solidFill>
                <a:latin typeface="宋体" charset="-122"/>
                <a:ea typeface="宋体" charset="-122"/>
              </a:rPr>
              <a:t>一</a:t>
            </a:r>
            <a:r>
              <a:rPr lang="zh-CN" altLang="en-US" sz="2800" b="1" dirty="0">
                <a:solidFill>
                  <a:schemeClr val="tx1">
                    <a:lumMod val="50000"/>
                  </a:schemeClr>
                </a:solidFill>
                <a:latin typeface="宋体" charset="-122"/>
                <a:ea typeface="宋体" charset="-122"/>
              </a:rPr>
              <a:t>棵深度为</a:t>
            </a:r>
            <a:r>
              <a:rPr lang="en-US" altLang="zh-CN" sz="2800" b="1" dirty="0">
                <a:solidFill>
                  <a:schemeClr val="tx1">
                    <a:lumMod val="50000"/>
                  </a:schemeClr>
                </a:solidFill>
                <a:latin typeface="Times New Roman" pitchFamily="18" charset="0"/>
                <a:ea typeface="宋体" charset="-122"/>
              </a:rPr>
              <a:t>k</a:t>
            </a:r>
            <a:r>
              <a:rPr lang="zh-CN" altLang="en-US" sz="2800" b="1" dirty="0">
                <a:solidFill>
                  <a:schemeClr val="tx1">
                    <a:lumMod val="50000"/>
                  </a:schemeClr>
                </a:solidFill>
                <a:latin typeface="宋体" charset="-122"/>
                <a:ea typeface="宋体" charset="-122"/>
              </a:rPr>
              <a:t>的二叉树中，最多有</a:t>
            </a:r>
            <a:r>
              <a:rPr lang="zh-CN" altLang="en-US" sz="2800" b="1" dirty="0">
                <a:solidFill>
                  <a:schemeClr val="tx1">
                    <a:lumMod val="50000"/>
                  </a:schemeClr>
                </a:solidFill>
                <a:latin typeface="Times New Roman" pitchFamily="18" charset="0"/>
                <a:ea typeface="宋体" charset="-122"/>
              </a:rPr>
              <a:t>2</a:t>
            </a:r>
            <a:r>
              <a:rPr lang="en-US" altLang="zh-CN" sz="2800" b="1" i="1" baseline="30000" dirty="0">
                <a:solidFill>
                  <a:schemeClr val="tx1">
                    <a:lumMod val="50000"/>
                  </a:schemeClr>
                </a:solidFill>
                <a:latin typeface="Times New Roman" pitchFamily="18" charset="0"/>
                <a:ea typeface="宋体" charset="-122"/>
              </a:rPr>
              <a:t>k</a:t>
            </a:r>
            <a:r>
              <a:rPr lang="en-US" altLang="zh-CN" sz="2800" b="1" dirty="0">
                <a:solidFill>
                  <a:schemeClr val="tx1">
                    <a:lumMod val="50000"/>
                  </a:schemeClr>
                </a:solidFill>
                <a:latin typeface="宋体" charset="-122"/>
                <a:ea typeface="宋体" charset="-122"/>
              </a:rPr>
              <a:t>-</a:t>
            </a:r>
            <a:r>
              <a:rPr lang="en-US" altLang="zh-CN" sz="2800" b="1" dirty="0">
                <a:solidFill>
                  <a:schemeClr val="tx1">
                    <a:lumMod val="50000"/>
                  </a:schemeClr>
                </a:solidFill>
                <a:latin typeface="Times New Roman" pitchFamily="18" charset="0"/>
                <a:ea typeface="宋体" charset="-122"/>
              </a:rPr>
              <a:t>1</a:t>
            </a:r>
            <a:r>
              <a:rPr lang="zh-CN" altLang="en-US" sz="2800" b="1" dirty="0">
                <a:solidFill>
                  <a:schemeClr val="tx1">
                    <a:lumMod val="50000"/>
                  </a:schemeClr>
                </a:solidFill>
                <a:latin typeface="宋体" charset="-122"/>
                <a:ea typeface="宋体" charset="-122"/>
              </a:rPr>
              <a:t>个结点，最少有</a:t>
            </a:r>
            <a:r>
              <a:rPr lang="en-US" altLang="zh-CN" sz="2800" b="1" i="1" dirty="0">
                <a:solidFill>
                  <a:schemeClr val="tx1">
                    <a:lumMod val="50000"/>
                  </a:schemeClr>
                </a:solidFill>
                <a:latin typeface="Times New Roman" pitchFamily="18" charset="0"/>
                <a:ea typeface="宋体" charset="-122"/>
              </a:rPr>
              <a:t>k</a:t>
            </a:r>
            <a:r>
              <a:rPr lang="zh-CN" altLang="en-US" sz="2800" b="1" dirty="0">
                <a:solidFill>
                  <a:schemeClr val="tx1">
                    <a:lumMod val="50000"/>
                  </a:schemeClr>
                </a:solidFill>
                <a:latin typeface="宋体" charset="-122"/>
                <a:ea typeface="宋体" charset="-122"/>
              </a:rPr>
              <a:t>个结点。</a:t>
            </a:r>
            <a:r>
              <a:rPr lang="zh-CN" altLang="en-US" sz="2800" b="1" dirty="0">
                <a:solidFill>
                  <a:schemeClr val="tx1">
                    <a:lumMod val="50000"/>
                  </a:schemeClr>
                </a:solidFill>
                <a:latin typeface="Times New Roman" pitchFamily="18" charset="0"/>
                <a:ea typeface="隶书" pitchFamily="49" charset="-122"/>
              </a:rPr>
              <a:t> </a:t>
            </a:r>
            <a:endParaRPr lang="zh-CN" altLang="en-US" sz="2800" b="1" dirty="0">
              <a:solidFill>
                <a:schemeClr val="tx1">
                  <a:lumMod val="50000"/>
                </a:schemeClr>
              </a:solidFill>
              <a:latin typeface="Times New Roman" pitchFamily="18" charset="0"/>
              <a:ea typeface="宋体" charset="-122"/>
            </a:endParaRPr>
          </a:p>
        </p:txBody>
      </p:sp>
      <p:sp>
        <p:nvSpPr>
          <p:cNvPr id="3" name="Text Box 10" descr="水滴"/>
          <p:cNvSpPr txBox="1">
            <a:spLocks noChangeArrowheads="1"/>
          </p:cNvSpPr>
          <p:nvPr/>
        </p:nvSpPr>
        <p:spPr bwMode="auto">
          <a:xfrm>
            <a:off x="295275" y="1872332"/>
            <a:ext cx="8609013" cy="2314575"/>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l" defTabSz="914400" eaLnBrk="0" fontAlgn="auto" latinLnBrk="0" hangingPunct="0">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证明：由性质</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，深度为</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宋体" charset="-122"/>
                <a:ea typeface="宋体" charset="-122"/>
              </a:rPr>
              <a:t>的二叉树中结点个数最多</a:t>
            </a:r>
          </a:p>
          <a:p>
            <a:pPr marL="0" marR="0" lvl="0" indent="0" algn="l" defTabSz="914400" eaLnBrk="0" fontAlgn="auto" latinLnBrk="0" hangingPunct="0">
              <a:lnSpc>
                <a:spcPct val="120000"/>
              </a:lnSpc>
              <a:spcBef>
                <a:spcPct val="20000"/>
              </a:spcBef>
              <a:spcAft>
                <a:spcPct val="2000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                                                      =2</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k</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p>
          <a:p>
            <a:pPr marL="0" marR="0" lvl="0" indent="0" algn="l" defTabSz="914400" eaLnBrk="0" fontAlgn="auto" latinLnBrk="0" hangingPunct="0">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每一层至少要有一个结点，因此深度为</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的二叉树，</a:t>
            </a:r>
          </a:p>
          <a:p>
            <a:pPr marL="0" marR="0" lvl="0" indent="0" algn="l" defTabSz="914400" eaLnBrk="0" fontAlgn="auto" latinLnBrk="0" hangingPunct="0">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至少有</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a:t>
            </a:r>
          </a:p>
        </p:txBody>
      </p:sp>
      <p:graphicFrame>
        <p:nvGraphicFramePr>
          <p:cNvPr id="4" name="Object 11"/>
          <p:cNvGraphicFramePr>
            <a:graphicFrameLocks noChangeAspect="1"/>
          </p:cNvGraphicFramePr>
          <p:nvPr>
            <p:extLst>
              <p:ext uri="{D42A27DB-BD31-4B8C-83A1-F6EECF244321}">
                <p14:modId xmlns:p14="http://schemas.microsoft.com/office/powerpoint/2010/main" val="2151713703"/>
              </p:ext>
            </p:extLst>
          </p:nvPr>
        </p:nvGraphicFramePr>
        <p:xfrm>
          <a:off x="695325" y="2356520"/>
          <a:ext cx="4659313" cy="933450"/>
        </p:xfrm>
        <a:graphic>
          <a:graphicData uri="http://schemas.openxmlformats.org/presentationml/2006/ole">
            <mc:AlternateContent xmlns:mc="http://schemas.openxmlformats.org/markup-compatibility/2006">
              <mc:Choice xmlns:v="urn:schemas-microsoft-com:vml" Requires="v">
                <p:oleObj spid="_x0000_s51209" name="Equation" r:id="rId4" imgW="1892160" imgH="431640" progId="Equation.3">
                  <p:embed/>
                </p:oleObj>
              </mc:Choice>
              <mc:Fallback>
                <p:oleObj name="Equation" r:id="rId4" imgW="18921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5325" y="2356520"/>
                        <a:ext cx="4659313"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5"/>
          <p:cNvSpPr txBox="1">
            <a:spLocks noChangeArrowheads="1"/>
          </p:cNvSpPr>
          <p:nvPr/>
        </p:nvSpPr>
        <p:spPr bwMode="auto">
          <a:xfrm>
            <a:off x="471488" y="4534570"/>
            <a:ext cx="8372475" cy="1060450"/>
          </a:xfrm>
          <a:prstGeom prst="rect">
            <a:avLst/>
          </a:prstGeom>
          <a:noFill/>
          <a:ln w="28575">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rIns="0">
            <a:spAutoFit/>
          </a:bodyPr>
          <a:lstStyle/>
          <a:p>
            <a:pPr marL="0" marR="0" lvl="0" indent="0" algn="l" defTabSz="914400" eaLnBrk="1" fontAlgn="auto" latinLnBrk="0" hangingPunct="1">
              <a:lnSpc>
                <a:spcPct val="100000"/>
              </a:lnSpc>
              <a:spcBef>
                <a:spcPct val="2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深度为</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且具有2</a:t>
            </a:r>
            <a:r>
              <a:rPr kumimoji="0" lang="en-US" altLang="zh-CN" sz="2800" b="1" i="1" u="none" strike="noStrike" kern="0" cap="none" spc="0" normalizeH="0" baseline="30000" noProof="0" dirty="0" smtClean="0">
                <a:ln>
                  <a:noFill/>
                </a:ln>
                <a:solidFill>
                  <a:srgbClr val="000000"/>
                </a:solidFill>
                <a:effectLst/>
                <a:uLnTx/>
                <a:uFillTx/>
                <a:latin typeface="Times New Roman" pitchFamily="18" charset="0"/>
                <a:ea typeface="宋体" charset="-122"/>
              </a:rPr>
              <a:t>k</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个结点的二叉树</a:t>
            </a: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一定是</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满二叉树，</a:t>
            </a:r>
          </a:p>
          <a:p>
            <a:pPr marL="0" marR="0" lvl="0" indent="0" algn="l" defTabSz="914400" eaLnBrk="1" fontAlgn="auto" latinLnBrk="0" hangingPunct="1">
              <a:lnSpc>
                <a:spcPct val="100000"/>
              </a:lnSpc>
              <a:spcBef>
                <a:spcPct val="2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深度为</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且具有</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个结点的二叉树</a:t>
            </a:r>
            <a:r>
              <a:rPr kumimoji="0" lang="zh-CN" altLang="en-US" sz="2800" b="1" i="0" u="none" strike="noStrike" kern="0" cap="none" spc="0" normalizeH="0" baseline="0" noProof="0" dirty="0" smtClean="0">
                <a:ln>
                  <a:noFill/>
                </a:ln>
                <a:solidFill>
                  <a:srgbClr val="FF3300"/>
                </a:solidFill>
                <a:effectLst/>
                <a:uLnTx/>
                <a:uFillTx/>
                <a:latin typeface="Times New Roman" pitchFamily="18" charset="0"/>
                <a:ea typeface="宋体" charset="-122"/>
              </a:rPr>
              <a:t>不一定</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是斜树。</a:t>
            </a:r>
          </a:p>
        </p:txBody>
      </p:sp>
    </p:spTree>
    <p:extLst>
      <p:ext uri="{BB962C8B-B14F-4D97-AF65-F5344CB8AC3E}">
        <p14:creationId xmlns:p14="http://schemas.microsoft.com/office/powerpoint/2010/main" val="225840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555625" y="764704"/>
            <a:ext cx="801687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800" b="1" dirty="0" smtClean="0">
                <a:solidFill>
                  <a:srgbClr val="FF0000"/>
                </a:solidFill>
                <a:latin typeface="Times New Roman" pitchFamily="18" charset="0"/>
                <a:ea typeface="宋体" charset="-122"/>
              </a:rPr>
              <a:t>性质</a:t>
            </a:r>
            <a:r>
              <a:rPr lang="en-US" altLang="zh-CN" sz="2800" b="1" dirty="0" smtClean="0">
                <a:solidFill>
                  <a:srgbClr val="FF0000"/>
                </a:solidFill>
                <a:latin typeface="Times New Roman" pitchFamily="18" charset="0"/>
                <a:ea typeface="宋体" charset="-122"/>
              </a:rPr>
              <a:t>3</a:t>
            </a:r>
            <a:r>
              <a:rPr lang="zh-CN" altLang="en-US" sz="2800" b="1" dirty="0" smtClean="0">
                <a:solidFill>
                  <a:srgbClr val="FF0000"/>
                </a:solidFill>
                <a:latin typeface="Times New Roman" pitchFamily="18" charset="0"/>
                <a:ea typeface="宋体" charset="-122"/>
              </a:rPr>
              <a:t>   </a:t>
            </a:r>
            <a:r>
              <a:rPr lang="zh-CN" altLang="en-US" sz="2800" b="1" dirty="0">
                <a:solidFill>
                  <a:schemeClr val="tx1">
                    <a:lumMod val="50000"/>
                  </a:schemeClr>
                </a:solidFill>
                <a:latin typeface="Times New Roman" pitchFamily="18" charset="0"/>
                <a:ea typeface="宋体" charset="-122"/>
              </a:rPr>
              <a:t>在一棵二叉树中，如果叶子结点数为</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0</a:t>
            </a:r>
            <a:r>
              <a:rPr lang="en-US" altLang="zh-CN" sz="2800" b="1" dirty="0">
                <a:solidFill>
                  <a:schemeClr val="tx1">
                    <a:lumMod val="50000"/>
                  </a:schemeClr>
                </a:solidFill>
                <a:latin typeface="Times New Roman" pitchFamily="18" charset="0"/>
                <a:ea typeface="宋体" charset="-122"/>
              </a:rPr>
              <a:t>，</a:t>
            </a:r>
            <a:r>
              <a:rPr lang="zh-CN" altLang="en-US" sz="2800" b="1" dirty="0">
                <a:solidFill>
                  <a:schemeClr val="tx1">
                    <a:lumMod val="50000"/>
                  </a:schemeClr>
                </a:solidFill>
                <a:latin typeface="Times New Roman" pitchFamily="18" charset="0"/>
                <a:ea typeface="宋体" charset="-122"/>
              </a:rPr>
              <a:t>度为2的结点数为</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2</a:t>
            </a:r>
            <a:r>
              <a:rPr lang="en-US" altLang="zh-CN" sz="2800" b="1" dirty="0">
                <a:solidFill>
                  <a:schemeClr val="tx1">
                    <a:lumMod val="50000"/>
                  </a:schemeClr>
                </a:solidFill>
                <a:latin typeface="Times New Roman" pitchFamily="18" charset="0"/>
                <a:ea typeface="宋体" charset="-122"/>
              </a:rPr>
              <a:t>，</a:t>
            </a:r>
            <a:r>
              <a:rPr lang="zh-CN" altLang="en-US" sz="2800" b="1" dirty="0">
                <a:solidFill>
                  <a:schemeClr val="tx1">
                    <a:lumMod val="50000"/>
                  </a:schemeClr>
                </a:solidFill>
                <a:latin typeface="Times New Roman" pitchFamily="18" charset="0"/>
                <a:ea typeface="宋体" charset="-122"/>
              </a:rPr>
              <a:t>则有: </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0</a:t>
            </a:r>
            <a:r>
              <a:rPr lang="en-US" altLang="zh-CN" sz="2800" b="1" dirty="0">
                <a:solidFill>
                  <a:schemeClr val="tx1">
                    <a:lumMod val="50000"/>
                  </a:schemeClr>
                </a:solidFill>
                <a:latin typeface="Times New Roman" pitchFamily="18" charset="0"/>
                <a:ea typeface="宋体" charset="-122"/>
              </a:rPr>
              <a:t>＝</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2</a:t>
            </a:r>
            <a:r>
              <a:rPr lang="en-US" altLang="zh-CN" sz="2800" b="1" dirty="0">
                <a:solidFill>
                  <a:schemeClr val="tx1">
                    <a:lumMod val="50000"/>
                  </a:schemeClr>
                </a:solidFill>
                <a:latin typeface="Times New Roman" pitchFamily="18" charset="0"/>
                <a:ea typeface="宋体" charset="-122"/>
              </a:rPr>
              <a:t>＋</a:t>
            </a:r>
            <a:r>
              <a:rPr lang="en-US" altLang="zh-CN" sz="2800" b="1" dirty="0" smtClean="0">
                <a:solidFill>
                  <a:schemeClr val="tx1">
                    <a:lumMod val="50000"/>
                  </a:schemeClr>
                </a:solidFill>
                <a:latin typeface="Times New Roman" pitchFamily="18" charset="0"/>
                <a:ea typeface="宋体" charset="-122"/>
              </a:rPr>
              <a:t>1</a:t>
            </a:r>
            <a:r>
              <a:rPr lang="zh-CN" altLang="en-US" sz="2800" b="1" dirty="0" smtClean="0">
                <a:latin typeface="Times New Roman" pitchFamily="18" charset="0"/>
                <a:ea typeface="隶书" pitchFamily="49" charset="-122"/>
              </a:rPr>
              <a:t> </a:t>
            </a:r>
            <a:endParaRPr lang="zh-CN" altLang="en-US" sz="2800" b="1" dirty="0">
              <a:latin typeface="Times New Roman" pitchFamily="18" charset="0"/>
              <a:ea typeface="隶书" pitchFamily="49" charset="-122"/>
            </a:endParaRPr>
          </a:p>
        </p:txBody>
      </p:sp>
      <p:sp>
        <p:nvSpPr>
          <p:cNvPr id="3" name="Text Box 9" descr="水滴"/>
          <p:cNvSpPr txBox="1">
            <a:spLocks noChangeArrowheads="1"/>
          </p:cNvSpPr>
          <p:nvPr/>
        </p:nvSpPr>
        <p:spPr bwMode="auto">
          <a:xfrm>
            <a:off x="619125" y="1726729"/>
            <a:ext cx="7888288" cy="3508375"/>
          </a:xfrm>
          <a:prstGeom prst="rect">
            <a:avLst/>
          </a:prstGeom>
          <a:noFill/>
          <a:ln>
            <a:noFill/>
          </a:ln>
          <a:effectLst/>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证明: 设</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为二叉树的结点总数，</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为二叉树中度为1的结点数，则有：</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FF3300"/>
                </a:solidFill>
                <a:effectLst/>
                <a:uLnTx/>
                <a:uFillTx/>
                <a:latin typeface="Times New Roman" pitchFamily="18" charset="0"/>
                <a:ea typeface="宋体" charset="-122"/>
              </a:rPr>
              <a:t>0</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FF3300"/>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FF3300"/>
                </a:solidFill>
                <a:effectLst/>
                <a:uLnTx/>
                <a:uFillTx/>
                <a:latin typeface="Times New Roman" pitchFamily="18" charset="0"/>
                <a:ea typeface="宋体" charset="-122"/>
              </a:rPr>
              <a:t>2</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p>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在二叉树中，</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cs typeface="Times New Roman" pitchFamily="18" charset="0"/>
              </a:rPr>
              <a:t>除了根结点外，其余结点都有唯一</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的一个分枝进入，一个度为1的结点射出一个分枝，一个度为2的结点射出两个分枝，所以有：</a:t>
            </a:r>
          </a:p>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FF3300"/>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＋2</a:t>
            </a:r>
            <a:r>
              <a:rPr kumimoji="0" lang="en-US" altLang="zh-CN" sz="2800" b="1" i="1" u="none" strike="noStrike" kern="0" cap="none" spc="0" normalizeH="0" baseline="0" noProof="0" dirty="0" smtClean="0">
                <a:ln>
                  <a:noFill/>
                </a:ln>
                <a:solidFill>
                  <a:srgbClr val="FF33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FF3300"/>
                </a:solidFill>
                <a:effectLst/>
                <a:uLnTx/>
                <a:uFillTx/>
                <a:latin typeface="Times New Roman" pitchFamily="18" charset="0"/>
                <a:ea typeface="宋体" charset="-122"/>
              </a:rPr>
              <a:t>2</a:t>
            </a:r>
            <a:r>
              <a:rPr kumimoji="0" lang="en-US" altLang="zh-CN" sz="2800" b="1" i="0" u="none" strike="noStrike" kern="0" cap="none" spc="0" normalizeH="0" baseline="0" noProof="0" dirty="0" smtClean="0">
                <a:ln>
                  <a:noFill/>
                </a:ln>
                <a:solidFill>
                  <a:srgbClr val="FF3300"/>
                </a:solidFill>
                <a:effectLst/>
                <a:uLnTx/>
                <a:uFillTx/>
                <a:latin typeface="Times New Roman" pitchFamily="18" charset="0"/>
                <a:ea typeface="宋体" charset="-122"/>
              </a:rPr>
              <a:t>＋1</a:t>
            </a:r>
          </a:p>
          <a:p>
            <a:pPr marL="0" marR="0" lvl="0" indent="0" algn="l"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因此可以得到：</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 。</a:t>
            </a:r>
          </a:p>
        </p:txBody>
      </p:sp>
    </p:spTree>
    <p:extLst>
      <p:ext uri="{BB962C8B-B14F-4D97-AF65-F5344CB8AC3E}">
        <p14:creationId xmlns:p14="http://schemas.microsoft.com/office/powerpoint/2010/main" val="198861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a:grpSpLocks/>
          </p:cNvGrpSpPr>
          <p:nvPr/>
        </p:nvGrpSpPr>
        <p:grpSpPr bwMode="auto">
          <a:xfrm>
            <a:off x="415926" y="1987203"/>
            <a:ext cx="8732837" cy="582612"/>
            <a:chOff x="207" y="1591"/>
            <a:chExt cx="5501" cy="367"/>
          </a:xfrm>
        </p:grpSpPr>
        <p:sp>
          <p:nvSpPr>
            <p:cNvPr id="3" name="Text Box 7"/>
            <p:cNvSpPr txBox="1">
              <a:spLocks noChangeArrowheads="1"/>
            </p:cNvSpPr>
            <p:nvPr/>
          </p:nvSpPr>
          <p:spPr bwMode="auto">
            <a:xfrm>
              <a:off x="616" y="1607"/>
              <a:ext cx="50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个结点的满二叉树有多少个叶子结点？</a:t>
              </a:r>
              <a:endPar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graphicFrame>
          <p:nvGraphicFramePr>
            <p:cNvPr id="4" name="Object 9"/>
            <p:cNvGraphicFramePr>
              <a:graphicFrameLocks noChangeAspect="1"/>
            </p:cNvGraphicFramePr>
            <p:nvPr/>
          </p:nvGraphicFramePr>
          <p:xfrm>
            <a:off x="207" y="1591"/>
            <a:ext cx="384" cy="367"/>
          </p:xfrm>
          <a:graphic>
            <a:graphicData uri="http://schemas.openxmlformats.org/presentationml/2006/ole">
              <mc:AlternateContent xmlns:mc="http://schemas.openxmlformats.org/markup-compatibility/2006">
                <mc:Choice xmlns:v="urn:schemas-microsoft-com:vml" Requires="v">
                  <p:oleObj spid="_x0000_s52233" name="Clip" r:id="rId3" imgW="861120" imgH="844560" progId="MS_ClipArt_Gallery.5">
                    <p:embed/>
                  </p:oleObj>
                </mc:Choice>
                <mc:Fallback>
                  <p:oleObj name="Clip" r:id="rId3" imgW="861120" imgH="8445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 y="1591"/>
                          <a:ext cx="384"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534988" y="2698403"/>
            <a:ext cx="8259763" cy="2730500"/>
            <a:chOff x="334" y="2099"/>
            <a:chExt cx="5203" cy="1720"/>
          </a:xfrm>
        </p:grpSpPr>
        <p:sp>
          <p:nvSpPr>
            <p:cNvPr id="6" name="Text Box 12"/>
            <p:cNvSpPr txBox="1">
              <a:spLocks noChangeArrowheads="1"/>
            </p:cNvSpPr>
            <p:nvPr/>
          </p:nvSpPr>
          <p:spPr bwMode="auto">
            <a:xfrm>
              <a:off x="353" y="2099"/>
              <a:ext cx="5184"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解：因为在满二叉树中没有度为</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的结点，只有度为</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0</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的叶子结点和度为</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2</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的分支结点，所以，</a:t>
              </a:r>
            </a:p>
          </p:txBody>
        </p:sp>
        <p:sp>
          <p:nvSpPr>
            <p:cNvPr id="7" name="Text Box 13"/>
            <p:cNvSpPr txBox="1">
              <a:spLocks noChangeArrowheads="1"/>
            </p:cNvSpPr>
            <p:nvPr/>
          </p:nvSpPr>
          <p:spPr bwMode="auto">
            <a:xfrm>
              <a:off x="1760" y="2683"/>
              <a:ext cx="1622" cy="731"/>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 </a:t>
              </a: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 + </a:t>
              </a: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smtClean="0">
                  <a:ln>
                    <a:noFill/>
                  </a:ln>
                  <a:solidFill>
                    <a:srgbClr val="000000"/>
                  </a:solidFill>
                  <a:effectLst/>
                  <a:uLnTx/>
                  <a:uFillTx/>
                  <a:latin typeface="Times New Roman" pitchFamily="18" charset="0"/>
                  <a:ea typeface="宋体" charset="-122"/>
                </a:rPr>
                <a:t>2</a:t>
              </a:r>
              <a:endPar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endParaRPr>
            </a:p>
            <a:p>
              <a:pPr marL="0" marR="0" lvl="0" indent="0" algn="l" defTabSz="914400" eaLnBrk="0" fontAlgn="auto" latinLnBrk="0" hangingPunct="0">
                <a:lnSpc>
                  <a:spcPct val="100000"/>
                </a:lnSpc>
                <a:spcBef>
                  <a:spcPct val="50000"/>
                </a:spcBef>
                <a:spcAft>
                  <a:spcPts val="0"/>
                </a:spcAft>
                <a:buClrTx/>
                <a:buSzTx/>
                <a:buFontTx/>
                <a:buNone/>
                <a:tabLst/>
                <a:defRPr/>
              </a:pP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 + 1</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隶书" pitchFamily="49" charset="-122"/>
                </a:rPr>
                <a:t> </a:t>
              </a:r>
            </a:p>
          </p:txBody>
        </p:sp>
        <p:sp>
          <p:nvSpPr>
            <p:cNvPr id="8" name="Text Box 14"/>
            <p:cNvSpPr txBox="1">
              <a:spLocks noChangeArrowheads="1"/>
            </p:cNvSpPr>
            <p:nvPr/>
          </p:nvSpPr>
          <p:spPr bwMode="auto">
            <a:xfrm>
              <a:off x="334" y="3492"/>
              <a:ext cx="51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marL="0" marR="0" lvl="0" indent="0" algn="l" defTabSz="914400" eaLnBrk="1" fontAlgn="auto" latinLnBrk="0" hangingPunct="1">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ea typeface="宋体" charset="-122"/>
                </a:rPr>
                <a:t>即叶子结点</a:t>
              </a: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30000" noProof="0" smtClean="0">
                  <a:ln>
                    <a:noFill/>
                  </a:ln>
                  <a:solidFill>
                    <a:srgbClr val="000000"/>
                  </a:solidFill>
                  <a:effectLst/>
                  <a:uLnTx/>
                  <a:uFillTx/>
                  <a:latin typeface="Times New Roman" pitchFamily="18" charset="0"/>
                  <a:ea typeface="宋体" charset="-122"/>
                </a:rPr>
                <a:t>0</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0" lang="en-US" altLang="zh-CN" sz="2800" b="1" i="1" u="none" strike="noStrike" kern="0" cap="none" spc="0" normalizeH="0" baseline="0" noProof="0" smtClean="0">
                  <a:ln>
                    <a:noFill/>
                  </a:ln>
                  <a:solidFill>
                    <a:srgbClr val="000000"/>
                  </a:solidFill>
                  <a:effectLst/>
                  <a:uLnTx/>
                  <a:uFillTx/>
                  <a:latin typeface="Times New Roman" pitchFamily="18" charset="0"/>
                  <a:ea typeface="宋体" charset="-122"/>
                </a:rPr>
                <a:t>n</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 + 1</a:t>
              </a:r>
              <a:r>
                <a:rPr kumimoji="0" lang="zh-CN" altLang="en-US" sz="2800" b="1" i="0" u="none" strike="noStrike" kern="0" cap="none" spc="0" normalizeH="0" baseline="0" noProof="0" smtClean="0">
                  <a:ln>
                    <a:noFill/>
                  </a:ln>
                  <a:solidFill>
                    <a:srgbClr val="000000"/>
                  </a:solidFill>
                  <a:effectLst/>
                  <a:uLnTx/>
                  <a:uFillTx/>
                  <a:latin typeface="Times New Roman" pitchFamily="18" charset="0"/>
                  <a:ea typeface="宋体" charset="-122"/>
                </a:rPr>
                <a:t>）</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宋体" charset="-122"/>
                </a:rPr>
                <a:t>/2</a:t>
              </a:r>
              <a:r>
                <a:rPr kumimoji="0" lang="en-US" altLang="zh-CN" sz="2800" b="1" i="0" u="none" strike="noStrike" kern="0" cap="none" spc="0" normalizeH="0" baseline="0" noProof="0" smtClean="0">
                  <a:ln>
                    <a:noFill/>
                  </a:ln>
                  <a:solidFill>
                    <a:srgbClr val="000000"/>
                  </a:solidFill>
                  <a:effectLst/>
                  <a:uLnTx/>
                  <a:uFillTx/>
                  <a:latin typeface="Times New Roman" pitchFamily="18" charset="0"/>
                  <a:ea typeface="隶书" pitchFamily="49" charset="-122"/>
                </a:rPr>
                <a:t> </a:t>
              </a:r>
            </a:p>
          </p:txBody>
        </p:sp>
      </p:grpSp>
      <p:sp>
        <p:nvSpPr>
          <p:cNvPr id="9" name="Text Box 18"/>
          <p:cNvSpPr txBox="1">
            <a:spLocks noChangeArrowheads="1"/>
          </p:cNvSpPr>
          <p:nvPr/>
        </p:nvSpPr>
        <p:spPr bwMode="auto">
          <a:xfrm>
            <a:off x="560388" y="980728"/>
            <a:ext cx="8016875"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zh-CN" altLang="en-US" sz="2800" b="1" dirty="0" smtClean="0">
                <a:solidFill>
                  <a:srgbClr val="FF0000"/>
                </a:solidFill>
                <a:latin typeface="Times New Roman" pitchFamily="18" charset="0"/>
                <a:ea typeface="宋体" charset="-122"/>
              </a:rPr>
              <a:t>性质</a:t>
            </a:r>
            <a:r>
              <a:rPr lang="en-US" altLang="zh-CN" sz="2800" b="1" dirty="0" smtClean="0">
                <a:solidFill>
                  <a:srgbClr val="FF0000"/>
                </a:solidFill>
                <a:latin typeface="Times New Roman" pitchFamily="18" charset="0"/>
                <a:ea typeface="宋体" charset="-122"/>
              </a:rPr>
              <a:t>3   </a:t>
            </a:r>
            <a:r>
              <a:rPr lang="zh-CN" altLang="en-US" sz="2800" b="1" dirty="0" smtClean="0">
                <a:solidFill>
                  <a:schemeClr val="tx1">
                    <a:lumMod val="50000"/>
                  </a:schemeClr>
                </a:solidFill>
                <a:latin typeface="Times New Roman" pitchFamily="18" charset="0"/>
                <a:ea typeface="宋体" charset="-122"/>
              </a:rPr>
              <a:t>在</a:t>
            </a:r>
            <a:r>
              <a:rPr lang="zh-CN" altLang="en-US" sz="2800" b="1" dirty="0">
                <a:solidFill>
                  <a:schemeClr val="tx1">
                    <a:lumMod val="50000"/>
                  </a:schemeClr>
                </a:solidFill>
                <a:latin typeface="Times New Roman" pitchFamily="18" charset="0"/>
                <a:ea typeface="宋体" charset="-122"/>
              </a:rPr>
              <a:t>一棵二叉树中，如果叶子结点数为</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0</a:t>
            </a:r>
            <a:r>
              <a:rPr lang="en-US" altLang="zh-CN" sz="2800" b="1" dirty="0">
                <a:solidFill>
                  <a:schemeClr val="tx1">
                    <a:lumMod val="50000"/>
                  </a:schemeClr>
                </a:solidFill>
                <a:latin typeface="Times New Roman" pitchFamily="18" charset="0"/>
                <a:ea typeface="宋体" charset="-122"/>
              </a:rPr>
              <a:t>，</a:t>
            </a:r>
            <a:r>
              <a:rPr lang="zh-CN" altLang="en-US" sz="2800" b="1" dirty="0">
                <a:solidFill>
                  <a:schemeClr val="tx1">
                    <a:lumMod val="50000"/>
                  </a:schemeClr>
                </a:solidFill>
                <a:latin typeface="Times New Roman" pitchFamily="18" charset="0"/>
                <a:ea typeface="宋体" charset="-122"/>
              </a:rPr>
              <a:t>度为2的结点数为</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2</a:t>
            </a:r>
            <a:r>
              <a:rPr lang="en-US" altLang="zh-CN" sz="2800" b="1" dirty="0">
                <a:solidFill>
                  <a:schemeClr val="tx1">
                    <a:lumMod val="50000"/>
                  </a:schemeClr>
                </a:solidFill>
                <a:latin typeface="Times New Roman" pitchFamily="18" charset="0"/>
                <a:ea typeface="宋体" charset="-122"/>
              </a:rPr>
              <a:t>，</a:t>
            </a:r>
            <a:r>
              <a:rPr lang="zh-CN" altLang="en-US" sz="2800" b="1" dirty="0">
                <a:solidFill>
                  <a:schemeClr val="tx1">
                    <a:lumMod val="50000"/>
                  </a:schemeClr>
                </a:solidFill>
                <a:latin typeface="Times New Roman" pitchFamily="18" charset="0"/>
                <a:ea typeface="宋体" charset="-122"/>
              </a:rPr>
              <a:t>则有: </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0</a:t>
            </a:r>
            <a:r>
              <a:rPr lang="en-US" altLang="zh-CN" sz="2800" b="1" dirty="0">
                <a:solidFill>
                  <a:schemeClr val="tx1">
                    <a:lumMod val="50000"/>
                  </a:schemeClr>
                </a:solidFill>
                <a:latin typeface="Times New Roman" pitchFamily="18" charset="0"/>
                <a:ea typeface="宋体" charset="-122"/>
              </a:rPr>
              <a:t>＝</a:t>
            </a:r>
            <a:r>
              <a:rPr lang="en-US" altLang="zh-CN" sz="2800" b="1" i="1" dirty="0">
                <a:solidFill>
                  <a:schemeClr val="tx1">
                    <a:lumMod val="50000"/>
                  </a:schemeClr>
                </a:solidFill>
                <a:latin typeface="Times New Roman" pitchFamily="18" charset="0"/>
                <a:ea typeface="宋体" charset="-122"/>
              </a:rPr>
              <a:t>n</a:t>
            </a:r>
            <a:r>
              <a:rPr lang="en-US" altLang="zh-CN" sz="2800" b="1" baseline="-30000" dirty="0">
                <a:solidFill>
                  <a:schemeClr val="tx1">
                    <a:lumMod val="50000"/>
                  </a:schemeClr>
                </a:solidFill>
                <a:latin typeface="Times New Roman" pitchFamily="18" charset="0"/>
                <a:ea typeface="宋体" charset="-122"/>
              </a:rPr>
              <a:t>2</a:t>
            </a:r>
            <a:r>
              <a:rPr lang="en-US" altLang="zh-CN" sz="2800" b="1" dirty="0">
                <a:solidFill>
                  <a:schemeClr val="tx1">
                    <a:lumMod val="50000"/>
                  </a:schemeClr>
                </a:solidFill>
                <a:latin typeface="Times New Roman" pitchFamily="18" charset="0"/>
                <a:ea typeface="宋体" charset="-122"/>
              </a:rPr>
              <a:t>＋1。</a:t>
            </a:r>
            <a:r>
              <a:rPr lang="zh-CN" altLang="en-US" sz="2800" b="1" dirty="0">
                <a:solidFill>
                  <a:schemeClr val="tx1">
                    <a:lumMod val="50000"/>
                  </a:schemeClr>
                </a:solidFill>
                <a:latin typeface="Times New Roman" pitchFamily="18" charset="0"/>
                <a:ea typeface="隶书" pitchFamily="49" charset="-122"/>
              </a:rPr>
              <a:t> </a:t>
            </a:r>
          </a:p>
        </p:txBody>
      </p:sp>
    </p:spTree>
    <p:extLst>
      <p:ext uri="{BB962C8B-B14F-4D97-AF65-F5344CB8AC3E}">
        <p14:creationId xmlns:p14="http://schemas.microsoft.com/office/powerpoint/2010/main" val="271407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p:cNvSpPr txBox="1">
            <a:spLocks noChangeArrowheads="1"/>
          </p:cNvSpPr>
          <p:nvPr/>
        </p:nvSpPr>
        <p:spPr bwMode="auto">
          <a:xfrm>
            <a:off x="409575" y="1124744"/>
            <a:ext cx="8734425" cy="52322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charset="-122"/>
              </a:rPr>
              <a:t>性质</a:t>
            </a:r>
            <a:r>
              <a:rPr kumimoji="0" lang="en-US" altLang="zh-CN" sz="2800" b="1" i="0" u="none" strike="noStrike" kern="0" cap="none" spc="0" normalizeH="0" baseline="0" noProof="0" dirty="0" smtClean="0">
                <a:ln>
                  <a:noFill/>
                </a:ln>
                <a:solidFill>
                  <a:srgbClr val="FF0000"/>
                </a:solidFill>
                <a:effectLst/>
                <a:uLnTx/>
                <a:uFillTx/>
                <a:latin typeface="Times New Roman" pitchFamily="18" charset="0"/>
                <a:ea typeface="宋体" charset="-122"/>
              </a:rPr>
              <a:t>4</a:t>
            </a:r>
            <a:r>
              <a:rPr kumimoji="0" lang="zh-CN" altLang="en-US" sz="2800" b="1" i="0" u="none" strike="noStrike" kern="0" cap="none" spc="0" normalizeH="0" baseline="0" noProof="0" dirty="0" smtClean="0">
                <a:ln>
                  <a:noFill/>
                </a:ln>
                <a:solidFill>
                  <a:srgbClr val="FF0000"/>
                </a:solidFill>
                <a:effectLst/>
                <a:uLnTx/>
                <a:uFillTx/>
                <a:latin typeface="Times New Roman" pitchFamily="18" charset="0"/>
                <a:ea typeface="宋体" charset="-122"/>
              </a:rPr>
              <a:t>      </a:t>
            </a:r>
            <a:r>
              <a:rPr kumimoji="0" lang="zh-CN" altLang="en-US" sz="2800" b="1" i="0"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具有</a:t>
            </a:r>
            <a:r>
              <a:rPr kumimoji="0" lang="en-US" altLang="zh-CN" sz="2800" b="1" i="1"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n</a:t>
            </a:r>
            <a:r>
              <a:rPr kumimoji="0" lang="zh-CN" altLang="en-US" sz="2800" b="1" i="0"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个结点的完全二叉树的深度为 </a:t>
            </a:r>
            <a:r>
              <a:rPr kumimoji="0" lang="en-US" altLang="zh-CN" sz="2800" b="1" i="0"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log</a:t>
            </a:r>
            <a:r>
              <a:rPr kumimoji="0" lang="en-US" altLang="zh-CN" sz="2800" b="1" i="0" u="none" strike="noStrike" kern="0" cap="none" spc="0" normalizeH="0" baseline="-25000" noProof="0" dirty="0" smtClean="0">
                <a:ln>
                  <a:noFill/>
                </a:ln>
                <a:solidFill>
                  <a:schemeClr val="tx1">
                    <a:lumMod val="50000"/>
                  </a:schemeClr>
                </a:solidFill>
                <a:effectLst/>
                <a:uLnTx/>
                <a:uFillTx/>
                <a:latin typeface="Times New Roman" pitchFamily="18" charset="0"/>
                <a:ea typeface="宋体" charset="-122"/>
              </a:rPr>
              <a:t>2</a:t>
            </a:r>
            <a:r>
              <a:rPr kumimoji="0" lang="en-US" altLang="zh-CN" sz="2800" b="1" i="1"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n  </a:t>
            </a:r>
            <a:r>
              <a:rPr kumimoji="0" lang="en-US" altLang="zh-CN" sz="2800" b="1" i="0" u="none" strike="noStrike" kern="0" cap="none" spc="0" normalizeH="0" baseline="0" noProof="0" dirty="0" smtClean="0">
                <a:ln>
                  <a:noFill/>
                </a:ln>
                <a:solidFill>
                  <a:schemeClr val="tx1">
                    <a:lumMod val="50000"/>
                  </a:schemeClr>
                </a:solidFill>
                <a:effectLst/>
                <a:uLnTx/>
                <a:uFillTx/>
                <a:latin typeface="Times New Roman" pitchFamily="18" charset="0"/>
                <a:ea typeface="宋体" charset="-122"/>
              </a:rPr>
              <a:t>+1</a:t>
            </a:r>
            <a:r>
              <a:rPr kumimoji="0" lang="en-US" altLang="zh-CN" sz="2800" b="1" i="0" u="none" strike="noStrike" kern="0" cap="none" spc="0" normalizeH="0" baseline="0" noProof="0" dirty="0" smtClean="0">
                <a:ln>
                  <a:noFill/>
                </a:ln>
                <a:solidFill>
                  <a:schemeClr val="tx1">
                    <a:lumMod val="50000"/>
                  </a:schemeClr>
                </a:solidFill>
                <a:effectLst/>
                <a:uLnTx/>
                <a:uFillTx/>
                <a:latin typeface="Times New Roman" pitchFamily="18" charset="0"/>
                <a:ea typeface="隶书" pitchFamily="49" charset="-122"/>
              </a:rPr>
              <a:t> </a:t>
            </a:r>
          </a:p>
        </p:txBody>
      </p:sp>
      <p:grpSp>
        <p:nvGrpSpPr>
          <p:cNvPr id="3" name="Group 11"/>
          <p:cNvGrpSpPr>
            <a:grpSpLocks/>
          </p:cNvGrpSpPr>
          <p:nvPr/>
        </p:nvGrpSpPr>
        <p:grpSpPr bwMode="auto">
          <a:xfrm>
            <a:off x="7443936" y="1200944"/>
            <a:ext cx="152400" cy="381000"/>
            <a:chOff x="624" y="1968"/>
            <a:chExt cx="96" cy="336"/>
          </a:xfrm>
        </p:grpSpPr>
        <p:sp>
          <p:nvSpPr>
            <p:cNvPr id="4" name="Line 9"/>
            <p:cNvSpPr>
              <a:spLocks noChangeShapeType="1"/>
            </p:cNvSpPr>
            <p:nvPr/>
          </p:nvSpPr>
          <p:spPr bwMode="auto">
            <a:xfrm>
              <a:off x="624" y="1968"/>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 name="Line 10"/>
            <p:cNvSpPr>
              <a:spLocks noChangeShapeType="1"/>
            </p:cNvSpPr>
            <p:nvPr/>
          </p:nvSpPr>
          <p:spPr bwMode="auto">
            <a:xfrm>
              <a:off x="624" y="2304"/>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 name="Group 15"/>
          <p:cNvGrpSpPr>
            <a:grpSpLocks/>
          </p:cNvGrpSpPr>
          <p:nvPr/>
        </p:nvGrpSpPr>
        <p:grpSpPr bwMode="auto">
          <a:xfrm>
            <a:off x="8143875" y="1143794"/>
            <a:ext cx="142875" cy="457200"/>
            <a:chOff x="1200" y="1776"/>
            <a:chExt cx="96" cy="336"/>
          </a:xfrm>
        </p:grpSpPr>
        <p:sp>
          <p:nvSpPr>
            <p:cNvPr id="7" name="Line 13"/>
            <p:cNvSpPr>
              <a:spLocks noChangeShapeType="1"/>
            </p:cNvSpPr>
            <p:nvPr/>
          </p:nvSpPr>
          <p:spPr bwMode="auto">
            <a:xfrm>
              <a:off x="1296" y="1776"/>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14"/>
            <p:cNvSpPr>
              <a:spLocks noChangeShapeType="1"/>
            </p:cNvSpPr>
            <p:nvPr/>
          </p:nvSpPr>
          <p:spPr bwMode="auto">
            <a:xfrm flipH="1">
              <a:off x="1200" y="211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9" name="Text Box 19"/>
          <p:cNvSpPr txBox="1">
            <a:spLocks noChangeArrowheads="1"/>
          </p:cNvSpPr>
          <p:nvPr/>
        </p:nvSpPr>
        <p:spPr bwMode="auto">
          <a:xfrm>
            <a:off x="415925" y="1753394"/>
            <a:ext cx="8377238"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证明：假设具有</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个结点的完全二叉树的深度为</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k</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，根据完全二叉树的定义和性质</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，有下式成立</a:t>
            </a:r>
          </a:p>
          <a:p>
            <a:pPr marL="0" marR="0" lvl="0" indent="0" algn="just"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en-US" altLang="zh-CN" sz="2800" b="1" i="1" u="none" strike="noStrike" kern="0" cap="none" spc="0" normalizeH="0" baseline="30000" noProof="0" dirty="0" smtClean="0">
                <a:ln>
                  <a:noFill/>
                </a:ln>
                <a:solidFill>
                  <a:srgbClr val="000000"/>
                </a:solidFill>
                <a:effectLst/>
                <a:uLnTx/>
                <a:uFillTx/>
                <a:latin typeface="Times New Roman" pitchFamily="18" charset="0"/>
                <a:ea typeface="宋体" charset="-122"/>
              </a:rPr>
              <a:t>k</a:t>
            </a:r>
            <a:r>
              <a:rPr kumimoji="0" lang="en-US" altLang="zh-CN" sz="2800" b="1" i="0" u="none" strike="noStrike" kern="0" cap="none" spc="0" normalizeH="0" baseline="30000" noProof="0" dirty="0" smtClean="0">
                <a:ln>
                  <a:noFill/>
                </a:ln>
                <a:solidFill>
                  <a:srgbClr val="000000"/>
                </a:solidFill>
                <a:effectLst/>
                <a:uLnTx/>
                <a:uFillTx/>
                <a:latin typeface="Times New Roman" pitchFamily="18" charset="0"/>
                <a:ea typeface="宋体" charset="-122"/>
              </a:rPr>
              <a:t>-1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 </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r>
              <a:rPr kumimoji="0" lang="en-US" altLang="zh-CN" sz="2800" b="1" i="1" u="none" strike="noStrike" kern="0" cap="none" spc="0" normalizeH="0" baseline="30000" noProof="0" dirty="0" smtClean="0">
                <a:ln>
                  <a:noFill/>
                </a:ln>
                <a:solidFill>
                  <a:srgbClr val="000000"/>
                </a:solidFill>
                <a:effectLst/>
                <a:uLnTx/>
                <a:uFillTx/>
                <a:latin typeface="Times New Roman" pitchFamily="18" charset="0"/>
                <a:ea typeface="宋体" charset="-122"/>
              </a:rPr>
              <a:t>k</a:t>
            </a:r>
          </a:p>
        </p:txBody>
      </p:sp>
      <p:sp>
        <p:nvSpPr>
          <p:cNvPr id="10" name="Rectangle 35"/>
          <p:cNvSpPr>
            <a:spLocks noChangeArrowheads="1"/>
          </p:cNvSpPr>
          <p:nvPr/>
        </p:nvSpPr>
        <p:spPr bwMode="auto">
          <a:xfrm>
            <a:off x="95250" y="330120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nvGrpSpPr>
          <p:cNvPr id="11" name="Group 83"/>
          <p:cNvGrpSpPr>
            <a:grpSpLocks/>
          </p:cNvGrpSpPr>
          <p:nvPr/>
        </p:nvGrpSpPr>
        <p:grpSpPr bwMode="auto">
          <a:xfrm>
            <a:off x="3997325" y="2999581"/>
            <a:ext cx="4924425" cy="1797050"/>
            <a:chOff x="2332" y="1997"/>
            <a:chExt cx="3102" cy="1132"/>
          </a:xfrm>
        </p:grpSpPr>
        <p:sp>
          <p:nvSpPr>
            <p:cNvPr id="12" name="Rectangle 12"/>
            <p:cNvSpPr>
              <a:spLocks noChangeArrowheads="1"/>
            </p:cNvSpPr>
            <p:nvPr/>
          </p:nvSpPr>
          <p:spPr bwMode="auto">
            <a:xfrm>
              <a:off x="2766" y="1997"/>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eaLnBrk="0" fontAlgn="auto" latinLnBrk="0" hangingPunct="0">
                <a:lnSpc>
                  <a:spcPct val="100000"/>
                </a:lnSpc>
                <a:spcBef>
                  <a:spcPct val="50000"/>
                </a:spcBef>
                <a:spcAft>
                  <a:spcPts val="0"/>
                </a:spcAft>
                <a:buClrTx/>
                <a:buSzTx/>
                <a:buFontTx/>
                <a:buNone/>
                <a:tabLst/>
                <a:defRPr/>
              </a:pPr>
              <a:r>
                <a:rPr kumimoji="0" lang="zh-CN" altLang="en-US" sz="2800" b="1" i="0" u="none" strike="noStrike" kern="0" cap="none" spc="0" normalizeH="0" baseline="0" noProof="0" smtClean="0">
                  <a:ln>
                    <a:noFill/>
                  </a:ln>
                  <a:solidFill>
                    <a:srgbClr val="000000"/>
                  </a:solidFill>
                  <a:effectLst/>
                  <a:uLnTx/>
                  <a:uFillTx/>
                  <a:latin typeface="宋体" charset="-122"/>
                  <a:ea typeface="宋体" charset="-122"/>
                </a:rPr>
                <a:t> </a:t>
              </a:r>
            </a:p>
          </p:txBody>
        </p:sp>
        <p:sp>
          <p:nvSpPr>
            <p:cNvPr id="13" name="Freeform 64"/>
            <p:cNvSpPr>
              <a:spLocks/>
            </p:cNvSpPr>
            <p:nvPr/>
          </p:nvSpPr>
          <p:spPr bwMode="auto">
            <a:xfrm>
              <a:off x="2510" y="2376"/>
              <a:ext cx="231" cy="421"/>
            </a:xfrm>
            <a:custGeom>
              <a:avLst/>
              <a:gdLst>
                <a:gd name="T0" fmla="*/ 300 w 300"/>
                <a:gd name="T1" fmla="*/ 0 h 465"/>
                <a:gd name="T2" fmla="*/ 0 w 300"/>
                <a:gd name="T3" fmla="*/ 465 h 465"/>
              </a:gdLst>
              <a:ahLst/>
              <a:cxnLst>
                <a:cxn ang="0">
                  <a:pos x="T0" y="T1"/>
                </a:cxn>
                <a:cxn ang="0">
                  <a:pos x="T2" y="T3"/>
                </a:cxn>
              </a:cxnLst>
              <a:rect l="0" t="0" r="r" b="b"/>
              <a:pathLst>
                <a:path w="300" h="465">
                  <a:moveTo>
                    <a:pt x="300" y="0"/>
                  </a:moveTo>
                  <a:lnTo>
                    <a:pt x="0" y="4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Text Box 66"/>
            <p:cNvSpPr txBox="1">
              <a:spLocks noChangeArrowheads="1"/>
            </p:cNvSpPr>
            <p:nvPr/>
          </p:nvSpPr>
          <p:spPr bwMode="auto">
            <a:xfrm>
              <a:off x="3581" y="2135"/>
              <a:ext cx="409"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2</a:t>
              </a:r>
              <a:r>
                <a:rPr kumimoji="0" lang="en-US" altLang="zh-CN" sz="2000" b="1" i="1" u="none" strike="noStrike" kern="0" cap="none" spc="0" normalizeH="0" baseline="30000" noProof="0" smtClean="0">
                  <a:ln>
                    <a:noFill/>
                  </a:ln>
                  <a:solidFill>
                    <a:srgbClr val="000000"/>
                  </a:solidFill>
                  <a:effectLst/>
                  <a:uLnTx/>
                  <a:uFillTx/>
                  <a:latin typeface="Times New Roman" pitchFamily="18" charset="0"/>
                  <a:ea typeface="宋体" charset="-122"/>
                  <a:cs typeface="Angsana New" pitchFamily="18" charset="-34"/>
                </a:rPr>
                <a:t>k</a:t>
              </a:r>
              <a:r>
                <a:rPr kumimoji="0" lang="en-US" altLang="zh-CN" sz="2000" b="1" i="0" u="none" strike="noStrike" kern="0" cap="none" spc="0" normalizeH="0" baseline="30000" noProof="0" smtClean="0">
                  <a:ln>
                    <a:noFill/>
                  </a:ln>
                  <a:solidFill>
                    <a:srgbClr val="000000"/>
                  </a:solidFill>
                  <a:effectLst/>
                  <a:uLnTx/>
                  <a:uFillTx/>
                  <a:latin typeface="Times New Roman" pitchFamily="18" charset="0"/>
                  <a:ea typeface="宋体" charset="-122"/>
                  <a:cs typeface="Angsana New" pitchFamily="18" charset="-34"/>
                </a:rPr>
                <a:t>-1</a:t>
              </a: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-1</a:t>
              </a:r>
            </a:p>
          </p:txBody>
        </p:sp>
        <p:sp>
          <p:nvSpPr>
            <p:cNvPr id="15" name="Oval 67"/>
            <p:cNvSpPr>
              <a:spLocks noChangeArrowheads="1"/>
            </p:cNvSpPr>
            <p:nvPr/>
          </p:nvSpPr>
          <p:spPr bwMode="auto">
            <a:xfrm>
              <a:off x="3593" y="2123"/>
              <a:ext cx="349" cy="318"/>
            </a:xfrm>
            <a:prstGeom prst="ellipse">
              <a:avLst/>
            </a:prstGeom>
            <a:noFill/>
            <a:ln w="28575">
              <a:solidFill>
                <a:srgbClr val="00CC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Freeform 68"/>
            <p:cNvSpPr>
              <a:spLocks/>
            </p:cNvSpPr>
            <p:nvPr/>
          </p:nvSpPr>
          <p:spPr bwMode="auto">
            <a:xfrm>
              <a:off x="3874" y="2411"/>
              <a:ext cx="243" cy="413"/>
            </a:xfrm>
            <a:custGeom>
              <a:avLst/>
              <a:gdLst>
                <a:gd name="T0" fmla="*/ 0 w 316"/>
                <a:gd name="T1" fmla="*/ 0 h 456"/>
                <a:gd name="T2" fmla="*/ 316 w 316"/>
                <a:gd name="T3" fmla="*/ 456 h 456"/>
              </a:gdLst>
              <a:ahLst/>
              <a:cxnLst>
                <a:cxn ang="0">
                  <a:pos x="T0" y="T1"/>
                </a:cxn>
                <a:cxn ang="0">
                  <a:pos x="T2" y="T3"/>
                </a:cxn>
              </a:cxnLst>
              <a:rect l="0" t="0" r="r" b="b"/>
              <a:pathLst>
                <a:path w="316" h="456">
                  <a:moveTo>
                    <a:pt x="0" y="0"/>
                  </a:moveTo>
                  <a:lnTo>
                    <a:pt x="316" y="45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Text Box 69"/>
            <p:cNvSpPr txBox="1">
              <a:spLocks noChangeArrowheads="1"/>
            </p:cNvSpPr>
            <p:nvPr/>
          </p:nvSpPr>
          <p:spPr bwMode="auto">
            <a:xfrm>
              <a:off x="3098" y="2072"/>
              <a:ext cx="41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a:t>
              </a:r>
            </a:p>
          </p:txBody>
        </p:sp>
        <p:sp>
          <p:nvSpPr>
            <p:cNvPr id="18" name="Oval 70"/>
            <p:cNvSpPr>
              <a:spLocks noChangeArrowheads="1"/>
            </p:cNvSpPr>
            <p:nvPr/>
          </p:nvSpPr>
          <p:spPr bwMode="auto">
            <a:xfrm>
              <a:off x="2709" y="2132"/>
              <a:ext cx="283" cy="280"/>
            </a:xfrm>
            <a:prstGeom prst="ellipse">
              <a:avLst/>
            </a:prstGeom>
            <a:noFill/>
            <a:ln w="28575">
              <a:solidFill>
                <a:srgbClr val="00CC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Text Box 71"/>
            <p:cNvSpPr txBox="1">
              <a:spLocks noChangeArrowheads="1"/>
            </p:cNvSpPr>
            <p:nvPr/>
          </p:nvSpPr>
          <p:spPr bwMode="auto">
            <a:xfrm>
              <a:off x="2354" y="2798"/>
              <a:ext cx="328" cy="30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cs typeface="Angsana New" pitchFamily="18" charset="-34"/>
                </a:rPr>
                <a:t>2</a:t>
              </a:r>
              <a:r>
                <a:rPr kumimoji="0" lang="en-US" altLang="zh-CN" sz="2000" b="1" i="1" u="none" strike="noStrike" kern="0" cap="none" spc="0" normalizeH="0" baseline="30000" noProof="0" dirty="0" smtClean="0">
                  <a:ln>
                    <a:noFill/>
                  </a:ln>
                  <a:solidFill>
                    <a:srgbClr val="000000"/>
                  </a:solidFill>
                  <a:effectLst/>
                  <a:uLnTx/>
                  <a:uFillTx/>
                  <a:latin typeface="Times New Roman" pitchFamily="18" charset="0"/>
                  <a:ea typeface="宋体" charset="-122"/>
                  <a:cs typeface="Angsana New" pitchFamily="18" charset="-34"/>
                </a:rPr>
                <a:t>k</a:t>
              </a:r>
              <a:r>
                <a:rPr kumimoji="0" lang="en-US" altLang="zh-CN" sz="2000" b="1" i="0" u="none" strike="noStrike" kern="0" cap="none" spc="0" normalizeH="0" baseline="30000" noProof="0" dirty="0" smtClean="0">
                  <a:ln>
                    <a:noFill/>
                  </a:ln>
                  <a:solidFill>
                    <a:srgbClr val="000000"/>
                  </a:solidFill>
                  <a:effectLst/>
                  <a:uLnTx/>
                  <a:uFillTx/>
                  <a:latin typeface="Times New Roman" pitchFamily="18" charset="0"/>
                  <a:ea typeface="宋体" charset="-122"/>
                  <a:cs typeface="Angsana New" pitchFamily="18" charset="-34"/>
                </a:rPr>
                <a:t>-1</a:t>
              </a:r>
              <a:endParaRPr kumimoji="0" lang="en-US" altLang="zh-CN" sz="2000" b="1" i="0" u="none" strike="noStrike" kern="0" cap="none" spc="0" normalizeH="0" baseline="0" noProof="0" dirty="0" smtClean="0">
                <a:ln>
                  <a:noFill/>
                </a:ln>
                <a:solidFill>
                  <a:srgbClr val="000000"/>
                </a:solidFill>
                <a:effectLst/>
                <a:uLnTx/>
                <a:uFillTx/>
                <a:latin typeface="Times New Roman" pitchFamily="18" charset="0"/>
                <a:ea typeface="宋体" charset="-122"/>
                <a:cs typeface="Angsana New" pitchFamily="18" charset="-34"/>
              </a:endParaRPr>
            </a:p>
          </p:txBody>
        </p:sp>
        <p:sp>
          <p:nvSpPr>
            <p:cNvPr id="20" name="Oval 72"/>
            <p:cNvSpPr>
              <a:spLocks noChangeArrowheads="1"/>
            </p:cNvSpPr>
            <p:nvPr/>
          </p:nvSpPr>
          <p:spPr bwMode="auto">
            <a:xfrm>
              <a:off x="2332" y="2799"/>
              <a:ext cx="345" cy="319"/>
            </a:xfrm>
            <a:prstGeom prst="ellipse">
              <a:avLst/>
            </a:prstGeom>
            <a:noFill/>
            <a:ln w="28575">
              <a:solidFill>
                <a:srgbClr val="00CC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Text Box 73"/>
            <p:cNvSpPr txBox="1">
              <a:spLocks noChangeArrowheads="1"/>
            </p:cNvSpPr>
            <p:nvPr/>
          </p:nvSpPr>
          <p:spPr bwMode="auto">
            <a:xfrm>
              <a:off x="3962" y="2810"/>
              <a:ext cx="327" cy="304"/>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72000" rIns="0" bIns="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2</a:t>
              </a:r>
              <a:r>
                <a:rPr kumimoji="0" lang="en-US" altLang="zh-CN" sz="2000" b="1" i="1" u="none" strike="noStrike" kern="0" cap="none" spc="0" normalizeH="0" baseline="30000" noProof="0" smtClean="0">
                  <a:ln>
                    <a:noFill/>
                  </a:ln>
                  <a:solidFill>
                    <a:srgbClr val="000000"/>
                  </a:solidFill>
                  <a:effectLst/>
                  <a:uLnTx/>
                  <a:uFillTx/>
                  <a:latin typeface="Times New Roman" pitchFamily="18" charset="0"/>
                  <a:ea typeface="宋体" charset="-122"/>
                  <a:cs typeface="Angsana New" pitchFamily="18" charset="-34"/>
                </a:rPr>
                <a:t>k</a:t>
              </a: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-1</a:t>
              </a:r>
            </a:p>
          </p:txBody>
        </p:sp>
        <p:sp>
          <p:nvSpPr>
            <p:cNvPr id="22" name="Oval 74"/>
            <p:cNvSpPr>
              <a:spLocks noChangeArrowheads="1"/>
            </p:cNvSpPr>
            <p:nvPr/>
          </p:nvSpPr>
          <p:spPr bwMode="auto">
            <a:xfrm>
              <a:off x="3939" y="2811"/>
              <a:ext cx="345" cy="318"/>
            </a:xfrm>
            <a:prstGeom prst="ellipse">
              <a:avLst/>
            </a:prstGeom>
            <a:noFill/>
            <a:ln w="28575">
              <a:solidFill>
                <a:srgbClr val="00CC99"/>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720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endParaRPr>
            </a:p>
          </p:txBody>
        </p:sp>
        <p:sp>
          <p:nvSpPr>
            <p:cNvPr id="23" name="Text Box 75"/>
            <p:cNvSpPr txBox="1">
              <a:spLocks noChangeArrowheads="1"/>
            </p:cNvSpPr>
            <p:nvPr/>
          </p:nvSpPr>
          <p:spPr bwMode="auto">
            <a:xfrm>
              <a:off x="4389" y="2202"/>
              <a:ext cx="104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marL="0" marR="0" lvl="0" indent="0" algn="just"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a:t>
              </a:r>
              <a:r>
                <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第</a:t>
              </a:r>
              <a:r>
                <a:rPr kumimoji="0" lang="en-US" altLang="zh-CN" sz="2000" b="1" i="1"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k</a:t>
              </a: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-1</a:t>
              </a:r>
              <a:r>
                <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层</a:t>
              </a:r>
            </a:p>
          </p:txBody>
        </p:sp>
        <p:sp>
          <p:nvSpPr>
            <p:cNvPr id="24" name="Text Box 76"/>
            <p:cNvSpPr txBox="1">
              <a:spLocks noChangeArrowheads="1"/>
            </p:cNvSpPr>
            <p:nvPr/>
          </p:nvSpPr>
          <p:spPr bwMode="auto">
            <a:xfrm>
              <a:off x="4389" y="2873"/>
              <a:ext cx="104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2000" rIns="0" bIns="0"/>
            <a:lstStyle/>
            <a:p>
              <a:pPr marL="0" marR="0" lvl="0" indent="0" algn="just" defTabSz="914400" eaLnBrk="1" fontAlgn="auto" latinLnBrk="0" hangingPunct="1">
                <a:lnSpc>
                  <a:spcPct val="80000"/>
                </a:lnSpc>
                <a:spcBef>
                  <a:spcPts val="0"/>
                </a:spcBef>
                <a:spcAft>
                  <a:spcPts val="0"/>
                </a:spcAft>
                <a:buClrTx/>
                <a:buSzTx/>
                <a:buFontTx/>
                <a:buNone/>
                <a:tabLst/>
                <a:defRPr/>
              </a:pPr>
              <a:r>
                <a:rPr kumimoji="0" lang="en-US" altLang="zh-CN"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a:t>
              </a:r>
              <a:r>
                <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第</a:t>
              </a:r>
              <a:r>
                <a:rPr kumimoji="0" lang="en-US" altLang="zh-CN" sz="2000" b="1" i="1"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k</a:t>
              </a:r>
              <a:r>
                <a:rPr kumimoji="0" lang="zh-CN" altLang="en-US" sz="20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层</a:t>
              </a:r>
            </a:p>
          </p:txBody>
        </p:sp>
        <p:sp>
          <p:nvSpPr>
            <p:cNvPr id="25" name="Text Box 77"/>
            <p:cNvSpPr txBox="1">
              <a:spLocks noChangeArrowheads="1"/>
            </p:cNvSpPr>
            <p:nvPr/>
          </p:nvSpPr>
          <p:spPr bwMode="auto">
            <a:xfrm>
              <a:off x="3121" y="2832"/>
              <a:ext cx="41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72000" bIns="0"/>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smtClean="0">
                  <a:ln>
                    <a:noFill/>
                  </a:ln>
                  <a:solidFill>
                    <a:srgbClr val="000000"/>
                  </a:solidFill>
                  <a:effectLst/>
                  <a:uLnTx/>
                  <a:uFillTx/>
                  <a:latin typeface="Times New Roman" pitchFamily="18" charset="0"/>
                  <a:ea typeface="宋体" charset="-122"/>
                  <a:cs typeface="Angsana New" pitchFamily="18" charset="-34"/>
                </a:rPr>
                <a:t>…</a:t>
              </a:r>
            </a:p>
          </p:txBody>
        </p:sp>
      </p:grpSp>
      <p:sp>
        <p:nvSpPr>
          <p:cNvPr id="28" name="Text Box 19"/>
          <p:cNvSpPr txBox="1">
            <a:spLocks noChangeArrowheads="1"/>
          </p:cNvSpPr>
          <p:nvPr/>
        </p:nvSpPr>
        <p:spPr bwMode="auto">
          <a:xfrm>
            <a:off x="497681" y="4821893"/>
            <a:ext cx="837723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0" marR="0" lvl="0" indent="0" algn="just" defTabSz="914400" eaLnBrk="0" fontAlgn="auto" latinLnBrk="0" hangingPunct="0">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因此，</a:t>
            </a:r>
            <a:r>
              <a:rPr kumimoji="0" lang="en-US" altLang="zh-CN" sz="2800" b="1" kern="0" dirty="0">
                <a:solidFill>
                  <a:srgbClr val="000000"/>
                </a:solidFill>
                <a:ea typeface="宋体" charset="-122"/>
              </a:rPr>
              <a:t>k-1 </a:t>
            </a:r>
            <a:r>
              <a:rPr kumimoji="0" lang="en-US" altLang="zh-CN" sz="2800" b="1" kern="0" dirty="0" smtClean="0">
                <a:solidFill>
                  <a:srgbClr val="000000"/>
                </a:solidFill>
                <a:ea typeface="宋体" charset="-122"/>
              </a:rPr>
              <a:t>≤</a:t>
            </a:r>
            <a:r>
              <a:rPr kumimoji="0" lang="en-US" altLang="zh-CN" sz="2800" b="1" kern="0" dirty="0">
                <a:solidFill>
                  <a:schemeClr val="tx1">
                    <a:lumMod val="50000"/>
                  </a:schemeClr>
                </a:solidFill>
                <a:ea typeface="宋体" charset="-122"/>
              </a:rPr>
              <a:t> </a:t>
            </a:r>
            <a:r>
              <a:rPr kumimoji="0" lang="en-US" altLang="zh-CN" sz="2800" b="1" kern="0" dirty="0" smtClean="0">
                <a:solidFill>
                  <a:schemeClr val="tx1">
                    <a:lumMod val="50000"/>
                  </a:schemeClr>
                </a:solidFill>
                <a:ea typeface="宋体" charset="-122"/>
              </a:rPr>
              <a:t>log</a:t>
            </a:r>
            <a:r>
              <a:rPr kumimoji="0" lang="en-US" altLang="zh-CN" sz="2800" b="1" kern="0" baseline="-25000" dirty="0" smtClean="0">
                <a:solidFill>
                  <a:schemeClr val="tx1">
                    <a:lumMod val="50000"/>
                  </a:schemeClr>
                </a:solidFill>
                <a:ea typeface="宋体" charset="-122"/>
              </a:rPr>
              <a:t>2</a:t>
            </a:r>
            <a:r>
              <a:rPr kumimoji="0" lang="en-US" altLang="zh-CN" sz="2800" b="1" i="1" kern="0" dirty="0" smtClean="0">
                <a:solidFill>
                  <a:schemeClr val="tx1">
                    <a:lumMod val="50000"/>
                  </a:schemeClr>
                </a:solidFill>
                <a:ea typeface="宋体" charset="-122"/>
              </a:rPr>
              <a:t>n&lt;k。</a:t>
            </a:r>
            <a:r>
              <a:rPr kumimoji="0" lang="zh-CN" altLang="en-US" sz="2800" b="1" kern="0" dirty="0" smtClean="0">
                <a:solidFill>
                  <a:schemeClr val="tx1">
                    <a:lumMod val="50000"/>
                  </a:schemeClr>
                </a:solidFill>
                <a:ea typeface="宋体" charset="-122"/>
              </a:rPr>
              <a:t>因为</a:t>
            </a:r>
            <a:r>
              <a:rPr kumimoji="0" lang="en-US" altLang="zh-CN" sz="2800" b="1" kern="0" dirty="0" smtClean="0">
                <a:solidFill>
                  <a:schemeClr val="tx1">
                    <a:lumMod val="50000"/>
                  </a:schemeClr>
                </a:solidFill>
                <a:ea typeface="宋体" charset="-122"/>
              </a:rPr>
              <a:t>log</a:t>
            </a:r>
            <a:r>
              <a:rPr kumimoji="0" lang="en-US" altLang="zh-CN" sz="2800" b="1" kern="0" baseline="-25000" dirty="0" smtClean="0">
                <a:solidFill>
                  <a:schemeClr val="tx1">
                    <a:lumMod val="50000"/>
                  </a:schemeClr>
                </a:solidFill>
                <a:ea typeface="宋体" charset="-122"/>
              </a:rPr>
              <a:t>2</a:t>
            </a:r>
            <a:r>
              <a:rPr kumimoji="0" lang="en-US" altLang="zh-CN" sz="2800" b="1" i="1" kern="0" dirty="0" smtClean="0">
                <a:solidFill>
                  <a:schemeClr val="tx1">
                    <a:lumMod val="50000"/>
                  </a:schemeClr>
                </a:solidFill>
                <a:ea typeface="宋体" charset="-122"/>
              </a:rPr>
              <a:t>n</a:t>
            </a:r>
            <a:r>
              <a:rPr kumimoji="0" lang="zh-CN" altLang="en-US" sz="2800" b="1" kern="0" dirty="0" smtClean="0">
                <a:solidFill>
                  <a:schemeClr val="tx1">
                    <a:lumMod val="50000"/>
                  </a:schemeClr>
                </a:solidFill>
                <a:ea typeface="宋体" charset="-122"/>
              </a:rPr>
              <a:t>处于两个连续的整数</a:t>
            </a:r>
            <a:r>
              <a:rPr kumimoji="0" lang="en-US" altLang="zh-CN" sz="2800" b="1" kern="0" dirty="0" smtClean="0">
                <a:solidFill>
                  <a:schemeClr val="tx1">
                    <a:lumMod val="50000"/>
                  </a:schemeClr>
                </a:solidFill>
                <a:ea typeface="宋体" charset="-122"/>
              </a:rPr>
              <a:t>k-1</a:t>
            </a:r>
            <a:r>
              <a:rPr kumimoji="0" lang="zh-CN" altLang="en-US" sz="2800" b="1" kern="0" dirty="0" smtClean="0">
                <a:solidFill>
                  <a:schemeClr val="tx1">
                    <a:lumMod val="50000"/>
                  </a:schemeClr>
                </a:solidFill>
                <a:ea typeface="宋体" charset="-122"/>
              </a:rPr>
              <a:t>和</a:t>
            </a:r>
            <a:r>
              <a:rPr kumimoji="0" lang="en-US" altLang="zh-CN" sz="2800" b="1" kern="0" dirty="0" smtClean="0">
                <a:solidFill>
                  <a:schemeClr val="tx1">
                    <a:lumMod val="50000"/>
                  </a:schemeClr>
                </a:solidFill>
                <a:ea typeface="宋体" charset="-122"/>
              </a:rPr>
              <a:t>k</a:t>
            </a:r>
            <a:r>
              <a:rPr kumimoji="0" lang="zh-CN" altLang="en-US" sz="2800" b="1" kern="0" dirty="0" smtClean="0">
                <a:solidFill>
                  <a:schemeClr val="tx1">
                    <a:lumMod val="50000"/>
                  </a:schemeClr>
                </a:solidFill>
                <a:ea typeface="宋体" charset="-122"/>
              </a:rPr>
              <a:t>之间，所以，</a:t>
            </a:r>
            <a:r>
              <a:rPr kumimoji="0" lang="en-US" altLang="zh-CN" sz="2800" b="1" kern="0" dirty="0" smtClean="0">
                <a:solidFill>
                  <a:schemeClr val="tx1">
                    <a:lumMod val="50000"/>
                  </a:schemeClr>
                </a:solidFill>
                <a:ea typeface="宋体" charset="-122"/>
              </a:rPr>
              <a:t>k-1=</a:t>
            </a:r>
            <a:r>
              <a:rPr kumimoji="0" lang="en-US" altLang="zh-CN" sz="2800" b="1" kern="0" dirty="0">
                <a:solidFill>
                  <a:schemeClr val="tx1">
                    <a:lumMod val="50000"/>
                  </a:schemeClr>
                </a:solidFill>
                <a:ea typeface="宋体" charset="-122"/>
              </a:rPr>
              <a:t> </a:t>
            </a:r>
            <a:r>
              <a:rPr kumimoji="0" lang="en-US" altLang="zh-CN" sz="2800" b="1" kern="0" dirty="0" smtClean="0">
                <a:solidFill>
                  <a:schemeClr val="tx1">
                    <a:lumMod val="50000"/>
                  </a:schemeClr>
                </a:solidFill>
                <a:ea typeface="宋体" charset="-122"/>
              </a:rPr>
              <a:t>log</a:t>
            </a:r>
            <a:r>
              <a:rPr kumimoji="0" lang="en-US" altLang="zh-CN" sz="2800" b="1" kern="0" baseline="-25000" dirty="0" smtClean="0">
                <a:solidFill>
                  <a:schemeClr val="tx1">
                    <a:lumMod val="50000"/>
                  </a:schemeClr>
                </a:solidFill>
                <a:ea typeface="宋体" charset="-122"/>
              </a:rPr>
              <a:t>2</a:t>
            </a:r>
            <a:r>
              <a:rPr kumimoji="0" lang="en-US" altLang="zh-CN" sz="2800" b="1" i="1" kern="0" dirty="0" smtClean="0">
                <a:solidFill>
                  <a:schemeClr val="tx1">
                    <a:lumMod val="50000"/>
                  </a:schemeClr>
                </a:solidFill>
                <a:ea typeface="宋体" charset="-122"/>
              </a:rPr>
              <a:t>n</a:t>
            </a:r>
            <a:r>
              <a:rPr kumimoji="0" lang="en-US" altLang="zh-CN" sz="2800" b="1" kern="0" dirty="0" smtClean="0">
                <a:solidFill>
                  <a:schemeClr val="tx1">
                    <a:lumMod val="50000"/>
                  </a:schemeClr>
                </a:solidFill>
                <a:ea typeface="宋体" charset="-122"/>
              </a:rPr>
              <a:t>	</a:t>
            </a:r>
            <a:r>
              <a:rPr kumimoji="0" lang="zh-CN" altLang="en-US" sz="2800" b="1" kern="0" dirty="0" smtClean="0">
                <a:solidFill>
                  <a:schemeClr val="tx1">
                    <a:lumMod val="50000"/>
                  </a:schemeClr>
                </a:solidFill>
                <a:ea typeface="宋体" charset="-122"/>
              </a:rPr>
              <a:t>即：</a:t>
            </a:r>
            <a:r>
              <a:rPr kumimoji="0" lang="en-US" altLang="zh-CN" sz="2800" b="1" kern="0" dirty="0" smtClean="0">
                <a:solidFill>
                  <a:schemeClr val="tx1">
                    <a:lumMod val="50000"/>
                  </a:schemeClr>
                </a:solidFill>
                <a:ea typeface="宋体" charset="-122"/>
              </a:rPr>
              <a:t>k=</a:t>
            </a:r>
            <a:r>
              <a:rPr kumimoji="0" lang="en-US" altLang="zh-CN" sz="2800" b="1" kern="0" dirty="0">
                <a:solidFill>
                  <a:schemeClr val="tx1">
                    <a:lumMod val="50000"/>
                  </a:schemeClr>
                </a:solidFill>
                <a:ea typeface="宋体" charset="-122"/>
              </a:rPr>
              <a:t> </a:t>
            </a:r>
            <a:r>
              <a:rPr kumimoji="0" lang="en-US" altLang="zh-CN" sz="2800" b="1" kern="0" dirty="0" smtClean="0">
                <a:solidFill>
                  <a:schemeClr val="tx1">
                    <a:lumMod val="50000"/>
                  </a:schemeClr>
                </a:solidFill>
                <a:ea typeface="宋体" charset="-122"/>
              </a:rPr>
              <a:t>log</a:t>
            </a:r>
            <a:r>
              <a:rPr kumimoji="0" lang="en-US" altLang="zh-CN" sz="2800" b="1" kern="0" baseline="-25000" dirty="0" smtClean="0">
                <a:solidFill>
                  <a:schemeClr val="tx1">
                    <a:lumMod val="50000"/>
                  </a:schemeClr>
                </a:solidFill>
                <a:ea typeface="宋体" charset="-122"/>
              </a:rPr>
              <a:t>2</a:t>
            </a:r>
            <a:r>
              <a:rPr kumimoji="0" lang="en-US" altLang="zh-CN" sz="2800" b="1" kern="0" dirty="0" smtClean="0">
                <a:solidFill>
                  <a:schemeClr val="tx1">
                    <a:lumMod val="50000"/>
                  </a:schemeClr>
                </a:solidFill>
                <a:ea typeface="宋体" charset="-122"/>
              </a:rPr>
              <a:t>n +1</a:t>
            </a:r>
            <a:endParaRPr kumimoji="0" lang="en-US" altLang="zh-CN" sz="2800" b="1" u="none" strike="noStrike" kern="0" cap="none" spc="0" normalizeH="0" baseline="30000" noProof="0" dirty="0" smtClean="0">
              <a:ln>
                <a:noFill/>
              </a:ln>
              <a:solidFill>
                <a:srgbClr val="000000"/>
              </a:solidFill>
              <a:effectLst/>
              <a:uLnTx/>
              <a:uFillTx/>
              <a:ea typeface="宋体" charset="-122"/>
            </a:endParaRPr>
          </a:p>
        </p:txBody>
      </p:sp>
      <p:grpSp>
        <p:nvGrpSpPr>
          <p:cNvPr id="29" name="Group 11"/>
          <p:cNvGrpSpPr>
            <a:grpSpLocks/>
          </p:cNvGrpSpPr>
          <p:nvPr/>
        </p:nvGrpSpPr>
        <p:grpSpPr bwMode="auto">
          <a:xfrm>
            <a:off x="4552950" y="5298946"/>
            <a:ext cx="152400" cy="381000"/>
            <a:chOff x="624" y="1968"/>
            <a:chExt cx="96" cy="336"/>
          </a:xfrm>
        </p:grpSpPr>
        <p:sp>
          <p:nvSpPr>
            <p:cNvPr id="30" name="Line 9"/>
            <p:cNvSpPr>
              <a:spLocks noChangeShapeType="1"/>
            </p:cNvSpPr>
            <p:nvPr/>
          </p:nvSpPr>
          <p:spPr bwMode="auto">
            <a:xfrm>
              <a:off x="624" y="1968"/>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Line 10"/>
            <p:cNvSpPr>
              <a:spLocks noChangeShapeType="1"/>
            </p:cNvSpPr>
            <p:nvPr/>
          </p:nvSpPr>
          <p:spPr bwMode="auto">
            <a:xfrm>
              <a:off x="624" y="2304"/>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2" name="Group 15"/>
          <p:cNvGrpSpPr>
            <a:grpSpLocks/>
          </p:cNvGrpSpPr>
          <p:nvPr/>
        </p:nvGrpSpPr>
        <p:grpSpPr bwMode="auto">
          <a:xfrm>
            <a:off x="5252889" y="5241796"/>
            <a:ext cx="142875" cy="457200"/>
            <a:chOff x="1200" y="1776"/>
            <a:chExt cx="96" cy="336"/>
          </a:xfrm>
        </p:grpSpPr>
        <p:sp>
          <p:nvSpPr>
            <p:cNvPr id="33" name="Line 13"/>
            <p:cNvSpPr>
              <a:spLocks noChangeShapeType="1"/>
            </p:cNvSpPr>
            <p:nvPr/>
          </p:nvSpPr>
          <p:spPr bwMode="auto">
            <a:xfrm>
              <a:off x="1296" y="1776"/>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4" name="Line 14"/>
            <p:cNvSpPr>
              <a:spLocks noChangeShapeType="1"/>
            </p:cNvSpPr>
            <p:nvPr/>
          </p:nvSpPr>
          <p:spPr bwMode="auto">
            <a:xfrm flipH="1">
              <a:off x="1200" y="211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5" name="Group 11"/>
          <p:cNvGrpSpPr>
            <a:grpSpLocks/>
          </p:cNvGrpSpPr>
          <p:nvPr/>
        </p:nvGrpSpPr>
        <p:grpSpPr bwMode="auto">
          <a:xfrm>
            <a:off x="7236296" y="5317996"/>
            <a:ext cx="152400" cy="381000"/>
            <a:chOff x="624" y="1968"/>
            <a:chExt cx="96" cy="336"/>
          </a:xfrm>
        </p:grpSpPr>
        <p:sp>
          <p:nvSpPr>
            <p:cNvPr id="36" name="Line 9"/>
            <p:cNvSpPr>
              <a:spLocks noChangeShapeType="1"/>
            </p:cNvSpPr>
            <p:nvPr/>
          </p:nvSpPr>
          <p:spPr bwMode="auto">
            <a:xfrm>
              <a:off x="624" y="1968"/>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10"/>
            <p:cNvSpPr>
              <a:spLocks noChangeShapeType="1"/>
            </p:cNvSpPr>
            <p:nvPr/>
          </p:nvSpPr>
          <p:spPr bwMode="auto">
            <a:xfrm>
              <a:off x="624" y="2304"/>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8" name="Group 15"/>
          <p:cNvGrpSpPr>
            <a:grpSpLocks/>
          </p:cNvGrpSpPr>
          <p:nvPr/>
        </p:nvGrpSpPr>
        <p:grpSpPr bwMode="auto">
          <a:xfrm>
            <a:off x="7936235" y="5260846"/>
            <a:ext cx="142875" cy="457200"/>
            <a:chOff x="1200" y="1776"/>
            <a:chExt cx="96" cy="336"/>
          </a:xfrm>
        </p:grpSpPr>
        <p:sp>
          <p:nvSpPr>
            <p:cNvPr id="39" name="Line 13"/>
            <p:cNvSpPr>
              <a:spLocks noChangeShapeType="1"/>
            </p:cNvSpPr>
            <p:nvPr/>
          </p:nvSpPr>
          <p:spPr bwMode="auto">
            <a:xfrm>
              <a:off x="1296" y="1776"/>
              <a:ext cx="0" cy="33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Line 14"/>
            <p:cNvSpPr>
              <a:spLocks noChangeShapeType="1"/>
            </p:cNvSpPr>
            <p:nvPr/>
          </p:nvSpPr>
          <p:spPr bwMode="auto">
            <a:xfrm flipH="1">
              <a:off x="1200" y="211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18431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nodePh="1">
                                  <p:stCondLst>
                                    <p:cond delay="0"/>
                                  </p:stCondLst>
                                  <p:endCondLst>
                                    <p:cond evt="begin" delay="0">
                                      <p:tn val="13"/>
                                    </p:cond>
                                  </p:end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0-#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0-#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0-#ppt_w/2"/>
                                          </p:val>
                                        </p:tav>
                                        <p:tav tm="100000">
                                          <p:val>
                                            <p:strVal val="#ppt_x"/>
                                          </p:val>
                                        </p:tav>
                                      </p:tavLst>
                                    </p:anim>
                                    <p:anim calcmode="lin" valueType="num">
                                      <p:cBhvr additive="base">
                                        <p:cTn id="26" dur="500" fill="hold"/>
                                        <p:tgtEl>
                                          <p:spTgt spid="32"/>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0-#ppt_w/2"/>
                                          </p:val>
                                        </p:tav>
                                        <p:tav tm="100000">
                                          <p:val>
                                            <p:strVal val="#ppt_x"/>
                                          </p:val>
                                        </p:tav>
                                      </p:tavLst>
                                    </p:anim>
                                    <p:anim calcmode="lin" valueType="num">
                                      <p:cBhvr additive="base">
                                        <p:cTn id="30" dur="500" fill="hold"/>
                                        <p:tgtEl>
                                          <p:spTgt spid="29"/>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additive="base">
                                        <p:cTn id="33" dur="500" fill="hold"/>
                                        <p:tgtEl>
                                          <p:spTgt spid="35"/>
                                        </p:tgtEl>
                                        <p:attrNameLst>
                                          <p:attrName>ppt_x</p:attrName>
                                        </p:attrNameLst>
                                      </p:cBhvr>
                                      <p:tavLst>
                                        <p:tav tm="0">
                                          <p:val>
                                            <p:strVal val="0-#ppt_w/2"/>
                                          </p:val>
                                        </p:tav>
                                        <p:tav tm="100000">
                                          <p:val>
                                            <p:strVal val="#ppt_x"/>
                                          </p:val>
                                        </p:tav>
                                      </p:tavLst>
                                    </p:anim>
                                    <p:anim calcmode="lin" valueType="num">
                                      <p:cBhvr additive="base">
                                        <p:cTn id="34" dur="500" fill="hold"/>
                                        <p:tgtEl>
                                          <p:spTgt spid="35"/>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0-#ppt_w/2"/>
                                          </p:val>
                                        </p:tav>
                                        <p:tav tm="100000">
                                          <p:val>
                                            <p:strVal val="#ppt_x"/>
                                          </p:val>
                                        </p:tav>
                                      </p:tavLst>
                                    </p:anim>
                                    <p:anim calcmode="lin" valueType="num">
                                      <p:cBhvr additive="base">
                                        <p:cTn id="38"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584469" y="764704"/>
            <a:ext cx="8135938" cy="4062523"/>
          </a:xfrm>
          <a:prstGeom prst="rect">
            <a:avLst/>
          </a:prstGeom>
          <a:noFill/>
          <a:ln w="12700">
            <a:noFill/>
            <a:miter lim="800000"/>
            <a:headEnd/>
            <a:tailEnd/>
          </a:ln>
          <a:effectLst/>
        </p:spPr>
        <p:txBody>
          <a:bodyPr lIns="0" tIns="36513" rIns="0" bIns="36513">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b="1" u="none" strike="noStrike" kern="0" cap="none" spc="0" normalizeH="0" baseline="0" noProof="0" dirty="0" smtClean="0">
                <a:ln>
                  <a:noFill/>
                </a:ln>
                <a:solidFill>
                  <a:srgbClr val="FF0066"/>
                </a:solidFill>
                <a:effectLst/>
                <a:uLnTx/>
                <a:uFillTx/>
                <a:latin typeface="黑体" pitchFamily="49" charset="-122"/>
                <a:ea typeface="黑体" pitchFamily="49" charset="-122"/>
              </a:rPr>
              <a:t>性质</a:t>
            </a:r>
            <a:r>
              <a:rPr kumimoji="0" lang="en-US" altLang="zh-CN" b="1" u="none" strike="noStrike" kern="0" cap="none" spc="0" normalizeH="0" baseline="0" noProof="0" dirty="0" smtClean="0">
                <a:ln>
                  <a:noFill/>
                </a:ln>
                <a:solidFill>
                  <a:srgbClr val="FF0066"/>
                </a:solidFill>
                <a:effectLst/>
                <a:uLnTx/>
                <a:uFillTx/>
                <a:latin typeface="黑体" pitchFamily="49" charset="-122"/>
                <a:ea typeface="黑体" pitchFamily="49" charset="-122"/>
              </a:rPr>
              <a:t>5</a:t>
            </a:r>
            <a:r>
              <a:rPr kumimoji="0" lang="zh-CN" altLang="en-US" b="1" u="none" strike="noStrike" kern="0" cap="none" spc="0" normalizeH="0" baseline="0" noProof="0" dirty="0" smtClean="0">
                <a:ln>
                  <a:noFill/>
                </a:ln>
                <a:solidFill>
                  <a:srgbClr val="FF0066"/>
                </a:solidFill>
                <a:effectLst/>
                <a:uLnTx/>
                <a:uFillTx/>
                <a:latin typeface="黑体" pitchFamily="49" charset="-122"/>
                <a:ea typeface="黑体" pitchFamily="49" charset="-122"/>
              </a:rPr>
              <a:t>：</a:t>
            </a:r>
            <a:r>
              <a:rPr kumimoji="0" lang="zh-CN" altLang="en-US" b="1" u="none" strike="noStrike" kern="0" cap="none" spc="0" normalizeH="0" baseline="0" noProof="0" dirty="0" smtClean="0">
                <a:ln>
                  <a:noFill/>
                </a:ln>
                <a:solidFill>
                  <a:srgbClr val="000066"/>
                </a:solidFill>
                <a:effectLst/>
                <a:uLnTx/>
                <a:uFillTx/>
                <a:ea typeface="楷体_GB2312" pitchFamily="49" charset="-122"/>
              </a:rPr>
              <a:t>如果对一棵有</a:t>
            </a:r>
            <a:r>
              <a:rPr kumimoji="0" lang="en-US" altLang="zh-CN" b="1" u="none" strike="noStrike" kern="0" cap="none" spc="0" normalizeH="0" baseline="0" noProof="0" dirty="0" smtClean="0">
                <a:ln>
                  <a:noFill/>
                </a:ln>
                <a:solidFill>
                  <a:srgbClr val="000066"/>
                </a:solidFill>
                <a:effectLst/>
                <a:uLnTx/>
                <a:uFillTx/>
                <a:ea typeface="楷体_GB2312" pitchFamily="49" charset="-122"/>
              </a:rPr>
              <a:t>n</a:t>
            </a:r>
            <a:r>
              <a:rPr kumimoji="0" lang="zh-CN" altLang="en-US" b="1" u="none" strike="noStrike" kern="0" cap="none" spc="0" normalizeH="0" baseline="0" noProof="0" dirty="0" smtClean="0">
                <a:ln>
                  <a:noFill/>
                </a:ln>
                <a:solidFill>
                  <a:srgbClr val="000066"/>
                </a:solidFill>
                <a:effectLst/>
                <a:uLnTx/>
                <a:uFillTx/>
                <a:ea typeface="楷体_GB2312" pitchFamily="49" charset="-122"/>
              </a:rPr>
              <a:t>个结点的</a:t>
            </a:r>
            <a:r>
              <a:rPr kumimoji="0" lang="zh-CN" altLang="en-US" b="1" kern="0" dirty="0">
                <a:solidFill>
                  <a:srgbClr val="000066"/>
                </a:solidFill>
                <a:ea typeface="楷体_GB2312" pitchFamily="49" charset="-122"/>
              </a:rPr>
              <a:t>完全二叉树的结点从</a:t>
            </a:r>
            <a:r>
              <a:rPr kumimoji="0" lang="en-US" altLang="zh-CN" b="1" kern="0" dirty="0">
                <a:solidFill>
                  <a:srgbClr val="000066"/>
                </a:solidFill>
                <a:ea typeface="楷体_GB2312" pitchFamily="49" charset="-122"/>
              </a:rPr>
              <a:t>1</a:t>
            </a:r>
            <a:r>
              <a:rPr kumimoji="0" lang="zh-CN" altLang="en-US" b="1" kern="0" dirty="0">
                <a:solidFill>
                  <a:srgbClr val="000066"/>
                </a:solidFill>
                <a:ea typeface="楷体_GB2312" pitchFamily="49" charset="-122"/>
              </a:rPr>
              <a:t>开始按层序</a:t>
            </a:r>
            <a:r>
              <a:rPr kumimoji="0" lang="zh-CN" altLang="en-US" b="1" kern="0" dirty="0" smtClean="0">
                <a:solidFill>
                  <a:srgbClr val="000066"/>
                </a:solidFill>
                <a:ea typeface="楷体_GB2312" pitchFamily="49" charset="-122"/>
              </a:rPr>
              <a:t>编号</a:t>
            </a:r>
            <a:r>
              <a:rPr kumimoji="0" lang="zh-CN" altLang="en-US" b="1" kern="0" dirty="0">
                <a:solidFill>
                  <a:srgbClr val="000066"/>
                </a:solidFill>
                <a:ea typeface="楷体_GB2312" pitchFamily="49" charset="-122"/>
              </a:rPr>
              <a:t>，则对于任意的序号为</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a:t>
            </a:r>
            <a:r>
              <a:rPr kumimoji="0" lang="en-US" altLang="zh-CN" b="1" kern="0" dirty="0">
                <a:solidFill>
                  <a:srgbClr val="000066"/>
                </a:solidFill>
                <a:ea typeface="楷体_GB2312" pitchFamily="49" charset="-122"/>
              </a:rPr>
              <a:t>1≤i≤n</a:t>
            </a:r>
            <a:r>
              <a:rPr kumimoji="0" lang="zh-CN" altLang="en-US" b="1" kern="0" dirty="0">
                <a:solidFill>
                  <a:srgbClr val="000066"/>
                </a:solidFill>
                <a:ea typeface="楷体_GB2312" pitchFamily="49" charset="-122"/>
              </a:rPr>
              <a:t>）的结点（简称为结点</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a:t>
            </a:r>
            <a:r>
              <a:rPr kumimoji="0" lang="zh-CN" altLang="en-US" b="1" kern="0" dirty="0" smtClean="0">
                <a:solidFill>
                  <a:srgbClr val="000066"/>
                </a:solidFill>
                <a:ea typeface="楷体_GB2312" pitchFamily="49" charset="-122"/>
              </a:rPr>
              <a:t>有：</a:t>
            </a:r>
            <a:endParaRPr kumimoji="0" lang="zh-CN" altLang="en-US" b="1" u="none" strike="noStrike" kern="0" cap="none" spc="0" normalizeH="0" baseline="0" noProof="0" dirty="0" smtClean="0">
              <a:ln>
                <a:noFill/>
              </a:ln>
              <a:solidFill>
                <a:srgbClr val="000066"/>
              </a:solidFill>
              <a:effectLst/>
              <a:uLnTx/>
              <a:uFillTx/>
              <a:ea typeface="楷体_GB2312" pitchFamily="49" charset="-122"/>
            </a:endParaRPr>
          </a:p>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b="1" u="none" strike="noStrike" kern="0" cap="none" spc="0" normalizeH="0" baseline="0" noProof="0" dirty="0" smtClean="0">
                <a:ln>
                  <a:noFill/>
                </a:ln>
                <a:solidFill>
                  <a:srgbClr val="000066"/>
                </a:solidFill>
                <a:effectLst/>
                <a:uLnTx/>
                <a:uFillTx/>
                <a:ea typeface="楷体_GB2312" pitchFamily="49" charset="-122"/>
              </a:rPr>
              <a:t>       </a:t>
            </a:r>
            <a:r>
              <a:rPr kumimoji="0" lang="en-US" altLang="zh-CN" b="1" u="none" strike="noStrike" kern="0" cap="none" spc="0" normalizeH="0" baseline="0" noProof="0" dirty="0" smtClean="0">
                <a:ln>
                  <a:noFill/>
                </a:ln>
                <a:solidFill>
                  <a:srgbClr val="000066"/>
                </a:solidFill>
                <a:effectLst/>
                <a:uLnTx/>
                <a:uFillTx/>
                <a:ea typeface="楷体_GB2312" pitchFamily="49" charset="-122"/>
              </a:rPr>
              <a:t>1</a:t>
            </a:r>
            <a:r>
              <a:rPr kumimoji="0" lang="zh-CN" altLang="en-US" b="1" u="none" strike="noStrike" kern="0" cap="none" spc="0" normalizeH="0" baseline="0" noProof="0" dirty="0" smtClean="0">
                <a:ln>
                  <a:noFill/>
                </a:ln>
                <a:solidFill>
                  <a:srgbClr val="000066"/>
                </a:solidFill>
                <a:effectLst/>
                <a:uLnTx/>
                <a:uFillTx/>
                <a:ea typeface="楷体_GB2312" pitchFamily="49" charset="-122"/>
              </a:rPr>
              <a:t>）如果</a:t>
            </a:r>
            <a:r>
              <a:rPr kumimoji="0" lang="en-US" altLang="zh-CN" b="1" u="none" strike="noStrike" kern="0" cap="none" spc="0" normalizeH="0" baseline="0" noProof="0" dirty="0" smtClean="0">
                <a:ln>
                  <a:noFill/>
                </a:ln>
                <a:solidFill>
                  <a:srgbClr val="000066"/>
                </a:solidFill>
                <a:effectLst/>
                <a:uLnTx/>
                <a:uFillTx/>
                <a:latin typeface="隶书" pitchFamily="49" charset="-122"/>
                <a:ea typeface="隶书" pitchFamily="49" charset="-122"/>
              </a:rPr>
              <a:t>i</a:t>
            </a:r>
            <a:r>
              <a:rPr kumimoji="0" lang="en-US" altLang="zh-CN" b="1" u="none" strike="noStrike" kern="0" cap="none" spc="0" normalizeH="0" baseline="0" noProof="0" dirty="0" smtClean="0">
                <a:ln>
                  <a:noFill/>
                </a:ln>
                <a:solidFill>
                  <a:srgbClr val="000066"/>
                </a:solidFill>
                <a:effectLst/>
                <a:uLnTx/>
                <a:uFillTx/>
                <a:ea typeface="楷体_GB2312" pitchFamily="49" charset="-122"/>
              </a:rPr>
              <a:t>=1</a:t>
            </a:r>
            <a:r>
              <a:rPr kumimoji="0" lang="zh-CN" altLang="en-US" b="1" u="none" strike="noStrike" kern="0" cap="none" spc="0" normalizeH="0" baseline="0" noProof="0" dirty="0" smtClean="0">
                <a:ln>
                  <a:noFill/>
                </a:ln>
                <a:solidFill>
                  <a:srgbClr val="000066"/>
                </a:solidFill>
                <a:effectLst/>
                <a:uLnTx/>
                <a:uFillTx/>
                <a:ea typeface="楷体_GB2312" pitchFamily="49" charset="-122"/>
              </a:rPr>
              <a:t>，则结点</a:t>
            </a:r>
            <a:r>
              <a:rPr kumimoji="0" lang="en-US" altLang="zh-CN" b="1" u="none" strike="noStrike" kern="0" cap="none" spc="0" normalizeH="0" baseline="0" noProof="0" dirty="0" smtClean="0">
                <a:ln>
                  <a:noFill/>
                </a:ln>
                <a:solidFill>
                  <a:srgbClr val="000066"/>
                </a:solidFill>
                <a:effectLst/>
                <a:uLnTx/>
                <a:uFillTx/>
                <a:latin typeface="隶书" pitchFamily="49" charset="-122"/>
                <a:ea typeface="隶书" pitchFamily="49" charset="-122"/>
              </a:rPr>
              <a:t>i</a:t>
            </a:r>
            <a:r>
              <a:rPr kumimoji="0" lang="zh-CN" altLang="en-US" b="1" u="none" strike="noStrike" kern="0" cap="none" spc="0" normalizeH="0" baseline="0" noProof="0" dirty="0" smtClean="0">
                <a:ln>
                  <a:noFill/>
                </a:ln>
                <a:solidFill>
                  <a:srgbClr val="000066"/>
                </a:solidFill>
                <a:effectLst/>
                <a:uLnTx/>
                <a:uFillTx/>
                <a:ea typeface="楷体_GB2312" pitchFamily="49" charset="-122"/>
              </a:rPr>
              <a:t>是二叉树的根，无双亲结点；</a:t>
            </a:r>
            <a:endParaRPr kumimoji="0" lang="en-US" altLang="zh-CN" b="1" kern="0" dirty="0">
              <a:solidFill>
                <a:srgbClr val="000066"/>
              </a:solidFill>
              <a:ea typeface="楷体_GB2312" pitchFamily="49" charset="-122"/>
            </a:endParaRPr>
          </a:p>
          <a:p>
            <a:pPr marL="0" marR="0" lvl="0" indent="0" defTabSz="914400" eaLnBrk="1" fontAlgn="auto" latinLnBrk="0" hangingPunct="1">
              <a:lnSpc>
                <a:spcPct val="100000"/>
              </a:lnSpc>
              <a:spcBef>
                <a:spcPct val="30000"/>
              </a:spcBef>
              <a:spcAft>
                <a:spcPts val="0"/>
              </a:spcAft>
              <a:buClrTx/>
              <a:buSzTx/>
              <a:buFontTx/>
              <a:buNone/>
              <a:tabLst/>
              <a:defRPr/>
            </a:pPr>
            <a:r>
              <a:rPr kumimoji="0" lang="en-US" altLang="zh-CN" b="1" u="none" strike="noStrike" kern="0" cap="none" spc="0" normalizeH="0" baseline="0" noProof="0" dirty="0" smtClean="0">
                <a:ln>
                  <a:noFill/>
                </a:ln>
                <a:solidFill>
                  <a:srgbClr val="000066"/>
                </a:solidFill>
                <a:effectLst/>
                <a:uLnTx/>
                <a:uFillTx/>
                <a:ea typeface="楷体_GB2312" pitchFamily="49" charset="-122"/>
              </a:rPr>
              <a:t>	</a:t>
            </a:r>
            <a:r>
              <a:rPr kumimoji="0" lang="zh-CN" altLang="en-US" b="1" u="none" strike="noStrike" kern="0" cap="none" spc="0" normalizeH="0" baseline="0" noProof="0" dirty="0" smtClean="0">
                <a:ln>
                  <a:noFill/>
                </a:ln>
                <a:solidFill>
                  <a:srgbClr val="000066"/>
                </a:solidFill>
                <a:effectLst/>
                <a:uLnTx/>
                <a:uFillTx/>
                <a:ea typeface="楷体_GB2312" pitchFamily="49" charset="-122"/>
              </a:rPr>
              <a:t>如果</a:t>
            </a:r>
            <a:r>
              <a:rPr kumimoji="0" lang="en-US" altLang="zh-CN" b="1" u="none" strike="noStrike" kern="0" cap="none" spc="0" normalizeH="0" baseline="0" noProof="0" dirty="0" smtClean="0">
                <a:ln>
                  <a:noFill/>
                </a:ln>
                <a:solidFill>
                  <a:srgbClr val="000066"/>
                </a:solidFill>
                <a:effectLst/>
                <a:uLnTx/>
                <a:uFillTx/>
                <a:latin typeface="隶书" pitchFamily="49" charset="-122"/>
                <a:ea typeface="隶书" pitchFamily="49" charset="-122"/>
              </a:rPr>
              <a:t>i</a:t>
            </a:r>
            <a:r>
              <a:rPr kumimoji="0" lang="en-US" altLang="zh-CN" b="1" u="none" strike="noStrike" kern="0" cap="none" spc="0" normalizeH="0" baseline="0" noProof="0" dirty="0" smtClean="0">
                <a:ln>
                  <a:noFill/>
                </a:ln>
                <a:solidFill>
                  <a:srgbClr val="000066"/>
                </a:solidFill>
                <a:effectLst/>
                <a:uLnTx/>
                <a:uFillTx/>
                <a:ea typeface="楷体_GB2312" pitchFamily="49" charset="-122"/>
              </a:rPr>
              <a:t>&gt;1</a:t>
            </a:r>
            <a:r>
              <a:rPr kumimoji="0" lang="zh-CN" altLang="en-US" b="1" kern="0" dirty="0">
                <a:solidFill>
                  <a:srgbClr val="000066"/>
                </a:solidFill>
                <a:ea typeface="楷体_GB2312" pitchFamily="49" charset="-122"/>
              </a:rPr>
              <a:t>，则结点</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的双亲结点的序号为  </a:t>
            </a:r>
            <a:r>
              <a:rPr kumimoji="0" lang="en-US" altLang="zh-CN" b="1" kern="0" dirty="0" smtClean="0">
                <a:solidFill>
                  <a:srgbClr val="000066"/>
                </a:solidFill>
                <a:ea typeface="楷体_GB2312" pitchFamily="49" charset="-122"/>
              </a:rPr>
              <a:t>i/2</a:t>
            </a:r>
            <a:r>
              <a:rPr kumimoji="0" lang="zh-CN" altLang="en-US" b="1" u="none" strike="noStrike" kern="0" cap="none" spc="0" normalizeH="0" baseline="0" noProof="0" dirty="0" smtClean="0">
                <a:ln>
                  <a:noFill/>
                </a:ln>
                <a:solidFill>
                  <a:srgbClr val="000066"/>
                </a:solidFill>
                <a:effectLst/>
                <a:uLnTx/>
                <a:uFillTx/>
                <a:ea typeface="楷体_GB2312" pitchFamily="49" charset="-122"/>
              </a:rPr>
              <a:t>；</a:t>
            </a:r>
          </a:p>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b="1" u="none" strike="noStrike" kern="0" cap="none" spc="0" normalizeH="0" baseline="0" noProof="0" dirty="0" smtClean="0">
                <a:ln>
                  <a:noFill/>
                </a:ln>
                <a:solidFill>
                  <a:srgbClr val="000066"/>
                </a:solidFill>
                <a:effectLst/>
                <a:uLnTx/>
                <a:uFillTx/>
                <a:ea typeface="楷体_GB2312" pitchFamily="49" charset="-122"/>
              </a:rPr>
              <a:t>        </a:t>
            </a:r>
            <a:r>
              <a:rPr kumimoji="0" lang="en-US" altLang="zh-CN" b="1" u="none" strike="noStrike" kern="0" cap="none" spc="0" normalizeH="0" baseline="0" noProof="0" dirty="0" smtClean="0">
                <a:ln>
                  <a:noFill/>
                </a:ln>
                <a:solidFill>
                  <a:srgbClr val="000066"/>
                </a:solidFill>
                <a:effectLst/>
                <a:uLnTx/>
                <a:uFillTx/>
                <a:ea typeface="楷体_GB2312" pitchFamily="49" charset="-122"/>
              </a:rPr>
              <a:t>2</a:t>
            </a:r>
            <a:r>
              <a:rPr kumimoji="0" lang="zh-CN" altLang="en-US" b="1" u="none" strike="noStrike" kern="0" cap="none" spc="0" normalizeH="0" baseline="0" noProof="0" dirty="0" smtClean="0">
                <a:ln>
                  <a:noFill/>
                </a:ln>
                <a:solidFill>
                  <a:srgbClr val="000066"/>
                </a:solidFill>
                <a:effectLst/>
                <a:uLnTx/>
                <a:uFillTx/>
                <a:ea typeface="楷体_GB2312" pitchFamily="49" charset="-122"/>
              </a:rPr>
              <a:t>）如果</a:t>
            </a:r>
            <a:r>
              <a:rPr kumimoji="0" lang="en-US" altLang="zh-CN" b="1" u="none" strike="noStrike" kern="0" cap="none" spc="0" normalizeH="0" baseline="0" noProof="0" dirty="0" smtClean="0">
                <a:ln>
                  <a:noFill/>
                </a:ln>
                <a:solidFill>
                  <a:srgbClr val="000066"/>
                </a:solidFill>
                <a:effectLst/>
                <a:uLnTx/>
                <a:uFillTx/>
                <a:ea typeface="楷体_GB2312" pitchFamily="49" charset="-122"/>
              </a:rPr>
              <a:t>2</a:t>
            </a:r>
            <a:r>
              <a:rPr kumimoji="0" lang="en-US" altLang="zh-CN" b="1" u="none" strike="noStrike" kern="0" cap="none" spc="0" normalizeH="0" baseline="0" noProof="0" dirty="0" smtClean="0">
                <a:ln>
                  <a:noFill/>
                </a:ln>
                <a:solidFill>
                  <a:srgbClr val="000066"/>
                </a:solidFill>
                <a:effectLst/>
                <a:uLnTx/>
                <a:uFillTx/>
                <a:latin typeface="隶书" pitchFamily="49" charset="-122"/>
                <a:ea typeface="隶书" pitchFamily="49" charset="-122"/>
              </a:rPr>
              <a:t>i</a:t>
            </a:r>
            <a:r>
              <a:rPr kumimoji="0" lang="en-US" altLang="zh-CN" b="1" u="none" strike="noStrike" kern="0" cap="none" spc="0" normalizeH="0" baseline="0" noProof="0" dirty="0" smtClean="0">
                <a:ln>
                  <a:noFill/>
                </a:ln>
                <a:solidFill>
                  <a:srgbClr val="000066"/>
                </a:solidFill>
                <a:effectLst/>
                <a:uLnTx/>
                <a:uFillTx/>
                <a:ea typeface="楷体_GB2312" pitchFamily="49" charset="-122"/>
              </a:rPr>
              <a:t>&gt;n</a:t>
            </a:r>
            <a:r>
              <a:rPr kumimoji="0" lang="zh-CN" altLang="en-US" b="1" u="none" strike="noStrike" kern="0" cap="none" spc="0" normalizeH="0" baseline="0" noProof="0" dirty="0" smtClean="0">
                <a:ln>
                  <a:noFill/>
                </a:ln>
                <a:solidFill>
                  <a:srgbClr val="000066"/>
                </a:solidFill>
                <a:effectLst/>
                <a:uLnTx/>
                <a:uFillTx/>
                <a:ea typeface="楷体_GB2312" pitchFamily="49" charset="-122"/>
              </a:rPr>
              <a:t>，则结点</a:t>
            </a:r>
            <a:r>
              <a:rPr kumimoji="0" lang="en-US" altLang="zh-CN" b="1" u="none" strike="noStrike" kern="0" cap="none" spc="0" normalizeH="0" baseline="0" noProof="0" dirty="0" smtClean="0">
                <a:ln>
                  <a:noFill/>
                </a:ln>
                <a:solidFill>
                  <a:srgbClr val="000066"/>
                </a:solidFill>
                <a:effectLst/>
                <a:uLnTx/>
                <a:uFillTx/>
                <a:ea typeface="楷体_GB2312" pitchFamily="49" charset="-122"/>
              </a:rPr>
              <a:t>i</a:t>
            </a:r>
            <a:r>
              <a:rPr kumimoji="0" lang="zh-CN" altLang="en-US" b="1" u="none" strike="noStrike" kern="0" cap="none" spc="0" normalizeH="0" baseline="0" noProof="0" dirty="0" smtClean="0">
                <a:ln>
                  <a:noFill/>
                </a:ln>
                <a:solidFill>
                  <a:srgbClr val="000066"/>
                </a:solidFill>
                <a:effectLst/>
                <a:uLnTx/>
                <a:uFillTx/>
                <a:ea typeface="楷体_GB2312" pitchFamily="49" charset="-122"/>
              </a:rPr>
              <a:t>无左孩子结点</a:t>
            </a:r>
            <a:r>
              <a:rPr kumimoji="0" lang="en-US" altLang="zh-CN" b="1" u="none" strike="noStrike" kern="0" cap="none" spc="0" normalizeH="0" baseline="0" noProof="0" dirty="0" smtClean="0">
                <a:ln>
                  <a:noFill/>
                </a:ln>
                <a:solidFill>
                  <a:srgbClr val="000066"/>
                </a:solidFill>
                <a:effectLst/>
                <a:uLnTx/>
                <a:uFillTx/>
                <a:ea typeface="楷体_GB2312" pitchFamily="49" charset="-122"/>
              </a:rPr>
              <a:t>(</a:t>
            </a:r>
            <a:r>
              <a:rPr kumimoji="0" lang="zh-CN" altLang="en-US" b="1" u="none" strike="noStrike" kern="0" cap="none" spc="0" normalizeH="0" baseline="0" noProof="0" dirty="0" smtClean="0">
                <a:ln>
                  <a:noFill/>
                </a:ln>
                <a:solidFill>
                  <a:srgbClr val="000066"/>
                </a:solidFill>
                <a:effectLst/>
                <a:uLnTx/>
                <a:uFillTx/>
                <a:ea typeface="楷体_GB2312" pitchFamily="49" charset="-122"/>
              </a:rPr>
              <a:t>结点</a:t>
            </a:r>
            <a:r>
              <a:rPr kumimoji="0" lang="en-US" altLang="zh-CN" b="1" u="none" strike="noStrike" kern="0" cap="none" spc="0" normalizeH="0" baseline="0" noProof="0" dirty="0" smtClean="0">
                <a:ln>
                  <a:noFill/>
                </a:ln>
                <a:solidFill>
                  <a:srgbClr val="000066"/>
                </a:solidFill>
                <a:effectLst/>
                <a:uLnTx/>
                <a:uFillTx/>
                <a:latin typeface="隶书" pitchFamily="49" charset="-122"/>
                <a:ea typeface="隶书" pitchFamily="49" charset="-122"/>
              </a:rPr>
              <a:t>i</a:t>
            </a:r>
            <a:r>
              <a:rPr kumimoji="0" lang="zh-CN" altLang="en-US" b="1" u="none" strike="noStrike" kern="0" cap="none" spc="0" normalizeH="0" baseline="0" noProof="0" dirty="0" smtClean="0">
                <a:ln>
                  <a:noFill/>
                </a:ln>
                <a:solidFill>
                  <a:srgbClr val="000066"/>
                </a:solidFill>
                <a:effectLst/>
                <a:uLnTx/>
                <a:uFillTx/>
                <a:ea typeface="楷体_GB2312" pitchFamily="49" charset="-122"/>
              </a:rPr>
              <a:t>为叶子结点</a:t>
            </a:r>
            <a:r>
              <a:rPr kumimoji="0" lang="en-US" altLang="zh-CN" b="1" u="none" strike="noStrike" kern="0" cap="none" spc="0" normalizeH="0" baseline="0" noProof="0" dirty="0" smtClean="0">
                <a:ln>
                  <a:noFill/>
                </a:ln>
                <a:solidFill>
                  <a:srgbClr val="000066"/>
                </a:solidFill>
                <a:effectLst/>
                <a:uLnTx/>
                <a:uFillTx/>
                <a:ea typeface="楷体_GB2312" pitchFamily="49" charset="-122"/>
              </a:rPr>
              <a:t>)</a:t>
            </a:r>
            <a:r>
              <a:rPr kumimoji="0" lang="zh-CN" altLang="en-US" b="1" kern="0" dirty="0" smtClean="0">
                <a:solidFill>
                  <a:srgbClr val="000066"/>
                </a:solidFill>
                <a:ea typeface="楷体_GB2312" pitchFamily="49" charset="-122"/>
              </a:rPr>
              <a:t>；</a:t>
            </a:r>
            <a:endParaRPr kumimoji="0" lang="en-US" altLang="zh-CN" b="1" kern="0" dirty="0" smtClean="0">
              <a:solidFill>
                <a:srgbClr val="000066"/>
              </a:solidFill>
              <a:ea typeface="楷体_GB2312" pitchFamily="49" charset="-122"/>
            </a:endParaRPr>
          </a:p>
          <a:p>
            <a:pPr marL="0" marR="0" lvl="0" indent="0" defTabSz="914400" eaLnBrk="1" fontAlgn="auto" latinLnBrk="0" hangingPunct="1">
              <a:lnSpc>
                <a:spcPct val="100000"/>
              </a:lnSpc>
              <a:spcBef>
                <a:spcPct val="30000"/>
              </a:spcBef>
              <a:spcAft>
                <a:spcPts val="0"/>
              </a:spcAft>
              <a:buClrTx/>
              <a:buSzTx/>
              <a:buFontTx/>
              <a:buNone/>
              <a:tabLst/>
              <a:defRPr/>
            </a:pPr>
            <a:r>
              <a:rPr kumimoji="0" lang="en-US" altLang="zh-CN" b="1" kern="0" dirty="0">
                <a:solidFill>
                  <a:srgbClr val="000066"/>
                </a:solidFill>
                <a:ea typeface="楷体_GB2312" pitchFamily="49" charset="-122"/>
              </a:rPr>
              <a:t>	</a:t>
            </a:r>
            <a:r>
              <a:rPr kumimoji="0" lang="zh-CN" altLang="en-US" b="1" kern="0" dirty="0" smtClean="0">
                <a:solidFill>
                  <a:srgbClr val="000066"/>
                </a:solidFill>
                <a:ea typeface="楷体_GB2312" pitchFamily="49" charset="-122"/>
              </a:rPr>
              <a:t>如果</a:t>
            </a:r>
            <a:r>
              <a:rPr kumimoji="0" lang="en-US" altLang="zh-CN" b="1" kern="0" dirty="0">
                <a:solidFill>
                  <a:srgbClr val="000066"/>
                </a:solidFill>
                <a:ea typeface="楷体_GB2312" pitchFamily="49" charset="-122"/>
              </a:rPr>
              <a:t>2i≤n</a:t>
            </a:r>
            <a:r>
              <a:rPr kumimoji="0" lang="zh-CN" altLang="en-US" b="1" kern="0" dirty="0">
                <a:solidFill>
                  <a:srgbClr val="000066"/>
                </a:solidFill>
                <a:ea typeface="楷体_GB2312" pitchFamily="49" charset="-122"/>
              </a:rPr>
              <a:t>，则结点</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的左</a:t>
            </a:r>
            <a:r>
              <a:rPr kumimoji="0" lang="zh-CN" altLang="en-US" b="1" kern="0" dirty="0" smtClean="0">
                <a:solidFill>
                  <a:srgbClr val="000066"/>
                </a:solidFill>
                <a:ea typeface="楷体_GB2312" pitchFamily="49" charset="-122"/>
              </a:rPr>
              <a:t>孩子</a:t>
            </a:r>
            <a:r>
              <a:rPr kumimoji="0" lang="zh-CN" altLang="en-US" b="1" kern="0" dirty="0">
                <a:solidFill>
                  <a:srgbClr val="000066"/>
                </a:solidFill>
                <a:ea typeface="楷体_GB2312" pitchFamily="49" charset="-122"/>
              </a:rPr>
              <a:t>结点</a:t>
            </a:r>
            <a:r>
              <a:rPr kumimoji="0" lang="zh-CN" altLang="en-US" b="1" kern="0" dirty="0" smtClean="0">
                <a:solidFill>
                  <a:srgbClr val="000066"/>
                </a:solidFill>
                <a:ea typeface="楷体_GB2312" pitchFamily="49" charset="-122"/>
              </a:rPr>
              <a:t>的序号为</a:t>
            </a:r>
            <a:r>
              <a:rPr kumimoji="0" lang="en-US" altLang="zh-CN" b="1" kern="0" dirty="0">
                <a:solidFill>
                  <a:srgbClr val="000066"/>
                </a:solidFill>
                <a:ea typeface="楷体_GB2312" pitchFamily="49" charset="-122"/>
              </a:rPr>
              <a:t>2i</a:t>
            </a:r>
            <a:r>
              <a:rPr kumimoji="0" lang="zh-CN" altLang="en-US" b="1" kern="0" dirty="0">
                <a:solidFill>
                  <a:srgbClr val="000066"/>
                </a:solidFill>
                <a:ea typeface="楷体_GB2312" pitchFamily="49" charset="-122"/>
              </a:rPr>
              <a:t>；</a:t>
            </a:r>
          </a:p>
          <a:p>
            <a:pPr marL="0" marR="0" lvl="0" indent="0" defTabSz="914400" eaLnBrk="1" fontAlgn="auto" latinLnBrk="0" hangingPunct="1">
              <a:lnSpc>
                <a:spcPct val="100000"/>
              </a:lnSpc>
              <a:spcBef>
                <a:spcPct val="30000"/>
              </a:spcBef>
              <a:spcAft>
                <a:spcPts val="0"/>
              </a:spcAft>
              <a:buClrTx/>
              <a:buSzTx/>
              <a:buFontTx/>
              <a:buNone/>
              <a:tabLst/>
              <a:defRPr/>
            </a:pPr>
            <a:r>
              <a:rPr kumimoji="0" lang="zh-CN" altLang="en-US" b="1" u="none" strike="noStrike" kern="0" cap="none" spc="0" normalizeH="0" baseline="0" noProof="0" dirty="0" smtClean="0">
                <a:ln>
                  <a:noFill/>
                </a:ln>
                <a:solidFill>
                  <a:srgbClr val="000066"/>
                </a:solidFill>
                <a:effectLst/>
                <a:uLnTx/>
                <a:uFillTx/>
                <a:ea typeface="楷体_GB2312" pitchFamily="49" charset="-122"/>
              </a:rPr>
              <a:t>        </a:t>
            </a:r>
            <a:r>
              <a:rPr kumimoji="0" lang="en-US" altLang="zh-CN" b="1" u="none" strike="noStrike" kern="0" cap="none" spc="0" normalizeH="0" baseline="0" noProof="0" dirty="0" smtClean="0">
                <a:ln>
                  <a:noFill/>
                </a:ln>
                <a:solidFill>
                  <a:srgbClr val="000066"/>
                </a:solidFill>
                <a:effectLst/>
                <a:uLnTx/>
                <a:uFillTx/>
                <a:ea typeface="楷体_GB2312" pitchFamily="49" charset="-122"/>
              </a:rPr>
              <a:t>3</a:t>
            </a:r>
            <a:r>
              <a:rPr kumimoji="0" lang="zh-CN" altLang="en-US" b="1" kern="0" dirty="0">
                <a:solidFill>
                  <a:srgbClr val="000066"/>
                </a:solidFill>
                <a:ea typeface="楷体_GB2312" pitchFamily="49" charset="-122"/>
              </a:rPr>
              <a:t>）如果</a:t>
            </a:r>
            <a:r>
              <a:rPr kumimoji="0" lang="en-US" altLang="zh-CN" b="1" kern="0" dirty="0">
                <a:solidFill>
                  <a:srgbClr val="000066"/>
                </a:solidFill>
                <a:ea typeface="楷体_GB2312" pitchFamily="49" charset="-122"/>
              </a:rPr>
              <a:t>2i+1≤n</a:t>
            </a:r>
            <a:r>
              <a:rPr kumimoji="0" lang="zh-CN" altLang="en-US" b="1" kern="0" dirty="0">
                <a:solidFill>
                  <a:srgbClr val="000066"/>
                </a:solidFill>
                <a:ea typeface="楷体_GB2312" pitchFamily="49" charset="-122"/>
              </a:rPr>
              <a:t>，则结点</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的右</a:t>
            </a:r>
            <a:r>
              <a:rPr kumimoji="0" lang="zh-CN" altLang="en-US" b="1" kern="0" dirty="0" smtClean="0">
                <a:solidFill>
                  <a:srgbClr val="000066"/>
                </a:solidFill>
                <a:ea typeface="楷体_GB2312" pitchFamily="49" charset="-122"/>
              </a:rPr>
              <a:t>孩子</a:t>
            </a:r>
            <a:r>
              <a:rPr kumimoji="0" lang="zh-CN" altLang="en-US" b="1" kern="0" dirty="0">
                <a:solidFill>
                  <a:srgbClr val="000066"/>
                </a:solidFill>
                <a:ea typeface="楷体_GB2312" pitchFamily="49" charset="-122"/>
              </a:rPr>
              <a:t>结点</a:t>
            </a:r>
            <a:r>
              <a:rPr kumimoji="0" lang="zh-CN" altLang="en-US" b="1" kern="0" dirty="0" smtClean="0">
                <a:solidFill>
                  <a:srgbClr val="000066"/>
                </a:solidFill>
                <a:ea typeface="楷体_GB2312" pitchFamily="49" charset="-122"/>
              </a:rPr>
              <a:t>的</a:t>
            </a:r>
            <a:r>
              <a:rPr kumimoji="0" lang="zh-CN" altLang="en-US" b="1" kern="0" dirty="0">
                <a:solidFill>
                  <a:srgbClr val="000066"/>
                </a:solidFill>
                <a:ea typeface="楷体_GB2312" pitchFamily="49" charset="-122"/>
              </a:rPr>
              <a:t>序号为</a:t>
            </a:r>
            <a:r>
              <a:rPr kumimoji="0" lang="en-US" altLang="zh-CN" b="1" kern="0" dirty="0">
                <a:solidFill>
                  <a:srgbClr val="000066"/>
                </a:solidFill>
                <a:ea typeface="楷体_GB2312" pitchFamily="49" charset="-122"/>
              </a:rPr>
              <a:t>2i+1</a:t>
            </a:r>
            <a:r>
              <a:rPr kumimoji="0" lang="zh-CN" altLang="en-US" b="1" kern="0" dirty="0" smtClean="0">
                <a:solidFill>
                  <a:srgbClr val="000066"/>
                </a:solidFill>
                <a:ea typeface="楷体_GB2312" pitchFamily="49" charset="-122"/>
              </a:rPr>
              <a:t>；</a:t>
            </a:r>
            <a:endParaRPr kumimoji="0" lang="en-US" altLang="zh-CN" b="1" kern="0" dirty="0" smtClean="0">
              <a:solidFill>
                <a:srgbClr val="000066"/>
              </a:solidFill>
              <a:ea typeface="楷体_GB2312" pitchFamily="49" charset="-122"/>
            </a:endParaRPr>
          </a:p>
          <a:p>
            <a:pPr marL="0" marR="0" lvl="0" indent="0" defTabSz="914400" eaLnBrk="1" fontAlgn="auto" latinLnBrk="0" hangingPunct="1">
              <a:lnSpc>
                <a:spcPct val="100000"/>
              </a:lnSpc>
              <a:spcBef>
                <a:spcPct val="30000"/>
              </a:spcBef>
              <a:spcAft>
                <a:spcPts val="0"/>
              </a:spcAft>
              <a:buClrTx/>
              <a:buSzTx/>
              <a:buFontTx/>
              <a:buNone/>
              <a:tabLst/>
              <a:defRPr/>
            </a:pPr>
            <a:r>
              <a:rPr kumimoji="0" lang="en-US" altLang="zh-CN" b="1" kern="0" dirty="0">
                <a:solidFill>
                  <a:srgbClr val="000066"/>
                </a:solidFill>
                <a:ea typeface="楷体_GB2312" pitchFamily="49" charset="-122"/>
              </a:rPr>
              <a:t>	</a:t>
            </a:r>
            <a:r>
              <a:rPr kumimoji="0" lang="zh-CN" altLang="en-US" b="1" kern="0" dirty="0" smtClean="0">
                <a:solidFill>
                  <a:srgbClr val="000066"/>
                </a:solidFill>
                <a:ea typeface="楷体_GB2312" pitchFamily="49" charset="-122"/>
              </a:rPr>
              <a:t>如果</a:t>
            </a:r>
            <a:r>
              <a:rPr kumimoji="0" lang="en-US" altLang="zh-CN" b="1" kern="0" dirty="0">
                <a:solidFill>
                  <a:srgbClr val="000066"/>
                </a:solidFill>
                <a:ea typeface="楷体_GB2312" pitchFamily="49" charset="-122"/>
              </a:rPr>
              <a:t>2i+1</a:t>
            </a:r>
            <a:r>
              <a:rPr kumimoji="0" lang="zh-CN" altLang="en-US" b="1" kern="0" dirty="0">
                <a:solidFill>
                  <a:srgbClr val="000066"/>
                </a:solidFill>
                <a:ea typeface="楷体_GB2312" pitchFamily="49" charset="-122"/>
              </a:rPr>
              <a:t>＞</a:t>
            </a:r>
            <a:r>
              <a:rPr kumimoji="0" lang="en-US" altLang="zh-CN" b="1" kern="0" dirty="0">
                <a:solidFill>
                  <a:srgbClr val="000066"/>
                </a:solidFill>
                <a:ea typeface="楷体_GB2312" pitchFamily="49" charset="-122"/>
              </a:rPr>
              <a:t>n</a:t>
            </a:r>
            <a:r>
              <a:rPr kumimoji="0" lang="zh-CN" altLang="en-US" b="1" kern="0" dirty="0">
                <a:solidFill>
                  <a:srgbClr val="000066"/>
                </a:solidFill>
                <a:ea typeface="楷体_GB2312" pitchFamily="49" charset="-122"/>
              </a:rPr>
              <a:t>，则结点 </a:t>
            </a:r>
            <a:r>
              <a:rPr kumimoji="0" lang="en-US" altLang="zh-CN" b="1" kern="0" dirty="0">
                <a:solidFill>
                  <a:srgbClr val="000066"/>
                </a:solidFill>
                <a:ea typeface="楷体_GB2312" pitchFamily="49" charset="-122"/>
              </a:rPr>
              <a:t>i</a:t>
            </a:r>
            <a:r>
              <a:rPr kumimoji="0" lang="zh-CN" altLang="en-US" b="1" kern="0" dirty="0">
                <a:solidFill>
                  <a:srgbClr val="000066"/>
                </a:solidFill>
                <a:ea typeface="楷体_GB2312" pitchFamily="49" charset="-122"/>
              </a:rPr>
              <a:t>无右</a:t>
            </a:r>
            <a:r>
              <a:rPr kumimoji="0" lang="zh-CN" altLang="en-US" b="1" kern="0" dirty="0" smtClean="0">
                <a:solidFill>
                  <a:srgbClr val="000066"/>
                </a:solidFill>
                <a:ea typeface="楷体_GB2312" pitchFamily="49" charset="-122"/>
              </a:rPr>
              <a:t>孩子</a:t>
            </a:r>
            <a:r>
              <a:rPr kumimoji="0" lang="zh-CN" altLang="en-US" b="1" kern="0" dirty="0">
                <a:solidFill>
                  <a:srgbClr val="000066"/>
                </a:solidFill>
                <a:ea typeface="楷体_GB2312" pitchFamily="49" charset="-122"/>
              </a:rPr>
              <a:t>结点</a:t>
            </a:r>
            <a:r>
              <a:rPr kumimoji="0" lang="zh-CN" altLang="en-US" b="1" kern="0" dirty="0" smtClean="0">
                <a:solidFill>
                  <a:srgbClr val="000066"/>
                </a:solidFill>
                <a:ea typeface="楷体_GB2312" pitchFamily="49" charset="-122"/>
              </a:rPr>
              <a:t>。 </a:t>
            </a:r>
            <a:endParaRPr kumimoji="0" lang="zh-CN" altLang="en-US" b="1" kern="0" dirty="0">
              <a:solidFill>
                <a:srgbClr val="000066"/>
              </a:solidFill>
              <a:ea typeface="楷体_GB2312" pitchFamily="49" charset="-122"/>
            </a:endParaRPr>
          </a:p>
        </p:txBody>
      </p:sp>
      <p:grpSp>
        <p:nvGrpSpPr>
          <p:cNvPr id="5" name="Group 5"/>
          <p:cNvGrpSpPr>
            <a:grpSpLocks/>
          </p:cNvGrpSpPr>
          <p:nvPr/>
        </p:nvGrpSpPr>
        <p:grpSpPr bwMode="auto">
          <a:xfrm>
            <a:off x="5344160" y="4667851"/>
            <a:ext cx="2808287" cy="1511300"/>
            <a:chOff x="3888" y="2114"/>
            <a:chExt cx="1628" cy="949"/>
          </a:xfrm>
        </p:grpSpPr>
        <p:sp>
          <p:nvSpPr>
            <p:cNvPr id="6" name="Oval 6"/>
            <p:cNvSpPr>
              <a:spLocks noChangeArrowheads="1"/>
            </p:cNvSpPr>
            <p:nvPr/>
          </p:nvSpPr>
          <p:spPr bwMode="auto">
            <a:xfrm>
              <a:off x="4010" y="264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4</a:t>
              </a:r>
            </a:p>
          </p:txBody>
        </p:sp>
        <p:sp>
          <p:nvSpPr>
            <p:cNvPr id="7" name="Oval 7"/>
            <p:cNvSpPr>
              <a:spLocks noChangeArrowheads="1"/>
            </p:cNvSpPr>
            <p:nvPr/>
          </p:nvSpPr>
          <p:spPr bwMode="auto">
            <a:xfrm>
              <a:off x="3888" y="288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8</a:t>
              </a:r>
            </a:p>
          </p:txBody>
        </p:sp>
        <p:sp>
          <p:nvSpPr>
            <p:cNvPr id="8" name="Oval 8"/>
            <p:cNvSpPr>
              <a:spLocks noChangeArrowheads="1"/>
            </p:cNvSpPr>
            <p:nvPr/>
          </p:nvSpPr>
          <p:spPr bwMode="auto">
            <a:xfrm>
              <a:off x="4117" y="288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9</a:t>
              </a:r>
            </a:p>
          </p:txBody>
        </p:sp>
        <p:sp>
          <p:nvSpPr>
            <p:cNvPr id="9" name="Line 9"/>
            <p:cNvSpPr>
              <a:spLocks noChangeShapeType="1"/>
            </p:cNvSpPr>
            <p:nvPr/>
          </p:nvSpPr>
          <p:spPr bwMode="auto">
            <a:xfrm>
              <a:off x="4165" y="2786"/>
              <a:ext cx="48" cy="96"/>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Line 10"/>
            <p:cNvSpPr>
              <a:spLocks noChangeShapeType="1"/>
            </p:cNvSpPr>
            <p:nvPr/>
          </p:nvSpPr>
          <p:spPr bwMode="auto">
            <a:xfrm flipH="1">
              <a:off x="3991" y="2804"/>
              <a:ext cx="48" cy="96"/>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Oval 11"/>
            <p:cNvSpPr>
              <a:spLocks noChangeArrowheads="1"/>
            </p:cNvSpPr>
            <p:nvPr/>
          </p:nvSpPr>
          <p:spPr bwMode="auto">
            <a:xfrm>
              <a:off x="4453" y="264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5</a:t>
              </a:r>
            </a:p>
          </p:txBody>
        </p:sp>
        <p:sp>
          <p:nvSpPr>
            <p:cNvPr id="12" name="Oval 12"/>
            <p:cNvSpPr>
              <a:spLocks noChangeArrowheads="1"/>
            </p:cNvSpPr>
            <p:nvPr/>
          </p:nvSpPr>
          <p:spPr bwMode="auto">
            <a:xfrm>
              <a:off x="4331" y="288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19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10</a:t>
              </a:r>
            </a:p>
          </p:txBody>
        </p:sp>
        <p:sp>
          <p:nvSpPr>
            <p:cNvPr id="13" name="Line 13"/>
            <p:cNvSpPr>
              <a:spLocks noChangeShapeType="1"/>
            </p:cNvSpPr>
            <p:nvPr/>
          </p:nvSpPr>
          <p:spPr bwMode="auto">
            <a:xfrm flipH="1">
              <a:off x="4434" y="2804"/>
              <a:ext cx="48" cy="96"/>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Oval 14"/>
            <p:cNvSpPr>
              <a:spLocks noChangeArrowheads="1"/>
            </p:cNvSpPr>
            <p:nvPr/>
          </p:nvSpPr>
          <p:spPr bwMode="auto">
            <a:xfrm>
              <a:off x="4891" y="264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6</a:t>
              </a:r>
            </a:p>
          </p:txBody>
        </p:sp>
        <p:sp>
          <p:nvSpPr>
            <p:cNvPr id="15" name="Oval 15"/>
            <p:cNvSpPr>
              <a:spLocks noChangeArrowheads="1"/>
            </p:cNvSpPr>
            <p:nvPr/>
          </p:nvSpPr>
          <p:spPr bwMode="auto">
            <a:xfrm>
              <a:off x="5335" y="2642"/>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7</a:t>
              </a:r>
            </a:p>
          </p:txBody>
        </p:sp>
        <p:sp>
          <p:nvSpPr>
            <p:cNvPr id="16" name="Oval 16"/>
            <p:cNvSpPr>
              <a:spLocks noChangeArrowheads="1"/>
            </p:cNvSpPr>
            <p:nvPr/>
          </p:nvSpPr>
          <p:spPr bwMode="auto">
            <a:xfrm>
              <a:off x="4243" y="2366"/>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2</a:t>
              </a:r>
            </a:p>
          </p:txBody>
        </p:sp>
        <p:sp>
          <p:nvSpPr>
            <p:cNvPr id="17" name="Line 17"/>
            <p:cNvSpPr>
              <a:spLocks noChangeShapeType="1"/>
            </p:cNvSpPr>
            <p:nvPr/>
          </p:nvSpPr>
          <p:spPr bwMode="auto">
            <a:xfrm flipH="1">
              <a:off x="4165" y="2510"/>
              <a:ext cx="96"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18"/>
            <p:cNvSpPr>
              <a:spLocks noChangeShapeType="1"/>
            </p:cNvSpPr>
            <p:nvPr/>
          </p:nvSpPr>
          <p:spPr bwMode="auto">
            <a:xfrm>
              <a:off x="4405" y="2504"/>
              <a:ext cx="96"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Oval 19"/>
            <p:cNvSpPr>
              <a:spLocks noChangeArrowheads="1"/>
            </p:cNvSpPr>
            <p:nvPr/>
          </p:nvSpPr>
          <p:spPr bwMode="auto">
            <a:xfrm>
              <a:off x="5113" y="2366"/>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3</a:t>
              </a:r>
            </a:p>
          </p:txBody>
        </p:sp>
        <p:sp>
          <p:nvSpPr>
            <p:cNvPr id="20" name="Line 20"/>
            <p:cNvSpPr>
              <a:spLocks noChangeShapeType="1"/>
            </p:cNvSpPr>
            <p:nvPr/>
          </p:nvSpPr>
          <p:spPr bwMode="auto">
            <a:xfrm flipH="1">
              <a:off x="5035" y="2510"/>
              <a:ext cx="96"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21"/>
            <p:cNvSpPr>
              <a:spLocks noChangeShapeType="1"/>
            </p:cNvSpPr>
            <p:nvPr/>
          </p:nvSpPr>
          <p:spPr bwMode="auto">
            <a:xfrm>
              <a:off x="5275" y="2504"/>
              <a:ext cx="96"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Oval 22"/>
            <p:cNvSpPr>
              <a:spLocks noChangeArrowheads="1"/>
            </p:cNvSpPr>
            <p:nvPr/>
          </p:nvSpPr>
          <p:spPr bwMode="auto">
            <a:xfrm>
              <a:off x="4693" y="2114"/>
              <a:ext cx="181" cy="181"/>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0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1</a:t>
              </a:r>
            </a:p>
          </p:txBody>
        </p:sp>
        <p:sp>
          <p:nvSpPr>
            <p:cNvPr id="23" name="Line 23"/>
            <p:cNvSpPr>
              <a:spLocks noChangeShapeType="1"/>
            </p:cNvSpPr>
            <p:nvPr/>
          </p:nvSpPr>
          <p:spPr bwMode="auto">
            <a:xfrm flipH="1">
              <a:off x="4405" y="2258"/>
              <a:ext cx="306"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Line 24"/>
            <p:cNvSpPr>
              <a:spLocks noChangeShapeType="1"/>
            </p:cNvSpPr>
            <p:nvPr/>
          </p:nvSpPr>
          <p:spPr bwMode="auto">
            <a:xfrm>
              <a:off x="4849" y="2264"/>
              <a:ext cx="288" cy="14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0160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683568" y="980727"/>
            <a:ext cx="7772400" cy="707925"/>
          </a:xfrm>
        </p:spPr>
        <p:txBody>
          <a:bodyPr/>
          <a:lstStyle/>
          <a:p>
            <a:pPr eaLnBrk="1" hangingPunct="1"/>
            <a:r>
              <a:rPr lang="zh-CN" altLang="en-US" dirty="0" smtClean="0">
                <a:latin typeface="宋体" pitchFamily="2" charset="-122"/>
              </a:rPr>
              <a:t>线性结构</a:t>
            </a:r>
          </a:p>
        </p:txBody>
      </p:sp>
      <p:sp>
        <p:nvSpPr>
          <p:cNvPr id="19459" name="Rectangle 3"/>
          <p:cNvSpPr>
            <a:spLocks noGrp="1" noChangeArrowheads="1"/>
          </p:cNvSpPr>
          <p:nvPr>
            <p:ph type="body" idx="4294967295"/>
          </p:nvPr>
        </p:nvSpPr>
        <p:spPr>
          <a:xfrm>
            <a:off x="683568" y="1881311"/>
            <a:ext cx="7772400" cy="1763713"/>
          </a:xfrm>
        </p:spPr>
        <p:txBody>
          <a:bodyPr/>
          <a:lstStyle/>
          <a:p>
            <a:pPr eaLnBrk="1" hangingPunct="1"/>
            <a:r>
              <a:rPr lang="zh-CN" altLang="en-US" b="1" dirty="0" smtClean="0">
                <a:solidFill>
                  <a:srgbClr val="FF00FF"/>
                </a:solidFill>
              </a:rPr>
              <a:t>定义：</a:t>
            </a:r>
            <a:endParaRPr lang="zh-CN" altLang="en-US" b="1" dirty="0" smtClean="0">
              <a:latin typeface="宋体" pitchFamily="2" charset="-122"/>
            </a:endParaRPr>
          </a:p>
          <a:p>
            <a:pPr algn="just" eaLnBrk="1" hangingPunct="1">
              <a:buNone/>
            </a:pPr>
            <a:r>
              <a:rPr lang="zh-CN" altLang="en-US" b="1" dirty="0" smtClean="0"/>
              <a:t>	线性结构</a:t>
            </a:r>
            <a:r>
              <a:rPr lang="zh-CN" altLang="en-US" b="1" dirty="0"/>
              <a:t>中的数据</a:t>
            </a:r>
            <a:r>
              <a:rPr lang="zh-CN" altLang="en-US" b="1" dirty="0" smtClean="0"/>
              <a:t>元素之间存在着</a:t>
            </a:r>
            <a:r>
              <a:rPr lang="zh-CN" altLang="en-US" b="1" dirty="0" smtClean="0">
                <a:latin typeface="宋体" pitchFamily="2" charset="-122"/>
              </a:rPr>
              <a:t>一对一的线性关系。</a:t>
            </a:r>
            <a:endParaRPr lang="zh-CN" altLang="en-US" b="1" dirty="0" smtClean="0"/>
          </a:p>
        </p:txBody>
      </p:sp>
    </p:spTree>
    <p:extLst>
      <p:ext uri="{BB962C8B-B14F-4D97-AF65-F5344CB8AC3E}">
        <p14:creationId xmlns:p14="http://schemas.microsoft.com/office/powerpoint/2010/main" val="2791162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1"/>
          <p:cNvGrpSpPr>
            <a:grpSpLocks/>
          </p:cNvGrpSpPr>
          <p:nvPr/>
        </p:nvGrpSpPr>
        <p:grpSpPr bwMode="auto">
          <a:xfrm>
            <a:off x="4611578" y="1106488"/>
            <a:ext cx="4403725" cy="2741613"/>
            <a:chOff x="2883" y="1069"/>
            <a:chExt cx="2774" cy="1727"/>
          </a:xfrm>
        </p:grpSpPr>
        <p:sp>
          <p:nvSpPr>
            <p:cNvPr id="3" name="Line 4"/>
            <p:cNvSpPr>
              <a:spLocks noChangeShapeType="1"/>
            </p:cNvSpPr>
            <p:nvPr/>
          </p:nvSpPr>
          <p:spPr bwMode="auto">
            <a:xfrm>
              <a:off x="5233" y="1750"/>
              <a:ext cx="257" cy="309"/>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 name="Line 5"/>
            <p:cNvSpPr>
              <a:spLocks noChangeShapeType="1"/>
            </p:cNvSpPr>
            <p:nvPr/>
          </p:nvSpPr>
          <p:spPr bwMode="auto">
            <a:xfrm flipH="1">
              <a:off x="4848" y="1688"/>
              <a:ext cx="321" cy="37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5" name="Line 6"/>
            <p:cNvSpPr>
              <a:spLocks noChangeShapeType="1"/>
            </p:cNvSpPr>
            <p:nvPr/>
          </p:nvSpPr>
          <p:spPr bwMode="auto">
            <a:xfrm>
              <a:off x="3691" y="1688"/>
              <a:ext cx="284" cy="36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Line 7"/>
            <p:cNvSpPr>
              <a:spLocks noChangeShapeType="1"/>
            </p:cNvSpPr>
            <p:nvPr/>
          </p:nvSpPr>
          <p:spPr bwMode="auto">
            <a:xfrm flipH="1">
              <a:off x="3242" y="1750"/>
              <a:ext cx="321" cy="37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 name="Line 8"/>
            <p:cNvSpPr>
              <a:spLocks noChangeShapeType="1"/>
            </p:cNvSpPr>
            <p:nvPr/>
          </p:nvSpPr>
          <p:spPr bwMode="auto">
            <a:xfrm>
              <a:off x="4527" y="1255"/>
              <a:ext cx="642" cy="37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Line 9"/>
            <p:cNvSpPr>
              <a:spLocks noChangeShapeType="1"/>
            </p:cNvSpPr>
            <p:nvPr/>
          </p:nvSpPr>
          <p:spPr bwMode="auto">
            <a:xfrm flipH="1">
              <a:off x="3691" y="1255"/>
              <a:ext cx="643" cy="37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9" name="Oval 10"/>
            <p:cNvSpPr>
              <a:spLocks noChangeArrowheads="1"/>
            </p:cNvSpPr>
            <p:nvPr/>
          </p:nvSpPr>
          <p:spPr bwMode="auto">
            <a:xfrm>
              <a:off x="4270" y="1069"/>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1</a:t>
              </a:r>
            </a:p>
          </p:txBody>
        </p:sp>
        <p:sp>
          <p:nvSpPr>
            <p:cNvPr id="10" name="Line 11"/>
            <p:cNvSpPr>
              <a:spLocks noChangeShapeType="1"/>
            </p:cNvSpPr>
            <p:nvPr/>
          </p:nvSpPr>
          <p:spPr bwMode="auto">
            <a:xfrm flipH="1">
              <a:off x="3819" y="2183"/>
              <a:ext cx="192" cy="433"/>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12"/>
            <p:cNvSpPr>
              <a:spLocks noChangeShapeType="1"/>
            </p:cNvSpPr>
            <p:nvPr/>
          </p:nvSpPr>
          <p:spPr bwMode="auto">
            <a:xfrm>
              <a:off x="3324" y="2245"/>
              <a:ext cx="174" cy="352"/>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3"/>
            <p:cNvSpPr>
              <a:spLocks noChangeShapeType="1"/>
            </p:cNvSpPr>
            <p:nvPr/>
          </p:nvSpPr>
          <p:spPr bwMode="auto">
            <a:xfrm flipH="1">
              <a:off x="3048" y="2183"/>
              <a:ext cx="203" cy="371"/>
            </a:xfrm>
            <a:prstGeom prst="line">
              <a:avLst/>
            </a:prstGeom>
            <a:noFill/>
            <a:ln w="381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Oval 14"/>
            <p:cNvSpPr>
              <a:spLocks noChangeArrowheads="1"/>
            </p:cNvSpPr>
            <p:nvPr/>
          </p:nvSpPr>
          <p:spPr bwMode="auto">
            <a:xfrm>
              <a:off x="2883" y="2501"/>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8</a:t>
              </a:r>
            </a:p>
          </p:txBody>
        </p:sp>
        <p:sp>
          <p:nvSpPr>
            <p:cNvPr id="14" name="Oval 15"/>
            <p:cNvSpPr>
              <a:spLocks noChangeArrowheads="1"/>
            </p:cNvSpPr>
            <p:nvPr/>
          </p:nvSpPr>
          <p:spPr bwMode="auto">
            <a:xfrm>
              <a:off x="3278" y="2501"/>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9</a:t>
              </a:r>
            </a:p>
          </p:txBody>
        </p:sp>
        <p:sp>
          <p:nvSpPr>
            <p:cNvPr id="15" name="Oval 16"/>
            <p:cNvSpPr>
              <a:spLocks noChangeArrowheads="1"/>
            </p:cNvSpPr>
            <p:nvPr/>
          </p:nvSpPr>
          <p:spPr bwMode="auto">
            <a:xfrm>
              <a:off x="3690" y="2501"/>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10</a:t>
              </a:r>
            </a:p>
          </p:txBody>
        </p:sp>
        <p:sp>
          <p:nvSpPr>
            <p:cNvPr id="16" name="Oval 17"/>
            <p:cNvSpPr>
              <a:spLocks noChangeArrowheads="1"/>
            </p:cNvSpPr>
            <p:nvPr/>
          </p:nvSpPr>
          <p:spPr bwMode="auto">
            <a:xfrm>
              <a:off x="3113" y="1997"/>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4</a:t>
              </a:r>
            </a:p>
          </p:txBody>
        </p:sp>
        <p:sp>
          <p:nvSpPr>
            <p:cNvPr id="17" name="Oval 18"/>
            <p:cNvSpPr>
              <a:spLocks noChangeArrowheads="1"/>
            </p:cNvSpPr>
            <p:nvPr/>
          </p:nvSpPr>
          <p:spPr bwMode="auto">
            <a:xfrm>
              <a:off x="3856" y="1997"/>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5</a:t>
              </a:r>
            </a:p>
          </p:txBody>
        </p:sp>
        <p:sp>
          <p:nvSpPr>
            <p:cNvPr id="18" name="Oval 19"/>
            <p:cNvSpPr>
              <a:spLocks noChangeArrowheads="1"/>
            </p:cNvSpPr>
            <p:nvPr/>
          </p:nvSpPr>
          <p:spPr bwMode="auto">
            <a:xfrm>
              <a:off x="4655" y="1997"/>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6</a:t>
              </a:r>
            </a:p>
          </p:txBody>
        </p:sp>
        <p:sp>
          <p:nvSpPr>
            <p:cNvPr id="19" name="Oval 20"/>
            <p:cNvSpPr>
              <a:spLocks noChangeArrowheads="1"/>
            </p:cNvSpPr>
            <p:nvPr/>
          </p:nvSpPr>
          <p:spPr bwMode="auto">
            <a:xfrm>
              <a:off x="5362" y="1997"/>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7</a:t>
              </a:r>
            </a:p>
          </p:txBody>
        </p:sp>
        <p:sp>
          <p:nvSpPr>
            <p:cNvPr id="20" name="Oval 21"/>
            <p:cNvSpPr>
              <a:spLocks noChangeArrowheads="1"/>
            </p:cNvSpPr>
            <p:nvPr/>
          </p:nvSpPr>
          <p:spPr bwMode="auto">
            <a:xfrm>
              <a:off x="3499" y="1502"/>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2</a:t>
              </a:r>
            </a:p>
          </p:txBody>
        </p:sp>
        <p:sp>
          <p:nvSpPr>
            <p:cNvPr id="21" name="Oval 22"/>
            <p:cNvSpPr>
              <a:spLocks noChangeArrowheads="1"/>
            </p:cNvSpPr>
            <p:nvPr/>
          </p:nvSpPr>
          <p:spPr bwMode="auto">
            <a:xfrm>
              <a:off x="5041" y="1502"/>
              <a:ext cx="295" cy="295"/>
            </a:xfrm>
            <a:prstGeom prst="ellipse">
              <a:avLst/>
            </a:prstGeom>
            <a:gradFill rotWithShape="0">
              <a:gsLst>
                <a:gs pos="0">
                  <a:srgbClr val="00CC99"/>
                </a:gs>
                <a:gs pos="100000">
                  <a:srgbClr val="00CC99">
                    <a:gamma/>
                    <a:shade val="46275"/>
                    <a:invGamma/>
                  </a:srgbClr>
                </a:gs>
              </a:gsLst>
              <a:path path="rect">
                <a:fillToRect r="100000" b="100000"/>
              </a:path>
            </a:gradFill>
            <a:ln>
              <a:noFill/>
            </a:ln>
            <a:effectLst/>
            <a:extLst>
              <a:ext uri="{91240B29-F687-4F45-9708-019B960494DF}">
                <a14:hiddenLine xmlns:a14="http://schemas.microsoft.com/office/drawing/2010/main" w="38100" algn="ctr">
                  <a:solidFill>
                    <a:srgbClr val="0099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smtClean="0">
                  <a:ln>
                    <a:noFill/>
                  </a:ln>
                  <a:solidFill>
                    <a:srgbClr val="FFFF99"/>
                  </a:solidFill>
                  <a:effectLst/>
                  <a:uLnTx/>
                  <a:uFillTx/>
                  <a:latin typeface="Times New Roman" pitchFamily="18" charset="0"/>
                </a:rPr>
                <a:t>3</a:t>
              </a:r>
            </a:p>
          </p:txBody>
        </p:sp>
      </p:grpSp>
      <p:sp>
        <p:nvSpPr>
          <p:cNvPr id="22" name="Text Box 34"/>
          <p:cNvSpPr txBox="1">
            <a:spLocks noChangeArrowheads="1"/>
          </p:cNvSpPr>
          <p:nvPr/>
        </p:nvSpPr>
        <p:spPr bwMode="auto">
          <a:xfrm>
            <a:off x="406290" y="1042988"/>
            <a:ext cx="4156075" cy="31686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marL="0" marR="0" lvl="0" indent="0" algn="l" defTabSz="914400" eaLnBrk="0" fontAlgn="auto" latinLnBrk="0" hangingPunct="0">
              <a:lnSpc>
                <a:spcPct val="12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对一棵具有</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n</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个结点的完全二叉树中从1开始按层序编号，则</a:t>
            </a:r>
          </a:p>
          <a:p>
            <a:pPr marL="0" marR="0" lvl="0" indent="0" algn="l" defTabSz="914400" eaLnBrk="0" fontAlgn="auto" latinLnBrk="0" hangingPunct="0">
              <a:lnSpc>
                <a:spcPct val="120000"/>
              </a:lnSpc>
              <a:spcBef>
                <a:spcPts val="0"/>
              </a:spcBef>
              <a:spcAft>
                <a:spcPts val="0"/>
              </a:spcAft>
              <a:buClrTx/>
              <a:buSzPct val="60000"/>
              <a:buFont typeface="Wingdings" pitchFamily="2" charset="2"/>
              <a:buChar char="l"/>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结点</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的双亲结点为 </a:t>
            </a:r>
            <a:r>
              <a:rPr kumimoji="0" lang="zh-CN" altLang="en-US" sz="2800" b="1" i="1" u="none" strike="noStrike" kern="0" cap="none" spc="0" normalizeH="0" baseline="0" noProof="0" dirty="0" smtClean="0">
                <a:ln>
                  <a:noFill/>
                </a:ln>
                <a:solidFill>
                  <a:srgbClr val="000000"/>
                </a:solidFill>
                <a:effectLst/>
                <a:uLnTx/>
                <a:uFillTx/>
                <a:latin typeface="Times New Roman" pitchFamily="18" charset="0"/>
                <a:ea typeface="宋体" charset="-122"/>
              </a:rPr>
              <a:t> </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/2；</a:t>
            </a:r>
          </a:p>
          <a:p>
            <a:pPr marL="0" marR="0" lvl="0" indent="0" algn="l" defTabSz="914400" eaLnBrk="0" fontAlgn="auto" latinLnBrk="0" hangingPunct="0">
              <a:lnSpc>
                <a:spcPct val="120000"/>
              </a:lnSpc>
              <a:spcBef>
                <a:spcPts val="0"/>
              </a:spcBef>
              <a:spcAft>
                <a:spcPts val="0"/>
              </a:spcAft>
              <a:buClrTx/>
              <a:buSzPct val="60000"/>
              <a:buFont typeface="Wingdings" pitchFamily="2" charset="2"/>
              <a:buChar char="l"/>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结点</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的左孩子为2</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p>
          <a:p>
            <a:pPr marL="0" marR="0" lvl="0" indent="0" algn="l" defTabSz="914400" eaLnBrk="0" fontAlgn="auto" latinLnBrk="0" hangingPunct="0">
              <a:lnSpc>
                <a:spcPct val="120000"/>
              </a:lnSpc>
              <a:spcBef>
                <a:spcPts val="0"/>
              </a:spcBef>
              <a:spcAft>
                <a:spcPts val="0"/>
              </a:spcAft>
              <a:buClrTx/>
              <a:buSzPct val="60000"/>
              <a:buFont typeface="Wingdings" pitchFamily="2" charset="2"/>
              <a:buChar char="l"/>
              <a:tabLst/>
              <a:defRPr/>
            </a:pP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 结点</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的右孩子为2</a:t>
            </a:r>
            <a:r>
              <a:rPr kumimoji="0" lang="en-US" altLang="zh-CN" sz="2800" b="1" i="1" u="none" strike="noStrike" kern="0" cap="none" spc="0" normalizeH="0" baseline="0" noProof="0" dirty="0" smtClean="0">
                <a:ln>
                  <a:noFill/>
                </a:ln>
                <a:solidFill>
                  <a:srgbClr val="000000"/>
                </a:solidFill>
                <a:effectLst/>
                <a:uLnTx/>
                <a:uFillTx/>
                <a:latin typeface="Times New Roman" pitchFamily="18" charset="0"/>
                <a:ea typeface="宋体" charset="-122"/>
              </a:rPr>
              <a:t>i</a:t>
            </a:r>
            <a:r>
              <a:rPr kumimoji="0" lang="en-US" altLang="zh-CN" sz="2800" b="1" i="0" u="none" strike="noStrike" kern="0" cap="none" spc="0" normalizeH="0" baseline="0" noProof="0" dirty="0" smtClean="0">
                <a:ln>
                  <a:noFill/>
                </a:ln>
                <a:solidFill>
                  <a:srgbClr val="000000"/>
                </a:solidFill>
                <a:effectLst/>
                <a:uLnTx/>
                <a:uFillTx/>
                <a:latin typeface="Times New Roman" pitchFamily="18" charset="0"/>
                <a:ea typeface="宋体" charset="-122"/>
              </a:rPr>
              <a:t>＋1</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宋体" charset="-122"/>
              </a:rPr>
              <a:t>。</a:t>
            </a:r>
            <a:r>
              <a:rPr kumimoji="0" lang="zh-CN" altLang="en-US" sz="2800" b="1" i="0" u="none" strike="noStrike" kern="0" cap="none" spc="0" normalizeH="0" baseline="0" noProof="0" dirty="0" smtClean="0">
                <a:ln>
                  <a:noFill/>
                </a:ln>
                <a:solidFill>
                  <a:srgbClr val="000000"/>
                </a:solidFill>
                <a:effectLst/>
                <a:uLnTx/>
                <a:uFillTx/>
                <a:latin typeface="Times New Roman" pitchFamily="18" charset="0"/>
                <a:ea typeface="隶书" pitchFamily="49" charset="-122"/>
              </a:rPr>
              <a:t> </a:t>
            </a:r>
          </a:p>
        </p:txBody>
      </p:sp>
    </p:spTree>
    <p:extLst>
      <p:ext uri="{BB962C8B-B14F-4D97-AF65-F5344CB8AC3E}">
        <p14:creationId xmlns:p14="http://schemas.microsoft.com/office/powerpoint/2010/main" val="6643444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1052736"/>
            <a:ext cx="8136904" cy="4130361"/>
          </a:xfrm>
          <a:prstGeom prst="rect">
            <a:avLst/>
          </a:prstGeom>
        </p:spPr>
        <p:txBody>
          <a:bodyPr wrap="square">
            <a:spAutoFit/>
          </a:bodyPr>
          <a:lstStyle/>
          <a:p>
            <a:pPr lvl="0" algn="just">
              <a:spcBef>
                <a:spcPct val="40000"/>
              </a:spcBef>
            </a:pPr>
            <a:r>
              <a:rPr kumimoji="0" lang="zh-CN" altLang="en-US" sz="3200" dirty="0" smtClean="0">
                <a:solidFill>
                  <a:srgbClr val="000066"/>
                </a:solidFill>
                <a:ea typeface="黑体" pitchFamily="49" charset="-122"/>
              </a:rPr>
              <a:t>练习：</a:t>
            </a:r>
            <a:endParaRPr kumimoji="0" lang="en-US" altLang="zh-CN" sz="3200" dirty="0" smtClean="0">
              <a:solidFill>
                <a:srgbClr val="000066"/>
              </a:solidFill>
              <a:ea typeface="黑体" pitchFamily="49" charset="-122"/>
            </a:endParaRPr>
          </a:p>
          <a:p>
            <a:pPr lvl="0" algn="just">
              <a:spcBef>
                <a:spcPct val="40000"/>
              </a:spcBef>
            </a:pPr>
            <a:r>
              <a:rPr kumimoji="0" lang="zh-CN" altLang="en-US" sz="3200" dirty="0" smtClean="0">
                <a:solidFill>
                  <a:srgbClr val="000066"/>
                </a:solidFill>
                <a:ea typeface="黑体" pitchFamily="49" charset="-122"/>
              </a:rPr>
              <a:t>一</a:t>
            </a:r>
            <a:r>
              <a:rPr kumimoji="0" lang="zh-CN" altLang="en-US" sz="3200" dirty="0">
                <a:solidFill>
                  <a:srgbClr val="000066"/>
                </a:solidFill>
                <a:ea typeface="黑体" pitchFamily="49" charset="-122"/>
              </a:rPr>
              <a:t>棵深度为</a:t>
            </a:r>
            <a:r>
              <a:rPr kumimoji="0" lang="en-US" altLang="zh-CN" sz="3200" dirty="0">
                <a:solidFill>
                  <a:srgbClr val="000066"/>
                </a:solidFill>
                <a:ea typeface="黑体" pitchFamily="49" charset="-122"/>
              </a:rPr>
              <a:t>6</a:t>
            </a:r>
            <a:r>
              <a:rPr kumimoji="0" lang="zh-CN" altLang="en-US" sz="3200" dirty="0">
                <a:solidFill>
                  <a:srgbClr val="000066"/>
                </a:solidFill>
                <a:ea typeface="黑体" pitchFamily="49" charset="-122"/>
              </a:rPr>
              <a:t>的满二叉树有</a:t>
            </a:r>
            <a:r>
              <a:rPr kumimoji="0" lang="zh-CN" altLang="en-US" sz="3200" u="sng" dirty="0">
                <a:solidFill>
                  <a:srgbClr val="000066"/>
                </a:solidFill>
                <a:ea typeface="黑体" pitchFamily="49" charset="-122"/>
              </a:rPr>
              <a:t>            </a:t>
            </a:r>
            <a:r>
              <a:rPr kumimoji="0" lang="zh-CN" altLang="en-US" sz="3200" dirty="0">
                <a:solidFill>
                  <a:srgbClr val="000066"/>
                </a:solidFill>
                <a:ea typeface="黑体" pitchFamily="49" charset="-122"/>
              </a:rPr>
              <a:t>个叶子和</a:t>
            </a:r>
            <a:r>
              <a:rPr kumimoji="0" lang="zh-CN" altLang="en-US" sz="3200" u="sng" dirty="0">
                <a:solidFill>
                  <a:srgbClr val="000066"/>
                </a:solidFill>
                <a:ea typeface="黑体" pitchFamily="49" charset="-122"/>
              </a:rPr>
              <a:t>          </a:t>
            </a:r>
            <a:r>
              <a:rPr kumimoji="0" lang="zh-CN" altLang="en-US" sz="3200" dirty="0">
                <a:solidFill>
                  <a:srgbClr val="000066"/>
                </a:solidFill>
                <a:ea typeface="黑体" pitchFamily="49" charset="-122"/>
              </a:rPr>
              <a:t>个分支结点。</a:t>
            </a:r>
          </a:p>
          <a:p>
            <a:pPr lvl="0" algn="just">
              <a:spcBef>
                <a:spcPct val="40000"/>
              </a:spcBef>
            </a:pPr>
            <a:r>
              <a:rPr kumimoji="0" lang="zh-CN" altLang="en-US" sz="3200" dirty="0" smtClean="0">
                <a:solidFill>
                  <a:srgbClr val="000066"/>
                </a:solidFill>
                <a:ea typeface="黑体" pitchFamily="49" charset="-122"/>
              </a:rPr>
              <a:t>练习：</a:t>
            </a:r>
            <a:endParaRPr kumimoji="0" lang="en-US" altLang="zh-CN" sz="3200" dirty="0" smtClean="0">
              <a:solidFill>
                <a:srgbClr val="000066"/>
              </a:solidFill>
              <a:ea typeface="黑体" pitchFamily="49" charset="-122"/>
            </a:endParaRPr>
          </a:p>
          <a:p>
            <a:pPr lvl="0" algn="just">
              <a:spcBef>
                <a:spcPct val="40000"/>
              </a:spcBef>
            </a:pPr>
            <a:r>
              <a:rPr kumimoji="0" lang="zh-CN" altLang="en-US" sz="3200" dirty="0" smtClean="0">
                <a:solidFill>
                  <a:srgbClr val="000066"/>
                </a:solidFill>
                <a:ea typeface="黑体" pitchFamily="49" charset="-122"/>
              </a:rPr>
              <a:t>设</a:t>
            </a:r>
            <a:r>
              <a:rPr kumimoji="0" lang="zh-CN" altLang="en-US" sz="3200" dirty="0">
                <a:solidFill>
                  <a:srgbClr val="000066"/>
                </a:solidFill>
                <a:ea typeface="黑体" pitchFamily="49" charset="-122"/>
              </a:rPr>
              <a:t>一棵完全二叉树具有</a:t>
            </a:r>
            <a:r>
              <a:rPr kumimoji="0" lang="en-US" altLang="zh-CN" sz="3200" dirty="0">
                <a:solidFill>
                  <a:srgbClr val="000066"/>
                </a:solidFill>
                <a:ea typeface="黑体" pitchFamily="49" charset="-122"/>
              </a:rPr>
              <a:t>36</a:t>
            </a:r>
            <a:r>
              <a:rPr kumimoji="0" lang="zh-CN" altLang="en-US" sz="3200" dirty="0">
                <a:solidFill>
                  <a:srgbClr val="000066"/>
                </a:solidFill>
                <a:ea typeface="黑体" pitchFamily="49" charset="-122"/>
              </a:rPr>
              <a:t>个结点，则此完全二叉树有</a:t>
            </a:r>
            <a:r>
              <a:rPr kumimoji="0" lang="zh-CN" altLang="en-US" sz="3200" u="sng" dirty="0">
                <a:solidFill>
                  <a:srgbClr val="000066"/>
                </a:solidFill>
                <a:ea typeface="黑体" pitchFamily="49" charset="-122"/>
              </a:rPr>
              <a:t>         </a:t>
            </a:r>
            <a:r>
              <a:rPr kumimoji="0" lang="zh-CN" altLang="en-US" sz="3200" dirty="0">
                <a:solidFill>
                  <a:srgbClr val="000066"/>
                </a:solidFill>
                <a:ea typeface="黑体" pitchFamily="49" charset="-122"/>
              </a:rPr>
              <a:t>个叶子结点，有</a:t>
            </a:r>
            <a:r>
              <a:rPr kumimoji="0" lang="zh-CN" altLang="en-US" sz="3200" u="sng" dirty="0">
                <a:solidFill>
                  <a:srgbClr val="000066"/>
                </a:solidFill>
                <a:ea typeface="黑体" pitchFamily="49" charset="-122"/>
              </a:rPr>
              <a:t>     </a:t>
            </a:r>
            <a:r>
              <a:rPr kumimoji="0" lang="zh-CN" altLang="en-US" sz="3200" dirty="0">
                <a:solidFill>
                  <a:srgbClr val="000066"/>
                </a:solidFill>
                <a:ea typeface="黑体" pitchFamily="49" charset="-122"/>
              </a:rPr>
              <a:t>个度为</a:t>
            </a:r>
            <a:r>
              <a:rPr kumimoji="0" lang="en-US" altLang="zh-CN" sz="3200" dirty="0">
                <a:solidFill>
                  <a:srgbClr val="000066"/>
                </a:solidFill>
                <a:ea typeface="黑体" pitchFamily="49" charset="-122"/>
              </a:rPr>
              <a:t>2</a:t>
            </a:r>
            <a:r>
              <a:rPr kumimoji="0" lang="zh-CN" altLang="en-US" sz="3200" dirty="0">
                <a:solidFill>
                  <a:srgbClr val="000066"/>
                </a:solidFill>
                <a:ea typeface="黑体" pitchFamily="49" charset="-122"/>
              </a:rPr>
              <a:t>的</a:t>
            </a:r>
            <a:r>
              <a:rPr kumimoji="0" lang="zh-CN" altLang="en-US" sz="3200" dirty="0" smtClean="0">
                <a:solidFill>
                  <a:srgbClr val="000066"/>
                </a:solidFill>
                <a:ea typeface="黑体" pitchFamily="49" charset="-122"/>
              </a:rPr>
              <a:t>结点。</a:t>
            </a:r>
            <a:endParaRPr kumimoji="0" lang="zh-CN" altLang="en-US" sz="3200" dirty="0">
              <a:solidFill>
                <a:srgbClr val="000066"/>
              </a:solidFill>
              <a:ea typeface="黑体" pitchFamily="49" charset="-122"/>
            </a:endParaRPr>
          </a:p>
        </p:txBody>
      </p:sp>
    </p:spTree>
    <p:extLst>
      <p:ext uri="{BB962C8B-B14F-4D97-AF65-F5344CB8AC3E}">
        <p14:creationId xmlns:p14="http://schemas.microsoft.com/office/powerpoint/2010/main" val="424927576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0"/>
          <p:cNvSpPr txBox="1">
            <a:spLocks noChangeArrowheads="1"/>
          </p:cNvSpPr>
          <p:nvPr/>
        </p:nvSpPr>
        <p:spPr bwMode="auto">
          <a:xfrm>
            <a:off x="543693" y="2426295"/>
            <a:ext cx="8132763" cy="2246769"/>
          </a:xfrm>
          <a:prstGeom prst="rect">
            <a:avLst/>
          </a:prstGeom>
          <a:noFill/>
          <a:ln>
            <a:noFill/>
          </a:ln>
          <a:effectLst>
            <a:outerShdw dist="28398" dir="1593903"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fontAlgn="auto" hangingPunct="0">
              <a:spcBef>
                <a:spcPct val="50000"/>
              </a:spcBef>
              <a:spcAft>
                <a:spcPts val="0"/>
              </a:spcAft>
            </a:pPr>
            <a:r>
              <a:rPr kumimoji="0" lang="zh-CN" altLang="en-US" sz="2800" b="1" kern="0" dirty="0" smtClean="0">
                <a:solidFill>
                  <a:srgbClr val="000000"/>
                </a:solidFill>
                <a:latin typeface="宋体" charset="-122"/>
                <a:ea typeface="宋体" charset="-122"/>
              </a:rPr>
              <a:t>问题转化：</a:t>
            </a:r>
            <a:endParaRPr kumimoji="0" lang="en-US" altLang="zh-CN" sz="2800" b="1" kern="0" dirty="0" smtClean="0">
              <a:solidFill>
                <a:srgbClr val="000000"/>
              </a:solidFill>
              <a:latin typeface="宋体" charset="-122"/>
              <a:ea typeface="宋体" charset="-122"/>
            </a:endParaRPr>
          </a:p>
          <a:p>
            <a:pPr eaLnBrk="0" fontAlgn="auto" hangingPunct="0">
              <a:spcBef>
                <a:spcPct val="50000"/>
              </a:spcBef>
              <a:spcAft>
                <a:spcPts val="0"/>
              </a:spcAft>
            </a:pPr>
            <a:r>
              <a:rPr kumimoji="0" lang="en-US" altLang="zh-CN" sz="2800" b="1" kern="0" dirty="0" smtClean="0">
                <a:solidFill>
                  <a:srgbClr val="000000"/>
                </a:solidFill>
                <a:latin typeface="宋体" charset="-122"/>
                <a:ea typeface="宋体" charset="-122"/>
              </a:rPr>
              <a:t>1、</a:t>
            </a:r>
            <a:r>
              <a:rPr kumimoji="0" lang="zh-CN" altLang="en-US" sz="2800" b="1" kern="0" dirty="0">
                <a:solidFill>
                  <a:srgbClr val="000000"/>
                </a:solidFill>
                <a:latin typeface="宋体" charset="-122"/>
                <a:ea typeface="宋体" charset="-122"/>
              </a:rPr>
              <a:t>二叉树的</a:t>
            </a:r>
            <a:r>
              <a:rPr kumimoji="0" lang="zh-CN" altLang="en-US" sz="2800" b="1" kern="0" dirty="0" smtClean="0">
                <a:solidFill>
                  <a:srgbClr val="000000"/>
                </a:solidFill>
                <a:latin typeface="宋体" charset="-122"/>
                <a:ea typeface="宋体" charset="-122"/>
              </a:rPr>
              <a:t>结构简单</a:t>
            </a:r>
            <a:r>
              <a:rPr kumimoji="0" lang="zh-CN" altLang="en-US" sz="2800" b="1" kern="0" dirty="0">
                <a:solidFill>
                  <a:srgbClr val="000000"/>
                </a:solidFill>
                <a:latin typeface="宋体" charset="-122"/>
                <a:ea typeface="宋体" charset="-122"/>
              </a:rPr>
              <a:t>，规律性最</a:t>
            </a:r>
            <a:r>
              <a:rPr kumimoji="0" lang="zh-CN" altLang="en-US" sz="2800" b="1" kern="0" dirty="0" smtClean="0">
                <a:solidFill>
                  <a:srgbClr val="000000"/>
                </a:solidFill>
                <a:latin typeface="宋体" charset="-122"/>
                <a:ea typeface="宋体" charset="-122"/>
              </a:rPr>
              <a:t>强。</a:t>
            </a:r>
            <a:endParaRPr kumimoji="0" lang="en-US" altLang="zh-CN" sz="2800" b="1" kern="0" dirty="0" smtClean="0">
              <a:solidFill>
                <a:srgbClr val="000000"/>
              </a:solidFill>
              <a:latin typeface="宋体" charset="-122"/>
              <a:ea typeface="宋体" charset="-122"/>
            </a:endParaRPr>
          </a:p>
          <a:p>
            <a:pPr eaLnBrk="0" fontAlgn="auto" hangingPunct="0">
              <a:spcBef>
                <a:spcPct val="50000"/>
              </a:spcBef>
              <a:spcAft>
                <a:spcPts val="0"/>
              </a:spcAft>
            </a:pPr>
            <a:r>
              <a:rPr kumimoji="0" lang="en-US" altLang="zh-CN" sz="2800" b="1" kern="0" dirty="0" smtClean="0">
                <a:solidFill>
                  <a:srgbClr val="000000"/>
                </a:solidFill>
                <a:latin typeface="宋体" charset="-122"/>
                <a:ea typeface="宋体" charset="-122"/>
              </a:rPr>
              <a:t>2、</a:t>
            </a:r>
            <a:r>
              <a:rPr kumimoji="0" lang="zh-CN" altLang="en-US" sz="2800" b="1" kern="0" dirty="0" smtClean="0">
                <a:solidFill>
                  <a:srgbClr val="000000"/>
                </a:solidFill>
                <a:latin typeface="宋体" charset="-122"/>
                <a:ea typeface="宋体" charset="-122"/>
              </a:rPr>
              <a:t>可以将树转换</a:t>
            </a:r>
            <a:r>
              <a:rPr kumimoji="0" lang="zh-CN" altLang="en-US" sz="2800" b="1" kern="0" dirty="0">
                <a:solidFill>
                  <a:srgbClr val="000000"/>
                </a:solidFill>
                <a:latin typeface="宋体" charset="-122"/>
                <a:ea typeface="宋体" charset="-122"/>
              </a:rPr>
              <a:t>为唯一对应的二叉树，</a:t>
            </a:r>
            <a:r>
              <a:rPr kumimoji="0" lang="zh-CN" altLang="en-US" sz="2800" b="1" kern="0" dirty="0" smtClean="0">
                <a:solidFill>
                  <a:srgbClr val="000000"/>
                </a:solidFill>
                <a:latin typeface="宋体" charset="-122"/>
                <a:ea typeface="宋体" charset="-122"/>
              </a:rPr>
              <a:t>从而利用二叉树解决树的有关问题。</a:t>
            </a:r>
          </a:p>
        </p:txBody>
      </p:sp>
      <p:grpSp>
        <p:nvGrpSpPr>
          <p:cNvPr id="5" name="Group 62"/>
          <p:cNvGrpSpPr>
            <a:grpSpLocks/>
          </p:cNvGrpSpPr>
          <p:nvPr/>
        </p:nvGrpSpPr>
        <p:grpSpPr bwMode="auto">
          <a:xfrm>
            <a:off x="572268" y="1484784"/>
            <a:ext cx="5872163" cy="625475"/>
            <a:chOff x="2499" y="775"/>
            <a:chExt cx="3699" cy="394"/>
          </a:xfrm>
        </p:grpSpPr>
        <p:sp>
          <p:nvSpPr>
            <p:cNvPr id="6" name="Text Box 63"/>
            <p:cNvSpPr txBox="1">
              <a:spLocks noChangeArrowheads="1"/>
            </p:cNvSpPr>
            <p:nvPr/>
          </p:nvSpPr>
          <p:spPr bwMode="auto">
            <a:xfrm>
              <a:off x="2923" y="775"/>
              <a:ext cx="327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p>
              <a:pPr algn="just" eaLnBrk="0" fontAlgn="auto" hangingPunct="0">
                <a:spcBef>
                  <a:spcPct val="50000"/>
                </a:spcBef>
                <a:spcAft>
                  <a:spcPts val="0"/>
                </a:spcAft>
              </a:pPr>
              <a:r>
                <a:rPr kumimoji="0" lang="zh-CN" altLang="en-US" sz="2800" b="1" kern="0" dirty="0" smtClean="0">
                  <a:solidFill>
                    <a:srgbClr val="000000"/>
                  </a:solidFill>
                  <a:ea typeface="宋体" charset="-122"/>
                </a:rPr>
                <a:t>研究二叉树的意义？</a:t>
              </a:r>
            </a:p>
          </p:txBody>
        </p:sp>
        <p:graphicFrame>
          <p:nvGraphicFramePr>
            <p:cNvPr id="7" name="Object 64"/>
            <p:cNvGraphicFramePr>
              <a:graphicFrameLocks noChangeAspect="1"/>
            </p:cNvGraphicFramePr>
            <p:nvPr/>
          </p:nvGraphicFramePr>
          <p:xfrm>
            <a:off x="2499" y="809"/>
            <a:ext cx="351" cy="360"/>
          </p:xfrm>
          <a:graphic>
            <a:graphicData uri="http://schemas.openxmlformats.org/presentationml/2006/ole">
              <mc:AlternateContent xmlns:mc="http://schemas.openxmlformats.org/markup-compatibility/2006">
                <mc:Choice xmlns:v="urn:schemas-microsoft-com:vml" Requires="v">
                  <p:oleObj spid="_x0000_s53256" name="Clip" r:id="rId3" imgW="861120" imgH="844560" progId="MS_ClipArt_Gallery.5">
                    <p:embed/>
                  </p:oleObj>
                </mc:Choice>
                <mc:Fallback>
                  <p:oleObj name="Clip" r:id="rId3" imgW="861120" imgH="8445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 y="809"/>
                          <a:ext cx="351"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300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611188" y="1500409"/>
            <a:ext cx="66294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dirty="0" smtClean="0">
                <a:ln>
                  <a:noFill/>
                </a:ln>
                <a:solidFill>
                  <a:srgbClr val="9900CC"/>
                </a:solidFill>
                <a:effectLst>
                  <a:outerShdw blurRad="38100" dist="38100" dir="2700000" algn="tl">
                    <a:srgbClr val="C0C0C0"/>
                  </a:outerShdw>
                </a:effectLst>
                <a:uLnTx/>
                <a:uFillTx/>
                <a:ea typeface="楷体_GB2312" pitchFamily="49" charset="-122"/>
              </a:rPr>
              <a:t>转换步骤</a:t>
            </a:r>
            <a:r>
              <a:rPr kumimoji="0" lang="zh-CN" altLang="en-US" sz="2400" b="1" i="0" u="none" strike="noStrike" kern="0" cap="none" spc="0" normalizeH="0" baseline="0" noProof="0" dirty="0" smtClean="0">
                <a:ln>
                  <a:noFill/>
                </a:ln>
                <a:solidFill>
                  <a:srgbClr val="9900CC"/>
                </a:solidFill>
                <a:effectLst/>
                <a:uLnTx/>
                <a:uFillTx/>
                <a:ea typeface="楷体_GB2312" pitchFamily="49" charset="-122"/>
              </a:rPr>
              <a:t>：</a:t>
            </a:r>
            <a:r>
              <a:rPr kumimoji="0" lang="zh-CN" altLang="en-US" sz="2400" b="1" i="0" u="none" strike="noStrike" kern="0" cap="none" spc="0" normalizeH="0" baseline="0" noProof="0" dirty="0" smtClean="0">
                <a:ln>
                  <a:noFill/>
                </a:ln>
                <a:solidFill>
                  <a:srgbClr val="000066"/>
                </a:solidFill>
                <a:effectLst/>
                <a:uLnTx/>
                <a:uFillTx/>
              </a:rPr>
              <a:t>①  </a:t>
            </a:r>
            <a:r>
              <a:rPr kumimoji="0" lang="zh-CN" altLang="en-US" sz="2400" b="1" i="0" u="none" strike="noStrike" kern="0" cap="none" spc="0" normalizeH="0" baseline="0" noProof="0" dirty="0" smtClean="0">
                <a:ln>
                  <a:noFill/>
                </a:ln>
                <a:solidFill>
                  <a:srgbClr val="000066"/>
                </a:solidFill>
                <a:effectLst/>
                <a:uLnTx/>
                <a:uFillTx/>
                <a:latin typeface="楷体_GB2312" pitchFamily="49" charset="-122"/>
                <a:ea typeface="楷体_GB2312" pitchFamily="49" charset="-122"/>
              </a:rPr>
              <a:t>结点的第一孩子做为其左孩子</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000066"/>
                </a:solidFill>
                <a:effectLst/>
                <a:uLnTx/>
                <a:uFillTx/>
                <a:latin typeface="楷体_GB2312" pitchFamily="49" charset="-122"/>
                <a:ea typeface="楷体_GB2312" pitchFamily="49" charset="-122"/>
              </a:rPr>
              <a:t>          ② 结点的右邻近兄弟做为其右孩子</a:t>
            </a:r>
          </a:p>
        </p:txBody>
      </p:sp>
      <p:grpSp>
        <p:nvGrpSpPr>
          <p:cNvPr id="4" name="Group 4"/>
          <p:cNvGrpSpPr>
            <a:grpSpLocks/>
          </p:cNvGrpSpPr>
          <p:nvPr/>
        </p:nvGrpSpPr>
        <p:grpSpPr bwMode="auto">
          <a:xfrm>
            <a:off x="644526" y="2609155"/>
            <a:ext cx="2786062" cy="2852738"/>
            <a:chOff x="144" y="2352"/>
            <a:chExt cx="1824" cy="1884"/>
          </a:xfrm>
        </p:grpSpPr>
        <p:sp>
          <p:nvSpPr>
            <p:cNvPr id="5" name="Oval 5"/>
            <p:cNvSpPr>
              <a:spLocks noChangeArrowheads="1"/>
            </p:cNvSpPr>
            <p:nvPr/>
          </p:nvSpPr>
          <p:spPr bwMode="auto">
            <a:xfrm>
              <a:off x="1459" y="3906"/>
              <a:ext cx="330"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H</a:t>
              </a:r>
            </a:p>
          </p:txBody>
        </p:sp>
        <p:sp>
          <p:nvSpPr>
            <p:cNvPr id="6" name="Oval 6"/>
            <p:cNvSpPr>
              <a:spLocks noChangeArrowheads="1"/>
            </p:cNvSpPr>
            <p:nvPr/>
          </p:nvSpPr>
          <p:spPr bwMode="auto">
            <a:xfrm>
              <a:off x="144" y="3347"/>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D</a:t>
              </a:r>
            </a:p>
          </p:txBody>
        </p:sp>
        <p:sp>
          <p:nvSpPr>
            <p:cNvPr id="7" name="Oval 7"/>
            <p:cNvSpPr>
              <a:spLocks noChangeArrowheads="1"/>
            </p:cNvSpPr>
            <p:nvPr/>
          </p:nvSpPr>
          <p:spPr bwMode="auto">
            <a:xfrm>
              <a:off x="1000" y="3342"/>
              <a:ext cx="330" cy="317"/>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E</a:t>
              </a:r>
            </a:p>
          </p:txBody>
        </p:sp>
        <p:sp>
          <p:nvSpPr>
            <p:cNvPr id="8" name="Oval 8"/>
            <p:cNvSpPr>
              <a:spLocks noChangeArrowheads="1"/>
            </p:cNvSpPr>
            <p:nvPr/>
          </p:nvSpPr>
          <p:spPr bwMode="auto">
            <a:xfrm>
              <a:off x="556" y="3918"/>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F</a:t>
              </a:r>
            </a:p>
          </p:txBody>
        </p:sp>
        <p:sp>
          <p:nvSpPr>
            <p:cNvPr id="9" name="Oval 9"/>
            <p:cNvSpPr>
              <a:spLocks noChangeArrowheads="1"/>
            </p:cNvSpPr>
            <p:nvPr/>
          </p:nvSpPr>
          <p:spPr bwMode="auto">
            <a:xfrm>
              <a:off x="1009" y="3918"/>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G</a:t>
              </a:r>
            </a:p>
          </p:txBody>
        </p:sp>
        <p:sp>
          <p:nvSpPr>
            <p:cNvPr id="10" name="Oval 10"/>
            <p:cNvSpPr>
              <a:spLocks noChangeArrowheads="1"/>
            </p:cNvSpPr>
            <p:nvPr/>
          </p:nvSpPr>
          <p:spPr bwMode="auto">
            <a:xfrm>
              <a:off x="529" y="2858"/>
              <a:ext cx="331" cy="317"/>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B</a:t>
              </a:r>
            </a:p>
          </p:txBody>
        </p:sp>
        <p:sp>
          <p:nvSpPr>
            <p:cNvPr id="11" name="Oval 11"/>
            <p:cNvSpPr>
              <a:spLocks noChangeArrowheads="1"/>
            </p:cNvSpPr>
            <p:nvPr/>
          </p:nvSpPr>
          <p:spPr bwMode="auto">
            <a:xfrm>
              <a:off x="1637" y="2869"/>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I</a:t>
              </a:r>
            </a:p>
          </p:txBody>
        </p:sp>
        <p:sp>
          <p:nvSpPr>
            <p:cNvPr id="12" name="Oval 12"/>
            <p:cNvSpPr>
              <a:spLocks noChangeArrowheads="1"/>
            </p:cNvSpPr>
            <p:nvPr/>
          </p:nvSpPr>
          <p:spPr bwMode="auto">
            <a:xfrm>
              <a:off x="1101" y="2352"/>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A</a:t>
              </a:r>
            </a:p>
          </p:txBody>
        </p:sp>
        <p:sp>
          <p:nvSpPr>
            <p:cNvPr id="13" name="Line 13"/>
            <p:cNvSpPr>
              <a:spLocks noChangeShapeType="1"/>
            </p:cNvSpPr>
            <p:nvPr/>
          </p:nvSpPr>
          <p:spPr bwMode="auto">
            <a:xfrm flipH="1">
              <a:off x="751" y="2622"/>
              <a:ext cx="401" cy="247"/>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4"/>
            <p:cNvSpPr>
              <a:spLocks noChangeShapeType="1"/>
            </p:cNvSpPr>
            <p:nvPr/>
          </p:nvSpPr>
          <p:spPr bwMode="auto">
            <a:xfrm>
              <a:off x="1392" y="2622"/>
              <a:ext cx="385" cy="251"/>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15"/>
            <p:cNvSpPr>
              <a:spLocks noChangeArrowheads="1"/>
            </p:cNvSpPr>
            <p:nvPr/>
          </p:nvSpPr>
          <p:spPr bwMode="auto">
            <a:xfrm>
              <a:off x="1104" y="2862"/>
              <a:ext cx="331" cy="318"/>
            </a:xfrm>
            <a:prstGeom prst="ellipse">
              <a:avLst/>
            </a:prstGeom>
            <a:noFill/>
            <a:ln w="25400">
              <a:solidFill>
                <a:srgbClr val="99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C</a:t>
              </a:r>
            </a:p>
          </p:txBody>
        </p:sp>
        <p:sp>
          <p:nvSpPr>
            <p:cNvPr id="16" name="Line 16"/>
            <p:cNvSpPr>
              <a:spLocks noChangeShapeType="1"/>
            </p:cNvSpPr>
            <p:nvPr/>
          </p:nvSpPr>
          <p:spPr bwMode="auto">
            <a:xfrm>
              <a:off x="1260" y="2670"/>
              <a:ext cx="0" cy="192"/>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17"/>
            <p:cNvSpPr>
              <a:spLocks noChangeShapeType="1"/>
            </p:cNvSpPr>
            <p:nvPr/>
          </p:nvSpPr>
          <p:spPr bwMode="auto">
            <a:xfrm flipH="1">
              <a:off x="396" y="3126"/>
              <a:ext cx="192" cy="240"/>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8" name="Line 18"/>
            <p:cNvSpPr>
              <a:spLocks noChangeShapeType="1"/>
            </p:cNvSpPr>
            <p:nvPr/>
          </p:nvSpPr>
          <p:spPr bwMode="auto">
            <a:xfrm>
              <a:off x="816" y="3150"/>
              <a:ext cx="240" cy="240"/>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9" name="Line 19"/>
            <p:cNvSpPr>
              <a:spLocks noChangeShapeType="1"/>
            </p:cNvSpPr>
            <p:nvPr/>
          </p:nvSpPr>
          <p:spPr bwMode="auto">
            <a:xfrm flipH="1">
              <a:off x="768" y="3630"/>
              <a:ext cx="288" cy="288"/>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Line 20"/>
            <p:cNvSpPr>
              <a:spLocks noChangeShapeType="1"/>
            </p:cNvSpPr>
            <p:nvPr/>
          </p:nvSpPr>
          <p:spPr bwMode="auto">
            <a:xfrm>
              <a:off x="1248" y="3630"/>
              <a:ext cx="288" cy="288"/>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1" name="Line 21"/>
            <p:cNvSpPr>
              <a:spLocks noChangeShapeType="1"/>
            </p:cNvSpPr>
            <p:nvPr/>
          </p:nvSpPr>
          <p:spPr bwMode="auto">
            <a:xfrm>
              <a:off x="1164" y="3654"/>
              <a:ext cx="0" cy="264"/>
            </a:xfrm>
            <a:prstGeom prst="line">
              <a:avLst/>
            </a:prstGeom>
            <a:noFill/>
            <a:ln w="25400">
              <a:solidFill>
                <a:srgbClr val="99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22" name="Oval 22"/>
          <p:cNvSpPr>
            <a:spLocks noChangeArrowheads="1"/>
          </p:cNvSpPr>
          <p:nvPr/>
        </p:nvSpPr>
        <p:spPr bwMode="auto">
          <a:xfrm>
            <a:off x="7291388" y="1358205"/>
            <a:ext cx="525463" cy="517525"/>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A</a:t>
            </a:r>
          </a:p>
        </p:txBody>
      </p:sp>
      <p:grpSp>
        <p:nvGrpSpPr>
          <p:cNvPr id="23" name="Group 23"/>
          <p:cNvGrpSpPr>
            <a:grpSpLocks/>
          </p:cNvGrpSpPr>
          <p:nvPr/>
        </p:nvGrpSpPr>
        <p:grpSpPr bwMode="auto">
          <a:xfrm>
            <a:off x="6572251" y="1820168"/>
            <a:ext cx="849312" cy="871537"/>
            <a:chOff x="3798" y="1911"/>
            <a:chExt cx="535" cy="549"/>
          </a:xfrm>
        </p:grpSpPr>
        <p:sp>
          <p:nvSpPr>
            <p:cNvPr id="24" name="Oval 24"/>
            <p:cNvSpPr>
              <a:spLocks noChangeArrowheads="1"/>
            </p:cNvSpPr>
            <p:nvPr/>
          </p:nvSpPr>
          <p:spPr bwMode="auto">
            <a:xfrm>
              <a:off x="3798" y="2135"/>
              <a:ext cx="331" cy="325"/>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B</a:t>
              </a:r>
            </a:p>
          </p:txBody>
        </p:sp>
        <p:sp>
          <p:nvSpPr>
            <p:cNvPr id="25" name="Line 25"/>
            <p:cNvSpPr>
              <a:spLocks noChangeShapeType="1"/>
            </p:cNvSpPr>
            <p:nvPr/>
          </p:nvSpPr>
          <p:spPr bwMode="auto">
            <a:xfrm flipH="1">
              <a:off x="4038" y="1911"/>
              <a:ext cx="295" cy="237"/>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6" name="Group 26"/>
          <p:cNvGrpSpPr>
            <a:grpSpLocks/>
          </p:cNvGrpSpPr>
          <p:nvPr/>
        </p:nvGrpSpPr>
        <p:grpSpPr bwMode="auto">
          <a:xfrm>
            <a:off x="7105651" y="2577405"/>
            <a:ext cx="838200" cy="609600"/>
            <a:chOff x="4134" y="2388"/>
            <a:chExt cx="528" cy="384"/>
          </a:xfrm>
        </p:grpSpPr>
        <p:sp>
          <p:nvSpPr>
            <p:cNvPr id="27" name="Oval 27"/>
            <p:cNvSpPr>
              <a:spLocks noChangeArrowheads="1"/>
            </p:cNvSpPr>
            <p:nvPr/>
          </p:nvSpPr>
          <p:spPr bwMode="auto">
            <a:xfrm>
              <a:off x="4331" y="2436"/>
              <a:ext cx="331" cy="33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C</a:t>
              </a:r>
            </a:p>
          </p:txBody>
        </p:sp>
        <p:sp>
          <p:nvSpPr>
            <p:cNvPr id="28" name="Line 28"/>
            <p:cNvSpPr>
              <a:spLocks noChangeShapeType="1"/>
            </p:cNvSpPr>
            <p:nvPr/>
          </p:nvSpPr>
          <p:spPr bwMode="auto">
            <a:xfrm>
              <a:off x="4134" y="2388"/>
              <a:ext cx="240"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29" name="Group 29"/>
          <p:cNvGrpSpPr>
            <a:grpSpLocks/>
          </p:cNvGrpSpPr>
          <p:nvPr/>
        </p:nvGrpSpPr>
        <p:grpSpPr bwMode="auto">
          <a:xfrm>
            <a:off x="7943851" y="3034605"/>
            <a:ext cx="904875" cy="669925"/>
            <a:chOff x="4662" y="2676"/>
            <a:chExt cx="570" cy="422"/>
          </a:xfrm>
        </p:grpSpPr>
        <p:sp>
          <p:nvSpPr>
            <p:cNvPr id="30" name="Line 30"/>
            <p:cNvSpPr>
              <a:spLocks noChangeShapeType="1"/>
            </p:cNvSpPr>
            <p:nvPr/>
          </p:nvSpPr>
          <p:spPr bwMode="auto">
            <a:xfrm>
              <a:off x="4662" y="2676"/>
              <a:ext cx="288"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Oval 31"/>
            <p:cNvSpPr>
              <a:spLocks noChangeArrowheads="1"/>
            </p:cNvSpPr>
            <p:nvPr/>
          </p:nvSpPr>
          <p:spPr bwMode="auto">
            <a:xfrm>
              <a:off x="4902" y="2772"/>
              <a:ext cx="330" cy="32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I</a:t>
              </a:r>
            </a:p>
          </p:txBody>
        </p:sp>
      </p:grpSp>
      <p:grpSp>
        <p:nvGrpSpPr>
          <p:cNvPr id="32" name="Group 32"/>
          <p:cNvGrpSpPr>
            <a:grpSpLocks/>
          </p:cNvGrpSpPr>
          <p:nvPr/>
        </p:nvGrpSpPr>
        <p:grpSpPr bwMode="auto">
          <a:xfrm>
            <a:off x="5829301" y="2520255"/>
            <a:ext cx="781050" cy="784225"/>
            <a:chOff x="3330" y="2352"/>
            <a:chExt cx="492" cy="494"/>
          </a:xfrm>
        </p:grpSpPr>
        <p:sp>
          <p:nvSpPr>
            <p:cNvPr id="33" name="Oval 33"/>
            <p:cNvSpPr>
              <a:spLocks noChangeArrowheads="1"/>
            </p:cNvSpPr>
            <p:nvPr/>
          </p:nvSpPr>
          <p:spPr bwMode="auto">
            <a:xfrm>
              <a:off x="3330" y="2520"/>
              <a:ext cx="331" cy="32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D</a:t>
              </a:r>
            </a:p>
          </p:txBody>
        </p:sp>
        <p:sp>
          <p:nvSpPr>
            <p:cNvPr id="34" name="Line 34"/>
            <p:cNvSpPr>
              <a:spLocks noChangeShapeType="1"/>
            </p:cNvSpPr>
            <p:nvPr/>
          </p:nvSpPr>
          <p:spPr bwMode="auto">
            <a:xfrm flipH="1">
              <a:off x="3582" y="2352"/>
              <a:ext cx="240" cy="189"/>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5" name="Group 35"/>
          <p:cNvGrpSpPr>
            <a:grpSpLocks/>
          </p:cNvGrpSpPr>
          <p:nvPr/>
        </p:nvGrpSpPr>
        <p:grpSpPr bwMode="auto">
          <a:xfrm>
            <a:off x="6343651" y="3187005"/>
            <a:ext cx="904875" cy="669925"/>
            <a:chOff x="3654" y="2772"/>
            <a:chExt cx="570" cy="422"/>
          </a:xfrm>
        </p:grpSpPr>
        <p:sp>
          <p:nvSpPr>
            <p:cNvPr id="36" name="Oval 36"/>
            <p:cNvSpPr>
              <a:spLocks noChangeArrowheads="1"/>
            </p:cNvSpPr>
            <p:nvPr/>
          </p:nvSpPr>
          <p:spPr bwMode="auto">
            <a:xfrm>
              <a:off x="3894" y="2868"/>
              <a:ext cx="330" cy="32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dirty="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E</a:t>
              </a:r>
            </a:p>
          </p:txBody>
        </p:sp>
        <p:sp>
          <p:nvSpPr>
            <p:cNvPr id="37" name="Line 37"/>
            <p:cNvSpPr>
              <a:spLocks noChangeShapeType="1"/>
            </p:cNvSpPr>
            <p:nvPr/>
          </p:nvSpPr>
          <p:spPr bwMode="auto">
            <a:xfrm>
              <a:off x="3654" y="2772"/>
              <a:ext cx="288"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8" name="Group 38"/>
          <p:cNvGrpSpPr>
            <a:grpSpLocks/>
          </p:cNvGrpSpPr>
          <p:nvPr/>
        </p:nvGrpSpPr>
        <p:grpSpPr bwMode="auto">
          <a:xfrm>
            <a:off x="5962651" y="3796605"/>
            <a:ext cx="838200" cy="746125"/>
            <a:chOff x="3414" y="3156"/>
            <a:chExt cx="528" cy="470"/>
          </a:xfrm>
        </p:grpSpPr>
        <p:sp>
          <p:nvSpPr>
            <p:cNvPr id="39" name="Oval 39"/>
            <p:cNvSpPr>
              <a:spLocks noChangeArrowheads="1"/>
            </p:cNvSpPr>
            <p:nvPr/>
          </p:nvSpPr>
          <p:spPr bwMode="auto">
            <a:xfrm>
              <a:off x="3414" y="3300"/>
              <a:ext cx="331" cy="32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F</a:t>
              </a:r>
            </a:p>
          </p:txBody>
        </p:sp>
        <p:sp>
          <p:nvSpPr>
            <p:cNvPr id="40" name="Line 40"/>
            <p:cNvSpPr>
              <a:spLocks noChangeShapeType="1"/>
            </p:cNvSpPr>
            <p:nvPr/>
          </p:nvSpPr>
          <p:spPr bwMode="auto">
            <a:xfrm flipH="1">
              <a:off x="3702" y="3156"/>
              <a:ext cx="240" cy="189"/>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1" name="Group 41"/>
          <p:cNvGrpSpPr>
            <a:grpSpLocks/>
          </p:cNvGrpSpPr>
          <p:nvPr/>
        </p:nvGrpSpPr>
        <p:grpSpPr bwMode="auto">
          <a:xfrm>
            <a:off x="6438901" y="4441130"/>
            <a:ext cx="838200" cy="609600"/>
            <a:chOff x="3714" y="3562"/>
            <a:chExt cx="528" cy="384"/>
          </a:xfrm>
        </p:grpSpPr>
        <p:sp>
          <p:nvSpPr>
            <p:cNvPr id="42" name="Oval 42"/>
            <p:cNvSpPr>
              <a:spLocks noChangeArrowheads="1"/>
            </p:cNvSpPr>
            <p:nvPr/>
          </p:nvSpPr>
          <p:spPr bwMode="auto">
            <a:xfrm>
              <a:off x="3911" y="3610"/>
              <a:ext cx="331" cy="33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G</a:t>
              </a:r>
            </a:p>
          </p:txBody>
        </p:sp>
        <p:sp>
          <p:nvSpPr>
            <p:cNvPr id="43" name="Line 43"/>
            <p:cNvSpPr>
              <a:spLocks noChangeShapeType="1"/>
            </p:cNvSpPr>
            <p:nvPr/>
          </p:nvSpPr>
          <p:spPr bwMode="auto">
            <a:xfrm>
              <a:off x="3714" y="3562"/>
              <a:ext cx="240"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4" name="Group 44"/>
          <p:cNvGrpSpPr>
            <a:grpSpLocks/>
          </p:cNvGrpSpPr>
          <p:nvPr/>
        </p:nvGrpSpPr>
        <p:grpSpPr bwMode="auto">
          <a:xfrm>
            <a:off x="7277101" y="4898330"/>
            <a:ext cx="904875" cy="669925"/>
            <a:chOff x="4242" y="3850"/>
            <a:chExt cx="570" cy="422"/>
          </a:xfrm>
        </p:grpSpPr>
        <p:sp>
          <p:nvSpPr>
            <p:cNvPr id="45" name="Line 45"/>
            <p:cNvSpPr>
              <a:spLocks noChangeShapeType="1"/>
            </p:cNvSpPr>
            <p:nvPr/>
          </p:nvSpPr>
          <p:spPr bwMode="auto">
            <a:xfrm>
              <a:off x="4242" y="3850"/>
              <a:ext cx="288"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6" name="Oval 46"/>
            <p:cNvSpPr>
              <a:spLocks noChangeArrowheads="1"/>
            </p:cNvSpPr>
            <p:nvPr/>
          </p:nvSpPr>
          <p:spPr bwMode="auto">
            <a:xfrm>
              <a:off x="4482" y="3946"/>
              <a:ext cx="330" cy="326"/>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H</a:t>
              </a:r>
            </a:p>
          </p:txBody>
        </p:sp>
      </p:grpSp>
      <p:sp>
        <p:nvSpPr>
          <p:cNvPr id="47" name="AutoShape 47"/>
          <p:cNvSpPr>
            <a:spLocks noChangeArrowheads="1"/>
          </p:cNvSpPr>
          <p:nvPr/>
        </p:nvSpPr>
        <p:spPr bwMode="auto">
          <a:xfrm>
            <a:off x="3811588" y="3600857"/>
            <a:ext cx="1768524" cy="855940"/>
          </a:xfrm>
          <a:prstGeom prst="rightArrow">
            <a:avLst>
              <a:gd name="adj1" fmla="val 50000"/>
              <a:gd name="adj2" fmla="val 45935"/>
            </a:avLst>
          </a:prstGeom>
          <a:solidFill>
            <a:srgbClr val="FF9900"/>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dirty="0" smtClean="0">
                <a:ln>
                  <a:noFill/>
                </a:ln>
                <a:solidFill>
                  <a:sysClr val="windowText" lastClr="000000"/>
                </a:solidFill>
                <a:effectLst/>
                <a:uLnTx/>
                <a:uFillTx/>
                <a:latin typeface="黑体" pitchFamily="49" charset="-122"/>
                <a:ea typeface="黑体" pitchFamily="49" charset="-122"/>
              </a:rPr>
              <a:t>二叉树</a:t>
            </a:r>
          </a:p>
        </p:txBody>
      </p:sp>
      <p:sp>
        <p:nvSpPr>
          <p:cNvPr id="48" name="Rectangle 48"/>
          <p:cNvSpPr>
            <a:spLocks noChangeArrowheads="1"/>
          </p:cNvSpPr>
          <p:nvPr/>
        </p:nvSpPr>
        <p:spPr bwMode="auto">
          <a:xfrm>
            <a:off x="662061" y="620688"/>
            <a:ext cx="46482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3200" dirty="0">
                <a:solidFill>
                  <a:srgbClr val="006600"/>
                </a:solidFill>
                <a:latin typeface="黑体" pitchFamily="49" charset="-122"/>
                <a:ea typeface="黑体" pitchFamily="49" charset="-122"/>
              </a:rPr>
              <a:t>1</a:t>
            </a:r>
            <a:r>
              <a:rPr lang="zh-CN" altLang="en-US" sz="3200" dirty="0">
                <a:solidFill>
                  <a:srgbClr val="006600"/>
                </a:solidFill>
                <a:latin typeface="黑体" pitchFamily="49" charset="-122"/>
                <a:ea typeface="黑体" pitchFamily="49" charset="-122"/>
              </a:rPr>
              <a:t>、树与二叉树的转换</a:t>
            </a:r>
          </a:p>
        </p:txBody>
      </p:sp>
      <p:sp>
        <p:nvSpPr>
          <p:cNvPr id="49" name="TextBox 48"/>
          <p:cNvSpPr txBox="1"/>
          <p:nvPr/>
        </p:nvSpPr>
        <p:spPr>
          <a:xfrm>
            <a:off x="611188" y="5765692"/>
            <a:ext cx="7927170" cy="412613"/>
          </a:xfrm>
          <a:prstGeom prst="rect">
            <a:avLst/>
          </a:prstGeom>
          <a:noFill/>
        </p:spPr>
        <p:txBody>
          <a:bodyPr wrap="none" rtlCol="0">
            <a:spAutoFit/>
          </a:bodyPr>
          <a:lstStyle/>
          <a:p>
            <a:pPr>
              <a:lnSpc>
                <a:spcPct val="120000"/>
              </a:lnSpc>
            </a:pPr>
            <a:r>
              <a:rPr lang="zh-CN" altLang="en-US" sz="2000" b="1" dirty="0" smtClean="0">
                <a:solidFill>
                  <a:schemeClr val="tx1">
                    <a:lumMod val="50000"/>
                  </a:schemeClr>
                </a:solidFill>
                <a:latin typeface="黑体" pitchFamily="49" charset="-122"/>
                <a:ea typeface="黑体" pitchFamily="49" charset="-122"/>
              </a:rPr>
              <a:t>由于根结点没有兄弟，所以普通树转换成二叉树后，根结点没有右树</a:t>
            </a:r>
          </a:p>
        </p:txBody>
      </p:sp>
    </p:spTree>
    <p:extLst>
      <p:ext uri="{BB962C8B-B14F-4D97-AF65-F5344CB8AC3E}">
        <p14:creationId xmlns:p14="http://schemas.microsoft.com/office/powerpoint/2010/main" val="79840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up)">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left)">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up)">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up)">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up)">
                                      <p:cBhvr>
                                        <p:cTn id="47" dur="5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up)">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up)">
                                      <p:cBhvr>
                                        <p:cTn id="67" dur="500"/>
                                        <p:tgtEl>
                                          <p:spTgt spid="44"/>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9"/>
                                        </p:tgtEl>
                                        <p:attrNameLst>
                                          <p:attrName>style.visibility</p:attrName>
                                        </p:attrNameLst>
                                      </p:cBhvr>
                                      <p:to>
                                        <p:strVal val="visible"/>
                                      </p:to>
                                    </p:set>
                                    <p:anim calcmode="lin" valueType="num">
                                      <p:cBhvr additive="base">
                                        <p:cTn id="72" dur="500" fill="hold"/>
                                        <p:tgtEl>
                                          <p:spTgt spid="49"/>
                                        </p:tgtEl>
                                        <p:attrNameLst>
                                          <p:attrName>ppt_x</p:attrName>
                                        </p:attrNameLst>
                                      </p:cBhvr>
                                      <p:tavLst>
                                        <p:tav tm="0">
                                          <p:val>
                                            <p:strVal val="#ppt_x"/>
                                          </p:val>
                                        </p:tav>
                                        <p:tav tm="100000">
                                          <p:val>
                                            <p:strVal val="#ppt_x"/>
                                          </p:val>
                                        </p:tav>
                                      </p:tavLst>
                                    </p:anim>
                                    <p:anim calcmode="lin" valueType="num">
                                      <p:cBhvr additive="base">
                                        <p:cTn id="7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2" grpId="0" animBg="1" autoUpdateAnimBg="0"/>
      <p:bldP spid="47" grpId="0" animBg="1" autoUpdateAnimBg="0"/>
      <p:bldP spid="48" grpId="0" autoUpdateAnimBg="0"/>
      <p:bldP spid="4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95312" y="807237"/>
            <a:ext cx="73610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spcBef>
                <a:spcPct val="50000"/>
              </a:spcBef>
            </a:pPr>
            <a:r>
              <a:rPr lang="en-US" altLang="zh-CN" sz="2800" dirty="0">
                <a:solidFill>
                  <a:srgbClr val="FF0066"/>
                </a:solidFill>
                <a:latin typeface="黑体" pitchFamily="49" charset="-122"/>
                <a:ea typeface="黑体" pitchFamily="49" charset="-122"/>
              </a:rPr>
              <a:t>2</a:t>
            </a:r>
            <a:r>
              <a:rPr lang="zh-CN" altLang="en-US" sz="2800" dirty="0">
                <a:solidFill>
                  <a:srgbClr val="FF0066"/>
                </a:solidFill>
                <a:latin typeface="黑体" pitchFamily="49" charset="-122"/>
                <a:ea typeface="黑体" pitchFamily="49" charset="-122"/>
              </a:rPr>
              <a:t>、二叉树</a:t>
            </a:r>
            <a:r>
              <a:rPr lang="zh-CN" altLang="en-US" sz="2800" dirty="0" smtClean="0">
                <a:solidFill>
                  <a:srgbClr val="FF0066"/>
                </a:solidFill>
                <a:latin typeface="黑体" pitchFamily="49" charset="-122"/>
                <a:ea typeface="黑体" pitchFamily="49" charset="-122"/>
              </a:rPr>
              <a:t>与普通树（或森林）的</a:t>
            </a:r>
            <a:r>
              <a:rPr lang="zh-CN" altLang="en-US" sz="2800" dirty="0">
                <a:solidFill>
                  <a:srgbClr val="FF0066"/>
                </a:solidFill>
                <a:latin typeface="黑体" pitchFamily="49" charset="-122"/>
                <a:ea typeface="黑体" pitchFamily="49" charset="-122"/>
              </a:rPr>
              <a:t>转换</a:t>
            </a:r>
          </a:p>
        </p:txBody>
      </p:sp>
      <p:sp>
        <p:nvSpPr>
          <p:cNvPr id="3" name="Rectangle 3"/>
          <p:cNvSpPr>
            <a:spLocks noChangeArrowheads="1"/>
          </p:cNvSpPr>
          <p:nvPr/>
        </p:nvSpPr>
        <p:spPr bwMode="auto">
          <a:xfrm>
            <a:off x="595313" y="1340637"/>
            <a:ext cx="66294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zh-CN" altLang="en-US" sz="2400" b="1" i="1">
                <a:solidFill>
                  <a:srgbClr val="008000"/>
                </a:solidFill>
                <a:effectLst>
                  <a:outerShdw blurRad="38100" dist="38100" dir="2700000" algn="tl">
                    <a:srgbClr val="C0C0C0"/>
                  </a:outerShdw>
                </a:effectLst>
                <a:ea typeface="楷体_GB2312" pitchFamily="49" charset="-122"/>
              </a:rPr>
              <a:t>转换步骤</a:t>
            </a:r>
            <a:r>
              <a:rPr lang="zh-CN" altLang="en-US" sz="2400" b="1">
                <a:solidFill>
                  <a:srgbClr val="008000"/>
                </a:solidFill>
                <a:ea typeface="楷体_GB2312" pitchFamily="49" charset="-122"/>
              </a:rPr>
              <a:t>：</a:t>
            </a:r>
            <a:r>
              <a:rPr lang="zh-CN" altLang="en-US" sz="2400" b="1">
                <a:solidFill>
                  <a:srgbClr val="000066"/>
                </a:solidFill>
                <a:ea typeface="楷体_GB2312" pitchFamily="49" charset="-122"/>
              </a:rPr>
              <a:t>把所有右孩子都变成其双亲的兄弟</a:t>
            </a:r>
          </a:p>
        </p:txBody>
      </p:sp>
      <p:grpSp>
        <p:nvGrpSpPr>
          <p:cNvPr id="4" name="Group 4"/>
          <p:cNvGrpSpPr>
            <a:grpSpLocks/>
          </p:cNvGrpSpPr>
          <p:nvPr/>
        </p:nvGrpSpPr>
        <p:grpSpPr bwMode="auto">
          <a:xfrm>
            <a:off x="1187450" y="1721637"/>
            <a:ext cx="2827338" cy="3981450"/>
            <a:chOff x="492" y="1536"/>
            <a:chExt cx="1902" cy="2652"/>
          </a:xfrm>
        </p:grpSpPr>
        <p:sp>
          <p:nvSpPr>
            <p:cNvPr id="5" name="Oval 5"/>
            <p:cNvSpPr>
              <a:spLocks noChangeArrowheads="1"/>
            </p:cNvSpPr>
            <p:nvPr/>
          </p:nvSpPr>
          <p:spPr bwMode="auto">
            <a:xfrm>
              <a:off x="1413" y="1536"/>
              <a:ext cx="331"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A</a:t>
              </a:r>
            </a:p>
          </p:txBody>
        </p:sp>
        <p:grpSp>
          <p:nvGrpSpPr>
            <p:cNvPr id="6" name="Group 6"/>
            <p:cNvGrpSpPr>
              <a:grpSpLocks/>
            </p:cNvGrpSpPr>
            <p:nvPr/>
          </p:nvGrpSpPr>
          <p:grpSpPr bwMode="auto">
            <a:xfrm>
              <a:off x="960" y="1827"/>
              <a:ext cx="535" cy="549"/>
              <a:chOff x="960" y="1827"/>
              <a:chExt cx="535" cy="549"/>
            </a:xfrm>
          </p:grpSpPr>
          <p:sp>
            <p:nvSpPr>
              <p:cNvPr id="28" name="Oval 7"/>
              <p:cNvSpPr>
                <a:spLocks noChangeArrowheads="1"/>
              </p:cNvSpPr>
              <p:nvPr/>
            </p:nvSpPr>
            <p:spPr bwMode="auto">
              <a:xfrm>
                <a:off x="960" y="2051"/>
                <a:ext cx="331" cy="325"/>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B</a:t>
                </a:r>
              </a:p>
            </p:txBody>
          </p:sp>
          <p:sp>
            <p:nvSpPr>
              <p:cNvPr id="29" name="Line 8"/>
              <p:cNvSpPr>
                <a:spLocks noChangeShapeType="1"/>
              </p:cNvSpPr>
              <p:nvPr/>
            </p:nvSpPr>
            <p:spPr bwMode="auto">
              <a:xfrm flipH="1">
                <a:off x="1200" y="1827"/>
                <a:ext cx="295" cy="237"/>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 name="Group 9"/>
            <p:cNvGrpSpPr>
              <a:grpSpLocks/>
            </p:cNvGrpSpPr>
            <p:nvPr/>
          </p:nvGrpSpPr>
          <p:grpSpPr bwMode="auto">
            <a:xfrm>
              <a:off x="1296" y="2304"/>
              <a:ext cx="528" cy="384"/>
              <a:chOff x="1296" y="2304"/>
              <a:chExt cx="528" cy="384"/>
            </a:xfrm>
          </p:grpSpPr>
          <p:sp>
            <p:nvSpPr>
              <p:cNvPr id="26" name="Oval 10"/>
              <p:cNvSpPr>
                <a:spLocks noChangeArrowheads="1"/>
              </p:cNvSpPr>
              <p:nvPr/>
            </p:nvSpPr>
            <p:spPr bwMode="auto">
              <a:xfrm>
                <a:off x="1493" y="2352"/>
                <a:ext cx="331" cy="33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C</a:t>
                </a:r>
              </a:p>
            </p:txBody>
          </p:sp>
          <p:sp>
            <p:nvSpPr>
              <p:cNvPr id="27" name="Line 11"/>
              <p:cNvSpPr>
                <a:spLocks noChangeShapeType="1"/>
              </p:cNvSpPr>
              <p:nvPr/>
            </p:nvSpPr>
            <p:spPr bwMode="auto">
              <a:xfrm>
                <a:off x="1296" y="2304"/>
                <a:ext cx="240" cy="144"/>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8" name="Group 12"/>
            <p:cNvGrpSpPr>
              <a:grpSpLocks/>
            </p:cNvGrpSpPr>
            <p:nvPr/>
          </p:nvGrpSpPr>
          <p:grpSpPr bwMode="auto">
            <a:xfrm>
              <a:off x="1824" y="2592"/>
              <a:ext cx="570" cy="422"/>
              <a:chOff x="1824" y="2592"/>
              <a:chExt cx="570" cy="422"/>
            </a:xfrm>
          </p:grpSpPr>
          <p:sp>
            <p:nvSpPr>
              <p:cNvPr id="24" name="Line 13"/>
              <p:cNvSpPr>
                <a:spLocks noChangeShapeType="1"/>
              </p:cNvSpPr>
              <p:nvPr/>
            </p:nvSpPr>
            <p:spPr bwMode="auto">
              <a:xfrm>
                <a:off x="1824" y="2592"/>
                <a:ext cx="288" cy="144"/>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5" name="Oval 14"/>
              <p:cNvSpPr>
                <a:spLocks noChangeArrowheads="1"/>
              </p:cNvSpPr>
              <p:nvPr/>
            </p:nvSpPr>
            <p:spPr bwMode="auto">
              <a:xfrm>
                <a:off x="2064" y="2688"/>
                <a:ext cx="330"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I</a:t>
                </a:r>
              </a:p>
            </p:txBody>
          </p:sp>
        </p:grpSp>
        <p:grpSp>
          <p:nvGrpSpPr>
            <p:cNvPr id="9" name="Group 15"/>
            <p:cNvGrpSpPr>
              <a:grpSpLocks/>
            </p:cNvGrpSpPr>
            <p:nvPr/>
          </p:nvGrpSpPr>
          <p:grpSpPr bwMode="auto">
            <a:xfrm>
              <a:off x="492" y="2268"/>
              <a:ext cx="492" cy="494"/>
              <a:chOff x="492" y="2268"/>
              <a:chExt cx="492" cy="494"/>
            </a:xfrm>
          </p:grpSpPr>
          <p:sp>
            <p:nvSpPr>
              <p:cNvPr id="22" name="Oval 16"/>
              <p:cNvSpPr>
                <a:spLocks noChangeArrowheads="1"/>
              </p:cNvSpPr>
              <p:nvPr/>
            </p:nvSpPr>
            <p:spPr bwMode="auto">
              <a:xfrm>
                <a:off x="492" y="2436"/>
                <a:ext cx="331"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D</a:t>
                </a:r>
              </a:p>
            </p:txBody>
          </p:sp>
          <p:sp>
            <p:nvSpPr>
              <p:cNvPr id="23" name="Line 17"/>
              <p:cNvSpPr>
                <a:spLocks noChangeShapeType="1"/>
              </p:cNvSpPr>
              <p:nvPr/>
            </p:nvSpPr>
            <p:spPr bwMode="auto">
              <a:xfrm flipH="1">
                <a:off x="744" y="2268"/>
                <a:ext cx="240" cy="189"/>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0" name="Group 18"/>
            <p:cNvGrpSpPr>
              <a:grpSpLocks/>
            </p:cNvGrpSpPr>
            <p:nvPr/>
          </p:nvGrpSpPr>
          <p:grpSpPr bwMode="auto">
            <a:xfrm>
              <a:off x="816" y="2688"/>
              <a:ext cx="570" cy="422"/>
              <a:chOff x="816" y="2688"/>
              <a:chExt cx="570" cy="422"/>
            </a:xfrm>
          </p:grpSpPr>
          <p:sp>
            <p:nvSpPr>
              <p:cNvPr id="20" name="Oval 19"/>
              <p:cNvSpPr>
                <a:spLocks noChangeArrowheads="1"/>
              </p:cNvSpPr>
              <p:nvPr/>
            </p:nvSpPr>
            <p:spPr bwMode="auto">
              <a:xfrm>
                <a:off x="1056" y="2784"/>
                <a:ext cx="330"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E</a:t>
                </a:r>
              </a:p>
            </p:txBody>
          </p:sp>
          <p:sp>
            <p:nvSpPr>
              <p:cNvPr id="21" name="Line 20"/>
              <p:cNvSpPr>
                <a:spLocks noChangeShapeType="1"/>
              </p:cNvSpPr>
              <p:nvPr/>
            </p:nvSpPr>
            <p:spPr bwMode="auto">
              <a:xfrm>
                <a:off x="816" y="2688"/>
                <a:ext cx="288" cy="144"/>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1" name="Group 21"/>
            <p:cNvGrpSpPr>
              <a:grpSpLocks/>
            </p:cNvGrpSpPr>
            <p:nvPr/>
          </p:nvGrpSpPr>
          <p:grpSpPr bwMode="auto">
            <a:xfrm>
              <a:off x="576" y="3072"/>
              <a:ext cx="528" cy="470"/>
              <a:chOff x="576" y="3072"/>
              <a:chExt cx="528" cy="470"/>
            </a:xfrm>
          </p:grpSpPr>
          <p:sp>
            <p:nvSpPr>
              <p:cNvPr id="18" name="Oval 22"/>
              <p:cNvSpPr>
                <a:spLocks noChangeArrowheads="1"/>
              </p:cNvSpPr>
              <p:nvPr/>
            </p:nvSpPr>
            <p:spPr bwMode="auto">
              <a:xfrm>
                <a:off x="576" y="3216"/>
                <a:ext cx="331"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F</a:t>
                </a:r>
              </a:p>
            </p:txBody>
          </p:sp>
          <p:sp>
            <p:nvSpPr>
              <p:cNvPr id="19" name="Line 23"/>
              <p:cNvSpPr>
                <a:spLocks noChangeShapeType="1"/>
              </p:cNvSpPr>
              <p:nvPr/>
            </p:nvSpPr>
            <p:spPr bwMode="auto">
              <a:xfrm flipH="1">
                <a:off x="864" y="3072"/>
                <a:ext cx="240" cy="189"/>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2" name="Group 24"/>
            <p:cNvGrpSpPr>
              <a:grpSpLocks/>
            </p:cNvGrpSpPr>
            <p:nvPr/>
          </p:nvGrpSpPr>
          <p:grpSpPr bwMode="auto">
            <a:xfrm>
              <a:off x="876" y="3478"/>
              <a:ext cx="528" cy="384"/>
              <a:chOff x="876" y="3478"/>
              <a:chExt cx="528" cy="384"/>
            </a:xfrm>
          </p:grpSpPr>
          <p:sp>
            <p:nvSpPr>
              <p:cNvPr id="16" name="Oval 25"/>
              <p:cNvSpPr>
                <a:spLocks noChangeArrowheads="1"/>
              </p:cNvSpPr>
              <p:nvPr/>
            </p:nvSpPr>
            <p:spPr bwMode="auto">
              <a:xfrm>
                <a:off x="1073" y="3526"/>
                <a:ext cx="331" cy="33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G</a:t>
                </a:r>
              </a:p>
            </p:txBody>
          </p:sp>
          <p:sp>
            <p:nvSpPr>
              <p:cNvPr id="17" name="Line 26"/>
              <p:cNvSpPr>
                <a:spLocks noChangeShapeType="1"/>
              </p:cNvSpPr>
              <p:nvPr/>
            </p:nvSpPr>
            <p:spPr bwMode="auto">
              <a:xfrm>
                <a:off x="876" y="3478"/>
                <a:ext cx="240" cy="144"/>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13" name="Group 27"/>
            <p:cNvGrpSpPr>
              <a:grpSpLocks/>
            </p:cNvGrpSpPr>
            <p:nvPr/>
          </p:nvGrpSpPr>
          <p:grpSpPr bwMode="auto">
            <a:xfrm>
              <a:off x="1404" y="3766"/>
              <a:ext cx="570" cy="422"/>
              <a:chOff x="1404" y="3766"/>
              <a:chExt cx="570" cy="422"/>
            </a:xfrm>
          </p:grpSpPr>
          <p:sp>
            <p:nvSpPr>
              <p:cNvPr id="14" name="Line 28"/>
              <p:cNvSpPr>
                <a:spLocks noChangeShapeType="1"/>
              </p:cNvSpPr>
              <p:nvPr/>
            </p:nvSpPr>
            <p:spPr bwMode="auto">
              <a:xfrm>
                <a:off x="1404" y="3766"/>
                <a:ext cx="288" cy="144"/>
              </a:xfrm>
              <a:prstGeom prst="line">
                <a:avLst/>
              </a:prstGeom>
              <a:noFill/>
              <a:ln w="254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5" name="Oval 29"/>
              <p:cNvSpPr>
                <a:spLocks noChangeArrowheads="1"/>
              </p:cNvSpPr>
              <p:nvPr/>
            </p:nvSpPr>
            <p:spPr bwMode="auto">
              <a:xfrm>
                <a:off x="1644" y="3862"/>
                <a:ext cx="330" cy="326"/>
              </a:xfrm>
              <a:prstGeom prst="ellipse">
                <a:avLst/>
              </a:prstGeom>
              <a:noFill/>
              <a:ln w="254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H</a:t>
                </a:r>
              </a:p>
            </p:txBody>
          </p:sp>
        </p:grpSp>
      </p:grpSp>
      <p:sp>
        <p:nvSpPr>
          <p:cNvPr id="30" name="Oval 30"/>
          <p:cNvSpPr>
            <a:spLocks noChangeArrowheads="1"/>
          </p:cNvSpPr>
          <p:nvPr/>
        </p:nvSpPr>
        <p:spPr bwMode="auto">
          <a:xfrm>
            <a:off x="6457950" y="2178837"/>
            <a:ext cx="525463" cy="504825"/>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A</a:t>
            </a:r>
          </a:p>
        </p:txBody>
      </p:sp>
      <p:grpSp>
        <p:nvGrpSpPr>
          <p:cNvPr id="31" name="Group 31"/>
          <p:cNvGrpSpPr>
            <a:grpSpLocks/>
          </p:cNvGrpSpPr>
          <p:nvPr/>
        </p:nvGrpSpPr>
        <p:grpSpPr bwMode="auto">
          <a:xfrm>
            <a:off x="5549900" y="2607462"/>
            <a:ext cx="989013" cy="877887"/>
            <a:chOff x="3361" y="2094"/>
            <a:chExt cx="623" cy="553"/>
          </a:xfrm>
        </p:grpSpPr>
        <p:sp>
          <p:nvSpPr>
            <p:cNvPr id="32" name="Oval 32"/>
            <p:cNvSpPr>
              <a:spLocks noChangeArrowheads="1"/>
            </p:cNvSpPr>
            <p:nvPr/>
          </p:nvSpPr>
          <p:spPr bwMode="auto">
            <a:xfrm>
              <a:off x="3361" y="2330"/>
              <a:ext cx="331" cy="317"/>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B</a:t>
              </a:r>
            </a:p>
          </p:txBody>
        </p:sp>
        <p:sp>
          <p:nvSpPr>
            <p:cNvPr id="33" name="Line 33"/>
            <p:cNvSpPr>
              <a:spLocks noChangeShapeType="1"/>
            </p:cNvSpPr>
            <p:nvPr/>
          </p:nvSpPr>
          <p:spPr bwMode="auto">
            <a:xfrm flipH="1">
              <a:off x="3583" y="2094"/>
              <a:ext cx="401" cy="247"/>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4" name="Group 34"/>
          <p:cNvGrpSpPr>
            <a:grpSpLocks/>
          </p:cNvGrpSpPr>
          <p:nvPr/>
        </p:nvGrpSpPr>
        <p:grpSpPr bwMode="auto">
          <a:xfrm>
            <a:off x="6919913" y="2607462"/>
            <a:ext cx="914400" cy="896937"/>
            <a:chOff x="4224" y="2094"/>
            <a:chExt cx="576" cy="565"/>
          </a:xfrm>
        </p:grpSpPr>
        <p:sp>
          <p:nvSpPr>
            <p:cNvPr id="35" name="Oval 35"/>
            <p:cNvSpPr>
              <a:spLocks noChangeArrowheads="1"/>
            </p:cNvSpPr>
            <p:nvPr/>
          </p:nvSpPr>
          <p:spPr bwMode="auto">
            <a:xfrm>
              <a:off x="4469" y="2341"/>
              <a:ext cx="331"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I</a:t>
              </a:r>
            </a:p>
          </p:txBody>
        </p:sp>
        <p:sp>
          <p:nvSpPr>
            <p:cNvPr id="36" name="Line 36"/>
            <p:cNvSpPr>
              <a:spLocks noChangeShapeType="1"/>
            </p:cNvSpPr>
            <p:nvPr/>
          </p:nvSpPr>
          <p:spPr bwMode="auto">
            <a:xfrm>
              <a:off x="4224" y="2094"/>
              <a:ext cx="385" cy="251"/>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7" name="Group 37"/>
          <p:cNvGrpSpPr>
            <a:grpSpLocks/>
          </p:cNvGrpSpPr>
          <p:nvPr/>
        </p:nvGrpSpPr>
        <p:grpSpPr bwMode="auto">
          <a:xfrm>
            <a:off x="6462713" y="2683662"/>
            <a:ext cx="525462" cy="809625"/>
            <a:chOff x="3936" y="2142"/>
            <a:chExt cx="331" cy="510"/>
          </a:xfrm>
        </p:grpSpPr>
        <p:sp>
          <p:nvSpPr>
            <p:cNvPr id="38" name="Oval 38"/>
            <p:cNvSpPr>
              <a:spLocks noChangeArrowheads="1"/>
            </p:cNvSpPr>
            <p:nvPr/>
          </p:nvSpPr>
          <p:spPr bwMode="auto">
            <a:xfrm>
              <a:off x="3936" y="2334"/>
              <a:ext cx="331"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C</a:t>
              </a:r>
            </a:p>
          </p:txBody>
        </p:sp>
        <p:sp>
          <p:nvSpPr>
            <p:cNvPr id="39" name="Line 39"/>
            <p:cNvSpPr>
              <a:spLocks noChangeShapeType="1"/>
            </p:cNvSpPr>
            <p:nvPr/>
          </p:nvSpPr>
          <p:spPr bwMode="auto">
            <a:xfrm>
              <a:off x="4092" y="2142"/>
              <a:ext cx="0" cy="192"/>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0" name="Group 40"/>
          <p:cNvGrpSpPr>
            <a:grpSpLocks/>
          </p:cNvGrpSpPr>
          <p:nvPr/>
        </p:nvGrpSpPr>
        <p:grpSpPr bwMode="auto">
          <a:xfrm>
            <a:off x="4938713" y="3407562"/>
            <a:ext cx="704850" cy="855662"/>
            <a:chOff x="2976" y="2598"/>
            <a:chExt cx="444" cy="539"/>
          </a:xfrm>
        </p:grpSpPr>
        <p:sp>
          <p:nvSpPr>
            <p:cNvPr id="41" name="Oval 41"/>
            <p:cNvSpPr>
              <a:spLocks noChangeArrowheads="1"/>
            </p:cNvSpPr>
            <p:nvPr/>
          </p:nvSpPr>
          <p:spPr bwMode="auto">
            <a:xfrm>
              <a:off x="2976" y="2819"/>
              <a:ext cx="331"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D</a:t>
              </a:r>
            </a:p>
          </p:txBody>
        </p:sp>
        <p:sp>
          <p:nvSpPr>
            <p:cNvPr id="42" name="Line 42"/>
            <p:cNvSpPr>
              <a:spLocks noChangeShapeType="1"/>
            </p:cNvSpPr>
            <p:nvPr/>
          </p:nvSpPr>
          <p:spPr bwMode="auto">
            <a:xfrm flipH="1">
              <a:off x="3228" y="2598"/>
              <a:ext cx="192" cy="240"/>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3" name="Group 43"/>
          <p:cNvGrpSpPr>
            <a:grpSpLocks/>
          </p:cNvGrpSpPr>
          <p:nvPr/>
        </p:nvGrpSpPr>
        <p:grpSpPr bwMode="auto">
          <a:xfrm>
            <a:off x="6005513" y="3445662"/>
            <a:ext cx="815975" cy="808037"/>
            <a:chOff x="3648" y="2622"/>
            <a:chExt cx="514" cy="509"/>
          </a:xfrm>
        </p:grpSpPr>
        <p:sp>
          <p:nvSpPr>
            <p:cNvPr id="44" name="Oval 44"/>
            <p:cNvSpPr>
              <a:spLocks noChangeArrowheads="1"/>
            </p:cNvSpPr>
            <p:nvPr/>
          </p:nvSpPr>
          <p:spPr bwMode="auto">
            <a:xfrm>
              <a:off x="3832" y="2814"/>
              <a:ext cx="330" cy="317"/>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E</a:t>
              </a:r>
            </a:p>
          </p:txBody>
        </p:sp>
        <p:sp>
          <p:nvSpPr>
            <p:cNvPr id="45" name="Line 45"/>
            <p:cNvSpPr>
              <a:spLocks noChangeShapeType="1"/>
            </p:cNvSpPr>
            <p:nvPr/>
          </p:nvSpPr>
          <p:spPr bwMode="auto">
            <a:xfrm>
              <a:off x="3648" y="2622"/>
              <a:ext cx="240" cy="240"/>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6" name="Group 46"/>
          <p:cNvGrpSpPr>
            <a:grpSpLocks/>
          </p:cNvGrpSpPr>
          <p:nvPr/>
        </p:nvGrpSpPr>
        <p:grpSpPr bwMode="auto">
          <a:xfrm>
            <a:off x="5592763" y="4207662"/>
            <a:ext cx="793750" cy="962025"/>
            <a:chOff x="3388" y="3102"/>
            <a:chExt cx="500" cy="606"/>
          </a:xfrm>
        </p:grpSpPr>
        <p:sp>
          <p:nvSpPr>
            <p:cNvPr id="47" name="Oval 47"/>
            <p:cNvSpPr>
              <a:spLocks noChangeArrowheads="1"/>
            </p:cNvSpPr>
            <p:nvPr/>
          </p:nvSpPr>
          <p:spPr bwMode="auto">
            <a:xfrm>
              <a:off x="3388" y="3390"/>
              <a:ext cx="331"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F</a:t>
              </a:r>
            </a:p>
          </p:txBody>
        </p:sp>
        <p:sp>
          <p:nvSpPr>
            <p:cNvPr id="48" name="Line 48"/>
            <p:cNvSpPr>
              <a:spLocks noChangeShapeType="1"/>
            </p:cNvSpPr>
            <p:nvPr/>
          </p:nvSpPr>
          <p:spPr bwMode="auto">
            <a:xfrm flipH="1">
              <a:off x="3600" y="3102"/>
              <a:ext cx="288" cy="288"/>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9" name="Group 49"/>
          <p:cNvGrpSpPr>
            <a:grpSpLocks/>
          </p:cNvGrpSpPr>
          <p:nvPr/>
        </p:nvGrpSpPr>
        <p:grpSpPr bwMode="auto">
          <a:xfrm>
            <a:off x="6691313" y="4207662"/>
            <a:ext cx="858837" cy="942975"/>
            <a:chOff x="4080" y="3102"/>
            <a:chExt cx="541" cy="594"/>
          </a:xfrm>
        </p:grpSpPr>
        <p:sp>
          <p:nvSpPr>
            <p:cNvPr id="50" name="Oval 50"/>
            <p:cNvSpPr>
              <a:spLocks noChangeArrowheads="1"/>
            </p:cNvSpPr>
            <p:nvPr/>
          </p:nvSpPr>
          <p:spPr bwMode="auto">
            <a:xfrm>
              <a:off x="4291" y="3378"/>
              <a:ext cx="330"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H</a:t>
              </a:r>
            </a:p>
          </p:txBody>
        </p:sp>
        <p:sp>
          <p:nvSpPr>
            <p:cNvPr id="51" name="Line 51"/>
            <p:cNvSpPr>
              <a:spLocks noChangeShapeType="1"/>
            </p:cNvSpPr>
            <p:nvPr/>
          </p:nvSpPr>
          <p:spPr bwMode="auto">
            <a:xfrm>
              <a:off x="4080" y="3102"/>
              <a:ext cx="288" cy="288"/>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2" name="Group 52"/>
          <p:cNvGrpSpPr>
            <a:grpSpLocks/>
          </p:cNvGrpSpPr>
          <p:nvPr/>
        </p:nvGrpSpPr>
        <p:grpSpPr bwMode="auto">
          <a:xfrm>
            <a:off x="6311900" y="4245762"/>
            <a:ext cx="525463" cy="923925"/>
            <a:chOff x="3841" y="3126"/>
            <a:chExt cx="331" cy="582"/>
          </a:xfrm>
        </p:grpSpPr>
        <p:sp>
          <p:nvSpPr>
            <p:cNvPr id="53" name="Oval 53"/>
            <p:cNvSpPr>
              <a:spLocks noChangeArrowheads="1"/>
            </p:cNvSpPr>
            <p:nvPr/>
          </p:nvSpPr>
          <p:spPr bwMode="auto">
            <a:xfrm>
              <a:off x="3841" y="3390"/>
              <a:ext cx="331" cy="318"/>
            </a:xfrm>
            <a:prstGeom prst="ellipse">
              <a:avLst/>
            </a:prstGeom>
            <a:solidFill>
              <a:srgbClr val="FFCC99"/>
            </a:solidFill>
            <a:ln w="12700">
              <a:solidFill>
                <a:srgbClr val="9966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99"/>
                  </a:solidFill>
                  <a:effectLst>
                    <a:outerShdw blurRad="38100" dist="38100" dir="2700000" algn="tl">
                      <a:srgbClr val="000000"/>
                    </a:outerShdw>
                  </a:effectLst>
                  <a:uLnTx/>
                  <a:uFillTx/>
                  <a:latin typeface="Times New Roman" pitchFamily="18" charset="0"/>
                  <a:ea typeface="楷体_GB2312" pitchFamily="49" charset="-122"/>
                </a:rPr>
                <a:t>G</a:t>
              </a:r>
            </a:p>
          </p:txBody>
        </p:sp>
        <p:sp>
          <p:nvSpPr>
            <p:cNvPr id="54" name="Line 54"/>
            <p:cNvSpPr>
              <a:spLocks noChangeShapeType="1"/>
            </p:cNvSpPr>
            <p:nvPr/>
          </p:nvSpPr>
          <p:spPr bwMode="auto">
            <a:xfrm>
              <a:off x="3996" y="3126"/>
              <a:ext cx="0" cy="26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extLst>
      <p:ext uri="{BB962C8B-B14F-4D97-AF65-F5344CB8AC3E}">
        <p14:creationId xmlns:p14="http://schemas.microsoft.com/office/powerpoint/2010/main" val="291671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up)">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up)">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up)">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wipe(up)">
                                      <p:cBhvr>
                                        <p:cTn id="47" dur="500"/>
                                        <p:tgtEl>
                                          <p:spTgt spid="4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wipe(up)">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up)">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wipe(up)">
                                      <p:cBhvr>
                                        <p:cTn id="6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3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22288" y="750217"/>
            <a:ext cx="4648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en-US" altLang="zh-CN" sz="2800">
                <a:solidFill>
                  <a:srgbClr val="FF0066"/>
                </a:solidFill>
                <a:latin typeface="黑体" pitchFamily="49" charset="-122"/>
                <a:ea typeface="黑体" pitchFamily="49" charset="-122"/>
              </a:rPr>
              <a:t>3</a:t>
            </a:r>
            <a:r>
              <a:rPr lang="zh-CN" altLang="en-US" sz="2800">
                <a:solidFill>
                  <a:srgbClr val="FF0066"/>
                </a:solidFill>
                <a:latin typeface="黑体" pitchFamily="49" charset="-122"/>
                <a:ea typeface="黑体" pitchFamily="49" charset="-122"/>
              </a:rPr>
              <a:t>、森林与二叉树的转换</a:t>
            </a:r>
          </a:p>
        </p:txBody>
      </p:sp>
      <p:sp>
        <p:nvSpPr>
          <p:cNvPr id="3" name="Rectangle 3"/>
          <p:cNvSpPr>
            <a:spLocks noChangeArrowheads="1"/>
          </p:cNvSpPr>
          <p:nvPr/>
        </p:nvSpPr>
        <p:spPr bwMode="auto">
          <a:xfrm>
            <a:off x="446088" y="1283617"/>
            <a:ext cx="7543800"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1" u="none" strike="noStrike" kern="0" cap="none" spc="0" normalizeH="0" baseline="0" noProof="0" smtClean="0">
                <a:ln>
                  <a:noFill/>
                </a:ln>
                <a:solidFill>
                  <a:srgbClr val="008000"/>
                </a:solidFill>
                <a:effectLst>
                  <a:outerShdw blurRad="38100" dist="38100" dir="2700000" algn="tl">
                    <a:srgbClr val="C0C0C0"/>
                  </a:outerShdw>
                </a:effectLst>
                <a:uLnTx/>
                <a:uFillTx/>
                <a:ea typeface="楷体_GB2312" pitchFamily="49" charset="-122"/>
              </a:rPr>
              <a:t>转换步骤</a:t>
            </a:r>
            <a:r>
              <a:rPr kumimoji="0" lang="zh-CN" altLang="en-US" sz="2400" b="1" i="0" u="none" strike="noStrike" kern="0" cap="none" spc="0" normalizeH="0" baseline="0" noProof="0" smtClean="0">
                <a:ln>
                  <a:noFill/>
                </a:ln>
                <a:solidFill>
                  <a:srgbClr val="008000"/>
                </a:solidFill>
                <a:effectLst/>
                <a:uLnTx/>
                <a:uFillTx/>
                <a:ea typeface="楷体_GB2312" pitchFamily="49" charset="-122"/>
              </a:rPr>
              <a:t>：</a:t>
            </a:r>
            <a:r>
              <a:rPr kumimoji="0" lang="zh-CN" altLang="en-US" sz="2400" b="1" i="0" u="none" strike="noStrike" kern="0" cap="none" spc="0" normalizeH="0" baseline="0" noProof="0" smtClean="0">
                <a:ln>
                  <a:noFill/>
                </a:ln>
                <a:solidFill>
                  <a:srgbClr val="000066"/>
                </a:solidFill>
                <a:effectLst/>
                <a:uLnTx/>
                <a:uFillTx/>
              </a:rPr>
              <a:t>①  </a:t>
            </a:r>
            <a:r>
              <a:rPr kumimoji="0" lang="zh-CN" altLang="en-US" sz="24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各树要先各自转为二叉树</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smtClean="0">
                <a:ln>
                  <a:noFill/>
                </a:ln>
                <a:solidFill>
                  <a:srgbClr val="000066"/>
                </a:solidFill>
                <a:effectLst/>
                <a:uLnTx/>
                <a:uFillTx/>
                <a:latin typeface="楷体_GB2312" pitchFamily="49" charset="-122"/>
                <a:ea typeface="楷体_GB2312" pitchFamily="49" charset="-122"/>
              </a:rPr>
              <a:t>          ② 依次连接到前一个二叉树的右子树上</a:t>
            </a:r>
          </a:p>
        </p:txBody>
      </p:sp>
      <p:grpSp>
        <p:nvGrpSpPr>
          <p:cNvPr id="4" name="Group 4"/>
          <p:cNvGrpSpPr>
            <a:grpSpLocks/>
          </p:cNvGrpSpPr>
          <p:nvPr/>
        </p:nvGrpSpPr>
        <p:grpSpPr bwMode="auto">
          <a:xfrm>
            <a:off x="522288" y="2045617"/>
            <a:ext cx="4267200" cy="1905000"/>
            <a:chOff x="240" y="1632"/>
            <a:chExt cx="2688" cy="1200"/>
          </a:xfrm>
        </p:grpSpPr>
        <p:grpSp>
          <p:nvGrpSpPr>
            <p:cNvPr id="5" name="Group 5"/>
            <p:cNvGrpSpPr>
              <a:grpSpLocks/>
            </p:cNvGrpSpPr>
            <p:nvPr/>
          </p:nvGrpSpPr>
          <p:grpSpPr bwMode="auto">
            <a:xfrm>
              <a:off x="240" y="1680"/>
              <a:ext cx="1104" cy="739"/>
              <a:chOff x="240" y="1680"/>
              <a:chExt cx="1104" cy="739"/>
            </a:xfrm>
          </p:grpSpPr>
          <p:sp>
            <p:nvSpPr>
              <p:cNvPr id="18" name="Oval 6"/>
              <p:cNvSpPr>
                <a:spLocks noChangeArrowheads="1"/>
              </p:cNvSpPr>
              <p:nvPr/>
            </p:nvSpPr>
            <p:spPr bwMode="auto">
              <a:xfrm>
                <a:off x="240" y="2128"/>
                <a:ext cx="294" cy="280"/>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B</a:t>
                </a:r>
              </a:p>
            </p:txBody>
          </p:sp>
          <p:sp>
            <p:nvSpPr>
              <p:cNvPr id="19" name="Oval 7"/>
              <p:cNvSpPr>
                <a:spLocks noChangeArrowheads="1"/>
              </p:cNvSpPr>
              <p:nvPr/>
            </p:nvSpPr>
            <p:spPr bwMode="auto">
              <a:xfrm>
                <a:off x="1050" y="2138"/>
                <a:ext cx="294" cy="281"/>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D</a:t>
                </a:r>
              </a:p>
            </p:txBody>
          </p:sp>
          <p:sp>
            <p:nvSpPr>
              <p:cNvPr id="20" name="Oval 8"/>
              <p:cNvSpPr>
                <a:spLocks noChangeArrowheads="1"/>
              </p:cNvSpPr>
              <p:nvPr/>
            </p:nvSpPr>
            <p:spPr bwMode="auto">
              <a:xfrm>
                <a:off x="659" y="1680"/>
                <a:ext cx="294" cy="281"/>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A</a:t>
                </a:r>
              </a:p>
            </p:txBody>
          </p:sp>
          <p:sp>
            <p:nvSpPr>
              <p:cNvPr id="21" name="Line 9"/>
              <p:cNvSpPr>
                <a:spLocks noChangeShapeType="1"/>
              </p:cNvSpPr>
              <p:nvPr/>
            </p:nvSpPr>
            <p:spPr bwMode="auto">
              <a:xfrm flipH="1">
                <a:off x="449" y="1919"/>
                <a:ext cx="256" cy="228"/>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2" name="Line 10"/>
              <p:cNvSpPr>
                <a:spLocks noChangeShapeType="1"/>
              </p:cNvSpPr>
              <p:nvPr/>
            </p:nvSpPr>
            <p:spPr bwMode="auto">
              <a:xfrm>
                <a:off x="918" y="1919"/>
                <a:ext cx="255" cy="228"/>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Oval 11"/>
              <p:cNvSpPr>
                <a:spLocks noChangeArrowheads="1"/>
              </p:cNvSpPr>
              <p:nvPr/>
            </p:nvSpPr>
            <p:spPr bwMode="auto">
              <a:xfrm>
                <a:off x="662" y="2131"/>
                <a:ext cx="294" cy="282"/>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uLnTx/>
                    <a:uFillTx/>
                    <a:latin typeface="Times New Roman" pitchFamily="18" charset="0"/>
                    <a:ea typeface="楷体_GB2312" pitchFamily="49" charset="-122"/>
                  </a:rPr>
                  <a:t>C</a:t>
                </a:r>
              </a:p>
            </p:txBody>
          </p:sp>
          <p:sp>
            <p:nvSpPr>
              <p:cNvPr id="24" name="Line 12"/>
              <p:cNvSpPr>
                <a:spLocks noChangeShapeType="1"/>
              </p:cNvSpPr>
              <p:nvPr/>
            </p:nvSpPr>
            <p:spPr bwMode="auto">
              <a:xfrm>
                <a:off x="800" y="1961"/>
                <a:ext cx="0" cy="17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 name="Group 13"/>
            <p:cNvGrpSpPr>
              <a:grpSpLocks/>
            </p:cNvGrpSpPr>
            <p:nvPr/>
          </p:nvGrpSpPr>
          <p:grpSpPr bwMode="auto">
            <a:xfrm>
              <a:off x="2064" y="1632"/>
              <a:ext cx="864" cy="1200"/>
              <a:chOff x="2064" y="1632"/>
              <a:chExt cx="864" cy="1200"/>
            </a:xfrm>
          </p:grpSpPr>
          <p:sp>
            <p:nvSpPr>
              <p:cNvPr id="11" name="Oval 14"/>
              <p:cNvSpPr>
                <a:spLocks noChangeArrowheads="1"/>
              </p:cNvSpPr>
              <p:nvPr/>
            </p:nvSpPr>
            <p:spPr bwMode="auto">
              <a:xfrm>
                <a:off x="2583" y="2071"/>
                <a:ext cx="300" cy="276"/>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uLnTx/>
                    <a:uFillTx/>
                    <a:latin typeface="Times New Roman" pitchFamily="18" charset="0"/>
                    <a:ea typeface="楷体_GB2312" pitchFamily="49" charset="-122"/>
                  </a:rPr>
                  <a:t>I</a:t>
                </a:r>
              </a:p>
            </p:txBody>
          </p:sp>
          <p:sp>
            <p:nvSpPr>
              <p:cNvPr id="12" name="Oval 15"/>
              <p:cNvSpPr>
                <a:spLocks noChangeArrowheads="1"/>
              </p:cNvSpPr>
              <p:nvPr/>
            </p:nvSpPr>
            <p:spPr bwMode="auto">
              <a:xfrm>
                <a:off x="2321" y="1632"/>
                <a:ext cx="301" cy="275"/>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uLnTx/>
                    <a:uFillTx/>
                    <a:latin typeface="Times New Roman" pitchFamily="18" charset="0"/>
                    <a:ea typeface="楷体_GB2312" pitchFamily="49" charset="-122"/>
                  </a:rPr>
                  <a:t>G</a:t>
                </a:r>
              </a:p>
            </p:txBody>
          </p:sp>
          <p:sp>
            <p:nvSpPr>
              <p:cNvPr id="13" name="Oval 16"/>
              <p:cNvSpPr>
                <a:spLocks noChangeArrowheads="1"/>
              </p:cNvSpPr>
              <p:nvPr/>
            </p:nvSpPr>
            <p:spPr bwMode="auto">
              <a:xfrm>
                <a:off x="2064" y="2071"/>
                <a:ext cx="301" cy="276"/>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uLnTx/>
                    <a:uFillTx/>
                    <a:latin typeface="Times New Roman" pitchFamily="18" charset="0"/>
                    <a:ea typeface="楷体_GB2312" pitchFamily="49" charset="-122"/>
                  </a:rPr>
                  <a:t>H</a:t>
                </a:r>
              </a:p>
            </p:txBody>
          </p:sp>
          <p:sp>
            <p:nvSpPr>
              <p:cNvPr id="14" name="Oval 17"/>
              <p:cNvSpPr>
                <a:spLocks noChangeArrowheads="1"/>
              </p:cNvSpPr>
              <p:nvPr/>
            </p:nvSpPr>
            <p:spPr bwMode="auto">
              <a:xfrm>
                <a:off x="2627" y="2556"/>
                <a:ext cx="301" cy="276"/>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uLnTx/>
                    <a:uFillTx/>
                    <a:latin typeface="Times New Roman" pitchFamily="18" charset="0"/>
                    <a:ea typeface="楷体_GB2312" pitchFamily="49" charset="-122"/>
                  </a:rPr>
                  <a:t>J</a:t>
                </a:r>
              </a:p>
            </p:txBody>
          </p:sp>
          <p:sp>
            <p:nvSpPr>
              <p:cNvPr id="15" name="Line 18"/>
              <p:cNvSpPr>
                <a:spLocks noChangeShapeType="1"/>
              </p:cNvSpPr>
              <p:nvPr/>
            </p:nvSpPr>
            <p:spPr bwMode="auto">
              <a:xfrm flipH="1">
                <a:off x="2202" y="1871"/>
                <a:ext cx="175" cy="208"/>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6" name="Line 19"/>
              <p:cNvSpPr>
                <a:spLocks noChangeShapeType="1"/>
              </p:cNvSpPr>
              <p:nvPr/>
            </p:nvSpPr>
            <p:spPr bwMode="auto">
              <a:xfrm>
                <a:off x="2544" y="1884"/>
                <a:ext cx="240" cy="192"/>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Line 20"/>
              <p:cNvSpPr>
                <a:spLocks noChangeShapeType="1"/>
              </p:cNvSpPr>
              <p:nvPr/>
            </p:nvSpPr>
            <p:spPr bwMode="auto">
              <a:xfrm>
                <a:off x="2758" y="2347"/>
                <a:ext cx="0" cy="230"/>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7" name="Group 21"/>
            <p:cNvGrpSpPr>
              <a:grpSpLocks/>
            </p:cNvGrpSpPr>
            <p:nvPr/>
          </p:nvGrpSpPr>
          <p:grpSpPr bwMode="auto">
            <a:xfrm>
              <a:off x="1536" y="1632"/>
              <a:ext cx="288" cy="768"/>
              <a:chOff x="1536" y="1632"/>
              <a:chExt cx="288" cy="768"/>
            </a:xfrm>
          </p:grpSpPr>
          <p:sp>
            <p:nvSpPr>
              <p:cNvPr id="8" name="Oval 22"/>
              <p:cNvSpPr>
                <a:spLocks noChangeArrowheads="1"/>
              </p:cNvSpPr>
              <p:nvPr/>
            </p:nvSpPr>
            <p:spPr bwMode="auto">
              <a:xfrm>
                <a:off x="1536" y="1632"/>
                <a:ext cx="288" cy="283"/>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8000"/>
                    </a:solidFill>
                    <a:effectLst/>
                    <a:uLnTx/>
                    <a:uFillTx/>
                    <a:latin typeface="Times New Roman" pitchFamily="18" charset="0"/>
                    <a:ea typeface="楷体_GB2312" pitchFamily="49" charset="-122"/>
                  </a:rPr>
                  <a:t>E</a:t>
                </a:r>
              </a:p>
            </p:txBody>
          </p:sp>
          <p:sp>
            <p:nvSpPr>
              <p:cNvPr id="9" name="Line 23"/>
              <p:cNvSpPr>
                <a:spLocks noChangeShapeType="1"/>
              </p:cNvSpPr>
              <p:nvPr/>
            </p:nvSpPr>
            <p:spPr bwMode="auto">
              <a:xfrm>
                <a:off x="1679" y="1913"/>
                <a:ext cx="0" cy="213"/>
              </a:xfrm>
              <a:prstGeom prst="line">
                <a:avLst/>
              </a:prstGeom>
              <a:noFill/>
              <a:ln w="12700">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0" name="Oval 24"/>
              <p:cNvSpPr>
                <a:spLocks noChangeArrowheads="1"/>
              </p:cNvSpPr>
              <p:nvPr/>
            </p:nvSpPr>
            <p:spPr bwMode="auto">
              <a:xfrm>
                <a:off x="1536" y="2117"/>
                <a:ext cx="288" cy="283"/>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8000"/>
                    </a:solidFill>
                    <a:effectLst/>
                    <a:uLnTx/>
                    <a:uFillTx/>
                    <a:latin typeface="Times New Roman" pitchFamily="18" charset="0"/>
                    <a:ea typeface="楷体_GB2312" pitchFamily="49" charset="-122"/>
                  </a:rPr>
                  <a:t>F</a:t>
                </a:r>
              </a:p>
            </p:txBody>
          </p:sp>
        </p:grpSp>
      </p:grpSp>
      <p:sp>
        <p:nvSpPr>
          <p:cNvPr id="25" name="AutoShape 25"/>
          <p:cNvSpPr>
            <a:spLocks noChangeArrowheads="1"/>
          </p:cNvSpPr>
          <p:nvPr/>
        </p:nvSpPr>
        <p:spPr bwMode="auto">
          <a:xfrm>
            <a:off x="2579688" y="3448967"/>
            <a:ext cx="685800" cy="501650"/>
          </a:xfrm>
          <a:prstGeom prst="downArrow">
            <a:avLst>
              <a:gd name="adj1" fmla="val 50000"/>
              <a:gd name="adj2" fmla="val 25009"/>
            </a:avLst>
          </a:prstGeom>
          <a:solidFill>
            <a:srgbClr val="FFCC00"/>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zh-CN" sz="2800" b="0" i="0" u="none" strike="noStrike" kern="0" cap="none" spc="0" normalizeH="0" baseline="0" noProof="0" smtClean="0">
                <a:ln>
                  <a:noFill/>
                </a:ln>
                <a:solidFill>
                  <a:sysClr val="windowText" lastClr="000000"/>
                </a:solidFill>
                <a:effectLst/>
                <a:uLnTx/>
                <a:uFillTx/>
                <a:latin typeface="楷体_GB2312" pitchFamily="49" charset="-122"/>
                <a:ea typeface="楷体_GB2312" pitchFamily="49" charset="-122"/>
              </a:rPr>
              <a:t>①</a:t>
            </a:r>
          </a:p>
        </p:txBody>
      </p:sp>
      <p:sp>
        <p:nvSpPr>
          <p:cNvPr id="26" name="Oval 26"/>
          <p:cNvSpPr>
            <a:spLocks noChangeArrowheads="1"/>
          </p:cNvSpPr>
          <p:nvPr/>
        </p:nvSpPr>
        <p:spPr bwMode="auto">
          <a:xfrm>
            <a:off x="1060450" y="3891880"/>
            <a:ext cx="360363" cy="360362"/>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50000"/>
              </a:spcBef>
            </a:pPr>
            <a:r>
              <a:rPr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A</a:t>
            </a:r>
          </a:p>
        </p:txBody>
      </p:sp>
      <p:grpSp>
        <p:nvGrpSpPr>
          <p:cNvPr id="27" name="Group 27"/>
          <p:cNvGrpSpPr>
            <a:grpSpLocks/>
          </p:cNvGrpSpPr>
          <p:nvPr/>
        </p:nvGrpSpPr>
        <p:grpSpPr bwMode="auto">
          <a:xfrm>
            <a:off x="612775" y="4196680"/>
            <a:ext cx="503238" cy="550862"/>
            <a:chOff x="240" y="3072"/>
            <a:chExt cx="317" cy="347"/>
          </a:xfrm>
        </p:grpSpPr>
        <p:sp>
          <p:nvSpPr>
            <p:cNvPr id="28" name="Oval 28"/>
            <p:cNvSpPr>
              <a:spLocks noChangeArrowheads="1"/>
            </p:cNvSpPr>
            <p:nvPr/>
          </p:nvSpPr>
          <p:spPr bwMode="auto">
            <a:xfrm>
              <a:off x="240" y="3192"/>
              <a:ext cx="227" cy="227"/>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B</a:t>
              </a:r>
            </a:p>
          </p:txBody>
        </p:sp>
        <p:sp>
          <p:nvSpPr>
            <p:cNvPr id="29" name="Line 29"/>
            <p:cNvSpPr>
              <a:spLocks noChangeShapeType="1"/>
            </p:cNvSpPr>
            <p:nvPr/>
          </p:nvSpPr>
          <p:spPr bwMode="auto">
            <a:xfrm flipH="1">
              <a:off x="426" y="3072"/>
              <a:ext cx="131" cy="144"/>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0" name="Group 30"/>
          <p:cNvGrpSpPr>
            <a:grpSpLocks/>
          </p:cNvGrpSpPr>
          <p:nvPr/>
        </p:nvGrpSpPr>
        <p:grpSpPr bwMode="auto">
          <a:xfrm>
            <a:off x="4346575" y="4903117"/>
            <a:ext cx="512763" cy="512763"/>
            <a:chOff x="2592" y="3517"/>
            <a:chExt cx="323" cy="323"/>
          </a:xfrm>
        </p:grpSpPr>
        <p:sp>
          <p:nvSpPr>
            <p:cNvPr id="31" name="Oval 31"/>
            <p:cNvSpPr>
              <a:spLocks noChangeArrowheads="1"/>
            </p:cNvSpPr>
            <p:nvPr/>
          </p:nvSpPr>
          <p:spPr bwMode="auto">
            <a:xfrm>
              <a:off x="2688" y="3613"/>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I</a:t>
              </a:r>
            </a:p>
          </p:txBody>
        </p:sp>
        <p:sp>
          <p:nvSpPr>
            <p:cNvPr id="32" name="Line 32"/>
            <p:cNvSpPr>
              <a:spLocks noChangeShapeType="1"/>
            </p:cNvSpPr>
            <p:nvPr/>
          </p:nvSpPr>
          <p:spPr bwMode="auto">
            <a:xfrm>
              <a:off x="2592" y="3517"/>
              <a:ext cx="144"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3" name="Group 33"/>
          <p:cNvGrpSpPr>
            <a:grpSpLocks/>
          </p:cNvGrpSpPr>
          <p:nvPr/>
        </p:nvGrpSpPr>
        <p:grpSpPr bwMode="auto">
          <a:xfrm>
            <a:off x="2365375" y="4349080"/>
            <a:ext cx="588963" cy="665162"/>
            <a:chOff x="1344" y="3168"/>
            <a:chExt cx="371" cy="419"/>
          </a:xfrm>
        </p:grpSpPr>
        <p:sp>
          <p:nvSpPr>
            <p:cNvPr id="34" name="Oval 34"/>
            <p:cNvSpPr>
              <a:spLocks noChangeArrowheads="1"/>
            </p:cNvSpPr>
            <p:nvPr/>
          </p:nvSpPr>
          <p:spPr bwMode="auto">
            <a:xfrm>
              <a:off x="1344" y="3360"/>
              <a:ext cx="227" cy="227"/>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8000"/>
                  </a:solidFill>
                  <a:effectLst>
                    <a:outerShdw blurRad="38100" dist="38100" dir="2700000" algn="tl">
                      <a:srgbClr val="C0C0C0"/>
                    </a:outerShdw>
                  </a:effectLst>
                  <a:uLnTx/>
                  <a:uFillTx/>
                  <a:latin typeface="Times New Roman" pitchFamily="18" charset="0"/>
                  <a:ea typeface="楷体_GB2312" pitchFamily="49" charset="-122"/>
                </a:rPr>
                <a:t>F</a:t>
              </a:r>
            </a:p>
          </p:txBody>
        </p:sp>
        <p:sp>
          <p:nvSpPr>
            <p:cNvPr id="35" name="Line 35"/>
            <p:cNvSpPr>
              <a:spLocks noChangeShapeType="1"/>
            </p:cNvSpPr>
            <p:nvPr/>
          </p:nvSpPr>
          <p:spPr bwMode="auto">
            <a:xfrm flipH="1">
              <a:off x="1488" y="3168"/>
              <a:ext cx="227" cy="227"/>
            </a:xfrm>
            <a:prstGeom prst="line">
              <a:avLst/>
            </a:prstGeom>
            <a:noFill/>
            <a:ln w="12700">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6" name="Group 36"/>
          <p:cNvGrpSpPr>
            <a:grpSpLocks/>
          </p:cNvGrpSpPr>
          <p:nvPr/>
        </p:nvGrpSpPr>
        <p:grpSpPr bwMode="auto">
          <a:xfrm>
            <a:off x="908050" y="4682455"/>
            <a:ext cx="512763" cy="560387"/>
            <a:chOff x="426" y="3378"/>
            <a:chExt cx="323" cy="353"/>
          </a:xfrm>
        </p:grpSpPr>
        <p:sp>
          <p:nvSpPr>
            <p:cNvPr id="37" name="Oval 37"/>
            <p:cNvSpPr>
              <a:spLocks noChangeArrowheads="1"/>
            </p:cNvSpPr>
            <p:nvPr/>
          </p:nvSpPr>
          <p:spPr bwMode="auto">
            <a:xfrm>
              <a:off x="522" y="3504"/>
              <a:ext cx="227" cy="227"/>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C</a:t>
              </a:r>
            </a:p>
          </p:txBody>
        </p:sp>
        <p:sp>
          <p:nvSpPr>
            <p:cNvPr id="38" name="Line 38"/>
            <p:cNvSpPr>
              <a:spLocks noChangeShapeType="1"/>
            </p:cNvSpPr>
            <p:nvPr/>
          </p:nvSpPr>
          <p:spPr bwMode="auto">
            <a:xfrm>
              <a:off x="426" y="3378"/>
              <a:ext cx="144" cy="144"/>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39" name="Group 39"/>
          <p:cNvGrpSpPr>
            <a:grpSpLocks/>
          </p:cNvGrpSpPr>
          <p:nvPr/>
        </p:nvGrpSpPr>
        <p:grpSpPr bwMode="auto">
          <a:xfrm>
            <a:off x="4194175" y="5360317"/>
            <a:ext cx="436563" cy="588963"/>
            <a:chOff x="2496" y="3805"/>
            <a:chExt cx="275" cy="371"/>
          </a:xfrm>
        </p:grpSpPr>
        <p:sp>
          <p:nvSpPr>
            <p:cNvPr id="40" name="Oval 40"/>
            <p:cNvSpPr>
              <a:spLocks noChangeArrowheads="1"/>
            </p:cNvSpPr>
            <p:nvPr/>
          </p:nvSpPr>
          <p:spPr bwMode="auto">
            <a:xfrm>
              <a:off x="2496" y="3949"/>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J</a:t>
              </a:r>
            </a:p>
          </p:txBody>
        </p:sp>
        <p:sp>
          <p:nvSpPr>
            <p:cNvPr id="41" name="Line 41"/>
            <p:cNvSpPr>
              <a:spLocks noChangeShapeType="1"/>
            </p:cNvSpPr>
            <p:nvPr/>
          </p:nvSpPr>
          <p:spPr bwMode="auto">
            <a:xfrm flipH="1">
              <a:off x="2640" y="3805"/>
              <a:ext cx="131"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42" name="Group 42"/>
          <p:cNvGrpSpPr>
            <a:grpSpLocks/>
          </p:cNvGrpSpPr>
          <p:nvPr/>
        </p:nvGrpSpPr>
        <p:grpSpPr bwMode="auto">
          <a:xfrm>
            <a:off x="1365250" y="5187280"/>
            <a:ext cx="533400" cy="512762"/>
            <a:chOff x="714" y="3696"/>
            <a:chExt cx="336" cy="323"/>
          </a:xfrm>
        </p:grpSpPr>
        <p:sp>
          <p:nvSpPr>
            <p:cNvPr id="43" name="Oval 43"/>
            <p:cNvSpPr>
              <a:spLocks noChangeArrowheads="1"/>
            </p:cNvSpPr>
            <p:nvPr/>
          </p:nvSpPr>
          <p:spPr bwMode="auto">
            <a:xfrm>
              <a:off x="823" y="3792"/>
              <a:ext cx="227" cy="227"/>
            </a:xfrm>
            <a:prstGeom prst="ellipse">
              <a:avLst/>
            </a:prstGeom>
            <a:noFill/>
            <a:ln w="12700">
              <a:solidFill>
                <a:srgbClr val="FF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D</a:t>
              </a:r>
            </a:p>
          </p:txBody>
        </p:sp>
        <p:sp>
          <p:nvSpPr>
            <p:cNvPr id="44" name="Line 44"/>
            <p:cNvSpPr>
              <a:spLocks noChangeShapeType="1"/>
            </p:cNvSpPr>
            <p:nvPr/>
          </p:nvSpPr>
          <p:spPr bwMode="auto">
            <a:xfrm>
              <a:off x="714" y="3696"/>
              <a:ext cx="144" cy="144"/>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45" name="Oval 45"/>
          <p:cNvSpPr>
            <a:spLocks noChangeArrowheads="1"/>
          </p:cNvSpPr>
          <p:nvPr/>
        </p:nvSpPr>
        <p:spPr bwMode="auto">
          <a:xfrm>
            <a:off x="2822575" y="4044280"/>
            <a:ext cx="360363" cy="360362"/>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spcBef>
                <a:spcPct val="50000"/>
              </a:spcBef>
            </a:pPr>
            <a:r>
              <a:rPr lang="en-US" altLang="zh-CN" sz="2400" b="1">
                <a:solidFill>
                  <a:srgbClr val="008000"/>
                </a:solidFill>
                <a:effectLst>
                  <a:outerShdw blurRad="38100" dist="38100" dir="2700000" algn="tl">
                    <a:srgbClr val="C0C0C0"/>
                  </a:outerShdw>
                </a:effectLst>
                <a:latin typeface="Times New Roman" pitchFamily="18" charset="0"/>
                <a:ea typeface="楷体_GB2312" pitchFamily="49" charset="-122"/>
              </a:rPr>
              <a:t>E</a:t>
            </a:r>
          </a:p>
        </p:txBody>
      </p:sp>
      <p:sp>
        <p:nvSpPr>
          <p:cNvPr id="46" name="Oval 46"/>
          <p:cNvSpPr>
            <a:spLocks noChangeArrowheads="1"/>
          </p:cNvSpPr>
          <p:nvPr/>
        </p:nvSpPr>
        <p:spPr bwMode="auto">
          <a:xfrm>
            <a:off x="4422775" y="4044280"/>
            <a:ext cx="360363" cy="360362"/>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G</a:t>
            </a:r>
          </a:p>
        </p:txBody>
      </p:sp>
      <p:grpSp>
        <p:nvGrpSpPr>
          <p:cNvPr id="47" name="Group 47"/>
          <p:cNvGrpSpPr>
            <a:grpSpLocks/>
          </p:cNvGrpSpPr>
          <p:nvPr/>
        </p:nvGrpSpPr>
        <p:grpSpPr bwMode="auto">
          <a:xfrm>
            <a:off x="4117975" y="4349080"/>
            <a:ext cx="381000" cy="609600"/>
            <a:chOff x="2448" y="3168"/>
            <a:chExt cx="240" cy="384"/>
          </a:xfrm>
        </p:grpSpPr>
        <p:sp>
          <p:nvSpPr>
            <p:cNvPr id="48" name="Oval 48"/>
            <p:cNvSpPr>
              <a:spLocks noChangeArrowheads="1"/>
            </p:cNvSpPr>
            <p:nvPr/>
          </p:nvSpPr>
          <p:spPr bwMode="auto">
            <a:xfrm>
              <a:off x="2448" y="3325"/>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H</a:t>
              </a:r>
            </a:p>
          </p:txBody>
        </p:sp>
        <p:sp>
          <p:nvSpPr>
            <p:cNvPr id="49" name="Line 49"/>
            <p:cNvSpPr>
              <a:spLocks noChangeShapeType="1"/>
            </p:cNvSpPr>
            <p:nvPr/>
          </p:nvSpPr>
          <p:spPr bwMode="auto">
            <a:xfrm flipH="1">
              <a:off x="2592" y="3168"/>
              <a:ext cx="96"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0" name="Group 50"/>
          <p:cNvGrpSpPr>
            <a:grpSpLocks/>
          </p:cNvGrpSpPr>
          <p:nvPr/>
        </p:nvGrpSpPr>
        <p:grpSpPr bwMode="auto">
          <a:xfrm>
            <a:off x="7467600" y="3036217"/>
            <a:ext cx="750888" cy="2362200"/>
            <a:chOff x="4615" y="2256"/>
            <a:chExt cx="473" cy="1488"/>
          </a:xfrm>
        </p:grpSpPr>
        <p:grpSp>
          <p:nvGrpSpPr>
            <p:cNvPr id="51" name="Group 51"/>
            <p:cNvGrpSpPr>
              <a:grpSpLocks/>
            </p:cNvGrpSpPr>
            <p:nvPr/>
          </p:nvGrpSpPr>
          <p:grpSpPr bwMode="auto">
            <a:xfrm>
              <a:off x="4765" y="3061"/>
              <a:ext cx="323" cy="323"/>
              <a:chOff x="4765" y="3061"/>
              <a:chExt cx="323" cy="323"/>
            </a:xfrm>
          </p:grpSpPr>
          <p:sp>
            <p:nvSpPr>
              <p:cNvPr id="60" name="Oval 52"/>
              <p:cNvSpPr>
                <a:spLocks noChangeArrowheads="1"/>
              </p:cNvSpPr>
              <p:nvPr/>
            </p:nvSpPr>
            <p:spPr bwMode="auto">
              <a:xfrm>
                <a:off x="4861" y="3157"/>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I</a:t>
                </a:r>
              </a:p>
            </p:txBody>
          </p:sp>
          <p:sp>
            <p:nvSpPr>
              <p:cNvPr id="61" name="Line 53"/>
              <p:cNvSpPr>
                <a:spLocks noChangeShapeType="1"/>
              </p:cNvSpPr>
              <p:nvPr/>
            </p:nvSpPr>
            <p:spPr bwMode="auto">
              <a:xfrm>
                <a:off x="4765" y="3061"/>
                <a:ext cx="144"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52" name="Group 54"/>
            <p:cNvGrpSpPr>
              <a:grpSpLocks/>
            </p:cNvGrpSpPr>
            <p:nvPr/>
          </p:nvGrpSpPr>
          <p:grpSpPr bwMode="auto">
            <a:xfrm>
              <a:off x="4663" y="3373"/>
              <a:ext cx="275" cy="371"/>
              <a:chOff x="4663" y="3373"/>
              <a:chExt cx="275" cy="371"/>
            </a:xfrm>
          </p:grpSpPr>
          <p:sp>
            <p:nvSpPr>
              <p:cNvPr id="58" name="Oval 55"/>
              <p:cNvSpPr>
                <a:spLocks noChangeArrowheads="1"/>
              </p:cNvSpPr>
              <p:nvPr/>
            </p:nvSpPr>
            <p:spPr bwMode="auto">
              <a:xfrm>
                <a:off x="4663" y="3517"/>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J</a:t>
                </a:r>
              </a:p>
            </p:txBody>
          </p:sp>
          <p:sp>
            <p:nvSpPr>
              <p:cNvPr id="59" name="Line 56"/>
              <p:cNvSpPr>
                <a:spLocks noChangeShapeType="1"/>
              </p:cNvSpPr>
              <p:nvPr/>
            </p:nvSpPr>
            <p:spPr bwMode="auto">
              <a:xfrm flipH="1">
                <a:off x="4807" y="3373"/>
                <a:ext cx="131"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3" name="Oval 57"/>
            <p:cNvSpPr>
              <a:spLocks noChangeArrowheads="1"/>
            </p:cNvSpPr>
            <p:nvPr/>
          </p:nvSpPr>
          <p:spPr bwMode="auto">
            <a:xfrm>
              <a:off x="4807" y="2496"/>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G</a:t>
              </a:r>
            </a:p>
          </p:txBody>
        </p:sp>
        <p:grpSp>
          <p:nvGrpSpPr>
            <p:cNvPr id="54" name="Group 58"/>
            <p:cNvGrpSpPr>
              <a:grpSpLocks/>
            </p:cNvGrpSpPr>
            <p:nvPr/>
          </p:nvGrpSpPr>
          <p:grpSpPr bwMode="auto">
            <a:xfrm>
              <a:off x="4615" y="2688"/>
              <a:ext cx="240" cy="384"/>
              <a:chOff x="4615" y="2688"/>
              <a:chExt cx="240" cy="384"/>
            </a:xfrm>
          </p:grpSpPr>
          <p:sp>
            <p:nvSpPr>
              <p:cNvPr id="56" name="Oval 59"/>
              <p:cNvSpPr>
                <a:spLocks noChangeArrowheads="1"/>
              </p:cNvSpPr>
              <p:nvPr/>
            </p:nvSpPr>
            <p:spPr bwMode="auto">
              <a:xfrm>
                <a:off x="4615" y="2845"/>
                <a:ext cx="227" cy="227"/>
              </a:xfrm>
              <a:prstGeom prst="ellipse">
                <a:avLst/>
              </a:prstGeom>
              <a:noFill/>
              <a:ln w="12700">
                <a:solidFill>
                  <a:srgbClr val="9966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996666"/>
                    </a:solidFill>
                    <a:effectLst>
                      <a:outerShdw blurRad="38100" dist="38100" dir="2700000" algn="tl">
                        <a:srgbClr val="C0C0C0"/>
                      </a:outerShdw>
                    </a:effectLst>
                    <a:uLnTx/>
                    <a:uFillTx/>
                    <a:latin typeface="Times New Roman" pitchFamily="18" charset="0"/>
                    <a:ea typeface="楷体_GB2312" pitchFamily="49" charset="-122"/>
                  </a:rPr>
                  <a:t>H</a:t>
                </a:r>
              </a:p>
            </p:txBody>
          </p:sp>
          <p:sp>
            <p:nvSpPr>
              <p:cNvPr id="57" name="Line 60"/>
              <p:cNvSpPr>
                <a:spLocks noChangeShapeType="1"/>
              </p:cNvSpPr>
              <p:nvPr/>
            </p:nvSpPr>
            <p:spPr bwMode="auto">
              <a:xfrm flipH="1">
                <a:off x="4759" y="2688"/>
                <a:ext cx="96" cy="144"/>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55" name="Line 61"/>
            <p:cNvSpPr>
              <a:spLocks noChangeShapeType="1"/>
            </p:cNvSpPr>
            <p:nvPr/>
          </p:nvSpPr>
          <p:spPr bwMode="auto">
            <a:xfrm>
              <a:off x="4650" y="2256"/>
              <a:ext cx="240" cy="240"/>
            </a:xfrm>
            <a:prstGeom prst="line">
              <a:avLst/>
            </a:prstGeom>
            <a:noFill/>
            <a:ln w="12700">
              <a:solidFill>
                <a:srgbClr val="9966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2" name="Group 62"/>
          <p:cNvGrpSpPr>
            <a:grpSpLocks/>
          </p:cNvGrpSpPr>
          <p:nvPr/>
        </p:nvGrpSpPr>
        <p:grpSpPr bwMode="auto">
          <a:xfrm>
            <a:off x="6761163" y="2350417"/>
            <a:ext cx="817562" cy="1350963"/>
            <a:chOff x="4170" y="1824"/>
            <a:chExt cx="515" cy="851"/>
          </a:xfrm>
        </p:grpSpPr>
        <p:sp>
          <p:nvSpPr>
            <p:cNvPr id="63" name="Oval 63"/>
            <p:cNvSpPr>
              <a:spLocks noChangeArrowheads="1"/>
            </p:cNvSpPr>
            <p:nvPr/>
          </p:nvSpPr>
          <p:spPr bwMode="auto">
            <a:xfrm>
              <a:off x="4170" y="2448"/>
              <a:ext cx="227" cy="227"/>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8000"/>
                  </a:solidFill>
                  <a:effectLst>
                    <a:outerShdw blurRad="38100" dist="38100" dir="2700000" algn="tl">
                      <a:srgbClr val="C0C0C0"/>
                    </a:outerShdw>
                  </a:effectLst>
                  <a:uLnTx/>
                  <a:uFillTx/>
                  <a:latin typeface="Times New Roman" pitchFamily="18" charset="0"/>
                  <a:ea typeface="楷体_GB2312" pitchFamily="49" charset="-122"/>
                </a:rPr>
                <a:t>F</a:t>
              </a:r>
            </a:p>
          </p:txBody>
        </p:sp>
        <p:sp>
          <p:nvSpPr>
            <p:cNvPr id="64" name="Line 64"/>
            <p:cNvSpPr>
              <a:spLocks noChangeShapeType="1"/>
            </p:cNvSpPr>
            <p:nvPr/>
          </p:nvSpPr>
          <p:spPr bwMode="auto">
            <a:xfrm flipH="1">
              <a:off x="4314" y="2256"/>
              <a:ext cx="192" cy="203"/>
            </a:xfrm>
            <a:prstGeom prst="line">
              <a:avLst/>
            </a:prstGeom>
            <a:noFill/>
            <a:ln w="12700">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5" name="Oval 65"/>
            <p:cNvSpPr>
              <a:spLocks noChangeArrowheads="1"/>
            </p:cNvSpPr>
            <p:nvPr/>
          </p:nvSpPr>
          <p:spPr bwMode="auto">
            <a:xfrm>
              <a:off x="4458" y="2064"/>
              <a:ext cx="227" cy="227"/>
            </a:xfrm>
            <a:prstGeom prst="ellipse">
              <a:avLst/>
            </a:prstGeom>
            <a:noFill/>
            <a:ln w="12700">
              <a:solidFill>
                <a:srgbClr val="0066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8000"/>
                  </a:solidFill>
                  <a:effectLst>
                    <a:outerShdw blurRad="38100" dist="38100" dir="2700000" algn="tl">
                      <a:srgbClr val="C0C0C0"/>
                    </a:outerShdw>
                  </a:effectLst>
                  <a:uLnTx/>
                  <a:uFillTx/>
                  <a:latin typeface="Times New Roman" pitchFamily="18" charset="0"/>
                  <a:ea typeface="楷体_GB2312" pitchFamily="49" charset="-122"/>
                </a:rPr>
                <a:t>E</a:t>
              </a:r>
            </a:p>
          </p:txBody>
        </p:sp>
        <p:sp>
          <p:nvSpPr>
            <p:cNvPr id="66" name="Line 66"/>
            <p:cNvSpPr>
              <a:spLocks noChangeShapeType="1"/>
            </p:cNvSpPr>
            <p:nvPr/>
          </p:nvSpPr>
          <p:spPr bwMode="auto">
            <a:xfrm>
              <a:off x="4170" y="1824"/>
              <a:ext cx="384" cy="240"/>
            </a:xfrm>
            <a:prstGeom prst="line">
              <a:avLst/>
            </a:prstGeom>
            <a:noFill/>
            <a:ln w="12700">
              <a:solidFill>
                <a:srgbClr val="00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grpSp>
        <p:nvGrpSpPr>
          <p:cNvPr id="67" name="Group 67"/>
          <p:cNvGrpSpPr>
            <a:grpSpLocks/>
          </p:cNvGrpSpPr>
          <p:nvPr/>
        </p:nvGrpSpPr>
        <p:grpSpPr bwMode="auto">
          <a:xfrm>
            <a:off x="5846763" y="2045617"/>
            <a:ext cx="1371600" cy="2293938"/>
            <a:chOff x="3594" y="1632"/>
            <a:chExt cx="864" cy="1445"/>
          </a:xfrm>
        </p:grpSpPr>
        <p:sp>
          <p:nvSpPr>
            <p:cNvPr id="68" name="Oval 68"/>
            <p:cNvSpPr>
              <a:spLocks noChangeArrowheads="1"/>
            </p:cNvSpPr>
            <p:nvPr/>
          </p:nvSpPr>
          <p:spPr bwMode="auto">
            <a:xfrm>
              <a:off x="3978" y="1632"/>
              <a:ext cx="227" cy="227"/>
            </a:xfrm>
            <a:prstGeom prst="ellipse">
              <a:avLst/>
            </a:prstGeom>
            <a:noFill/>
            <a:ln w="127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A</a:t>
              </a:r>
            </a:p>
          </p:txBody>
        </p:sp>
        <p:sp>
          <p:nvSpPr>
            <p:cNvPr id="69" name="Oval 69"/>
            <p:cNvSpPr>
              <a:spLocks noChangeArrowheads="1"/>
            </p:cNvSpPr>
            <p:nvPr/>
          </p:nvSpPr>
          <p:spPr bwMode="auto">
            <a:xfrm>
              <a:off x="3594" y="2064"/>
              <a:ext cx="227" cy="227"/>
            </a:xfrm>
            <a:prstGeom prst="ellipse">
              <a:avLst/>
            </a:prstGeom>
            <a:noFill/>
            <a:ln w="127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B</a:t>
              </a:r>
            </a:p>
          </p:txBody>
        </p:sp>
        <p:sp>
          <p:nvSpPr>
            <p:cNvPr id="70" name="Line 70"/>
            <p:cNvSpPr>
              <a:spLocks noChangeShapeType="1"/>
            </p:cNvSpPr>
            <p:nvPr/>
          </p:nvSpPr>
          <p:spPr bwMode="auto">
            <a:xfrm flipH="1">
              <a:off x="3738" y="1824"/>
              <a:ext cx="269" cy="24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1" name="Oval 71"/>
            <p:cNvSpPr>
              <a:spLocks noChangeArrowheads="1"/>
            </p:cNvSpPr>
            <p:nvPr/>
          </p:nvSpPr>
          <p:spPr bwMode="auto">
            <a:xfrm>
              <a:off x="3882" y="2461"/>
              <a:ext cx="227" cy="227"/>
            </a:xfrm>
            <a:prstGeom prst="ellipse">
              <a:avLst/>
            </a:prstGeom>
            <a:noFill/>
            <a:ln w="127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C</a:t>
              </a:r>
            </a:p>
          </p:txBody>
        </p:sp>
        <p:sp>
          <p:nvSpPr>
            <p:cNvPr id="72" name="Oval 72"/>
            <p:cNvSpPr>
              <a:spLocks noChangeArrowheads="1"/>
            </p:cNvSpPr>
            <p:nvPr/>
          </p:nvSpPr>
          <p:spPr bwMode="auto">
            <a:xfrm>
              <a:off x="4231" y="2850"/>
              <a:ext cx="227" cy="227"/>
            </a:xfrm>
            <a:prstGeom prst="ellipse">
              <a:avLst/>
            </a:prstGeom>
            <a:noFill/>
            <a:ln w="12700">
              <a:solidFill>
                <a:srgbClr val="00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1" i="0" u="none" strike="noStrike" kern="0" cap="none" spc="0" normalizeH="0" baseline="0" noProof="0" smtClean="0">
                  <a:ln>
                    <a:noFill/>
                  </a:ln>
                  <a:solidFill>
                    <a:srgbClr val="000066"/>
                  </a:solidFill>
                  <a:effectLst>
                    <a:outerShdw blurRad="38100" dist="38100" dir="2700000" algn="tl">
                      <a:srgbClr val="C0C0C0"/>
                    </a:outerShdw>
                  </a:effectLst>
                  <a:uLnTx/>
                  <a:uFillTx/>
                  <a:latin typeface="Times New Roman" pitchFamily="18" charset="0"/>
                  <a:ea typeface="楷体_GB2312" pitchFamily="49" charset="-122"/>
                </a:rPr>
                <a:t>D</a:t>
              </a:r>
            </a:p>
          </p:txBody>
        </p:sp>
        <p:sp>
          <p:nvSpPr>
            <p:cNvPr id="73" name="Line 73"/>
            <p:cNvSpPr>
              <a:spLocks noChangeShapeType="1"/>
            </p:cNvSpPr>
            <p:nvPr/>
          </p:nvSpPr>
          <p:spPr bwMode="auto">
            <a:xfrm>
              <a:off x="4074" y="2640"/>
              <a:ext cx="240" cy="240"/>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74" name="Line 74"/>
            <p:cNvSpPr>
              <a:spLocks noChangeShapeType="1"/>
            </p:cNvSpPr>
            <p:nvPr/>
          </p:nvSpPr>
          <p:spPr bwMode="auto">
            <a:xfrm>
              <a:off x="3774" y="2274"/>
              <a:ext cx="192" cy="192"/>
            </a:xfrm>
            <a:prstGeom prst="line">
              <a:avLst/>
            </a:prstGeom>
            <a:noFill/>
            <a:ln w="12700">
              <a:solidFill>
                <a:srgbClr val="0000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
        <p:nvSpPr>
          <p:cNvPr id="75" name="AutoShape 75"/>
          <p:cNvSpPr>
            <a:spLocks noChangeArrowheads="1"/>
          </p:cNvSpPr>
          <p:nvPr/>
        </p:nvSpPr>
        <p:spPr bwMode="auto">
          <a:xfrm>
            <a:off x="5094288" y="4042692"/>
            <a:ext cx="1143000" cy="742950"/>
          </a:xfrm>
          <a:prstGeom prst="rightArrow">
            <a:avLst>
              <a:gd name="adj1" fmla="val 50000"/>
              <a:gd name="adj2" fmla="val 38476"/>
            </a:avLst>
          </a:prstGeom>
          <a:solidFill>
            <a:srgbClr val="FF9900"/>
          </a:solidFill>
          <a:ln w="12700">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smtClean="0">
                <a:ln>
                  <a:noFill/>
                </a:ln>
                <a:solidFill>
                  <a:sysClr val="windowText" lastClr="000000"/>
                </a:solidFill>
                <a:effectLst/>
                <a:uLnTx/>
                <a:uFillTx/>
                <a:latin typeface="黑体" pitchFamily="49" charset="-122"/>
                <a:ea typeface="黑体" pitchFamily="49" charset="-122"/>
              </a:rPr>
              <a:t>②</a:t>
            </a:r>
          </a:p>
        </p:txBody>
      </p:sp>
    </p:spTree>
    <p:extLst>
      <p:ext uri="{BB962C8B-B14F-4D97-AF65-F5344CB8AC3E}">
        <p14:creationId xmlns:p14="http://schemas.microsoft.com/office/powerpoint/2010/main" val="8323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wipe(up)">
                                      <p:cBhvr>
                                        <p:cTn id="41" dur="500"/>
                                        <p:tgtEl>
                                          <p:spTgt spid="4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dissolve">
                                      <p:cBhvr>
                                        <p:cTn id="46" dur="500"/>
                                        <p:tgtEl>
                                          <p:spTgt spid="4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up)">
                                      <p:cBhvr>
                                        <p:cTn id="51" dur="500"/>
                                        <p:tgtEl>
                                          <p:spTgt spid="3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dissolve">
                                      <p:cBhvr>
                                        <p:cTn id="56" dur="500"/>
                                        <p:tgtEl>
                                          <p:spTgt spid="4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up)">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wipe(up)">
                                      <p:cBhvr>
                                        <p:cTn id="66" dur="500"/>
                                        <p:tgtEl>
                                          <p:spTgt spid="3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wipe(up)">
                                      <p:cBhvr>
                                        <p:cTn id="71" dur="500"/>
                                        <p:tgtEl>
                                          <p:spTgt spid="3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left)">
                                      <p:cBhvr>
                                        <p:cTn id="76" dur="500"/>
                                        <p:tgtEl>
                                          <p:spTgt spid="75"/>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67"/>
                                        </p:tgtEl>
                                        <p:attrNameLst>
                                          <p:attrName>style.visibility</p:attrName>
                                        </p:attrNameLst>
                                      </p:cBhvr>
                                      <p:to>
                                        <p:strVal val="visible"/>
                                      </p:to>
                                    </p:set>
                                    <p:animEffect transition="in" filter="wipe(up)">
                                      <p:cBhvr>
                                        <p:cTn id="81" dur="500"/>
                                        <p:tgtEl>
                                          <p:spTgt spid="67"/>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wipe(up)">
                                      <p:cBhvr>
                                        <p:cTn id="86" dur="500"/>
                                        <p:tgtEl>
                                          <p:spTgt spid="6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animEffect transition="in" filter="wipe(up)">
                                      <p:cBhvr>
                                        <p:cTn id="9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25" grpId="0" animBg="1" autoUpdateAnimBg="0"/>
      <p:bldP spid="26" grpId="0" animBg="1" autoUpdateAnimBg="0"/>
      <p:bldP spid="45" grpId="0" animBg="1" autoUpdateAnimBg="0"/>
      <p:bldP spid="46" grpId="0" animBg="1" autoUpdateAnimBg="0"/>
      <p:bldP spid="7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684" y="980728"/>
            <a:ext cx="7772400" cy="782960"/>
          </a:xfrm>
        </p:spPr>
        <p:txBody>
          <a:bodyPr/>
          <a:lstStyle/>
          <a:p>
            <a:r>
              <a:rPr lang="zh-CN" altLang="en-US" dirty="0" smtClean="0"/>
              <a:t>线性结构特点</a:t>
            </a:r>
            <a:endParaRPr lang="zh-CN" altLang="en-US" dirty="0"/>
          </a:p>
        </p:txBody>
      </p:sp>
      <p:sp>
        <p:nvSpPr>
          <p:cNvPr id="3" name="内容占位符 2"/>
          <p:cNvSpPr>
            <a:spLocks noGrp="1"/>
          </p:cNvSpPr>
          <p:nvPr>
            <p:ph idx="1"/>
          </p:nvPr>
        </p:nvSpPr>
        <p:spPr>
          <a:xfrm>
            <a:off x="683568" y="2132856"/>
            <a:ext cx="8208912" cy="2376264"/>
          </a:xfrm>
        </p:spPr>
        <p:txBody>
          <a:bodyPr/>
          <a:lstStyle/>
          <a:p>
            <a:pPr marL="0" indent="0">
              <a:buNone/>
            </a:pPr>
            <a:r>
              <a:rPr lang="zh-CN" altLang="en-US" dirty="0" smtClean="0"/>
              <a:t>数据元素的非空有限序列中，存在唯一的首元素和唯一的尾元素，首元素无直接前驱，尾元素无直接后继，其它每个数据元素均有唯一的直接前驱和唯一的直接后继。</a:t>
            </a:r>
            <a:endParaRPr lang="zh-CN" altLang="en-US" dirty="0"/>
          </a:p>
        </p:txBody>
      </p:sp>
      <p:sp>
        <p:nvSpPr>
          <p:cNvPr id="4" name="Text Box 25"/>
          <p:cNvSpPr txBox="1">
            <a:spLocks noChangeArrowheads="1"/>
          </p:cNvSpPr>
          <p:nvPr/>
        </p:nvSpPr>
        <p:spPr bwMode="auto">
          <a:xfrm>
            <a:off x="3238960" y="5353720"/>
            <a:ext cx="1701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eaLnBrk="0" hangingPunct="0">
              <a:defRPr sz="2800" b="1">
                <a:solidFill>
                  <a:srgbClr val="000066"/>
                </a:solidFill>
                <a:latin typeface="Arial" charset="0"/>
                <a:ea typeface="楷体_GB2312" pitchFamily="49" charset="-122"/>
              </a:defRPr>
            </a:lvl1pPr>
            <a:lvl2pPr marL="742950" indent="-285750" eaLnBrk="0" hangingPunct="0">
              <a:defRPr sz="2800" b="1">
                <a:solidFill>
                  <a:srgbClr val="000066"/>
                </a:solidFill>
                <a:latin typeface="Arial" charset="0"/>
                <a:ea typeface="楷体_GB2312" pitchFamily="49" charset="-122"/>
              </a:defRPr>
            </a:lvl2pPr>
            <a:lvl3pPr marL="1143000" indent="-228600" eaLnBrk="0" hangingPunct="0">
              <a:defRPr sz="2800" b="1">
                <a:solidFill>
                  <a:srgbClr val="000066"/>
                </a:solidFill>
                <a:latin typeface="Arial" charset="0"/>
                <a:ea typeface="楷体_GB2312" pitchFamily="49" charset="-122"/>
              </a:defRPr>
            </a:lvl3pPr>
            <a:lvl4pPr marL="1600200" indent="-228600" eaLnBrk="0" hangingPunct="0">
              <a:defRPr sz="2800" b="1">
                <a:solidFill>
                  <a:srgbClr val="000066"/>
                </a:solidFill>
                <a:latin typeface="Arial" charset="0"/>
                <a:ea typeface="楷体_GB2312" pitchFamily="49" charset="-122"/>
              </a:defRPr>
            </a:lvl4pPr>
            <a:lvl5pPr marL="2057400" indent="-228600" eaLnBrk="0" hangingPunct="0">
              <a:defRPr sz="2800" b="1">
                <a:solidFill>
                  <a:srgbClr val="000066"/>
                </a:solidFill>
                <a:latin typeface="Arial" charset="0"/>
                <a:ea typeface="楷体_GB2312" pitchFamily="49" charset="-122"/>
              </a:defRPr>
            </a:lvl5pPr>
            <a:lvl6pPr marL="2514600" indent="-228600" eaLnBrk="0" fontAlgn="base" hangingPunct="0">
              <a:spcBef>
                <a:spcPct val="0"/>
              </a:spcBef>
              <a:spcAft>
                <a:spcPct val="0"/>
              </a:spcAft>
              <a:defRPr sz="2800" b="1">
                <a:solidFill>
                  <a:srgbClr val="000066"/>
                </a:solidFill>
                <a:latin typeface="Arial" charset="0"/>
                <a:ea typeface="楷体_GB2312" pitchFamily="49" charset="-122"/>
              </a:defRPr>
            </a:lvl6pPr>
            <a:lvl7pPr marL="2971800" indent="-228600" eaLnBrk="0" fontAlgn="base" hangingPunct="0">
              <a:spcBef>
                <a:spcPct val="0"/>
              </a:spcBef>
              <a:spcAft>
                <a:spcPct val="0"/>
              </a:spcAft>
              <a:defRPr sz="2800" b="1">
                <a:solidFill>
                  <a:srgbClr val="000066"/>
                </a:solidFill>
                <a:latin typeface="Arial" charset="0"/>
                <a:ea typeface="楷体_GB2312" pitchFamily="49" charset="-122"/>
              </a:defRPr>
            </a:lvl7pPr>
            <a:lvl8pPr marL="3429000" indent="-228600" eaLnBrk="0" fontAlgn="base" hangingPunct="0">
              <a:spcBef>
                <a:spcPct val="0"/>
              </a:spcBef>
              <a:spcAft>
                <a:spcPct val="0"/>
              </a:spcAft>
              <a:defRPr sz="2800" b="1">
                <a:solidFill>
                  <a:srgbClr val="000066"/>
                </a:solidFill>
                <a:latin typeface="Arial" charset="0"/>
                <a:ea typeface="楷体_GB2312" pitchFamily="49" charset="-122"/>
              </a:defRPr>
            </a:lvl8pPr>
            <a:lvl9pPr marL="3886200" indent="-228600" eaLnBrk="0" fontAlgn="base" hangingPunct="0">
              <a:spcBef>
                <a:spcPct val="0"/>
              </a:spcBef>
              <a:spcAft>
                <a:spcPct val="0"/>
              </a:spcAft>
              <a:defRPr sz="2800" b="1">
                <a:solidFill>
                  <a:srgbClr val="000066"/>
                </a:solidFill>
                <a:latin typeface="Arial" charset="0"/>
                <a:ea typeface="楷体_GB2312" pitchFamily="49" charset="-122"/>
              </a:defRPr>
            </a:lvl9pPr>
          </a:lstStyle>
          <a:p>
            <a:pPr eaLnBrk="1" hangingPunct="1"/>
            <a:r>
              <a:rPr lang="zh-CN" altLang="en-US" sz="2400" dirty="0" smtClean="0"/>
              <a:t>线性结构</a:t>
            </a:r>
            <a:endParaRPr lang="zh-CN" altLang="en-US" sz="2400" dirty="0"/>
          </a:p>
        </p:txBody>
      </p:sp>
      <p:grpSp>
        <p:nvGrpSpPr>
          <p:cNvPr id="5" name="Group 39"/>
          <p:cNvGrpSpPr>
            <a:grpSpLocks/>
          </p:cNvGrpSpPr>
          <p:nvPr/>
        </p:nvGrpSpPr>
        <p:grpSpPr bwMode="auto">
          <a:xfrm>
            <a:off x="2318072" y="4682018"/>
            <a:ext cx="4629457" cy="172542"/>
            <a:chOff x="2724" y="2734"/>
            <a:chExt cx="1744" cy="65"/>
          </a:xfrm>
        </p:grpSpPr>
        <p:sp>
          <p:nvSpPr>
            <p:cNvPr id="6" name="Line 28"/>
            <p:cNvSpPr>
              <a:spLocks noChangeShapeType="1"/>
            </p:cNvSpPr>
            <p:nvPr/>
          </p:nvSpPr>
          <p:spPr bwMode="auto">
            <a:xfrm>
              <a:off x="2776" y="2767"/>
              <a:ext cx="309"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B5249"/>
                </a:solidFill>
                <a:latin typeface="Times New Roman"/>
                <a:ea typeface="宋体"/>
              </a:endParaRPr>
            </a:p>
          </p:txBody>
        </p:sp>
        <p:sp>
          <p:nvSpPr>
            <p:cNvPr id="7" name="Line 29"/>
            <p:cNvSpPr>
              <a:spLocks noChangeShapeType="1"/>
            </p:cNvSpPr>
            <p:nvPr/>
          </p:nvSpPr>
          <p:spPr bwMode="auto">
            <a:xfrm>
              <a:off x="3142" y="2767"/>
              <a:ext cx="274"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B5249"/>
                </a:solidFill>
                <a:latin typeface="Times New Roman"/>
                <a:ea typeface="宋体"/>
              </a:endParaRPr>
            </a:p>
          </p:txBody>
        </p:sp>
        <p:sp>
          <p:nvSpPr>
            <p:cNvPr id="8" name="Line 30"/>
            <p:cNvSpPr>
              <a:spLocks noChangeShapeType="1"/>
            </p:cNvSpPr>
            <p:nvPr/>
          </p:nvSpPr>
          <p:spPr bwMode="auto">
            <a:xfrm>
              <a:off x="3438" y="2767"/>
              <a:ext cx="274"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B5249"/>
                </a:solidFill>
                <a:latin typeface="Times New Roman"/>
                <a:ea typeface="宋体"/>
              </a:endParaRPr>
            </a:p>
          </p:txBody>
        </p:sp>
        <p:sp>
          <p:nvSpPr>
            <p:cNvPr id="9" name="Line 31"/>
            <p:cNvSpPr>
              <a:spLocks noChangeShapeType="1"/>
            </p:cNvSpPr>
            <p:nvPr/>
          </p:nvSpPr>
          <p:spPr bwMode="auto">
            <a:xfrm>
              <a:off x="3782" y="2761"/>
              <a:ext cx="273"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B5249"/>
                </a:solidFill>
                <a:latin typeface="Times New Roman"/>
                <a:ea typeface="宋体"/>
              </a:endParaRPr>
            </a:p>
          </p:txBody>
        </p:sp>
        <p:sp>
          <p:nvSpPr>
            <p:cNvPr id="10" name="Line 32"/>
            <p:cNvSpPr>
              <a:spLocks noChangeShapeType="1"/>
            </p:cNvSpPr>
            <p:nvPr/>
          </p:nvSpPr>
          <p:spPr bwMode="auto">
            <a:xfrm>
              <a:off x="4124" y="2767"/>
              <a:ext cx="274"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B5249"/>
                </a:solidFill>
                <a:latin typeface="Times New Roman"/>
                <a:ea typeface="宋体"/>
              </a:endParaRPr>
            </a:p>
          </p:txBody>
        </p:sp>
        <p:sp>
          <p:nvSpPr>
            <p:cNvPr id="11" name="Oval 33"/>
            <p:cNvSpPr>
              <a:spLocks noChangeArrowheads="1"/>
            </p:cNvSpPr>
            <p:nvPr/>
          </p:nvSpPr>
          <p:spPr bwMode="auto">
            <a:xfrm>
              <a:off x="2724"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sp>
          <p:nvSpPr>
            <p:cNvPr id="12" name="Oval 34"/>
            <p:cNvSpPr>
              <a:spLocks noChangeArrowheads="1"/>
            </p:cNvSpPr>
            <p:nvPr/>
          </p:nvSpPr>
          <p:spPr bwMode="auto">
            <a:xfrm>
              <a:off x="3061"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sp>
          <p:nvSpPr>
            <p:cNvPr id="13" name="Oval 35"/>
            <p:cNvSpPr>
              <a:spLocks noChangeArrowheads="1"/>
            </p:cNvSpPr>
            <p:nvPr/>
          </p:nvSpPr>
          <p:spPr bwMode="auto">
            <a:xfrm>
              <a:off x="3381"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sp>
          <p:nvSpPr>
            <p:cNvPr id="14" name="Oval 36"/>
            <p:cNvSpPr>
              <a:spLocks noChangeArrowheads="1"/>
            </p:cNvSpPr>
            <p:nvPr/>
          </p:nvSpPr>
          <p:spPr bwMode="auto">
            <a:xfrm>
              <a:off x="3724"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sp>
          <p:nvSpPr>
            <p:cNvPr id="15" name="Oval 37"/>
            <p:cNvSpPr>
              <a:spLocks noChangeArrowheads="1"/>
            </p:cNvSpPr>
            <p:nvPr/>
          </p:nvSpPr>
          <p:spPr bwMode="auto">
            <a:xfrm>
              <a:off x="4072"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sp>
          <p:nvSpPr>
            <p:cNvPr id="16" name="Oval 38"/>
            <p:cNvSpPr>
              <a:spLocks noChangeArrowheads="1"/>
            </p:cNvSpPr>
            <p:nvPr/>
          </p:nvSpPr>
          <p:spPr bwMode="auto">
            <a:xfrm>
              <a:off x="4403" y="2734"/>
              <a:ext cx="65" cy="65"/>
            </a:xfrm>
            <a:prstGeom prst="ellipse">
              <a:avLst/>
            </a:prstGeom>
            <a:solidFill>
              <a:srgbClr val="FFFFFF"/>
            </a:solidFill>
            <a:ln w="25400">
              <a:solidFill>
                <a:srgbClr val="000066"/>
              </a:solidFill>
              <a:round/>
              <a:headEnd/>
              <a:tailEnd/>
            </a:ln>
          </p:spPr>
          <p:txBody>
            <a:bodyPr/>
            <a:lstStyle/>
            <a:p>
              <a:endParaRPr lang="zh-CN" altLang="en-US">
                <a:solidFill>
                  <a:srgbClr val="5B5249"/>
                </a:solidFill>
                <a:latin typeface="Times New Roman"/>
                <a:ea typeface="楷体_GB2312" pitchFamily="49" charset="-122"/>
              </a:endParaRPr>
            </a:p>
          </p:txBody>
        </p:sp>
      </p:grpSp>
    </p:spTree>
    <p:extLst>
      <p:ext uri="{BB962C8B-B14F-4D97-AF65-F5344CB8AC3E}">
        <p14:creationId xmlns:p14="http://schemas.microsoft.com/office/powerpoint/2010/main" val="877036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2132856"/>
            <a:ext cx="8208912" cy="1224136"/>
          </a:xfrm>
        </p:spPr>
        <p:txBody>
          <a:bodyPr/>
          <a:lstStyle/>
          <a:p>
            <a:pPr marL="0" indent="0">
              <a:buNone/>
            </a:pPr>
            <a:r>
              <a:rPr lang="zh-CN" altLang="en-US" b="1" dirty="0" smtClean="0">
                <a:solidFill>
                  <a:schemeClr val="tx1">
                    <a:lumMod val="50000"/>
                  </a:schemeClr>
                </a:solidFill>
              </a:rPr>
              <a:t>线性表、栈、队列的逻辑结构都是</a:t>
            </a:r>
            <a:r>
              <a:rPr lang="zh-CN" altLang="en-US" b="1" dirty="0" smtClean="0">
                <a:solidFill>
                  <a:srgbClr val="FF0000"/>
                </a:solidFill>
              </a:rPr>
              <a:t>线性结构</a:t>
            </a:r>
            <a:endParaRPr lang="zh-CN" altLang="en-US" b="1" dirty="0">
              <a:solidFill>
                <a:srgbClr val="FF0000"/>
              </a:solidFill>
            </a:endParaRPr>
          </a:p>
        </p:txBody>
      </p:sp>
    </p:spTree>
    <p:extLst>
      <p:ext uri="{BB962C8B-B14F-4D97-AF65-F5344CB8AC3E}">
        <p14:creationId xmlns:p14="http://schemas.microsoft.com/office/powerpoint/2010/main" val="2153916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1077119" y="908720"/>
            <a:ext cx="7772400" cy="712440"/>
          </a:xfrm>
        </p:spPr>
        <p:txBody>
          <a:bodyPr/>
          <a:lstStyle/>
          <a:p>
            <a:pPr eaLnBrk="1" hangingPunct="1"/>
            <a:r>
              <a:rPr lang="zh-CN" altLang="en-US" dirty="0" smtClean="0"/>
              <a:t>树型结构</a:t>
            </a:r>
          </a:p>
        </p:txBody>
      </p:sp>
      <p:sp>
        <p:nvSpPr>
          <p:cNvPr id="21507" name="Rectangle 3"/>
          <p:cNvSpPr>
            <a:spLocks noGrp="1" noChangeArrowheads="1"/>
          </p:cNvSpPr>
          <p:nvPr>
            <p:ph type="body" idx="4294967295"/>
          </p:nvPr>
        </p:nvSpPr>
        <p:spPr>
          <a:xfrm>
            <a:off x="1077119" y="1916832"/>
            <a:ext cx="7772400" cy="1847850"/>
          </a:xfrm>
        </p:spPr>
        <p:txBody>
          <a:bodyPr/>
          <a:lstStyle/>
          <a:p>
            <a:pPr eaLnBrk="1" hangingPunct="1"/>
            <a:r>
              <a:rPr lang="zh-CN" altLang="en-US" dirty="0" smtClean="0">
                <a:solidFill>
                  <a:srgbClr val="FF00FF"/>
                </a:solidFill>
              </a:rPr>
              <a:t>定义：</a:t>
            </a:r>
            <a:endParaRPr lang="zh-CN" altLang="en-US" dirty="0" smtClean="0"/>
          </a:p>
          <a:p>
            <a:pPr eaLnBrk="1" hangingPunct="1">
              <a:buNone/>
            </a:pPr>
            <a:r>
              <a:rPr lang="zh-CN" altLang="en-US" dirty="0" smtClean="0"/>
              <a:t>	</a:t>
            </a:r>
            <a:r>
              <a:rPr lang="zh-CN" altLang="en-US" b="1" dirty="0" smtClean="0">
                <a:solidFill>
                  <a:srgbClr val="FF0000"/>
                </a:solidFill>
              </a:rPr>
              <a:t>树型结构</a:t>
            </a:r>
            <a:r>
              <a:rPr lang="zh-CN" altLang="en-US" b="1" dirty="0" smtClean="0"/>
              <a:t>中的数据元素之间存在着</a:t>
            </a:r>
            <a:r>
              <a:rPr lang="zh-CN" altLang="en-US" b="1" dirty="0" smtClean="0">
                <a:latin typeface="宋体" pitchFamily="2" charset="-122"/>
              </a:rPr>
              <a:t>一对多的</a:t>
            </a:r>
            <a:r>
              <a:rPr lang="zh-CN" altLang="en-US" b="1" dirty="0"/>
              <a:t>层次关系。 </a:t>
            </a:r>
          </a:p>
        </p:txBody>
      </p:sp>
    </p:spTree>
    <p:extLst>
      <p:ext uri="{BB962C8B-B14F-4D97-AF65-F5344CB8AC3E}">
        <p14:creationId xmlns:p14="http://schemas.microsoft.com/office/powerpoint/2010/main" val="391250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066800" y="908720"/>
            <a:ext cx="7772400" cy="928464"/>
          </a:xfrm>
        </p:spPr>
        <p:txBody>
          <a:bodyPr/>
          <a:lstStyle/>
          <a:p>
            <a:pPr eaLnBrk="1" hangingPunct="1"/>
            <a:r>
              <a:rPr lang="zh-CN" altLang="en-US" dirty="0" smtClean="0">
                <a:latin typeface="宋体" pitchFamily="2" charset="-122"/>
              </a:rPr>
              <a:t>图状结构</a:t>
            </a:r>
          </a:p>
        </p:txBody>
      </p:sp>
      <p:sp>
        <p:nvSpPr>
          <p:cNvPr id="23555" name="Rectangle 3"/>
          <p:cNvSpPr>
            <a:spLocks noGrp="1" noChangeArrowheads="1"/>
          </p:cNvSpPr>
          <p:nvPr>
            <p:ph type="body" idx="4294967295"/>
          </p:nvPr>
        </p:nvSpPr>
        <p:spPr>
          <a:xfrm>
            <a:off x="1066800" y="2101850"/>
            <a:ext cx="7772400" cy="1763713"/>
          </a:xfrm>
        </p:spPr>
        <p:txBody>
          <a:bodyPr/>
          <a:lstStyle/>
          <a:p>
            <a:pPr eaLnBrk="1" hangingPunct="1"/>
            <a:r>
              <a:rPr lang="zh-CN" altLang="en-US" b="1" dirty="0" smtClean="0">
                <a:solidFill>
                  <a:srgbClr val="FF00FF"/>
                </a:solidFill>
              </a:rPr>
              <a:t>定义：</a:t>
            </a:r>
            <a:endParaRPr lang="zh-CN" altLang="en-US" b="1" dirty="0" smtClean="0">
              <a:latin typeface="宋体" pitchFamily="2" charset="-122"/>
            </a:endParaRPr>
          </a:p>
          <a:p>
            <a:pPr eaLnBrk="1" hangingPunct="1">
              <a:buNone/>
            </a:pPr>
            <a:r>
              <a:rPr lang="zh-CN" altLang="en-US" b="1" dirty="0" smtClean="0"/>
              <a:t>	</a:t>
            </a:r>
            <a:r>
              <a:rPr lang="zh-CN" altLang="en-US" b="1" dirty="0"/>
              <a:t>图状结构中的数据元素之间</a:t>
            </a:r>
            <a:r>
              <a:rPr lang="zh-CN" altLang="en-US" b="1" dirty="0" smtClean="0">
                <a:latin typeface="宋体" pitchFamily="2" charset="-122"/>
              </a:rPr>
              <a:t>存在着多对多的任意关系。</a:t>
            </a:r>
            <a:endParaRPr lang="zh-CN" altLang="en-US" b="1" dirty="0" smtClean="0"/>
          </a:p>
        </p:txBody>
      </p:sp>
      <p:sp>
        <p:nvSpPr>
          <p:cNvPr id="60439" name="Text Box 23"/>
          <p:cNvSpPr txBox="1">
            <a:spLocks noChangeArrowheads="1"/>
          </p:cNvSpPr>
          <p:nvPr/>
        </p:nvSpPr>
        <p:spPr bwMode="auto">
          <a:xfrm>
            <a:off x="1066800" y="41148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FF3300"/>
                </a:solidFill>
              </a:rPr>
              <a:t>例如：</a:t>
            </a:r>
          </a:p>
        </p:txBody>
      </p:sp>
      <p:grpSp>
        <p:nvGrpSpPr>
          <p:cNvPr id="60440" name="Group 24"/>
          <p:cNvGrpSpPr>
            <a:grpSpLocks/>
          </p:cNvGrpSpPr>
          <p:nvPr/>
        </p:nvGrpSpPr>
        <p:grpSpPr bwMode="auto">
          <a:xfrm>
            <a:off x="4267200" y="4267200"/>
            <a:ext cx="4140200" cy="1524000"/>
            <a:chOff x="2688" y="2928"/>
            <a:chExt cx="2608" cy="579"/>
          </a:xfrm>
        </p:grpSpPr>
        <p:sp>
          <p:nvSpPr>
            <p:cNvPr id="23559" name="Line 25"/>
            <p:cNvSpPr>
              <a:spLocks noChangeShapeType="1"/>
            </p:cNvSpPr>
            <p:nvPr/>
          </p:nvSpPr>
          <p:spPr bwMode="auto">
            <a:xfrm>
              <a:off x="3907" y="3486"/>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26"/>
            <p:cNvSpPr>
              <a:spLocks noChangeShapeType="1"/>
            </p:cNvSpPr>
            <p:nvPr/>
          </p:nvSpPr>
          <p:spPr bwMode="auto">
            <a:xfrm flipV="1">
              <a:off x="3221" y="2998"/>
              <a:ext cx="823"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27"/>
            <p:cNvSpPr>
              <a:spLocks noChangeShapeType="1"/>
            </p:cNvSpPr>
            <p:nvPr/>
          </p:nvSpPr>
          <p:spPr bwMode="auto">
            <a:xfrm>
              <a:off x="4044" y="2998"/>
              <a:ext cx="1233"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28"/>
            <p:cNvSpPr>
              <a:spLocks noChangeShapeType="1"/>
            </p:cNvSpPr>
            <p:nvPr/>
          </p:nvSpPr>
          <p:spPr bwMode="auto">
            <a:xfrm flipH="1">
              <a:off x="4455" y="3079"/>
              <a:ext cx="822"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29"/>
            <p:cNvSpPr>
              <a:spLocks noChangeShapeType="1"/>
            </p:cNvSpPr>
            <p:nvPr/>
          </p:nvSpPr>
          <p:spPr bwMode="auto">
            <a:xfrm flipH="1">
              <a:off x="3907" y="2998"/>
              <a:ext cx="137" cy="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30"/>
            <p:cNvSpPr>
              <a:spLocks noChangeShapeType="1"/>
            </p:cNvSpPr>
            <p:nvPr/>
          </p:nvSpPr>
          <p:spPr bwMode="auto">
            <a:xfrm>
              <a:off x="3221" y="3405"/>
              <a:ext cx="686"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31"/>
            <p:cNvSpPr>
              <a:spLocks noChangeShapeType="1"/>
            </p:cNvSpPr>
            <p:nvPr/>
          </p:nvSpPr>
          <p:spPr bwMode="auto">
            <a:xfrm>
              <a:off x="4044" y="2998"/>
              <a:ext cx="411"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32"/>
            <p:cNvSpPr>
              <a:spLocks noChangeShapeType="1"/>
            </p:cNvSpPr>
            <p:nvPr/>
          </p:nvSpPr>
          <p:spPr bwMode="auto">
            <a:xfrm flipV="1">
              <a:off x="3907"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33"/>
            <p:cNvSpPr>
              <a:spLocks noChangeShapeType="1"/>
            </p:cNvSpPr>
            <p:nvPr/>
          </p:nvSpPr>
          <p:spPr bwMode="auto">
            <a:xfrm flipH="1">
              <a:off x="5003" y="3079"/>
              <a:ext cx="274"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34"/>
            <p:cNvSpPr>
              <a:spLocks noChangeShapeType="1"/>
            </p:cNvSpPr>
            <p:nvPr/>
          </p:nvSpPr>
          <p:spPr bwMode="auto">
            <a:xfrm>
              <a:off x="4455"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Oval 35"/>
            <p:cNvSpPr>
              <a:spLocks noChangeArrowheads="1"/>
            </p:cNvSpPr>
            <p:nvPr/>
          </p:nvSpPr>
          <p:spPr bwMode="auto">
            <a:xfrm>
              <a:off x="4013" y="2974"/>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0" name="Oval 36"/>
            <p:cNvSpPr>
              <a:spLocks noChangeArrowheads="1"/>
            </p:cNvSpPr>
            <p:nvPr/>
          </p:nvSpPr>
          <p:spPr bwMode="auto">
            <a:xfrm>
              <a:off x="3872" y="3462"/>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1" name="Oval 37"/>
            <p:cNvSpPr>
              <a:spLocks noChangeArrowheads="1"/>
            </p:cNvSpPr>
            <p:nvPr/>
          </p:nvSpPr>
          <p:spPr bwMode="auto">
            <a:xfrm>
              <a:off x="3199" y="3382"/>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3572" name="Oval 38"/>
            <p:cNvSpPr>
              <a:spLocks noChangeArrowheads="1"/>
            </p:cNvSpPr>
            <p:nvPr/>
          </p:nvSpPr>
          <p:spPr bwMode="auto">
            <a:xfrm>
              <a:off x="4432" y="3218"/>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3" name="Oval 39"/>
            <p:cNvSpPr>
              <a:spLocks noChangeArrowheads="1"/>
            </p:cNvSpPr>
            <p:nvPr/>
          </p:nvSpPr>
          <p:spPr bwMode="auto">
            <a:xfrm>
              <a:off x="4958" y="3462"/>
              <a:ext cx="64"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4" name="Oval 40"/>
            <p:cNvSpPr>
              <a:spLocks noChangeArrowheads="1"/>
            </p:cNvSpPr>
            <p:nvPr/>
          </p:nvSpPr>
          <p:spPr bwMode="auto">
            <a:xfrm>
              <a:off x="5232" y="3056"/>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3575" name="Text Box 41"/>
            <p:cNvSpPr txBox="1">
              <a:spLocks noChangeArrowheads="1"/>
            </p:cNvSpPr>
            <p:nvPr/>
          </p:nvSpPr>
          <p:spPr bwMode="auto">
            <a:xfrm>
              <a:off x="2688" y="2928"/>
              <a:ext cx="82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b="1" dirty="0"/>
                <a:t>      </a:t>
              </a:r>
              <a:r>
                <a:rPr kumimoji="0" lang="zh-CN" altLang="en-US" b="1" dirty="0">
                  <a:ea typeface="黑体" pitchFamily="49" charset="-122"/>
                </a:rPr>
                <a:t>图</a:t>
              </a:r>
            </a:p>
          </p:txBody>
        </p:sp>
      </p:grpSp>
    </p:spTree>
    <p:extLst>
      <p:ext uri="{BB962C8B-B14F-4D97-AF65-F5344CB8AC3E}">
        <p14:creationId xmlns:p14="http://schemas.microsoft.com/office/powerpoint/2010/main" val="32763254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0439"/>
                                        </p:tgtEl>
                                        <p:attrNameLst>
                                          <p:attrName>style.visibility</p:attrName>
                                        </p:attrNameLst>
                                      </p:cBhvr>
                                      <p:to>
                                        <p:strVal val="visible"/>
                                      </p:to>
                                    </p:set>
                                    <p:anim calcmode="lin" valueType="num">
                                      <p:cBhvr>
                                        <p:cTn id="7" dur="1000" fill="hold"/>
                                        <p:tgtEl>
                                          <p:spTgt spid="60439"/>
                                        </p:tgtEl>
                                        <p:attrNameLst>
                                          <p:attrName>ppt_w</p:attrName>
                                        </p:attrNameLst>
                                      </p:cBhvr>
                                      <p:tavLst>
                                        <p:tav tm="0">
                                          <p:val>
                                            <p:fltVal val="0"/>
                                          </p:val>
                                        </p:tav>
                                        <p:tav tm="100000">
                                          <p:val>
                                            <p:strVal val="#ppt_w"/>
                                          </p:val>
                                        </p:tav>
                                      </p:tavLst>
                                    </p:anim>
                                    <p:anim calcmode="lin" valueType="num">
                                      <p:cBhvr>
                                        <p:cTn id="8" dur="1000" fill="hold"/>
                                        <p:tgtEl>
                                          <p:spTgt spid="60439"/>
                                        </p:tgtEl>
                                        <p:attrNameLst>
                                          <p:attrName>ppt_h</p:attrName>
                                        </p:attrNameLst>
                                      </p:cBhvr>
                                      <p:tavLst>
                                        <p:tav tm="0">
                                          <p:val>
                                            <p:fltVal val="0"/>
                                          </p:val>
                                        </p:tav>
                                        <p:tav tm="100000">
                                          <p:val>
                                            <p:strVal val="#ppt_h"/>
                                          </p:val>
                                        </p:tav>
                                      </p:tavLst>
                                    </p:anim>
                                    <p:anim calcmode="lin" valueType="num">
                                      <p:cBhvr>
                                        <p:cTn id="9" dur="1000" fill="hold"/>
                                        <p:tgtEl>
                                          <p:spTgt spid="604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04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60440"/>
                                        </p:tgtEl>
                                        <p:attrNameLst>
                                          <p:attrName>style.visibility</p:attrName>
                                        </p:attrNameLst>
                                      </p:cBhvr>
                                      <p:to>
                                        <p:strVal val="visible"/>
                                      </p:to>
                                    </p:set>
                                    <p:animEffect transition="in" filter="strips(downRight)">
                                      <p:cBhvr>
                                        <p:cTn id="15" dur="500"/>
                                        <p:tgtEl>
                                          <p:spTgt spid="6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autoUpdateAnimBg="0"/>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nSpc>
            <a:spcPct val="120000"/>
          </a:lnSpc>
          <a:defRPr sz="3600" b="1" dirty="0" smtClean="0">
            <a:solidFill>
              <a:schemeClr val="tx1">
                <a:lumMod val="50000"/>
              </a:schemeClr>
            </a:solidFill>
            <a:latin typeface="黑体" pitchFamily="49" charset="-122"/>
            <a:ea typeface="黑体" pitchFamily="49" charset="-122"/>
          </a:defRPr>
        </a:defPPr>
      </a:lstStyle>
    </a:tx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14447</TotalTime>
  <Words>3229</Words>
  <Application>Microsoft Office PowerPoint</Application>
  <PresentationFormat>全屏显示(4:3)</PresentationFormat>
  <Paragraphs>799</Paragraphs>
  <Slides>55</Slides>
  <Notes>4</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55</vt:i4>
      </vt:variant>
    </vt:vector>
  </HeadingPairs>
  <TitlesOfParts>
    <vt:vector size="59" baseType="lpstr">
      <vt:lpstr>Nature</vt:lpstr>
      <vt:lpstr>2_Nature</vt:lpstr>
      <vt:lpstr>Equation</vt:lpstr>
      <vt:lpstr>Clip</vt:lpstr>
      <vt:lpstr>PowerPoint 演示文稿</vt:lpstr>
      <vt:lpstr>PowerPoint 演示文稿</vt:lpstr>
      <vt:lpstr>逻辑结构</vt:lpstr>
      <vt:lpstr>集合结构</vt:lpstr>
      <vt:lpstr>线性结构</vt:lpstr>
      <vt:lpstr>线性结构特点</vt:lpstr>
      <vt:lpstr>PowerPoint 演示文稿</vt:lpstr>
      <vt:lpstr>树型结构</vt:lpstr>
      <vt:lpstr>图状结构</vt:lpstr>
      <vt:lpstr>PowerPoint 演示文稿</vt:lpstr>
      <vt:lpstr>PowerPoint 演示文稿</vt:lpstr>
      <vt:lpstr>PowerPoint 演示文稿</vt:lpstr>
      <vt:lpstr>PowerPoint 演示文稿</vt:lpstr>
      <vt:lpstr>树型结构特点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677</cp:revision>
  <cp:lastPrinted>1601-01-01T00:00:00Z</cp:lastPrinted>
  <dcterms:created xsi:type="dcterms:W3CDTF">1601-01-01T00:00:00Z</dcterms:created>
  <dcterms:modified xsi:type="dcterms:W3CDTF">2017-10-24T01:15:21Z</dcterms:modified>
</cp:coreProperties>
</file>